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8" r:id="rId1"/>
    <p:sldMasterId id="2147483722" r:id="rId2"/>
    <p:sldMasterId id="2147483746" r:id="rId3"/>
  </p:sldMasterIdLst>
  <p:notesMasterIdLst>
    <p:notesMasterId r:id="rId49"/>
  </p:notesMasterIdLst>
  <p:handoutMasterIdLst>
    <p:handoutMasterId r:id="rId50"/>
  </p:handoutMasterIdLst>
  <p:sldIdLst>
    <p:sldId id="1063" r:id="rId4"/>
    <p:sldId id="1128" r:id="rId5"/>
    <p:sldId id="2147375874" r:id="rId6"/>
    <p:sldId id="2147375911" r:id="rId7"/>
    <p:sldId id="2147375873" r:id="rId8"/>
    <p:sldId id="2147375893" r:id="rId9"/>
    <p:sldId id="1131" r:id="rId10"/>
    <p:sldId id="1132" r:id="rId11"/>
    <p:sldId id="1079" r:id="rId12"/>
    <p:sldId id="1133" r:id="rId13"/>
    <p:sldId id="1134" r:id="rId14"/>
    <p:sldId id="1080" r:id="rId15"/>
    <p:sldId id="1081" r:id="rId16"/>
    <p:sldId id="1085" r:id="rId17"/>
    <p:sldId id="1086" r:id="rId18"/>
    <p:sldId id="1087" r:id="rId19"/>
    <p:sldId id="1088" r:id="rId20"/>
    <p:sldId id="1100" r:id="rId21"/>
    <p:sldId id="1089" r:id="rId22"/>
    <p:sldId id="1111" r:id="rId23"/>
    <p:sldId id="2147375909" r:id="rId24"/>
    <p:sldId id="1110" r:id="rId25"/>
    <p:sldId id="1082" r:id="rId26"/>
    <p:sldId id="2147375896" r:id="rId27"/>
    <p:sldId id="1102" r:id="rId28"/>
    <p:sldId id="1103" r:id="rId29"/>
    <p:sldId id="1115" r:id="rId30"/>
    <p:sldId id="1104" r:id="rId31"/>
    <p:sldId id="1105" r:id="rId32"/>
    <p:sldId id="2147375897" r:id="rId33"/>
    <p:sldId id="1123" r:id="rId34"/>
    <p:sldId id="1075" r:id="rId35"/>
    <p:sldId id="2147375908" r:id="rId36"/>
    <p:sldId id="2147375910" r:id="rId37"/>
    <p:sldId id="1107" r:id="rId38"/>
    <p:sldId id="2147375901" r:id="rId39"/>
    <p:sldId id="2147375902" r:id="rId40"/>
    <p:sldId id="2147375903" r:id="rId41"/>
    <p:sldId id="2147375906" r:id="rId42"/>
    <p:sldId id="1118" r:id="rId43"/>
    <p:sldId id="1122" r:id="rId44"/>
    <p:sldId id="1117" r:id="rId45"/>
    <p:sldId id="2147375907" r:id="rId46"/>
    <p:sldId id="2147375843" r:id="rId47"/>
    <p:sldId id="214737587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5FD56-2A77-46BE-9BC5-B0EDF6DB596F}">
          <p14:sldIdLst>
            <p14:sldId id="1063"/>
          </p14:sldIdLst>
        </p14:section>
        <p14:section name="Before you begin" id="{38C1CDF7-DB9B-44CB-8DBD-3C0BE1FB18A1}">
          <p14:sldIdLst>
            <p14:sldId id="1128"/>
            <p14:sldId id="2147375874"/>
            <p14:sldId id="2147375911"/>
            <p14:sldId id="2147375873"/>
            <p14:sldId id="2147375893"/>
          </p14:sldIdLst>
        </p14:section>
        <p14:section name="Checklist overview" id="{64E2547D-B92A-4E9A-86FD-099622C08A85}">
          <p14:sldIdLst>
            <p14:sldId id="1131"/>
            <p14:sldId id="1132"/>
            <p14:sldId id="1079"/>
            <p14:sldId id="1133"/>
            <p14:sldId id="1134"/>
          </p14:sldIdLst>
        </p14:section>
        <p14:section name="Narrative" id="{1AB158AB-B087-422A-B3FE-43B88651ED05}">
          <p14:sldIdLst>
            <p14:sldId id="1080"/>
            <p14:sldId id="1081"/>
            <p14:sldId id="1085"/>
            <p14:sldId id="1086"/>
            <p14:sldId id="1087"/>
            <p14:sldId id="1088"/>
            <p14:sldId id="1100"/>
          </p14:sldIdLst>
        </p14:section>
        <p14:section name="Scoring" id="{A6B7BB65-BAAE-4FAF-AEAC-DBFA24E40A18}">
          <p14:sldIdLst>
            <p14:sldId id="1089"/>
            <p14:sldId id="1111"/>
            <p14:sldId id="2147375909"/>
            <p14:sldId id="1110"/>
            <p14:sldId id="1082"/>
            <p14:sldId id="2147375896"/>
            <p14:sldId id="1102"/>
            <p14:sldId id="1103"/>
            <p14:sldId id="1115"/>
            <p14:sldId id="1104"/>
            <p14:sldId id="1105"/>
            <p14:sldId id="2147375897"/>
            <p14:sldId id="1123"/>
          </p14:sldIdLst>
        </p14:section>
        <p14:section name="Reporting" id="{0B4033BD-F986-4C49-BF1F-51D072F7A7E3}">
          <p14:sldIdLst>
            <p14:sldId id="1075"/>
            <p14:sldId id="2147375908"/>
            <p14:sldId id="2147375910"/>
            <p14:sldId id="1107"/>
            <p14:sldId id="2147375901"/>
            <p14:sldId id="2147375902"/>
            <p14:sldId id="2147375903"/>
            <p14:sldId id="2147375906"/>
            <p14:sldId id="1118"/>
            <p14:sldId id="1122"/>
            <p14:sldId id="1117"/>
            <p14:sldId id="2147375907"/>
            <p14:sldId id="2147375843"/>
            <p14:sldId id="2147375872"/>
          </p14:sldIdLst>
        </p14:section>
      </p14:sectionLst>
    </p:ext>
    <p:ext uri="{EFAFB233-063F-42B5-8137-9DF3F51BA10A}">
      <p15:sldGuideLst xmlns:p15="http://schemas.microsoft.com/office/powerpoint/2012/main">
        <p15:guide id="4" orient="horz" pos="232" userDrawn="1">
          <p15:clr>
            <a:srgbClr val="A4A3A4"/>
          </p15:clr>
        </p15:guide>
        <p15:guide id="7" orient="horz" pos="2478" userDrawn="1">
          <p15:clr>
            <a:srgbClr val="A4A3A4"/>
          </p15:clr>
        </p15:guide>
        <p15:guide id="9" orient="horz" pos="2976" userDrawn="1">
          <p15:clr>
            <a:srgbClr val="A4A3A4"/>
          </p15:clr>
        </p15:guide>
        <p15:guide id="10" orient="horz" pos="3974" userDrawn="1">
          <p15:clr>
            <a:srgbClr val="A4A3A4"/>
          </p15:clr>
        </p15:guide>
        <p15:guide id="11" orient="horz" pos="51" userDrawn="1">
          <p15:clr>
            <a:srgbClr val="A4A3A4"/>
          </p15:clr>
        </p15:guide>
        <p15:guide id="12" pos="1209" userDrawn="1">
          <p15:clr>
            <a:srgbClr val="A4A3A4"/>
          </p15:clr>
        </p15:guide>
        <p15:guide id="13" pos="7582" userDrawn="1">
          <p15:clr>
            <a:srgbClr val="A4A3A4"/>
          </p15:clr>
        </p15:guide>
        <p15:guide id="14" pos="68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CCC"/>
    <a:srgbClr val="F8D8CC"/>
    <a:srgbClr val="ABDAF2"/>
    <a:srgbClr val="C1E5F7"/>
    <a:srgbClr val="AAD1F7"/>
    <a:srgbClr val="ADE0E2"/>
    <a:srgbClr val="616161"/>
    <a:srgbClr val="F8C056"/>
    <a:srgbClr val="A6CAE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0B80A-79ED-46FB-8753-E8DF6A28BF91}" v="151" dt="2025-12-26T10:48:49.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0" autoAdjust="0"/>
    <p:restoredTop sz="74268" autoAdjust="0"/>
  </p:normalViewPr>
  <p:slideViewPr>
    <p:cSldViewPr snapToGrid="0">
      <p:cViewPr varScale="1">
        <p:scale>
          <a:sx n="62" d="100"/>
          <a:sy n="62" d="100"/>
        </p:scale>
        <p:origin x="1290" y="63"/>
      </p:cViewPr>
      <p:guideLst>
        <p:guide orient="horz" pos="232"/>
        <p:guide orient="horz" pos="2478"/>
        <p:guide orient="horz" pos="2976"/>
        <p:guide orient="horz" pos="3974"/>
        <p:guide orient="horz" pos="51"/>
        <p:guide pos="1209"/>
        <p:guide pos="7582"/>
        <p:guide pos="6856"/>
      </p:guideLst>
    </p:cSldViewPr>
  </p:slideViewPr>
  <p:notesTextViewPr>
    <p:cViewPr>
      <p:scale>
        <a:sx n="3" d="2"/>
        <a:sy n="3" d="2"/>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26/12/2025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26/12/2025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397310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96666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405802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140575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02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2794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8350-6E78-B6B2-2ED9-C253C0488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FF5DD-A1D3-9424-3F5B-17D02C04F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88267-D15D-6C53-77A1-E5C38E117267}"/>
              </a:ext>
            </a:extLst>
          </p:cNvPr>
          <p:cNvSpPr>
            <a:spLocks noGrp="1"/>
          </p:cNvSpPr>
          <p:nvPr>
            <p:ph type="body" idx="1"/>
          </p:nvPr>
        </p:nvSpPr>
        <p:spPr/>
        <p:txBody>
          <a:bodyPr/>
          <a:lstStyle/>
          <a:p>
            <a:endParaRPr lang="hu-HU" dirty="0"/>
          </a:p>
        </p:txBody>
      </p:sp>
      <p:sp>
        <p:nvSpPr>
          <p:cNvPr id="4" name="Slide Number Placeholder 3">
            <a:extLst>
              <a:ext uri="{FF2B5EF4-FFF2-40B4-BE49-F238E27FC236}">
                <a16:creationId xmlns:a16="http://schemas.microsoft.com/office/drawing/2014/main" id="{1ACB4615-8287-5B28-CE4A-CDDC1CED0251}"/>
              </a:ext>
            </a:extLst>
          </p:cNvPr>
          <p:cNvSpPr>
            <a:spLocks noGrp="1"/>
          </p:cNvSpPr>
          <p:nvPr>
            <p:ph type="sldNum" sz="quarter" idx="5"/>
          </p:nvPr>
        </p:nvSpPr>
        <p:spPr/>
        <p:txBody>
          <a:bodyPr/>
          <a:lstStyle/>
          <a:p>
            <a:fld id="{A0524DA1-9A08-4D0B-B433-6E3FCA8E51B9}" type="slidenum">
              <a:rPr lang="en-GB" smtClean="0"/>
              <a:t>4</a:t>
            </a:fld>
            <a:endParaRPr lang="en-GB"/>
          </a:p>
        </p:txBody>
      </p:sp>
    </p:spTree>
    <p:extLst>
      <p:ext uri="{BB962C8B-B14F-4D97-AF65-F5344CB8AC3E}">
        <p14:creationId xmlns:p14="http://schemas.microsoft.com/office/powerpoint/2010/main" val="52944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504E23-EFC6-954F-B42A-4F03BD934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62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99755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14</a:t>
            </a:fld>
            <a:endParaRPr lang="en-GB"/>
          </a:p>
        </p:txBody>
      </p:sp>
    </p:spTree>
    <p:extLst>
      <p:ext uri="{BB962C8B-B14F-4D97-AF65-F5344CB8AC3E}">
        <p14:creationId xmlns:p14="http://schemas.microsoft.com/office/powerpoint/2010/main" val="349550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428549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52369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372443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90" y="129781"/>
            <a:ext cx="9720072" cy="1499616"/>
          </a:xfrm>
        </p:spPr>
        <p:txBody>
          <a:bodyPr>
            <a:normAutofit/>
          </a:bodyPr>
          <a:lstStyle>
            <a:lvl1pPr algn="ctr">
              <a:defRPr sz="4400">
                <a:solidFill>
                  <a:schemeClr val="accent6"/>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AFD5D04-99BE-44EC-80F8-426FC1CDB548}"/>
              </a:ext>
            </a:extLst>
          </p:cNvPr>
          <p:cNvSpPr>
            <a:spLocks noGrp="1"/>
          </p:cNvSpPr>
          <p:nvPr>
            <p:ph type="sldNum" sz="quarter" idx="12"/>
          </p:nvPr>
        </p:nvSpPr>
        <p:spPr>
          <a:xfrm>
            <a:off x="10837333" y="6470704"/>
            <a:ext cx="973667" cy="274320"/>
          </a:xfrm>
        </p:spPr>
        <p:txBody>
          <a:bodyPr/>
          <a:lstStyle>
            <a:lvl1pPr>
              <a:defRPr>
                <a:latin typeface="Trebuchet MS" panose="020B0603020202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612978"/>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A4AFB99-0EAB-4182-AFF8-E214C82A68F6}"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34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2" cy="795338"/>
          </a:xfrm>
        </p:spPr>
        <p:txBody>
          <a:bodyPr>
            <a:normAutofit/>
          </a:bodyPr>
          <a:lstStyle>
            <a:lvl1pPr>
              <a:defRPr sz="2400" b="1">
                <a:solidFill>
                  <a:schemeClr val="accent4"/>
                </a:solidFill>
              </a:defRPr>
            </a:lvl1pPr>
          </a:lstStyle>
          <a:p>
            <a:pPr lvl="0"/>
            <a:endParaRPr lang="en-GB" dirty="0"/>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4" y="5982313"/>
            <a:ext cx="1397001"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1"/>
            <a:ext cx="5065714"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395968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5" name="Title 1">
            <a:extLst>
              <a:ext uri="{FF2B5EF4-FFF2-40B4-BE49-F238E27FC236}">
                <a16:creationId xmlns:a16="http://schemas.microsoft.com/office/drawing/2014/main" id="{3CFE055F-D7DA-B8DA-911B-9D1DB05891BA}"/>
              </a:ext>
            </a:extLst>
          </p:cNvPr>
          <p:cNvSpPr>
            <a:spLocks noGrp="1"/>
          </p:cNvSpPr>
          <p:nvPr>
            <p:ph type="title" hasCustomPrompt="1"/>
          </p:nvPr>
        </p:nvSpPr>
        <p:spPr>
          <a:xfrm>
            <a:off x="873918" y="270388"/>
            <a:ext cx="10515600" cy="1325563"/>
          </a:xfrm>
        </p:spPr>
        <p:txBody>
          <a:bodyPr/>
          <a:lstStyle>
            <a:lvl1pPr>
              <a:defRPr b="1"/>
            </a:lvl1pPr>
          </a:lstStyle>
          <a:p>
            <a:r>
              <a:rPr lang="en-GB"/>
              <a:t>Assessment</a:t>
            </a:r>
          </a:p>
        </p:txBody>
      </p:sp>
      <p:sp>
        <p:nvSpPr>
          <p:cNvPr id="2" name="Rectangle 1">
            <a:extLst>
              <a:ext uri="{FF2B5EF4-FFF2-40B4-BE49-F238E27FC236}">
                <a16:creationId xmlns:a16="http://schemas.microsoft.com/office/drawing/2014/main" id="{05240A97-7CD6-B72E-76BA-00659DD7BD02}"/>
              </a:ext>
            </a:extLst>
          </p:cNvPr>
          <p:cNvSpPr/>
          <p:nvPr userDrawn="1"/>
        </p:nvSpPr>
        <p:spPr>
          <a:xfrm>
            <a:off x="0" y="-63567"/>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ext Placeholder 6">
            <a:extLst>
              <a:ext uri="{FF2B5EF4-FFF2-40B4-BE49-F238E27FC236}">
                <a16:creationId xmlns:a16="http://schemas.microsoft.com/office/drawing/2014/main" id="{74068F30-DCA2-BE91-F726-0A223B8D16CE}"/>
              </a:ext>
            </a:extLst>
          </p:cNvPr>
          <p:cNvSpPr>
            <a:spLocks noGrp="1"/>
          </p:cNvSpPr>
          <p:nvPr>
            <p:ph type="body" sz="quarter" idx="13"/>
          </p:nvPr>
        </p:nvSpPr>
        <p:spPr>
          <a:xfrm>
            <a:off x="838200" y="1958975"/>
            <a:ext cx="10550525" cy="4049939"/>
          </a:xfrm>
        </p:spPr>
        <p:txBody>
          <a:bodyPr>
            <a:noAutofit/>
          </a:bodyPr>
          <a:lstStyle>
            <a:lvl1pPr marL="457200" indent="-457200">
              <a:buFont typeface="+mj-lt"/>
              <a:buAutoNum type="arabicPeriod"/>
              <a:defRPr sz="2000"/>
            </a:lvl1pPr>
          </a:lstStyle>
          <a:p>
            <a:pPr lvl="0"/>
            <a:r>
              <a:rPr lang="en-GB"/>
              <a:t>Click to edit Master text styles</a:t>
            </a:r>
          </a:p>
        </p:txBody>
      </p:sp>
    </p:spTree>
    <p:extLst>
      <p:ext uri="{BB962C8B-B14F-4D97-AF65-F5344CB8AC3E}">
        <p14:creationId xmlns:p14="http://schemas.microsoft.com/office/powerpoint/2010/main" val="3222977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BD971A2-6F89-9740-94B8-59EA3E8F4447}"/>
              </a:ext>
            </a:extLst>
          </p:cNvPr>
          <p:cNvGrpSpPr/>
          <p:nvPr userDrawn="1"/>
        </p:nvGrpSpPr>
        <p:grpSpPr>
          <a:xfrm>
            <a:off x="629334" y="3255557"/>
            <a:ext cx="6076459" cy="3040380"/>
            <a:chOff x="420416" y="3551614"/>
            <a:chExt cx="6076459" cy="3040380"/>
          </a:xfrm>
        </p:grpSpPr>
        <p:grpSp>
          <p:nvGrpSpPr>
            <p:cNvPr id="29" name="Group 28">
              <a:extLst>
                <a:ext uri="{FF2B5EF4-FFF2-40B4-BE49-F238E27FC236}">
                  <a16:creationId xmlns:a16="http://schemas.microsoft.com/office/drawing/2014/main" id="{FD422E4C-5FBD-FC4E-0430-BA7C2FB26792}"/>
                </a:ext>
              </a:extLst>
            </p:cNvPr>
            <p:cNvGrpSpPr/>
            <p:nvPr/>
          </p:nvGrpSpPr>
          <p:grpSpPr>
            <a:xfrm>
              <a:off x="420416" y="3551614"/>
              <a:ext cx="603712" cy="3040380"/>
              <a:chOff x="1748790" y="3177540"/>
              <a:chExt cx="603712" cy="3040380"/>
            </a:xfrm>
          </p:grpSpPr>
          <p:sp>
            <p:nvSpPr>
              <p:cNvPr id="35" name="Rectangle 34">
                <a:extLst>
                  <a:ext uri="{FF2B5EF4-FFF2-40B4-BE49-F238E27FC236}">
                    <a16:creationId xmlns:a16="http://schemas.microsoft.com/office/drawing/2014/main" id="{C83D6B22-538C-25F1-9687-A5CBE565D6D1}"/>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E61EA7E-3D32-E3A0-074C-BFCE548DC4A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557E863-FF70-9229-BE3D-FCDCB6BD78A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B4F91EB2-5965-BE0B-033D-839176C59AD2}"/>
                </a:ext>
              </a:extLst>
            </p:cNvPr>
            <p:cNvGrpSpPr/>
            <p:nvPr/>
          </p:nvGrpSpPr>
          <p:grpSpPr>
            <a:xfrm flipH="1" flipV="1">
              <a:off x="5893163" y="3551614"/>
              <a:ext cx="603712" cy="3040380"/>
              <a:chOff x="1689568" y="3177540"/>
              <a:chExt cx="603712" cy="3040380"/>
            </a:xfrm>
          </p:grpSpPr>
          <p:sp>
            <p:nvSpPr>
              <p:cNvPr id="32" name="Rectangle 31">
                <a:extLst>
                  <a:ext uri="{FF2B5EF4-FFF2-40B4-BE49-F238E27FC236}">
                    <a16:creationId xmlns:a16="http://schemas.microsoft.com/office/drawing/2014/main" id="{679ED967-9170-F2F8-2E22-3477A1CD27D9}"/>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2D8036B-E8FC-3C91-3803-568B1C2D6132}"/>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2C4BF8BF-197D-BE7E-458C-A7FAA654FC6E}"/>
                  </a:ext>
                </a:extLst>
              </p:cNvPr>
              <p:cNvSpPr/>
              <p:nvPr/>
            </p:nvSpPr>
            <p:spPr>
              <a:xfrm rot="16200000">
                <a:off x="1859979" y="578461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a:extLst>
                <a:ext uri="{FF2B5EF4-FFF2-40B4-BE49-F238E27FC236}">
                  <a16:creationId xmlns:a16="http://schemas.microsoft.com/office/drawing/2014/main" id="{839D1AB1-E18F-98CE-837D-035C9438157A}"/>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 Placeholder 2">
            <a:extLst>
              <a:ext uri="{FF2B5EF4-FFF2-40B4-BE49-F238E27FC236}">
                <a16:creationId xmlns:a16="http://schemas.microsoft.com/office/drawing/2014/main" id="{9C73EF3B-D0F2-C367-DE73-A2364AE3CE58}"/>
              </a:ext>
            </a:extLst>
          </p:cNvPr>
          <p:cNvSpPr>
            <a:spLocks noGrp="1"/>
          </p:cNvSpPr>
          <p:nvPr>
            <p:ph type="body" sz="quarter" idx="10" hasCustomPrompt="1"/>
          </p:nvPr>
        </p:nvSpPr>
        <p:spPr>
          <a:xfrm>
            <a:off x="1030209" y="4893908"/>
            <a:ext cx="5066721" cy="795338"/>
          </a:xfrm>
        </p:spPr>
        <p:txBody>
          <a:bodyPr/>
          <a:lstStyle>
            <a:lvl1pPr>
              <a:defRPr b="1">
                <a:solidFill>
                  <a:schemeClr val="accent4"/>
                </a:solidFill>
              </a:defRPr>
            </a:lvl1pPr>
          </a:lstStyle>
          <a:p>
            <a:pPr lvl="0"/>
            <a:r>
              <a:rPr lang="en-GB"/>
              <a:t>CLICK TO EDIT TEXT</a:t>
            </a:r>
          </a:p>
        </p:txBody>
      </p:sp>
      <p:sp>
        <p:nvSpPr>
          <p:cNvPr id="41" name="Text Placeholder 6">
            <a:extLst>
              <a:ext uri="{FF2B5EF4-FFF2-40B4-BE49-F238E27FC236}">
                <a16:creationId xmlns:a16="http://schemas.microsoft.com/office/drawing/2014/main" id="{0D963E65-782F-36FF-B5AE-D0DEA5FE889F}"/>
              </a:ext>
            </a:extLst>
          </p:cNvPr>
          <p:cNvSpPr>
            <a:spLocks noGrp="1"/>
          </p:cNvSpPr>
          <p:nvPr>
            <p:ph type="body" sz="quarter" idx="11"/>
          </p:nvPr>
        </p:nvSpPr>
        <p:spPr>
          <a:xfrm>
            <a:off x="4824835" y="5742935"/>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Click to edit</a:t>
            </a:r>
          </a:p>
        </p:txBody>
      </p:sp>
      <p:sp>
        <p:nvSpPr>
          <p:cNvPr id="3" name="Text Placeholder 2">
            <a:extLst>
              <a:ext uri="{FF2B5EF4-FFF2-40B4-BE49-F238E27FC236}">
                <a16:creationId xmlns:a16="http://schemas.microsoft.com/office/drawing/2014/main" id="{AA223AD0-03BC-57F7-02A6-5FA19D92395B}"/>
              </a:ext>
            </a:extLst>
          </p:cNvPr>
          <p:cNvSpPr>
            <a:spLocks noGrp="1"/>
          </p:cNvSpPr>
          <p:nvPr>
            <p:ph type="body" sz="quarter" idx="12"/>
          </p:nvPr>
        </p:nvSpPr>
        <p:spPr>
          <a:xfrm>
            <a:off x="1030288" y="4489450"/>
            <a:ext cx="4943475" cy="330200"/>
          </a:xfrm>
        </p:spPr>
        <p:txBody>
          <a:bodyPr>
            <a:normAutofit/>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912379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Picture Placeholder 85">
            <a:extLst>
              <a:ext uri="{FF2B5EF4-FFF2-40B4-BE49-F238E27FC236}">
                <a16:creationId xmlns:a16="http://schemas.microsoft.com/office/drawing/2014/main" id="{083A6939-AF7F-F66D-2853-1BDADBF63551}"/>
              </a:ext>
            </a:extLst>
          </p:cNvPr>
          <p:cNvSpPr>
            <a:spLocks noGrp="1"/>
          </p:cNvSpPr>
          <p:nvPr>
            <p:ph type="pic" sz="quarter" idx="10"/>
          </p:nvPr>
        </p:nvSpPr>
        <p:spPr>
          <a:xfrm>
            <a:off x="8858250" y="3338513"/>
            <a:ext cx="2449513" cy="2997200"/>
          </a:xfrm>
        </p:spPr>
        <p:txBody>
          <a:bodyPr/>
          <a:lstStyle/>
          <a:p>
            <a:endParaRPr lang="en-GB"/>
          </a:p>
        </p:txBody>
      </p:sp>
    </p:spTree>
    <p:extLst>
      <p:ext uri="{BB962C8B-B14F-4D97-AF65-F5344CB8AC3E}">
        <p14:creationId xmlns:p14="http://schemas.microsoft.com/office/powerpoint/2010/main" val="382710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US" sz="5000" b="1" kern="1200" cap="none" spc="200" baseline="0">
                <a:solidFill>
                  <a:schemeClr val="accent4"/>
                </a:solidFill>
                <a:latin typeface="Trebuchet MS" panose="020B0703020202090204" pitchFamily="34" charset="0"/>
              </a:rPr>
              <a:t>QUALITY CONTROL </a:t>
            </a:r>
            <a:br>
              <a:rPr lang="hu-HU" sz="5000" b="1" kern="1200" cap="none" spc="200" baseline="0">
                <a:solidFill>
                  <a:schemeClr val="accent4"/>
                </a:solidFill>
                <a:latin typeface="Trebuchet MS" panose="020B0703020202090204" pitchFamily="34" charset="0"/>
              </a:rPr>
            </a:br>
            <a:r>
              <a:rPr lang="en-US" sz="5000" b="1" kern="1200" cap="none" spc="200" baseline="0">
                <a:solidFill>
                  <a:schemeClr val="accent4"/>
                </a:solidFill>
                <a:latin typeface="Trebuchet MS" panose="020B0703020202090204" pitchFamily="34" charset="0"/>
              </a:rPr>
              <a:t>OF MEDIA</a:t>
            </a:r>
            <a:endParaRPr lang="en-GB" sz="5000" b="1">
              <a:solidFill>
                <a:schemeClr val="accent4"/>
              </a:solidFill>
            </a:endParaRPr>
          </a:p>
        </p:txBody>
      </p:sp>
      <p:pic>
        <p:nvPicPr>
          <p:cNvPr id="6" name="Picture 5">
            <a:extLst>
              <a:ext uri="{FF2B5EF4-FFF2-40B4-BE49-F238E27FC236}">
                <a16:creationId xmlns:a16="http://schemas.microsoft.com/office/drawing/2014/main" id="{37F788B1-3CF4-72FA-1B43-8F0E03E437F1}"/>
              </a:ext>
            </a:extLst>
          </p:cNvPr>
          <p:cNvPicPr>
            <a:picLocks noChangeAspect="1" noChangeArrowheads="1"/>
          </p:cNvPicPr>
          <p:nvPr userDrawn="1"/>
        </p:nvPicPr>
        <p:blipFill rotWithShape="1">
          <a:blip r:embed="rId2"/>
          <a:srcRect l="16951" t="11785" r="8734" b="13900"/>
          <a:stretch/>
        </p:blipFill>
        <p:spPr bwMode="auto">
          <a:xfrm>
            <a:off x="8910531" y="3967898"/>
            <a:ext cx="2548029" cy="254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7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cordsMonitorin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52861" y="4794973"/>
            <a:ext cx="7486648" cy="1631216"/>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RECORDS AND MONITORING</a:t>
            </a:r>
            <a:endParaRPr lang="en-GB" sz="5000" b="1">
              <a:solidFill>
                <a:schemeClr val="accent4"/>
              </a:solidFill>
            </a:endParaRPr>
          </a:p>
        </p:txBody>
      </p:sp>
    </p:spTree>
    <p:extLst>
      <p:ext uri="{BB962C8B-B14F-4D97-AF65-F5344CB8AC3E}">
        <p14:creationId xmlns:p14="http://schemas.microsoft.com/office/powerpoint/2010/main" val="2365202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and Links">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34730"/>
            <a:ext cx="0" cy="931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9395862-6E97-E04F-1B60-E0131CDB2C42}"/>
              </a:ext>
            </a:extLst>
          </p:cNvPr>
          <p:cNvSpPr txBox="1"/>
          <p:nvPr userDrawn="1"/>
        </p:nvSpPr>
        <p:spPr>
          <a:xfrm>
            <a:off x="649534" y="5258143"/>
            <a:ext cx="7486648" cy="861774"/>
          </a:xfrm>
          <a:prstGeom prst="rect">
            <a:avLst/>
          </a:prstGeom>
          <a:noFill/>
        </p:spPr>
        <p:txBody>
          <a:bodyPr wrap="square">
            <a:spAutoFit/>
          </a:bodyPr>
          <a:lstStyle/>
          <a:p>
            <a:pPr algn="r"/>
            <a:r>
              <a:rPr lang="en-GB" sz="5000" b="1" kern="1200" cap="none" spc="200" baseline="0">
                <a:solidFill>
                  <a:schemeClr val="accent4"/>
                </a:solidFill>
                <a:latin typeface="Trebuchet MS" panose="020B0703020202090204" pitchFamily="34" charset="0"/>
              </a:rPr>
              <a:t>SUMMARY AND LINKS</a:t>
            </a:r>
            <a:endParaRPr lang="en-GB" sz="5000" b="1">
              <a:solidFill>
                <a:schemeClr val="accent4"/>
              </a:solidFill>
            </a:endParaRPr>
          </a:p>
        </p:txBody>
      </p:sp>
    </p:spTree>
    <p:extLst>
      <p:ext uri="{BB962C8B-B14F-4D97-AF65-F5344CB8AC3E}">
        <p14:creationId xmlns:p14="http://schemas.microsoft.com/office/powerpoint/2010/main" val="278455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 name="Text Placeholder 2">
            <a:extLst>
              <a:ext uri="{FF2B5EF4-FFF2-40B4-BE49-F238E27FC236}">
                <a16:creationId xmlns:a16="http://schemas.microsoft.com/office/drawing/2014/main" id="{E6387B5C-03FE-D845-403F-24B0EB86DAD0}"/>
              </a:ext>
            </a:extLst>
          </p:cNvPr>
          <p:cNvSpPr>
            <a:spLocks noGrp="1"/>
          </p:cNvSpPr>
          <p:nvPr>
            <p:ph type="body" sz="quarter" idx="10"/>
          </p:nvPr>
        </p:nvSpPr>
        <p:spPr>
          <a:xfrm>
            <a:off x="873125" y="2293938"/>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7" name="Text Placeholder 2">
            <a:extLst>
              <a:ext uri="{FF2B5EF4-FFF2-40B4-BE49-F238E27FC236}">
                <a16:creationId xmlns:a16="http://schemas.microsoft.com/office/drawing/2014/main" id="{C3999FBA-ED49-9E4C-07CE-EF0F7B66677F}"/>
              </a:ext>
            </a:extLst>
          </p:cNvPr>
          <p:cNvSpPr>
            <a:spLocks noGrp="1"/>
          </p:cNvSpPr>
          <p:nvPr>
            <p:ph type="body" sz="quarter" idx="11"/>
          </p:nvPr>
        </p:nvSpPr>
        <p:spPr>
          <a:xfrm>
            <a:off x="873125" y="3231561"/>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8" name="Text Placeholder 2">
            <a:extLst>
              <a:ext uri="{FF2B5EF4-FFF2-40B4-BE49-F238E27FC236}">
                <a16:creationId xmlns:a16="http://schemas.microsoft.com/office/drawing/2014/main" id="{26D05344-1E0F-4DB2-BDEF-E0FC6C0C5936}"/>
              </a:ext>
            </a:extLst>
          </p:cNvPr>
          <p:cNvSpPr>
            <a:spLocks noGrp="1"/>
          </p:cNvSpPr>
          <p:nvPr>
            <p:ph type="body" sz="quarter" idx="12"/>
          </p:nvPr>
        </p:nvSpPr>
        <p:spPr>
          <a:xfrm>
            <a:off x="873125" y="4169184"/>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
        <p:nvSpPr>
          <p:cNvPr id="9" name="Text Placeholder 2">
            <a:extLst>
              <a:ext uri="{FF2B5EF4-FFF2-40B4-BE49-F238E27FC236}">
                <a16:creationId xmlns:a16="http://schemas.microsoft.com/office/drawing/2014/main" id="{67FC8F0E-3C02-10A7-3D5B-CBE0F2B62E9E}"/>
              </a:ext>
            </a:extLst>
          </p:cNvPr>
          <p:cNvSpPr>
            <a:spLocks noGrp="1"/>
          </p:cNvSpPr>
          <p:nvPr>
            <p:ph type="body" sz="quarter" idx="13"/>
          </p:nvPr>
        </p:nvSpPr>
        <p:spPr>
          <a:xfrm>
            <a:off x="873125" y="5106806"/>
            <a:ext cx="10515600" cy="460800"/>
          </a:xfrm>
          <a:ln w="6350">
            <a:solidFill>
              <a:schemeClr val="tx1"/>
            </a:solidFill>
          </a:ln>
        </p:spPr>
        <p:txBody>
          <a:bodyPr tIns="46800" bIns="46800" anchor="ctr" anchorCtr="0">
            <a:noAutofit/>
          </a:bodyPr>
          <a:lstStyle>
            <a:lvl1pPr marL="360000">
              <a:defRPr sz="2400"/>
            </a:lvl1pPr>
          </a:lstStyle>
          <a:p>
            <a:pPr lvl="0"/>
            <a:r>
              <a:rPr lang="en-GB"/>
              <a:t>Click to edit Master text styles</a:t>
            </a:r>
          </a:p>
        </p:txBody>
      </p:sp>
    </p:spTree>
    <p:extLst>
      <p:ext uri="{BB962C8B-B14F-4D97-AF65-F5344CB8AC3E}">
        <p14:creationId xmlns:p14="http://schemas.microsoft.com/office/powerpoint/2010/main" val="255840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3600" b="0" spc="200" baseline="0">
                <a:solidFill>
                  <a:schemeClr val="accent6"/>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5A61015F-7CC6-4D0A-9D87-873EA4C304CC}"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262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26" name="Rectangle 25">
            <a:extLst>
              <a:ext uri="{FF2B5EF4-FFF2-40B4-BE49-F238E27FC236}">
                <a16:creationId xmlns:a16="http://schemas.microsoft.com/office/drawing/2014/main" id="{56DB5D58-711B-B986-50C5-4CEC786FAC67}"/>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9" name="Text Placeholder 9">
            <a:extLst>
              <a:ext uri="{FF2B5EF4-FFF2-40B4-BE49-F238E27FC236}">
                <a16:creationId xmlns:a16="http://schemas.microsoft.com/office/drawing/2014/main" id="{B4AB329C-E478-C0EE-2AEF-DA2C2E6DF9C1}"/>
              </a:ext>
            </a:extLst>
          </p:cNvPr>
          <p:cNvSpPr>
            <a:spLocks noGrp="1"/>
          </p:cNvSpPr>
          <p:nvPr>
            <p:ph type="body" sz="quarter" idx="12"/>
          </p:nvPr>
        </p:nvSpPr>
        <p:spPr>
          <a:xfrm>
            <a:off x="909638" y="322087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Text Placeholder 9">
            <a:extLst>
              <a:ext uri="{FF2B5EF4-FFF2-40B4-BE49-F238E27FC236}">
                <a16:creationId xmlns:a16="http://schemas.microsoft.com/office/drawing/2014/main" id="{B9FEF043-05EA-B63C-7BE7-DDA61F7D75F1}"/>
              </a:ext>
            </a:extLst>
          </p:cNvPr>
          <p:cNvSpPr>
            <a:spLocks noGrp="1"/>
          </p:cNvSpPr>
          <p:nvPr>
            <p:ph type="body" sz="quarter" idx="14"/>
          </p:nvPr>
        </p:nvSpPr>
        <p:spPr>
          <a:xfrm>
            <a:off x="909638" y="395072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3" name="Text Placeholder 9">
            <a:extLst>
              <a:ext uri="{FF2B5EF4-FFF2-40B4-BE49-F238E27FC236}">
                <a16:creationId xmlns:a16="http://schemas.microsoft.com/office/drawing/2014/main" id="{544C40D0-98A8-1914-8E99-106E5991CE8D}"/>
              </a:ext>
            </a:extLst>
          </p:cNvPr>
          <p:cNvSpPr>
            <a:spLocks noGrp="1"/>
          </p:cNvSpPr>
          <p:nvPr>
            <p:ph type="body" sz="quarter" idx="16"/>
          </p:nvPr>
        </p:nvSpPr>
        <p:spPr>
          <a:xfrm>
            <a:off x="909638" y="4638617"/>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5" name="Text Placeholder 9">
            <a:extLst>
              <a:ext uri="{FF2B5EF4-FFF2-40B4-BE49-F238E27FC236}">
                <a16:creationId xmlns:a16="http://schemas.microsoft.com/office/drawing/2014/main" id="{44B51832-5B08-FA6A-B39F-3A82D0FA3E33}"/>
              </a:ext>
            </a:extLst>
          </p:cNvPr>
          <p:cNvSpPr>
            <a:spLocks noGrp="1"/>
          </p:cNvSpPr>
          <p:nvPr>
            <p:ph type="body" sz="quarter" idx="18"/>
          </p:nvPr>
        </p:nvSpPr>
        <p:spPr>
          <a:xfrm>
            <a:off x="909638" y="5360070"/>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7" name="Title 1">
            <a:extLst>
              <a:ext uri="{FF2B5EF4-FFF2-40B4-BE49-F238E27FC236}">
                <a16:creationId xmlns:a16="http://schemas.microsoft.com/office/drawing/2014/main" id="{F8DC8816-0959-B66C-EA5C-D3392C1A9288}"/>
              </a:ext>
            </a:extLst>
          </p:cNvPr>
          <p:cNvSpPr>
            <a:spLocks noGrp="1"/>
          </p:cNvSpPr>
          <p:nvPr>
            <p:ph type="title"/>
          </p:nvPr>
        </p:nvSpPr>
        <p:spPr>
          <a:xfrm>
            <a:off x="873918" y="243420"/>
            <a:ext cx="10515600" cy="1325563"/>
          </a:xfrm>
        </p:spPr>
        <p:txBody>
          <a:bodyPr/>
          <a:lstStyle>
            <a:lvl1pPr>
              <a:defRPr b="1"/>
            </a:lvl1pPr>
          </a:lstStyle>
          <a:p>
            <a:r>
              <a:rPr lang="en-GB"/>
              <a:t>Click to edit Master title style</a:t>
            </a:r>
          </a:p>
        </p:txBody>
      </p:sp>
      <p:sp>
        <p:nvSpPr>
          <p:cNvPr id="38" name="Text Placeholder 29">
            <a:extLst>
              <a:ext uri="{FF2B5EF4-FFF2-40B4-BE49-F238E27FC236}">
                <a16:creationId xmlns:a16="http://schemas.microsoft.com/office/drawing/2014/main" id="{0E3BF8D6-C0F7-2A0C-532E-D38BBA24326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9" name="Content Placeholder 2">
            <a:extLst>
              <a:ext uri="{FF2B5EF4-FFF2-40B4-BE49-F238E27FC236}">
                <a16:creationId xmlns:a16="http://schemas.microsoft.com/office/drawing/2014/main" id="{7377EB07-A8AB-530B-549F-CE104465D0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Tree>
    <p:extLst>
      <p:ext uri="{BB962C8B-B14F-4D97-AF65-F5344CB8AC3E}">
        <p14:creationId xmlns:p14="http://schemas.microsoft.com/office/powerpoint/2010/main" val="342613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ctivt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CE01FB-5F28-FB9C-2DA7-1B68C694019F}"/>
              </a:ext>
            </a:extLst>
          </p:cNvPr>
          <p:cNvSpPr/>
          <p:nvPr userDrawn="1"/>
        </p:nvSpPr>
        <p:spPr>
          <a:xfrm>
            <a:off x="-78188"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Rectangle 7">
            <a:extLst>
              <a:ext uri="{FF2B5EF4-FFF2-40B4-BE49-F238E27FC236}">
                <a16:creationId xmlns:a16="http://schemas.microsoft.com/office/drawing/2014/main" id="{F388E842-8553-2A42-6645-A89A42247CC6}"/>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7">
            <a:extLst>
              <a:ext uri="{FF2B5EF4-FFF2-40B4-BE49-F238E27FC236}">
                <a16:creationId xmlns:a16="http://schemas.microsoft.com/office/drawing/2014/main" id="{7DEDB40D-927F-8A94-5FB3-E3F1364B5D21}"/>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7">
            <a:extLst>
              <a:ext uri="{FF2B5EF4-FFF2-40B4-BE49-F238E27FC236}">
                <a16:creationId xmlns:a16="http://schemas.microsoft.com/office/drawing/2014/main" id="{C34EB2A8-A88F-C049-E73B-DA6E5A620DE2}"/>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D1F0B4CA-5402-2DC7-932A-E0ED95E7635D}"/>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7" name="Slide Number Placeholder 5">
            <a:extLst>
              <a:ext uri="{FF2B5EF4-FFF2-40B4-BE49-F238E27FC236}">
                <a16:creationId xmlns:a16="http://schemas.microsoft.com/office/drawing/2014/main" id="{53C18118-C022-FD79-9C73-6776044D1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745420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ctivity Answ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1D9EA-BB03-5658-19F4-373BB537341B}"/>
              </a:ext>
            </a:extLst>
          </p:cNvPr>
          <p:cNvSpPr/>
          <p:nvPr userDrawn="1"/>
        </p:nvSpPr>
        <p:spPr>
          <a:xfrm>
            <a:off x="-90171" y="-79514"/>
            <a:ext cx="12348376" cy="6937513"/>
          </a:xfrm>
          <a:prstGeom prst="rect">
            <a:avLst/>
          </a:prstGeom>
          <a:pattFill prst="wdDnDiag">
            <a:fgClr>
              <a:schemeClr val="accent2"/>
            </a:fgClr>
            <a:bgClr>
              <a:schemeClr val="accent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8316B94D-35F4-853F-74E8-7D343F4B4DA9}"/>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4" name="Text Placeholder 7">
            <a:extLst>
              <a:ext uri="{FF2B5EF4-FFF2-40B4-BE49-F238E27FC236}">
                <a16:creationId xmlns:a16="http://schemas.microsoft.com/office/drawing/2014/main" id="{5F307C69-7209-7281-A3F1-ABDDB5E36BC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E1EF8FD4-6A06-87E2-8011-9693A4784D38}"/>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3F773BF2-69EC-F797-487B-B3E03E3E95D5}"/>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
            <a:extLst>
              <a:ext uri="{FF2B5EF4-FFF2-40B4-BE49-F238E27FC236}">
                <a16:creationId xmlns:a16="http://schemas.microsoft.com/office/drawing/2014/main" id="{4F9A805A-52A8-E771-2E36-0CE64FE8BDD4}"/>
              </a:ext>
            </a:extLst>
          </p:cNvPr>
          <p:cNvSpPr>
            <a:spLocks noGrp="1"/>
          </p:cNvSpPr>
          <p:nvPr>
            <p:ph type="title"/>
          </p:nvPr>
        </p:nvSpPr>
        <p:spPr>
          <a:xfrm>
            <a:off x="815248" y="821635"/>
            <a:ext cx="10598227" cy="1325563"/>
          </a:xfrm>
        </p:spPr>
        <p:txBody>
          <a:bodyPr>
            <a:normAutofit/>
          </a:bodyPr>
          <a:lstStyle>
            <a:lvl1pPr>
              <a:defRPr sz="3200" b="1"/>
            </a:lvl1pPr>
          </a:lstStyle>
          <a:p>
            <a:r>
              <a:rPr lang="en-GB"/>
              <a:t>Click to edit Master title style</a:t>
            </a:r>
          </a:p>
        </p:txBody>
      </p:sp>
      <p:sp>
        <p:nvSpPr>
          <p:cNvPr id="12" name="Slide Number Placeholder 5">
            <a:extLst>
              <a:ext uri="{FF2B5EF4-FFF2-40B4-BE49-F238E27FC236}">
                <a16:creationId xmlns:a16="http://schemas.microsoft.com/office/drawing/2014/main" id="{2AE768BA-74A5-88D0-C9E7-F05A19842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316926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612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0" y="-6"/>
            <a:ext cx="1061048"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77042" y="245013"/>
            <a:ext cx="9698964"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77042" y="2270098"/>
            <a:ext cx="9698964"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2F13DD1-BC21-9EC3-50A8-06C8244393D1}"/>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86950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orin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4379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59789" y="245013"/>
            <a:ext cx="9716217"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59789" y="2270098"/>
            <a:ext cx="9716217"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A0FCE139-9AE2-744E-EA7B-04D0B206E8D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2826830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corin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43795" cy="6858000"/>
          </a:xfrm>
          <a:prstGeom prst="rect">
            <a:avLst/>
          </a:prstGeom>
          <a:solidFill>
            <a:srgbClr val="D9922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59789" y="245013"/>
            <a:ext cx="9716217"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59789" y="2270098"/>
            <a:ext cx="9716217"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A0FCE139-9AE2-744E-EA7B-04D0B206E8D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77501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rgbClr val="70A1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85668" y="245013"/>
            <a:ext cx="9690338"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85668" y="2270098"/>
            <a:ext cx="9690338"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3ED2F64-9D71-6793-DABB-76AF5A11026F}"/>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067756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utpu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0696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u-HU"/>
          </a:p>
        </p:txBody>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1768415" y="245013"/>
            <a:ext cx="9713343" cy="1463040"/>
          </a:xfrm>
        </p:spPr>
        <p:txBody>
          <a:bodyPr anchor="ctr">
            <a:normAutofit/>
          </a:bodyPr>
          <a:lstStyle>
            <a:lvl1pPr algn="ctr">
              <a:defRPr sz="4400" b="1" i="0" cap="none" spc="200" baseline="0">
                <a:latin typeface="Trebuchet MS" panose="020B070302020209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1768415" y="2270098"/>
            <a:ext cx="9713343"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A67F16D9-3B47-8DF2-9CAB-274621656555}"/>
              </a:ext>
            </a:extLst>
          </p:cNvPr>
          <p:cNvSpPr>
            <a:spLocks noGrp="1"/>
          </p:cNvSpPr>
          <p:nvPr>
            <p:ph type="body" sz="quarter" idx="13" hasCustomPrompt="1"/>
          </p:nvPr>
        </p:nvSpPr>
        <p:spPr>
          <a:xfrm rot="16200000">
            <a:off x="-2770299" y="3083734"/>
            <a:ext cx="6858001" cy="690533"/>
          </a:xfrm>
        </p:spPr>
        <p:txBody>
          <a:bodyPr/>
          <a:lstStyle>
            <a:lvl1pPr algn="ctr">
              <a:defRPr sz="32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009730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F555E7-522F-CEC4-1BA4-44A31577EA0E}"/>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5A3ED49F-097F-CE74-6C73-33A33CB425E4}"/>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3" name="Group 2">
            <a:extLst>
              <a:ext uri="{FF2B5EF4-FFF2-40B4-BE49-F238E27FC236}">
                <a16:creationId xmlns:a16="http://schemas.microsoft.com/office/drawing/2014/main" id="{A8DC3E7C-DA84-F6D1-314B-1D6C8B160171}"/>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5B39C7E9-8F1B-89B9-C7AA-2C5A33850B42}"/>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049125-4D84-0B92-D683-FDA137786456}"/>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Tree>
    <p:extLst>
      <p:ext uri="{BB962C8B-B14F-4D97-AF65-F5344CB8AC3E}">
        <p14:creationId xmlns:p14="http://schemas.microsoft.com/office/powerpoint/2010/main" val="402131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93C6A301-0538-44EC-B09D-202E1042A48B}"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928535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a:xfrm>
            <a:off x="838200" y="254442"/>
            <a:ext cx="10515600" cy="1325563"/>
          </a:xfrm>
        </p:spPr>
        <p:txBody>
          <a:bodyPr/>
          <a:lstStyle>
            <a:lvl1pPr>
              <a:defRPr b="1"/>
            </a:lvl1pPr>
          </a:lstStyle>
          <a:p>
            <a:r>
              <a:rPr lang="en-GB" dirty="0"/>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1F62115-BA16-55A7-0826-AFE7A0C1318A}"/>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Rectangle 7">
            <a:extLst>
              <a:ext uri="{FF2B5EF4-FFF2-40B4-BE49-F238E27FC236}">
                <a16:creationId xmlns:a16="http://schemas.microsoft.com/office/drawing/2014/main" id="{ED7BD868-9545-04FE-BAB0-7E6291F6648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1409944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9C919F74-40ED-2B4C-0732-2D4A1DCCD55E}"/>
              </a:ext>
            </a:extLst>
          </p:cNvPr>
          <p:cNvSpPr>
            <a:spLocks noGrp="1"/>
          </p:cNvSpPr>
          <p:nvPr>
            <p:ph type="title"/>
          </p:nvPr>
        </p:nvSpPr>
        <p:spPr>
          <a:xfrm>
            <a:off x="873918" y="285769"/>
            <a:ext cx="10515600" cy="1325563"/>
          </a:xfrm>
        </p:spPr>
        <p:txBody>
          <a:bodyPr/>
          <a:lstStyle>
            <a:lvl1pPr>
              <a:defRPr b="1"/>
            </a:lvl1pPr>
          </a:lstStyle>
          <a:p>
            <a:r>
              <a:rPr lang="en-GB"/>
              <a:t>Click to edit Master title style</a:t>
            </a:r>
          </a:p>
        </p:txBody>
      </p:sp>
      <p:sp>
        <p:nvSpPr>
          <p:cNvPr id="32" name="Text Placeholder 29">
            <a:extLst>
              <a:ext uri="{FF2B5EF4-FFF2-40B4-BE49-F238E27FC236}">
                <a16:creationId xmlns:a16="http://schemas.microsoft.com/office/drawing/2014/main" id="{DC0E4FE3-6755-D5C6-EB33-AFF52E4FE812}"/>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33" name="Content Placeholder 2">
            <a:extLst>
              <a:ext uri="{FF2B5EF4-FFF2-40B4-BE49-F238E27FC236}">
                <a16:creationId xmlns:a16="http://schemas.microsoft.com/office/drawing/2014/main" id="{64634379-CFBE-8B27-56FC-FE92C7B59F7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40" name="Text Placeholder 7">
            <a:extLst>
              <a:ext uri="{FF2B5EF4-FFF2-40B4-BE49-F238E27FC236}">
                <a16:creationId xmlns:a16="http://schemas.microsoft.com/office/drawing/2014/main" id="{D7F9C481-B6AA-C257-1683-1E1C96C0864E}"/>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7">
            <a:extLst>
              <a:ext uri="{FF2B5EF4-FFF2-40B4-BE49-F238E27FC236}">
                <a16:creationId xmlns:a16="http://schemas.microsoft.com/office/drawing/2014/main" id="{8AF66796-56E1-DE70-56F6-2EA779E8A796}"/>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7">
            <a:extLst>
              <a:ext uri="{FF2B5EF4-FFF2-40B4-BE49-F238E27FC236}">
                <a16:creationId xmlns:a16="http://schemas.microsoft.com/office/drawing/2014/main" id="{F022DB3B-D1A5-2A79-EE91-F49D75BD4496}"/>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6" name="Rectangle 45">
            <a:extLst>
              <a:ext uri="{FF2B5EF4-FFF2-40B4-BE49-F238E27FC236}">
                <a16:creationId xmlns:a16="http://schemas.microsoft.com/office/drawing/2014/main" id="{EE6CEC0D-AF65-9A4F-0D76-BAE00657C8EF}"/>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2944851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254442"/>
            <a:ext cx="10515600" cy="1325563"/>
          </a:xfrm>
        </p:spPr>
        <p:txBody>
          <a:bodyPr/>
          <a:lstStyle>
            <a:lvl1pPr>
              <a:defRPr b="1"/>
            </a:lvl1p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40100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80890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2" name="Picture Placeholder 15">
            <a:extLst>
              <a:ext uri="{FF2B5EF4-FFF2-40B4-BE49-F238E27FC236}">
                <a16:creationId xmlns:a16="http://schemas.microsoft.com/office/drawing/2014/main" id="{26795815-14B5-7E18-07C2-AC18B1EF2D2C}"/>
              </a:ext>
            </a:extLst>
          </p:cNvPr>
          <p:cNvSpPr>
            <a:spLocks noGrp="1"/>
          </p:cNvSpPr>
          <p:nvPr>
            <p:ph type="pic" sz="quarter" idx="22"/>
          </p:nvPr>
        </p:nvSpPr>
        <p:spPr>
          <a:xfrm>
            <a:off x="8610600" y="3472499"/>
            <a:ext cx="2522220" cy="2424426"/>
          </a:xfrm>
          <a:prstGeom prst="ellipse">
            <a:avLst/>
          </a:prstGeom>
          <a:solidFill>
            <a:schemeClr val="accent5"/>
          </a:solidFill>
        </p:spPr>
        <p:txBody>
          <a:bodyPr/>
          <a:lstStyle/>
          <a:p>
            <a:endParaRPr lang="en-GB"/>
          </a:p>
        </p:txBody>
      </p:sp>
      <p:sp>
        <p:nvSpPr>
          <p:cNvPr id="13" name="Text Placeholder 19">
            <a:extLst>
              <a:ext uri="{FF2B5EF4-FFF2-40B4-BE49-F238E27FC236}">
                <a16:creationId xmlns:a16="http://schemas.microsoft.com/office/drawing/2014/main" id="{357C8717-9A7A-4342-F6B3-E9ACD19959C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5">
                    <a:lumMod val="60000"/>
                    <a:lumOff val="40000"/>
                  </a:schemeClr>
                </a:solidFill>
              </a:defRPr>
            </a:lvl1pPr>
          </a:lstStyle>
          <a:p>
            <a:pPr lvl="0"/>
            <a:r>
              <a:rPr lang="en-GB"/>
              <a:t>!</a:t>
            </a:r>
          </a:p>
        </p:txBody>
      </p:sp>
      <p:sp>
        <p:nvSpPr>
          <p:cNvPr id="14" name="Text Placeholder 17">
            <a:extLst>
              <a:ext uri="{FF2B5EF4-FFF2-40B4-BE49-F238E27FC236}">
                <a16:creationId xmlns:a16="http://schemas.microsoft.com/office/drawing/2014/main" id="{CDF4B66E-779F-858F-6D7A-4A9E96CA64AF}"/>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15" name="Title 1">
            <a:extLst>
              <a:ext uri="{FF2B5EF4-FFF2-40B4-BE49-F238E27FC236}">
                <a16:creationId xmlns:a16="http://schemas.microsoft.com/office/drawing/2014/main" id="{3CFE055F-D7DA-B8DA-911B-9D1DB05891BA}"/>
              </a:ext>
            </a:extLst>
          </p:cNvPr>
          <p:cNvSpPr>
            <a:spLocks noGrp="1"/>
          </p:cNvSpPr>
          <p:nvPr>
            <p:ph type="title"/>
          </p:nvPr>
        </p:nvSpPr>
        <p:spPr>
          <a:xfrm>
            <a:off x="873918" y="270388"/>
            <a:ext cx="10515600" cy="1325563"/>
          </a:xfrm>
        </p:spPr>
        <p:txBody>
          <a:bodyPr/>
          <a:lstStyle/>
          <a:p>
            <a:r>
              <a:rPr lang="en-GB"/>
              <a:t>Click to edit Master title style</a:t>
            </a:r>
          </a:p>
        </p:txBody>
      </p:sp>
      <p:sp>
        <p:nvSpPr>
          <p:cNvPr id="16" name="Text Placeholder 29">
            <a:extLst>
              <a:ext uri="{FF2B5EF4-FFF2-40B4-BE49-F238E27FC236}">
                <a16:creationId xmlns:a16="http://schemas.microsoft.com/office/drawing/2014/main" id="{8E1F43B3-D120-9F91-DC25-C20807A2C12E}"/>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7" name="Content Placeholder 2">
            <a:extLst>
              <a:ext uri="{FF2B5EF4-FFF2-40B4-BE49-F238E27FC236}">
                <a16:creationId xmlns:a16="http://schemas.microsoft.com/office/drawing/2014/main" id="{5E95AA2B-1A94-DE9A-1FBD-1CCC7580E838}"/>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2" name="Rectangle 1">
            <a:extLst>
              <a:ext uri="{FF2B5EF4-FFF2-40B4-BE49-F238E27FC236}">
                <a16:creationId xmlns:a16="http://schemas.microsoft.com/office/drawing/2014/main" id="{05240A97-7CD6-B72E-76BA-00659DD7BD02}"/>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3177175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15" name="Title 1">
            <a:extLst>
              <a:ext uri="{FF2B5EF4-FFF2-40B4-BE49-F238E27FC236}">
                <a16:creationId xmlns:a16="http://schemas.microsoft.com/office/drawing/2014/main" id="{3CFE055F-D7DA-B8DA-911B-9D1DB05891BA}"/>
              </a:ext>
            </a:extLst>
          </p:cNvPr>
          <p:cNvSpPr>
            <a:spLocks noGrp="1"/>
          </p:cNvSpPr>
          <p:nvPr>
            <p:ph type="title" hasCustomPrompt="1"/>
          </p:nvPr>
        </p:nvSpPr>
        <p:spPr>
          <a:xfrm>
            <a:off x="873918" y="270388"/>
            <a:ext cx="10515600" cy="1325563"/>
          </a:xfrm>
        </p:spPr>
        <p:txBody>
          <a:bodyPr/>
          <a:lstStyle>
            <a:lvl1pPr>
              <a:defRPr b="1"/>
            </a:lvl1pPr>
          </a:lstStyle>
          <a:p>
            <a:r>
              <a:rPr lang="en-GB"/>
              <a:t>Assessment</a:t>
            </a:r>
          </a:p>
        </p:txBody>
      </p:sp>
      <p:sp>
        <p:nvSpPr>
          <p:cNvPr id="2" name="Rectangle 1">
            <a:extLst>
              <a:ext uri="{FF2B5EF4-FFF2-40B4-BE49-F238E27FC236}">
                <a16:creationId xmlns:a16="http://schemas.microsoft.com/office/drawing/2014/main" id="{05240A97-7CD6-B72E-76BA-00659DD7BD02}"/>
              </a:ext>
            </a:extLst>
          </p:cNvPr>
          <p:cNvSpPr/>
          <p:nvPr userDrawn="1"/>
        </p:nvSpPr>
        <p:spPr>
          <a:xfrm>
            <a:off x="0" y="-63567"/>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ext Placeholder 6">
            <a:extLst>
              <a:ext uri="{FF2B5EF4-FFF2-40B4-BE49-F238E27FC236}">
                <a16:creationId xmlns:a16="http://schemas.microsoft.com/office/drawing/2014/main" id="{74068F30-DCA2-BE91-F726-0A223B8D16CE}"/>
              </a:ext>
            </a:extLst>
          </p:cNvPr>
          <p:cNvSpPr>
            <a:spLocks noGrp="1"/>
          </p:cNvSpPr>
          <p:nvPr>
            <p:ph type="body" sz="quarter" idx="13"/>
          </p:nvPr>
        </p:nvSpPr>
        <p:spPr>
          <a:xfrm>
            <a:off x="838200" y="1958975"/>
            <a:ext cx="10550525" cy="4049939"/>
          </a:xfrm>
        </p:spPr>
        <p:txBody>
          <a:bodyPr>
            <a:noAutofit/>
          </a:bodyPr>
          <a:lstStyle>
            <a:lvl1pPr marL="457200" indent="-457200">
              <a:buFont typeface="+mj-lt"/>
              <a:buAutoNum type="arabicPeriod"/>
              <a:defRPr sz="2000"/>
            </a:lvl1pPr>
          </a:lstStyle>
          <a:p>
            <a:pPr lvl="0"/>
            <a:r>
              <a:rPr lang="en-GB"/>
              <a:t>Click to edit Master text styles</a:t>
            </a:r>
          </a:p>
        </p:txBody>
      </p:sp>
    </p:spTree>
    <p:extLst>
      <p:ext uri="{BB962C8B-B14F-4D97-AF65-F5344CB8AC3E}">
        <p14:creationId xmlns:p14="http://schemas.microsoft.com/office/powerpoint/2010/main" val="702999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ality Contro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C5E6F-5557-DD44-EE27-F6430256436B}"/>
              </a:ext>
            </a:extLst>
          </p:cNvPr>
          <p:cNvSpPr/>
          <p:nvPr userDrawn="1"/>
        </p:nvSpPr>
        <p:spPr>
          <a:xfrm>
            <a:off x="-78188" y="-90535"/>
            <a:ext cx="12348376" cy="33395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488772"/>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Text Placeholder 9">
            <a:extLst>
              <a:ext uri="{FF2B5EF4-FFF2-40B4-BE49-F238E27FC236}">
                <a16:creationId xmlns:a16="http://schemas.microsoft.com/office/drawing/2014/main" id="{40D11D6F-308E-689F-3C6D-3E731364EB6B}"/>
              </a:ext>
            </a:extLst>
          </p:cNvPr>
          <p:cNvSpPr>
            <a:spLocks noGrp="1"/>
          </p:cNvSpPr>
          <p:nvPr>
            <p:ph type="body" sz="quarter" idx="14"/>
          </p:nvPr>
        </p:nvSpPr>
        <p:spPr>
          <a:xfrm>
            <a:off x="838200" y="243420"/>
            <a:ext cx="10515600" cy="1010540"/>
          </a:xfrm>
        </p:spPr>
        <p:txBody>
          <a:bodyPr anchor="ctr" anchorCtr="0"/>
          <a:lstStyle>
            <a:lvl1pPr algn="ctr">
              <a:defRPr sz="4400">
                <a:solidFill>
                  <a:schemeClr val="accent4"/>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7885DC09-7E69-62C7-1CD9-2E233E8AF0C8}"/>
              </a:ext>
            </a:extLst>
          </p:cNvPr>
          <p:cNvPicPr>
            <a:picLocks noChangeAspect="1"/>
          </p:cNvPicPr>
          <p:nvPr userDrawn="1"/>
        </p:nvPicPr>
        <p:blipFill>
          <a:blip r:embed="rId2"/>
          <a:srcRect/>
          <a:stretch/>
        </p:blipFill>
        <p:spPr>
          <a:xfrm>
            <a:off x="184570" y="166662"/>
            <a:ext cx="868710" cy="830100"/>
          </a:xfrm>
          <a:prstGeom prst="rect">
            <a:avLst/>
          </a:prstGeom>
        </p:spPr>
      </p:pic>
    </p:spTree>
    <p:extLst>
      <p:ext uri="{BB962C8B-B14F-4D97-AF65-F5344CB8AC3E}">
        <p14:creationId xmlns:p14="http://schemas.microsoft.com/office/powerpoint/2010/main" val="412349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ality Control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F10BA466-8315-5C94-2BDD-4EAE1CE2C218}"/>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26265" y="821635"/>
            <a:ext cx="10565175" cy="1325563"/>
          </a:xfrm>
        </p:spPr>
        <p:txBody>
          <a:bodyPr>
            <a:normAutofit/>
          </a:bodyPr>
          <a:lstStyle>
            <a:lvl1pPr>
              <a:defRPr sz="3200" b="1"/>
            </a:lvl1pPr>
          </a:lstStyle>
          <a:p>
            <a:r>
              <a:rPr lang="en-GB"/>
              <a:t>Click to edit Master title style</a:t>
            </a:r>
          </a:p>
        </p:txBody>
      </p:sp>
      <p:pic>
        <p:nvPicPr>
          <p:cNvPr id="5" name="Picture 4">
            <a:extLst>
              <a:ext uri="{FF2B5EF4-FFF2-40B4-BE49-F238E27FC236}">
                <a16:creationId xmlns:a16="http://schemas.microsoft.com/office/drawing/2014/main" id="{22E3FE35-0F2E-E168-F667-7023206337CF}"/>
              </a:ext>
            </a:extLst>
          </p:cNvPr>
          <p:cNvPicPr>
            <a:picLocks noChangeAspect="1"/>
          </p:cNvPicPr>
          <p:nvPr userDrawn="1"/>
        </p:nvPicPr>
        <p:blipFill>
          <a:blip r:embed="rId2"/>
          <a:srcRect/>
          <a:stretch/>
        </p:blipFill>
        <p:spPr>
          <a:xfrm>
            <a:off x="184570" y="166662"/>
            <a:ext cx="868710" cy="830100"/>
          </a:xfrm>
          <a:prstGeom prst="rect">
            <a:avLst/>
          </a:prstGeom>
        </p:spPr>
      </p:pic>
      <p:sp>
        <p:nvSpPr>
          <p:cNvPr id="7" name="Text Placeholder 7">
            <a:extLst>
              <a:ext uri="{FF2B5EF4-FFF2-40B4-BE49-F238E27FC236}">
                <a16:creationId xmlns:a16="http://schemas.microsoft.com/office/drawing/2014/main" id="{C646961B-D500-A594-29A7-C97A00EF6962}"/>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a:extLst>
              <a:ext uri="{FF2B5EF4-FFF2-40B4-BE49-F238E27FC236}">
                <a16:creationId xmlns:a16="http://schemas.microsoft.com/office/drawing/2014/main" id="{1D511493-3A72-84A2-7D86-9E4D1059278A}"/>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98BE208F-1A3C-9F4B-E7CB-EF9FCF04A7B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Slide Number Placeholder 4">
            <a:extLst>
              <a:ext uri="{FF2B5EF4-FFF2-40B4-BE49-F238E27FC236}">
                <a16:creationId xmlns:a16="http://schemas.microsoft.com/office/drawing/2014/main" id="{55EEBA20-F150-E8DF-CB79-251144558AA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651464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ality Control Activity Answ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F367A-4E06-9114-7D93-EA875E312243}"/>
              </a:ext>
            </a:extLst>
          </p:cNvPr>
          <p:cNvSpPr/>
          <p:nvPr userDrawn="1"/>
        </p:nvSpPr>
        <p:spPr>
          <a:xfrm>
            <a:off x="-78188" y="-79513"/>
            <a:ext cx="12348376" cy="6937513"/>
          </a:xfrm>
          <a:prstGeom prst="rect">
            <a:avLst/>
          </a:prstGeom>
          <a:pattFill prst="wdDnDiag">
            <a:fgClr>
              <a:schemeClr val="accent2">
                <a:lumMod val="60000"/>
                <a:lumOff val="40000"/>
              </a:schemeClr>
            </a:fgClr>
            <a:bgClr>
              <a:schemeClr val="accent2">
                <a:lumMod val="40000"/>
                <a:lumOff val="60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Rectangle 5">
            <a:extLst>
              <a:ext uri="{FF2B5EF4-FFF2-40B4-BE49-F238E27FC236}">
                <a16:creationId xmlns:a16="http://schemas.microsoft.com/office/drawing/2014/main" id="{928E733B-3E57-EF1F-0970-9DB334D56B9F}"/>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15247" y="821635"/>
            <a:ext cx="10598227" cy="1325563"/>
          </a:xfrm>
        </p:spPr>
        <p:txBody>
          <a:bodyPr>
            <a:normAutofit/>
          </a:bodyPr>
          <a:lstStyle>
            <a:lvl1pPr>
              <a:defRPr sz="3200" b="1"/>
            </a:lvl1pPr>
          </a:lstStyle>
          <a:p>
            <a:r>
              <a:rPr lang="en-GB"/>
              <a:t>Click to edit Master title style</a:t>
            </a:r>
          </a:p>
        </p:txBody>
      </p:sp>
      <p:pic>
        <p:nvPicPr>
          <p:cNvPr id="3" name="Picture 2">
            <a:extLst>
              <a:ext uri="{FF2B5EF4-FFF2-40B4-BE49-F238E27FC236}">
                <a16:creationId xmlns:a16="http://schemas.microsoft.com/office/drawing/2014/main" id="{F8DFFA59-DE43-2137-ACCA-E6E4328A06A7}"/>
              </a:ext>
            </a:extLst>
          </p:cNvPr>
          <p:cNvPicPr>
            <a:picLocks noChangeAspect="1"/>
          </p:cNvPicPr>
          <p:nvPr userDrawn="1"/>
        </p:nvPicPr>
        <p:blipFill>
          <a:blip r:embed="rId2"/>
          <a:srcRect/>
          <a:stretch/>
        </p:blipFill>
        <p:spPr>
          <a:xfrm>
            <a:off x="184570" y="166662"/>
            <a:ext cx="868710" cy="830100"/>
          </a:xfrm>
          <a:prstGeom prst="rect">
            <a:avLst/>
          </a:prstGeom>
        </p:spPr>
      </p:pic>
      <p:sp>
        <p:nvSpPr>
          <p:cNvPr id="9" name="Text Placeholder 7">
            <a:extLst>
              <a:ext uri="{FF2B5EF4-FFF2-40B4-BE49-F238E27FC236}">
                <a16:creationId xmlns:a16="http://schemas.microsoft.com/office/drawing/2014/main" id="{64570FE9-CEF5-5C96-525A-C860B6642DE4}"/>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B72834E4-C041-C245-3458-7BC0AE2FA883}"/>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16A1DB9F-C284-A98A-BE36-6BE927CA3DB9}"/>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lide Number Placeholder 4">
            <a:extLst>
              <a:ext uri="{FF2B5EF4-FFF2-40B4-BE49-F238E27FC236}">
                <a16:creationId xmlns:a16="http://schemas.microsoft.com/office/drawing/2014/main" id="{C99F3BE4-9F6D-09CD-B19F-E6C6630CD07A}"/>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309563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a record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838201" y="272351"/>
            <a:ext cx="10515600" cy="1499616"/>
          </a:xfrm>
        </p:spPr>
        <p:txBody>
          <a:bodyPr>
            <a:normAutofit/>
          </a:bodyPr>
          <a:lstStyle>
            <a:lvl1pPr>
              <a:defRPr b="1"/>
            </a:lvl1pPr>
          </a:lstStyle>
          <a:p>
            <a:r>
              <a:rPr lang="en-US" sz="4400" cap="none"/>
              <a:t>Media Records</a:t>
            </a:r>
            <a:endParaRPr lang="fr-FR" sz="4400" cap="none"/>
          </a:p>
        </p:txBody>
      </p:sp>
      <p:sp>
        <p:nvSpPr>
          <p:cNvPr id="9" name="Text Placeholder 8">
            <a:extLst>
              <a:ext uri="{FF2B5EF4-FFF2-40B4-BE49-F238E27FC236}">
                <a16:creationId xmlns:a16="http://schemas.microsoft.com/office/drawing/2014/main" id="{A293FEF8-3BE1-ADE4-C4E4-0002DCC12F59}"/>
              </a:ext>
            </a:extLst>
          </p:cNvPr>
          <p:cNvSpPr>
            <a:spLocks noGrp="1"/>
          </p:cNvSpPr>
          <p:nvPr>
            <p:ph type="body" sz="quarter" idx="13"/>
          </p:nvPr>
        </p:nvSpPr>
        <p:spPr>
          <a:xfrm>
            <a:off x="838200" y="1731963"/>
            <a:ext cx="10515600" cy="690562"/>
          </a:xfrm>
          <a:ln w="6350">
            <a:solidFill>
              <a:schemeClr val="accent1">
                <a:shade val="15000"/>
              </a:schemeClr>
            </a:solidFill>
          </a:ln>
        </p:spPr>
        <p:txBody>
          <a:bodyPr anchor="ctr" anchorCtr="0"/>
          <a:lstStyle>
            <a:lvl1pPr algn="ctr">
              <a:defRPr/>
            </a:lvl1pPr>
            <a:lvl2pPr marL="457200" indent="0">
              <a:buNone/>
              <a:defRPr/>
            </a:lvl2pPr>
          </a:lstStyle>
          <a:p>
            <a:pPr lvl="0"/>
            <a:r>
              <a:rPr lang="en-GB"/>
              <a:t>Click to edit Master text styles</a:t>
            </a:r>
          </a:p>
        </p:txBody>
      </p:sp>
      <p:sp>
        <p:nvSpPr>
          <p:cNvPr id="10" name="Rectangle 9">
            <a:extLst>
              <a:ext uri="{FF2B5EF4-FFF2-40B4-BE49-F238E27FC236}">
                <a16:creationId xmlns:a16="http://schemas.microsoft.com/office/drawing/2014/main" id="{D148675D-A91D-BD9D-1C47-C21AFD19C2A5}"/>
              </a:ext>
            </a:extLst>
          </p:cNvPr>
          <p:cNvSpPr/>
          <p:nvPr userDrawn="1"/>
        </p:nvSpPr>
        <p:spPr>
          <a:xfrm>
            <a:off x="-78188" y="-61604"/>
            <a:ext cx="12348376" cy="33395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2" name="Picture 1">
            <a:extLst>
              <a:ext uri="{FF2B5EF4-FFF2-40B4-BE49-F238E27FC236}">
                <a16:creationId xmlns:a16="http://schemas.microsoft.com/office/drawing/2014/main" id="{76341303-A588-B1FB-A717-6A20D3CB1537}"/>
              </a:ext>
            </a:extLst>
          </p:cNvPr>
          <p:cNvPicPr>
            <a:picLocks noChangeAspect="1"/>
          </p:cNvPicPr>
          <p:nvPr userDrawn="1"/>
        </p:nvPicPr>
        <p:blipFill>
          <a:blip r:embed="rId2"/>
          <a:srcRect/>
          <a:stretch/>
        </p:blipFill>
        <p:spPr>
          <a:xfrm>
            <a:off x="246342" y="105373"/>
            <a:ext cx="868710" cy="1228908"/>
          </a:xfrm>
          <a:prstGeom prst="rect">
            <a:avLst/>
          </a:prstGeom>
        </p:spPr>
      </p:pic>
    </p:spTree>
    <p:extLst>
      <p:ext uri="{BB962C8B-B14F-4D97-AF65-F5344CB8AC3E}">
        <p14:creationId xmlns:p14="http://schemas.microsoft.com/office/powerpoint/2010/main" val="3105417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a Activty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DB5D58-711B-B986-50C5-4CEC786FAC67}"/>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Rectangle 1">
            <a:extLst>
              <a:ext uri="{FF2B5EF4-FFF2-40B4-BE49-F238E27FC236}">
                <a16:creationId xmlns:a16="http://schemas.microsoft.com/office/drawing/2014/main" id="{40EBE50D-07AD-A575-9D0C-883EF50C36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25B5F7-4743-8556-BFDB-ECCE1C7DB352}"/>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a:t>
            </a:r>
          </a:p>
        </p:txBody>
      </p:sp>
      <p:sp>
        <p:nvSpPr>
          <p:cNvPr id="9" name="Title 1">
            <a:extLst>
              <a:ext uri="{FF2B5EF4-FFF2-40B4-BE49-F238E27FC236}">
                <a16:creationId xmlns:a16="http://schemas.microsoft.com/office/drawing/2014/main" id="{CB046E7A-A040-59DF-4169-BC313B5F1991}"/>
              </a:ext>
            </a:extLst>
          </p:cNvPr>
          <p:cNvSpPr>
            <a:spLocks noGrp="1"/>
          </p:cNvSpPr>
          <p:nvPr>
            <p:ph type="title"/>
          </p:nvPr>
        </p:nvSpPr>
        <p:spPr>
          <a:xfrm>
            <a:off x="815248" y="821635"/>
            <a:ext cx="10538552" cy="1325563"/>
          </a:xfrm>
        </p:spPr>
        <p:txBody>
          <a:bodyPr>
            <a:normAutofit/>
          </a:bodyPr>
          <a:lstStyle>
            <a:lvl1pPr>
              <a:defRPr sz="3200" b="1"/>
            </a:lvl1pPr>
          </a:lstStyle>
          <a:p>
            <a:r>
              <a:rPr lang="en-GB"/>
              <a:t>Click to edit Master title style</a:t>
            </a:r>
          </a:p>
        </p:txBody>
      </p:sp>
      <p:pic>
        <p:nvPicPr>
          <p:cNvPr id="7" name="Picture 6">
            <a:extLst>
              <a:ext uri="{FF2B5EF4-FFF2-40B4-BE49-F238E27FC236}">
                <a16:creationId xmlns:a16="http://schemas.microsoft.com/office/drawing/2014/main" id="{84E9F2E9-3601-F4FE-3DFC-DA4C2DD349A2}"/>
              </a:ext>
            </a:extLst>
          </p:cNvPr>
          <p:cNvPicPr>
            <a:picLocks noChangeAspect="1"/>
          </p:cNvPicPr>
          <p:nvPr userDrawn="1"/>
        </p:nvPicPr>
        <p:blipFill>
          <a:blip r:embed="rId2"/>
          <a:srcRect/>
          <a:stretch/>
        </p:blipFill>
        <p:spPr>
          <a:xfrm>
            <a:off x="246342" y="105373"/>
            <a:ext cx="868710" cy="1228908"/>
          </a:xfrm>
          <a:prstGeom prst="rect">
            <a:avLst/>
          </a:prstGeom>
        </p:spPr>
      </p:pic>
      <p:sp>
        <p:nvSpPr>
          <p:cNvPr id="8" name="Slide Number Placeholder 4">
            <a:extLst>
              <a:ext uri="{FF2B5EF4-FFF2-40B4-BE49-F238E27FC236}">
                <a16:creationId xmlns:a16="http://schemas.microsoft.com/office/drawing/2014/main" id="{5E8A6C9E-2FEA-B615-2608-99140746E198}"/>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0" name="Text Placeholder 7">
            <a:extLst>
              <a:ext uri="{FF2B5EF4-FFF2-40B4-BE49-F238E27FC236}">
                <a16:creationId xmlns:a16="http://schemas.microsoft.com/office/drawing/2014/main" id="{F54E7776-43B2-A982-4DA3-B9C370257ADB}"/>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CA6D84EE-FD83-87F1-4A54-8A2D504CB779}"/>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48E7BE35-F63E-6761-F683-7C2F3B55AE3B}"/>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1597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D789574A-8875-45EF-8EA2-3CAA0F7ABC4C}" type="datetimeFigureOut">
              <a:rPr lang="en-US"/>
              <a:t>12/26/2025</a:t>
            </a:fld>
            <a:endParaRPr lang="en-US"/>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36786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dia Activity Answe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4C5F5D-8699-89B1-85E8-8899441E791E}"/>
              </a:ext>
            </a:extLst>
          </p:cNvPr>
          <p:cNvSpPr/>
          <p:nvPr userDrawn="1"/>
        </p:nvSpPr>
        <p:spPr>
          <a:xfrm>
            <a:off x="-78188" y="-64452"/>
            <a:ext cx="12348376" cy="6978207"/>
          </a:xfrm>
          <a:prstGeom prst="rect">
            <a:avLst/>
          </a:prstGeom>
          <a:pattFill prst="wdDnDiag">
            <a:fgClr>
              <a:schemeClr val="accent6">
                <a:lumMod val="50000"/>
              </a:schemeClr>
            </a:fgClr>
            <a:bgClr>
              <a:schemeClr val="accent6">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Rectangle 2">
            <a:extLst>
              <a:ext uri="{FF2B5EF4-FFF2-40B4-BE49-F238E27FC236}">
                <a16:creationId xmlns:a16="http://schemas.microsoft.com/office/drawing/2014/main" id="{BB9C9E10-2CA8-3370-C8F3-FB3BEC906AB5}"/>
              </a:ext>
            </a:extLst>
          </p:cNvPr>
          <p:cNvSpPr/>
          <p:nvPr userDrawn="1"/>
        </p:nvSpPr>
        <p:spPr>
          <a:xfrm>
            <a:off x="72887" y="821635"/>
            <a:ext cx="12046225" cy="5899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CC569C-F563-A380-C644-03AF250E4FBD}"/>
              </a:ext>
            </a:extLst>
          </p:cNvPr>
          <p:cNvSpPr txBox="1"/>
          <p:nvPr userDrawn="1"/>
        </p:nvSpPr>
        <p:spPr>
          <a:xfrm>
            <a:off x="72887" y="-79513"/>
            <a:ext cx="12119113" cy="901148"/>
          </a:xfrm>
          <a:prstGeom prst="rect">
            <a:avLst/>
          </a:prstGeom>
          <a:noFill/>
        </p:spPr>
        <p:txBody>
          <a:bodyPr wrap="square" rtlCol="0" anchor="ctr" anchorCtr="0">
            <a:noAutofit/>
          </a:bodyPr>
          <a:lstStyle/>
          <a:p>
            <a:pPr algn="ctr"/>
            <a:r>
              <a:rPr lang="en-GB" sz="4400" b="1">
                <a:solidFill>
                  <a:schemeClr val="bg1"/>
                </a:solidFill>
              </a:rPr>
              <a:t>Activity answers</a:t>
            </a:r>
          </a:p>
        </p:txBody>
      </p:sp>
      <p:sp>
        <p:nvSpPr>
          <p:cNvPr id="2" name="Title 1">
            <a:extLst>
              <a:ext uri="{FF2B5EF4-FFF2-40B4-BE49-F238E27FC236}">
                <a16:creationId xmlns:a16="http://schemas.microsoft.com/office/drawing/2014/main" id="{458D6F30-A79C-ADB3-7A01-E0C1C67189F3}"/>
              </a:ext>
            </a:extLst>
          </p:cNvPr>
          <p:cNvSpPr>
            <a:spLocks noGrp="1"/>
          </p:cNvSpPr>
          <p:nvPr>
            <p:ph type="title"/>
          </p:nvPr>
        </p:nvSpPr>
        <p:spPr>
          <a:xfrm>
            <a:off x="826266" y="821635"/>
            <a:ext cx="10527534" cy="1325563"/>
          </a:xfrm>
        </p:spPr>
        <p:txBody>
          <a:bodyPr>
            <a:normAutofit/>
          </a:bodyPr>
          <a:lstStyle>
            <a:lvl1pPr>
              <a:defRPr sz="3200" b="1"/>
            </a:lvl1pPr>
          </a:lstStyle>
          <a:p>
            <a:r>
              <a:rPr lang="en-GB"/>
              <a:t>Click to edit Master title style</a:t>
            </a:r>
          </a:p>
        </p:txBody>
      </p:sp>
      <p:pic>
        <p:nvPicPr>
          <p:cNvPr id="4" name="Picture 3">
            <a:extLst>
              <a:ext uri="{FF2B5EF4-FFF2-40B4-BE49-F238E27FC236}">
                <a16:creationId xmlns:a16="http://schemas.microsoft.com/office/drawing/2014/main" id="{D0E8C164-A921-921E-1522-3D0F1AB98998}"/>
              </a:ext>
            </a:extLst>
          </p:cNvPr>
          <p:cNvPicPr>
            <a:picLocks noChangeAspect="1"/>
          </p:cNvPicPr>
          <p:nvPr userDrawn="1"/>
        </p:nvPicPr>
        <p:blipFill>
          <a:blip r:embed="rId2"/>
          <a:srcRect/>
          <a:stretch/>
        </p:blipFill>
        <p:spPr>
          <a:xfrm>
            <a:off x="246342" y="105373"/>
            <a:ext cx="868710" cy="1228908"/>
          </a:xfrm>
          <a:prstGeom prst="rect">
            <a:avLst/>
          </a:prstGeom>
        </p:spPr>
      </p:pic>
      <p:sp>
        <p:nvSpPr>
          <p:cNvPr id="10" name="Slide Number Placeholder 4">
            <a:extLst>
              <a:ext uri="{FF2B5EF4-FFF2-40B4-BE49-F238E27FC236}">
                <a16:creationId xmlns:a16="http://schemas.microsoft.com/office/drawing/2014/main" id="{7B1A668B-83F2-862D-7B9E-8BCF0CD6EEBE}"/>
              </a:ext>
            </a:extLst>
          </p:cNvPr>
          <p:cNvSpPr>
            <a:spLocks noGrp="1"/>
          </p:cNvSpPr>
          <p:nvPr>
            <p:ph type="sldNum" sz="quarter" idx="12"/>
          </p:nvPr>
        </p:nvSpPr>
        <p:spPr>
          <a:xfrm>
            <a:off x="8610600" y="6356350"/>
            <a:ext cx="2743200" cy="365125"/>
          </a:xfrm>
        </p:spPr>
        <p:txBody>
          <a:bodyPr/>
          <a:lstStyle/>
          <a:p>
            <a:fld id="{3FF7DBB7-8AC6-6443-8FF1-92FBFD1A8A28}" type="slidenum">
              <a:rPr lang="en-GB" smtClean="0"/>
              <a:t>‹#›</a:t>
            </a:fld>
            <a:endParaRPr lang="en-GB"/>
          </a:p>
        </p:txBody>
      </p:sp>
      <p:sp>
        <p:nvSpPr>
          <p:cNvPr id="11" name="Text Placeholder 7">
            <a:extLst>
              <a:ext uri="{FF2B5EF4-FFF2-40B4-BE49-F238E27FC236}">
                <a16:creationId xmlns:a16="http://schemas.microsoft.com/office/drawing/2014/main" id="{B9C59139-C96E-909C-4E6B-A73610C556D3}"/>
              </a:ext>
            </a:extLst>
          </p:cNvPr>
          <p:cNvSpPr>
            <a:spLocks noGrp="1"/>
          </p:cNvSpPr>
          <p:nvPr>
            <p:ph type="body" sz="quarter" idx="24"/>
          </p:nvPr>
        </p:nvSpPr>
        <p:spPr>
          <a:xfrm>
            <a:off x="815247"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7">
            <a:extLst>
              <a:ext uri="{FF2B5EF4-FFF2-40B4-BE49-F238E27FC236}">
                <a16:creationId xmlns:a16="http://schemas.microsoft.com/office/drawing/2014/main" id="{13F8E28F-3800-DFAB-E077-DD5DB1B91697}"/>
              </a:ext>
            </a:extLst>
          </p:cNvPr>
          <p:cNvSpPr>
            <a:spLocks noGrp="1"/>
          </p:cNvSpPr>
          <p:nvPr>
            <p:ph type="body" sz="quarter" idx="25"/>
          </p:nvPr>
        </p:nvSpPr>
        <p:spPr>
          <a:xfrm>
            <a:off x="4494361" y="2484120"/>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C07CB7E1-EA99-0043-D200-42978EB98BBC}"/>
              </a:ext>
            </a:extLst>
          </p:cNvPr>
          <p:cNvSpPr>
            <a:spLocks noGrp="1"/>
          </p:cNvSpPr>
          <p:nvPr>
            <p:ph type="body" sz="quarter" idx="26"/>
          </p:nvPr>
        </p:nvSpPr>
        <p:spPr>
          <a:xfrm>
            <a:off x="8173475" y="2484684"/>
            <a:ext cx="32400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75994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00839" y="294929"/>
            <a:ext cx="10152962" cy="1499616"/>
          </a:xfrm>
        </p:spPr>
        <p:txBody>
          <a:bodyPr>
            <a:normAutofit/>
          </a:bodyPr>
          <a:lstStyle>
            <a:lvl1pPr>
              <a:defRPr b="1"/>
            </a:lvl1pPr>
          </a:lstStyle>
          <a:p>
            <a:r>
              <a:rPr lang="en-US" sz="4400" cap="none"/>
              <a:t>Summary</a:t>
            </a:r>
            <a:endParaRPr lang="fr-FR" sz="4400" cap="none"/>
          </a:p>
        </p:txBody>
      </p:sp>
      <p:sp>
        <p:nvSpPr>
          <p:cNvPr id="9" name="Rectangle 8">
            <a:extLst>
              <a:ext uri="{FF2B5EF4-FFF2-40B4-BE49-F238E27FC236}">
                <a16:creationId xmlns:a16="http://schemas.microsoft.com/office/drawing/2014/main" id="{9E36DD93-22F9-DE7D-7FD4-DECB5DE3B531}"/>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0539283"/>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3794419648"/>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hasCustomPrompt="1"/>
          </p:nvPr>
        </p:nvSpPr>
        <p:spPr>
          <a:xfrm>
            <a:off x="1299850" y="432245"/>
            <a:ext cx="10319655" cy="1499616"/>
          </a:xfrm>
        </p:spPr>
        <p:txBody>
          <a:bodyPr>
            <a:normAutofit/>
          </a:bodyPr>
          <a:lstStyle>
            <a:lvl1pPr>
              <a:defRPr b="1"/>
            </a:lvl1pPr>
          </a:lstStyle>
          <a:p>
            <a:r>
              <a:rPr lang="en-US" sz="4400" cap="none"/>
              <a:t>Summary</a:t>
            </a:r>
            <a:endParaRPr lang="fr-FR" sz="4400" cap="none"/>
          </a:p>
        </p:txBody>
      </p:sp>
    </p:spTree>
    <p:extLst>
      <p:ext uri="{BB962C8B-B14F-4D97-AF65-F5344CB8AC3E}">
        <p14:creationId xmlns:p14="http://schemas.microsoft.com/office/powerpoint/2010/main" val="4135447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2E6067D4-89C6-7C4D-DEF7-AF5341EBCA96}"/>
              </a:ext>
            </a:extLst>
          </p:cNvPr>
          <p:cNvSpPr>
            <a:spLocks noGrp="1"/>
          </p:cNvSpPr>
          <p:nvPr>
            <p:ph type="body" sz="quarter" idx="13" hasCustomPrompt="1"/>
          </p:nvPr>
        </p:nvSpPr>
        <p:spPr>
          <a:xfrm>
            <a:off x="1244600" y="215900"/>
            <a:ext cx="9702800" cy="1854200"/>
          </a:xfrm>
        </p:spPr>
        <p:txBody>
          <a:bodyPr/>
          <a:lstStyle>
            <a:lvl1pPr algn="ctr">
              <a:defRPr sz="4400" b="1">
                <a:solidFill>
                  <a:schemeClr val="accent4"/>
                </a:solidFill>
              </a:defRPr>
            </a:lvl1pPr>
          </a:lstStyle>
          <a:p>
            <a:pPr lvl="0"/>
            <a:r>
              <a:rPr lang="hu-HU"/>
              <a:t>Summary</a:t>
            </a:r>
            <a:endParaRPr lang="en-US"/>
          </a:p>
        </p:txBody>
      </p:sp>
    </p:spTree>
    <p:extLst>
      <p:ext uri="{BB962C8B-B14F-4D97-AF65-F5344CB8AC3E}">
        <p14:creationId xmlns:p14="http://schemas.microsoft.com/office/powerpoint/2010/main" val="403314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2095165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8" name="Text Placeholder 7">
            <a:extLst>
              <a:ext uri="{FF2B5EF4-FFF2-40B4-BE49-F238E27FC236}">
                <a16:creationId xmlns:a16="http://schemas.microsoft.com/office/drawing/2014/main" id="{711CAFB2-A330-CC96-578A-189DD9E4AE42}"/>
              </a:ext>
            </a:extLst>
          </p:cNvPr>
          <p:cNvSpPr>
            <a:spLocks noGrp="1"/>
          </p:cNvSpPr>
          <p:nvPr>
            <p:ph type="body" sz="quarter" idx="13" hasCustomPrompt="1"/>
          </p:nvPr>
        </p:nvSpPr>
        <p:spPr>
          <a:xfrm>
            <a:off x="-55563" y="330200"/>
            <a:ext cx="12247563" cy="1647825"/>
          </a:xfrm>
        </p:spPr>
        <p:txBody>
          <a:bodyPr>
            <a:normAutofit/>
          </a:bodyPr>
          <a:lstStyle>
            <a:lvl1pPr algn="ctr">
              <a:defRPr sz="44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575385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Tree>
    <p:extLst>
      <p:ext uri="{BB962C8B-B14F-4D97-AF65-F5344CB8AC3E}">
        <p14:creationId xmlns:p14="http://schemas.microsoft.com/office/powerpoint/2010/main" val="1612266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0" y="0"/>
            <a:ext cx="1224765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Content Placeholder 2">
            <a:extLst>
              <a:ext uri="{FF2B5EF4-FFF2-40B4-BE49-F238E27FC236}">
                <a16:creationId xmlns:a16="http://schemas.microsoft.com/office/drawing/2014/main" id="{34805C9D-AD35-3852-F63F-927ECCCFD3BB}"/>
              </a:ext>
            </a:extLst>
          </p:cNvPr>
          <p:cNvSpPr>
            <a:spLocks noGrp="1"/>
          </p:cNvSpPr>
          <p:nvPr>
            <p:ph idx="4294967295"/>
          </p:nvPr>
        </p:nvSpPr>
        <p:spPr>
          <a:xfrm>
            <a:off x="784789" y="913779"/>
            <a:ext cx="10733736" cy="911385"/>
          </a:xfrm>
        </p:spPr>
        <p:txBody>
          <a:bodyPr>
            <a:normAutofit/>
          </a:bodyPr>
          <a:lstStyle/>
          <a:p>
            <a:pPr marL="0" indent="0" algn="ctr">
              <a:spcAft>
                <a:spcPts val="1800"/>
              </a:spcAft>
              <a:buClr>
                <a:schemeClr val="accent3"/>
              </a:buClr>
              <a:buNone/>
            </a:pPr>
            <a:r>
              <a:rPr lang="en-US" sz="3200" i="1"/>
              <a:t>The result of any laboratory examination is only as good </a:t>
            </a:r>
            <a:br>
              <a:rPr lang="en-US" sz="3200" i="1"/>
            </a:br>
            <a:r>
              <a:rPr lang="en-US" sz="3200" i="1"/>
              <a:t>as the sample received in the laboratory.</a:t>
            </a:r>
          </a:p>
        </p:txBody>
      </p:sp>
      <p:pic>
        <p:nvPicPr>
          <p:cNvPr id="7" name="Picture 8">
            <a:extLst>
              <a:ext uri="{FF2B5EF4-FFF2-40B4-BE49-F238E27FC236}">
                <a16:creationId xmlns:a16="http://schemas.microsoft.com/office/drawing/2014/main" id="{C7BD8A4F-7FF3-B395-1E22-404233BF33EF}"/>
              </a:ext>
            </a:extLst>
          </p:cNvPr>
          <p:cNvPicPr>
            <a:picLocks noChangeAspect="1" noChangeArrowheads="1"/>
          </p:cNvPicPr>
          <p:nvPr userDrawn="1"/>
        </p:nvPicPr>
        <p:blipFill>
          <a:blip r:embed="rId2"/>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78E19418-BF3B-599A-7EF1-884998506E05}"/>
              </a:ext>
            </a:extLst>
          </p:cNvPr>
          <p:cNvPicPr>
            <a:picLocks noChangeAspect="1" noChangeArrowheads="1"/>
          </p:cNvPicPr>
          <p:nvPr userDrawn="1"/>
        </p:nvPicPr>
        <p:blipFill>
          <a:blip r:embed="rId3"/>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09EF2D-7455-DA1F-0947-092706BBDCB0}"/>
              </a:ext>
            </a:extLst>
          </p:cNvPr>
          <p:cNvSpPr txBox="1"/>
          <p:nvPr userDrawn="1"/>
        </p:nvSpPr>
        <p:spPr>
          <a:xfrm>
            <a:off x="1932888" y="6094722"/>
            <a:ext cx="3652623" cy="369332"/>
          </a:xfrm>
          <a:prstGeom prst="rect">
            <a:avLst/>
          </a:prstGeom>
          <a:noFill/>
        </p:spPr>
        <p:txBody>
          <a:bodyPr wrap="square" rtlCol="0">
            <a:spAutoFit/>
          </a:bodyPr>
          <a:lstStyle/>
          <a:p>
            <a:pPr algn="ctr"/>
            <a:r>
              <a:rPr lang="en-HU" i="1">
                <a:latin typeface="Trebuchet MS" panose="020B0703020202090204" pitchFamily="34" charset="0"/>
              </a:rPr>
              <a:t>Good sample</a:t>
            </a:r>
          </a:p>
        </p:txBody>
      </p:sp>
      <p:sp>
        <p:nvSpPr>
          <p:cNvPr id="12" name="TextBox 11">
            <a:extLst>
              <a:ext uri="{FF2B5EF4-FFF2-40B4-BE49-F238E27FC236}">
                <a16:creationId xmlns:a16="http://schemas.microsoft.com/office/drawing/2014/main" id="{678BB4EA-7BEE-BC5B-5AE6-0D99DFE0DDC6}"/>
              </a:ext>
            </a:extLst>
          </p:cNvPr>
          <p:cNvSpPr txBox="1"/>
          <p:nvPr userDrawn="1"/>
        </p:nvSpPr>
        <p:spPr>
          <a:xfrm>
            <a:off x="6671300" y="6094722"/>
            <a:ext cx="3652623" cy="369332"/>
          </a:xfrm>
          <a:prstGeom prst="rect">
            <a:avLst/>
          </a:prstGeom>
          <a:noFill/>
        </p:spPr>
        <p:txBody>
          <a:bodyPr wrap="square" rtlCol="0">
            <a:spAutoFit/>
          </a:bodyPr>
          <a:lstStyle/>
          <a:p>
            <a:pPr algn="ctr"/>
            <a:r>
              <a:rPr lang="en-HU" i="1">
                <a:latin typeface="Trebuchet MS" panose="020B0703020202090204" pitchFamily="34" charset="0"/>
              </a:rPr>
              <a:t>Bad sample</a:t>
            </a:r>
          </a:p>
        </p:txBody>
      </p:sp>
      <p:sp>
        <p:nvSpPr>
          <p:cNvPr id="13" name="TextBox 12">
            <a:extLst>
              <a:ext uri="{FF2B5EF4-FFF2-40B4-BE49-F238E27FC236}">
                <a16:creationId xmlns:a16="http://schemas.microsoft.com/office/drawing/2014/main" id="{2B648A4D-D33D-BCE3-5C6E-EBCD62C8A795}"/>
              </a:ext>
            </a:extLst>
          </p:cNvPr>
          <p:cNvSpPr txBox="1"/>
          <p:nvPr userDrawn="1"/>
        </p:nvSpPr>
        <p:spPr>
          <a:xfrm>
            <a:off x="259717" y="48481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4" name="TextBox 13">
            <a:extLst>
              <a:ext uri="{FF2B5EF4-FFF2-40B4-BE49-F238E27FC236}">
                <a16:creationId xmlns:a16="http://schemas.microsoft.com/office/drawing/2014/main" id="{6A49002F-A6D9-C497-74B4-E3A83543BF50}"/>
              </a:ext>
            </a:extLst>
          </p:cNvPr>
          <p:cNvSpPr txBox="1"/>
          <p:nvPr userDrawn="1"/>
        </p:nvSpPr>
        <p:spPr>
          <a:xfrm>
            <a:off x="9864894" y="1311748"/>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Tree>
    <p:extLst>
      <p:ext uri="{BB962C8B-B14F-4D97-AF65-F5344CB8AC3E}">
        <p14:creationId xmlns:p14="http://schemas.microsoft.com/office/powerpoint/2010/main" val="3234430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EB4F2-3837-E186-B323-720C2557D466}"/>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Tree>
    <p:extLst>
      <p:ext uri="{BB962C8B-B14F-4D97-AF65-F5344CB8AC3E}">
        <p14:creationId xmlns:p14="http://schemas.microsoft.com/office/powerpoint/2010/main" val="191677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9" y="6470704"/>
            <a:ext cx="2154143" cy="274320"/>
          </a:xfrm>
          <a:prstGeom prst="rect">
            <a:avLst/>
          </a:prstGeom>
        </p:spPr>
        <p:txBody>
          <a:bodyPr/>
          <a:lstStyle/>
          <a:p>
            <a:fld id="{67EF4D4C-5367-4C26-9E2B-D8088D7FCA81}" type="datetimeFigureOut">
              <a:rPr lang="en-US"/>
              <a:t>12/26/2025</a:t>
            </a:fld>
            <a:endParaRPr lang="en-US"/>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622930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8BB79-C803-EF84-5884-13A8C2F8EEF9}"/>
              </a:ext>
            </a:extLst>
          </p:cNvPr>
          <p:cNvSpPr txBox="1"/>
          <p:nvPr userDrawn="1"/>
        </p:nvSpPr>
        <p:spPr>
          <a:xfrm>
            <a:off x="0" y="476097"/>
            <a:ext cx="1465668" cy="276999"/>
          </a:xfrm>
          <a:prstGeom prst="rect">
            <a:avLst/>
          </a:prstGeom>
          <a:solidFill>
            <a:srgbClr val="BBE2E4">
              <a:alpha val="75000"/>
            </a:srgb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Trebuchet MS" panose="020B0703020202090204" pitchFamily="34" charset="0"/>
                <a:ea typeface="Calibri"/>
                <a:cs typeface="Arial"/>
              </a:rPr>
              <a:t>© </a:t>
            </a:r>
            <a:r>
              <a:rPr lang="en-GB" sz="1200">
                <a:effectLst/>
                <a:latin typeface="Trebuchet MS" panose="020B0703020202090204" pitchFamily="34" charset="0"/>
                <a:cs typeface="Segoe UI"/>
              </a:rPr>
              <a:t>WHO / </a:t>
            </a:r>
            <a:r>
              <a:rPr lang="en-GB" sz="1200">
                <a:latin typeface="Trebuchet MS" panose="020B0703020202090204" pitchFamily="34" charset="0"/>
                <a:cs typeface="Segoe UI"/>
              </a:rPr>
              <a:t>Ala Kheir</a:t>
            </a:r>
            <a:endParaRPr lang="en-GB" sz="1200" b="0" i="0" u="none" strike="noStrike" kern="1200" cap="none" spc="0" normalizeH="0" baseline="0" noProof="0">
              <a:ln>
                <a:noFill/>
              </a:ln>
              <a:effectLst/>
              <a:uLnTx/>
              <a:uFillTx/>
              <a:latin typeface="Trebuchet MS" panose="020B0703020202090204" pitchFamily="34" charset="0"/>
              <a:cs typeface="Segoe UI"/>
            </a:endParaRPr>
          </a:p>
        </p:txBody>
      </p:sp>
      <p:sp>
        <p:nvSpPr>
          <p:cNvPr id="4" name="Google Shape;429;p17">
            <a:extLst>
              <a:ext uri="{FF2B5EF4-FFF2-40B4-BE49-F238E27FC236}">
                <a16:creationId xmlns:a16="http://schemas.microsoft.com/office/drawing/2014/main" id="{C5C9B1D2-A85A-BBCF-B54A-9FC9CF54E510}"/>
              </a:ext>
            </a:extLst>
          </p:cNvPr>
          <p:cNvSpPr/>
          <p:nvPr userDrawn="1"/>
        </p:nvSpPr>
        <p:spPr>
          <a:xfrm rot="10800000">
            <a:off x="425067" y="1265616"/>
            <a:ext cx="615534" cy="37649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 name="TextBox 4">
            <a:extLst>
              <a:ext uri="{FF2B5EF4-FFF2-40B4-BE49-F238E27FC236}">
                <a16:creationId xmlns:a16="http://schemas.microsoft.com/office/drawing/2014/main" id="{917D22D7-0D0E-EA87-7270-127A60C66270}"/>
              </a:ext>
            </a:extLst>
          </p:cNvPr>
          <p:cNvSpPr txBox="1"/>
          <p:nvPr userDrawn="1"/>
        </p:nvSpPr>
        <p:spPr>
          <a:xfrm>
            <a:off x="514550" y="274083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6" name="TextBox 5">
            <a:extLst>
              <a:ext uri="{FF2B5EF4-FFF2-40B4-BE49-F238E27FC236}">
                <a16:creationId xmlns:a16="http://schemas.microsoft.com/office/drawing/2014/main" id="{04842045-A6F4-DDC9-EAC7-B06251593BEE}"/>
              </a:ext>
            </a:extLst>
          </p:cNvPr>
          <p:cNvSpPr txBox="1"/>
          <p:nvPr userDrawn="1"/>
        </p:nvSpPr>
        <p:spPr>
          <a:xfrm>
            <a:off x="1142691" y="2900706"/>
            <a:ext cx="645953" cy="1446550"/>
          </a:xfrm>
          <a:prstGeom prst="rect">
            <a:avLst/>
          </a:prstGeom>
          <a:noFill/>
        </p:spPr>
        <p:txBody>
          <a:bodyPr wrap="square" rtlCol="0">
            <a:spAutoFit/>
          </a:bodyPr>
          <a:lstStyle/>
          <a:p>
            <a:r>
              <a:rPr lang="en-US" sz="8800" b="1" i="0">
                <a:solidFill>
                  <a:schemeClr val="accent1"/>
                </a:solidFill>
                <a:latin typeface="Tw Cen MT" panose="020B0602020104020603" pitchFamily="34" charset="77"/>
              </a:rPr>
              <a:t>”</a:t>
            </a:r>
            <a:endParaRPr lang="en-HU" sz="8800" b="1" i="0">
              <a:solidFill>
                <a:schemeClr val="accent1"/>
              </a:solidFill>
              <a:latin typeface="Tw Cen MT" panose="020B0602020104020603" pitchFamily="34" charset="77"/>
            </a:endParaRPr>
          </a:p>
        </p:txBody>
      </p:sp>
      <p:sp>
        <p:nvSpPr>
          <p:cNvPr id="7" name="TextBox 6">
            <a:extLst>
              <a:ext uri="{FF2B5EF4-FFF2-40B4-BE49-F238E27FC236}">
                <a16:creationId xmlns:a16="http://schemas.microsoft.com/office/drawing/2014/main" id="{EBAEBFC5-EB3D-4321-1A9D-7D8ADB1B9005}"/>
              </a:ext>
            </a:extLst>
          </p:cNvPr>
          <p:cNvSpPr txBox="1"/>
          <p:nvPr userDrawn="1"/>
        </p:nvSpPr>
        <p:spPr>
          <a:xfrm>
            <a:off x="425067" y="4347256"/>
            <a:ext cx="3815800" cy="646331"/>
          </a:xfrm>
          <a:prstGeom prst="rect">
            <a:avLst/>
          </a:prstGeom>
          <a:noFill/>
          <a:ln w="28575">
            <a:solidFill>
              <a:schemeClr val="accent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Trebuchet MS" panose="020B0703020202090204" pitchFamily="34" charset="0"/>
              </a:rPr>
              <a:t>Go to module 3: </a:t>
            </a:r>
            <a:br>
              <a:rPr lang="en-US" b="1" dirty="0">
                <a:latin typeface="Trebuchet MS" panose="020B0703020202090204" pitchFamily="34" charset="0"/>
              </a:rPr>
            </a:br>
            <a:r>
              <a:rPr lang="en-US" dirty="0">
                <a:latin typeface="Trebuchet MS" panose="020B0703020202090204" pitchFamily="34" charset="0"/>
              </a:rPr>
              <a:t>Cholera Rapid Diagnostic tests</a:t>
            </a:r>
          </a:p>
        </p:txBody>
      </p:sp>
      <p:sp>
        <p:nvSpPr>
          <p:cNvPr id="12" name="Oval 11">
            <a:extLst>
              <a:ext uri="{FF2B5EF4-FFF2-40B4-BE49-F238E27FC236}">
                <a16:creationId xmlns:a16="http://schemas.microsoft.com/office/drawing/2014/main" id="{A75E39BC-A238-1EDC-AB78-E0AAC5AADB6A}"/>
              </a:ext>
            </a:extLst>
          </p:cNvPr>
          <p:cNvSpPr/>
          <p:nvPr/>
        </p:nvSpPr>
        <p:spPr>
          <a:xfrm>
            <a:off x="2615776"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13" name="Oval 12">
            <a:extLst>
              <a:ext uri="{FF2B5EF4-FFF2-40B4-BE49-F238E27FC236}">
                <a16:creationId xmlns:a16="http://schemas.microsoft.com/office/drawing/2014/main" id="{A5715F48-275A-5531-64C5-FF43AF0B25FF}"/>
              </a:ext>
            </a:extLst>
          </p:cNvPr>
          <p:cNvSpPr/>
          <p:nvPr userDrawn="1"/>
        </p:nvSpPr>
        <p:spPr>
          <a:xfrm>
            <a:off x="3242793"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14" name="Oval 13">
            <a:extLst>
              <a:ext uri="{FF2B5EF4-FFF2-40B4-BE49-F238E27FC236}">
                <a16:creationId xmlns:a16="http://schemas.microsoft.com/office/drawing/2014/main" id="{D07A48DB-66E4-3B92-B994-DBBED05142D9}"/>
              </a:ext>
            </a:extLst>
          </p:cNvPr>
          <p:cNvSpPr/>
          <p:nvPr userDrawn="1"/>
        </p:nvSpPr>
        <p:spPr>
          <a:xfrm>
            <a:off x="38785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sp>
        <p:nvSpPr>
          <p:cNvPr id="15" name="Oval 14">
            <a:extLst>
              <a:ext uri="{FF2B5EF4-FFF2-40B4-BE49-F238E27FC236}">
                <a16:creationId xmlns:a16="http://schemas.microsoft.com/office/drawing/2014/main" id="{2ACFFE53-4CF4-FE49-DFDC-5F289A5BC40E}"/>
              </a:ext>
            </a:extLst>
          </p:cNvPr>
          <p:cNvSpPr/>
          <p:nvPr userDrawn="1"/>
        </p:nvSpPr>
        <p:spPr>
          <a:xfrm>
            <a:off x="4470702"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16" name="Oval 15">
            <a:extLst>
              <a:ext uri="{FF2B5EF4-FFF2-40B4-BE49-F238E27FC236}">
                <a16:creationId xmlns:a16="http://schemas.microsoft.com/office/drawing/2014/main" id="{4DB113EC-871A-515A-DEBB-44F9C057CF89}"/>
              </a:ext>
            </a:extLst>
          </p:cNvPr>
          <p:cNvSpPr/>
          <p:nvPr userDrawn="1"/>
        </p:nvSpPr>
        <p:spPr>
          <a:xfrm>
            <a:off x="5097719" y="179624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Tree>
    <p:extLst>
      <p:ext uri="{BB962C8B-B14F-4D97-AF65-F5344CB8AC3E}">
        <p14:creationId xmlns:p14="http://schemas.microsoft.com/office/powerpoint/2010/main" val="2683398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3278C7C-9571-D691-E15D-3EBBF5C0765C}"/>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3853091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FE316B4-DD50-3E9D-A521-DC29C918BB2B}"/>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1404016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E118AD3-282A-DA66-77E9-21F083685468}"/>
              </a:ext>
            </a:extLst>
          </p:cNvPr>
          <p:cNvSpPr>
            <a:spLocks noGrp="1"/>
          </p:cNvSpPr>
          <p:nvPr>
            <p:ph type="sldNum" sz="quarter" idx="12"/>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2963123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6">
            <a:extLst>
              <a:ext uri="{FF2B5EF4-FFF2-40B4-BE49-F238E27FC236}">
                <a16:creationId xmlns:a16="http://schemas.microsoft.com/office/drawing/2014/main" id="{1A8A75B7-23AE-BE1A-14B7-7097AE3D5307}"/>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1723788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4832B45-8AA4-23CF-A52E-23EAC1871FA4}"/>
              </a:ext>
            </a:extLst>
          </p:cNvPr>
          <p:cNvSpPr>
            <a:spLocks noGrp="1"/>
          </p:cNvSpPr>
          <p:nvPr>
            <p:ph type="title"/>
          </p:nvPr>
        </p:nvSpPr>
        <p:spPr/>
        <p:txBody>
          <a:bodyPr/>
          <a:lstStyle/>
          <a:p>
            <a:r>
              <a:rPr lang="en-US"/>
              <a:t>Click to edit Master title style</a:t>
            </a:r>
            <a:endParaRPr lang="en-GB"/>
          </a:p>
        </p:txBody>
      </p:sp>
      <p:sp>
        <p:nvSpPr>
          <p:cNvPr id="13" name="Slide Number Placeholder 6">
            <a:extLst>
              <a:ext uri="{FF2B5EF4-FFF2-40B4-BE49-F238E27FC236}">
                <a16:creationId xmlns:a16="http://schemas.microsoft.com/office/drawing/2014/main" id="{7A609BD7-3C38-5D3A-3DE2-40CC070EA2B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2540395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72818F40-02C0-72D0-C6AE-D31F088D1FB1}"/>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2523561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9" name="Rectangle 8"/>
          <p:cNvSpPr/>
          <p:nvPr/>
        </p:nvSpPr>
        <p:spPr>
          <a:xfrm>
            <a:off x="1" y="0"/>
            <a:ext cx="29578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ontent Placeholder 2">
            <a:extLst>
              <a:ext uri="{FF2B5EF4-FFF2-40B4-BE49-F238E27FC236}">
                <a16:creationId xmlns:a16="http://schemas.microsoft.com/office/drawing/2014/main" id="{84239486-1CF5-65A6-EDD5-B3D80BDD4DC7}"/>
              </a:ext>
            </a:extLst>
          </p:cNvPr>
          <p:cNvSpPr>
            <a:spLocks noGrp="1"/>
          </p:cNvSpPr>
          <p:nvPr>
            <p:ph idx="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a:defRPr b="0" i="0">
                <a:latin typeface="Trebuchet MS" panose="020B0703020202090204" pitchFamily="34" charset="0"/>
              </a:defRPr>
            </a:lvl3pPr>
            <a:lvl4pPr marL="594360" indent="-137160">
              <a:buFont typeface="Wingdings" pitchFamily="2" charset="2"/>
              <a:buChar char="§"/>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EB647E4-7FAB-62C5-BB77-11B47515CE71}"/>
              </a:ext>
            </a:extLst>
          </p:cNvPr>
          <p:cNvSpPr>
            <a:spLocks noGrp="1"/>
          </p:cNvSpPr>
          <p:nvPr>
            <p:ph type="body" sz="quarter" idx="13" hasCustomPrompt="1"/>
          </p:nvPr>
        </p:nvSpPr>
        <p:spPr>
          <a:xfrm>
            <a:off x="322516" y="1106433"/>
            <a:ext cx="2385262" cy="793750"/>
          </a:xfrm>
        </p:spPr>
        <p:txBody>
          <a:bodyPr>
            <a:normAutofit/>
          </a:bodyPr>
          <a:lstStyle>
            <a:lvl1pPr>
              <a:defRPr sz="2400">
                <a:solidFill>
                  <a:schemeClr val="accent1">
                    <a:lumMod val="50000"/>
                  </a:schemeClr>
                </a:solidFill>
              </a:defRPr>
            </a:lvl1pPr>
          </a:lstStyle>
          <a:p>
            <a:pPr lvl="0"/>
            <a:r>
              <a:rPr lang="en-GB"/>
              <a:t>CLICK TO EDIT MASTER</a:t>
            </a:r>
          </a:p>
        </p:txBody>
      </p:sp>
      <p:grpSp>
        <p:nvGrpSpPr>
          <p:cNvPr id="14" name="Group 13">
            <a:extLst>
              <a:ext uri="{FF2B5EF4-FFF2-40B4-BE49-F238E27FC236}">
                <a16:creationId xmlns:a16="http://schemas.microsoft.com/office/drawing/2014/main" id="{1850DECF-4269-9263-60F3-DF151D654A6B}"/>
              </a:ext>
            </a:extLst>
          </p:cNvPr>
          <p:cNvGrpSpPr/>
          <p:nvPr userDrawn="1"/>
        </p:nvGrpSpPr>
        <p:grpSpPr>
          <a:xfrm>
            <a:off x="405135" y="348710"/>
            <a:ext cx="646849" cy="627823"/>
            <a:chOff x="220985" y="1325244"/>
            <a:chExt cx="646849" cy="627823"/>
          </a:xfrm>
        </p:grpSpPr>
        <p:sp>
          <p:nvSpPr>
            <p:cNvPr id="10" name="Oval 9">
              <a:extLst>
                <a:ext uri="{FF2B5EF4-FFF2-40B4-BE49-F238E27FC236}">
                  <a16:creationId xmlns:a16="http://schemas.microsoft.com/office/drawing/2014/main" id="{0CB6A9D8-583A-63BB-C0A7-0A1DC7C7C723}"/>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DD4C2E1-E9F2-99C6-A9EC-898F5F7BB065}"/>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2" name="Slide Number Placeholder 6">
            <a:extLst>
              <a:ext uri="{FF2B5EF4-FFF2-40B4-BE49-F238E27FC236}">
                <a16:creationId xmlns:a16="http://schemas.microsoft.com/office/drawing/2014/main" id="{A4922560-AE14-38D0-52FD-32AFFC2BCE1D}"/>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1077162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Slide Number Placeholder 6">
            <a:extLst>
              <a:ext uri="{FF2B5EF4-FFF2-40B4-BE49-F238E27FC236}">
                <a16:creationId xmlns:a16="http://schemas.microsoft.com/office/drawing/2014/main" id="{CD47C292-6FA7-D8D8-3A64-8EDEDBA1B255}"/>
              </a:ext>
            </a:extLst>
          </p:cNvPr>
          <p:cNvSpPr>
            <a:spLocks noGrp="1"/>
          </p:cNvSpPr>
          <p:nvPr>
            <p:ph type="sldNum" sz="quarter" idx="4"/>
          </p:nvPr>
        </p:nvSpPr>
        <p:spPr>
          <a:xfrm>
            <a:off x="11180062" y="6470704"/>
            <a:ext cx="899160" cy="274320"/>
          </a:xfrm>
          <a:prstGeom prst="rect">
            <a:avLst/>
          </a:prstGeom>
        </p:spPr>
        <p:txBody>
          <a:bodyPr/>
          <a:lstStyle>
            <a:lvl1pPr>
              <a:defRPr sz="1000">
                <a:solidFill>
                  <a:schemeClr val="tx1">
                    <a:lumMod val="60000"/>
                    <a:lumOff val="40000"/>
                  </a:schemeClr>
                </a:solidFill>
                <a:latin typeface="Trebuchet MS" panose="020B0603020202020204" pitchFamily="34" charset="0"/>
              </a:defRPr>
            </a:lvl1pPr>
          </a:lstStyle>
          <a:p>
            <a:r>
              <a:rPr lang="en-US"/>
              <a:t>3/</a:t>
            </a:r>
            <a:fld id="{4FAB73BC-B049-4115-A692-8D63A059BFB8}" type="slidenum">
              <a:rPr lang="en-US" smtClean="0"/>
              <a:pPr/>
              <a:t>‹#›</a:t>
            </a:fld>
            <a:endParaRPr lang="en-US"/>
          </a:p>
        </p:txBody>
      </p:sp>
    </p:spTree>
    <p:extLst>
      <p:ext uri="{BB962C8B-B14F-4D97-AF65-F5344CB8AC3E}">
        <p14:creationId xmlns:p14="http://schemas.microsoft.com/office/powerpoint/2010/main" val="3199009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a:xfrm>
            <a:off x="838200" y="6356350"/>
            <a:ext cx="2743200" cy="365125"/>
          </a:xfrm>
          <a:prstGeom prst="rect">
            <a:avLst/>
          </a:prstGeom>
        </p:spPr>
        <p:txBody>
          <a:bodyPr/>
          <a:lstStyle/>
          <a:p>
            <a:fld id="{DA08C579-33DA-4844-B075-C3B77D463793}" type="datetimeFigureOut">
              <a:rPr lang="en-GB" smtClean="0"/>
              <a:t>26/12/2025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6" name="Rectangle 5">
            <a:extLst>
              <a:ext uri="{FF2B5EF4-FFF2-40B4-BE49-F238E27FC236}">
                <a16:creationId xmlns:a16="http://schemas.microsoft.com/office/drawing/2014/main" id="{1DBF1E14-8FBC-C3CD-3628-CC504E592659}"/>
              </a:ext>
            </a:extLst>
          </p:cNvPr>
          <p:cNvSpPr/>
          <p:nvPr userDrawn="1"/>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7E29F01-6979-D976-616D-AE6FE0AA5A27}"/>
              </a:ext>
            </a:extLst>
          </p:cNvPr>
          <p:cNvPicPr>
            <a:picLocks noChangeAspect="1"/>
          </p:cNvPicPr>
          <p:nvPr userDrawn="1"/>
        </p:nvPicPr>
        <p:blipFill>
          <a:blip r:embed="rId2"/>
          <a:srcRect/>
          <a:stretch/>
        </p:blipFill>
        <p:spPr>
          <a:xfrm rot="21136134">
            <a:off x="-467115" y="188344"/>
            <a:ext cx="2144099" cy="2144099"/>
          </a:xfrm>
          <a:prstGeom prst="rect">
            <a:avLst/>
          </a:prstGeom>
        </p:spPr>
      </p:pic>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315615" y="53872"/>
            <a:ext cx="10319655" cy="1499616"/>
          </a:xfrm>
        </p:spPr>
        <p:txBody>
          <a:bodyPr>
            <a:normAutofit/>
          </a:bodyPr>
          <a:lstStyle>
            <a:lvl1pPr>
              <a:defRPr b="1"/>
            </a:lvl1pPr>
          </a:lstStyle>
          <a:p>
            <a:r>
              <a:rPr lang="en-US" sz="4400" cap="none"/>
              <a:t>Links to </a:t>
            </a:r>
            <a:r>
              <a:rPr lang="en-US" sz="4400" cap="none">
                <a:solidFill>
                  <a:schemeClr val="accent1"/>
                </a:solidFill>
              </a:rPr>
              <a:t>GTFCC </a:t>
            </a:r>
            <a:r>
              <a:rPr lang="en-US" sz="4400" cap="none"/>
              <a:t>support material</a:t>
            </a:r>
            <a:endParaRPr lang="fr-FR" sz="4400" cap="none"/>
          </a:p>
        </p:txBody>
      </p:sp>
    </p:spTree>
    <p:extLst>
      <p:ext uri="{BB962C8B-B14F-4D97-AF65-F5344CB8AC3E}">
        <p14:creationId xmlns:p14="http://schemas.microsoft.com/office/powerpoint/2010/main" val="14809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56E91E96-98B0-4413-9547-46F3504108EF}" type="datetimeFigureOut">
              <a:rPr lang="en-US"/>
              <a:t>12/26/2025</a:t>
            </a:fld>
            <a:endParaRPr lang="en-US"/>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16439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9"/>
        <p:cNvGrpSpPr/>
        <p:nvPr/>
      </p:nvGrpSpPr>
      <p:grpSpPr>
        <a:xfrm>
          <a:off x="0" y="0"/>
          <a:ext cx="0" cy="0"/>
          <a:chOff x="0" y="0"/>
          <a:chExt cx="0" cy="0"/>
        </a:xfrm>
      </p:grpSpPr>
      <p:cxnSp>
        <p:nvCxnSpPr>
          <p:cNvPr id="30" name="Google Shape;30;p34"/>
          <p:cNvCxnSpPr/>
          <p:nvPr/>
        </p:nvCxnSpPr>
        <p:spPr>
          <a:xfrm>
            <a:off x="8386843" y="5234457"/>
            <a:ext cx="0" cy="0"/>
          </a:xfrm>
          <a:prstGeom prst="straightConnector1">
            <a:avLst/>
          </a:prstGeom>
          <a:noFill/>
          <a:ln w="19050" cap="flat" cmpd="sng">
            <a:solidFill>
              <a:srgbClr val="06766E"/>
            </a:solidFill>
            <a:prstDash val="solid"/>
            <a:miter lim="800000"/>
            <a:headEnd type="none" w="sm" len="sm"/>
            <a:tailEnd type="none" w="sm" len="sm"/>
          </a:ln>
        </p:spPr>
      </p:cxnSp>
      <p:sp>
        <p:nvSpPr>
          <p:cNvPr id="31" name="Google Shape;31;p34"/>
          <p:cNvSpPr txBox="1">
            <a:spLocks noGrp="1"/>
          </p:cNvSpPr>
          <p:nvPr>
            <p:ph type="body" idx="1"/>
          </p:nvPr>
        </p:nvSpPr>
        <p:spPr>
          <a:xfrm>
            <a:off x="904374" y="5133283"/>
            <a:ext cx="5066721" cy="795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Font typeface="Trebuchet MS"/>
              <a:buNone/>
              <a:defRPr sz="2400" b="1">
                <a:solidFill>
                  <a:schemeClr val="accent4"/>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4"/>
          <p:cNvSpPr txBox="1">
            <a:spLocks noGrp="1"/>
          </p:cNvSpPr>
          <p:nvPr>
            <p:ph type="body" idx="2"/>
          </p:nvPr>
        </p:nvSpPr>
        <p:spPr>
          <a:xfrm>
            <a:off x="4699000" y="5982310"/>
            <a:ext cx="1397000" cy="21907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200"/>
              <a:buFont typeface="Trebuchet MS"/>
              <a:buNone/>
              <a:defRPr sz="1200" b="0" i="1">
                <a:solidFill>
                  <a:srgbClr val="8D8D8D"/>
                </a:solidFill>
                <a:latin typeface="Trebuchet MS"/>
                <a:ea typeface="Trebuchet MS"/>
                <a:cs typeface="Trebuchet MS"/>
                <a:sym typeface="Trebuchet MS"/>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body" idx="3"/>
          </p:nvPr>
        </p:nvSpPr>
        <p:spPr>
          <a:xfrm>
            <a:off x="904875" y="4699000"/>
            <a:ext cx="5065713" cy="361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700"/>
              <a:buFont typeface="Trebuchet MS"/>
              <a:buNone/>
              <a:defRPr sz="1700">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3683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5828D-594D-BBE8-B1EF-BF1F1E68D74B}"/>
              </a:ext>
            </a:extLst>
          </p:cNvPr>
          <p:cNvSpPr>
            <a:spLocks noGrp="1"/>
          </p:cNvSpPr>
          <p:nvPr>
            <p:ph type="title"/>
          </p:nvPr>
        </p:nvSpPr>
        <p:spPr/>
        <p:txBody>
          <a:bodyPr/>
          <a:lstStyle/>
          <a:p>
            <a:r>
              <a:rPr lang="en-US"/>
              <a:t>Click to edit Master title style</a:t>
            </a:r>
            <a:endParaRPr lang="hu-HU"/>
          </a:p>
        </p:txBody>
      </p:sp>
      <p:sp>
        <p:nvSpPr>
          <p:cNvPr id="3" name="Slide Number Placeholder 2">
            <a:extLst>
              <a:ext uri="{FF2B5EF4-FFF2-40B4-BE49-F238E27FC236}">
                <a16:creationId xmlns:a16="http://schemas.microsoft.com/office/drawing/2014/main" id="{196CC633-C2ED-3953-6E32-9C117BC6B61E}"/>
              </a:ext>
            </a:extLst>
          </p:cNvPr>
          <p:cNvSpPr>
            <a:spLocks noGrp="1"/>
          </p:cNvSpPr>
          <p:nvPr>
            <p:ph type="sldNum" sz="quarter" idx="10"/>
          </p:nvPr>
        </p:nvSpPr>
        <p:spPr/>
        <p:txBody>
          <a:bodyPr/>
          <a:lstStyle/>
          <a:p>
            <a:fld id="{3FF7DBB7-8AC6-6443-8FF1-92FBFD1A8A28}" type="slidenum">
              <a:rPr lang="en-GB" smtClean="0"/>
              <a:t>‹#›</a:t>
            </a:fld>
            <a:endParaRPr lang="en-GB"/>
          </a:p>
        </p:txBody>
      </p:sp>
    </p:spTree>
    <p:extLst>
      <p:ext uri="{BB962C8B-B14F-4D97-AF65-F5344CB8AC3E}">
        <p14:creationId xmlns:p14="http://schemas.microsoft.com/office/powerpoint/2010/main" val="672717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L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3949C7-EF20-E1FC-06C9-B2458606E4BB}"/>
              </a:ext>
            </a:extLst>
          </p:cNvPr>
          <p:cNvSpPr/>
          <p:nvPr userDrawn="1"/>
        </p:nvSpPr>
        <p:spPr>
          <a:xfrm>
            <a:off x="0" y="1"/>
            <a:ext cx="604935" cy="685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0A9994-8C12-6C48-97D4-8A79C1429281}"/>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8" name="Title 1">
            <a:extLst>
              <a:ext uri="{FF2B5EF4-FFF2-40B4-BE49-F238E27FC236}">
                <a16:creationId xmlns:a16="http://schemas.microsoft.com/office/drawing/2014/main" id="{1CEFE98A-C6B1-A376-7D21-5C4925744735}"/>
              </a:ext>
            </a:extLst>
          </p:cNvPr>
          <p:cNvSpPr>
            <a:spLocks noGrp="1"/>
          </p:cNvSpPr>
          <p:nvPr>
            <p:ph type="title"/>
          </p:nvPr>
        </p:nvSpPr>
        <p:spPr>
          <a:xfrm>
            <a:off x="1206522" y="259906"/>
            <a:ext cx="10398102" cy="1499616"/>
          </a:xfrm>
        </p:spPr>
        <p:txBody>
          <a:bodyPr>
            <a:normAutofit/>
          </a:bodyPr>
          <a:lstStyle>
            <a:lvl1pPr>
              <a:defRPr b="1"/>
            </a:lvl1pPr>
          </a:lstStyle>
          <a:p>
            <a:r>
              <a:rPr lang="en-US" sz="4400" cap="none" dirty="0"/>
              <a:t>Links to </a:t>
            </a:r>
            <a:r>
              <a:rPr lang="en-US" sz="4400" cap="none" dirty="0">
                <a:solidFill>
                  <a:schemeClr val="accent1"/>
                </a:solidFill>
              </a:rPr>
              <a:t>GTFCC </a:t>
            </a:r>
            <a:r>
              <a:rPr lang="en-US" sz="4400" cap="none" dirty="0"/>
              <a:t>support material</a:t>
            </a:r>
            <a:endParaRPr lang="fr-FR" sz="4400" cap="none" dirty="0"/>
          </a:p>
        </p:txBody>
      </p:sp>
      <p:pic>
        <p:nvPicPr>
          <p:cNvPr id="10" name="Picture 9">
            <a:extLst>
              <a:ext uri="{FF2B5EF4-FFF2-40B4-BE49-F238E27FC236}">
                <a16:creationId xmlns:a16="http://schemas.microsoft.com/office/drawing/2014/main" id="{C2B23FB5-C644-FEB5-9B88-F38AA2A9C39F}"/>
              </a:ext>
            </a:extLst>
          </p:cNvPr>
          <p:cNvPicPr>
            <a:picLocks noChangeAspect="1"/>
          </p:cNvPicPr>
          <p:nvPr userDrawn="1"/>
        </p:nvPicPr>
        <p:blipFill>
          <a:blip r:embed="rId2"/>
          <a:srcRect/>
          <a:stretch/>
        </p:blipFill>
        <p:spPr>
          <a:xfrm rot="21136134">
            <a:off x="-467115" y="188345"/>
            <a:ext cx="2144099" cy="2144099"/>
          </a:xfrm>
          <a:prstGeom prst="rect">
            <a:avLst/>
          </a:prstGeom>
        </p:spPr>
      </p:pic>
    </p:spTree>
    <p:extLst>
      <p:ext uri="{BB962C8B-B14F-4D97-AF65-F5344CB8AC3E}">
        <p14:creationId xmlns:p14="http://schemas.microsoft.com/office/powerpoint/2010/main" val="1055628430"/>
      </p:ext>
    </p:extLst>
  </p:cSld>
  <p:clrMapOvr>
    <a:masterClrMapping/>
  </p:clrMapOvr>
  <p:extLst>
    <p:ext uri="{DCECCB84-F9BA-43D5-87BE-67443E8EF086}">
      <p15:sldGuideLst xmlns:p15="http://schemas.microsoft.com/office/powerpoint/2012/main">
        <p15:guide id="1" pos="688">
          <p15:clr>
            <a:srgbClr val="FBAE40"/>
          </p15:clr>
        </p15:guide>
        <p15:guide id="2" pos="73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05C68B11-C5A8-448C-8CE9-B1A273C79CFC}"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87545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C7616CA0-919D-4A49-9C8A-62FDFB3A5183}" type="datetimeFigureOut">
              <a:rPr lang="en-US"/>
              <a:t>12/26/2025</a:t>
            </a:fld>
            <a:endParaRPr lang="en-US"/>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84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4CD73815-2707-4475-8F1A-B873CB631BB4}" type="datetimeFigureOut">
              <a:rPr lang="en-US"/>
              <a:t>12/26/2025</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10943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hyperlink" Target="http://www.presentationgo.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theme" Target="../theme/theme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3872"/>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Trebuchet MS" panose="020B0603020202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1373716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6" r:id="rId11"/>
    <p:sldLayoutId id="2147483795" r:id="rId12"/>
  </p:sldLayoutIdLst>
  <p:txStyles>
    <p:titleStyle>
      <a:lvl1pPr algn="ctr" defTabSz="914400" rtl="0" eaLnBrk="1" latinLnBrk="0" hangingPunct="1">
        <a:lnSpc>
          <a:spcPct val="80000"/>
        </a:lnSpc>
        <a:spcBef>
          <a:spcPct val="0"/>
        </a:spcBef>
        <a:buNone/>
        <a:defRPr sz="4000" kern="1200" cap="all" spc="100" baseline="0">
          <a:solidFill>
            <a:schemeClr val="accent6"/>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SzPct val="150000"/>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66257496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96"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Lst>
  <p:txStyles>
    <p:titleStyle>
      <a:lvl1pPr algn="ctr"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Cover!A21"/><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hyperlink" Target="#'Macro instructions'!A1"/><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Cover!A21"/><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hyperlink" Target="#'Macro instructions'!A1"/></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https://www.gtfcc.org/resources/laboratory-capacity-assessment/"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hyperlink" Target="#'Macro instructions'!A1"/><Relationship Id="rId7" Type="http://schemas.openxmlformats.org/officeDocument/2006/relationships/image" Target="../media/image48.svg"/><Relationship Id="rId2" Type="http://schemas.openxmlformats.org/officeDocument/2006/relationships/image" Target="../media/image44.png"/><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gtfcc.org/resources/laboratory-capacity-assessment/"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hyperlink" Target="https://www.gtfcc.org/training/sample-collection-and-testing-with-rapid-diagnostic-tests-for-cholera-for-health-care-workers/"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hyperlink" Target="https://www.gtfcc.org/resources/laboratory-capacity-assessment/"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Macro instructions'!A1"/><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Cover!A21"/><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in a lab coat and white hat working in a laboratory">
            <a:extLst>
              <a:ext uri="{FF2B5EF4-FFF2-40B4-BE49-F238E27FC236}">
                <a16:creationId xmlns:a16="http://schemas.microsoft.com/office/drawing/2014/main" id="{AC2C75BE-9082-6E8E-89C5-74DFC510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3637"/>
            <a:ext cx="12192000" cy="821163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0E1C914-7686-F711-58D2-A5C6754C516A}"/>
              </a:ext>
            </a:extLst>
          </p:cNvPr>
          <p:cNvGrpSpPr/>
          <p:nvPr/>
        </p:nvGrpSpPr>
        <p:grpSpPr>
          <a:xfrm>
            <a:off x="665543" y="3429000"/>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dirty="0">
                <a:latin typeface="Trebuchet MS" panose="020B0603020202020204" pitchFamily="34" charset="0"/>
              </a:endParaRPr>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1084639" y="5044251"/>
            <a:ext cx="5066721" cy="795338"/>
          </a:xfrm>
        </p:spPr>
        <p:txBody>
          <a:bodyPr/>
          <a:lstStyle/>
          <a:p>
            <a:pPr marL="0" indent="0">
              <a:buNone/>
            </a:pPr>
            <a:r>
              <a:rPr lang="en-GB" sz="3000" dirty="0"/>
              <a:t>Facility checklists</a:t>
            </a:r>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p:txBody>
          <a:bodyPr/>
          <a:lstStyle/>
          <a:p>
            <a:pPr marL="0" indent="0" algn="l">
              <a:spcBef>
                <a:spcPts val="1001"/>
              </a:spcBef>
              <a:buNone/>
            </a:pPr>
            <a:r>
              <a:rPr lang="en-GB" dirty="0"/>
              <a:t>V1.0 March 2026</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1084639" y="4701578"/>
            <a:ext cx="4943475" cy="330200"/>
          </a:xfrm>
        </p:spPr>
        <p:txBody>
          <a:bodyPr>
            <a:normAutofit lnSpcReduction="10000"/>
          </a:bodyPr>
          <a:lstStyle/>
          <a:p>
            <a:r>
              <a:rPr lang="en-GB" sz="1900" dirty="0">
                <a:latin typeface="Trebuchet MS" panose="020B0703020202090204" pitchFamily="34" charset="0"/>
              </a:rPr>
              <a:t>GTFCC Laboratory capacity assessments</a:t>
            </a:r>
          </a:p>
          <a:p>
            <a:pPr marL="0" indent="0">
              <a:buNone/>
            </a:pPr>
            <a:endParaRPr lang="en-GB" dirty="0"/>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a:srcRect/>
          <a:stretch/>
        </p:blipFill>
        <p:spPr>
          <a:xfrm>
            <a:off x="1084639" y="3890485"/>
            <a:ext cx="3546764" cy="709353"/>
          </a:xfrm>
          <a:prstGeom prst="rect">
            <a:avLst/>
          </a:prstGeom>
        </p:spPr>
      </p:pic>
      <p:sp>
        <p:nvSpPr>
          <p:cNvPr id="2" name="TextBox 1">
            <a:extLst>
              <a:ext uri="{FF2B5EF4-FFF2-40B4-BE49-F238E27FC236}">
                <a16:creationId xmlns:a16="http://schemas.microsoft.com/office/drawing/2014/main" id="{C8165DEF-F44C-A6AA-BD55-40A1425D0F4A}"/>
              </a:ext>
            </a:extLst>
          </p:cNvPr>
          <p:cNvSpPr txBox="1"/>
          <p:nvPr/>
        </p:nvSpPr>
        <p:spPr>
          <a:xfrm>
            <a:off x="9988396" y="6530825"/>
            <a:ext cx="2148103" cy="262891"/>
          </a:xfrm>
          <a:prstGeom prst="rect">
            <a:avLst/>
          </a:prstGeom>
          <a:solidFill>
            <a:srgbClr val="BBE2E4"/>
          </a:solidFill>
        </p:spPr>
        <p:txBody>
          <a:bodyPr wrap="square" lIns="14400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effectLst/>
              </a:rPr>
              <a:t>© WHO / Lindsay Mackenzie</a:t>
            </a:r>
          </a:p>
        </p:txBody>
      </p:sp>
    </p:spTree>
    <p:extLst>
      <p:ext uri="{BB962C8B-B14F-4D97-AF65-F5344CB8AC3E}">
        <p14:creationId xmlns:p14="http://schemas.microsoft.com/office/powerpoint/2010/main" val="68236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F9BB-0E45-76A2-5CA5-91386F35C3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5D24E-466A-C292-DEC6-44C1A109EBE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mtClean="0"/>
              <a:pPr algn="r"/>
              <a:t>10</a:t>
            </a:fld>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77CE9C71-9A93-CBD4-9A82-31383DF34346}"/>
              </a:ext>
            </a:extLst>
          </p:cNvPr>
          <p:cNvSpPr>
            <a:spLocks noGrp="1"/>
          </p:cNvSpPr>
          <p:nvPr>
            <p:ph idx="1"/>
          </p:nvPr>
        </p:nvSpPr>
        <p:spPr>
          <a:xfrm>
            <a:off x="1992312" y="1140650"/>
            <a:ext cx="4811843" cy="4569730"/>
          </a:xfrm>
          <a:solidFill>
            <a:schemeClr val="bg1">
              <a:lumMod val="95000"/>
            </a:schemeClr>
          </a:solidFill>
          <a:ln w="6350">
            <a:noFill/>
          </a:ln>
        </p:spPr>
        <p:txBody>
          <a:bodyPr lIns="108000" tIns="216000" rIns="288000" bIns="144000" anchor="ctr" anchorCtr="0"/>
          <a:lstStyle/>
          <a:p>
            <a:pPr marL="360000" indent="-324000">
              <a:lnSpc>
                <a:spcPct val="105000"/>
              </a:lnSpc>
              <a:spcBef>
                <a:spcPts val="1800"/>
              </a:spcBef>
              <a:buClr>
                <a:srgbClr val="414141"/>
              </a:buClr>
              <a:buSzPct val="100000"/>
              <a:buFont typeface="Arial" panose="020B0604020202020204" pitchFamily="34" charset="0"/>
              <a:buChar char="•"/>
            </a:pPr>
            <a:r>
              <a:rPr lang="en-GB" sz="2400" dirty="0">
                <a:latin typeface="Trebuchet MS" panose="020B0603020202020204" pitchFamily="34" charset="0"/>
              </a:rPr>
              <a:t>At the end of the workbook there </a:t>
            </a:r>
            <a:r>
              <a:rPr lang="en-GB" sz="2400" dirty="0"/>
              <a:t>are instructions on </a:t>
            </a:r>
            <a:br>
              <a:rPr lang="hu-HU" sz="2400" dirty="0"/>
            </a:br>
            <a:r>
              <a:rPr lang="en-GB" sz="2400" dirty="0"/>
              <a:t>how to enable macros so the sheet works correctly.</a:t>
            </a:r>
            <a:endParaRPr lang="en-GB" sz="2400" dirty="0">
              <a:latin typeface="Trebuchet MS" panose="020B0603020202020204" pitchFamily="34" charset="0"/>
            </a:endParaRPr>
          </a:p>
          <a:p>
            <a:pPr marL="360000" indent="-324000">
              <a:lnSpc>
                <a:spcPct val="105000"/>
              </a:lnSpc>
              <a:spcBef>
                <a:spcPts val="1800"/>
              </a:spcBef>
              <a:buClr>
                <a:srgbClr val="414141"/>
              </a:buClr>
              <a:buSzPct val="100000"/>
              <a:buFont typeface="Arial" panose="020B0604020202020204" pitchFamily="34" charset="0"/>
              <a:buChar char="•"/>
            </a:pPr>
            <a:r>
              <a:rPr lang="en-GB" sz="2400" dirty="0">
                <a:latin typeface="Trebuchet MS" panose="020B0603020202020204" pitchFamily="34" charset="0"/>
              </a:rPr>
              <a:t>If you click on the Macros button it will take you to </a:t>
            </a:r>
            <a:br>
              <a:rPr lang="hu-HU" sz="2400" dirty="0">
                <a:latin typeface="Trebuchet MS" panose="020B0603020202020204" pitchFamily="34" charset="0"/>
              </a:rPr>
            </a:br>
            <a:r>
              <a:rPr lang="en-GB" sz="2400" dirty="0">
                <a:latin typeface="Trebuchet MS" panose="020B0603020202020204" pitchFamily="34" charset="0"/>
              </a:rPr>
              <a:t>this page.</a:t>
            </a:r>
          </a:p>
          <a:p>
            <a:pPr marL="360000" indent="-324000">
              <a:lnSpc>
                <a:spcPct val="105000"/>
              </a:lnSpc>
              <a:spcBef>
                <a:spcPts val="1800"/>
              </a:spcBef>
              <a:buClr>
                <a:srgbClr val="414141"/>
              </a:buClr>
              <a:buSzPct val="100000"/>
              <a:buFont typeface="Arial" panose="020B0604020202020204" pitchFamily="34" charset="0"/>
              <a:buChar char="•"/>
            </a:pPr>
            <a:r>
              <a:rPr lang="en-GB" sz="2400" dirty="0"/>
              <a:t>To return click on the </a:t>
            </a:r>
            <a:br>
              <a:rPr lang="hu-HU" sz="2400" dirty="0"/>
            </a:br>
            <a:r>
              <a:rPr lang="en-GB" sz="2400" dirty="0"/>
              <a:t>user guide.</a:t>
            </a:r>
            <a:endParaRPr lang="en-GB" sz="2400" dirty="0">
              <a:latin typeface="Trebuchet MS" panose="020B0603020202020204" pitchFamily="34" charset="0"/>
            </a:endParaRPr>
          </a:p>
        </p:txBody>
      </p:sp>
      <p:sp>
        <p:nvSpPr>
          <p:cNvPr id="17" name="Text Placeholder 16">
            <a:extLst>
              <a:ext uri="{FF2B5EF4-FFF2-40B4-BE49-F238E27FC236}">
                <a16:creationId xmlns:a16="http://schemas.microsoft.com/office/drawing/2014/main" id="{656B7960-9D53-3AB9-14C6-3127EBE61F2F}"/>
              </a:ext>
            </a:extLst>
          </p:cNvPr>
          <p:cNvSpPr>
            <a:spLocks noGrp="1"/>
          </p:cNvSpPr>
          <p:nvPr>
            <p:ph type="body" sz="quarter" idx="13"/>
          </p:nvPr>
        </p:nvSpPr>
        <p:spPr/>
        <p:txBody>
          <a:bodyPr/>
          <a:lstStyle/>
          <a:p>
            <a:r>
              <a:rPr lang="en-GB" dirty="0">
                <a:latin typeface="Trebuchet MS" panose="020B0603020202020204" pitchFamily="34" charset="0"/>
              </a:rPr>
              <a:t>MACRO INSTRUCTIONS</a:t>
            </a:r>
            <a:endParaRPr lang="hu-HU" dirty="0"/>
          </a:p>
        </p:txBody>
      </p:sp>
      <p:grpSp>
        <p:nvGrpSpPr>
          <p:cNvPr id="40" name="Group 39">
            <a:extLst>
              <a:ext uri="{FF2B5EF4-FFF2-40B4-BE49-F238E27FC236}">
                <a16:creationId xmlns:a16="http://schemas.microsoft.com/office/drawing/2014/main" id="{ABE7D0CC-96CF-F1DF-7C6C-59B3D1BCE886}"/>
              </a:ext>
            </a:extLst>
          </p:cNvPr>
          <p:cNvGrpSpPr/>
          <p:nvPr/>
        </p:nvGrpSpPr>
        <p:grpSpPr>
          <a:xfrm>
            <a:off x="7273666" y="3550380"/>
            <a:ext cx="3960000" cy="2160000"/>
            <a:chOff x="7273666" y="3550380"/>
            <a:chExt cx="3960000" cy="2160000"/>
          </a:xfrm>
        </p:grpSpPr>
        <p:sp>
          <p:nvSpPr>
            <p:cNvPr id="27" name="Rectangle 26">
              <a:extLst>
                <a:ext uri="{FF2B5EF4-FFF2-40B4-BE49-F238E27FC236}">
                  <a16:creationId xmlns:a16="http://schemas.microsoft.com/office/drawing/2014/main" id="{30861954-9B8F-6480-2906-1A018A5427A0}"/>
                </a:ext>
              </a:extLst>
            </p:cNvPr>
            <p:cNvSpPr/>
            <p:nvPr/>
          </p:nvSpPr>
          <p:spPr>
            <a:xfrm>
              <a:off x="7273666" y="3550380"/>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grpSp>
          <p:nvGrpSpPr>
            <p:cNvPr id="28" name="Group 27">
              <a:extLst>
                <a:ext uri="{FF2B5EF4-FFF2-40B4-BE49-F238E27FC236}">
                  <a16:creationId xmlns:a16="http://schemas.microsoft.com/office/drawing/2014/main" id="{CE040997-1502-D8CC-DD63-840DE6BE9191}"/>
                </a:ext>
              </a:extLst>
            </p:cNvPr>
            <p:cNvGrpSpPr/>
            <p:nvPr/>
          </p:nvGrpSpPr>
          <p:grpSpPr>
            <a:xfrm>
              <a:off x="7756558" y="3974529"/>
              <a:ext cx="1296001" cy="1311702"/>
              <a:chOff x="10596262" y="3267661"/>
              <a:chExt cx="1296001" cy="1311702"/>
            </a:xfrm>
          </p:grpSpPr>
          <p:pic>
            <p:nvPicPr>
              <p:cNvPr id="29" name="Picture 28" descr="User guide ">
                <a:hlinkClick r:id="rId2"/>
                <a:extLst>
                  <a:ext uri="{FF2B5EF4-FFF2-40B4-BE49-F238E27FC236}">
                    <a16:creationId xmlns:a16="http://schemas.microsoft.com/office/drawing/2014/main" id="{79759A9E-9E13-AAC2-28E4-A6A941487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9819" y="3267661"/>
                <a:ext cx="1108887" cy="8999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hlinkClick r:id="rId2"/>
                <a:extLst>
                  <a:ext uri="{FF2B5EF4-FFF2-40B4-BE49-F238E27FC236}">
                    <a16:creationId xmlns:a16="http://schemas.microsoft.com/office/drawing/2014/main" id="{2423735E-E71B-1C00-266A-1130736D078A}"/>
                  </a:ext>
                </a:extLst>
              </p:cNvPr>
              <p:cNvSpPr/>
              <p:nvPr/>
            </p:nvSpPr>
            <p:spPr>
              <a:xfrm>
                <a:off x="10596262" y="4183363"/>
                <a:ext cx="1296001"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Return to cover</a:t>
                </a:r>
              </a:p>
            </p:txBody>
          </p:sp>
        </p:grpSp>
      </p:grpSp>
      <p:grpSp>
        <p:nvGrpSpPr>
          <p:cNvPr id="38" name="Group 37">
            <a:extLst>
              <a:ext uri="{FF2B5EF4-FFF2-40B4-BE49-F238E27FC236}">
                <a16:creationId xmlns:a16="http://schemas.microsoft.com/office/drawing/2014/main" id="{5B4850EA-63C4-781A-0817-F4D41A62C986}"/>
              </a:ext>
            </a:extLst>
          </p:cNvPr>
          <p:cNvGrpSpPr/>
          <p:nvPr/>
        </p:nvGrpSpPr>
        <p:grpSpPr>
          <a:xfrm>
            <a:off x="7273666" y="1140650"/>
            <a:ext cx="3960000" cy="2160000"/>
            <a:chOff x="7273666" y="1536890"/>
            <a:chExt cx="3960000" cy="2160000"/>
          </a:xfrm>
        </p:grpSpPr>
        <p:sp>
          <p:nvSpPr>
            <p:cNvPr id="19" name="Rectangle 18">
              <a:extLst>
                <a:ext uri="{FF2B5EF4-FFF2-40B4-BE49-F238E27FC236}">
                  <a16:creationId xmlns:a16="http://schemas.microsoft.com/office/drawing/2014/main" id="{C3345C89-B498-5AE0-266E-9B557710DE12}"/>
                </a:ext>
              </a:extLst>
            </p:cNvPr>
            <p:cNvSpPr/>
            <p:nvPr/>
          </p:nvSpPr>
          <p:spPr>
            <a:xfrm>
              <a:off x="7273666" y="1536890"/>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grpSp>
          <p:nvGrpSpPr>
            <p:cNvPr id="21" name="Group 20">
              <a:extLst>
                <a:ext uri="{FF2B5EF4-FFF2-40B4-BE49-F238E27FC236}">
                  <a16:creationId xmlns:a16="http://schemas.microsoft.com/office/drawing/2014/main" id="{AA03E476-A2EC-5215-D8B6-FE9377C04B27}"/>
                </a:ext>
              </a:extLst>
            </p:cNvPr>
            <p:cNvGrpSpPr/>
            <p:nvPr/>
          </p:nvGrpSpPr>
          <p:grpSpPr>
            <a:xfrm>
              <a:off x="9522070" y="1970341"/>
              <a:ext cx="1296000" cy="1219407"/>
              <a:chOff x="9746037" y="1645026"/>
              <a:chExt cx="1296000" cy="1219407"/>
            </a:xfrm>
          </p:grpSpPr>
          <p:pic>
            <p:nvPicPr>
              <p:cNvPr id="22" name="Picture 21" descr="Document ">
                <a:extLst>
                  <a:ext uri="{FF2B5EF4-FFF2-40B4-BE49-F238E27FC236}">
                    <a16:creationId xmlns:a16="http://schemas.microsoft.com/office/drawing/2014/main" id="{AC4AA1A7-CBDB-0EE1-D47E-91039B377C67}"/>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013415" y="1645026"/>
                <a:ext cx="761244" cy="792002"/>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46339FA5-7A37-B64C-A0BA-E86FAD4BE195}"/>
                  </a:ext>
                </a:extLst>
              </p:cNvPr>
              <p:cNvSpPr/>
              <p:nvPr/>
            </p:nvSpPr>
            <p:spPr>
              <a:xfrm>
                <a:off x="9746037" y="246843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Abbreviations</a:t>
                </a:r>
              </a:p>
            </p:txBody>
          </p:sp>
        </p:grpSp>
        <p:grpSp>
          <p:nvGrpSpPr>
            <p:cNvPr id="31" name="Group 30">
              <a:extLst>
                <a:ext uri="{FF2B5EF4-FFF2-40B4-BE49-F238E27FC236}">
                  <a16:creationId xmlns:a16="http://schemas.microsoft.com/office/drawing/2014/main" id="{B7C6EBF0-B806-1210-9D10-48D926BA08F9}"/>
                </a:ext>
              </a:extLst>
            </p:cNvPr>
            <p:cNvGrpSpPr/>
            <p:nvPr/>
          </p:nvGrpSpPr>
          <p:grpSpPr>
            <a:xfrm>
              <a:off x="7504559" y="1716890"/>
              <a:ext cx="1800000" cy="1800000"/>
              <a:chOff x="6441756" y="1290767"/>
              <a:chExt cx="1800000" cy="1800000"/>
            </a:xfrm>
          </p:grpSpPr>
          <p:sp>
            <p:nvSpPr>
              <p:cNvPr id="32" name="Oval 31">
                <a:extLst>
                  <a:ext uri="{FF2B5EF4-FFF2-40B4-BE49-F238E27FC236}">
                    <a16:creationId xmlns:a16="http://schemas.microsoft.com/office/drawing/2014/main" id="{72A0A4F7-CC2E-47A6-AE34-33999B4C3D27}"/>
                  </a:ext>
                </a:extLst>
              </p:cNvPr>
              <p:cNvSpPr>
                <a:spLocks noChangeAspect="1"/>
              </p:cNvSpPr>
              <p:nvPr/>
            </p:nvSpPr>
            <p:spPr>
              <a:xfrm>
                <a:off x="6441756" y="1290767"/>
                <a:ext cx="1800000" cy="1800000"/>
              </a:xfrm>
              <a:prstGeom prst="ellipse">
                <a:avLst/>
              </a:prstGeom>
              <a:solidFill>
                <a:schemeClr val="bg1"/>
              </a:solidFill>
              <a:ln>
                <a:noFill/>
              </a:ln>
              <a:effectLst>
                <a:outerShdw blurRad="101600" dist="101600" dir="3600000" algn="ctr" rotWithShape="0">
                  <a:schemeClr val="tx1">
                    <a:lumMod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3" name="Group 32">
                <a:extLst>
                  <a:ext uri="{FF2B5EF4-FFF2-40B4-BE49-F238E27FC236}">
                    <a16:creationId xmlns:a16="http://schemas.microsoft.com/office/drawing/2014/main" id="{E547417E-35FE-1595-6789-3F4EA0BF8DF1}"/>
                  </a:ext>
                </a:extLst>
              </p:cNvPr>
              <p:cNvGrpSpPr/>
              <p:nvPr/>
            </p:nvGrpSpPr>
            <p:grpSpPr>
              <a:xfrm>
                <a:off x="6693756" y="1503116"/>
                <a:ext cx="1296000" cy="1234508"/>
                <a:chOff x="6693756" y="1503116"/>
                <a:chExt cx="1296000" cy="1234508"/>
              </a:xfrm>
            </p:grpSpPr>
            <p:pic>
              <p:nvPicPr>
                <p:cNvPr id="34" name="Picture 33" descr="Macros ">
                  <a:hlinkClick r:id="rId5"/>
                  <a:extLst>
                    <a:ext uri="{FF2B5EF4-FFF2-40B4-BE49-F238E27FC236}">
                      <a16:creationId xmlns:a16="http://schemas.microsoft.com/office/drawing/2014/main" id="{76D28901-42B9-6640-9B05-F52AF33F97FD}"/>
                    </a:ext>
                  </a:extLst>
                </p:cNvPr>
                <p:cNvPicPr>
                  <a:picLocks noChangeAspect="1" noChangeArrowheads="1"/>
                </p:cNvPicPr>
                <p:nvPr/>
              </p:nvPicPr>
              <p:blipFill>
                <a:blip r:embed="rId6">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6918527" y="1503116"/>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417A4ADD-197A-3E11-A57B-50BE983D76D4}"/>
                    </a:ext>
                  </a:extLst>
                </p:cNvPr>
                <p:cNvSpPr/>
                <p:nvPr/>
              </p:nvSpPr>
              <p:spPr>
                <a:xfrm>
                  <a:off x="6693756"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grpSp>
    </p:spTree>
    <p:extLst>
      <p:ext uri="{BB962C8B-B14F-4D97-AF65-F5344CB8AC3E}">
        <p14:creationId xmlns:p14="http://schemas.microsoft.com/office/powerpoint/2010/main" val="15329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DAE9-D1D2-7502-8407-63C2C653D1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C9B249-E06B-183C-1191-90D1E92A3115}"/>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mtClean="0"/>
              <a:pPr algn="r"/>
              <a:t>11</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90FA57B0-7CFE-3016-C5C8-17A8834602A2}"/>
              </a:ext>
            </a:extLst>
          </p:cNvPr>
          <p:cNvSpPr>
            <a:spLocks noGrp="1"/>
          </p:cNvSpPr>
          <p:nvPr>
            <p:ph idx="1"/>
          </p:nvPr>
        </p:nvSpPr>
        <p:spPr>
          <a:xfrm>
            <a:off x="1999147" y="1166774"/>
            <a:ext cx="4796555" cy="4555935"/>
          </a:xfrm>
          <a:solidFill>
            <a:schemeClr val="bg1">
              <a:lumMod val="95000"/>
            </a:schemeClr>
          </a:solidFill>
          <a:ln w="6350">
            <a:noFill/>
          </a:ln>
        </p:spPr>
        <p:txBody>
          <a:bodyPr lIns="108000" tIns="216000" anchor="ctr" anchorCtr="0"/>
          <a:lstStyle/>
          <a:p>
            <a:pPr marL="360000" indent="-324000">
              <a:lnSpc>
                <a:spcPct val="100000"/>
              </a:lnSpc>
              <a:spcBef>
                <a:spcPts val="1800"/>
              </a:spcBef>
              <a:buClr>
                <a:srgbClr val="414141"/>
              </a:buClr>
              <a:buSzPct val="100000"/>
              <a:buFont typeface="Arial" panose="020B0604020202020204" pitchFamily="34" charset="0"/>
              <a:buChar char="•"/>
            </a:pPr>
            <a:r>
              <a:rPr lang="en-GB" sz="2400" dirty="0">
                <a:latin typeface="Trebuchet MS" panose="020B0603020202020204" pitchFamily="34" charset="0"/>
              </a:rPr>
              <a:t>At the end of the workbook there </a:t>
            </a:r>
            <a:r>
              <a:rPr lang="en-GB" sz="2400" dirty="0"/>
              <a:t>are references to help you understand the abbreviations used in the checklist.</a:t>
            </a:r>
            <a:endParaRPr lang="en-GB" sz="2400" dirty="0">
              <a:latin typeface="Trebuchet MS" panose="020B0603020202020204" pitchFamily="34" charset="0"/>
            </a:endParaRPr>
          </a:p>
          <a:p>
            <a:pPr marL="360000" indent="-324000">
              <a:lnSpc>
                <a:spcPct val="100000"/>
              </a:lnSpc>
              <a:spcBef>
                <a:spcPts val="1800"/>
              </a:spcBef>
              <a:buClr>
                <a:srgbClr val="414141"/>
              </a:buClr>
              <a:buSzPct val="100000"/>
              <a:buFont typeface="Arial" panose="020B0604020202020204" pitchFamily="34" charset="0"/>
              <a:buChar char="•"/>
            </a:pPr>
            <a:r>
              <a:rPr lang="en-GB" sz="2400" dirty="0">
                <a:latin typeface="Trebuchet MS" panose="020B0603020202020204" pitchFamily="34" charset="0"/>
              </a:rPr>
              <a:t>If you click on the abbreviations button it will take you to this page.</a:t>
            </a:r>
          </a:p>
          <a:p>
            <a:pPr marL="360000" indent="-324000">
              <a:lnSpc>
                <a:spcPct val="100000"/>
              </a:lnSpc>
              <a:spcBef>
                <a:spcPts val="1800"/>
              </a:spcBef>
              <a:buClr>
                <a:srgbClr val="414141"/>
              </a:buClr>
              <a:buSzPct val="100000"/>
              <a:buFont typeface="Arial" panose="020B0604020202020204" pitchFamily="34" charset="0"/>
              <a:buChar char="•"/>
            </a:pPr>
            <a:r>
              <a:rPr lang="en-GB" sz="2400" dirty="0"/>
              <a:t>To return click on the </a:t>
            </a:r>
            <a:br>
              <a:rPr lang="hu-HU" sz="2400" dirty="0"/>
            </a:br>
            <a:r>
              <a:rPr lang="en-GB" sz="2400" dirty="0"/>
              <a:t>user guide.</a:t>
            </a:r>
            <a:endParaRPr lang="en-GB" sz="2400" dirty="0">
              <a:latin typeface="Trebuchet MS" panose="020B0603020202020204" pitchFamily="34" charset="0"/>
            </a:endParaRPr>
          </a:p>
        </p:txBody>
      </p:sp>
      <p:sp>
        <p:nvSpPr>
          <p:cNvPr id="17" name="Text Placeholder 16">
            <a:extLst>
              <a:ext uri="{FF2B5EF4-FFF2-40B4-BE49-F238E27FC236}">
                <a16:creationId xmlns:a16="http://schemas.microsoft.com/office/drawing/2014/main" id="{B282FD9D-FDB2-8236-FD2A-CC6C6CB7DFB1}"/>
              </a:ext>
            </a:extLst>
          </p:cNvPr>
          <p:cNvSpPr>
            <a:spLocks noGrp="1"/>
          </p:cNvSpPr>
          <p:nvPr>
            <p:ph type="body" sz="quarter" idx="13"/>
          </p:nvPr>
        </p:nvSpPr>
        <p:spPr/>
        <p:txBody>
          <a:bodyPr/>
          <a:lstStyle/>
          <a:p>
            <a:r>
              <a:rPr lang="en-GB" dirty="0"/>
              <a:t>ABBREVIATION</a:t>
            </a:r>
            <a:endParaRPr lang="hu-HU" dirty="0"/>
          </a:p>
        </p:txBody>
      </p:sp>
      <p:grpSp>
        <p:nvGrpSpPr>
          <p:cNvPr id="38" name="Group 37">
            <a:extLst>
              <a:ext uri="{FF2B5EF4-FFF2-40B4-BE49-F238E27FC236}">
                <a16:creationId xmlns:a16="http://schemas.microsoft.com/office/drawing/2014/main" id="{2430AE57-47BF-32E5-A9BC-8A73E73C9EE0}"/>
              </a:ext>
            </a:extLst>
          </p:cNvPr>
          <p:cNvGrpSpPr/>
          <p:nvPr/>
        </p:nvGrpSpPr>
        <p:grpSpPr>
          <a:xfrm>
            <a:off x="7273666" y="3576505"/>
            <a:ext cx="3960000" cy="2160000"/>
            <a:chOff x="7273666" y="3946620"/>
            <a:chExt cx="3960000" cy="2160000"/>
          </a:xfrm>
        </p:grpSpPr>
        <p:sp>
          <p:nvSpPr>
            <p:cNvPr id="21" name="Rectangle 20">
              <a:extLst>
                <a:ext uri="{FF2B5EF4-FFF2-40B4-BE49-F238E27FC236}">
                  <a16:creationId xmlns:a16="http://schemas.microsoft.com/office/drawing/2014/main" id="{1323C05A-53E7-F56B-24DC-FB8561C09CB1}"/>
                </a:ext>
              </a:extLst>
            </p:cNvPr>
            <p:cNvSpPr/>
            <p:nvPr/>
          </p:nvSpPr>
          <p:spPr>
            <a:xfrm>
              <a:off x="7273666" y="3946620"/>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grpSp>
          <p:nvGrpSpPr>
            <p:cNvPr id="22" name="Group 21">
              <a:extLst>
                <a:ext uri="{FF2B5EF4-FFF2-40B4-BE49-F238E27FC236}">
                  <a16:creationId xmlns:a16="http://schemas.microsoft.com/office/drawing/2014/main" id="{F7019612-5976-A7B0-B57E-EBF1D20FABE6}"/>
                </a:ext>
              </a:extLst>
            </p:cNvPr>
            <p:cNvGrpSpPr/>
            <p:nvPr/>
          </p:nvGrpSpPr>
          <p:grpSpPr>
            <a:xfrm>
              <a:off x="7596911" y="4370769"/>
              <a:ext cx="1296001" cy="1311702"/>
              <a:chOff x="10596262" y="3267661"/>
              <a:chExt cx="1296001" cy="1311702"/>
            </a:xfrm>
          </p:grpSpPr>
          <p:pic>
            <p:nvPicPr>
              <p:cNvPr id="23" name="Picture 22" descr="User guide ">
                <a:hlinkClick r:id="rId2"/>
                <a:extLst>
                  <a:ext uri="{FF2B5EF4-FFF2-40B4-BE49-F238E27FC236}">
                    <a16:creationId xmlns:a16="http://schemas.microsoft.com/office/drawing/2014/main" id="{816B0837-2422-C8F1-4369-C2C935582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9819" y="3267661"/>
                <a:ext cx="1108887" cy="89999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hlinkClick r:id="rId2"/>
                <a:extLst>
                  <a:ext uri="{FF2B5EF4-FFF2-40B4-BE49-F238E27FC236}">
                    <a16:creationId xmlns:a16="http://schemas.microsoft.com/office/drawing/2014/main" id="{A55B1387-CFD4-0B45-8A66-2226AE13B70A}"/>
                  </a:ext>
                </a:extLst>
              </p:cNvPr>
              <p:cNvSpPr/>
              <p:nvPr/>
            </p:nvSpPr>
            <p:spPr>
              <a:xfrm>
                <a:off x="10596262" y="4183363"/>
                <a:ext cx="1296001"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Return to cover</a:t>
                </a:r>
              </a:p>
            </p:txBody>
          </p:sp>
        </p:grpSp>
      </p:grpSp>
      <p:grpSp>
        <p:nvGrpSpPr>
          <p:cNvPr id="37" name="Group 36">
            <a:extLst>
              <a:ext uri="{FF2B5EF4-FFF2-40B4-BE49-F238E27FC236}">
                <a16:creationId xmlns:a16="http://schemas.microsoft.com/office/drawing/2014/main" id="{9481855A-DB86-FDB0-8858-8E0BFAE34CB4}"/>
              </a:ext>
            </a:extLst>
          </p:cNvPr>
          <p:cNvGrpSpPr/>
          <p:nvPr/>
        </p:nvGrpSpPr>
        <p:grpSpPr>
          <a:xfrm>
            <a:off x="7273666" y="1166774"/>
            <a:ext cx="3960000" cy="2160000"/>
            <a:chOff x="7273666" y="1536890"/>
            <a:chExt cx="3960000" cy="2160000"/>
          </a:xfrm>
        </p:grpSpPr>
        <p:sp>
          <p:nvSpPr>
            <p:cNvPr id="26" name="Rectangle 25">
              <a:extLst>
                <a:ext uri="{FF2B5EF4-FFF2-40B4-BE49-F238E27FC236}">
                  <a16:creationId xmlns:a16="http://schemas.microsoft.com/office/drawing/2014/main" id="{D0667E13-B415-FF9B-AA5C-77F48B88919F}"/>
                </a:ext>
              </a:extLst>
            </p:cNvPr>
            <p:cNvSpPr/>
            <p:nvPr/>
          </p:nvSpPr>
          <p:spPr>
            <a:xfrm>
              <a:off x="7273666" y="1536890"/>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grpSp>
          <p:nvGrpSpPr>
            <p:cNvPr id="36" name="Group 35">
              <a:extLst>
                <a:ext uri="{FF2B5EF4-FFF2-40B4-BE49-F238E27FC236}">
                  <a16:creationId xmlns:a16="http://schemas.microsoft.com/office/drawing/2014/main" id="{22814FB9-63A7-D0D4-EB64-6EB7AA9A8010}"/>
                </a:ext>
              </a:extLst>
            </p:cNvPr>
            <p:cNvGrpSpPr/>
            <p:nvPr/>
          </p:nvGrpSpPr>
          <p:grpSpPr>
            <a:xfrm>
              <a:off x="7596911" y="1716890"/>
              <a:ext cx="3313511" cy="1800000"/>
              <a:chOff x="7756559" y="1774040"/>
              <a:chExt cx="3313511" cy="1800000"/>
            </a:xfrm>
          </p:grpSpPr>
          <p:grpSp>
            <p:nvGrpSpPr>
              <p:cNvPr id="30" name="Group 29">
                <a:extLst>
                  <a:ext uri="{FF2B5EF4-FFF2-40B4-BE49-F238E27FC236}">
                    <a16:creationId xmlns:a16="http://schemas.microsoft.com/office/drawing/2014/main" id="{F6C7FC26-C02D-6BE5-5E7E-BC08839C59FB}"/>
                  </a:ext>
                </a:extLst>
              </p:cNvPr>
              <p:cNvGrpSpPr/>
              <p:nvPr/>
            </p:nvGrpSpPr>
            <p:grpSpPr>
              <a:xfrm>
                <a:off x="7756559" y="1929239"/>
                <a:ext cx="1296000" cy="1234508"/>
                <a:chOff x="6693756" y="1503116"/>
                <a:chExt cx="1296000" cy="1234508"/>
              </a:xfrm>
            </p:grpSpPr>
            <p:pic>
              <p:nvPicPr>
                <p:cNvPr id="31" name="Picture 30" descr="Macros ">
                  <a:hlinkClick r:id="rId4"/>
                  <a:extLst>
                    <a:ext uri="{FF2B5EF4-FFF2-40B4-BE49-F238E27FC236}">
                      <a16:creationId xmlns:a16="http://schemas.microsoft.com/office/drawing/2014/main" id="{BB7E28D1-3657-BFFC-1921-DB7DA2903E60}"/>
                    </a:ext>
                  </a:extLst>
                </p:cNvPr>
                <p:cNvPicPr>
                  <a:picLocks noChangeAspect="1" noChangeArrowheads="1"/>
                </p:cNvPicPr>
                <p:nvPr/>
              </p:nvPicPr>
              <p:blipFill>
                <a:blip r:embed="rId5">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6918527" y="1503116"/>
                  <a:ext cx="846458" cy="792000"/>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8AD8BF0A-FC6D-A557-99DD-11C9F73C8013}"/>
                    </a:ext>
                  </a:extLst>
                </p:cNvPr>
                <p:cNvSpPr/>
                <p:nvPr/>
              </p:nvSpPr>
              <p:spPr>
                <a:xfrm>
                  <a:off x="6693756" y="2341624"/>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 instructions</a:t>
                  </a:r>
                </a:p>
              </p:txBody>
            </p:sp>
          </p:grpSp>
          <p:grpSp>
            <p:nvGrpSpPr>
              <p:cNvPr id="35" name="Group 34">
                <a:extLst>
                  <a:ext uri="{FF2B5EF4-FFF2-40B4-BE49-F238E27FC236}">
                    <a16:creationId xmlns:a16="http://schemas.microsoft.com/office/drawing/2014/main" id="{2DE6F782-58A8-161D-20C4-C207937270AE}"/>
                  </a:ext>
                </a:extLst>
              </p:cNvPr>
              <p:cNvGrpSpPr/>
              <p:nvPr/>
            </p:nvGrpSpPr>
            <p:grpSpPr>
              <a:xfrm>
                <a:off x="9270070" y="1774040"/>
                <a:ext cx="1800000" cy="1800000"/>
                <a:chOff x="9270070" y="1774040"/>
                <a:chExt cx="1800000" cy="1800000"/>
              </a:xfrm>
            </p:grpSpPr>
            <p:sp>
              <p:nvSpPr>
                <p:cNvPr id="29" name="Oval 28">
                  <a:extLst>
                    <a:ext uri="{FF2B5EF4-FFF2-40B4-BE49-F238E27FC236}">
                      <a16:creationId xmlns:a16="http://schemas.microsoft.com/office/drawing/2014/main" id="{4007497B-E6BC-BB33-E9B9-6ED7F6D67ED0}"/>
                    </a:ext>
                  </a:extLst>
                </p:cNvPr>
                <p:cNvSpPr>
                  <a:spLocks noChangeAspect="1"/>
                </p:cNvSpPr>
                <p:nvPr/>
              </p:nvSpPr>
              <p:spPr>
                <a:xfrm>
                  <a:off x="9270070" y="1774040"/>
                  <a:ext cx="1800000" cy="1800000"/>
                </a:xfrm>
                <a:prstGeom prst="ellipse">
                  <a:avLst/>
                </a:prstGeom>
                <a:solidFill>
                  <a:schemeClr val="bg1"/>
                </a:solidFill>
                <a:ln>
                  <a:noFill/>
                </a:ln>
                <a:effectLst>
                  <a:outerShdw blurRad="101600" dist="101600" dir="3600000" algn="ctr" rotWithShape="0">
                    <a:schemeClr val="tx1">
                      <a:lumMod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4" name="Rectangle 33">
                  <a:extLst>
                    <a:ext uri="{FF2B5EF4-FFF2-40B4-BE49-F238E27FC236}">
                      <a16:creationId xmlns:a16="http://schemas.microsoft.com/office/drawing/2014/main" id="{CDCCAE90-623A-87F2-1E7C-5EEE4A209105}"/>
                    </a:ext>
                  </a:extLst>
                </p:cNvPr>
                <p:cNvSpPr/>
                <p:nvPr/>
              </p:nvSpPr>
              <p:spPr>
                <a:xfrm>
                  <a:off x="9522070" y="2793748"/>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Abbreviations</a:t>
                  </a:r>
                </a:p>
              </p:txBody>
            </p:sp>
          </p:grpSp>
        </p:grpSp>
      </p:grpSp>
      <p:pic>
        <p:nvPicPr>
          <p:cNvPr id="5" name="Picture 4" descr="Document ">
            <a:extLst>
              <a:ext uri="{FF2B5EF4-FFF2-40B4-BE49-F238E27FC236}">
                <a16:creationId xmlns:a16="http://schemas.microsoft.com/office/drawing/2014/main" id="{979001C5-F9B3-6072-912C-70B589CB1B78}"/>
              </a:ext>
            </a:extLst>
          </p:cNvPr>
          <p:cNvPicPr>
            <a:picLocks noChangeAspect="1" noChangeArrowheads="1"/>
          </p:cNvPicPr>
          <p:nvPr/>
        </p:nvPicPr>
        <p:blipFill>
          <a:blip r:embed="rId6">
            <a:alphaModFix/>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9800" y="1530546"/>
            <a:ext cx="761244" cy="792002"/>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1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5F0BB-05BA-B937-9C0A-E1695A32AA01}"/>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12</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F8B2EE12-8B65-CD29-2896-4C43F990ABA9}"/>
              </a:ext>
            </a:extLst>
          </p:cNvPr>
          <p:cNvSpPr>
            <a:spLocks noGrp="1"/>
          </p:cNvSpPr>
          <p:nvPr>
            <p:ph idx="1"/>
          </p:nvPr>
        </p:nvSpPr>
        <p:spPr>
          <a:xfrm>
            <a:off x="1605914" y="740866"/>
            <a:ext cx="5313045" cy="5371644"/>
          </a:xfrm>
          <a:solidFill>
            <a:schemeClr val="accent3">
              <a:lumMod val="20000"/>
              <a:lumOff val="80000"/>
            </a:schemeClr>
          </a:solidFill>
          <a:ln w="6350">
            <a:noFill/>
          </a:ln>
        </p:spPr>
        <p:txBody>
          <a:bodyPr lIns="144000" tIns="144000" rIns="144000" bIns="144000">
            <a:noAutofit/>
          </a:bodyPr>
          <a:lstStyle/>
          <a:p>
            <a:pPr>
              <a:lnSpc>
                <a:spcPct val="120000"/>
              </a:lnSpc>
            </a:pPr>
            <a:r>
              <a:rPr lang="en-US" dirty="0">
                <a:latin typeface="Trebuchet MS" panose="020B0603020202020204" pitchFamily="34" charset="0"/>
              </a:rPr>
              <a:t>Narrative tabs collects information to inform the assessment team about the facility collecting background data, such as number of staff, opening times, equipment lists, testing methods used and available SOPs. </a:t>
            </a:r>
          </a:p>
          <a:p>
            <a:pPr>
              <a:lnSpc>
                <a:spcPct val="120000"/>
              </a:lnSpc>
            </a:pPr>
            <a:r>
              <a:rPr lang="en-US" dirty="0">
                <a:latin typeface="Trebuchet MS" panose="020B0603020202020204" pitchFamily="34" charset="0"/>
              </a:rPr>
              <a:t>The score tabs and report tabs </a:t>
            </a:r>
            <a:br>
              <a:rPr lang="hu-HU" dirty="0">
                <a:latin typeface="Trebuchet MS" panose="020B0603020202020204" pitchFamily="34" charset="0"/>
              </a:rPr>
            </a:br>
            <a:r>
              <a:rPr lang="en-US" dirty="0">
                <a:latin typeface="Trebuchet MS" panose="020B0603020202020204" pitchFamily="34" charset="0"/>
              </a:rPr>
              <a:t>use information from this section to automate responses. </a:t>
            </a:r>
          </a:p>
          <a:p>
            <a:pPr>
              <a:lnSpc>
                <a:spcPct val="120000"/>
              </a:lnSpc>
            </a:pPr>
            <a:r>
              <a:rPr lang="en-US" b="1" dirty="0">
                <a:solidFill>
                  <a:srgbClr val="EF665B"/>
                </a:solidFill>
                <a:latin typeface="Trebuchet MS" panose="020B0603020202020204" pitchFamily="34" charset="0"/>
              </a:rPr>
              <a:t>Failure to fill these sheets in can lead to extra work in the remaining checklist.</a:t>
            </a:r>
          </a:p>
        </p:txBody>
      </p:sp>
      <p:sp>
        <p:nvSpPr>
          <p:cNvPr id="5" name="Text Placeholder 4">
            <a:extLst>
              <a:ext uri="{FF2B5EF4-FFF2-40B4-BE49-F238E27FC236}">
                <a16:creationId xmlns:a16="http://schemas.microsoft.com/office/drawing/2014/main" id="{F8944817-9321-5322-0643-871BCF475033}"/>
              </a:ext>
            </a:extLst>
          </p:cNvPr>
          <p:cNvSpPr>
            <a:spLocks noGrp="1"/>
          </p:cNvSpPr>
          <p:nvPr>
            <p:ph type="body" sz="quarter" idx="13"/>
          </p:nvPr>
        </p:nvSpPr>
        <p:spPr/>
        <p:txBody>
          <a:bodyPr/>
          <a:lstStyle/>
          <a:p>
            <a:r>
              <a:rPr lang="en-GB" dirty="0">
                <a:latin typeface="Trebuchet MS" panose="020B0603020202020204" pitchFamily="34" charset="0"/>
              </a:rPr>
              <a:t>NARRATIVE TABS</a:t>
            </a:r>
            <a:endParaRPr lang="hu-HU" dirty="0"/>
          </a:p>
        </p:txBody>
      </p:sp>
      <p:sp>
        <p:nvSpPr>
          <p:cNvPr id="9" name="TextBox 8">
            <a:extLst>
              <a:ext uri="{FF2B5EF4-FFF2-40B4-BE49-F238E27FC236}">
                <a16:creationId xmlns:a16="http://schemas.microsoft.com/office/drawing/2014/main" id="{2BF1712E-E183-7422-0A0A-2AF7AA907362}"/>
              </a:ext>
            </a:extLst>
          </p:cNvPr>
          <p:cNvSpPr txBox="1"/>
          <p:nvPr/>
        </p:nvSpPr>
        <p:spPr>
          <a:xfrm>
            <a:off x="7929707" y="1269963"/>
            <a:ext cx="3588774" cy="521997"/>
          </a:xfrm>
          <a:prstGeom prst="rect">
            <a:avLst/>
          </a:prstGeom>
          <a:solidFill>
            <a:schemeClr val="accent1"/>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Attendance</a:t>
            </a:r>
          </a:p>
        </p:txBody>
      </p:sp>
      <p:sp>
        <p:nvSpPr>
          <p:cNvPr id="10" name="TextBox 9">
            <a:extLst>
              <a:ext uri="{FF2B5EF4-FFF2-40B4-BE49-F238E27FC236}">
                <a16:creationId xmlns:a16="http://schemas.microsoft.com/office/drawing/2014/main" id="{12F18ED6-10D3-9594-A940-25D635BF54AF}"/>
              </a:ext>
            </a:extLst>
          </p:cNvPr>
          <p:cNvSpPr txBox="1"/>
          <p:nvPr/>
        </p:nvSpPr>
        <p:spPr>
          <a:xfrm>
            <a:off x="7929707" y="2213681"/>
            <a:ext cx="3588774" cy="521997"/>
          </a:xfrm>
          <a:prstGeom prst="rect">
            <a:avLst/>
          </a:prstGeom>
          <a:solidFill>
            <a:schemeClr val="accent1"/>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General info</a:t>
            </a:r>
          </a:p>
        </p:txBody>
      </p:sp>
      <p:sp>
        <p:nvSpPr>
          <p:cNvPr id="11" name="TextBox 10">
            <a:extLst>
              <a:ext uri="{FF2B5EF4-FFF2-40B4-BE49-F238E27FC236}">
                <a16:creationId xmlns:a16="http://schemas.microsoft.com/office/drawing/2014/main" id="{1F370C16-F2BD-D04B-DD04-481FFFA00F63}"/>
              </a:ext>
            </a:extLst>
          </p:cNvPr>
          <p:cNvSpPr txBox="1"/>
          <p:nvPr/>
        </p:nvSpPr>
        <p:spPr>
          <a:xfrm>
            <a:off x="7929707" y="3157399"/>
            <a:ext cx="3588774" cy="521997"/>
          </a:xfrm>
          <a:prstGeom prst="rect">
            <a:avLst/>
          </a:prstGeom>
          <a:solidFill>
            <a:schemeClr val="accent1"/>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Testing</a:t>
            </a:r>
          </a:p>
        </p:txBody>
      </p:sp>
      <p:sp>
        <p:nvSpPr>
          <p:cNvPr id="12" name="TextBox 11">
            <a:extLst>
              <a:ext uri="{FF2B5EF4-FFF2-40B4-BE49-F238E27FC236}">
                <a16:creationId xmlns:a16="http://schemas.microsoft.com/office/drawing/2014/main" id="{89196502-0B48-2B98-161C-83D7220D370B}"/>
              </a:ext>
            </a:extLst>
          </p:cNvPr>
          <p:cNvSpPr txBox="1"/>
          <p:nvPr/>
        </p:nvSpPr>
        <p:spPr>
          <a:xfrm>
            <a:off x="7929707" y="4101117"/>
            <a:ext cx="3588774" cy="521997"/>
          </a:xfrm>
          <a:prstGeom prst="rect">
            <a:avLst/>
          </a:prstGeom>
          <a:solidFill>
            <a:schemeClr val="accent1"/>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Technical</a:t>
            </a:r>
          </a:p>
        </p:txBody>
      </p:sp>
      <p:sp>
        <p:nvSpPr>
          <p:cNvPr id="13" name="TextBox 12">
            <a:extLst>
              <a:ext uri="{FF2B5EF4-FFF2-40B4-BE49-F238E27FC236}">
                <a16:creationId xmlns:a16="http://schemas.microsoft.com/office/drawing/2014/main" id="{E311FFA4-BB08-7BBC-B723-FC3E2053A610}"/>
              </a:ext>
            </a:extLst>
          </p:cNvPr>
          <p:cNvSpPr txBox="1"/>
          <p:nvPr/>
        </p:nvSpPr>
        <p:spPr>
          <a:xfrm>
            <a:off x="7929707" y="5044835"/>
            <a:ext cx="3588774" cy="521997"/>
          </a:xfrm>
          <a:prstGeom prst="rect">
            <a:avLst/>
          </a:prstGeom>
          <a:solidFill>
            <a:schemeClr val="accent1"/>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Documentation</a:t>
            </a:r>
          </a:p>
        </p:txBody>
      </p:sp>
      <p:sp>
        <p:nvSpPr>
          <p:cNvPr id="14" name="Oval 13">
            <a:extLst>
              <a:ext uri="{FF2B5EF4-FFF2-40B4-BE49-F238E27FC236}">
                <a16:creationId xmlns:a16="http://schemas.microsoft.com/office/drawing/2014/main" id="{5619CEF5-B4AF-B52E-0240-FA89255359BC}"/>
              </a:ext>
            </a:extLst>
          </p:cNvPr>
          <p:cNvSpPr/>
          <p:nvPr/>
        </p:nvSpPr>
        <p:spPr>
          <a:xfrm>
            <a:off x="7341911" y="1152419"/>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21CAE0F-81A4-4A87-DFDE-6AB22B62D339}"/>
              </a:ext>
            </a:extLst>
          </p:cNvPr>
          <p:cNvSpPr/>
          <p:nvPr/>
        </p:nvSpPr>
        <p:spPr>
          <a:xfrm>
            <a:off x="7341911" y="2098774"/>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1E701F8-D844-875A-4944-9F53B555A96E}"/>
              </a:ext>
            </a:extLst>
          </p:cNvPr>
          <p:cNvSpPr/>
          <p:nvPr/>
        </p:nvSpPr>
        <p:spPr>
          <a:xfrm>
            <a:off x="7341911" y="3045129"/>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C2643C5-E554-30A1-FA16-CE22006179A8}"/>
              </a:ext>
            </a:extLst>
          </p:cNvPr>
          <p:cNvSpPr/>
          <p:nvPr/>
        </p:nvSpPr>
        <p:spPr>
          <a:xfrm>
            <a:off x="7341911" y="3991484"/>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C398F00-B506-6350-3719-C1E0432CDCEA}"/>
              </a:ext>
            </a:extLst>
          </p:cNvPr>
          <p:cNvSpPr/>
          <p:nvPr/>
        </p:nvSpPr>
        <p:spPr>
          <a:xfrm>
            <a:off x="7341911" y="4937840"/>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A843C73-CF8D-CA58-3221-F8D6FA7A9520}"/>
              </a:ext>
            </a:extLst>
          </p:cNvPr>
          <p:cNvPicPr>
            <a:picLocks noChangeAspect="1"/>
          </p:cNvPicPr>
          <p:nvPr/>
        </p:nvPicPr>
        <p:blipFill>
          <a:blip r:embed="rId2"/>
          <a:stretch>
            <a:fillRect/>
          </a:stretch>
        </p:blipFill>
        <p:spPr>
          <a:xfrm>
            <a:off x="7238058" y="3870978"/>
            <a:ext cx="964790" cy="964790"/>
          </a:xfrm>
          <a:prstGeom prst="rect">
            <a:avLst/>
          </a:prstGeom>
        </p:spPr>
      </p:pic>
      <p:pic>
        <p:nvPicPr>
          <p:cNvPr id="20" name="Picture 19">
            <a:extLst>
              <a:ext uri="{FF2B5EF4-FFF2-40B4-BE49-F238E27FC236}">
                <a16:creationId xmlns:a16="http://schemas.microsoft.com/office/drawing/2014/main" id="{20DDCA03-3A24-C4E9-16E9-2159429DF8A2}"/>
              </a:ext>
            </a:extLst>
          </p:cNvPr>
          <p:cNvPicPr>
            <a:picLocks noChangeAspect="1"/>
          </p:cNvPicPr>
          <p:nvPr/>
        </p:nvPicPr>
        <p:blipFill>
          <a:blip r:embed="rId3"/>
          <a:srcRect/>
          <a:stretch/>
        </p:blipFill>
        <p:spPr>
          <a:xfrm>
            <a:off x="7317422" y="2943272"/>
            <a:ext cx="806062" cy="806062"/>
          </a:xfrm>
          <a:prstGeom prst="rect">
            <a:avLst/>
          </a:prstGeom>
        </p:spPr>
      </p:pic>
      <p:pic>
        <p:nvPicPr>
          <p:cNvPr id="21" name="Picture 20">
            <a:extLst>
              <a:ext uri="{FF2B5EF4-FFF2-40B4-BE49-F238E27FC236}">
                <a16:creationId xmlns:a16="http://schemas.microsoft.com/office/drawing/2014/main" id="{B5FC5590-1D41-26AE-E1DB-6A56788DC0C0}"/>
              </a:ext>
            </a:extLst>
          </p:cNvPr>
          <p:cNvPicPr>
            <a:picLocks noChangeAspect="1"/>
          </p:cNvPicPr>
          <p:nvPr/>
        </p:nvPicPr>
        <p:blipFill>
          <a:blip r:embed="rId4"/>
          <a:stretch>
            <a:fillRect/>
          </a:stretch>
        </p:blipFill>
        <p:spPr>
          <a:xfrm>
            <a:off x="7424145" y="4991268"/>
            <a:ext cx="629130" cy="629130"/>
          </a:xfrm>
          <a:prstGeom prst="rect">
            <a:avLst/>
          </a:prstGeom>
        </p:spPr>
      </p:pic>
      <p:pic>
        <p:nvPicPr>
          <p:cNvPr id="7" name="Picture 6">
            <a:extLst>
              <a:ext uri="{FF2B5EF4-FFF2-40B4-BE49-F238E27FC236}">
                <a16:creationId xmlns:a16="http://schemas.microsoft.com/office/drawing/2014/main" id="{1E68E2B6-ED21-F122-FC33-FCF36CC4727F}"/>
              </a:ext>
            </a:extLst>
          </p:cNvPr>
          <p:cNvPicPr>
            <a:picLocks noChangeAspect="1"/>
          </p:cNvPicPr>
          <p:nvPr/>
        </p:nvPicPr>
        <p:blipFill>
          <a:blip r:embed="rId5"/>
          <a:srcRect/>
          <a:stretch/>
        </p:blipFill>
        <p:spPr>
          <a:xfrm>
            <a:off x="7395992" y="1338976"/>
            <a:ext cx="651199" cy="331056"/>
          </a:xfrm>
          <a:prstGeom prst="rect">
            <a:avLst/>
          </a:prstGeom>
        </p:spPr>
      </p:pic>
      <p:pic>
        <p:nvPicPr>
          <p:cNvPr id="8" name="Picture 7">
            <a:extLst>
              <a:ext uri="{FF2B5EF4-FFF2-40B4-BE49-F238E27FC236}">
                <a16:creationId xmlns:a16="http://schemas.microsoft.com/office/drawing/2014/main" id="{93DD7C05-80CF-92DB-659A-415F426EDD3E}"/>
              </a:ext>
            </a:extLst>
          </p:cNvPr>
          <p:cNvPicPr>
            <a:picLocks noChangeAspect="1"/>
          </p:cNvPicPr>
          <p:nvPr/>
        </p:nvPicPr>
        <p:blipFill>
          <a:blip r:embed="rId6"/>
          <a:srcRect/>
          <a:stretch/>
        </p:blipFill>
        <p:spPr>
          <a:xfrm>
            <a:off x="7460936" y="2215002"/>
            <a:ext cx="537259" cy="528928"/>
          </a:xfrm>
          <a:prstGeom prst="rect">
            <a:avLst/>
          </a:prstGeom>
        </p:spPr>
      </p:pic>
    </p:spTree>
    <p:extLst>
      <p:ext uri="{BB962C8B-B14F-4D97-AF65-F5344CB8AC3E}">
        <p14:creationId xmlns:p14="http://schemas.microsoft.com/office/powerpoint/2010/main" val="269384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E51AE-7281-DBD2-8672-12A9F7CB59C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13</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1D3CD348-C48E-0587-9CC1-572570C81172}"/>
              </a:ext>
            </a:extLst>
          </p:cNvPr>
          <p:cNvSpPr>
            <a:spLocks noGrp="1"/>
          </p:cNvSpPr>
          <p:nvPr>
            <p:ph idx="1"/>
          </p:nvPr>
        </p:nvSpPr>
        <p:spPr>
          <a:xfrm>
            <a:off x="1774825" y="1850388"/>
            <a:ext cx="4338608" cy="2275971"/>
          </a:xfrm>
          <a:ln w="6350">
            <a:noFill/>
          </a:ln>
        </p:spPr>
        <p:txBody>
          <a:bodyPr lIns="90000" tIns="108000" bIns="72000" anchor="ctr" anchorCtr="0">
            <a:noAutofit/>
          </a:bodyPr>
          <a:lstStyle/>
          <a:p>
            <a:pPr marL="493200" indent="-457200">
              <a:spcBef>
                <a:spcPts val="0"/>
              </a:spcBef>
              <a:spcAft>
                <a:spcPts val="1200"/>
              </a:spcAft>
              <a:buSzPct val="80000"/>
              <a:buFont typeface="+mj-lt"/>
              <a:buAutoNum type="arabicPeriod"/>
            </a:pPr>
            <a:r>
              <a:rPr lang="en-GB" sz="2100" dirty="0">
                <a:latin typeface="Trebuchet MS" panose="020B0603020202020204" pitchFamily="34" charset="0"/>
              </a:rPr>
              <a:t>Assessors,</a:t>
            </a:r>
            <a:endParaRPr lang="hu-HU" sz="2100" dirty="0">
              <a:latin typeface="Trebuchet MS" panose="020B0603020202020204" pitchFamily="34" charset="0"/>
            </a:endParaRPr>
          </a:p>
          <a:p>
            <a:pPr marL="493200" indent="-457200">
              <a:spcBef>
                <a:spcPts val="0"/>
              </a:spcBef>
              <a:spcAft>
                <a:spcPts val="1200"/>
              </a:spcAft>
              <a:buSzPct val="80000"/>
              <a:buFont typeface="+mj-lt"/>
              <a:buAutoNum type="arabicPeriod"/>
            </a:pPr>
            <a:r>
              <a:rPr lang="en-GB" sz="2100" dirty="0">
                <a:latin typeface="Trebuchet MS" panose="020B0603020202020204" pitchFamily="34" charset="0"/>
              </a:rPr>
              <a:t>Laboratory staff,</a:t>
            </a:r>
            <a:endParaRPr lang="hu-HU" sz="2100" dirty="0">
              <a:latin typeface="Trebuchet MS" panose="020B0603020202020204" pitchFamily="34" charset="0"/>
            </a:endParaRPr>
          </a:p>
          <a:p>
            <a:pPr marL="493200" indent="-457200">
              <a:spcBef>
                <a:spcPts val="0"/>
              </a:spcBef>
              <a:spcAft>
                <a:spcPts val="1200"/>
              </a:spcAft>
              <a:buSzPct val="80000"/>
              <a:buFont typeface="+mj-lt"/>
              <a:buAutoNum type="arabicPeriod"/>
            </a:pPr>
            <a:r>
              <a:rPr lang="en-GB" sz="2100" dirty="0">
                <a:latin typeface="+mn-lt"/>
              </a:rPr>
              <a:t>Hospital</a:t>
            </a:r>
            <a:r>
              <a:rPr lang="en-GB" sz="2100" dirty="0">
                <a:latin typeface="Trebuchet MS" panose="020B0603020202020204" pitchFamily="34" charset="0"/>
              </a:rPr>
              <a:t> such as management,</a:t>
            </a:r>
            <a:endParaRPr lang="hu-HU" sz="2100" dirty="0">
              <a:latin typeface="Trebuchet MS" panose="020B0603020202020204" pitchFamily="34" charset="0"/>
            </a:endParaRPr>
          </a:p>
          <a:p>
            <a:pPr marL="493200" indent="-457200">
              <a:spcBef>
                <a:spcPts val="0"/>
              </a:spcBef>
              <a:spcAft>
                <a:spcPts val="1200"/>
              </a:spcAft>
              <a:buSzPct val="80000"/>
              <a:buFont typeface="+mj-lt"/>
              <a:buAutoNum type="arabicPeriod"/>
            </a:pPr>
            <a:r>
              <a:rPr lang="en-GB" sz="2100" dirty="0">
                <a:latin typeface="Trebuchet MS" panose="020B0603020202020204" pitchFamily="34" charset="0"/>
              </a:rPr>
              <a:t>Program such as regional leads and people not at the site.</a:t>
            </a:r>
          </a:p>
        </p:txBody>
      </p:sp>
      <p:sp>
        <p:nvSpPr>
          <p:cNvPr id="8" name="Text Placeholder 7">
            <a:extLst>
              <a:ext uri="{FF2B5EF4-FFF2-40B4-BE49-F238E27FC236}">
                <a16:creationId xmlns:a16="http://schemas.microsoft.com/office/drawing/2014/main" id="{A566AAC0-98BC-FCD6-B0CE-30C7A500C0AA}"/>
              </a:ext>
            </a:extLst>
          </p:cNvPr>
          <p:cNvSpPr>
            <a:spLocks noGrp="1"/>
          </p:cNvSpPr>
          <p:nvPr>
            <p:ph type="body" sz="quarter" idx="13"/>
          </p:nvPr>
        </p:nvSpPr>
        <p:spPr/>
        <p:txBody>
          <a:bodyPr/>
          <a:lstStyle/>
          <a:p>
            <a:r>
              <a:rPr lang="en-GB" dirty="0">
                <a:latin typeface="Trebuchet MS" panose="020B0603020202020204" pitchFamily="34" charset="0"/>
              </a:rPr>
              <a:t>ATTENDANCE</a:t>
            </a:r>
            <a:endParaRPr lang="hu-HU" dirty="0"/>
          </a:p>
        </p:txBody>
      </p:sp>
      <p:grpSp>
        <p:nvGrpSpPr>
          <p:cNvPr id="12" name="Group 11">
            <a:extLst>
              <a:ext uri="{FF2B5EF4-FFF2-40B4-BE49-F238E27FC236}">
                <a16:creationId xmlns:a16="http://schemas.microsoft.com/office/drawing/2014/main" id="{00D689EC-E577-BBC0-3C70-A0C6847AAADB}"/>
              </a:ext>
            </a:extLst>
          </p:cNvPr>
          <p:cNvGrpSpPr>
            <a:grpSpLocks noChangeAspect="1"/>
          </p:cNvGrpSpPr>
          <p:nvPr/>
        </p:nvGrpSpPr>
        <p:grpSpPr>
          <a:xfrm>
            <a:off x="6389714" y="778358"/>
            <a:ext cx="5085648" cy="3348000"/>
            <a:chOff x="6432204" y="693496"/>
            <a:chExt cx="4921596" cy="3240000"/>
          </a:xfrm>
          <a:effectLst>
            <a:glow rad="101600">
              <a:schemeClr val="accent3">
                <a:lumMod val="20000"/>
                <a:lumOff val="80000"/>
                <a:alpha val="60000"/>
              </a:schemeClr>
            </a:glow>
          </a:effectLst>
        </p:grpSpPr>
        <p:pic>
          <p:nvPicPr>
            <p:cNvPr id="9" name="Picture 8">
              <a:extLst>
                <a:ext uri="{FF2B5EF4-FFF2-40B4-BE49-F238E27FC236}">
                  <a16:creationId xmlns:a16="http://schemas.microsoft.com/office/drawing/2014/main" id="{352EDE55-3902-2967-EB3D-52A725E0A0A2}"/>
                </a:ext>
              </a:extLst>
            </p:cNvPr>
            <p:cNvPicPr>
              <a:picLocks noChangeAspect="1"/>
            </p:cNvPicPr>
            <p:nvPr/>
          </p:nvPicPr>
          <p:blipFill>
            <a:blip r:embed="rId2"/>
            <a:stretch>
              <a:fillRect/>
            </a:stretch>
          </p:blipFill>
          <p:spPr>
            <a:xfrm>
              <a:off x="6432204" y="693496"/>
              <a:ext cx="4921596" cy="3240000"/>
            </a:xfrm>
            <a:prstGeom prst="rect">
              <a:avLst/>
            </a:prstGeom>
            <a:ln w="6350">
              <a:solidFill>
                <a:schemeClr val="tx1">
                  <a:lumMod val="50000"/>
                </a:schemeClr>
              </a:solidFill>
            </a:ln>
          </p:spPr>
        </p:pic>
        <p:sp>
          <p:nvSpPr>
            <p:cNvPr id="6" name="Oval 5">
              <a:extLst>
                <a:ext uri="{FF2B5EF4-FFF2-40B4-BE49-F238E27FC236}">
                  <a16:creationId xmlns:a16="http://schemas.microsoft.com/office/drawing/2014/main" id="{32842D44-ABCA-5456-9A7F-6F87336BC7FA}"/>
                </a:ext>
              </a:extLst>
            </p:cNvPr>
            <p:cNvSpPr/>
            <p:nvPr/>
          </p:nvSpPr>
          <p:spPr>
            <a:xfrm>
              <a:off x="10692198" y="1840476"/>
              <a:ext cx="572236" cy="24187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grpSp>
      <p:sp>
        <p:nvSpPr>
          <p:cNvPr id="13" name="TextBox 12">
            <a:extLst>
              <a:ext uri="{FF2B5EF4-FFF2-40B4-BE49-F238E27FC236}">
                <a16:creationId xmlns:a16="http://schemas.microsoft.com/office/drawing/2014/main" id="{65BE8876-E38C-949A-C0D2-2C7BB475C41A}"/>
              </a:ext>
            </a:extLst>
          </p:cNvPr>
          <p:cNvSpPr txBox="1"/>
          <p:nvPr/>
        </p:nvSpPr>
        <p:spPr>
          <a:xfrm>
            <a:off x="2342775" y="4402523"/>
            <a:ext cx="9117387" cy="1061829"/>
          </a:xfrm>
          <a:prstGeom prst="rect">
            <a:avLst/>
          </a:prstGeom>
          <a:noFill/>
          <a:ln w="6350">
            <a:noFill/>
          </a:ln>
        </p:spPr>
        <p:txBody>
          <a:bodyPr wrap="square" lIns="144000">
            <a:spAutoFit/>
          </a:bodyPr>
          <a:lstStyle/>
          <a:p>
            <a:pPr marL="0" indent="0">
              <a:buNone/>
            </a:pPr>
            <a:r>
              <a:rPr lang="en-GB" sz="2100" dirty="0"/>
              <a:t>It can help to indicate who completed the checklist section if there is more than one assessor or who you asked questions to at the facility. This was if you have any follow up, you know who to ask.</a:t>
            </a:r>
          </a:p>
        </p:txBody>
      </p:sp>
      <p:sp>
        <p:nvSpPr>
          <p:cNvPr id="20" name="TextBox 19">
            <a:extLst>
              <a:ext uri="{FF2B5EF4-FFF2-40B4-BE49-F238E27FC236}">
                <a16:creationId xmlns:a16="http://schemas.microsoft.com/office/drawing/2014/main" id="{B3AB4B10-199E-2BEE-32D6-981F43B7CD43}"/>
              </a:ext>
            </a:extLst>
          </p:cNvPr>
          <p:cNvSpPr txBox="1"/>
          <p:nvPr/>
        </p:nvSpPr>
        <p:spPr>
          <a:xfrm>
            <a:off x="1774825" y="5853506"/>
            <a:ext cx="9713237" cy="468000"/>
          </a:xfrm>
          <a:prstGeom prst="rect">
            <a:avLst/>
          </a:prstGeom>
          <a:solidFill>
            <a:schemeClr val="accent5">
              <a:lumMod val="20000"/>
              <a:lumOff val="80000"/>
            </a:schemeClr>
          </a:solidFill>
          <a:ln w="6350">
            <a:noFill/>
          </a:ln>
        </p:spPr>
        <p:txBody>
          <a:bodyPr wrap="square" lIns="144000" rIns="36000" anchor="ctr" anchorCtr="0">
            <a:noAutofit/>
          </a:bodyPr>
          <a:lstStyle/>
          <a:p>
            <a:pPr marL="972000" indent="-1044000">
              <a:buNone/>
            </a:pPr>
            <a:r>
              <a:rPr lang="en-GB" sz="2000" b="1" u="sng" dirty="0">
                <a:solidFill>
                  <a:schemeClr val="tx1">
                    <a:lumMod val="50000"/>
                  </a:schemeClr>
                </a:solidFill>
              </a:rPr>
              <a:t>Status</a:t>
            </a:r>
            <a:r>
              <a:rPr lang="en-GB" sz="2000" b="1" dirty="0">
                <a:solidFill>
                  <a:schemeClr val="tx1">
                    <a:lumMod val="50000"/>
                  </a:schemeClr>
                </a:solidFill>
              </a:rPr>
              <a:t> - </a:t>
            </a:r>
            <a:r>
              <a:rPr lang="en-GB" sz="2000" dirty="0">
                <a:solidFill>
                  <a:schemeClr val="tx1">
                    <a:lumMod val="50000"/>
                  </a:schemeClr>
                </a:solidFill>
              </a:rPr>
              <a:t>This completes a section in the laboratory</a:t>
            </a:r>
            <a:r>
              <a:rPr lang="hu-HU" sz="2000" dirty="0">
                <a:solidFill>
                  <a:schemeClr val="tx1">
                    <a:lumMod val="50000"/>
                  </a:schemeClr>
                </a:solidFill>
              </a:rPr>
              <a:t> </a:t>
            </a:r>
            <a:r>
              <a:rPr lang="en-GB" sz="2000" dirty="0">
                <a:solidFill>
                  <a:schemeClr val="tx1">
                    <a:lumMod val="50000"/>
                  </a:schemeClr>
                </a:solidFill>
              </a:rPr>
              <a:t>report and must be completed.</a:t>
            </a:r>
          </a:p>
        </p:txBody>
      </p:sp>
      <p:sp>
        <p:nvSpPr>
          <p:cNvPr id="11" name="TextBox 10">
            <a:extLst>
              <a:ext uri="{FF2B5EF4-FFF2-40B4-BE49-F238E27FC236}">
                <a16:creationId xmlns:a16="http://schemas.microsoft.com/office/drawing/2014/main" id="{B0EF847E-DF89-3627-920F-5203BB2B9B5E}"/>
              </a:ext>
            </a:extLst>
          </p:cNvPr>
          <p:cNvSpPr txBox="1"/>
          <p:nvPr/>
        </p:nvSpPr>
        <p:spPr>
          <a:xfrm>
            <a:off x="1774825" y="778359"/>
            <a:ext cx="4338608" cy="855969"/>
          </a:xfrm>
          <a:prstGeom prst="rect">
            <a:avLst/>
          </a:prstGeom>
          <a:solidFill>
            <a:srgbClr val="E4F5F5"/>
          </a:solidFill>
        </p:spPr>
        <p:txBody>
          <a:bodyPr wrap="square" lIns="144000" tIns="108000">
            <a:noAutofit/>
          </a:bodyPr>
          <a:lstStyle/>
          <a:p>
            <a:pPr marL="36000">
              <a:spcBef>
                <a:spcPts val="1200"/>
              </a:spcBef>
              <a:buSzPct val="150000"/>
            </a:pPr>
            <a:r>
              <a:rPr lang="en-GB" sz="2100" dirty="0">
                <a:latin typeface="Trebuchet MS" panose="020B0603020202020204" pitchFamily="34" charset="0"/>
              </a:rPr>
              <a:t>Simple list of who was </a:t>
            </a:r>
            <a:br>
              <a:rPr lang="hu-HU" sz="2100" dirty="0">
                <a:latin typeface="Trebuchet MS" panose="020B0603020202020204" pitchFamily="34" charset="0"/>
              </a:rPr>
            </a:br>
            <a:r>
              <a:rPr lang="en-GB" sz="2100" dirty="0">
                <a:latin typeface="Trebuchet MS" panose="020B0603020202020204" pitchFamily="34" charset="0"/>
              </a:rPr>
              <a:t>present at the site visit</a:t>
            </a:r>
            <a:r>
              <a:rPr lang="hu-HU" sz="2100" dirty="0">
                <a:latin typeface="Trebuchet MS" panose="020B0603020202020204" pitchFamily="34" charset="0"/>
              </a:rPr>
              <a:t>: </a:t>
            </a:r>
          </a:p>
        </p:txBody>
      </p:sp>
      <p:grpSp>
        <p:nvGrpSpPr>
          <p:cNvPr id="10" name="Group 9">
            <a:extLst>
              <a:ext uri="{FF2B5EF4-FFF2-40B4-BE49-F238E27FC236}">
                <a16:creationId xmlns:a16="http://schemas.microsoft.com/office/drawing/2014/main" id="{F1AA2BE5-02EA-AB75-6434-0F5563E3F674}"/>
              </a:ext>
            </a:extLst>
          </p:cNvPr>
          <p:cNvGrpSpPr/>
          <p:nvPr/>
        </p:nvGrpSpPr>
        <p:grpSpPr>
          <a:xfrm>
            <a:off x="658701" y="223523"/>
            <a:ext cx="757084" cy="757084"/>
            <a:chOff x="1774824" y="232667"/>
            <a:chExt cx="757084" cy="757084"/>
          </a:xfrm>
        </p:grpSpPr>
        <p:sp>
          <p:nvSpPr>
            <p:cNvPr id="2" name="Oval 1">
              <a:extLst>
                <a:ext uri="{FF2B5EF4-FFF2-40B4-BE49-F238E27FC236}">
                  <a16:creationId xmlns:a16="http://schemas.microsoft.com/office/drawing/2014/main" id="{BCB2255F-7B65-9A0B-5FCA-B64AFB046138}"/>
                </a:ext>
              </a:extLst>
            </p:cNvPr>
            <p:cNvSpPr/>
            <p:nvPr/>
          </p:nvSpPr>
          <p:spPr>
            <a:xfrm>
              <a:off x="1774824" y="232667"/>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0ADB6F6-03F5-DAA1-5E65-42EDAE8EA221}"/>
                </a:ext>
              </a:extLst>
            </p:cNvPr>
            <p:cNvPicPr>
              <a:picLocks noChangeAspect="1"/>
            </p:cNvPicPr>
            <p:nvPr/>
          </p:nvPicPr>
          <p:blipFill>
            <a:blip r:embed="rId3"/>
            <a:srcRect/>
            <a:stretch/>
          </p:blipFill>
          <p:spPr>
            <a:xfrm>
              <a:off x="1827766" y="445681"/>
              <a:ext cx="651199" cy="331056"/>
            </a:xfrm>
            <a:prstGeom prst="rect">
              <a:avLst/>
            </a:prstGeom>
          </p:spPr>
        </p:pic>
      </p:grpSp>
      <p:grpSp>
        <p:nvGrpSpPr>
          <p:cNvPr id="17" name="Group 16">
            <a:extLst>
              <a:ext uri="{FF2B5EF4-FFF2-40B4-BE49-F238E27FC236}">
                <a16:creationId xmlns:a16="http://schemas.microsoft.com/office/drawing/2014/main" id="{EB2AC4C9-E534-AA10-69FE-A887CC577C84}"/>
              </a:ext>
            </a:extLst>
          </p:cNvPr>
          <p:cNvGrpSpPr/>
          <p:nvPr/>
        </p:nvGrpSpPr>
        <p:grpSpPr>
          <a:xfrm>
            <a:off x="1394276" y="4342419"/>
            <a:ext cx="948499" cy="1107955"/>
            <a:chOff x="9943642" y="3088996"/>
            <a:chExt cx="1205005" cy="1468360"/>
          </a:xfrm>
        </p:grpSpPr>
        <p:sp>
          <p:nvSpPr>
            <p:cNvPr id="14" name="Google Shape;515;p9">
              <a:extLst>
                <a:ext uri="{FF2B5EF4-FFF2-40B4-BE49-F238E27FC236}">
                  <a16:creationId xmlns:a16="http://schemas.microsoft.com/office/drawing/2014/main" id="{9E7BDF4B-3A5A-1649-D435-2E9F73EB0673}"/>
                </a:ext>
              </a:extLst>
            </p:cNvPr>
            <p:cNvSpPr>
              <a:spLocks noChangeAspect="1"/>
            </p:cNvSpPr>
            <p:nvPr/>
          </p:nvSpPr>
          <p:spPr>
            <a:xfrm>
              <a:off x="10004930" y="3318396"/>
              <a:ext cx="1082432" cy="1082431"/>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5" name="Google Shape;516;p9">
              <a:extLst>
                <a:ext uri="{FF2B5EF4-FFF2-40B4-BE49-F238E27FC236}">
                  <a16:creationId xmlns:a16="http://schemas.microsoft.com/office/drawing/2014/main" id="{F2F65E94-34D5-0B30-843D-8A228025AD77}"/>
                </a:ext>
              </a:extLst>
            </p:cNvPr>
            <p:cNvSpPr txBox="1">
              <a:spLocks noChangeAspect="1"/>
            </p:cNvSpPr>
            <p:nvPr/>
          </p:nvSpPr>
          <p:spPr>
            <a:xfrm>
              <a:off x="10315512" y="3088996"/>
              <a:ext cx="461268" cy="14683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dirty="0">
                  <a:solidFill>
                    <a:schemeClr val="accent5">
                      <a:lumMod val="60000"/>
                      <a:lumOff val="40000"/>
                    </a:schemeClr>
                  </a:solidFill>
                  <a:latin typeface="Trebuchet MS"/>
                  <a:ea typeface="Trebuchet MS"/>
                  <a:cs typeface="Trebuchet MS"/>
                  <a:sym typeface="Trebuchet MS"/>
                </a:rPr>
                <a:t>!</a:t>
              </a:r>
              <a:endParaRPr lang="en-GB" sz="6600" dirty="0">
                <a:solidFill>
                  <a:schemeClr val="accent5">
                    <a:lumMod val="60000"/>
                    <a:lumOff val="40000"/>
                  </a:schemeClr>
                </a:solidFill>
              </a:endParaRPr>
            </a:p>
          </p:txBody>
        </p:sp>
        <p:sp>
          <p:nvSpPr>
            <p:cNvPr id="16" name="TextBox 15">
              <a:extLst>
                <a:ext uri="{FF2B5EF4-FFF2-40B4-BE49-F238E27FC236}">
                  <a16:creationId xmlns:a16="http://schemas.microsoft.com/office/drawing/2014/main" id="{832941E4-B2CE-DF7C-0D9F-F6A22E14B87F}"/>
                </a:ext>
              </a:extLst>
            </p:cNvPr>
            <p:cNvSpPr txBox="1"/>
            <p:nvPr/>
          </p:nvSpPr>
          <p:spPr>
            <a:xfrm>
              <a:off x="9943642" y="3570917"/>
              <a:ext cx="1205005" cy="307777"/>
            </a:xfrm>
            <a:prstGeom prst="rect">
              <a:avLst/>
            </a:prstGeom>
            <a:noFill/>
          </p:spPr>
          <p:txBody>
            <a:bodyPr wrap="square">
              <a:spAutoFit/>
            </a:bodyPr>
            <a:lstStyle/>
            <a:p>
              <a:pPr algn="ctr"/>
              <a:r>
                <a:rPr lang="hu-HU" sz="1400" b="1" dirty="0"/>
                <a:t>QUICK TIPS</a:t>
              </a:r>
              <a:endParaRPr lang="en-US" sz="1400" b="1" dirty="0"/>
            </a:p>
          </p:txBody>
        </p:sp>
      </p:grpSp>
      <p:sp>
        <p:nvSpPr>
          <p:cNvPr id="22" name="Oval 21">
            <a:extLst>
              <a:ext uri="{FF2B5EF4-FFF2-40B4-BE49-F238E27FC236}">
                <a16:creationId xmlns:a16="http://schemas.microsoft.com/office/drawing/2014/main" id="{AFE7AE18-CF99-0BDA-4348-AF45FCF76336}"/>
              </a:ext>
            </a:extLst>
          </p:cNvPr>
          <p:cNvSpPr/>
          <p:nvPr/>
        </p:nvSpPr>
        <p:spPr>
          <a:xfrm>
            <a:off x="1774825" y="5911959"/>
            <a:ext cx="1030624" cy="409547"/>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spTree>
    <p:extLst>
      <p:ext uri="{BB962C8B-B14F-4D97-AF65-F5344CB8AC3E}">
        <p14:creationId xmlns:p14="http://schemas.microsoft.com/office/powerpoint/2010/main" val="33516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E51AE-7281-DBD2-8672-12A9F7CB59C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14</a:t>
            </a:fld>
            <a:endParaRPr lang="en-US" dirty="0">
              <a:latin typeface="Trebuchet MS" panose="020B0603020202020204" pitchFamily="34" charset="0"/>
            </a:endParaRPr>
          </a:p>
        </p:txBody>
      </p:sp>
      <p:sp>
        <p:nvSpPr>
          <p:cNvPr id="6" name="Text Placeholder 5">
            <a:extLst>
              <a:ext uri="{FF2B5EF4-FFF2-40B4-BE49-F238E27FC236}">
                <a16:creationId xmlns:a16="http://schemas.microsoft.com/office/drawing/2014/main" id="{9EA03450-7C82-1A74-E492-5938C68C14E6}"/>
              </a:ext>
            </a:extLst>
          </p:cNvPr>
          <p:cNvSpPr>
            <a:spLocks noGrp="1"/>
          </p:cNvSpPr>
          <p:nvPr>
            <p:ph type="body" sz="quarter" idx="13"/>
          </p:nvPr>
        </p:nvSpPr>
        <p:spPr/>
        <p:txBody>
          <a:bodyPr/>
          <a:lstStyle/>
          <a:p>
            <a:r>
              <a:rPr lang="en-GB" dirty="0">
                <a:latin typeface="Trebuchet MS" panose="020B0603020202020204" pitchFamily="34" charset="0"/>
              </a:rPr>
              <a:t>GENERAL INFORMATION</a:t>
            </a:r>
            <a:endParaRPr lang="hu-HU" dirty="0"/>
          </a:p>
        </p:txBody>
      </p:sp>
      <p:pic>
        <p:nvPicPr>
          <p:cNvPr id="10" name="Picture 9">
            <a:extLst>
              <a:ext uri="{FF2B5EF4-FFF2-40B4-BE49-F238E27FC236}">
                <a16:creationId xmlns:a16="http://schemas.microsoft.com/office/drawing/2014/main" id="{9D399D63-43FE-91F4-CA9E-799A2653DB9F}"/>
              </a:ext>
            </a:extLst>
          </p:cNvPr>
          <p:cNvPicPr>
            <a:picLocks noChangeAspect="1"/>
          </p:cNvPicPr>
          <p:nvPr/>
        </p:nvPicPr>
        <p:blipFill>
          <a:blip r:embed="rId3"/>
          <a:stretch>
            <a:fillRect/>
          </a:stretch>
        </p:blipFill>
        <p:spPr>
          <a:xfrm>
            <a:off x="1687012" y="2678043"/>
            <a:ext cx="4665427" cy="3636000"/>
          </a:xfrm>
          <a:prstGeom prst="rect">
            <a:avLst/>
          </a:prstGeom>
          <a:ln w="6350">
            <a:solidFill>
              <a:schemeClr val="tx1"/>
            </a:solidFill>
          </a:ln>
          <a:effectLst>
            <a:glow rad="101600">
              <a:schemeClr val="accent3">
                <a:lumMod val="20000"/>
                <a:lumOff val="80000"/>
                <a:alpha val="60000"/>
              </a:schemeClr>
            </a:glow>
          </a:effectLst>
        </p:spPr>
      </p:pic>
      <p:sp>
        <p:nvSpPr>
          <p:cNvPr id="11" name="TextBox 10">
            <a:extLst>
              <a:ext uri="{FF2B5EF4-FFF2-40B4-BE49-F238E27FC236}">
                <a16:creationId xmlns:a16="http://schemas.microsoft.com/office/drawing/2014/main" id="{5C5B68FF-3A50-8700-E361-71AEACECB060}"/>
              </a:ext>
            </a:extLst>
          </p:cNvPr>
          <p:cNvSpPr txBox="1"/>
          <p:nvPr/>
        </p:nvSpPr>
        <p:spPr>
          <a:xfrm>
            <a:off x="1704353" y="841001"/>
            <a:ext cx="4664270" cy="1545921"/>
          </a:xfrm>
          <a:prstGeom prst="rect">
            <a:avLst/>
          </a:prstGeom>
          <a:solidFill>
            <a:schemeClr val="accent3">
              <a:lumMod val="20000"/>
              <a:lumOff val="80000"/>
            </a:schemeClr>
          </a:solidFill>
          <a:ln w="6350">
            <a:noFill/>
          </a:ln>
        </p:spPr>
        <p:txBody>
          <a:bodyPr wrap="square" lIns="144000" tIns="108000" rIns="90000">
            <a:noAutofit/>
          </a:bodyPr>
          <a:lstStyle/>
          <a:p>
            <a:r>
              <a:rPr lang="en-GB" sz="2100" dirty="0"/>
              <a:t>All data must be completed. </a:t>
            </a:r>
            <a:br>
              <a:rPr lang="hu-HU" sz="2100" dirty="0"/>
            </a:br>
            <a:r>
              <a:rPr lang="en-GB" sz="2100" dirty="0"/>
              <a:t>The scoring and reporting sections </a:t>
            </a:r>
            <a:br>
              <a:rPr lang="hu-HU" sz="2100" dirty="0"/>
            </a:br>
            <a:r>
              <a:rPr lang="en-GB" sz="2100" dirty="0"/>
              <a:t>rely on the information filled in this sheet.</a:t>
            </a:r>
          </a:p>
        </p:txBody>
      </p:sp>
      <p:grpSp>
        <p:nvGrpSpPr>
          <p:cNvPr id="2" name="Group 1">
            <a:extLst>
              <a:ext uri="{FF2B5EF4-FFF2-40B4-BE49-F238E27FC236}">
                <a16:creationId xmlns:a16="http://schemas.microsoft.com/office/drawing/2014/main" id="{4CA0D484-CAA0-8E6F-D5C6-B6ED05281E96}"/>
              </a:ext>
            </a:extLst>
          </p:cNvPr>
          <p:cNvGrpSpPr/>
          <p:nvPr/>
        </p:nvGrpSpPr>
        <p:grpSpPr>
          <a:xfrm>
            <a:off x="6611947" y="841001"/>
            <a:ext cx="5040000" cy="5474697"/>
            <a:chOff x="6611947" y="841001"/>
            <a:chExt cx="5040000" cy="5474697"/>
          </a:xfrm>
        </p:grpSpPr>
        <p:sp>
          <p:nvSpPr>
            <p:cNvPr id="13" name="TextBox 12">
              <a:extLst>
                <a:ext uri="{FF2B5EF4-FFF2-40B4-BE49-F238E27FC236}">
                  <a16:creationId xmlns:a16="http://schemas.microsoft.com/office/drawing/2014/main" id="{E1820B68-4AC0-7751-F05C-9E54D976B99D}"/>
                </a:ext>
              </a:extLst>
            </p:cNvPr>
            <p:cNvSpPr txBox="1"/>
            <p:nvPr/>
          </p:nvSpPr>
          <p:spPr>
            <a:xfrm>
              <a:off x="7044185" y="1244611"/>
              <a:ext cx="4607762" cy="1157547"/>
            </a:xfrm>
            <a:prstGeom prst="rect">
              <a:avLst/>
            </a:prstGeom>
            <a:noFill/>
            <a:ln w="6350">
              <a:noFill/>
            </a:ln>
          </p:spPr>
          <p:txBody>
            <a:bodyPr wrap="square" lIns="36000" tIns="72000" rIns="216000" bIns="36000">
              <a:spAutoFit/>
            </a:bodyPr>
            <a:lstStyle/>
            <a:p>
              <a:pPr marL="360000" indent="-252000">
                <a:lnSpc>
                  <a:spcPct val="90000"/>
                </a:lnSpc>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Read the instructions and write the answer in that cell. </a:t>
              </a:r>
              <a:endParaRPr lang="hu-HU" dirty="0">
                <a:latin typeface="Trebuchet MS" panose="020B0603020202020204" pitchFamily="34" charset="0"/>
              </a:endParaRPr>
            </a:p>
            <a:p>
              <a:pPr marL="360000" indent="-252000">
                <a:lnSpc>
                  <a:spcPct val="90000"/>
                </a:lnSpc>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Instructions may change based on your previous answers.</a:t>
              </a:r>
              <a:endParaRPr lang="hu-HU" dirty="0">
                <a:latin typeface="Trebuchet MS" panose="020B0603020202020204" pitchFamily="34" charset="0"/>
              </a:endParaRPr>
            </a:p>
          </p:txBody>
        </p:sp>
        <p:sp>
          <p:nvSpPr>
            <p:cNvPr id="17" name="TextBox 16">
              <a:extLst>
                <a:ext uri="{FF2B5EF4-FFF2-40B4-BE49-F238E27FC236}">
                  <a16:creationId xmlns:a16="http://schemas.microsoft.com/office/drawing/2014/main" id="{51F67265-8095-F044-667B-71B22A863AE5}"/>
                </a:ext>
              </a:extLst>
            </p:cNvPr>
            <p:cNvSpPr txBox="1"/>
            <p:nvPr/>
          </p:nvSpPr>
          <p:spPr>
            <a:xfrm>
              <a:off x="6611947" y="841001"/>
              <a:ext cx="5040000" cy="324000"/>
            </a:xfrm>
            <a:prstGeom prst="rect">
              <a:avLst/>
            </a:prstGeom>
            <a:solidFill>
              <a:schemeClr val="bg1"/>
            </a:solidFill>
            <a:ln w="6350">
              <a:solidFill>
                <a:schemeClr val="tx1">
                  <a:lumMod val="50000"/>
                </a:schemeClr>
              </a:solidFill>
            </a:ln>
          </p:spPr>
          <p:txBody>
            <a:bodyPr wrap="square" lIns="108000" anchor="ctr" anchorCtr="0">
              <a:noAutofit/>
            </a:bodyPr>
            <a:lstStyle/>
            <a:p>
              <a:r>
                <a:rPr lang="en-GB" b="1" dirty="0">
                  <a:latin typeface="Trebuchet MS" panose="020B0603020202020204" pitchFamily="34" charset="0"/>
                </a:rPr>
                <a:t>Some cells have instructions in grey </a:t>
              </a:r>
              <a:r>
                <a:rPr lang="en-GB" b="1" i="1" dirty="0">
                  <a:latin typeface="Trebuchet MS" panose="020B0603020202020204" pitchFamily="34" charset="0"/>
                </a:rPr>
                <a:t>italic</a:t>
              </a:r>
              <a:r>
                <a:rPr lang="hu-HU" b="1" dirty="0">
                  <a:latin typeface="Trebuchet MS" panose="020B0603020202020204" pitchFamily="34" charset="0"/>
                </a:rPr>
                <a:t>:</a:t>
              </a:r>
              <a:endParaRPr lang="en-GB" b="1" dirty="0">
                <a:latin typeface="Trebuchet MS" panose="020B0603020202020204" pitchFamily="34" charset="0"/>
              </a:endParaRPr>
            </a:p>
          </p:txBody>
        </p:sp>
        <p:cxnSp>
          <p:nvCxnSpPr>
            <p:cNvPr id="47" name="Connector: Elbow 46">
              <a:extLst>
                <a:ext uri="{FF2B5EF4-FFF2-40B4-BE49-F238E27FC236}">
                  <a16:creationId xmlns:a16="http://schemas.microsoft.com/office/drawing/2014/main" id="{2FD2D91F-31C9-4FF0-4D09-7930DFB742F4}"/>
                </a:ext>
              </a:extLst>
            </p:cNvPr>
            <p:cNvCxnSpPr>
              <a:cxnSpLocks/>
            </p:cNvCxnSpPr>
            <p:nvPr/>
          </p:nvCxnSpPr>
          <p:spPr>
            <a:xfrm rot="16200000" flipH="1">
              <a:off x="6738820" y="1202836"/>
              <a:ext cx="288000" cy="216000"/>
            </a:xfrm>
            <a:prstGeom prst="bentConnector3">
              <a:avLst>
                <a:gd name="adj1" fmla="val 98958"/>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3A41CE9-7EDC-3E58-FEC3-3AFDF0AED95B}"/>
                </a:ext>
              </a:extLst>
            </p:cNvPr>
            <p:cNvSpPr txBox="1"/>
            <p:nvPr/>
          </p:nvSpPr>
          <p:spPr>
            <a:xfrm>
              <a:off x="7043947" y="3314301"/>
              <a:ext cx="4608000" cy="1264243"/>
            </a:xfrm>
            <a:prstGeom prst="rect">
              <a:avLst/>
            </a:prstGeom>
            <a:noFill/>
            <a:ln w="6350">
              <a:noFill/>
            </a:ln>
          </p:spPr>
          <p:txBody>
            <a:bodyPr wrap="square" lIns="36000" tIns="72000" rIns="72000" bIns="36000">
              <a:spAutoFit/>
            </a:bodyPr>
            <a:lstStyle/>
            <a:p>
              <a:pPr marL="360000" indent="-252000">
                <a:lnSpc>
                  <a:spcPct val="90000"/>
                </a:lnSpc>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If a date is required, you can only enter </a:t>
              </a:r>
              <a:br>
                <a:rPr lang="hu-HU" dirty="0">
                  <a:latin typeface="Trebuchet MS" panose="020B0603020202020204" pitchFamily="34" charset="0"/>
                </a:rPr>
              </a:br>
              <a:r>
                <a:rPr lang="en-GB" dirty="0">
                  <a:latin typeface="Trebuchet MS" panose="020B0603020202020204" pitchFamily="34" charset="0"/>
                </a:rPr>
                <a:t>a date dd/mm/</a:t>
              </a:r>
              <a:r>
                <a:rPr lang="en-GB" dirty="0" err="1">
                  <a:latin typeface="Trebuchet MS" panose="020B0603020202020204" pitchFamily="34" charset="0"/>
                </a:rPr>
                <a:t>yyyy</a:t>
              </a:r>
              <a:r>
                <a:rPr lang="en-GB" dirty="0">
                  <a:latin typeface="Trebuchet MS" panose="020B0603020202020204" pitchFamily="34" charset="0"/>
                </a:rPr>
                <a:t> – 02/10/2020.</a:t>
              </a:r>
              <a:endParaRPr lang="hu-HU" dirty="0">
                <a:latin typeface="Trebuchet MS" panose="020B0603020202020204" pitchFamily="34" charset="0"/>
              </a:endParaRPr>
            </a:p>
            <a:p>
              <a:pPr marL="360000" indent="-252000">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Drop down lists – select the best option</a:t>
              </a:r>
              <a:endParaRPr lang="hu-HU" dirty="0">
                <a:latin typeface="Trebuchet MS" panose="020B0603020202020204" pitchFamily="34" charset="0"/>
              </a:endParaRPr>
            </a:p>
            <a:p>
              <a:pPr marL="360000" indent="-252000">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How many sites – number only.</a:t>
              </a:r>
            </a:p>
          </p:txBody>
        </p:sp>
        <p:sp>
          <p:nvSpPr>
            <p:cNvPr id="21" name="TextBox 20">
              <a:extLst>
                <a:ext uri="{FF2B5EF4-FFF2-40B4-BE49-F238E27FC236}">
                  <a16:creationId xmlns:a16="http://schemas.microsoft.com/office/drawing/2014/main" id="{4D0F5397-0265-6B53-F4AF-C98E359DA6CA}"/>
                </a:ext>
              </a:extLst>
            </p:cNvPr>
            <p:cNvSpPr txBox="1"/>
            <p:nvPr/>
          </p:nvSpPr>
          <p:spPr>
            <a:xfrm>
              <a:off x="6611947" y="2582285"/>
              <a:ext cx="5040000" cy="648000"/>
            </a:xfrm>
            <a:prstGeom prst="rect">
              <a:avLst/>
            </a:prstGeom>
            <a:solidFill>
              <a:schemeClr val="bg1"/>
            </a:solidFill>
            <a:ln w="6350">
              <a:solidFill>
                <a:schemeClr val="accent1">
                  <a:shade val="15000"/>
                </a:schemeClr>
              </a:solidFill>
            </a:ln>
          </p:spPr>
          <p:txBody>
            <a:bodyPr wrap="square" lIns="108000" anchor="ctr" anchorCtr="0">
              <a:noAutofit/>
            </a:bodyPr>
            <a:lstStyle/>
            <a:p>
              <a:r>
                <a:rPr lang="en-GB" b="1" dirty="0">
                  <a:latin typeface="Trebuchet MS" panose="020B0603020202020204" pitchFamily="34" charset="0"/>
                </a:rPr>
                <a:t>Some cells have validations this means you can only enter certain values, examples:</a:t>
              </a:r>
            </a:p>
          </p:txBody>
        </p:sp>
        <p:cxnSp>
          <p:nvCxnSpPr>
            <p:cNvPr id="50" name="Connector: Elbow 49">
              <a:extLst>
                <a:ext uri="{FF2B5EF4-FFF2-40B4-BE49-F238E27FC236}">
                  <a16:creationId xmlns:a16="http://schemas.microsoft.com/office/drawing/2014/main" id="{F873438A-E460-1C5E-8AF6-EC96AABBD525}"/>
                </a:ext>
              </a:extLst>
            </p:cNvPr>
            <p:cNvCxnSpPr>
              <a:cxnSpLocks/>
            </p:cNvCxnSpPr>
            <p:nvPr/>
          </p:nvCxnSpPr>
          <p:spPr>
            <a:xfrm rot="16200000" flipH="1">
              <a:off x="6738820" y="3269095"/>
              <a:ext cx="288000" cy="216000"/>
            </a:xfrm>
            <a:prstGeom prst="bentConnector3">
              <a:avLst>
                <a:gd name="adj1" fmla="val 98958"/>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EF413DF4-8C22-AFDC-B21C-C081D6969439}"/>
                </a:ext>
              </a:extLst>
            </p:cNvPr>
            <p:cNvSpPr txBox="1"/>
            <p:nvPr/>
          </p:nvSpPr>
          <p:spPr>
            <a:xfrm>
              <a:off x="6611947" y="4758671"/>
              <a:ext cx="5040000" cy="324000"/>
            </a:xfrm>
            <a:prstGeom prst="rect">
              <a:avLst/>
            </a:prstGeom>
            <a:solidFill>
              <a:schemeClr val="bg1"/>
            </a:solidFill>
            <a:ln w="6350">
              <a:solidFill>
                <a:schemeClr val="accent1">
                  <a:shade val="15000"/>
                </a:schemeClr>
              </a:solidFill>
            </a:ln>
          </p:spPr>
          <p:txBody>
            <a:bodyPr wrap="square" lIns="108000" anchor="ctr" anchorCtr="0">
              <a:noAutofit/>
            </a:bodyPr>
            <a:lstStyle/>
            <a:p>
              <a:r>
                <a:rPr lang="en-GB" b="1" dirty="0">
                  <a:latin typeface="Trebuchet MS" panose="020B0603020202020204" pitchFamily="34" charset="0"/>
                </a:rPr>
                <a:t>Some cells have conditional formats:</a:t>
              </a:r>
            </a:p>
          </p:txBody>
        </p:sp>
        <p:cxnSp>
          <p:nvCxnSpPr>
            <p:cNvPr id="51" name="Connector: Elbow 50">
              <a:extLst>
                <a:ext uri="{FF2B5EF4-FFF2-40B4-BE49-F238E27FC236}">
                  <a16:creationId xmlns:a16="http://schemas.microsoft.com/office/drawing/2014/main" id="{97784976-D11B-DF03-32FF-218EAE1C0049}"/>
                </a:ext>
              </a:extLst>
            </p:cNvPr>
            <p:cNvCxnSpPr>
              <a:cxnSpLocks/>
            </p:cNvCxnSpPr>
            <p:nvPr/>
          </p:nvCxnSpPr>
          <p:spPr>
            <a:xfrm rot="16200000" flipH="1">
              <a:off x="6738820" y="5119369"/>
              <a:ext cx="288000" cy="216000"/>
            </a:xfrm>
            <a:prstGeom prst="bentConnector3">
              <a:avLst>
                <a:gd name="adj1" fmla="val 98958"/>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4A6FBCC6-AB9D-BC53-774A-0D30ACC9FEE7}"/>
                </a:ext>
              </a:extLst>
            </p:cNvPr>
            <p:cNvSpPr txBox="1"/>
            <p:nvPr/>
          </p:nvSpPr>
          <p:spPr>
            <a:xfrm>
              <a:off x="7043947" y="5158151"/>
              <a:ext cx="4608000" cy="1157547"/>
            </a:xfrm>
            <a:prstGeom prst="rect">
              <a:avLst/>
            </a:prstGeom>
            <a:noFill/>
            <a:ln w="6350">
              <a:noFill/>
            </a:ln>
          </p:spPr>
          <p:txBody>
            <a:bodyPr wrap="square" lIns="36000" tIns="72000" rIns="72000" bIns="36000">
              <a:spAutoFit/>
            </a:bodyPr>
            <a:lstStyle/>
            <a:p>
              <a:pPr marL="360000" indent="-252000">
                <a:lnSpc>
                  <a:spcPct val="90000"/>
                </a:lnSpc>
                <a:spcBef>
                  <a:spcPts val="0"/>
                </a:spcBef>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Cells will change colour, red indicates something is missing or incorrect.</a:t>
              </a:r>
              <a:endParaRPr lang="hu-HU" dirty="0">
                <a:latin typeface="Trebuchet MS" panose="020B0603020202020204" pitchFamily="34" charset="0"/>
              </a:endParaRPr>
            </a:p>
            <a:p>
              <a:pPr marL="360000" indent="-252000">
                <a:lnSpc>
                  <a:spcPct val="90000"/>
                </a:lnSpc>
                <a:spcBef>
                  <a:spcPts val="0"/>
                </a:spcBef>
                <a:spcAft>
                  <a:spcPts val="400"/>
                </a:spcAft>
                <a:buClr>
                  <a:schemeClr val="accent1"/>
                </a:buClr>
                <a:buSzPct val="100000"/>
                <a:buFont typeface="Arial" panose="020B0604020202020204" pitchFamily="34" charset="0"/>
                <a:buChar char="•"/>
              </a:pPr>
              <a:r>
                <a:rPr lang="en-GB" dirty="0">
                  <a:latin typeface="Trebuchet MS" panose="020B0603020202020204" pitchFamily="34" charset="0"/>
                </a:rPr>
                <a:t>Grey indicates you do not have to complete those questions.</a:t>
              </a:r>
            </a:p>
          </p:txBody>
        </p:sp>
      </p:grpSp>
      <p:grpSp>
        <p:nvGrpSpPr>
          <p:cNvPr id="12" name="Group 11">
            <a:extLst>
              <a:ext uri="{FF2B5EF4-FFF2-40B4-BE49-F238E27FC236}">
                <a16:creationId xmlns:a16="http://schemas.microsoft.com/office/drawing/2014/main" id="{D3FAB4F2-497D-3CBF-CFF0-074530F67801}"/>
              </a:ext>
            </a:extLst>
          </p:cNvPr>
          <p:cNvGrpSpPr/>
          <p:nvPr/>
        </p:nvGrpSpPr>
        <p:grpSpPr>
          <a:xfrm>
            <a:off x="658701" y="223523"/>
            <a:ext cx="757084" cy="757084"/>
            <a:chOff x="658701" y="223523"/>
            <a:chExt cx="757084" cy="757084"/>
          </a:xfrm>
        </p:grpSpPr>
        <p:sp>
          <p:nvSpPr>
            <p:cNvPr id="7" name="Oval 6">
              <a:extLst>
                <a:ext uri="{FF2B5EF4-FFF2-40B4-BE49-F238E27FC236}">
                  <a16:creationId xmlns:a16="http://schemas.microsoft.com/office/drawing/2014/main" id="{EA9549B2-E05C-536A-0B04-B30185D27159}"/>
                </a:ext>
              </a:extLst>
            </p:cNvPr>
            <p:cNvSpPr/>
            <p:nvPr/>
          </p:nvSpPr>
          <p:spPr>
            <a:xfrm>
              <a:off x="658701" y="223523"/>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31555EA-2886-75CA-899A-7C47BE0AD9B8}"/>
                </a:ext>
              </a:extLst>
            </p:cNvPr>
            <p:cNvPicPr>
              <a:picLocks noChangeAspect="1"/>
            </p:cNvPicPr>
            <p:nvPr/>
          </p:nvPicPr>
          <p:blipFill>
            <a:blip r:embed="rId4"/>
            <a:srcRect/>
            <a:stretch/>
          </p:blipFill>
          <p:spPr>
            <a:xfrm>
              <a:off x="776803" y="337601"/>
              <a:ext cx="537259" cy="528928"/>
            </a:xfrm>
            <a:prstGeom prst="rect">
              <a:avLst/>
            </a:prstGeom>
          </p:spPr>
        </p:pic>
      </p:grpSp>
    </p:spTree>
    <p:extLst>
      <p:ext uri="{BB962C8B-B14F-4D97-AF65-F5344CB8AC3E}">
        <p14:creationId xmlns:p14="http://schemas.microsoft.com/office/powerpoint/2010/main" val="3117678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E51AE-7281-DBD2-8672-12A9F7CB59C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15</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1D3CD348-C48E-0587-9CC1-572570C81172}"/>
              </a:ext>
            </a:extLst>
          </p:cNvPr>
          <p:cNvSpPr>
            <a:spLocks noGrp="1"/>
          </p:cNvSpPr>
          <p:nvPr>
            <p:ph idx="1"/>
          </p:nvPr>
        </p:nvSpPr>
        <p:spPr>
          <a:xfrm>
            <a:off x="1787525" y="2220685"/>
            <a:ext cx="4368273" cy="4186465"/>
          </a:xfrm>
          <a:ln w="6350">
            <a:noFill/>
          </a:ln>
        </p:spPr>
        <p:txBody>
          <a:bodyPr tIns="144000" bIns="108000">
            <a:noAutofit/>
          </a:bodyPr>
          <a:lstStyle/>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Additional questions are required based on the tests performed.</a:t>
            </a: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Sample types and control information must also be filled for each test performed</a:t>
            </a:r>
            <a:r>
              <a:rPr lang="hu-HU" sz="2100" dirty="0">
                <a:latin typeface="Trebuchet MS" panose="020B0603020202020204" pitchFamily="34" charset="0"/>
              </a:rPr>
              <a:t>.</a:t>
            </a:r>
            <a:endParaRPr lang="en-GB" sz="2100" dirty="0">
              <a:latin typeface="Trebuchet MS" panose="020B0603020202020204" pitchFamily="34" charset="0"/>
            </a:endParaRP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Testing data – number of tests must be completed for each test type performed</a:t>
            </a:r>
            <a:r>
              <a:rPr lang="hu-HU" sz="2100" dirty="0">
                <a:latin typeface="Trebuchet MS" panose="020B0603020202020204" pitchFamily="34" charset="0"/>
              </a:rPr>
              <a:t>.</a:t>
            </a:r>
            <a:endParaRPr lang="en-GB" sz="2100" dirty="0">
              <a:latin typeface="Trebuchet MS" panose="020B0603020202020204" pitchFamily="34" charset="0"/>
            </a:endParaRPr>
          </a:p>
        </p:txBody>
      </p:sp>
      <p:sp>
        <p:nvSpPr>
          <p:cNvPr id="5" name="Text Placeholder 4">
            <a:extLst>
              <a:ext uri="{FF2B5EF4-FFF2-40B4-BE49-F238E27FC236}">
                <a16:creationId xmlns:a16="http://schemas.microsoft.com/office/drawing/2014/main" id="{8012893D-1F46-503D-E9E3-F776C94812E1}"/>
              </a:ext>
            </a:extLst>
          </p:cNvPr>
          <p:cNvSpPr>
            <a:spLocks noGrp="1"/>
          </p:cNvSpPr>
          <p:nvPr>
            <p:ph type="body" sz="quarter" idx="13"/>
          </p:nvPr>
        </p:nvSpPr>
        <p:spPr/>
        <p:txBody>
          <a:bodyPr/>
          <a:lstStyle/>
          <a:p>
            <a:r>
              <a:rPr lang="en-GB" dirty="0">
                <a:latin typeface="Trebuchet MS" panose="020B0603020202020204" pitchFamily="34" charset="0"/>
              </a:rPr>
              <a:t>TESTING</a:t>
            </a:r>
            <a:endParaRPr lang="hu-HU" dirty="0"/>
          </a:p>
        </p:txBody>
      </p:sp>
      <p:pic>
        <p:nvPicPr>
          <p:cNvPr id="11" name="Picture 10">
            <a:extLst>
              <a:ext uri="{FF2B5EF4-FFF2-40B4-BE49-F238E27FC236}">
                <a16:creationId xmlns:a16="http://schemas.microsoft.com/office/drawing/2014/main" id="{9852759C-7AE5-49D0-898A-D4F7A9CAD2B3}"/>
              </a:ext>
            </a:extLst>
          </p:cNvPr>
          <p:cNvPicPr>
            <a:picLocks noChangeAspect="1"/>
          </p:cNvPicPr>
          <p:nvPr/>
        </p:nvPicPr>
        <p:blipFill>
          <a:blip r:embed="rId3"/>
          <a:stretch>
            <a:fillRect/>
          </a:stretch>
        </p:blipFill>
        <p:spPr>
          <a:xfrm>
            <a:off x="6528163" y="450850"/>
            <a:ext cx="4932000" cy="3287427"/>
          </a:xfrm>
          <a:prstGeom prst="rect">
            <a:avLst/>
          </a:prstGeom>
          <a:ln w="6350">
            <a:solidFill>
              <a:schemeClr val="tx1"/>
            </a:solidFill>
          </a:ln>
          <a:effectLst>
            <a:glow rad="101600">
              <a:schemeClr val="accent3">
                <a:lumMod val="20000"/>
                <a:lumOff val="80000"/>
                <a:alpha val="60000"/>
              </a:schemeClr>
            </a:glow>
          </a:effectLst>
        </p:spPr>
      </p:pic>
      <p:pic>
        <p:nvPicPr>
          <p:cNvPr id="9" name="Picture 8">
            <a:extLst>
              <a:ext uri="{FF2B5EF4-FFF2-40B4-BE49-F238E27FC236}">
                <a16:creationId xmlns:a16="http://schemas.microsoft.com/office/drawing/2014/main" id="{44814EA9-E57B-B7CC-BC2F-2ABE12191B37}"/>
              </a:ext>
            </a:extLst>
          </p:cNvPr>
          <p:cNvPicPr>
            <a:picLocks noChangeAspect="1"/>
          </p:cNvPicPr>
          <p:nvPr/>
        </p:nvPicPr>
        <p:blipFill>
          <a:blip r:embed="rId4"/>
          <a:stretch>
            <a:fillRect/>
          </a:stretch>
        </p:blipFill>
        <p:spPr>
          <a:xfrm>
            <a:off x="6528163" y="3871111"/>
            <a:ext cx="4932000" cy="2536039"/>
          </a:xfrm>
          <a:prstGeom prst="rect">
            <a:avLst/>
          </a:prstGeom>
          <a:ln w="6350">
            <a:solidFill>
              <a:schemeClr val="tx1"/>
            </a:solidFill>
          </a:ln>
          <a:effectLst>
            <a:glow rad="101600">
              <a:schemeClr val="accent3">
                <a:lumMod val="20000"/>
                <a:lumOff val="80000"/>
                <a:alpha val="60000"/>
              </a:schemeClr>
            </a:glow>
          </a:effectLst>
        </p:spPr>
      </p:pic>
      <p:sp>
        <p:nvSpPr>
          <p:cNvPr id="12" name="TextBox 11">
            <a:extLst>
              <a:ext uri="{FF2B5EF4-FFF2-40B4-BE49-F238E27FC236}">
                <a16:creationId xmlns:a16="http://schemas.microsoft.com/office/drawing/2014/main" id="{0564E46F-C980-AB93-9F46-C9FCCC94D3F3}"/>
              </a:ext>
            </a:extLst>
          </p:cNvPr>
          <p:cNvSpPr txBox="1"/>
          <p:nvPr/>
        </p:nvSpPr>
        <p:spPr>
          <a:xfrm>
            <a:off x="1787525" y="450851"/>
            <a:ext cx="4368273" cy="1538588"/>
          </a:xfrm>
          <a:prstGeom prst="rect">
            <a:avLst/>
          </a:prstGeom>
          <a:solidFill>
            <a:schemeClr val="accent3">
              <a:lumMod val="20000"/>
              <a:lumOff val="80000"/>
            </a:schemeClr>
          </a:solidFill>
          <a:ln>
            <a:noFill/>
          </a:ln>
        </p:spPr>
        <p:txBody>
          <a:bodyPr wrap="square" lIns="144000" tIns="108000">
            <a:noAutofit/>
          </a:bodyPr>
          <a:lstStyle/>
          <a:p>
            <a:r>
              <a:rPr lang="en-GB" sz="2100" dirty="0">
                <a:latin typeface="Trebuchet MS" panose="020B0603020202020204" pitchFamily="34" charset="0"/>
              </a:rPr>
              <a:t>“</a:t>
            </a:r>
            <a:r>
              <a:rPr lang="en-GB" sz="2100" u="sng" dirty="0">
                <a:latin typeface="Trebuchet MS" panose="020B0603020202020204" pitchFamily="34" charset="0"/>
              </a:rPr>
              <a:t>Performed by laboratory</a:t>
            </a:r>
            <a:r>
              <a:rPr lang="en-GB" sz="2100" dirty="0">
                <a:latin typeface="Trebuchet MS" panose="020B0603020202020204" pitchFamily="34" charset="0"/>
              </a:rPr>
              <a:t>” must be completed. The scoring section and reporting rely on the information filled in this sheet.</a:t>
            </a:r>
          </a:p>
        </p:txBody>
      </p:sp>
      <p:grpSp>
        <p:nvGrpSpPr>
          <p:cNvPr id="13" name="Group 12">
            <a:extLst>
              <a:ext uri="{FF2B5EF4-FFF2-40B4-BE49-F238E27FC236}">
                <a16:creationId xmlns:a16="http://schemas.microsoft.com/office/drawing/2014/main" id="{60D38F20-604E-716F-4FF3-C48F1953DB35}"/>
              </a:ext>
            </a:extLst>
          </p:cNvPr>
          <p:cNvGrpSpPr/>
          <p:nvPr/>
        </p:nvGrpSpPr>
        <p:grpSpPr>
          <a:xfrm>
            <a:off x="634212" y="120971"/>
            <a:ext cx="806062" cy="859636"/>
            <a:chOff x="634212" y="120971"/>
            <a:chExt cx="806062" cy="859636"/>
          </a:xfrm>
        </p:grpSpPr>
        <p:sp>
          <p:nvSpPr>
            <p:cNvPr id="6" name="Oval 5">
              <a:extLst>
                <a:ext uri="{FF2B5EF4-FFF2-40B4-BE49-F238E27FC236}">
                  <a16:creationId xmlns:a16="http://schemas.microsoft.com/office/drawing/2014/main" id="{AD81DFC3-2DD5-9201-5DE7-50020FD45409}"/>
                </a:ext>
              </a:extLst>
            </p:cNvPr>
            <p:cNvSpPr/>
            <p:nvPr/>
          </p:nvSpPr>
          <p:spPr>
            <a:xfrm>
              <a:off x="658701" y="223523"/>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8A9834A-6674-AB1B-8933-64C761BAD2B5}"/>
                </a:ext>
              </a:extLst>
            </p:cNvPr>
            <p:cNvPicPr>
              <a:picLocks noChangeAspect="1"/>
            </p:cNvPicPr>
            <p:nvPr/>
          </p:nvPicPr>
          <p:blipFill>
            <a:blip r:embed="rId5"/>
            <a:srcRect/>
            <a:stretch/>
          </p:blipFill>
          <p:spPr>
            <a:xfrm>
              <a:off x="634212" y="120971"/>
              <a:ext cx="806062" cy="806062"/>
            </a:xfrm>
            <a:prstGeom prst="rect">
              <a:avLst/>
            </a:prstGeom>
          </p:spPr>
        </p:pic>
      </p:grpSp>
      <p:sp>
        <p:nvSpPr>
          <p:cNvPr id="2" name="Oval 1">
            <a:extLst>
              <a:ext uri="{FF2B5EF4-FFF2-40B4-BE49-F238E27FC236}">
                <a16:creationId xmlns:a16="http://schemas.microsoft.com/office/drawing/2014/main" id="{8C230353-D11F-9075-1F5E-EF3FF5F3D5CC}"/>
              </a:ext>
            </a:extLst>
          </p:cNvPr>
          <p:cNvSpPr/>
          <p:nvPr/>
        </p:nvSpPr>
        <p:spPr>
          <a:xfrm>
            <a:off x="1761052" y="452336"/>
            <a:ext cx="3593866" cy="499921"/>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sp>
        <p:nvSpPr>
          <p:cNvPr id="7" name="Oval 6">
            <a:extLst>
              <a:ext uri="{FF2B5EF4-FFF2-40B4-BE49-F238E27FC236}">
                <a16:creationId xmlns:a16="http://schemas.microsoft.com/office/drawing/2014/main" id="{71C3F2AB-3106-C6AD-CE70-A927E1380CC4}"/>
              </a:ext>
            </a:extLst>
          </p:cNvPr>
          <p:cNvSpPr/>
          <p:nvPr/>
        </p:nvSpPr>
        <p:spPr>
          <a:xfrm>
            <a:off x="8553311" y="709077"/>
            <a:ext cx="724062" cy="435911"/>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spTree>
    <p:extLst>
      <p:ext uri="{BB962C8B-B14F-4D97-AF65-F5344CB8AC3E}">
        <p14:creationId xmlns:p14="http://schemas.microsoft.com/office/powerpoint/2010/main" val="132280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E51AE-7281-DBD2-8672-12A9F7CB59C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16</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1D3CD348-C48E-0587-9CC1-572570C81172}"/>
              </a:ext>
            </a:extLst>
          </p:cNvPr>
          <p:cNvSpPr>
            <a:spLocks noGrp="1"/>
          </p:cNvSpPr>
          <p:nvPr>
            <p:ph idx="1"/>
          </p:nvPr>
        </p:nvSpPr>
        <p:spPr>
          <a:xfrm>
            <a:off x="1791853" y="1497075"/>
            <a:ext cx="3961247" cy="4440464"/>
          </a:xfrm>
          <a:ln w="6350">
            <a:noFill/>
          </a:ln>
        </p:spPr>
        <p:txBody>
          <a:bodyPr tIns="144000" rIns="144000" bIns="108000">
            <a:noAutofit/>
          </a:bodyPr>
          <a:lstStyle/>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Follow the dropdown and complete yes or no.</a:t>
            </a: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Completing the number available and information about servicing and monitoring provides additional information for the final report. </a:t>
            </a: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This can help the program prioritise equipment purchasing or service contracts</a:t>
            </a:r>
            <a:r>
              <a:rPr lang="hu-HU" sz="2100" dirty="0">
                <a:latin typeface="Trebuchet MS" panose="020B0603020202020204" pitchFamily="34" charset="0"/>
              </a:rPr>
              <a:t>.</a:t>
            </a:r>
            <a:endParaRPr lang="en-GB" sz="2100" dirty="0">
              <a:latin typeface="Trebuchet MS" panose="020B0603020202020204" pitchFamily="34" charset="0"/>
            </a:endParaRPr>
          </a:p>
        </p:txBody>
      </p:sp>
      <p:sp>
        <p:nvSpPr>
          <p:cNvPr id="5" name="Text Placeholder 4">
            <a:extLst>
              <a:ext uri="{FF2B5EF4-FFF2-40B4-BE49-F238E27FC236}">
                <a16:creationId xmlns:a16="http://schemas.microsoft.com/office/drawing/2014/main" id="{050D6EEC-473A-B0B6-9A1D-52EA0E26F3B8}"/>
              </a:ext>
            </a:extLst>
          </p:cNvPr>
          <p:cNvSpPr>
            <a:spLocks noGrp="1"/>
          </p:cNvSpPr>
          <p:nvPr>
            <p:ph type="body" sz="quarter" idx="13"/>
          </p:nvPr>
        </p:nvSpPr>
        <p:spPr/>
        <p:txBody>
          <a:bodyPr/>
          <a:lstStyle/>
          <a:p>
            <a:r>
              <a:rPr lang="en-GB" dirty="0">
                <a:latin typeface="Trebuchet MS" panose="020B0603020202020204" pitchFamily="34" charset="0"/>
              </a:rPr>
              <a:t>TECHNICAL</a:t>
            </a:r>
            <a:endParaRPr lang="hu-HU" dirty="0"/>
          </a:p>
        </p:txBody>
      </p:sp>
      <p:pic>
        <p:nvPicPr>
          <p:cNvPr id="6" name="Picture 5">
            <a:extLst>
              <a:ext uri="{FF2B5EF4-FFF2-40B4-BE49-F238E27FC236}">
                <a16:creationId xmlns:a16="http://schemas.microsoft.com/office/drawing/2014/main" id="{190D1D51-AE22-1375-9319-D9549B354F55}"/>
              </a:ext>
            </a:extLst>
          </p:cNvPr>
          <p:cNvPicPr>
            <a:picLocks noChangeAspect="1"/>
          </p:cNvPicPr>
          <p:nvPr/>
        </p:nvPicPr>
        <p:blipFill>
          <a:blip r:embed="rId2"/>
          <a:srcRect r="5619"/>
          <a:stretch>
            <a:fillRect/>
          </a:stretch>
        </p:blipFill>
        <p:spPr>
          <a:xfrm>
            <a:off x="5975993" y="1497076"/>
            <a:ext cx="5661825" cy="4440464"/>
          </a:xfrm>
          <a:prstGeom prst="rect">
            <a:avLst/>
          </a:prstGeom>
          <a:ln w="6350">
            <a:solidFill>
              <a:schemeClr val="tx1"/>
            </a:solidFill>
          </a:ln>
          <a:effectLst>
            <a:glow rad="101600">
              <a:schemeClr val="accent3">
                <a:lumMod val="60000"/>
                <a:lumOff val="40000"/>
                <a:alpha val="60000"/>
              </a:schemeClr>
            </a:glow>
          </a:effectLst>
        </p:spPr>
      </p:pic>
      <p:sp>
        <p:nvSpPr>
          <p:cNvPr id="11" name="TextBox 10">
            <a:extLst>
              <a:ext uri="{FF2B5EF4-FFF2-40B4-BE49-F238E27FC236}">
                <a16:creationId xmlns:a16="http://schemas.microsoft.com/office/drawing/2014/main" id="{EF383DC6-665D-1836-8FFA-A8DAFFDF27C9}"/>
              </a:ext>
            </a:extLst>
          </p:cNvPr>
          <p:cNvSpPr txBox="1"/>
          <p:nvPr/>
        </p:nvSpPr>
        <p:spPr>
          <a:xfrm>
            <a:off x="1791855" y="800969"/>
            <a:ext cx="3961246" cy="554591"/>
          </a:xfrm>
          <a:prstGeom prst="rect">
            <a:avLst/>
          </a:prstGeom>
          <a:solidFill>
            <a:schemeClr val="accent3">
              <a:lumMod val="20000"/>
              <a:lumOff val="80000"/>
            </a:schemeClr>
          </a:solidFill>
          <a:ln>
            <a:noFill/>
          </a:ln>
        </p:spPr>
        <p:txBody>
          <a:bodyPr wrap="square" lIns="144000" tIns="108000">
            <a:noAutofit/>
          </a:bodyPr>
          <a:lstStyle/>
          <a:p>
            <a:r>
              <a:rPr lang="en-GB" sz="2100" u="sng" dirty="0">
                <a:latin typeface="Trebuchet MS" panose="020B0603020202020204" pitchFamily="34" charset="0"/>
              </a:rPr>
              <a:t>Available</a:t>
            </a:r>
            <a:r>
              <a:rPr lang="en-GB" sz="2100" dirty="0">
                <a:latin typeface="Trebuchet MS" panose="020B0603020202020204" pitchFamily="34" charset="0"/>
              </a:rPr>
              <a:t> must be completed.</a:t>
            </a:r>
          </a:p>
        </p:txBody>
      </p:sp>
      <p:grpSp>
        <p:nvGrpSpPr>
          <p:cNvPr id="13" name="Group 12">
            <a:extLst>
              <a:ext uri="{FF2B5EF4-FFF2-40B4-BE49-F238E27FC236}">
                <a16:creationId xmlns:a16="http://schemas.microsoft.com/office/drawing/2014/main" id="{89732A58-687A-465C-602F-F11EC7FA7F97}"/>
              </a:ext>
            </a:extLst>
          </p:cNvPr>
          <p:cNvGrpSpPr/>
          <p:nvPr/>
        </p:nvGrpSpPr>
        <p:grpSpPr>
          <a:xfrm>
            <a:off x="554848" y="113475"/>
            <a:ext cx="964790" cy="964790"/>
            <a:chOff x="554848" y="113475"/>
            <a:chExt cx="964790" cy="964790"/>
          </a:xfrm>
        </p:grpSpPr>
        <p:sp>
          <p:nvSpPr>
            <p:cNvPr id="9" name="Oval 8">
              <a:extLst>
                <a:ext uri="{FF2B5EF4-FFF2-40B4-BE49-F238E27FC236}">
                  <a16:creationId xmlns:a16="http://schemas.microsoft.com/office/drawing/2014/main" id="{303B7698-025E-08EE-A22F-B07ACA40B8FC}"/>
                </a:ext>
              </a:extLst>
            </p:cNvPr>
            <p:cNvSpPr/>
            <p:nvPr/>
          </p:nvSpPr>
          <p:spPr>
            <a:xfrm>
              <a:off x="658701" y="223523"/>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4E869E8-BFC2-2093-E113-4FD97EC94924}"/>
                </a:ext>
              </a:extLst>
            </p:cNvPr>
            <p:cNvPicPr>
              <a:picLocks noChangeAspect="1"/>
            </p:cNvPicPr>
            <p:nvPr/>
          </p:nvPicPr>
          <p:blipFill>
            <a:blip r:embed="rId3"/>
            <a:stretch>
              <a:fillRect/>
            </a:stretch>
          </p:blipFill>
          <p:spPr>
            <a:xfrm>
              <a:off x="554848" y="113475"/>
              <a:ext cx="964790" cy="964790"/>
            </a:xfrm>
            <a:prstGeom prst="rect">
              <a:avLst/>
            </a:prstGeom>
          </p:spPr>
        </p:pic>
      </p:grpSp>
      <p:sp>
        <p:nvSpPr>
          <p:cNvPr id="2" name="Oval 1">
            <a:extLst>
              <a:ext uri="{FF2B5EF4-FFF2-40B4-BE49-F238E27FC236}">
                <a16:creationId xmlns:a16="http://schemas.microsoft.com/office/drawing/2014/main" id="{CDD00609-3771-4733-A1E9-1539FA7C951F}"/>
              </a:ext>
            </a:extLst>
          </p:cNvPr>
          <p:cNvSpPr/>
          <p:nvPr/>
        </p:nvSpPr>
        <p:spPr>
          <a:xfrm>
            <a:off x="8461183" y="1449924"/>
            <a:ext cx="591310" cy="249936"/>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sp>
        <p:nvSpPr>
          <p:cNvPr id="7" name="Oval 6">
            <a:extLst>
              <a:ext uri="{FF2B5EF4-FFF2-40B4-BE49-F238E27FC236}">
                <a16:creationId xmlns:a16="http://schemas.microsoft.com/office/drawing/2014/main" id="{F463C4ED-EA26-A4B5-48A8-2A86EB5AE9DD}"/>
              </a:ext>
            </a:extLst>
          </p:cNvPr>
          <p:cNvSpPr/>
          <p:nvPr/>
        </p:nvSpPr>
        <p:spPr>
          <a:xfrm>
            <a:off x="1776569" y="843686"/>
            <a:ext cx="1331196" cy="499921"/>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dirty="0"/>
          </a:p>
        </p:txBody>
      </p:sp>
    </p:spTree>
    <p:extLst>
      <p:ext uri="{BB962C8B-B14F-4D97-AF65-F5344CB8AC3E}">
        <p14:creationId xmlns:p14="http://schemas.microsoft.com/office/powerpoint/2010/main" val="180969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E51AE-7281-DBD2-8672-12A9F7CB59C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17</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1D3CD348-C48E-0587-9CC1-572570C81172}"/>
              </a:ext>
            </a:extLst>
          </p:cNvPr>
          <p:cNvSpPr>
            <a:spLocks noGrp="1"/>
          </p:cNvSpPr>
          <p:nvPr>
            <p:ph idx="1"/>
          </p:nvPr>
        </p:nvSpPr>
        <p:spPr>
          <a:xfrm>
            <a:off x="1761052" y="2576945"/>
            <a:ext cx="3908228" cy="3434259"/>
          </a:xfrm>
          <a:ln w="6350">
            <a:solidFill>
              <a:schemeClr val="tx1"/>
            </a:solidFill>
          </a:ln>
        </p:spPr>
        <p:txBody>
          <a:bodyPr wrap="square" tIns="72000" bIns="36000">
            <a:noAutofit/>
          </a:bodyPr>
          <a:lstStyle/>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The print version of this </a:t>
            </a:r>
            <a:br>
              <a:rPr lang="hu-HU" sz="2100" dirty="0">
                <a:latin typeface="Trebuchet MS" panose="020B0603020202020204" pitchFamily="34" charset="0"/>
              </a:rPr>
            </a:br>
            <a:r>
              <a:rPr lang="en-GB" sz="2100" dirty="0">
                <a:latin typeface="Trebuchet MS" panose="020B0603020202020204" pitchFamily="34" charset="0"/>
              </a:rPr>
              <a:t>should be sent to the</a:t>
            </a:r>
            <a:r>
              <a:rPr lang="hu-HU" sz="2100" dirty="0">
                <a:latin typeface="Trebuchet MS" panose="020B0603020202020204" pitchFamily="34" charset="0"/>
              </a:rPr>
              <a:t> </a:t>
            </a:r>
            <a:r>
              <a:rPr lang="en-GB" sz="2100" dirty="0">
                <a:latin typeface="Trebuchet MS" panose="020B0603020202020204" pitchFamily="34" charset="0"/>
              </a:rPr>
              <a:t>facility ahead of time.</a:t>
            </a: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This lists all the documents assessors will want to see during the visit.</a:t>
            </a:r>
          </a:p>
          <a:p>
            <a:pPr marL="360000" indent="-324000">
              <a:lnSpc>
                <a:spcPct val="100000"/>
              </a:lnSpc>
              <a:spcBef>
                <a:spcPts val="0"/>
              </a:spcBef>
              <a:spcAft>
                <a:spcPts val="1000"/>
              </a:spcAft>
              <a:buSzPct val="100000"/>
              <a:buFont typeface="Arial" panose="020B0604020202020204" pitchFamily="34" charset="0"/>
              <a:buChar char="•"/>
            </a:pPr>
            <a:r>
              <a:rPr lang="en-GB" sz="2100" dirty="0">
                <a:latin typeface="Trebuchet MS" panose="020B0603020202020204" pitchFamily="34" charset="0"/>
              </a:rPr>
              <a:t>The site having documents ready will reduce the assessment time needed.</a:t>
            </a:r>
          </a:p>
        </p:txBody>
      </p:sp>
      <p:sp>
        <p:nvSpPr>
          <p:cNvPr id="5" name="Text Placeholder 4">
            <a:extLst>
              <a:ext uri="{FF2B5EF4-FFF2-40B4-BE49-F238E27FC236}">
                <a16:creationId xmlns:a16="http://schemas.microsoft.com/office/drawing/2014/main" id="{08ED8B23-C5D6-6883-2911-E7B73316C1CF}"/>
              </a:ext>
            </a:extLst>
          </p:cNvPr>
          <p:cNvSpPr>
            <a:spLocks noGrp="1"/>
          </p:cNvSpPr>
          <p:nvPr>
            <p:ph type="body" sz="quarter" idx="13"/>
          </p:nvPr>
        </p:nvSpPr>
        <p:spPr/>
        <p:txBody>
          <a:bodyPr/>
          <a:lstStyle/>
          <a:p>
            <a:r>
              <a:rPr lang="en-GB" dirty="0">
                <a:latin typeface="Trebuchet MS" panose="020B0603020202020204" pitchFamily="34" charset="0"/>
              </a:rPr>
              <a:t>DOCUMENTATION</a:t>
            </a:r>
            <a:endParaRPr lang="hu-HU" dirty="0"/>
          </a:p>
        </p:txBody>
      </p:sp>
      <p:pic>
        <p:nvPicPr>
          <p:cNvPr id="6" name="Picture 5">
            <a:extLst>
              <a:ext uri="{FF2B5EF4-FFF2-40B4-BE49-F238E27FC236}">
                <a16:creationId xmlns:a16="http://schemas.microsoft.com/office/drawing/2014/main" id="{8A733ABB-5A9C-C161-E822-892F6FF5811E}"/>
              </a:ext>
            </a:extLst>
          </p:cNvPr>
          <p:cNvPicPr>
            <a:picLocks noChangeAspect="1"/>
          </p:cNvPicPr>
          <p:nvPr/>
        </p:nvPicPr>
        <p:blipFill>
          <a:blip r:embed="rId2"/>
          <a:srcRect r="7684"/>
          <a:stretch>
            <a:fillRect/>
          </a:stretch>
        </p:blipFill>
        <p:spPr>
          <a:xfrm>
            <a:off x="5855619" y="980607"/>
            <a:ext cx="6055946" cy="5030596"/>
          </a:xfrm>
          <a:prstGeom prst="rect">
            <a:avLst/>
          </a:prstGeom>
          <a:ln w="6350">
            <a:solidFill>
              <a:schemeClr val="tx1"/>
            </a:solidFill>
          </a:ln>
          <a:effectLst>
            <a:glow rad="101600">
              <a:schemeClr val="accent3">
                <a:lumMod val="20000"/>
                <a:lumOff val="80000"/>
                <a:alpha val="60000"/>
              </a:schemeClr>
            </a:glow>
          </a:effectLst>
        </p:spPr>
      </p:pic>
      <p:sp>
        <p:nvSpPr>
          <p:cNvPr id="11" name="TextBox 10">
            <a:extLst>
              <a:ext uri="{FF2B5EF4-FFF2-40B4-BE49-F238E27FC236}">
                <a16:creationId xmlns:a16="http://schemas.microsoft.com/office/drawing/2014/main" id="{1301CAD0-C87B-4832-C144-18291D5A8860}"/>
              </a:ext>
            </a:extLst>
          </p:cNvPr>
          <p:cNvSpPr txBox="1"/>
          <p:nvPr/>
        </p:nvSpPr>
        <p:spPr>
          <a:xfrm>
            <a:off x="1761052" y="962319"/>
            <a:ext cx="3947776" cy="1439136"/>
          </a:xfrm>
          <a:prstGeom prst="rect">
            <a:avLst/>
          </a:prstGeom>
          <a:solidFill>
            <a:schemeClr val="accent3">
              <a:lumMod val="20000"/>
              <a:lumOff val="80000"/>
            </a:schemeClr>
          </a:solidFill>
        </p:spPr>
        <p:txBody>
          <a:bodyPr wrap="square" lIns="144000" tIns="108000" rIns="36000" bIns="72000">
            <a:noAutofit/>
          </a:bodyPr>
          <a:lstStyle/>
          <a:p>
            <a:r>
              <a:rPr lang="en-GB" sz="2000" dirty="0"/>
              <a:t>All data must be completed. </a:t>
            </a:r>
            <a:br>
              <a:rPr lang="hu-HU" sz="2000" dirty="0"/>
            </a:br>
            <a:r>
              <a:rPr lang="en-GB" sz="2000" dirty="0"/>
              <a:t>The reporting section relies on </a:t>
            </a:r>
            <a:br>
              <a:rPr lang="hu-HU" sz="2000" dirty="0"/>
            </a:br>
            <a:r>
              <a:rPr lang="en-GB" sz="2000" dirty="0"/>
              <a:t>the information filled in this</a:t>
            </a:r>
            <a:r>
              <a:rPr lang="hu-HU" sz="2000" dirty="0"/>
              <a:t> </a:t>
            </a:r>
            <a:r>
              <a:rPr lang="en-GB" sz="2000" dirty="0"/>
              <a:t>sheet.</a:t>
            </a:r>
          </a:p>
        </p:txBody>
      </p:sp>
      <p:grpSp>
        <p:nvGrpSpPr>
          <p:cNvPr id="12" name="Group 11">
            <a:extLst>
              <a:ext uri="{FF2B5EF4-FFF2-40B4-BE49-F238E27FC236}">
                <a16:creationId xmlns:a16="http://schemas.microsoft.com/office/drawing/2014/main" id="{A71EC067-D328-A6A8-6979-778A5F732795}"/>
              </a:ext>
            </a:extLst>
          </p:cNvPr>
          <p:cNvGrpSpPr/>
          <p:nvPr/>
        </p:nvGrpSpPr>
        <p:grpSpPr>
          <a:xfrm>
            <a:off x="658701" y="223523"/>
            <a:ext cx="757084" cy="757084"/>
            <a:chOff x="658701" y="223523"/>
            <a:chExt cx="757084" cy="757084"/>
          </a:xfrm>
        </p:grpSpPr>
        <p:sp>
          <p:nvSpPr>
            <p:cNvPr id="7" name="Oval 6">
              <a:extLst>
                <a:ext uri="{FF2B5EF4-FFF2-40B4-BE49-F238E27FC236}">
                  <a16:creationId xmlns:a16="http://schemas.microsoft.com/office/drawing/2014/main" id="{643622D3-DDC1-01BE-4037-B391E3632877}"/>
                </a:ext>
              </a:extLst>
            </p:cNvPr>
            <p:cNvSpPr/>
            <p:nvPr/>
          </p:nvSpPr>
          <p:spPr>
            <a:xfrm>
              <a:off x="658701" y="223523"/>
              <a:ext cx="757084" cy="757084"/>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C35D095-0DED-1AAA-54AF-2E2740C9B958}"/>
                </a:ext>
              </a:extLst>
            </p:cNvPr>
            <p:cNvPicPr>
              <a:picLocks noChangeAspect="1"/>
            </p:cNvPicPr>
            <p:nvPr/>
          </p:nvPicPr>
          <p:blipFill>
            <a:blip r:embed="rId3"/>
            <a:stretch>
              <a:fillRect/>
            </a:stretch>
          </p:blipFill>
          <p:spPr>
            <a:xfrm>
              <a:off x="740966" y="278356"/>
              <a:ext cx="629130" cy="629130"/>
            </a:xfrm>
            <a:prstGeom prst="rect">
              <a:avLst/>
            </a:prstGeom>
          </p:spPr>
        </p:pic>
      </p:grpSp>
    </p:spTree>
    <p:extLst>
      <p:ext uri="{BB962C8B-B14F-4D97-AF65-F5344CB8AC3E}">
        <p14:creationId xmlns:p14="http://schemas.microsoft.com/office/powerpoint/2010/main" val="370690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B15A8-2E40-02AA-B314-1F4768B5937D}"/>
              </a:ext>
            </a:extLst>
          </p:cNvPr>
          <p:cNvSpPr>
            <a:spLocks noGrp="1"/>
          </p:cNvSpPr>
          <p:nvPr>
            <p:ph type="sldNum" sz="quarter" idx="4294967295"/>
          </p:nvPr>
        </p:nvSpPr>
        <p:spPr>
          <a:xfrm>
            <a:off x="9448800" y="6356350"/>
            <a:ext cx="2743200" cy="365125"/>
          </a:xfrm>
        </p:spPr>
        <p:txBody>
          <a:bodyPr/>
          <a:lstStyle/>
          <a:p>
            <a:fld id="{4FAB73BC-B049-4115-A692-8D63A059BFB8}" type="slidenum">
              <a:rPr lang="en-US" smtClean="0"/>
              <a:t>18</a:t>
            </a:fld>
            <a:endParaRPr lang="en-US"/>
          </a:p>
        </p:txBody>
      </p:sp>
      <p:sp>
        <p:nvSpPr>
          <p:cNvPr id="3" name="Text Placeholder 2">
            <a:extLst>
              <a:ext uri="{FF2B5EF4-FFF2-40B4-BE49-F238E27FC236}">
                <a16:creationId xmlns:a16="http://schemas.microsoft.com/office/drawing/2014/main" id="{7552C0B1-67B5-57E8-B9F7-B231B2391E05}"/>
              </a:ext>
            </a:extLst>
          </p:cNvPr>
          <p:cNvSpPr>
            <a:spLocks noGrp="1"/>
          </p:cNvSpPr>
          <p:nvPr>
            <p:ph type="body" sz="quarter" idx="4294967295"/>
          </p:nvPr>
        </p:nvSpPr>
        <p:spPr>
          <a:xfrm>
            <a:off x="2667000" y="592531"/>
            <a:ext cx="6858000" cy="688975"/>
          </a:xfrm>
        </p:spPr>
        <p:txBody>
          <a:bodyPr/>
          <a:lstStyle/>
          <a:p>
            <a:pPr algn="ctr"/>
            <a:r>
              <a:rPr lang="en-GB" sz="4000" dirty="0">
                <a:solidFill>
                  <a:schemeClr val="accent4"/>
                </a:solidFill>
              </a:rPr>
              <a:t>TIPS AND TRICKS</a:t>
            </a:r>
            <a:endParaRPr lang="hu-HU" sz="4000" dirty="0">
              <a:solidFill>
                <a:schemeClr val="accent4"/>
              </a:solidFill>
            </a:endParaRPr>
          </a:p>
        </p:txBody>
      </p:sp>
      <p:grpSp>
        <p:nvGrpSpPr>
          <p:cNvPr id="5" name="Group 4">
            <a:extLst>
              <a:ext uri="{FF2B5EF4-FFF2-40B4-BE49-F238E27FC236}">
                <a16:creationId xmlns:a16="http://schemas.microsoft.com/office/drawing/2014/main" id="{45181156-2927-A79A-68D9-3B9EA68BDCDD}"/>
              </a:ext>
            </a:extLst>
          </p:cNvPr>
          <p:cNvGrpSpPr/>
          <p:nvPr/>
        </p:nvGrpSpPr>
        <p:grpSpPr>
          <a:xfrm>
            <a:off x="1239214" y="2294432"/>
            <a:ext cx="9713572" cy="2400617"/>
            <a:chOff x="1769738" y="2218533"/>
            <a:chExt cx="9713572" cy="2400617"/>
          </a:xfrm>
        </p:grpSpPr>
        <p:sp>
          <p:nvSpPr>
            <p:cNvPr id="9" name="TextBox 8">
              <a:extLst>
                <a:ext uri="{FF2B5EF4-FFF2-40B4-BE49-F238E27FC236}">
                  <a16:creationId xmlns:a16="http://schemas.microsoft.com/office/drawing/2014/main" id="{6212BB94-B050-8D80-30B0-F74A7BB74D70}"/>
                </a:ext>
              </a:extLst>
            </p:cNvPr>
            <p:cNvSpPr txBox="1"/>
            <p:nvPr/>
          </p:nvSpPr>
          <p:spPr>
            <a:xfrm>
              <a:off x="1964112" y="3594133"/>
              <a:ext cx="9508704" cy="1008000"/>
            </a:xfrm>
            <a:prstGeom prst="rect">
              <a:avLst/>
            </a:prstGeom>
            <a:noFill/>
            <a:ln w="6350">
              <a:solidFill>
                <a:schemeClr val="accent1">
                  <a:shade val="15000"/>
                </a:schemeClr>
              </a:solidFill>
            </a:ln>
          </p:spPr>
          <p:txBody>
            <a:bodyPr wrap="square" lIns="288000" anchor="ctr" anchorCtr="0">
              <a:noAutofit/>
            </a:bodyPr>
            <a:lstStyle/>
            <a:p>
              <a:r>
                <a:rPr lang="en-GB" sz="2400" dirty="0"/>
                <a:t>Complete any information you know – address, </a:t>
              </a:r>
              <a:br>
                <a:rPr lang="hu-HU" sz="2400" dirty="0"/>
              </a:br>
              <a:r>
                <a:rPr lang="en-GB" sz="2400" dirty="0"/>
                <a:t>contact information before going to the facility</a:t>
              </a:r>
              <a:r>
                <a:rPr lang="hu-HU" sz="2400" dirty="0"/>
                <a:t>.</a:t>
              </a:r>
              <a:endParaRPr lang="en-GB" sz="2400" dirty="0"/>
            </a:p>
          </p:txBody>
        </p:sp>
        <p:sp>
          <p:nvSpPr>
            <p:cNvPr id="11" name="Google Shape;429;p17">
              <a:extLst>
                <a:ext uri="{FF2B5EF4-FFF2-40B4-BE49-F238E27FC236}">
                  <a16:creationId xmlns:a16="http://schemas.microsoft.com/office/drawing/2014/main" id="{E41029A6-4A97-7C74-FA2D-E960E029DD51}"/>
                </a:ext>
              </a:extLst>
            </p:cNvPr>
            <p:cNvSpPr/>
            <p:nvPr/>
          </p:nvSpPr>
          <p:spPr>
            <a:xfrm rot="5400000">
              <a:off x="1641971" y="3918133"/>
              <a:ext cx="615534" cy="3600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 name="TextBox 5">
              <a:extLst>
                <a:ext uri="{FF2B5EF4-FFF2-40B4-BE49-F238E27FC236}">
                  <a16:creationId xmlns:a16="http://schemas.microsoft.com/office/drawing/2014/main" id="{6867C5B3-73B8-D69E-28E7-AE658CD12AB7}"/>
                </a:ext>
              </a:extLst>
            </p:cNvPr>
            <p:cNvSpPr txBox="1"/>
            <p:nvPr/>
          </p:nvSpPr>
          <p:spPr>
            <a:xfrm>
              <a:off x="1974606" y="2255866"/>
              <a:ext cx="9508704" cy="900000"/>
            </a:xfrm>
            <a:prstGeom prst="rect">
              <a:avLst/>
            </a:prstGeom>
            <a:noFill/>
            <a:ln w="6350">
              <a:solidFill>
                <a:schemeClr val="accent1">
                  <a:shade val="15000"/>
                </a:schemeClr>
              </a:solidFill>
            </a:ln>
          </p:spPr>
          <p:txBody>
            <a:bodyPr wrap="square" lIns="288000" anchor="ctr" anchorCtr="0">
              <a:noAutofit/>
            </a:bodyPr>
            <a:lstStyle/>
            <a:p>
              <a:r>
                <a:rPr lang="en-GB" sz="2400" dirty="0">
                  <a:latin typeface="+mn-lt"/>
                </a:rPr>
                <a:t>Open the excel and set up a laboratory sheet,</a:t>
              </a:r>
              <a:r>
                <a:rPr lang="hu-HU" sz="2400" dirty="0">
                  <a:latin typeface="+mn-lt"/>
                </a:rPr>
                <a:t> </a:t>
              </a:r>
              <a:r>
                <a:rPr lang="en-GB" sz="2400" dirty="0">
                  <a:latin typeface="+mn-lt"/>
                </a:rPr>
                <a:t>saving </a:t>
              </a:r>
              <a:br>
                <a:rPr lang="hu-HU" sz="2400" dirty="0">
                  <a:latin typeface="+mn-lt"/>
                </a:rPr>
              </a:br>
              <a:r>
                <a:rPr lang="en-GB" sz="2400" dirty="0">
                  <a:latin typeface="+mn-lt"/>
                </a:rPr>
                <a:t>with the name etc. before going to the facility.</a:t>
              </a:r>
            </a:p>
          </p:txBody>
        </p:sp>
        <p:sp>
          <p:nvSpPr>
            <p:cNvPr id="10" name="Google Shape;429;p17">
              <a:extLst>
                <a:ext uri="{FF2B5EF4-FFF2-40B4-BE49-F238E27FC236}">
                  <a16:creationId xmlns:a16="http://schemas.microsoft.com/office/drawing/2014/main" id="{5122616C-5055-7B7F-4294-C5B4C691DAA2}"/>
                </a:ext>
              </a:extLst>
            </p:cNvPr>
            <p:cNvSpPr>
              <a:spLocks noChangeAspect="1"/>
            </p:cNvSpPr>
            <p:nvPr/>
          </p:nvSpPr>
          <p:spPr>
            <a:xfrm rot="5400000">
              <a:off x="1662285" y="2525866"/>
              <a:ext cx="574907" cy="3600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nvGrpSpPr>
            <p:cNvPr id="12" name="Group 11">
              <a:extLst>
                <a:ext uri="{FF2B5EF4-FFF2-40B4-BE49-F238E27FC236}">
                  <a16:creationId xmlns:a16="http://schemas.microsoft.com/office/drawing/2014/main" id="{10249E56-34C1-96DA-7753-753D4E62254E}"/>
                </a:ext>
              </a:extLst>
            </p:cNvPr>
            <p:cNvGrpSpPr/>
            <p:nvPr/>
          </p:nvGrpSpPr>
          <p:grpSpPr>
            <a:xfrm>
              <a:off x="9658041" y="2218533"/>
              <a:ext cx="1656000" cy="2400617"/>
              <a:chOff x="704415" y="-33363"/>
              <a:chExt cx="1656000" cy="2400617"/>
            </a:xfrm>
          </p:grpSpPr>
          <p:grpSp>
            <p:nvGrpSpPr>
              <p:cNvPr id="13" name="Group 12">
                <a:extLst>
                  <a:ext uri="{FF2B5EF4-FFF2-40B4-BE49-F238E27FC236}">
                    <a16:creationId xmlns:a16="http://schemas.microsoft.com/office/drawing/2014/main" id="{3FFDF712-DDFE-3CB1-D598-9A3D5FB39EA8}"/>
                  </a:ext>
                </a:extLst>
              </p:cNvPr>
              <p:cNvGrpSpPr>
                <a:grpSpLocks noChangeAspect="1"/>
              </p:cNvGrpSpPr>
              <p:nvPr/>
            </p:nvGrpSpPr>
            <p:grpSpPr>
              <a:xfrm>
                <a:off x="704415" y="-33363"/>
                <a:ext cx="1656000" cy="2400617"/>
                <a:chOff x="10799563" y="2163828"/>
                <a:chExt cx="1395225" cy="2022587"/>
              </a:xfrm>
            </p:grpSpPr>
            <p:sp>
              <p:nvSpPr>
                <p:cNvPr id="15" name="Google Shape;515;p9">
                  <a:extLst>
                    <a:ext uri="{FF2B5EF4-FFF2-40B4-BE49-F238E27FC236}">
                      <a16:creationId xmlns:a16="http://schemas.microsoft.com/office/drawing/2014/main" id="{0A915FB8-2BD3-6A4F-FA2E-6F8A9E620AC9}"/>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6" name="Google Shape;516;p9">
                  <a:extLst>
                    <a:ext uri="{FF2B5EF4-FFF2-40B4-BE49-F238E27FC236}">
                      <a16:creationId xmlns:a16="http://schemas.microsoft.com/office/drawing/2014/main" id="{70F5F681-F025-C56B-78D7-40A832972162}"/>
                    </a:ext>
                  </a:extLst>
                </p:cNvPr>
                <p:cNvSpPr txBox="1">
                  <a:spLocks noChangeAspect="1"/>
                </p:cNvSpPr>
                <p:nvPr/>
              </p:nvSpPr>
              <p:spPr>
                <a:xfrm>
                  <a:off x="11260884" y="2163828"/>
                  <a:ext cx="472584" cy="2022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sp>
            <p:nvSpPr>
              <p:cNvPr id="14" name="TextBox 13">
                <a:extLst>
                  <a:ext uri="{FF2B5EF4-FFF2-40B4-BE49-F238E27FC236}">
                    <a16:creationId xmlns:a16="http://schemas.microsoft.com/office/drawing/2014/main" id="{F82C7521-D2FE-FBEC-9134-36E86E8FE6AE}"/>
                  </a:ext>
                </a:extLst>
              </p:cNvPr>
              <p:cNvSpPr txBox="1"/>
              <p:nvPr/>
            </p:nvSpPr>
            <p:spPr>
              <a:xfrm>
                <a:off x="823341" y="851526"/>
                <a:ext cx="1465312" cy="769441"/>
              </a:xfrm>
              <a:prstGeom prst="rect">
                <a:avLst/>
              </a:prstGeom>
              <a:noFill/>
            </p:spPr>
            <p:txBody>
              <a:bodyPr wrap="square">
                <a:spAutoFit/>
              </a:bodyPr>
              <a:lstStyle/>
              <a:p>
                <a:pPr algn="ctr"/>
                <a:r>
                  <a:rPr lang="hu-HU" sz="2200" b="1" dirty="0"/>
                  <a:t>QUICK TIPS</a:t>
                </a:r>
                <a:endParaRPr lang="en-US" sz="2200" b="1" dirty="0"/>
              </a:p>
            </p:txBody>
          </p:sp>
        </p:grpSp>
      </p:grpSp>
    </p:spTree>
    <p:extLst>
      <p:ext uri="{BB962C8B-B14F-4D97-AF65-F5344CB8AC3E}">
        <p14:creationId xmlns:p14="http://schemas.microsoft.com/office/powerpoint/2010/main" val="4524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1E8F74C-DFCD-6692-B10E-700C5CA2148F}"/>
              </a:ext>
            </a:extLst>
          </p:cNvPr>
          <p:cNvSpPr/>
          <p:nvPr/>
        </p:nvSpPr>
        <p:spPr>
          <a:xfrm>
            <a:off x="3725798" y="2769583"/>
            <a:ext cx="2175164" cy="324000"/>
          </a:xfrm>
          <a:prstGeom prst="rect">
            <a:avLst/>
          </a:prstGeom>
          <a:solidFill>
            <a:srgbClr val="ADE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lide Number Placeholder 3">
            <a:extLst>
              <a:ext uri="{FF2B5EF4-FFF2-40B4-BE49-F238E27FC236}">
                <a16:creationId xmlns:a16="http://schemas.microsoft.com/office/drawing/2014/main" id="{9F55F0BB-05BA-B937-9C0A-E1695A32AA01}"/>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19</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F8B2EE12-8B65-CD29-2896-4C43F990ABA9}"/>
              </a:ext>
            </a:extLst>
          </p:cNvPr>
          <p:cNvSpPr>
            <a:spLocks noGrp="1"/>
          </p:cNvSpPr>
          <p:nvPr>
            <p:ph idx="1"/>
          </p:nvPr>
        </p:nvSpPr>
        <p:spPr>
          <a:xfrm>
            <a:off x="1371601" y="453069"/>
            <a:ext cx="5943726" cy="5931304"/>
          </a:xfrm>
          <a:ln w="6350">
            <a:noFill/>
          </a:ln>
        </p:spPr>
        <p:txBody>
          <a:bodyPr wrap="square">
            <a:spAutoFit/>
          </a:bodyPr>
          <a:lstStyle/>
          <a:p>
            <a:pPr marL="342900" indent="-342900">
              <a:lnSpc>
                <a:spcPct val="110000"/>
              </a:lnSpc>
              <a:spcBef>
                <a:spcPts val="1600"/>
              </a:spcBef>
              <a:buClr>
                <a:srgbClr val="F8C056"/>
              </a:buClr>
              <a:buFont typeface="Arial" panose="020B0604020202020204" pitchFamily="34" charset="0"/>
              <a:buChar char="•"/>
            </a:pPr>
            <a:r>
              <a:rPr lang="en-US" dirty="0">
                <a:latin typeface="Trebuchet MS" panose="020B0603020202020204" pitchFamily="34" charset="0"/>
              </a:rPr>
              <a:t>Scoring tabs contain questions with </a:t>
            </a:r>
            <a:br>
              <a:rPr lang="hu-HU" dirty="0">
                <a:latin typeface="Trebuchet MS" panose="020B0603020202020204" pitchFamily="34" charset="0"/>
              </a:rPr>
            </a:br>
            <a:r>
              <a:rPr lang="en-US" dirty="0">
                <a:latin typeface="Trebuchet MS" panose="020B0603020202020204" pitchFamily="34" charset="0"/>
              </a:rPr>
              <a:t>a dropdown for answers.</a:t>
            </a:r>
          </a:p>
          <a:p>
            <a:pPr marL="342900" indent="-342900">
              <a:lnSpc>
                <a:spcPct val="110000"/>
              </a:lnSpc>
              <a:spcBef>
                <a:spcPts val="1600"/>
              </a:spcBef>
              <a:buClr>
                <a:srgbClr val="F8C056"/>
              </a:buClr>
              <a:buFont typeface="Arial" panose="020B0604020202020204" pitchFamily="34" charset="0"/>
              <a:buChar char="•"/>
            </a:pPr>
            <a:r>
              <a:rPr lang="en-US" dirty="0">
                <a:latin typeface="Trebuchet MS" panose="020B0603020202020204" pitchFamily="34" charset="0"/>
              </a:rPr>
              <a:t>All answers can be </a:t>
            </a:r>
            <a:r>
              <a:rPr lang="en-US" b="1" dirty="0">
                <a:latin typeface="Trebuchet MS" panose="020B0603020202020204" pitchFamily="34" charset="0"/>
              </a:rPr>
              <a:t>Yes/No </a:t>
            </a:r>
            <a:r>
              <a:rPr lang="en-US" dirty="0">
                <a:latin typeface="Trebuchet MS" panose="020B0603020202020204" pitchFamily="34" charset="0"/>
              </a:rPr>
              <a:t>but some questions can be </a:t>
            </a:r>
            <a:r>
              <a:rPr lang="en-US" b="1" dirty="0">
                <a:latin typeface="Trebuchet MS" panose="020B0603020202020204" pitchFamily="34" charset="0"/>
              </a:rPr>
              <a:t>Partial</a:t>
            </a:r>
            <a:r>
              <a:rPr lang="en-US" dirty="0">
                <a:latin typeface="Trebuchet MS" panose="020B0603020202020204" pitchFamily="34" charset="0"/>
              </a:rPr>
              <a:t> or </a:t>
            </a:r>
            <a:r>
              <a:rPr lang="en-US" b="1" dirty="0">
                <a:latin typeface="Trebuchet MS" panose="020B0603020202020204" pitchFamily="34" charset="0"/>
              </a:rPr>
              <a:t>NA</a:t>
            </a:r>
            <a:br>
              <a:rPr lang="en-US" b="1" dirty="0">
                <a:latin typeface="Trebuchet MS" panose="020B0603020202020204" pitchFamily="34" charset="0"/>
              </a:rPr>
            </a:br>
            <a:r>
              <a:rPr lang="en-US" dirty="0">
                <a:latin typeface="Trebuchet MS" panose="020B0603020202020204" pitchFamily="34" charset="0"/>
              </a:rPr>
              <a:t>(not applicable).</a:t>
            </a:r>
          </a:p>
          <a:p>
            <a:pPr marL="342900" indent="-342900">
              <a:lnSpc>
                <a:spcPct val="110000"/>
              </a:lnSpc>
              <a:spcBef>
                <a:spcPts val="1600"/>
              </a:spcBef>
              <a:buClr>
                <a:srgbClr val="F8C056"/>
              </a:buClr>
              <a:buFont typeface="Arial" panose="020B0604020202020204" pitchFamily="34" charset="0"/>
              <a:buChar char="•"/>
            </a:pPr>
            <a:r>
              <a:rPr lang="en-US" dirty="0">
                <a:latin typeface="Trebuchet MS" panose="020B0603020202020204" pitchFamily="34" charset="0"/>
              </a:rPr>
              <a:t>Answers from “Narrative Section”</a:t>
            </a:r>
            <a:r>
              <a:rPr lang="en-US" dirty="0">
                <a:solidFill>
                  <a:schemeClr val="accent1"/>
                </a:solidFill>
                <a:latin typeface="Trebuchet MS" panose="020B0603020202020204" pitchFamily="34" charset="0"/>
              </a:rPr>
              <a:t> </a:t>
            </a:r>
            <a:r>
              <a:rPr lang="en-US" dirty="0">
                <a:latin typeface="Trebuchet MS" panose="020B0603020202020204" pitchFamily="34" charset="0"/>
              </a:rPr>
              <a:t>prepopulates some of the scorecard.</a:t>
            </a:r>
          </a:p>
          <a:p>
            <a:pPr marL="342900" indent="-342900">
              <a:lnSpc>
                <a:spcPct val="110000"/>
              </a:lnSpc>
              <a:spcBef>
                <a:spcPts val="1600"/>
              </a:spcBef>
              <a:buClr>
                <a:srgbClr val="F8C056"/>
              </a:buClr>
              <a:buFont typeface="Arial" panose="020B0604020202020204" pitchFamily="34" charset="0"/>
              <a:buChar char="•"/>
            </a:pPr>
            <a:r>
              <a:rPr lang="en-US" dirty="0">
                <a:latin typeface="Trebuchet MS" panose="020B0603020202020204" pitchFamily="34" charset="0"/>
              </a:rPr>
              <a:t>Every question must be completed </a:t>
            </a:r>
            <a:br>
              <a:rPr lang="hu-HU" dirty="0">
                <a:latin typeface="Trebuchet MS" panose="020B0603020202020204" pitchFamily="34" charset="0"/>
              </a:rPr>
            </a:br>
            <a:r>
              <a:rPr lang="en-US" dirty="0">
                <a:latin typeface="Trebuchet MS" panose="020B0603020202020204" pitchFamily="34" charset="0"/>
              </a:rPr>
              <a:t>for the final score.</a:t>
            </a:r>
          </a:p>
          <a:p>
            <a:pPr marL="342900" indent="-342900">
              <a:lnSpc>
                <a:spcPct val="110000"/>
              </a:lnSpc>
              <a:spcBef>
                <a:spcPts val="1600"/>
              </a:spcBef>
              <a:buClr>
                <a:srgbClr val="F8C056"/>
              </a:buClr>
              <a:buFont typeface="Arial" panose="020B0604020202020204" pitchFamily="34" charset="0"/>
              <a:buChar char="•"/>
            </a:pPr>
            <a:r>
              <a:rPr lang="en-US" dirty="0">
                <a:latin typeface="Trebuchet MS" panose="020B0603020202020204" pitchFamily="34" charset="0"/>
              </a:rPr>
              <a:t>The scores for each question and each section are automatically calculated.</a:t>
            </a:r>
          </a:p>
          <a:p>
            <a:pPr marL="342900" indent="-342900">
              <a:lnSpc>
                <a:spcPct val="110000"/>
              </a:lnSpc>
              <a:spcBef>
                <a:spcPts val="1600"/>
              </a:spcBef>
              <a:buClr>
                <a:srgbClr val="F8C056"/>
              </a:buClr>
              <a:buFont typeface="Arial" panose="020B0604020202020204" pitchFamily="34" charset="0"/>
              <a:buChar char="•"/>
            </a:pPr>
            <a:r>
              <a:rPr lang="en-US" b="1" dirty="0">
                <a:latin typeface="Trebuchet MS" panose="020B0603020202020204" pitchFamily="34" charset="0"/>
              </a:rPr>
              <a:t>“Notes for assessor” </a:t>
            </a:r>
            <a:r>
              <a:rPr lang="en-US" dirty="0">
                <a:latin typeface="Trebuchet MS" panose="020B0603020202020204" pitchFamily="34" charset="0"/>
              </a:rPr>
              <a:t>can provide additional background information.</a:t>
            </a:r>
          </a:p>
        </p:txBody>
      </p:sp>
      <p:sp>
        <p:nvSpPr>
          <p:cNvPr id="22" name="Text Placeholder 21">
            <a:extLst>
              <a:ext uri="{FF2B5EF4-FFF2-40B4-BE49-F238E27FC236}">
                <a16:creationId xmlns:a16="http://schemas.microsoft.com/office/drawing/2014/main" id="{56F86BF2-8706-D620-D21E-8EB5B7F9D924}"/>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SCORING TABS</a:t>
            </a:r>
            <a:endParaRPr lang="hu-HU" dirty="0"/>
          </a:p>
        </p:txBody>
      </p:sp>
      <p:grpSp>
        <p:nvGrpSpPr>
          <p:cNvPr id="21" name="Group 20">
            <a:extLst>
              <a:ext uri="{FF2B5EF4-FFF2-40B4-BE49-F238E27FC236}">
                <a16:creationId xmlns:a16="http://schemas.microsoft.com/office/drawing/2014/main" id="{F2B587DE-9579-62A5-C304-C15CA53575F2}"/>
              </a:ext>
            </a:extLst>
          </p:cNvPr>
          <p:cNvGrpSpPr/>
          <p:nvPr/>
        </p:nvGrpSpPr>
        <p:grpSpPr>
          <a:xfrm>
            <a:off x="7212231" y="453069"/>
            <a:ext cx="4280423" cy="5951861"/>
            <a:chOff x="6867218" y="442717"/>
            <a:chExt cx="4280423" cy="5951861"/>
          </a:xfrm>
        </p:grpSpPr>
        <p:sp>
          <p:nvSpPr>
            <p:cNvPr id="5" name="TextBox 4">
              <a:extLst>
                <a:ext uri="{FF2B5EF4-FFF2-40B4-BE49-F238E27FC236}">
                  <a16:creationId xmlns:a16="http://schemas.microsoft.com/office/drawing/2014/main" id="{1EEE2FEA-F2DA-3EAE-0511-503E21A66BF1}"/>
                </a:ext>
              </a:extLst>
            </p:cNvPr>
            <p:cNvSpPr txBox="1"/>
            <p:nvPr/>
          </p:nvSpPr>
          <p:spPr>
            <a:xfrm>
              <a:off x="7558867" y="560261"/>
              <a:ext cx="3588774" cy="521997"/>
            </a:xfrm>
            <a:prstGeom prst="rect">
              <a:avLst/>
            </a:prstGeom>
            <a:solidFill>
              <a:schemeClr val="accent5"/>
            </a:solidFill>
            <a:scene3d>
              <a:camera prst="orthographicFront"/>
              <a:lightRig rig="threePt" dir="t"/>
            </a:scene3d>
            <a:sp3d>
              <a:bevelT w="152400" h="50800" prst="softRound"/>
            </a:sp3d>
          </p:spPr>
          <p:txBody>
            <a:bodyPr wrap="square" rtlCol="0" anchor="ctr" anchorCtr="0">
              <a:noAutofit/>
            </a:bodyPr>
            <a:lstStyle/>
            <a:p>
              <a:pPr algn="ctr"/>
              <a:r>
                <a:rPr lang="en-GB" sz="2000" dirty="0"/>
                <a:t>Management</a:t>
              </a:r>
            </a:p>
          </p:txBody>
        </p:sp>
        <p:sp>
          <p:nvSpPr>
            <p:cNvPr id="7" name="TextBox 6">
              <a:extLst>
                <a:ext uri="{FF2B5EF4-FFF2-40B4-BE49-F238E27FC236}">
                  <a16:creationId xmlns:a16="http://schemas.microsoft.com/office/drawing/2014/main" id="{8630BC88-56EB-70B8-7785-4C0865CA6011}"/>
                </a:ext>
              </a:extLst>
            </p:cNvPr>
            <p:cNvSpPr txBox="1"/>
            <p:nvPr/>
          </p:nvSpPr>
          <p:spPr>
            <a:xfrm>
              <a:off x="7558867" y="1428794"/>
              <a:ext cx="3588774" cy="521997"/>
            </a:xfrm>
            <a:prstGeom prst="rect">
              <a:avLst/>
            </a:prstGeom>
            <a:solidFill>
              <a:schemeClr val="accent5"/>
            </a:solidFill>
            <a:scene3d>
              <a:camera prst="orthographicFront"/>
              <a:lightRig rig="threePt" dir="t"/>
            </a:scene3d>
            <a:sp3d>
              <a:bevelT w="152400" h="50800" prst="softRound"/>
            </a:sp3d>
          </p:spPr>
          <p:txBody>
            <a:bodyPr wrap="square" rtlCol="0" anchor="ctr" anchorCtr="0">
              <a:noAutofit/>
            </a:bodyPr>
            <a:lstStyle/>
            <a:p>
              <a:pPr algn="ctr"/>
              <a:r>
                <a:rPr lang="en-GB" sz="2000" dirty="0"/>
                <a:t>Human resources</a:t>
              </a:r>
            </a:p>
          </p:txBody>
        </p:sp>
        <p:sp>
          <p:nvSpPr>
            <p:cNvPr id="8" name="TextBox 7">
              <a:extLst>
                <a:ext uri="{FF2B5EF4-FFF2-40B4-BE49-F238E27FC236}">
                  <a16:creationId xmlns:a16="http://schemas.microsoft.com/office/drawing/2014/main" id="{B3CA34FD-9BF9-64B9-6931-3BEDA9EA62BD}"/>
                </a:ext>
              </a:extLst>
            </p:cNvPr>
            <p:cNvSpPr txBox="1"/>
            <p:nvPr/>
          </p:nvSpPr>
          <p:spPr>
            <a:xfrm>
              <a:off x="7558867" y="2297327"/>
              <a:ext cx="3588774" cy="521997"/>
            </a:xfrm>
            <a:prstGeom prst="rect">
              <a:avLst/>
            </a:prstGeom>
            <a:solidFill>
              <a:schemeClr val="accent5"/>
            </a:solidFill>
            <a:scene3d>
              <a:camera prst="orthographicFront"/>
              <a:lightRig rig="threePt" dir="t"/>
            </a:scene3d>
            <a:sp3d>
              <a:bevelT w="152400" h="50800" prst="softRound"/>
            </a:sp3d>
          </p:spPr>
          <p:txBody>
            <a:bodyPr wrap="square" rtlCol="0" anchor="ctr" anchorCtr="0">
              <a:noAutofit/>
            </a:bodyPr>
            <a:lstStyle/>
            <a:p>
              <a:pPr algn="ctr"/>
              <a:r>
                <a:rPr lang="en-GB" sz="2000" dirty="0"/>
                <a:t>Facilities and safety</a:t>
              </a:r>
            </a:p>
          </p:txBody>
        </p:sp>
        <p:sp>
          <p:nvSpPr>
            <p:cNvPr id="9" name="TextBox 8">
              <a:extLst>
                <a:ext uri="{FF2B5EF4-FFF2-40B4-BE49-F238E27FC236}">
                  <a16:creationId xmlns:a16="http://schemas.microsoft.com/office/drawing/2014/main" id="{CA0CEFB8-58A0-4AA4-5263-9C19659C0A82}"/>
                </a:ext>
              </a:extLst>
            </p:cNvPr>
            <p:cNvSpPr txBox="1"/>
            <p:nvPr/>
          </p:nvSpPr>
          <p:spPr>
            <a:xfrm>
              <a:off x="7558867" y="3165860"/>
              <a:ext cx="3588774" cy="521997"/>
            </a:xfrm>
            <a:prstGeom prst="rect">
              <a:avLst/>
            </a:prstGeom>
            <a:solidFill>
              <a:schemeClr val="accent5"/>
            </a:solidFill>
            <a:scene3d>
              <a:camera prst="orthographicFront"/>
              <a:lightRig rig="threePt" dir="t"/>
            </a:scene3d>
            <a:sp3d>
              <a:bevelT w="152400" h="50800" prst="softRound"/>
            </a:sp3d>
          </p:spPr>
          <p:txBody>
            <a:bodyPr wrap="square" rtlCol="0" anchor="ctr" anchorCtr="0">
              <a:noAutofit/>
            </a:bodyPr>
            <a:lstStyle/>
            <a:p>
              <a:pPr algn="ctr"/>
              <a:r>
                <a:rPr lang="en-GB" sz="2000" dirty="0"/>
                <a:t>Equipment and inventory</a:t>
              </a:r>
            </a:p>
          </p:txBody>
        </p:sp>
        <p:sp>
          <p:nvSpPr>
            <p:cNvPr id="10" name="TextBox 9">
              <a:extLst>
                <a:ext uri="{FF2B5EF4-FFF2-40B4-BE49-F238E27FC236}">
                  <a16:creationId xmlns:a16="http://schemas.microsoft.com/office/drawing/2014/main" id="{0A28BD07-E607-FE93-1699-7F29D5FBB71C}"/>
                </a:ext>
              </a:extLst>
            </p:cNvPr>
            <p:cNvSpPr txBox="1"/>
            <p:nvPr/>
          </p:nvSpPr>
          <p:spPr>
            <a:xfrm>
              <a:off x="7558867" y="4034393"/>
              <a:ext cx="3588774" cy="521997"/>
            </a:xfrm>
            <a:prstGeom prst="rect">
              <a:avLst/>
            </a:prstGeom>
            <a:solidFill>
              <a:schemeClr val="accent4"/>
            </a:solidFill>
            <a:scene3d>
              <a:camera prst="orthographicFront"/>
              <a:lightRig rig="threePt" dir="t"/>
            </a:scene3d>
            <a:sp3d>
              <a:bevelT w="152400" h="50800" prst="softRound"/>
            </a:sp3d>
          </p:spPr>
          <p:txBody>
            <a:bodyPr wrap="square" rtlCol="0" anchor="ctr" anchorCtr="0">
              <a:noAutofit/>
            </a:bodyPr>
            <a:lstStyle/>
            <a:p>
              <a:pPr algn="ctr"/>
              <a:r>
                <a:rPr lang="en-GB" sz="2000" dirty="0"/>
                <a:t>Pre-analytical</a:t>
              </a:r>
            </a:p>
          </p:txBody>
        </p:sp>
        <p:sp>
          <p:nvSpPr>
            <p:cNvPr id="11" name="Oval 10">
              <a:extLst>
                <a:ext uri="{FF2B5EF4-FFF2-40B4-BE49-F238E27FC236}">
                  <a16:creationId xmlns:a16="http://schemas.microsoft.com/office/drawing/2014/main" id="{F28AA83C-44E5-FECC-0AC2-7C385E59CF2A}"/>
                </a:ext>
              </a:extLst>
            </p:cNvPr>
            <p:cNvSpPr/>
            <p:nvPr/>
          </p:nvSpPr>
          <p:spPr>
            <a:xfrm>
              <a:off x="6971071" y="442717"/>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DC613E9-C648-D199-33F8-DE7C409B3DD1}"/>
                </a:ext>
              </a:extLst>
            </p:cNvPr>
            <p:cNvSpPr/>
            <p:nvPr/>
          </p:nvSpPr>
          <p:spPr>
            <a:xfrm>
              <a:off x="6971071" y="1340691"/>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1EC200-8E90-C7E4-F1C0-E52D8ABACF17}"/>
                </a:ext>
              </a:extLst>
            </p:cNvPr>
            <p:cNvSpPr/>
            <p:nvPr/>
          </p:nvSpPr>
          <p:spPr>
            <a:xfrm>
              <a:off x="6971071" y="2179783"/>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CCAD718-5E2C-E5C4-0D77-E9E4051D6C33}"/>
                </a:ext>
              </a:extLst>
            </p:cNvPr>
            <p:cNvSpPr/>
            <p:nvPr/>
          </p:nvSpPr>
          <p:spPr>
            <a:xfrm>
              <a:off x="6971071" y="3916849"/>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9B44050-7890-203B-9C90-0663D3496819}"/>
                </a:ext>
              </a:extLst>
            </p:cNvPr>
            <p:cNvSpPr/>
            <p:nvPr/>
          </p:nvSpPr>
          <p:spPr>
            <a:xfrm>
              <a:off x="6971071" y="3083231"/>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E9C77C8-66DF-E1BA-8081-1F80C244F230}"/>
                </a:ext>
              </a:extLst>
            </p:cNvPr>
            <p:cNvSpPr txBox="1"/>
            <p:nvPr/>
          </p:nvSpPr>
          <p:spPr>
            <a:xfrm>
              <a:off x="7558867" y="4902926"/>
              <a:ext cx="3588774" cy="521997"/>
            </a:xfrm>
            <a:prstGeom prst="rect">
              <a:avLst/>
            </a:prstGeom>
            <a:solidFill>
              <a:schemeClr val="accent4"/>
            </a:solidFill>
            <a:scene3d>
              <a:camera prst="orthographicFront"/>
              <a:lightRig rig="threePt" dir="t"/>
            </a:scene3d>
            <a:sp3d>
              <a:bevelT w="152400" h="50800" prst="softRound"/>
            </a:sp3d>
          </p:spPr>
          <p:txBody>
            <a:bodyPr wrap="square" rtlCol="0" anchor="ctr" anchorCtr="0">
              <a:noAutofit/>
            </a:bodyPr>
            <a:lstStyle/>
            <a:p>
              <a:pPr algn="ctr"/>
              <a:r>
                <a:rPr lang="en-GB" sz="2000" dirty="0"/>
                <a:t>Analytical</a:t>
              </a:r>
            </a:p>
          </p:txBody>
        </p:sp>
        <p:sp>
          <p:nvSpPr>
            <p:cNvPr id="17" name="TextBox 16">
              <a:extLst>
                <a:ext uri="{FF2B5EF4-FFF2-40B4-BE49-F238E27FC236}">
                  <a16:creationId xmlns:a16="http://schemas.microsoft.com/office/drawing/2014/main" id="{567283D0-9F9C-E6E4-77D6-E79339444150}"/>
                </a:ext>
              </a:extLst>
            </p:cNvPr>
            <p:cNvSpPr txBox="1"/>
            <p:nvPr/>
          </p:nvSpPr>
          <p:spPr>
            <a:xfrm>
              <a:off x="7558867" y="5771461"/>
              <a:ext cx="3588774" cy="521997"/>
            </a:xfrm>
            <a:prstGeom prst="rect">
              <a:avLst/>
            </a:prstGeom>
            <a:solidFill>
              <a:schemeClr val="accent4"/>
            </a:solidFill>
            <a:scene3d>
              <a:camera prst="orthographicFront"/>
              <a:lightRig rig="threePt" dir="t"/>
            </a:scene3d>
            <a:sp3d>
              <a:bevelT w="152400" h="50800" prst="softRound"/>
            </a:sp3d>
          </p:spPr>
          <p:txBody>
            <a:bodyPr wrap="square" rtlCol="0" anchor="ctr" anchorCtr="0">
              <a:noAutofit/>
            </a:bodyPr>
            <a:lstStyle/>
            <a:p>
              <a:pPr algn="ctr"/>
              <a:r>
                <a:rPr lang="en-GB" sz="2000" dirty="0"/>
                <a:t>Post-analytical</a:t>
              </a:r>
            </a:p>
          </p:txBody>
        </p:sp>
        <p:sp>
          <p:nvSpPr>
            <p:cNvPr id="18" name="Oval 17">
              <a:extLst>
                <a:ext uri="{FF2B5EF4-FFF2-40B4-BE49-F238E27FC236}">
                  <a16:creationId xmlns:a16="http://schemas.microsoft.com/office/drawing/2014/main" id="{1CCB6135-3AEC-8C38-4C20-F468C41436BB}"/>
                </a:ext>
              </a:extLst>
            </p:cNvPr>
            <p:cNvSpPr/>
            <p:nvPr/>
          </p:nvSpPr>
          <p:spPr>
            <a:xfrm>
              <a:off x="6971071" y="4762423"/>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B14D9F4-AE78-C5C9-3345-BE28CF8852D9}"/>
                </a:ext>
              </a:extLst>
            </p:cNvPr>
            <p:cNvSpPr/>
            <p:nvPr/>
          </p:nvSpPr>
          <p:spPr>
            <a:xfrm>
              <a:off x="6971071" y="5637494"/>
              <a:ext cx="757084" cy="757084"/>
            </a:xfrm>
            <a:prstGeom prst="ellipse">
              <a:avLst/>
            </a:prstGeom>
            <a:solidFill>
              <a:schemeClr val="bg1"/>
            </a:solidFill>
            <a:ln>
              <a:solidFill>
                <a:schemeClr val="accent5"/>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1FB6C2DB-9ACB-3651-006A-FAEF12DDAEC9}"/>
                </a:ext>
              </a:extLst>
            </p:cNvPr>
            <p:cNvPicPr>
              <a:picLocks noChangeAspect="1"/>
            </p:cNvPicPr>
            <p:nvPr/>
          </p:nvPicPr>
          <p:blipFill>
            <a:blip r:embed="rId3"/>
            <a:stretch>
              <a:fillRect/>
            </a:stretch>
          </p:blipFill>
          <p:spPr>
            <a:xfrm>
              <a:off x="6867218" y="2968483"/>
              <a:ext cx="964790" cy="964790"/>
            </a:xfrm>
            <a:prstGeom prst="rect">
              <a:avLst/>
            </a:prstGeom>
            <a:scene3d>
              <a:camera prst="orthographicFront"/>
              <a:lightRig rig="threePt" dir="t"/>
            </a:scene3d>
            <a:sp3d>
              <a:bevelT w="152400" h="50800" prst="softRound"/>
            </a:sp3d>
          </p:spPr>
        </p:pic>
      </p:grpSp>
      <p:pic>
        <p:nvPicPr>
          <p:cNvPr id="2" name="Picture 1">
            <a:extLst>
              <a:ext uri="{FF2B5EF4-FFF2-40B4-BE49-F238E27FC236}">
                <a16:creationId xmlns:a16="http://schemas.microsoft.com/office/drawing/2014/main" id="{AE60F24E-E2A4-87BC-6E39-ABE3145AF368}"/>
              </a:ext>
            </a:extLst>
          </p:cNvPr>
          <p:cNvPicPr>
            <a:picLocks noChangeAspect="1"/>
          </p:cNvPicPr>
          <p:nvPr/>
        </p:nvPicPr>
        <p:blipFill>
          <a:blip r:embed="rId4"/>
          <a:srcRect l="-6478" t="-16492" r="-9111" b="-5590"/>
          <a:stretch>
            <a:fillRect/>
          </a:stretch>
        </p:blipFill>
        <p:spPr>
          <a:xfrm>
            <a:off x="7381995" y="469493"/>
            <a:ext cx="656889" cy="589732"/>
          </a:xfrm>
          <a:prstGeom prst="rect">
            <a:avLst/>
          </a:prstGeom>
        </p:spPr>
      </p:pic>
      <p:pic>
        <p:nvPicPr>
          <p:cNvPr id="24" name="Picture 23">
            <a:extLst>
              <a:ext uri="{FF2B5EF4-FFF2-40B4-BE49-F238E27FC236}">
                <a16:creationId xmlns:a16="http://schemas.microsoft.com/office/drawing/2014/main" id="{344DF51C-5940-9CBC-9D9E-3869AF2289D8}"/>
              </a:ext>
            </a:extLst>
          </p:cNvPr>
          <p:cNvPicPr>
            <a:picLocks noChangeAspect="1"/>
          </p:cNvPicPr>
          <p:nvPr/>
        </p:nvPicPr>
        <p:blipFill>
          <a:blip r:embed="rId5"/>
          <a:srcRect/>
          <a:stretch/>
        </p:blipFill>
        <p:spPr>
          <a:xfrm>
            <a:off x="7380260" y="1567019"/>
            <a:ext cx="651199" cy="331056"/>
          </a:xfrm>
          <a:prstGeom prst="rect">
            <a:avLst/>
          </a:prstGeom>
        </p:spPr>
      </p:pic>
      <p:pic>
        <p:nvPicPr>
          <p:cNvPr id="25" name="Picture 24">
            <a:extLst>
              <a:ext uri="{FF2B5EF4-FFF2-40B4-BE49-F238E27FC236}">
                <a16:creationId xmlns:a16="http://schemas.microsoft.com/office/drawing/2014/main" id="{C2D41DBE-A781-F652-632A-DB329226B8B5}"/>
              </a:ext>
            </a:extLst>
          </p:cNvPr>
          <p:cNvPicPr>
            <a:picLocks noChangeAspect="1"/>
          </p:cNvPicPr>
          <p:nvPr/>
        </p:nvPicPr>
        <p:blipFill>
          <a:blip r:embed="rId6"/>
          <a:srcRect l="1538" r="1538"/>
          <a:stretch/>
        </p:blipFill>
        <p:spPr>
          <a:xfrm>
            <a:off x="7267706" y="2138385"/>
            <a:ext cx="814606" cy="840450"/>
          </a:xfrm>
          <a:prstGeom prst="rect">
            <a:avLst/>
          </a:prstGeom>
        </p:spPr>
      </p:pic>
      <p:pic>
        <p:nvPicPr>
          <p:cNvPr id="26" name="Picture 25">
            <a:extLst>
              <a:ext uri="{FF2B5EF4-FFF2-40B4-BE49-F238E27FC236}">
                <a16:creationId xmlns:a16="http://schemas.microsoft.com/office/drawing/2014/main" id="{E3C0BEDC-2BA4-0356-E229-0B91581DDCF2}"/>
              </a:ext>
            </a:extLst>
          </p:cNvPr>
          <p:cNvPicPr>
            <a:picLocks noChangeAspect="1"/>
          </p:cNvPicPr>
          <p:nvPr/>
        </p:nvPicPr>
        <p:blipFill>
          <a:blip r:embed="rId7"/>
          <a:stretch>
            <a:fillRect/>
          </a:stretch>
        </p:blipFill>
        <p:spPr>
          <a:xfrm>
            <a:off x="7400983" y="3965415"/>
            <a:ext cx="629130" cy="629130"/>
          </a:xfrm>
          <a:prstGeom prst="rect">
            <a:avLst/>
          </a:prstGeom>
        </p:spPr>
      </p:pic>
      <p:pic>
        <p:nvPicPr>
          <p:cNvPr id="27" name="Picture 26">
            <a:extLst>
              <a:ext uri="{FF2B5EF4-FFF2-40B4-BE49-F238E27FC236}">
                <a16:creationId xmlns:a16="http://schemas.microsoft.com/office/drawing/2014/main" id="{5D5B6AC8-DB60-39AD-F1C5-C8ED2A6BF53C}"/>
              </a:ext>
            </a:extLst>
          </p:cNvPr>
          <p:cNvPicPr>
            <a:picLocks noChangeAspect="1"/>
          </p:cNvPicPr>
          <p:nvPr/>
        </p:nvPicPr>
        <p:blipFill>
          <a:blip r:embed="rId8"/>
          <a:srcRect t="4053" b="4053"/>
          <a:stretch/>
        </p:blipFill>
        <p:spPr>
          <a:xfrm>
            <a:off x="7335350" y="4736199"/>
            <a:ext cx="717795" cy="659608"/>
          </a:xfrm>
          <a:prstGeom prst="rect">
            <a:avLst/>
          </a:prstGeom>
        </p:spPr>
      </p:pic>
      <p:pic>
        <p:nvPicPr>
          <p:cNvPr id="28" name="Picture 27">
            <a:extLst>
              <a:ext uri="{FF2B5EF4-FFF2-40B4-BE49-F238E27FC236}">
                <a16:creationId xmlns:a16="http://schemas.microsoft.com/office/drawing/2014/main" id="{397F90A1-8A45-8A24-B59B-80C020952DE8}"/>
              </a:ext>
            </a:extLst>
          </p:cNvPr>
          <p:cNvPicPr>
            <a:picLocks noChangeAspect="1"/>
          </p:cNvPicPr>
          <p:nvPr/>
        </p:nvPicPr>
        <p:blipFill>
          <a:blip r:embed="rId9"/>
          <a:srcRect l="1538" r="1538"/>
          <a:stretch/>
        </p:blipFill>
        <p:spPr>
          <a:xfrm>
            <a:off x="7471480" y="5742343"/>
            <a:ext cx="505945" cy="521997"/>
          </a:xfrm>
          <a:prstGeom prst="rect">
            <a:avLst/>
          </a:prstGeom>
        </p:spPr>
      </p:pic>
    </p:spTree>
    <p:extLst>
      <p:ext uri="{BB962C8B-B14F-4D97-AF65-F5344CB8AC3E}">
        <p14:creationId xmlns:p14="http://schemas.microsoft.com/office/powerpoint/2010/main" val="17926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7F13C-ABDB-FFE4-92BE-4111F7F540FA}"/>
              </a:ext>
            </a:extLst>
          </p:cNvPr>
          <p:cNvSpPr>
            <a:spLocks noGrp="1"/>
          </p:cNvSpPr>
          <p:nvPr>
            <p:ph type="title"/>
          </p:nvPr>
        </p:nvSpPr>
        <p:spPr/>
        <p:txBody>
          <a:bodyPr/>
          <a:lstStyle/>
          <a:p>
            <a:r>
              <a:rPr lang="en-GB" dirty="0"/>
              <a:t>RDT or Laboratory checklist</a:t>
            </a:r>
          </a:p>
        </p:txBody>
      </p:sp>
      <p:sp>
        <p:nvSpPr>
          <p:cNvPr id="8" name="Content Placeholder 7">
            <a:extLst>
              <a:ext uri="{FF2B5EF4-FFF2-40B4-BE49-F238E27FC236}">
                <a16:creationId xmlns:a16="http://schemas.microsoft.com/office/drawing/2014/main" id="{4B3348C9-AFC2-606C-6241-DE54CD99B746}"/>
              </a:ext>
            </a:extLst>
          </p:cNvPr>
          <p:cNvSpPr>
            <a:spLocks noGrp="1"/>
          </p:cNvSpPr>
          <p:nvPr>
            <p:ph sz="half" idx="2"/>
          </p:nvPr>
        </p:nvSpPr>
        <p:spPr>
          <a:xfrm>
            <a:off x="731044" y="1512727"/>
            <a:ext cx="10729913" cy="855207"/>
          </a:xfrm>
          <a:noFill/>
          <a:ln w="6350">
            <a:noFill/>
          </a:ln>
        </p:spPr>
        <p:txBody>
          <a:bodyPr wrap="square" lIns="108000" tIns="108000" rIns="108000" bIns="108000">
            <a:spAutoFit/>
          </a:bodyPr>
          <a:lstStyle/>
          <a:p>
            <a:pPr algn="ctr"/>
            <a:r>
              <a:rPr lang="en-GB" dirty="0"/>
              <a:t>The RDT and Laboratory checklists are essentially the same, but the RDT checklist has had questions hidden where not appropriate – such as questions on culture.</a:t>
            </a:r>
          </a:p>
        </p:txBody>
      </p:sp>
      <p:cxnSp>
        <p:nvCxnSpPr>
          <p:cNvPr id="14" name="Straight Connector 13">
            <a:extLst>
              <a:ext uri="{FF2B5EF4-FFF2-40B4-BE49-F238E27FC236}">
                <a16:creationId xmlns:a16="http://schemas.microsoft.com/office/drawing/2014/main" id="{6325FA88-F905-B66D-5FCD-888FAA58C245}"/>
              </a:ext>
            </a:extLst>
          </p:cNvPr>
          <p:cNvCxnSpPr>
            <a:cxnSpLocks/>
          </p:cNvCxnSpPr>
          <p:nvPr/>
        </p:nvCxnSpPr>
        <p:spPr>
          <a:xfrm>
            <a:off x="3384431" y="3852296"/>
            <a:ext cx="0" cy="288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B0507B9-B48C-E7AC-EC6C-63D7E95B15EE}"/>
              </a:ext>
            </a:extLst>
          </p:cNvPr>
          <p:cNvSpPr txBox="1"/>
          <p:nvPr/>
        </p:nvSpPr>
        <p:spPr>
          <a:xfrm>
            <a:off x="731044" y="2474219"/>
            <a:ext cx="5309185" cy="1152000"/>
          </a:xfrm>
          <a:prstGeom prst="rect">
            <a:avLst/>
          </a:prstGeom>
          <a:solidFill>
            <a:schemeClr val="bg1"/>
          </a:solidFill>
          <a:ln w="6350">
            <a:solidFill>
              <a:schemeClr val="tx1">
                <a:lumMod val="50000"/>
              </a:schemeClr>
            </a:solidFill>
          </a:ln>
        </p:spPr>
        <p:style>
          <a:lnRef idx="1">
            <a:schemeClr val="accent4"/>
          </a:lnRef>
          <a:fillRef idx="2">
            <a:schemeClr val="accent4"/>
          </a:fillRef>
          <a:effectRef idx="1">
            <a:schemeClr val="accent4"/>
          </a:effectRef>
          <a:fontRef idx="minor">
            <a:schemeClr val="dk1"/>
          </a:fontRef>
        </p:style>
        <p:txBody>
          <a:bodyPr wrap="square" lIns="108000" tIns="108000" rIns="108000" bIns="72000" rtlCol="0" anchor="ctr" anchorCtr="0">
            <a:noAutofit/>
          </a:bodyPr>
          <a:lstStyle/>
          <a:p>
            <a:pPr algn="ctr"/>
            <a:r>
              <a:rPr lang="en-GB" sz="2200" dirty="0">
                <a:latin typeface="Trebuchet MS" panose="020B0603020202020204" pitchFamily="34" charset="0"/>
              </a:rPr>
              <a:t>If a site only performs sample collection, RDT and shipment of samples use the RDT checklist.</a:t>
            </a:r>
          </a:p>
        </p:txBody>
      </p:sp>
      <p:pic>
        <p:nvPicPr>
          <p:cNvPr id="9" name="Picture 8">
            <a:extLst>
              <a:ext uri="{FF2B5EF4-FFF2-40B4-BE49-F238E27FC236}">
                <a16:creationId xmlns:a16="http://schemas.microsoft.com/office/drawing/2014/main" id="{471A8286-DCFF-B617-4397-DDCD4C071526}"/>
              </a:ext>
            </a:extLst>
          </p:cNvPr>
          <p:cNvPicPr>
            <a:picLocks noChangeAspect="1"/>
          </p:cNvPicPr>
          <p:nvPr/>
        </p:nvPicPr>
        <p:blipFill>
          <a:blip r:embed="rId3"/>
          <a:srcRect r="6791" b="60525"/>
          <a:stretch>
            <a:fillRect/>
          </a:stretch>
        </p:blipFill>
        <p:spPr>
          <a:xfrm>
            <a:off x="731044" y="3900581"/>
            <a:ext cx="5309185" cy="2098096"/>
          </a:xfrm>
          <a:prstGeom prst="rect">
            <a:avLst/>
          </a:prstGeom>
          <a:ln w="6350">
            <a:solidFill>
              <a:schemeClr val="tx1"/>
            </a:solidFill>
          </a:ln>
        </p:spPr>
      </p:pic>
      <p:cxnSp>
        <p:nvCxnSpPr>
          <p:cNvPr id="15" name="Straight Connector 14">
            <a:extLst>
              <a:ext uri="{FF2B5EF4-FFF2-40B4-BE49-F238E27FC236}">
                <a16:creationId xmlns:a16="http://schemas.microsoft.com/office/drawing/2014/main" id="{695DE7D5-2E64-CD4D-FD05-84A7E0FFAB2B}"/>
              </a:ext>
            </a:extLst>
          </p:cNvPr>
          <p:cNvCxnSpPr>
            <a:cxnSpLocks/>
          </p:cNvCxnSpPr>
          <p:nvPr/>
        </p:nvCxnSpPr>
        <p:spPr>
          <a:xfrm>
            <a:off x="8999238" y="3852296"/>
            <a:ext cx="0" cy="2880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2DB4810-14E6-120A-74BD-7B68D9BC788A}"/>
              </a:ext>
            </a:extLst>
          </p:cNvPr>
          <p:cNvSpPr txBox="1"/>
          <p:nvPr/>
        </p:nvSpPr>
        <p:spPr>
          <a:xfrm>
            <a:off x="6538725" y="2474219"/>
            <a:ext cx="4923437" cy="1152000"/>
          </a:xfrm>
          <a:prstGeom prst="rect">
            <a:avLst/>
          </a:prstGeom>
          <a:solidFill>
            <a:schemeClr val="bg1"/>
          </a:solidFill>
          <a:ln w="6350">
            <a:solidFill>
              <a:schemeClr val="tx1">
                <a:lumMod val="50000"/>
              </a:schemeClr>
            </a:solidFill>
          </a:ln>
        </p:spPr>
        <p:style>
          <a:lnRef idx="1">
            <a:schemeClr val="accent4"/>
          </a:lnRef>
          <a:fillRef idx="2">
            <a:schemeClr val="accent4"/>
          </a:fillRef>
          <a:effectRef idx="1">
            <a:schemeClr val="accent4"/>
          </a:effectRef>
          <a:fontRef idx="minor">
            <a:schemeClr val="dk1"/>
          </a:fontRef>
        </p:style>
        <p:txBody>
          <a:bodyPr wrap="square" lIns="108000" tIns="108000" rIns="108000" bIns="72000" rtlCol="0" anchor="ctr" anchorCtr="0">
            <a:noAutofit/>
          </a:bodyPr>
          <a:lstStyle/>
          <a:p>
            <a:pPr algn="ctr"/>
            <a:r>
              <a:rPr lang="en-GB" sz="2200" dirty="0">
                <a:latin typeface="Trebuchet MS" panose="020B0603020202020204" pitchFamily="34" charset="0"/>
              </a:rPr>
              <a:t>If a lab performs any other testing,  culture or molecular, use the laboratory checklist.</a:t>
            </a:r>
          </a:p>
        </p:txBody>
      </p:sp>
      <p:pic>
        <p:nvPicPr>
          <p:cNvPr id="11" name="Picture 10">
            <a:extLst>
              <a:ext uri="{FF2B5EF4-FFF2-40B4-BE49-F238E27FC236}">
                <a16:creationId xmlns:a16="http://schemas.microsoft.com/office/drawing/2014/main" id="{8E66FEB8-9817-D213-304B-CAD8CFD1D263}"/>
              </a:ext>
            </a:extLst>
          </p:cNvPr>
          <p:cNvPicPr>
            <a:picLocks noChangeAspect="1"/>
          </p:cNvPicPr>
          <p:nvPr/>
        </p:nvPicPr>
        <p:blipFill>
          <a:blip r:embed="rId4"/>
          <a:srcRect r="609" b="44901"/>
          <a:stretch>
            <a:fillRect/>
          </a:stretch>
        </p:blipFill>
        <p:spPr>
          <a:xfrm>
            <a:off x="6538725" y="3900581"/>
            <a:ext cx="4923437" cy="2098096"/>
          </a:xfrm>
          <a:prstGeom prst="rect">
            <a:avLst/>
          </a:prstGeom>
          <a:ln w="6350">
            <a:solidFill>
              <a:schemeClr val="tx1"/>
            </a:solidFill>
          </a:ln>
        </p:spPr>
      </p:pic>
      <p:sp>
        <p:nvSpPr>
          <p:cNvPr id="2" name="Google Shape;429;p17">
            <a:extLst>
              <a:ext uri="{FF2B5EF4-FFF2-40B4-BE49-F238E27FC236}">
                <a16:creationId xmlns:a16="http://schemas.microsoft.com/office/drawing/2014/main" id="{603BA80E-4FAF-688B-D685-6F76C1353468}"/>
              </a:ext>
            </a:extLst>
          </p:cNvPr>
          <p:cNvSpPr>
            <a:spLocks noChangeAspect="1"/>
          </p:cNvSpPr>
          <p:nvPr/>
        </p:nvSpPr>
        <p:spPr>
          <a:xfrm rot="10800000">
            <a:off x="3098182" y="3576448"/>
            <a:ext cx="574907" cy="3600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D87B1142-F013-69BD-B9C5-F4DA8453BCB3}"/>
              </a:ext>
            </a:extLst>
          </p:cNvPr>
          <p:cNvSpPr>
            <a:spLocks noChangeAspect="1"/>
          </p:cNvSpPr>
          <p:nvPr/>
        </p:nvSpPr>
        <p:spPr>
          <a:xfrm rot="10800000">
            <a:off x="8712989" y="3587414"/>
            <a:ext cx="574907" cy="3600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 name="Rectangle 4">
            <a:extLst>
              <a:ext uri="{FF2B5EF4-FFF2-40B4-BE49-F238E27FC236}">
                <a16:creationId xmlns:a16="http://schemas.microsoft.com/office/drawing/2014/main" id="{E9B6746C-60A1-518C-6028-80CE09D3773A}"/>
              </a:ext>
            </a:extLst>
          </p:cNvPr>
          <p:cNvSpPr/>
          <p:nvPr/>
        </p:nvSpPr>
        <p:spPr>
          <a:xfrm>
            <a:off x="731044" y="6273039"/>
            <a:ext cx="10729913" cy="450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5">
                  <a:extLst>
                    <a:ext uri="{A12FA001-AC4F-418D-AE19-62706E023703}">
                      <ahyp:hlinkClr xmlns:ahyp="http://schemas.microsoft.com/office/drawing/2018/hyperlinkcolor" val="tx"/>
                    </a:ext>
                  </a:extLst>
                </a:hlinkClick>
              </a:rPr>
              <a:t>Tools </a:t>
            </a:r>
            <a:r>
              <a:rPr lang="en-GB" dirty="0">
                <a:solidFill>
                  <a:schemeClr val="bg1"/>
                </a:solidFill>
                <a:sym typeface="Wingdings" panose="05000000000000000000" pitchFamily="2" charset="2"/>
                <a:hlinkClick r:id="rId5">
                  <a:extLst>
                    <a:ext uri="{A12FA001-AC4F-418D-AE19-62706E023703}">
                      <ahyp:hlinkClr xmlns:ahyp="http://schemas.microsoft.com/office/drawing/2018/hyperlinkcolor" val="tx"/>
                    </a:ext>
                  </a:extLst>
                </a:hlinkClick>
              </a:rPr>
              <a:t> </a:t>
            </a:r>
            <a:r>
              <a:rPr lang="en-GB" dirty="0">
                <a:solidFill>
                  <a:schemeClr val="bg1"/>
                </a:solidFill>
                <a:hlinkClick r:id="rId5">
                  <a:extLst>
                    <a:ext uri="{A12FA001-AC4F-418D-AE19-62706E023703}">
                      <ahyp:hlinkClr xmlns:ahyp="http://schemas.microsoft.com/office/drawing/2018/hyperlinkcolor" val="tx"/>
                    </a:ext>
                  </a:extLst>
                </a:hlinkClick>
              </a:rPr>
              <a:t>Laboratory Capacity Assessment – GTFCC</a:t>
            </a:r>
            <a:endParaRPr lang="en-GB" dirty="0">
              <a:solidFill>
                <a:schemeClr val="bg1"/>
              </a:solidFill>
            </a:endParaRPr>
          </a:p>
        </p:txBody>
      </p:sp>
    </p:spTree>
    <p:extLst>
      <p:ext uri="{BB962C8B-B14F-4D97-AF65-F5344CB8AC3E}">
        <p14:creationId xmlns:p14="http://schemas.microsoft.com/office/powerpoint/2010/main" val="185564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EB9EF7-05BD-A9E1-F6D0-D29719CFE710}"/>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EXAMPLES</a:t>
            </a:r>
            <a:endParaRPr lang="hu-HU" dirty="0">
              <a:solidFill>
                <a:schemeClr val="tx1"/>
              </a:solidFill>
            </a:endParaRPr>
          </a:p>
        </p:txBody>
      </p:sp>
      <p:pic>
        <p:nvPicPr>
          <p:cNvPr id="6" name="Picture 5">
            <a:extLst>
              <a:ext uri="{FF2B5EF4-FFF2-40B4-BE49-F238E27FC236}">
                <a16:creationId xmlns:a16="http://schemas.microsoft.com/office/drawing/2014/main" id="{F989E7B2-19AE-3098-1807-5C560F1620A1}"/>
              </a:ext>
            </a:extLst>
          </p:cNvPr>
          <p:cNvPicPr>
            <a:picLocks noChangeAspect="1"/>
          </p:cNvPicPr>
          <p:nvPr/>
        </p:nvPicPr>
        <p:blipFill>
          <a:blip r:embed="rId3"/>
          <a:srcRect r="1127"/>
          <a:stretch>
            <a:fillRect/>
          </a:stretch>
        </p:blipFill>
        <p:spPr>
          <a:xfrm>
            <a:off x="1637072" y="884977"/>
            <a:ext cx="9979352" cy="3132000"/>
          </a:xfrm>
          <a:prstGeom prst="rect">
            <a:avLst/>
          </a:prstGeom>
          <a:ln w="6350">
            <a:solidFill>
              <a:schemeClr val="tx1">
                <a:lumMod val="50000"/>
              </a:schemeClr>
            </a:solidFill>
          </a:ln>
        </p:spPr>
      </p:pic>
      <p:sp>
        <p:nvSpPr>
          <p:cNvPr id="7" name="TextBox 6">
            <a:extLst>
              <a:ext uri="{FF2B5EF4-FFF2-40B4-BE49-F238E27FC236}">
                <a16:creationId xmlns:a16="http://schemas.microsoft.com/office/drawing/2014/main" id="{1AABE81F-30EB-044D-17EA-FE45FF908361}"/>
              </a:ext>
            </a:extLst>
          </p:cNvPr>
          <p:cNvSpPr txBox="1"/>
          <p:nvPr/>
        </p:nvSpPr>
        <p:spPr>
          <a:xfrm>
            <a:off x="1808078" y="4277106"/>
            <a:ext cx="9808346" cy="468000"/>
          </a:xfrm>
          <a:prstGeom prst="rect">
            <a:avLst/>
          </a:prstGeom>
          <a:noFill/>
          <a:ln w="6350">
            <a:solidFill>
              <a:schemeClr val="tx1"/>
            </a:solidFill>
          </a:ln>
        </p:spPr>
        <p:txBody>
          <a:bodyPr wrap="square" lIns="180000" anchor="ctr" anchorCtr="0">
            <a:noAutofit/>
          </a:bodyPr>
          <a:lstStyle/>
          <a:p>
            <a:r>
              <a:rPr lang="en-GB" sz="2100" dirty="0">
                <a:latin typeface="Trebuchet MS" panose="020B0603020202020204" pitchFamily="34" charset="0"/>
              </a:rPr>
              <a:t>M.1 has a single question selecting from a dropdown to be awarded the score.</a:t>
            </a:r>
          </a:p>
        </p:txBody>
      </p:sp>
      <p:sp>
        <p:nvSpPr>
          <p:cNvPr id="9" name="TextBox 8">
            <a:extLst>
              <a:ext uri="{FF2B5EF4-FFF2-40B4-BE49-F238E27FC236}">
                <a16:creationId xmlns:a16="http://schemas.microsoft.com/office/drawing/2014/main" id="{832F9061-1FF7-F728-161C-C461C354D705}"/>
              </a:ext>
            </a:extLst>
          </p:cNvPr>
          <p:cNvSpPr txBox="1"/>
          <p:nvPr/>
        </p:nvSpPr>
        <p:spPr>
          <a:xfrm>
            <a:off x="1808078" y="5033236"/>
            <a:ext cx="9810000" cy="828000"/>
          </a:xfrm>
          <a:prstGeom prst="rect">
            <a:avLst/>
          </a:prstGeom>
          <a:noFill/>
          <a:ln w="6350">
            <a:solidFill>
              <a:schemeClr val="tx1"/>
            </a:solidFill>
          </a:ln>
        </p:spPr>
        <p:txBody>
          <a:bodyPr wrap="square" lIns="180000" anchor="ctr" anchorCtr="0">
            <a:noAutofit/>
          </a:bodyPr>
          <a:lstStyle/>
          <a:p>
            <a:r>
              <a:rPr lang="en-GB" sz="2100" dirty="0">
                <a:latin typeface="Trebuchet MS" panose="020B0603020202020204" pitchFamily="34" charset="0"/>
              </a:rPr>
              <a:t>M.2 has multiple parts to be awarded a score, the assessor needs to answer the questions with a white box.</a:t>
            </a:r>
          </a:p>
        </p:txBody>
      </p:sp>
      <p:sp>
        <p:nvSpPr>
          <p:cNvPr id="2" name="Google Shape;429;p17">
            <a:extLst>
              <a:ext uri="{FF2B5EF4-FFF2-40B4-BE49-F238E27FC236}">
                <a16:creationId xmlns:a16="http://schemas.microsoft.com/office/drawing/2014/main" id="{038B3E84-022B-3F81-30FF-F46D6107D6C4}"/>
              </a:ext>
            </a:extLst>
          </p:cNvPr>
          <p:cNvSpPr>
            <a:spLocks noChangeAspect="1"/>
          </p:cNvSpPr>
          <p:nvPr/>
        </p:nvSpPr>
        <p:spPr>
          <a:xfrm rot="5400000">
            <a:off x="1546469" y="4385106"/>
            <a:ext cx="411997" cy="252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429;p17">
            <a:extLst>
              <a:ext uri="{FF2B5EF4-FFF2-40B4-BE49-F238E27FC236}">
                <a16:creationId xmlns:a16="http://schemas.microsoft.com/office/drawing/2014/main" id="{47ACCEC7-8542-9A5C-1133-412351C1C30F}"/>
              </a:ext>
            </a:extLst>
          </p:cNvPr>
          <p:cNvSpPr>
            <a:spLocks noChangeAspect="1"/>
          </p:cNvSpPr>
          <p:nvPr/>
        </p:nvSpPr>
        <p:spPr>
          <a:xfrm rot="5400000">
            <a:off x="1546469" y="5366182"/>
            <a:ext cx="411997" cy="252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284050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E30720-D1BC-840D-AF2F-115F8CEA1B85}"/>
              </a:ext>
            </a:extLst>
          </p:cNvPr>
          <p:cNvSpPr>
            <a:spLocks noGrp="1"/>
          </p:cNvSpPr>
          <p:nvPr>
            <p:ph type="body" sz="quarter" idx="13"/>
          </p:nvPr>
        </p:nvSpPr>
        <p:spPr/>
        <p:txBody>
          <a:bodyPr/>
          <a:lstStyle/>
          <a:p>
            <a:r>
              <a:rPr lang="en-GB" dirty="0">
                <a:solidFill>
                  <a:schemeClr val="tx1"/>
                </a:solidFill>
              </a:rPr>
              <a:t>EXAMPLES</a:t>
            </a:r>
            <a:endParaRPr lang="hu-HU" dirty="0">
              <a:solidFill>
                <a:schemeClr val="tx1"/>
              </a:solidFill>
            </a:endParaRPr>
          </a:p>
        </p:txBody>
      </p:sp>
      <p:pic>
        <p:nvPicPr>
          <p:cNvPr id="9" name="Picture 8">
            <a:extLst>
              <a:ext uri="{FF2B5EF4-FFF2-40B4-BE49-F238E27FC236}">
                <a16:creationId xmlns:a16="http://schemas.microsoft.com/office/drawing/2014/main" id="{C319D8AC-84A1-9278-0151-7FE7A779B335}"/>
              </a:ext>
            </a:extLst>
          </p:cNvPr>
          <p:cNvPicPr>
            <a:picLocks noChangeAspect="1"/>
          </p:cNvPicPr>
          <p:nvPr/>
        </p:nvPicPr>
        <p:blipFill>
          <a:blip r:embed="rId2"/>
          <a:srcRect r="4126"/>
          <a:stretch>
            <a:fillRect/>
          </a:stretch>
        </p:blipFill>
        <p:spPr>
          <a:xfrm>
            <a:off x="1453219" y="612458"/>
            <a:ext cx="10352449" cy="3276000"/>
          </a:xfrm>
          <a:prstGeom prst="rect">
            <a:avLst/>
          </a:prstGeom>
          <a:ln w="6350">
            <a:solidFill>
              <a:schemeClr val="tx1">
                <a:lumMod val="50000"/>
              </a:schemeClr>
            </a:solidFill>
          </a:ln>
        </p:spPr>
      </p:pic>
      <p:sp>
        <p:nvSpPr>
          <p:cNvPr id="10" name="TextBox 9">
            <a:extLst>
              <a:ext uri="{FF2B5EF4-FFF2-40B4-BE49-F238E27FC236}">
                <a16:creationId xmlns:a16="http://schemas.microsoft.com/office/drawing/2014/main" id="{0AF47E4A-5533-EE88-F196-37F42FA28A35}"/>
              </a:ext>
            </a:extLst>
          </p:cNvPr>
          <p:cNvSpPr txBox="1"/>
          <p:nvPr/>
        </p:nvSpPr>
        <p:spPr>
          <a:xfrm>
            <a:off x="1630983" y="4195500"/>
            <a:ext cx="10152000" cy="468000"/>
          </a:xfrm>
          <a:prstGeom prst="rect">
            <a:avLst/>
          </a:prstGeom>
          <a:noFill/>
          <a:ln w="6350">
            <a:solidFill>
              <a:schemeClr val="tx1"/>
            </a:solidFill>
          </a:ln>
        </p:spPr>
        <p:txBody>
          <a:bodyPr wrap="square" lIns="180000" anchor="ctr" anchorCtr="0">
            <a:noAutofit/>
          </a:bodyPr>
          <a:lstStyle/>
          <a:p>
            <a:r>
              <a:rPr lang="en-GB" sz="2100" dirty="0">
                <a:latin typeface="Trebuchet MS" panose="020B0603020202020204" pitchFamily="34" charset="0"/>
              </a:rPr>
              <a:t>For single part questions (M.1) colours and score are automatically assigned.</a:t>
            </a:r>
          </a:p>
        </p:txBody>
      </p:sp>
      <p:sp>
        <p:nvSpPr>
          <p:cNvPr id="12" name="TextBox 11">
            <a:extLst>
              <a:ext uri="{FF2B5EF4-FFF2-40B4-BE49-F238E27FC236}">
                <a16:creationId xmlns:a16="http://schemas.microsoft.com/office/drawing/2014/main" id="{C011C391-D14C-2A84-87A0-6EF64C884E50}"/>
              </a:ext>
            </a:extLst>
          </p:cNvPr>
          <p:cNvSpPr txBox="1"/>
          <p:nvPr/>
        </p:nvSpPr>
        <p:spPr>
          <a:xfrm>
            <a:off x="1628261" y="4821817"/>
            <a:ext cx="10152000" cy="828000"/>
          </a:xfrm>
          <a:prstGeom prst="rect">
            <a:avLst/>
          </a:prstGeom>
          <a:noFill/>
          <a:ln w="6350">
            <a:solidFill>
              <a:schemeClr val="tx1"/>
            </a:solidFill>
          </a:ln>
        </p:spPr>
        <p:txBody>
          <a:bodyPr wrap="square" lIns="180000" anchor="ctr" anchorCtr="0">
            <a:noAutofit/>
          </a:bodyPr>
          <a:lstStyle/>
          <a:p>
            <a:r>
              <a:rPr lang="en-GB" sz="2100" dirty="0">
                <a:latin typeface="Trebuchet MS" panose="020B0603020202020204" pitchFamily="34" charset="0"/>
              </a:rPr>
              <a:t>For multiple part questions (M.2) the colours, overall outcome and score are automatically assigned.</a:t>
            </a:r>
          </a:p>
        </p:txBody>
      </p:sp>
      <p:sp>
        <p:nvSpPr>
          <p:cNvPr id="14" name="TextBox 13">
            <a:extLst>
              <a:ext uri="{FF2B5EF4-FFF2-40B4-BE49-F238E27FC236}">
                <a16:creationId xmlns:a16="http://schemas.microsoft.com/office/drawing/2014/main" id="{3BA4BC34-E319-B276-944D-53A1500BF0BE}"/>
              </a:ext>
            </a:extLst>
          </p:cNvPr>
          <p:cNvSpPr txBox="1"/>
          <p:nvPr/>
        </p:nvSpPr>
        <p:spPr>
          <a:xfrm>
            <a:off x="1628261" y="5808135"/>
            <a:ext cx="10152000" cy="468000"/>
          </a:xfrm>
          <a:prstGeom prst="rect">
            <a:avLst/>
          </a:prstGeom>
          <a:noFill/>
          <a:ln w="6350">
            <a:solidFill>
              <a:schemeClr val="tx1"/>
            </a:solidFill>
          </a:ln>
        </p:spPr>
        <p:txBody>
          <a:bodyPr wrap="square" lIns="180000" anchor="ctr" anchorCtr="0">
            <a:noAutofit/>
          </a:bodyPr>
          <a:lstStyle/>
          <a:p>
            <a:r>
              <a:rPr lang="en-GB" sz="2100" dirty="0">
                <a:latin typeface="Trebuchet MS" panose="020B0603020202020204" pitchFamily="34" charset="0"/>
              </a:rPr>
              <a:t>Additional prompts to write a comment for </a:t>
            </a:r>
            <a:r>
              <a:rPr lang="en-GB" sz="2100" b="1" dirty="0">
                <a:latin typeface="Trebuchet MS" panose="020B0603020202020204" pitchFamily="34" charset="0"/>
              </a:rPr>
              <a:t>No</a:t>
            </a:r>
            <a:r>
              <a:rPr lang="en-GB" sz="2100" dirty="0">
                <a:latin typeface="Trebuchet MS" panose="020B0603020202020204" pitchFamily="34" charset="0"/>
              </a:rPr>
              <a:t> and </a:t>
            </a:r>
            <a:r>
              <a:rPr lang="en-GB" sz="2100" b="1" dirty="0">
                <a:latin typeface="Trebuchet MS" panose="020B0603020202020204" pitchFamily="34" charset="0"/>
              </a:rPr>
              <a:t>Partial</a:t>
            </a:r>
            <a:r>
              <a:rPr lang="en-GB" sz="2100" dirty="0">
                <a:latin typeface="Trebuchet MS" panose="020B0603020202020204" pitchFamily="34" charset="0"/>
              </a:rPr>
              <a:t> appear.</a:t>
            </a:r>
          </a:p>
        </p:txBody>
      </p:sp>
      <p:sp>
        <p:nvSpPr>
          <p:cNvPr id="15" name="Google Shape;429;p17">
            <a:extLst>
              <a:ext uri="{FF2B5EF4-FFF2-40B4-BE49-F238E27FC236}">
                <a16:creationId xmlns:a16="http://schemas.microsoft.com/office/drawing/2014/main" id="{DBA2792F-B0E9-E6A6-9E9B-1BFAC9B38DEB}"/>
              </a:ext>
            </a:extLst>
          </p:cNvPr>
          <p:cNvSpPr>
            <a:spLocks noChangeAspect="1"/>
          </p:cNvSpPr>
          <p:nvPr/>
        </p:nvSpPr>
        <p:spPr>
          <a:xfrm rot="5400000">
            <a:off x="1359978" y="4302151"/>
            <a:ext cx="411997" cy="252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 name="Google Shape;429;p17">
            <a:extLst>
              <a:ext uri="{FF2B5EF4-FFF2-40B4-BE49-F238E27FC236}">
                <a16:creationId xmlns:a16="http://schemas.microsoft.com/office/drawing/2014/main" id="{E9622A59-2E99-784E-CE51-37626FA3132E}"/>
              </a:ext>
            </a:extLst>
          </p:cNvPr>
          <p:cNvSpPr>
            <a:spLocks noChangeAspect="1"/>
          </p:cNvSpPr>
          <p:nvPr/>
        </p:nvSpPr>
        <p:spPr>
          <a:xfrm rot="5400000">
            <a:off x="1359978" y="5109817"/>
            <a:ext cx="411997" cy="252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 name="Google Shape;429;p17">
            <a:extLst>
              <a:ext uri="{FF2B5EF4-FFF2-40B4-BE49-F238E27FC236}">
                <a16:creationId xmlns:a16="http://schemas.microsoft.com/office/drawing/2014/main" id="{FCDB52A4-EDF6-A1A7-4D72-B0F2271EFF37}"/>
              </a:ext>
            </a:extLst>
          </p:cNvPr>
          <p:cNvSpPr>
            <a:spLocks noChangeAspect="1"/>
          </p:cNvSpPr>
          <p:nvPr/>
        </p:nvSpPr>
        <p:spPr>
          <a:xfrm rot="5400000">
            <a:off x="1359978" y="5917483"/>
            <a:ext cx="411997" cy="252000"/>
          </a:xfrm>
          <a:prstGeom prst="triangle">
            <a:avLst>
              <a:gd name="adj" fmla="val 50000"/>
            </a:avLst>
          </a:prstGeom>
          <a:solidFill>
            <a:srgbClr val="F8C0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87431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76335-0077-8784-9424-C90F1BB86D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D9D2D6-76A6-A439-EC8F-5A9CE2EA4A74}"/>
              </a:ext>
            </a:extLst>
          </p:cNvPr>
          <p:cNvSpPr>
            <a:spLocks noGrp="1"/>
          </p:cNvSpPr>
          <p:nvPr>
            <p:ph type="sldNum" sz="quarter" idx="12"/>
          </p:nvPr>
        </p:nvSpPr>
        <p:spPr/>
        <p:txBody>
          <a:bodyPr/>
          <a:lstStyle/>
          <a:p>
            <a:fld id="{4FAB73BC-B049-4115-A692-8D63A059BFB8}" type="slidenum">
              <a:rPr lang="en-US" smtClean="0"/>
              <a:t>22</a:t>
            </a:fld>
            <a:endParaRPr lang="en-US"/>
          </a:p>
        </p:txBody>
      </p:sp>
      <p:sp>
        <p:nvSpPr>
          <p:cNvPr id="5" name="Content Placeholder 4">
            <a:extLst>
              <a:ext uri="{FF2B5EF4-FFF2-40B4-BE49-F238E27FC236}">
                <a16:creationId xmlns:a16="http://schemas.microsoft.com/office/drawing/2014/main" id="{B31BB6FE-04EB-5F81-7258-E3642C3D3DF5}"/>
              </a:ext>
            </a:extLst>
          </p:cNvPr>
          <p:cNvSpPr>
            <a:spLocks noGrp="1"/>
          </p:cNvSpPr>
          <p:nvPr>
            <p:ph idx="1"/>
          </p:nvPr>
        </p:nvSpPr>
        <p:spPr>
          <a:xfrm>
            <a:off x="1607860" y="3682314"/>
            <a:ext cx="4265869" cy="1799591"/>
          </a:xfrm>
          <a:ln w="6350">
            <a:solidFill>
              <a:schemeClr val="accent1">
                <a:shade val="15000"/>
              </a:schemeClr>
            </a:solidFill>
          </a:ln>
        </p:spPr>
        <p:txBody>
          <a:bodyPr lIns="90000" tIns="108000" rIns="90000" bIns="72000" anchor="ctr" anchorCtr="0">
            <a:noAutofit/>
          </a:bodyPr>
          <a:lstStyle/>
          <a:p>
            <a:pPr marL="36000" algn="ctr">
              <a:spcAft>
                <a:spcPts val="1000"/>
              </a:spcAft>
              <a:buClr>
                <a:srgbClr val="F8C056"/>
              </a:buClr>
              <a:buSzPct val="100000"/>
            </a:pPr>
            <a:r>
              <a:rPr lang="en-GB" sz="2400" dirty="0">
                <a:latin typeface="+mn-lt"/>
              </a:rPr>
              <a:t>Be specific, </a:t>
            </a:r>
            <a:br>
              <a:rPr lang="hu-HU" sz="2400" dirty="0">
                <a:latin typeface="+mn-lt"/>
              </a:rPr>
            </a:br>
            <a:r>
              <a:rPr lang="en-GB" sz="2400" dirty="0">
                <a:latin typeface="+mn-lt"/>
              </a:rPr>
              <a:t>give examples i.e.</a:t>
            </a:r>
          </a:p>
        </p:txBody>
      </p:sp>
      <p:sp>
        <p:nvSpPr>
          <p:cNvPr id="8" name="Text Placeholder 7">
            <a:extLst>
              <a:ext uri="{FF2B5EF4-FFF2-40B4-BE49-F238E27FC236}">
                <a16:creationId xmlns:a16="http://schemas.microsoft.com/office/drawing/2014/main" id="{C6749FEA-8A6C-3EF9-46B1-5A131B38FB9D}"/>
              </a:ext>
            </a:extLst>
          </p:cNvPr>
          <p:cNvSpPr>
            <a:spLocks noGrp="1"/>
          </p:cNvSpPr>
          <p:nvPr>
            <p:ph type="body" sz="quarter" idx="13"/>
          </p:nvPr>
        </p:nvSpPr>
        <p:spPr/>
        <p:txBody>
          <a:bodyPr/>
          <a:lstStyle/>
          <a:p>
            <a:r>
              <a:rPr lang="en-GB" dirty="0">
                <a:solidFill>
                  <a:schemeClr val="tx1"/>
                </a:solidFill>
              </a:rPr>
              <a:t>TIPS </a:t>
            </a:r>
            <a:r>
              <a:rPr lang="en-GB" dirty="0">
                <a:solidFill>
                  <a:schemeClr val="tx1"/>
                </a:solidFill>
                <a:latin typeface="Trebuchet MS" panose="020B0603020202020204" pitchFamily="34" charset="0"/>
              </a:rPr>
              <a:t>AND</a:t>
            </a:r>
            <a:r>
              <a:rPr lang="en-GB" dirty="0">
                <a:solidFill>
                  <a:schemeClr val="tx1"/>
                </a:solidFill>
              </a:rPr>
              <a:t> TRICKS</a:t>
            </a:r>
            <a:endParaRPr lang="hu-HU" dirty="0"/>
          </a:p>
        </p:txBody>
      </p:sp>
      <p:sp>
        <p:nvSpPr>
          <p:cNvPr id="3" name="TextBox 2">
            <a:extLst>
              <a:ext uri="{FF2B5EF4-FFF2-40B4-BE49-F238E27FC236}">
                <a16:creationId xmlns:a16="http://schemas.microsoft.com/office/drawing/2014/main" id="{F753CF8A-9183-4556-F19D-F0A99D23C069}"/>
              </a:ext>
            </a:extLst>
          </p:cNvPr>
          <p:cNvSpPr txBox="1"/>
          <p:nvPr/>
        </p:nvSpPr>
        <p:spPr>
          <a:xfrm>
            <a:off x="6459665" y="1219933"/>
            <a:ext cx="5184775" cy="4273337"/>
          </a:xfrm>
          <a:prstGeom prst="rect">
            <a:avLst/>
          </a:prstGeom>
          <a:noFill/>
          <a:ln w="6350">
            <a:noFill/>
          </a:ln>
        </p:spPr>
        <p:txBody>
          <a:bodyPr wrap="square" lIns="144000" tIns="180000" bIns="72000" anchor="ctr" anchorCtr="0">
            <a:noAutofit/>
          </a:bodyPr>
          <a:lstStyle/>
          <a:p>
            <a:pPr marL="360000" lvl="1" indent="-324000">
              <a:lnSpc>
                <a:spcPct val="110000"/>
              </a:lnSpc>
              <a:spcAft>
                <a:spcPts val="1000"/>
              </a:spcAft>
              <a:buClr>
                <a:srgbClr val="F8C056"/>
              </a:buClr>
              <a:buSzPct val="100000"/>
              <a:buFont typeface="Wingdings" panose="05000000000000000000" pitchFamily="2" charset="2"/>
              <a:buChar char="§"/>
            </a:pPr>
            <a:r>
              <a:rPr lang="en-GB" sz="2400" dirty="0"/>
              <a:t>“At the time of visit </a:t>
            </a:r>
            <a:br>
              <a:rPr lang="hu-HU" sz="2400" dirty="0"/>
            </a:br>
            <a:r>
              <a:rPr lang="en-GB" sz="2400" dirty="0"/>
              <a:t>the laboratory was </a:t>
            </a:r>
            <a:br>
              <a:rPr lang="hu-HU" sz="2400" dirty="0"/>
            </a:br>
            <a:r>
              <a:rPr lang="en-GB" sz="2400" dirty="0"/>
              <a:t>observed to have a total of </a:t>
            </a:r>
            <a:br>
              <a:rPr lang="hu-HU" sz="2400" dirty="0"/>
            </a:br>
            <a:r>
              <a:rPr lang="en-GB" sz="2400" dirty="0"/>
              <a:t>5 faulty plug sockets in the</a:t>
            </a:r>
            <a:r>
              <a:rPr lang="hu-HU" sz="2400" dirty="0"/>
              <a:t> </a:t>
            </a:r>
            <a:r>
              <a:rPr lang="en-GB" sz="2400" dirty="0"/>
              <a:t>reception/molecular rooms </a:t>
            </a:r>
            <a:br>
              <a:rPr lang="hu-HU" sz="2400" dirty="0"/>
            </a:br>
            <a:r>
              <a:rPr lang="en-GB" sz="2400" dirty="0"/>
              <a:t>and waste room.”</a:t>
            </a:r>
          </a:p>
          <a:p>
            <a:pPr marL="360000" lvl="1" indent="-324000">
              <a:lnSpc>
                <a:spcPct val="110000"/>
              </a:lnSpc>
              <a:spcAft>
                <a:spcPts val="1000"/>
              </a:spcAft>
              <a:buClr>
                <a:srgbClr val="F8C056"/>
              </a:buClr>
              <a:buSzPct val="100000"/>
              <a:buFont typeface="Wingdings" panose="05000000000000000000" pitchFamily="2" charset="2"/>
              <a:buChar char="§"/>
            </a:pPr>
            <a:r>
              <a:rPr lang="en-GB" sz="2400" dirty="0"/>
              <a:t>Take pictures to remind yourself later of what you saw – both the good and the bad.</a:t>
            </a:r>
          </a:p>
        </p:txBody>
      </p:sp>
      <p:sp>
        <p:nvSpPr>
          <p:cNvPr id="6" name="TextBox 5">
            <a:extLst>
              <a:ext uri="{FF2B5EF4-FFF2-40B4-BE49-F238E27FC236}">
                <a16:creationId xmlns:a16="http://schemas.microsoft.com/office/drawing/2014/main" id="{F550496A-4377-D937-85B3-29128303A0BB}"/>
              </a:ext>
            </a:extLst>
          </p:cNvPr>
          <p:cNvSpPr txBox="1"/>
          <p:nvPr/>
        </p:nvSpPr>
        <p:spPr>
          <a:xfrm>
            <a:off x="1598141" y="1219933"/>
            <a:ext cx="4275309" cy="2326456"/>
          </a:xfrm>
          <a:prstGeom prst="rect">
            <a:avLst/>
          </a:prstGeom>
          <a:noFill/>
          <a:ln w="6350">
            <a:solidFill>
              <a:schemeClr val="accent1">
                <a:shade val="15000"/>
              </a:schemeClr>
            </a:solidFill>
          </a:ln>
        </p:spPr>
        <p:txBody>
          <a:bodyPr wrap="square" tIns="180000" anchor="ctr" anchorCtr="0">
            <a:noAutofit/>
          </a:bodyPr>
          <a:lstStyle/>
          <a:p>
            <a:pPr marL="36000" algn="ctr">
              <a:lnSpc>
                <a:spcPct val="110000"/>
              </a:lnSpc>
              <a:spcAft>
                <a:spcPts val="1000"/>
              </a:spcAft>
              <a:buClr>
                <a:srgbClr val="F8C056"/>
              </a:buClr>
              <a:buSzPct val="100000"/>
            </a:pPr>
            <a:r>
              <a:rPr lang="en-GB" sz="2400" dirty="0"/>
              <a:t>For every question where you answer </a:t>
            </a:r>
            <a:r>
              <a:rPr lang="en-GB" sz="2400" b="1" dirty="0"/>
              <a:t>No</a:t>
            </a:r>
            <a:r>
              <a:rPr lang="en-GB" sz="2400" dirty="0"/>
              <a:t> or </a:t>
            </a:r>
            <a:r>
              <a:rPr lang="en-GB" sz="2400" b="1" dirty="0"/>
              <a:t>Partial</a:t>
            </a:r>
            <a:r>
              <a:rPr lang="en-GB" sz="2400" dirty="0"/>
              <a:t>, add a note which details what you saw to determine the score.</a:t>
            </a:r>
          </a:p>
        </p:txBody>
      </p:sp>
      <p:cxnSp>
        <p:nvCxnSpPr>
          <p:cNvPr id="7" name="Straight Arrow Connector 6">
            <a:extLst>
              <a:ext uri="{FF2B5EF4-FFF2-40B4-BE49-F238E27FC236}">
                <a16:creationId xmlns:a16="http://schemas.microsoft.com/office/drawing/2014/main" id="{544F9732-B99E-F80A-CB12-58C36F50C7AE}"/>
              </a:ext>
            </a:extLst>
          </p:cNvPr>
          <p:cNvCxnSpPr>
            <a:cxnSpLocks/>
          </p:cNvCxnSpPr>
          <p:nvPr/>
        </p:nvCxnSpPr>
        <p:spPr>
          <a:xfrm>
            <a:off x="6096000" y="1746144"/>
            <a:ext cx="504000" cy="0"/>
          </a:xfrm>
          <a:prstGeom prst="straightConnector1">
            <a:avLst/>
          </a:prstGeom>
          <a:ln w="31750">
            <a:solidFill>
              <a:srgbClr val="F8C056"/>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7717A06F-7587-3F26-4E7E-23363CF8ECDF}"/>
              </a:ext>
            </a:extLst>
          </p:cNvPr>
          <p:cNvGrpSpPr/>
          <p:nvPr/>
        </p:nvGrpSpPr>
        <p:grpSpPr>
          <a:xfrm>
            <a:off x="9994838" y="173328"/>
            <a:ext cx="1548002" cy="2092840"/>
            <a:chOff x="704412" y="66528"/>
            <a:chExt cx="1548002" cy="2092840"/>
          </a:xfrm>
        </p:grpSpPr>
        <p:grpSp>
          <p:nvGrpSpPr>
            <p:cNvPr id="13" name="Group 12">
              <a:extLst>
                <a:ext uri="{FF2B5EF4-FFF2-40B4-BE49-F238E27FC236}">
                  <a16:creationId xmlns:a16="http://schemas.microsoft.com/office/drawing/2014/main" id="{98CB591B-3B4F-ED2F-5168-D20EFA950D15}"/>
                </a:ext>
              </a:extLst>
            </p:cNvPr>
            <p:cNvGrpSpPr>
              <a:grpSpLocks noChangeAspect="1"/>
            </p:cNvGrpSpPr>
            <p:nvPr/>
          </p:nvGrpSpPr>
          <p:grpSpPr>
            <a:xfrm>
              <a:off x="704412" y="66528"/>
              <a:ext cx="1548002" cy="2092840"/>
              <a:chOff x="10799563" y="2247989"/>
              <a:chExt cx="1304234" cy="1763276"/>
            </a:xfrm>
          </p:grpSpPr>
          <p:sp>
            <p:nvSpPr>
              <p:cNvPr id="15" name="Google Shape;515;p9">
                <a:extLst>
                  <a:ext uri="{FF2B5EF4-FFF2-40B4-BE49-F238E27FC236}">
                    <a16:creationId xmlns:a16="http://schemas.microsoft.com/office/drawing/2014/main" id="{50B9F131-B32C-0898-FB6A-4003248C3264}"/>
                  </a:ext>
                </a:extLst>
              </p:cNvPr>
              <p:cNvSpPr>
                <a:spLocks noChangeAspect="1"/>
              </p:cNvSpPr>
              <p:nvPr/>
            </p:nvSpPr>
            <p:spPr>
              <a:xfrm>
                <a:off x="10799563" y="2477510"/>
                <a:ext cx="1304234" cy="130423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6" name="Google Shape;516;p9">
                <a:extLst>
                  <a:ext uri="{FF2B5EF4-FFF2-40B4-BE49-F238E27FC236}">
                    <a16:creationId xmlns:a16="http://schemas.microsoft.com/office/drawing/2014/main" id="{32070A3C-29FF-46C4-EF9B-FB1C22FB9955}"/>
                  </a:ext>
                </a:extLst>
              </p:cNvPr>
              <p:cNvSpPr txBox="1">
                <a:spLocks noChangeAspect="1"/>
              </p:cNvSpPr>
              <p:nvPr/>
            </p:nvSpPr>
            <p:spPr>
              <a:xfrm>
                <a:off x="11215388" y="2247989"/>
                <a:ext cx="472584" cy="17632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3000" dirty="0">
                    <a:solidFill>
                      <a:schemeClr val="accent5">
                        <a:lumMod val="60000"/>
                        <a:lumOff val="40000"/>
                      </a:schemeClr>
                    </a:solidFill>
                    <a:latin typeface="Trebuchet MS"/>
                    <a:ea typeface="Trebuchet MS"/>
                    <a:cs typeface="Trebuchet MS"/>
                    <a:sym typeface="Trebuchet MS"/>
                  </a:rPr>
                  <a:t>!</a:t>
                </a:r>
                <a:endParaRPr lang="en-GB" sz="13000" dirty="0">
                  <a:solidFill>
                    <a:schemeClr val="accent5">
                      <a:lumMod val="60000"/>
                      <a:lumOff val="40000"/>
                    </a:schemeClr>
                  </a:solidFill>
                </a:endParaRPr>
              </a:p>
            </p:txBody>
          </p:sp>
        </p:grpSp>
        <p:sp>
          <p:nvSpPr>
            <p:cNvPr id="14" name="TextBox 13">
              <a:extLst>
                <a:ext uri="{FF2B5EF4-FFF2-40B4-BE49-F238E27FC236}">
                  <a16:creationId xmlns:a16="http://schemas.microsoft.com/office/drawing/2014/main" id="{47108570-E9E2-1947-C780-8A2F47AE883F}"/>
                </a:ext>
              </a:extLst>
            </p:cNvPr>
            <p:cNvSpPr txBox="1"/>
            <p:nvPr/>
          </p:nvSpPr>
          <p:spPr>
            <a:xfrm>
              <a:off x="745757" y="728226"/>
              <a:ext cx="1465312" cy="769441"/>
            </a:xfrm>
            <a:prstGeom prst="rect">
              <a:avLst/>
            </a:prstGeom>
            <a:noFill/>
          </p:spPr>
          <p:txBody>
            <a:bodyPr wrap="square">
              <a:spAutoFit/>
            </a:bodyPr>
            <a:lstStyle/>
            <a:p>
              <a:pPr algn="ctr"/>
              <a:r>
                <a:rPr lang="hu-HU" sz="2200" b="1" dirty="0"/>
                <a:t>QUICK TIPS</a:t>
              </a:r>
              <a:endParaRPr lang="en-US" sz="2200" b="1" dirty="0"/>
            </a:p>
          </p:txBody>
        </p:sp>
      </p:grpSp>
      <p:cxnSp>
        <p:nvCxnSpPr>
          <p:cNvPr id="46" name="Connector: Elbow 45">
            <a:extLst>
              <a:ext uri="{FF2B5EF4-FFF2-40B4-BE49-F238E27FC236}">
                <a16:creationId xmlns:a16="http://schemas.microsoft.com/office/drawing/2014/main" id="{03E5B734-2A09-5503-8F4F-9CAD940F599B}"/>
              </a:ext>
            </a:extLst>
          </p:cNvPr>
          <p:cNvCxnSpPr>
            <a:stCxn id="5" idx="3"/>
          </p:cNvCxnSpPr>
          <p:nvPr/>
        </p:nvCxnSpPr>
        <p:spPr>
          <a:xfrm flipV="1">
            <a:off x="5873729" y="1742661"/>
            <a:ext cx="222271" cy="2839449"/>
          </a:xfrm>
          <a:prstGeom prst="bentConnector2">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56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C31638-3878-4ADC-1F8C-742C086E240F}"/>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23</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27C8B52A-A07A-2C08-A378-88D30A941C84}"/>
              </a:ext>
            </a:extLst>
          </p:cNvPr>
          <p:cNvSpPr>
            <a:spLocks noGrp="1"/>
          </p:cNvSpPr>
          <p:nvPr>
            <p:ph idx="1"/>
          </p:nvPr>
        </p:nvSpPr>
        <p:spPr>
          <a:xfrm>
            <a:off x="1637233" y="2752343"/>
            <a:ext cx="9871638" cy="1100718"/>
          </a:xfrm>
          <a:ln w="6350">
            <a:solidFill>
              <a:schemeClr val="tx1"/>
            </a:solidFill>
          </a:ln>
        </p:spPr>
        <p:txBody>
          <a:bodyPr wrap="square" lIns="72000" tIns="144000" rIns="144000" bIns="108000">
            <a:spAutoFit/>
          </a:bodyPr>
          <a:lstStyle/>
          <a:p>
            <a:pPr marL="36000">
              <a:lnSpc>
                <a:spcPct val="120000"/>
              </a:lnSpc>
              <a:spcBef>
                <a:spcPts val="0"/>
              </a:spcBef>
              <a:spcAft>
                <a:spcPts val="2000"/>
              </a:spcAft>
              <a:buClr>
                <a:srgbClr val="F8C056"/>
              </a:buClr>
              <a:buSzPct val="100000"/>
            </a:pPr>
            <a:r>
              <a:rPr lang="en-US" sz="2400" dirty="0">
                <a:latin typeface="Trebuchet MS" panose="020B0603020202020204" pitchFamily="34" charset="0"/>
              </a:rPr>
              <a:t>Does the facility have the necessary structure and planning documentation to support its role in the National Cholera Program?</a:t>
            </a:r>
          </a:p>
        </p:txBody>
      </p:sp>
      <p:sp>
        <p:nvSpPr>
          <p:cNvPr id="8" name="Text Placeholder 7">
            <a:extLst>
              <a:ext uri="{FF2B5EF4-FFF2-40B4-BE49-F238E27FC236}">
                <a16:creationId xmlns:a16="http://schemas.microsoft.com/office/drawing/2014/main" id="{B2590ED8-EF47-A246-9C15-5FF8DB063098}"/>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MANAGEMENT</a:t>
            </a:r>
            <a:endParaRPr lang="hu-HU" dirty="0"/>
          </a:p>
        </p:txBody>
      </p:sp>
      <p:grpSp>
        <p:nvGrpSpPr>
          <p:cNvPr id="2" name="Group 1">
            <a:extLst>
              <a:ext uri="{FF2B5EF4-FFF2-40B4-BE49-F238E27FC236}">
                <a16:creationId xmlns:a16="http://schemas.microsoft.com/office/drawing/2014/main" id="{EB2AFC7D-1AC7-5B43-5A48-52DF5011CB1E}"/>
              </a:ext>
            </a:extLst>
          </p:cNvPr>
          <p:cNvGrpSpPr/>
          <p:nvPr/>
        </p:nvGrpSpPr>
        <p:grpSpPr>
          <a:xfrm>
            <a:off x="1637233" y="668279"/>
            <a:ext cx="10148735" cy="1489227"/>
            <a:chOff x="1671782" y="572655"/>
            <a:chExt cx="10148735" cy="1043709"/>
          </a:xfrm>
          <a:solidFill>
            <a:schemeClr val="accent5">
              <a:lumMod val="20000"/>
              <a:lumOff val="80000"/>
            </a:schemeClr>
          </a:solidFill>
        </p:grpSpPr>
        <p:sp>
          <p:nvSpPr>
            <p:cNvPr id="5" name="TextBox 4">
              <a:extLst>
                <a:ext uri="{FF2B5EF4-FFF2-40B4-BE49-F238E27FC236}">
                  <a16:creationId xmlns:a16="http://schemas.microsoft.com/office/drawing/2014/main" id="{3774A670-6D4B-B9B0-67D9-4CBAF8D166AD}"/>
                </a:ext>
              </a:extLst>
            </p:cNvPr>
            <p:cNvSpPr txBox="1"/>
            <p:nvPr/>
          </p:nvSpPr>
          <p:spPr>
            <a:xfrm>
              <a:off x="1948879" y="618837"/>
              <a:ext cx="9871638" cy="951345"/>
            </a:xfrm>
            <a:prstGeom prst="rect">
              <a:avLst/>
            </a:prstGeom>
            <a:grpFill/>
            <a:ln w="0">
              <a:noFill/>
            </a:ln>
          </p:spPr>
          <p:txBody>
            <a:bodyPr wrap="square" lIns="0" tIns="0" rIns="0" bIns="0" anchor="ctr" anchorCtr="0">
              <a:noAutofit/>
            </a:bodyPr>
            <a:lstStyle/>
            <a:p>
              <a:pPr>
                <a:lnSpc>
                  <a:spcPct val="110000"/>
                </a:lnSpc>
                <a:spcAft>
                  <a:spcPts val="1200"/>
                </a:spcAft>
              </a:pPr>
              <a:r>
                <a:rPr lang="en-US" sz="2200" dirty="0">
                  <a:latin typeface="Trebuchet MS" panose="020B0603020202020204" pitchFamily="34" charset="0"/>
                </a:rPr>
                <a:t>The purpose of this section is to score the documentation within the facility management and quality department. It should be conducted through a paper-based review with the manager or quality officer.</a:t>
              </a:r>
            </a:p>
          </p:txBody>
        </p:sp>
        <p:cxnSp>
          <p:nvCxnSpPr>
            <p:cNvPr id="6" name="Straight Connector 5">
              <a:extLst>
                <a:ext uri="{FF2B5EF4-FFF2-40B4-BE49-F238E27FC236}">
                  <a16:creationId xmlns:a16="http://schemas.microsoft.com/office/drawing/2014/main" id="{484C27A8-4908-BAFD-2872-3C4BA62338E1}"/>
                </a:ext>
              </a:extLst>
            </p:cNvPr>
            <p:cNvCxnSpPr>
              <a:cxnSpLocks/>
            </p:cNvCxnSpPr>
            <p:nvPr/>
          </p:nvCxnSpPr>
          <p:spPr>
            <a:xfrm>
              <a:off x="1671782" y="572655"/>
              <a:ext cx="0" cy="1043709"/>
            </a:xfrm>
            <a:prstGeom prst="line">
              <a:avLst/>
            </a:prstGeom>
            <a:grpFill/>
            <a:ln w="76200">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 name="Google Shape;516;p9">
            <a:extLst>
              <a:ext uri="{FF2B5EF4-FFF2-40B4-BE49-F238E27FC236}">
                <a16:creationId xmlns:a16="http://schemas.microsoft.com/office/drawing/2014/main" id="{1357887C-1C65-6FBD-38A0-8A2D8C031757}"/>
              </a:ext>
            </a:extLst>
          </p:cNvPr>
          <p:cNvSpPr txBox="1">
            <a:spLocks noChangeAspect="1"/>
          </p:cNvSpPr>
          <p:nvPr/>
        </p:nvSpPr>
        <p:spPr>
          <a:xfrm>
            <a:off x="11348629" y="2487114"/>
            <a:ext cx="560913"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0" dirty="0">
                <a:solidFill>
                  <a:schemeClr val="accent5">
                    <a:lumMod val="60000"/>
                    <a:lumOff val="40000"/>
                  </a:schemeClr>
                </a:solidFill>
                <a:latin typeface="Trebuchet MS"/>
                <a:ea typeface="Trebuchet MS"/>
                <a:cs typeface="Trebuchet MS"/>
                <a:sym typeface="Trebuchet MS"/>
              </a:rPr>
              <a:t>?</a:t>
            </a:r>
            <a:endParaRPr lang="en-GB" sz="10000" dirty="0">
              <a:solidFill>
                <a:schemeClr val="accent5">
                  <a:lumMod val="60000"/>
                  <a:lumOff val="40000"/>
                </a:schemeClr>
              </a:solidFill>
            </a:endParaRPr>
          </a:p>
        </p:txBody>
      </p:sp>
      <p:sp>
        <p:nvSpPr>
          <p:cNvPr id="9" name="TextBox 8">
            <a:extLst>
              <a:ext uri="{FF2B5EF4-FFF2-40B4-BE49-F238E27FC236}">
                <a16:creationId xmlns:a16="http://schemas.microsoft.com/office/drawing/2014/main" id="{3CF62002-20E3-6598-8286-63B5E38F601C}"/>
              </a:ext>
            </a:extLst>
          </p:cNvPr>
          <p:cNvSpPr txBox="1"/>
          <p:nvPr/>
        </p:nvSpPr>
        <p:spPr>
          <a:xfrm>
            <a:off x="1679388" y="4464424"/>
            <a:ext cx="9826123" cy="1423403"/>
          </a:xfrm>
          <a:prstGeom prst="rect">
            <a:avLst/>
          </a:prstGeom>
          <a:noFill/>
        </p:spPr>
        <p:txBody>
          <a:bodyPr wrap="square" rtlCol="0">
            <a:spAutoFit/>
          </a:bodyPr>
          <a:lstStyle/>
          <a:p>
            <a:pPr marL="360000" indent="-324000">
              <a:lnSpc>
                <a:spcPct val="120000"/>
              </a:lnSpc>
              <a:spcBef>
                <a:spcPts val="0"/>
              </a:spcBef>
              <a:spcAft>
                <a:spcPts val="2000"/>
              </a:spcAft>
              <a:buClr>
                <a:srgbClr val="F8C056"/>
              </a:buClr>
              <a:buSzPct val="100000"/>
              <a:buFont typeface="Arial" panose="020B0604020202020204" pitchFamily="34" charset="0"/>
              <a:buChar char="•"/>
            </a:pPr>
            <a:r>
              <a:rPr lang="en-US" sz="2000" dirty="0">
                <a:latin typeface="Trebuchet MS" panose="020B0603020202020204" pitchFamily="34" charset="0"/>
              </a:rPr>
              <a:t>The documents must be available and appropriate to score full marks</a:t>
            </a:r>
            <a:r>
              <a:rPr lang="hu-HU" sz="2000" dirty="0">
                <a:latin typeface="Trebuchet MS" panose="020B0603020202020204" pitchFamily="34" charset="0"/>
              </a:rPr>
              <a:t>.</a:t>
            </a:r>
            <a:endParaRPr lang="en-US" sz="2000" dirty="0">
              <a:latin typeface="Trebuchet MS" panose="020B0603020202020204" pitchFamily="34" charset="0"/>
            </a:endParaRPr>
          </a:p>
          <a:p>
            <a:pPr marL="360000" indent="-324000">
              <a:lnSpc>
                <a:spcPct val="120000"/>
              </a:lnSpc>
              <a:spcBef>
                <a:spcPts val="0"/>
              </a:spcBef>
              <a:spcAft>
                <a:spcPts val="2000"/>
              </a:spcAft>
              <a:buClr>
                <a:srgbClr val="F8C056"/>
              </a:buClr>
              <a:buSzPct val="100000"/>
              <a:buFont typeface="Arial" panose="020B0604020202020204" pitchFamily="34" charset="0"/>
              <a:buChar char="•"/>
            </a:pPr>
            <a:r>
              <a:rPr lang="en-US" sz="2000" dirty="0">
                <a:latin typeface="Trebuchet MS" panose="020B0603020202020204" pitchFamily="34" charset="0"/>
              </a:rPr>
              <a:t>Each question is worth 3 marks reflecting the importance of strong management commitment.</a:t>
            </a:r>
          </a:p>
        </p:txBody>
      </p:sp>
    </p:spTree>
    <p:extLst>
      <p:ext uri="{BB962C8B-B14F-4D97-AF65-F5344CB8AC3E}">
        <p14:creationId xmlns:p14="http://schemas.microsoft.com/office/powerpoint/2010/main" val="295675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BFB5-650A-4074-110B-22BF66902BB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2A750-B090-3C92-3793-9E180403678F}"/>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24</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0D7E1D87-9956-F1ED-A9C6-0250D1F8C02D}"/>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HUMAN RESOURCES</a:t>
            </a:r>
            <a:endParaRPr lang="hu-HU" dirty="0"/>
          </a:p>
        </p:txBody>
      </p:sp>
      <p:grpSp>
        <p:nvGrpSpPr>
          <p:cNvPr id="25" name="Group 24">
            <a:extLst>
              <a:ext uri="{FF2B5EF4-FFF2-40B4-BE49-F238E27FC236}">
                <a16:creationId xmlns:a16="http://schemas.microsoft.com/office/drawing/2014/main" id="{22DB7A66-C795-D34E-8CB8-CBA9B3D72008}"/>
              </a:ext>
            </a:extLst>
          </p:cNvPr>
          <p:cNvGrpSpPr/>
          <p:nvPr/>
        </p:nvGrpSpPr>
        <p:grpSpPr>
          <a:xfrm>
            <a:off x="1579420" y="3790945"/>
            <a:ext cx="10148738" cy="2314415"/>
            <a:chOff x="1671781" y="3790945"/>
            <a:chExt cx="10148737" cy="2314415"/>
          </a:xfrm>
        </p:grpSpPr>
        <p:pic>
          <p:nvPicPr>
            <p:cNvPr id="6" name="Picture 5">
              <a:extLst>
                <a:ext uri="{FF2B5EF4-FFF2-40B4-BE49-F238E27FC236}">
                  <a16:creationId xmlns:a16="http://schemas.microsoft.com/office/drawing/2014/main" id="{6169CA1B-7053-BCEB-F5FF-45FEE2C9D996}"/>
                </a:ext>
              </a:extLst>
            </p:cNvPr>
            <p:cNvPicPr>
              <a:picLocks noChangeAspect="1"/>
            </p:cNvPicPr>
            <p:nvPr/>
          </p:nvPicPr>
          <p:blipFill>
            <a:blip r:embed="rId3"/>
            <a:srcRect b="-4343"/>
            <a:stretch>
              <a:fillRect/>
            </a:stretch>
          </p:blipFill>
          <p:spPr>
            <a:xfrm>
              <a:off x="1671781" y="4701360"/>
              <a:ext cx="6756068" cy="1404000"/>
            </a:xfrm>
            <a:prstGeom prst="rect">
              <a:avLst/>
            </a:prstGeom>
            <a:ln w="6350">
              <a:solidFill>
                <a:schemeClr val="tx1"/>
              </a:solidFill>
            </a:ln>
          </p:spPr>
        </p:pic>
        <p:sp>
          <p:nvSpPr>
            <p:cNvPr id="7" name="TextBox 6">
              <a:extLst>
                <a:ext uri="{FF2B5EF4-FFF2-40B4-BE49-F238E27FC236}">
                  <a16:creationId xmlns:a16="http://schemas.microsoft.com/office/drawing/2014/main" id="{B19E6FAB-3F64-56A5-0D9B-417033339316}"/>
                </a:ext>
              </a:extLst>
            </p:cNvPr>
            <p:cNvSpPr txBox="1"/>
            <p:nvPr/>
          </p:nvSpPr>
          <p:spPr>
            <a:xfrm>
              <a:off x="8679844" y="3790945"/>
              <a:ext cx="3140674" cy="2314415"/>
            </a:xfrm>
            <a:prstGeom prst="rect">
              <a:avLst/>
            </a:prstGeom>
            <a:solidFill>
              <a:schemeClr val="accent5">
                <a:lumMod val="20000"/>
                <a:lumOff val="80000"/>
              </a:schemeClr>
            </a:solidFill>
          </p:spPr>
          <p:txBody>
            <a:bodyPr wrap="square" lIns="180000" rIns="108000" rtlCol="0" anchor="ctr" anchorCtr="0">
              <a:noAutofit/>
            </a:bodyPr>
            <a:lstStyle/>
            <a:p>
              <a:r>
                <a:rPr lang="en-GB" dirty="0">
                  <a:solidFill>
                    <a:schemeClr val="tx1">
                      <a:lumMod val="50000"/>
                    </a:schemeClr>
                  </a:solidFill>
                </a:rPr>
                <a:t>If site has said they do not perform certain tests then questions related to those tests are prefilled and the score is removed from the section total so the % remains consistent</a:t>
              </a:r>
              <a:r>
                <a:rPr lang="hu-HU" dirty="0">
                  <a:solidFill>
                    <a:schemeClr val="tx1">
                      <a:lumMod val="50000"/>
                    </a:schemeClr>
                  </a:solidFill>
                </a:rPr>
                <a:t>.</a:t>
              </a:r>
              <a:endParaRPr lang="en-GB" dirty="0">
                <a:solidFill>
                  <a:schemeClr val="tx1">
                    <a:lumMod val="50000"/>
                  </a:schemeClr>
                </a:solidFill>
              </a:endParaRPr>
            </a:p>
          </p:txBody>
        </p:sp>
        <p:sp>
          <p:nvSpPr>
            <p:cNvPr id="14" name="Rectangle 13">
              <a:extLst>
                <a:ext uri="{FF2B5EF4-FFF2-40B4-BE49-F238E27FC236}">
                  <a16:creationId xmlns:a16="http://schemas.microsoft.com/office/drawing/2014/main" id="{5C47602D-C938-2B7D-16F5-59955F2DE68B}"/>
                </a:ext>
              </a:extLst>
            </p:cNvPr>
            <p:cNvSpPr>
              <a:spLocks/>
            </p:cNvSpPr>
            <p:nvPr/>
          </p:nvSpPr>
          <p:spPr>
            <a:xfrm>
              <a:off x="1686416" y="3790945"/>
              <a:ext cx="6756067" cy="504000"/>
            </a:xfrm>
            <a:prstGeom prst="rect">
              <a:avLst/>
            </a:prstGeom>
            <a:solidFill>
              <a:schemeClr val="accent1">
                <a:lumMod val="40000"/>
                <a:lumOff val="6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dirty="0">
                  <a:solidFill>
                    <a:schemeClr val="tx1"/>
                  </a:solidFill>
                </a:rPr>
                <a:t>Example</a:t>
              </a:r>
            </a:p>
          </p:txBody>
        </p:sp>
      </p:grpSp>
      <p:grpSp>
        <p:nvGrpSpPr>
          <p:cNvPr id="23" name="Group 22">
            <a:extLst>
              <a:ext uri="{FF2B5EF4-FFF2-40B4-BE49-F238E27FC236}">
                <a16:creationId xmlns:a16="http://schemas.microsoft.com/office/drawing/2014/main" id="{FB7AC4D1-CFF3-EEC0-8009-70286F22E5AC}"/>
              </a:ext>
            </a:extLst>
          </p:cNvPr>
          <p:cNvGrpSpPr/>
          <p:nvPr/>
        </p:nvGrpSpPr>
        <p:grpSpPr>
          <a:xfrm>
            <a:off x="1594055" y="504341"/>
            <a:ext cx="10148735" cy="1268098"/>
            <a:chOff x="1671782" y="572655"/>
            <a:chExt cx="10148735" cy="1043709"/>
          </a:xfrm>
          <a:solidFill>
            <a:schemeClr val="accent5">
              <a:lumMod val="20000"/>
              <a:lumOff val="80000"/>
            </a:schemeClr>
          </a:solidFill>
        </p:grpSpPr>
        <p:sp>
          <p:nvSpPr>
            <p:cNvPr id="12" name="TextBox 11">
              <a:extLst>
                <a:ext uri="{FF2B5EF4-FFF2-40B4-BE49-F238E27FC236}">
                  <a16:creationId xmlns:a16="http://schemas.microsoft.com/office/drawing/2014/main" id="{3A4C3F67-7F36-7644-C3AF-97F2AFCB5711}"/>
                </a:ext>
              </a:extLst>
            </p:cNvPr>
            <p:cNvSpPr txBox="1"/>
            <p:nvPr/>
          </p:nvSpPr>
          <p:spPr>
            <a:xfrm>
              <a:off x="1948879" y="618837"/>
              <a:ext cx="9871638" cy="951345"/>
            </a:xfrm>
            <a:prstGeom prst="rect">
              <a:avLst/>
            </a:prstGeom>
            <a:grpFill/>
            <a:ln w="0">
              <a:noFill/>
            </a:ln>
          </p:spPr>
          <p:txBody>
            <a:bodyPr wrap="square" lIns="0" tIns="0" rIns="0" bIns="0" anchor="ctr" anchorCtr="0">
              <a:noAutofit/>
            </a:bodyPr>
            <a:lstStyle/>
            <a:p>
              <a:pPr>
                <a:lnSpc>
                  <a:spcPct val="110000"/>
                </a:lnSpc>
                <a:spcAft>
                  <a:spcPts val="1200"/>
                </a:spcAft>
              </a:pPr>
              <a:r>
                <a:rPr lang="en-US" sz="2200" dirty="0">
                  <a:latin typeface="Trebuchet MS" panose="020B0603020202020204" pitchFamily="34" charset="0"/>
                </a:rPr>
                <a:t>The purpose of this section is to score the availability and implementation of workforce policy and procedure within the facility. Site staffing </a:t>
              </a:r>
              <a:br>
                <a:rPr lang="hu-HU" sz="2200" dirty="0">
                  <a:latin typeface="Trebuchet MS" panose="020B0603020202020204" pitchFamily="34" charset="0"/>
                </a:rPr>
              </a:br>
              <a:r>
                <a:rPr lang="en-US" sz="2200" dirty="0">
                  <a:latin typeface="Trebuchet MS" panose="020B0603020202020204" pitchFamily="34" charset="0"/>
                </a:rPr>
                <a:t>should be managed to facilitate optimum testing for cholera.</a:t>
              </a:r>
            </a:p>
          </p:txBody>
        </p:sp>
        <p:cxnSp>
          <p:nvCxnSpPr>
            <p:cNvPr id="17" name="Straight Connector 16">
              <a:extLst>
                <a:ext uri="{FF2B5EF4-FFF2-40B4-BE49-F238E27FC236}">
                  <a16:creationId xmlns:a16="http://schemas.microsoft.com/office/drawing/2014/main" id="{4AB0ABD5-AF8C-2CA9-AE95-93EB40B72A44}"/>
                </a:ext>
              </a:extLst>
            </p:cNvPr>
            <p:cNvCxnSpPr>
              <a:cxnSpLocks/>
            </p:cNvCxnSpPr>
            <p:nvPr/>
          </p:nvCxnSpPr>
          <p:spPr>
            <a:xfrm>
              <a:off x="1671782" y="572655"/>
              <a:ext cx="0" cy="1043709"/>
            </a:xfrm>
            <a:prstGeom prst="line">
              <a:avLst/>
            </a:prstGeom>
            <a:grpFill/>
            <a:ln w="76200">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044FE020-FF74-A7DB-D09C-BF12289FD94A}"/>
              </a:ext>
            </a:extLst>
          </p:cNvPr>
          <p:cNvGrpSpPr/>
          <p:nvPr/>
        </p:nvGrpSpPr>
        <p:grpSpPr>
          <a:xfrm>
            <a:off x="1579422" y="1467929"/>
            <a:ext cx="10148734" cy="2400617"/>
            <a:chOff x="1671783" y="1467929"/>
            <a:chExt cx="10148734" cy="2400617"/>
          </a:xfrm>
        </p:grpSpPr>
        <p:sp>
          <p:nvSpPr>
            <p:cNvPr id="3" name="TextBox 2">
              <a:extLst>
                <a:ext uri="{FF2B5EF4-FFF2-40B4-BE49-F238E27FC236}">
                  <a16:creationId xmlns:a16="http://schemas.microsoft.com/office/drawing/2014/main" id="{E3F425EB-6907-A522-6DE7-6683ACB4FBB1}"/>
                </a:ext>
              </a:extLst>
            </p:cNvPr>
            <p:cNvSpPr txBox="1"/>
            <p:nvPr/>
          </p:nvSpPr>
          <p:spPr>
            <a:xfrm>
              <a:off x="1671783" y="1975646"/>
              <a:ext cx="9799782" cy="1385185"/>
            </a:xfrm>
            <a:prstGeom prst="rect">
              <a:avLst/>
            </a:prstGeom>
            <a:noFill/>
            <a:ln w="6350">
              <a:solidFill>
                <a:schemeClr val="tx1"/>
              </a:solidFill>
            </a:ln>
          </p:spPr>
          <p:txBody>
            <a:bodyPr wrap="square" anchor="ctr" anchorCtr="0">
              <a:noAutofit/>
            </a:bodyPr>
            <a:lstStyle/>
            <a:p>
              <a:pPr marL="504000" lvl="1" indent="-324000">
                <a:spcAft>
                  <a:spcPts val="1000"/>
                </a:spcAft>
                <a:buClr>
                  <a:srgbClr val="F8C056"/>
                </a:buClr>
                <a:buSzPct val="100000"/>
                <a:buFont typeface="Arial" panose="020B0604020202020204" pitchFamily="34" charset="0"/>
                <a:buChar char="•"/>
              </a:pPr>
              <a:r>
                <a:rPr lang="en-US" sz="2200" dirty="0">
                  <a:latin typeface="Trebuchet MS" panose="020B0603020202020204" pitchFamily="34" charset="0"/>
                </a:rPr>
                <a:t>Is the workforce sufficient for routine and outbreak workload?</a:t>
              </a:r>
            </a:p>
            <a:p>
              <a:pPr marL="504000" lvl="1" indent="-324000">
                <a:lnSpc>
                  <a:spcPct val="110000"/>
                </a:lnSpc>
                <a:spcAft>
                  <a:spcPts val="1000"/>
                </a:spcAft>
                <a:buClr>
                  <a:srgbClr val="F8C056"/>
                </a:buClr>
                <a:buSzPct val="100000"/>
                <a:buFont typeface="Arial" panose="020B0604020202020204" pitchFamily="34" charset="0"/>
                <a:buChar char="•"/>
              </a:pPr>
              <a:r>
                <a:rPr lang="en-US" sz="2200" dirty="0">
                  <a:latin typeface="Trebuchet MS" panose="020B0603020202020204" pitchFamily="34" charset="0"/>
                </a:rPr>
                <a:t>Are the workforce well trained and competent on use of appropriate cholera tests provided by the site?</a:t>
              </a:r>
            </a:p>
          </p:txBody>
        </p:sp>
        <p:sp>
          <p:nvSpPr>
            <p:cNvPr id="20" name="Google Shape;516;p9">
              <a:extLst>
                <a:ext uri="{FF2B5EF4-FFF2-40B4-BE49-F238E27FC236}">
                  <a16:creationId xmlns:a16="http://schemas.microsoft.com/office/drawing/2014/main" id="{468FA990-879C-3D8B-CED0-010A1DE88AB9}"/>
                </a:ext>
              </a:extLst>
            </p:cNvPr>
            <p:cNvSpPr txBox="1">
              <a:spLocks noChangeAspect="1"/>
            </p:cNvSpPr>
            <p:nvPr/>
          </p:nvSpPr>
          <p:spPr>
            <a:xfrm>
              <a:off x="11259604" y="1467929"/>
              <a:ext cx="560913" cy="24006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spTree>
    <p:extLst>
      <p:ext uri="{BB962C8B-B14F-4D97-AF65-F5344CB8AC3E}">
        <p14:creationId xmlns:p14="http://schemas.microsoft.com/office/powerpoint/2010/main" val="36969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F1B23-4FF2-1672-C2F2-C645FE8871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CD4C86-F8B6-C860-6DC1-82F97E2D3439}"/>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25</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17BCDCA4-289B-5683-21A1-A8CF64C622EE}"/>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FACILITIES AND SAFETY</a:t>
            </a:r>
            <a:endParaRPr lang="hu-HU" dirty="0"/>
          </a:p>
        </p:txBody>
      </p:sp>
      <p:sp>
        <p:nvSpPr>
          <p:cNvPr id="9" name="TextBox 8">
            <a:extLst>
              <a:ext uri="{FF2B5EF4-FFF2-40B4-BE49-F238E27FC236}">
                <a16:creationId xmlns:a16="http://schemas.microsoft.com/office/drawing/2014/main" id="{6733F516-1194-9348-44E9-25C22C99646F}"/>
              </a:ext>
            </a:extLst>
          </p:cNvPr>
          <p:cNvSpPr txBox="1"/>
          <p:nvPr/>
        </p:nvSpPr>
        <p:spPr>
          <a:xfrm>
            <a:off x="1671782" y="2632364"/>
            <a:ext cx="9722139" cy="2429160"/>
          </a:xfrm>
          <a:prstGeom prst="rect">
            <a:avLst/>
          </a:prstGeom>
          <a:noFill/>
          <a:ln w="6350">
            <a:solidFill>
              <a:schemeClr val="tx1"/>
            </a:solidFill>
          </a:ln>
        </p:spPr>
        <p:txBody>
          <a:bodyPr wrap="square" lIns="144000" tIns="180000" rIns="144000" bIns="108000" anchor="ctr" anchorCtr="0">
            <a:noAutofit/>
          </a:bodyPr>
          <a:lstStyle/>
          <a:p>
            <a:pPr marL="360000" lvl="1" indent="-324000">
              <a:lnSpc>
                <a:spcPct val="90000"/>
              </a:lnSpc>
              <a:spcAft>
                <a:spcPts val="1600"/>
              </a:spcAft>
              <a:buClr>
                <a:srgbClr val="F8C056"/>
              </a:buClr>
              <a:buSzPct val="100000"/>
              <a:buFont typeface="Arial" panose="020B0604020202020204" pitchFamily="34" charset="0"/>
              <a:buChar char="•"/>
            </a:pPr>
            <a:r>
              <a:rPr lang="en-US" sz="2400" dirty="0">
                <a:latin typeface="Trebuchet MS" panose="020B0603020202020204" pitchFamily="34" charset="0"/>
              </a:rPr>
              <a:t>Is the facility adequate for the tasks to be performed?</a:t>
            </a:r>
          </a:p>
          <a:p>
            <a:pPr marL="360000" lvl="1" indent="-324000">
              <a:lnSpc>
                <a:spcPct val="90000"/>
              </a:lnSpc>
              <a:spcAft>
                <a:spcPts val="1600"/>
              </a:spcAft>
              <a:buClr>
                <a:srgbClr val="F8C056"/>
              </a:buClr>
              <a:buSzPct val="100000"/>
              <a:buFont typeface="Arial" panose="020B0604020202020204" pitchFamily="34" charset="0"/>
              <a:buChar char="•"/>
            </a:pPr>
            <a:r>
              <a:rPr lang="en-US" sz="2400" dirty="0">
                <a:latin typeface="Trebuchet MS" panose="020B0603020202020204" pitchFamily="34" charset="0"/>
              </a:rPr>
              <a:t>Is the facility maintained for the performance of testing?</a:t>
            </a:r>
          </a:p>
          <a:p>
            <a:pPr marL="360000" lvl="1" indent="-324000">
              <a:lnSpc>
                <a:spcPct val="90000"/>
              </a:lnSpc>
              <a:spcAft>
                <a:spcPts val="1600"/>
              </a:spcAft>
              <a:buClr>
                <a:srgbClr val="F8C056"/>
              </a:buClr>
              <a:buSzPct val="100000"/>
              <a:buFont typeface="Arial" panose="020B0604020202020204" pitchFamily="34" charset="0"/>
              <a:buChar char="•"/>
            </a:pPr>
            <a:r>
              <a:rPr lang="en-US" sz="2400" dirty="0">
                <a:latin typeface="Trebuchet MS" panose="020B0603020202020204" pitchFamily="34" charset="0"/>
              </a:rPr>
              <a:t>Does the facility maintain safe working conditions for testing?</a:t>
            </a:r>
          </a:p>
        </p:txBody>
      </p:sp>
      <p:sp>
        <p:nvSpPr>
          <p:cNvPr id="13" name="TextBox 12">
            <a:extLst>
              <a:ext uri="{FF2B5EF4-FFF2-40B4-BE49-F238E27FC236}">
                <a16:creationId xmlns:a16="http://schemas.microsoft.com/office/drawing/2014/main" id="{F98897CB-D931-FD42-CDF8-FF5BBC57FC77}"/>
              </a:ext>
            </a:extLst>
          </p:cNvPr>
          <p:cNvSpPr txBox="1"/>
          <p:nvPr/>
        </p:nvSpPr>
        <p:spPr>
          <a:xfrm>
            <a:off x="1919290" y="572655"/>
            <a:ext cx="9474631" cy="1318811"/>
          </a:xfrm>
          <a:prstGeom prst="rect">
            <a:avLst/>
          </a:prstGeom>
          <a:solidFill>
            <a:schemeClr val="accent5">
              <a:lumMod val="20000"/>
              <a:lumOff val="80000"/>
            </a:schemeClr>
          </a:solidFill>
          <a:ln w="6350">
            <a:noFill/>
          </a:ln>
        </p:spPr>
        <p:txBody>
          <a:bodyPr wrap="square" lIns="0" tIns="0" rIns="0" bIns="0" anchor="ctr" anchorCtr="0">
            <a:noAutofit/>
          </a:bodyPr>
          <a:lstStyle/>
          <a:p>
            <a:pPr>
              <a:lnSpc>
                <a:spcPct val="110000"/>
              </a:lnSpc>
            </a:pPr>
            <a:r>
              <a:rPr lang="en-US" sz="2400" dirty="0">
                <a:latin typeface="Trebuchet MS" panose="020B0603020202020204" pitchFamily="34" charset="0"/>
              </a:rPr>
              <a:t>The purpose of this section is to review the laboratory facilities and  safety procedures to determine adequacy for staff to conduct testing in conformance with best practice.</a:t>
            </a:r>
            <a:endParaRPr lang="en-GB" sz="2400" dirty="0">
              <a:latin typeface="Trebuchet MS" panose="020B0603020202020204" pitchFamily="34" charset="0"/>
            </a:endParaRPr>
          </a:p>
        </p:txBody>
      </p:sp>
      <p:sp>
        <p:nvSpPr>
          <p:cNvPr id="7" name="Google Shape;516;p9">
            <a:extLst>
              <a:ext uri="{FF2B5EF4-FFF2-40B4-BE49-F238E27FC236}">
                <a16:creationId xmlns:a16="http://schemas.microsoft.com/office/drawing/2014/main" id="{E215727E-6853-FC9E-181C-497E2598D341}"/>
              </a:ext>
            </a:extLst>
          </p:cNvPr>
          <p:cNvSpPr txBox="1">
            <a:spLocks noChangeAspect="1"/>
          </p:cNvSpPr>
          <p:nvPr/>
        </p:nvSpPr>
        <p:spPr>
          <a:xfrm>
            <a:off x="11192342" y="2632364"/>
            <a:ext cx="560913"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0000" dirty="0">
                <a:solidFill>
                  <a:schemeClr val="accent5">
                    <a:lumMod val="60000"/>
                    <a:lumOff val="40000"/>
                  </a:schemeClr>
                </a:solidFill>
                <a:latin typeface="Trebuchet MS"/>
                <a:ea typeface="Trebuchet MS"/>
                <a:cs typeface="Trebuchet MS"/>
                <a:sym typeface="Trebuchet MS"/>
              </a:rPr>
              <a:t>?</a:t>
            </a:r>
            <a:endParaRPr lang="en-GB" sz="20000" dirty="0">
              <a:solidFill>
                <a:schemeClr val="accent5">
                  <a:lumMod val="60000"/>
                  <a:lumOff val="40000"/>
                </a:schemeClr>
              </a:solidFill>
            </a:endParaRPr>
          </a:p>
        </p:txBody>
      </p:sp>
      <p:cxnSp>
        <p:nvCxnSpPr>
          <p:cNvPr id="6" name="Straight Connector 5">
            <a:extLst>
              <a:ext uri="{FF2B5EF4-FFF2-40B4-BE49-F238E27FC236}">
                <a16:creationId xmlns:a16="http://schemas.microsoft.com/office/drawing/2014/main" id="{F532CE89-21FF-E3E0-A105-DD45A45BC4A9}"/>
              </a:ext>
            </a:extLst>
          </p:cNvPr>
          <p:cNvCxnSpPr>
            <a:cxnSpLocks/>
          </p:cNvCxnSpPr>
          <p:nvPr/>
        </p:nvCxnSpPr>
        <p:spPr>
          <a:xfrm>
            <a:off x="1694058" y="572655"/>
            <a:ext cx="0" cy="1318811"/>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D19B-F72B-9ADE-4B9D-5091E612CE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066841-C799-2BF9-134C-30509732F667}"/>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26</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9047F941-49D4-5CE2-2D86-235D3AADA083}"/>
              </a:ext>
            </a:extLst>
          </p:cNvPr>
          <p:cNvSpPr>
            <a:spLocks noGrp="1"/>
          </p:cNvSpPr>
          <p:nvPr>
            <p:ph type="body" sz="quarter" idx="13"/>
          </p:nvPr>
        </p:nvSpPr>
        <p:spPr>
          <a:xfrm rot="16200000">
            <a:off x="-2770300" y="3083734"/>
            <a:ext cx="6858001" cy="690533"/>
          </a:xfrm>
        </p:spPr>
        <p:txBody>
          <a:bodyPr/>
          <a:lstStyle/>
          <a:p>
            <a:r>
              <a:rPr lang="en-GB" dirty="0">
                <a:solidFill>
                  <a:schemeClr val="tx1"/>
                </a:solidFill>
                <a:latin typeface="Trebuchet MS" panose="020B0603020202020204" pitchFamily="34" charset="0"/>
              </a:rPr>
              <a:t>EQUIPMENT AND INVENTORY</a:t>
            </a:r>
            <a:endParaRPr lang="hu-HU" dirty="0"/>
          </a:p>
        </p:txBody>
      </p:sp>
      <p:sp>
        <p:nvSpPr>
          <p:cNvPr id="11" name="TextBox 10">
            <a:extLst>
              <a:ext uri="{FF2B5EF4-FFF2-40B4-BE49-F238E27FC236}">
                <a16:creationId xmlns:a16="http://schemas.microsoft.com/office/drawing/2014/main" id="{270D133E-EAC6-EA2F-61E5-2EB06BF6547F}"/>
              </a:ext>
            </a:extLst>
          </p:cNvPr>
          <p:cNvSpPr txBox="1"/>
          <p:nvPr/>
        </p:nvSpPr>
        <p:spPr>
          <a:xfrm>
            <a:off x="1919287" y="603581"/>
            <a:ext cx="9648825" cy="581698"/>
          </a:xfrm>
          <a:prstGeom prst="rect">
            <a:avLst/>
          </a:prstGeom>
          <a:solidFill>
            <a:schemeClr val="accent5">
              <a:lumMod val="20000"/>
              <a:lumOff val="80000"/>
            </a:schemeClr>
          </a:solidFill>
          <a:ln w="0">
            <a:noFill/>
          </a:ln>
        </p:spPr>
        <p:txBody>
          <a:bodyPr wrap="square" lIns="0" tIns="0" rIns="0" bIns="0">
            <a:spAutoFit/>
          </a:bodyPr>
          <a:lstStyle/>
          <a:p>
            <a:pPr>
              <a:lnSpc>
                <a:spcPct val="90000"/>
              </a:lnSpc>
            </a:pPr>
            <a:r>
              <a:rPr lang="en-US" sz="2100" dirty="0">
                <a:latin typeface="Trebuchet MS" panose="020B0603020202020204" pitchFamily="34" charset="0"/>
              </a:rPr>
              <a:t>The purpose of this section is to review the equipment and inventory procedure </a:t>
            </a:r>
            <a:br>
              <a:rPr lang="hu-HU" sz="2100" dirty="0">
                <a:latin typeface="Trebuchet MS" panose="020B0603020202020204" pitchFamily="34" charset="0"/>
              </a:rPr>
            </a:br>
            <a:r>
              <a:rPr lang="en-US" sz="2100" dirty="0">
                <a:latin typeface="Trebuchet MS" panose="020B0603020202020204" pitchFamily="34" charset="0"/>
              </a:rPr>
              <a:t>and implementation in the facility for cholera/microbiological testing.</a:t>
            </a:r>
          </a:p>
        </p:txBody>
      </p:sp>
      <p:sp>
        <p:nvSpPr>
          <p:cNvPr id="13" name="TextBox 12">
            <a:extLst>
              <a:ext uri="{FF2B5EF4-FFF2-40B4-BE49-F238E27FC236}">
                <a16:creationId xmlns:a16="http://schemas.microsoft.com/office/drawing/2014/main" id="{CB5BB1A9-417A-310B-A61A-BAE345113CA8}"/>
              </a:ext>
            </a:extLst>
          </p:cNvPr>
          <p:cNvSpPr txBox="1"/>
          <p:nvPr/>
        </p:nvSpPr>
        <p:spPr>
          <a:xfrm>
            <a:off x="6651588" y="1903515"/>
            <a:ext cx="4916525" cy="4048999"/>
          </a:xfrm>
          <a:prstGeom prst="rect">
            <a:avLst/>
          </a:prstGeom>
          <a:noFill/>
          <a:ln w="6350">
            <a:noFill/>
          </a:ln>
        </p:spPr>
        <p:txBody>
          <a:bodyPr wrap="square" lIns="108000" tIns="108000" rIns="540000" bIns="108000" anchor="ctr" anchorCtr="0">
            <a:noAutofit/>
          </a:bodyPr>
          <a:lstStyle/>
          <a:p>
            <a:pPr marL="360000" lvl="1" indent="-324000">
              <a:lnSpc>
                <a:spcPct val="114000"/>
              </a:lnSpc>
              <a:spcAft>
                <a:spcPts val="1200"/>
              </a:spcAft>
              <a:buClr>
                <a:srgbClr val="F8C056"/>
              </a:buClr>
              <a:buSzPct val="100000"/>
              <a:buFont typeface="Arial" panose="020B0604020202020204" pitchFamily="34" charset="0"/>
              <a:buChar char="•"/>
            </a:pPr>
            <a:r>
              <a:rPr lang="en-US" sz="2100" dirty="0">
                <a:latin typeface="Trebuchet MS" panose="020B0603020202020204" pitchFamily="34" charset="0"/>
              </a:rPr>
              <a:t>Is the equipment sufficient for testing needs based on the minimum package of testing for the level of facility?</a:t>
            </a:r>
            <a:endParaRPr lang="hu-HU" sz="2100" dirty="0">
              <a:latin typeface="Trebuchet MS" panose="020B0603020202020204" pitchFamily="34" charset="0"/>
            </a:endParaRPr>
          </a:p>
          <a:p>
            <a:pPr marL="360000" lvl="1" indent="-324000">
              <a:lnSpc>
                <a:spcPct val="114000"/>
              </a:lnSpc>
              <a:spcAft>
                <a:spcPts val="1200"/>
              </a:spcAft>
              <a:buClr>
                <a:srgbClr val="F8C056"/>
              </a:buClr>
              <a:buSzPct val="100000"/>
              <a:buFont typeface="Arial" panose="020B0604020202020204" pitchFamily="34" charset="0"/>
              <a:buChar char="•"/>
            </a:pPr>
            <a:r>
              <a:rPr lang="en-US" sz="2100" dirty="0">
                <a:latin typeface="Trebuchet MS" panose="020B0603020202020204" pitchFamily="34" charset="0"/>
              </a:rPr>
              <a:t>Does all equipment function </a:t>
            </a:r>
            <a:br>
              <a:rPr lang="hu-HU" sz="2100" dirty="0">
                <a:latin typeface="Trebuchet MS" panose="020B0603020202020204" pitchFamily="34" charset="0"/>
              </a:rPr>
            </a:br>
            <a:r>
              <a:rPr lang="en-US" sz="2100" dirty="0">
                <a:latin typeface="Trebuchet MS" panose="020B0603020202020204" pitchFamily="34" charset="0"/>
              </a:rPr>
              <a:t>as the manufacturer</a:t>
            </a:r>
            <a:r>
              <a:rPr lang="hu-HU" sz="2100" dirty="0">
                <a:latin typeface="Trebuchet MS" panose="020B0603020202020204" pitchFamily="34" charset="0"/>
              </a:rPr>
              <a:t> </a:t>
            </a:r>
            <a:r>
              <a:rPr lang="en-US" sz="2100" dirty="0">
                <a:latin typeface="Trebuchet MS" panose="020B0603020202020204" pitchFamily="34" charset="0"/>
              </a:rPr>
              <a:t>intended, </a:t>
            </a:r>
            <a:br>
              <a:rPr lang="hu-HU" sz="2100" dirty="0">
                <a:latin typeface="Trebuchet MS" panose="020B0603020202020204" pitchFamily="34" charset="0"/>
              </a:rPr>
            </a:br>
            <a:r>
              <a:rPr lang="en-US" sz="2100" dirty="0">
                <a:latin typeface="Trebuchet MS" panose="020B0603020202020204" pitchFamily="34" charset="0"/>
              </a:rPr>
              <a:t>is</a:t>
            </a:r>
            <a:r>
              <a:rPr lang="hu-HU" sz="2100" dirty="0">
                <a:latin typeface="Trebuchet MS" panose="020B0603020202020204" pitchFamily="34" charset="0"/>
              </a:rPr>
              <a:t> </a:t>
            </a:r>
            <a:r>
              <a:rPr lang="en-US" sz="2100" dirty="0">
                <a:latin typeface="Trebuchet MS" panose="020B0603020202020204" pitchFamily="34" charset="0"/>
              </a:rPr>
              <a:t>maintained and serviced based on manufacturer guidance to ensure optimal testing conditions?</a:t>
            </a:r>
          </a:p>
        </p:txBody>
      </p:sp>
      <p:sp>
        <p:nvSpPr>
          <p:cNvPr id="17" name="TextBox 16">
            <a:extLst>
              <a:ext uri="{FF2B5EF4-FFF2-40B4-BE49-F238E27FC236}">
                <a16:creationId xmlns:a16="http://schemas.microsoft.com/office/drawing/2014/main" id="{6DC60A98-A9B1-C4CC-AAAD-FF41235F4C72}"/>
              </a:ext>
            </a:extLst>
          </p:cNvPr>
          <p:cNvSpPr txBox="1"/>
          <p:nvPr/>
        </p:nvSpPr>
        <p:spPr>
          <a:xfrm>
            <a:off x="1666875" y="1903514"/>
            <a:ext cx="4429125" cy="1872000"/>
          </a:xfrm>
          <a:prstGeom prst="rect">
            <a:avLst/>
          </a:prstGeom>
          <a:solidFill>
            <a:schemeClr val="bg1"/>
          </a:solidFill>
          <a:ln w="6350">
            <a:solidFill>
              <a:schemeClr val="tx1"/>
            </a:solidFill>
          </a:ln>
        </p:spPr>
        <p:txBody>
          <a:bodyPr wrap="square" lIns="144000" tIns="108000" rIns="0" bIns="108000" anchor="ctr" anchorCtr="0">
            <a:noAutofit/>
          </a:bodyPr>
          <a:lstStyle/>
          <a:p>
            <a:pPr>
              <a:lnSpc>
                <a:spcPct val="114000"/>
              </a:lnSpc>
            </a:pPr>
            <a:r>
              <a:rPr lang="en-US" sz="2100" dirty="0">
                <a:latin typeface="Trebuchet MS" panose="020B0603020202020204" pitchFamily="34" charset="0"/>
              </a:rPr>
              <a:t>Equipment includes all minimum equipment as well as all other equipment used during cholera testing at the facility. </a:t>
            </a:r>
          </a:p>
        </p:txBody>
      </p:sp>
      <p:sp>
        <p:nvSpPr>
          <p:cNvPr id="15" name="TextBox 14">
            <a:extLst>
              <a:ext uri="{FF2B5EF4-FFF2-40B4-BE49-F238E27FC236}">
                <a16:creationId xmlns:a16="http://schemas.microsoft.com/office/drawing/2014/main" id="{DFE39A80-7257-6100-766E-2D986D0F880E}"/>
              </a:ext>
            </a:extLst>
          </p:cNvPr>
          <p:cNvSpPr txBox="1"/>
          <p:nvPr/>
        </p:nvSpPr>
        <p:spPr>
          <a:xfrm>
            <a:off x="1666875" y="4080514"/>
            <a:ext cx="4429125" cy="1872000"/>
          </a:xfrm>
          <a:prstGeom prst="rect">
            <a:avLst/>
          </a:prstGeom>
          <a:solidFill>
            <a:schemeClr val="bg1"/>
          </a:solidFill>
          <a:ln w="6350">
            <a:solidFill>
              <a:schemeClr val="tx1"/>
            </a:solidFill>
          </a:ln>
        </p:spPr>
        <p:txBody>
          <a:bodyPr wrap="square" lIns="144000" tIns="108000" rIns="0" bIns="108000" anchor="ctr" anchorCtr="0">
            <a:noAutofit/>
          </a:bodyPr>
          <a:lstStyle/>
          <a:p>
            <a:pPr>
              <a:lnSpc>
                <a:spcPct val="114000"/>
              </a:lnSpc>
            </a:pPr>
            <a:r>
              <a:rPr lang="en-US" sz="2100" dirty="0">
                <a:latin typeface="Trebuchet MS" panose="020B0603020202020204" pitchFamily="34" charset="0"/>
              </a:rPr>
              <a:t>Equipment includes auxiliary equipment e.g.</a:t>
            </a:r>
            <a:r>
              <a:rPr lang="hu-HU" sz="2100" dirty="0">
                <a:latin typeface="Trebuchet MS" panose="020B0603020202020204" pitchFamily="34" charset="0"/>
              </a:rPr>
              <a:t> </a:t>
            </a:r>
            <a:r>
              <a:rPr lang="en-US" sz="2100" dirty="0">
                <a:latin typeface="Trebuchet MS" panose="020B0603020202020204" pitchFamily="34" charset="0"/>
              </a:rPr>
              <a:t>air-conditioning, computers, connected online system.</a:t>
            </a:r>
          </a:p>
        </p:txBody>
      </p:sp>
      <p:cxnSp>
        <p:nvCxnSpPr>
          <p:cNvPr id="3" name="Straight Arrow Connector 2">
            <a:extLst>
              <a:ext uri="{FF2B5EF4-FFF2-40B4-BE49-F238E27FC236}">
                <a16:creationId xmlns:a16="http://schemas.microsoft.com/office/drawing/2014/main" id="{BB5D7D67-158F-FA96-33DB-C070812B42E1}"/>
              </a:ext>
            </a:extLst>
          </p:cNvPr>
          <p:cNvCxnSpPr>
            <a:cxnSpLocks/>
          </p:cNvCxnSpPr>
          <p:nvPr/>
        </p:nvCxnSpPr>
        <p:spPr>
          <a:xfrm>
            <a:off x="6094394" y="4378028"/>
            <a:ext cx="504000" cy="0"/>
          </a:xfrm>
          <a:prstGeom prst="straightConnector1">
            <a:avLst/>
          </a:prstGeom>
          <a:ln w="31750">
            <a:solidFill>
              <a:srgbClr val="F8C056"/>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Google Shape;516;p9">
            <a:extLst>
              <a:ext uri="{FF2B5EF4-FFF2-40B4-BE49-F238E27FC236}">
                <a16:creationId xmlns:a16="http://schemas.microsoft.com/office/drawing/2014/main" id="{33389BF2-2902-EE72-33DE-D8B1BECEC3FD}"/>
              </a:ext>
            </a:extLst>
          </p:cNvPr>
          <p:cNvSpPr txBox="1">
            <a:spLocks noChangeAspect="1"/>
          </p:cNvSpPr>
          <p:nvPr/>
        </p:nvSpPr>
        <p:spPr>
          <a:xfrm>
            <a:off x="11364464" y="3540305"/>
            <a:ext cx="560913"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0000" dirty="0">
                <a:solidFill>
                  <a:schemeClr val="accent5">
                    <a:lumMod val="60000"/>
                    <a:lumOff val="40000"/>
                  </a:schemeClr>
                </a:solidFill>
                <a:latin typeface="Trebuchet MS"/>
                <a:ea typeface="Trebuchet MS"/>
                <a:cs typeface="Trebuchet MS"/>
                <a:sym typeface="Trebuchet MS"/>
              </a:rPr>
              <a:t>?</a:t>
            </a:r>
            <a:endParaRPr lang="en-GB" sz="20000" dirty="0">
              <a:solidFill>
                <a:schemeClr val="accent5">
                  <a:lumMod val="60000"/>
                  <a:lumOff val="40000"/>
                </a:schemeClr>
              </a:solidFill>
            </a:endParaRPr>
          </a:p>
        </p:txBody>
      </p:sp>
      <p:cxnSp>
        <p:nvCxnSpPr>
          <p:cNvPr id="9" name="Straight Connector 8">
            <a:extLst>
              <a:ext uri="{FF2B5EF4-FFF2-40B4-BE49-F238E27FC236}">
                <a16:creationId xmlns:a16="http://schemas.microsoft.com/office/drawing/2014/main" id="{F76C805D-E869-A55B-C4CE-C93384BB800E}"/>
              </a:ext>
            </a:extLst>
          </p:cNvPr>
          <p:cNvCxnSpPr>
            <a:cxnSpLocks/>
          </p:cNvCxnSpPr>
          <p:nvPr/>
        </p:nvCxnSpPr>
        <p:spPr>
          <a:xfrm>
            <a:off x="1671782" y="602830"/>
            <a:ext cx="0" cy="583200"/>
          </a:xfrm>
          <a:prstGeom prst="line">
            <a:avLst/>
          </a:prstGeom>
          <a:ln w="76200">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78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46E5-F5BC-BB65-5D2C-EDF6584E365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B07C7B-F820-4755-C870-AEF0BDB98F9E}"/>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27</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BAF52725-83EB-98EC-111A-AD43B04387DD}"/>
              </a:ext>
            </a:extLst>
          </p:cNvPr>
          <p:cNvSpPr>
            <a:spLocks noGrp="1"/>
          </p:cNvSpPr>
          <p:nvPr>
            <p:ph type="body" sz="quarter" idx="13"/>
          </p:nvPr>
        </p:nvSpPr>
        <p:spPr/>
        <p:txBody>
          <a:bodyPr/>
          <a:lstStyle/>
          <a:p>
            <a:r>
              <a:rPr lang="en-GB" dirty="0">
                <a:solidFill>
                  <a:schemeClr val="tx1"/>
                </a:solidFill>
                <a:latin typeface="Trebuchet MS" panose="020B0603020202020204" pitchFamily="34" charset="0"/>
              </a:rPr>
              <a:t>EQUIPMENT AND INVENTORY </a:t>
            </a:r>
            <a:endParaRPr lang="hu-HU" dirty="0"/>
          </a:p>
        </p:txBody>
      </p:sp>
      <p:sp>
        <p:nvSpPr>
          <p:cNvPr id="6" name="TextBox 5">
            <a:extLst>
              <a:ext uri="{FF2B5EF4-FFF2-40B4-BE49-F238E27FC236}">
                <a16:creationId xmlns:a16="http://schemas.microsoft.com/office/drawing/2014/main" id="{D7809F8A-BABB-0A24-FDFF-B9E34723E1DA}"/>
              </a:ext>
            </a:extLst>
          </p:cNvPr>
          <p:cNvSpPr txBox="1"/>
          <p:nvPr/>
        </p:nvSpPr>
        <p:spPr>
          <a:xfrm>
            <a:off x="7025763" y="1190730"/>
            <a:ext cx="4428000" cy="4476533"/>
          </a:xfrm>
          <a:prstGeom prst="rect">
            <a:avLst/>
          </a:prstGeom>
          <a:noFill/>
          <a:ln w="6350">
            <a:noFill/>
          </a:ln>
        </p:spPr>
        <p:txBody>
          <a:bodyPr wrap="square" lIns="180000" tIns="144000" rIns="108000" bIns="108000" anchor="ctr" anchorCtr="0">
            <a:noAutofit/>
          </a:bodyPr>
          <a:lstStyle/>
          <a:p>
            <a:pPr marL="360000" lvl="1" indent="-324000">
              <a:spcAft>
                <a:spcPts val="1200"/>
              </a:spcAft>
              <a:buClr>
                <a:srgbClr val="FFC000"/>
              </a:buClr>
              <a:buSzPct val="100000"/>
              <a:buFont typeface="Arial" panose="020B0604020202020204" pitchFamily="34" charset="0"/>
              <a:buChar char="•"/>
            </a:pPr>
            <a:r>
              <a:rPr lang="en-US" sz="2400" dirty="0">
                <a:latin typeface="Trebuchet MS" panose="020B0603020202020204" pitchFamily="34" charset="0"/>
              </a:rPr>
              <a:t>Are all reagents and consumables managed </a:t>
            </a:r>
            <a:br>
              <a:rPr lang="hu-HU" sz="2400" dirty="0">
                <a:latin typeface="Trebuchet MS" panose="020B0603020202020204" pitchFamily="34" charset="0"/>
              </a:rPr>
            </a:br>
            <a:r>
              <a:rPr lang="en-US" sz="2400" dirty="0">
                <a:latin typeface="Trebuchet MS" panose="020B0603020202020204" pitchFamily="34" charset="0"/>
              </a:rPr>
              <a:t>to ensure no interruption to testing services?</a:t>
            </a:r>
          </a:p>
          <a:p>
            <a:pPr marL="360000" lvl="1" indent="-324000">
              <a:spcAft>
                <a:spcPts val="1200"/>
              </a:spcAft>
              <a:buClr>
                <a:srgbClr val="FFC000"/>
              </a:buClr>
              <a:buSzPct val="100000"/>
              <a:buFont typeface="Arial" panose="020B0604020202020204" pitchFamily="34" charset="0"/>
              <a:buChar char="•"/>
            </a:pPr>
            <a:r>
              <a:rPr lang="en-US" sz="2400" dirty="0">
                <a:latin typeface="Trebuchet MS" panose="020B0603020202020204" pitchFamily="34" charset="0"/>
              </a:rPr>
              <a:t>Are all materials derived from patient samples inventoried </a:t>
            </a:r>
            <a:br>
              <a:rPr lang="hu-HU" sz="2400" dirty="0">
                <a:latin typeface="Trebuchet MS" panose="020B0603020202020204" pitchFamily="34" charset="0"/>
              </a:rPr>
            </a:br>
            <a:r>
              <a:rPr lang="en-US" sz="2400" dirty="0">
                <a:latin typeface="Trebuchet MS" panose="020B0603020202020204" pitchFamily="34" charset="0"/>
              </a:rPr>
              <a:t>and stored correctly?</a:t>
            </a:r>
            <a:endParaRPr lang="en-GB" sz="2400" dirty="0">
              <a:latin typeface="Trebuchet MS" panose="020B0603020202020204" pitchFamily="34" charset="0"/>
            </a:endParaRPr>
          </a:p>
        </p:txBody>
      </p:sp>
      <p:sp>
        <p:nvSpPr>
          <p:cNvPr id="11" name="Google Shape;516;p9">
            <a:extLst>
              <a:ext uri="{FF2B5EF4-FFF2-40B4-BE49-F238E27FC236}">
                <a16:creationId xmlns:a16="http://schemas.microsoft.com/office/drawing/2014/main" id="{092B9845-CCE9-FA0F-06C8-41585FEABBED}"/>
              </a:ext>
            </a:extLst>
          </p:cNvPr>
          <p:cNvSpPr txBox="1">
            <a:spLocks noChangeAspect="1"/>
          </p:cNvSpPr>
          <p:nvPr/>
        </p:nvSpPr>
        <p:spPr>
          <a:xfrm>
            <a:off x="11254153" y="3292654"/>
            <a:ext cx="560913"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0000" dirty="0">
                <a:solidFill>
                  <a:schemeClr val="accent5">
                    <a:lumMod val="60000"/>
                    <a:lumOff val="40000"/>
                  </a:schemeClr>
                </a:solidFill>
                <a:latin typeface="Trebuchet MS"/>
                <a:ea typeface="Trebuchet MS"/>
                <a:cs typeface="Trebuchet MS"/>
                <a:sym typeface="Trebuchet MS"/>
              </a:rPr>
              <a:t>?</a:t>
            </a:r>
            <a:endParaRPr lang="en-GB" sz="20000" dirty="0">
              <a:solidFill>
                <a:schemeClr val="accent5">
                  <a:lumMod val="60000"/>
                  <a:lumOff val="40000"/>
                </a:schemeClr>
              </a:solidFill>
            </a:endParaRPr>
          </a:p>
        </p:txBody>
      </p:sp>
      <p:sp>
        <p:nvSpPr>
          <p:cNvPr id="12" name="TextBox 11">
            <a:extLst>
              <a:ext uri="{FF2B5EF4-FFF2-40B4-BE49-F238E27FC236}">
                <a16:creationId xmlns:a16="http://schemas.microsoft.com/office/drawing/2014/main" id="{71D95BD6-288E-63B5-6ACA-95617956801C}"/>
              </a:ext>
            </a:extLst>
          </p:cNvPr>
          <p:cNvSpPr txBox="1"/>
          <p:nvPr/>
        </p:nvSpPr>
        <p:spPr>
          <a:xfrm>
            <a:off x="1792287" y="1190730"/>
            <a:ext cx="4428000" cy="4476533"/>
          </a:xfrm>
          <a:prstGeom prst="rect">
            <a:avLst/>
          </a:prstGeom>
          <a:noFill/>
          <a:ln w="6350">
            <a:solidFill>
              <a:schemeClr val="tx1"/>
            </a:solidFill>
          </a:ln>
        </p:spPr>
        <p:txBody>
          <a:bodyPr wrap="square" lIns="180000" tIns="144000" rIns="144000" bIns="144000" anchor="ctr" anchorCtr="0">
            <a:noAutofit/>
          </a:bodyPr>
          <a:lstStyle/>
          <a:p>
            <a:r>
              <a:rPr lang="en-US" sz="2400" dirty="0">
                <a:latin typeface="Trebuchet MS" panose="020B0603020202020204" pitchFamily="34" charset="0"/>
              </a:rPr>
              <a:t>Inventory covers all minimum testing reagents and consumables including </a:t>
            </a:r>
            <a:br>
              <a:rPr lang="hu-HU" sz="2400" dirty="0">
                <a:latin typeface="Trebuchet MS" panose="020B0603020202020204" pitchFamily="34" charset="0"/>
              </a:rPr>
            </a:br>
            <a:r>
              <a:rPr lang="en-US" sz="2400" dirty="0">
                <a:latin typeface="Trebuchet MS" panose="020B0603020202020204" pitchFamily="34" charset="0"/>
              </a:rPr>
              <a:t>locally made media, as well as materials derived from patient samples such as </a:t>
            </a:r>
            <a:br>
              <a:rPr lang="hu-HU" sz="2400" dirty="0">
                <a:latin typeface="Trebuchet MS" panose="020B0603020202020204" pitchFamily="34" charset="0"/>
              </a:rPr>
            </a:br>
            <a:r>
              <a:rPr lang="en-US" sz="2400" dirty="0">
                <a:latin typeface="Trebuchet MS" panose="020B0603020202020204" pitchFamily="34" charset="0"/>
              </a:rPr>
              <a:t>stool samples, bacterial isolates, extracted DNA and amplicons.</a:t>
            </a:r>
          </a:p>
        </p:txBody>
      </p:sp>
      <p:cxnSp>
        <p:nvCxnSpPr>
          <p:cNvPr id="2" name="Straight Arrow Connector 1">
            <a:extLst>
              <a:ext uri="{FF2B5EF4-FFF2-40B4-BE49-F238E27FC236}">
                <a16:creationId xmlns:a16="http://schemas.microsoft.com/office/drawing/2014/main" id="{75C0984B-23A6-CFE7-07A3-03BB073F4377}"/>
              </a:ext>
            </a:extLst>
          </p:cNvPr>
          <p:cNvCxnSpPr>
            <a:cxnSpLocks/>
          </p:cNvCxnSpPr>
          <p:nvPr/>
        </p:nvCxnSpPr>
        <p:spPr>
          <a:xfrm>
            <a:off x="6235699" y="3429000"/>
            <a:ext cx="720000" cy="0"/>
          </a:xfrm>
          <a:prstGeom prst="straightConnector1">
            <a:avLst/>
          </a:prstGeom>
          <a:ln w="31750">
            <a:solidFill>
              <a:srgbClr val="F8C056"/>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009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74B41-F643-52E4-366B-008CAC9433F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D03206-BCC2-0BCC-217C-5DAB86406C97}"/>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28</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831F2C2A-6431-2075-3378-18510EE8DCB1}"/>
              </a:ext>
            </a:extLst>
          </p:cNvPr>
          <p:cNvSpPr>
            <a:spLocks noGrp="1"/>
          </p:cNvSpPr>
          <p:nvPr>
            <p:ph idx="1"/>
          </p:nvPr>
        </p:nvSpPr>
        <p:spPr>
          <a:xfrm>
            <a:off x="5513125" y="2342314"/>
            <a:ext cx="6150405" cy="3887034"/>
          </a:xfrm>
          <a:ln w="6350">
            <a:noFill/>
          </a:ln>
        </p:spPr>
        <p:txBody>
          <a:bodyPr wrap="square" lIns="144000" tIns="144000" rIns="144000" bIns="108000" anchor="ctr" anchorCtr="0">
            <a:noAutofit/>
          </a:bodyPr>
          <a:lstStyle/>
          <a:p>
            <a:pPr marL="360000" lvl="1" indent="-324000">
              <a:lnSpc>
                <a:spcPct val="110000"/>
              </a:lnSpc>
              <a:spcBef>
                <a:spcPts val="0"/>
              </a:spcBef>
              <a:spcAft>
                <a:spcPts val="1400"/>
              </a:spcAft>
              <a:buClr>
                <a:srgbClr val="D99229"/>
              </a:buClr>
              <a:buSzPct val="100000"/>
            </a:pPr>
            <a:r>
              <a:rPr lang="en-US" dirty="0">
                <a:latin typeface="Trebuchet MS" panose="020B0603020202020204" pitchFamily="34" charset="0"/>
              </a:rPr>
              <a:t>Referral in – receiving samples/isolates from a clinical collection site or a lower tier site or</a:t>
            </a:r>
          </a:p>
          <a:p>
            <a:pPr marL="360000" lvl="1" indent="-324000">
              <a:lnSpc>
                <a:spcPct val="110000"/>
              </a:lnSpc>
              <a:spcBef>
                <a:spcPts val="0"/>
              </a:spcBef>
              <a:spcAft>
                <a:spcPts val="1400"/>
              </a:spcAft>
              <a:buClr>
                <a:srgbClr val="D99229"/>
              </a:buClr>
              <a:buSzPct val="100000"/>
            </a:pPr>
            <a:r>
              <a:rPr lang="en-US" dirty="0">
                <a:latin typeface="Trebuchet MS" panose="020B0603020202020204" pitchFamily="34" charset="0"/>
              </a:rPr>
              <a:t>Referral out - sending samples/isolates from this site to another laboratory for further testing.</a:t>
            </a:r>
          </a:p>
          <a:p>
            <a:pPr marL="360000" lvl="1" indent="-324000">
              <a:lnSpc>
                <a:spcPct val="110000"/>
              </a:lnSpc>
              <a:spcBef>
                <a:spcPts val="0"/>
              </a:spcBef>
              <a:spcAft>
                <a:spcPts val="1400"/>
              </a:spcAft>
              <a:buClr>
                <a:srgbClr val="D99229"/>
              </a:buClr>
              <a:buSzPct val="100000"/>
            </a:pPr>
            <a:r>
              <a:rPr lang="en-US" dirty="0">
                <a:latin typeface="Trebuchet MS" panose="020B0603020202020204" pitchFamily="34" charset="0"/>
              </a:rPr>
              <a:t>If the narrative section was correctly filled, questions which are not relevant, such as for a laboratory who does not send any sample out, will already be removed.</a:t>
            </a:r>
          </a:p>
        </p:txBody>
      </p:sp>
      <p:sp>
        <p:nvSpPr>
          <p:cNvPr id="5" name="Text Placeholder 4">
            <a:extLst>
              <a:ext uri="{FF2B5EF4-FFF2-40B4-BE49-F238E27FC236}">
                <a16:creationId xmlns:a16="http://schemas.microsoft.com/office/drawing/2014/main" id="{9A482A08-3838-069F-F5F5-F51F4B54C255}"/>
              </a:ext>
            </a:extLst>
          </p:cNvPr>
          <p:cNvSpPr>
            <a:spLocks noGrp="1"/>
          </p:cNvSpPr>
          <p:nvPr>
            <p:ph type="body" sz="quarter" idx="13"/>
          </p:nvPr>
        </p:nvSpPr>
        <p:spPr/>
        <p:txBody>
          <a:bodyPr/>
          <a:lstStyle/>
          <a:p>
            <a:r>
              <a:rPr lang="en-GB" dirty="0">
                <a:latin typeface="Trebuchet MS" panose="020B0603020202020204" pitchFamily="34" charset="0"/>
              </a:rPr>
              <a:t>PRE-ANALYTICAL</a:t>
            </a:r>
            <a:endParaRPr lang="hu-HU" dirty="0"/>
          </a:p>
        </p:txBody>
      </p:sp>
      <p:sp>
        <p:nvSpPr>
          <p:cNvPr id="9" name="TextBox 8">
            <a:extLst>
              <a:ext uri="{FF2B5EF4-FFF2-40B4-BE49-F238E27FC236}">
                <a16:creationId xmlns:a16="http://schemas.microsoft.com/office/drawing/2014/main" id="{2F454B45-DA3D-BEC4-5323-63D0DF6D38E4}"/>
              </a:ext>
            </a:extLst>
          </p:cNvPr>
          <p:cNvSpPr txBox="1"/>
          <p:nvPr/>
        </p:nvSpPr>
        <p:spPr>
          <a:xfrm>
            <a:off x="1919288" y="372354"/>
            <a:ext cx="9721850" cy="1461297"/>
          </a:xfrm>
          <a:prstGeom prst="rect">
            <a:avLst/>
          </a:prstGeom>
          <a:solidFill>
            <a:schemeClr val="accent4">
              <a:lumMod val="20000"/>
              <a:lumOff val="80000"/>
            </a:schemeClr>
          </a:solidFill>
          <a:ln w="6350">
            <a:noFill/>
          </a:ln>
        </p:spPr>
        <p:txBody>
          <a:bodyPr wrap="square" lIns="0" tIns="0" rIns="0" bIns="0">
            <a:spAutoFit/>
          </a:bodyPr>
          <a:lstStyle/>
          <a:p>
            <a:pPr>
              <a:lnSpc>
                <a:spcPct val="110000"/>
              </a:lnSpc>
            </a:pPr>
            <a:r>
              <a:rPr lang="en-US" sz="2200" dirty="0">
                <a:latin typeface="Trebuchet MS" panose="020B0603020202020204" pitchFamily="34" charset="0"/>
              </a:rPr>
              <a:t>The purpose of this section is to review the testing process in the </a:t>
            </a:r>
            <a:br>
              <a:rPr lang="hu-HU" sz="2200" dirty="0">
                <a:latin typeface="Trebuchet MS" panose="020B0603020202020204" pitchFamily="34" charset="0"/>
              </a:rPr>
            </a:br>
            <a:r>
              <a:rPr lang="en-US" sz="2200" dirty="0">
                <a:latin typeface="Trebuchet MS" panose="020B0603020202020204" pitchFamily="34" charset="0"/>
              </a:rPr>
              <a:t>pre-analytical phase. This includes instructions and oversight of sample collection and referral forms, packaging, reception and any sample </a:t>
            </a:r>
            <a:br>
              <a:rPr lang="hu-HU" sz="2200" dirty="0">
                <a:latin typeface="Trebuchet MS" panose="020B0603020202020204" pitchFamily="34" charset="0"/>
              </a:rPr>
            </a:br>
            <a:r>
              <a:rPr lang="en-US" sz="2200" dirty="0">
                <a:latin typeface="Trebuchet MS" panose="020B0603020202020204" pitchFamily="34" charset="0"/>
              </a:rPr>
              <a:t>referral from this site to another. </a:t>
            </a:r>
          </a:p>
        </p:txBody>
      </p:sp>
      <p:sp>
        <p:nvSpPr>
          <p:cNvPr id="11" name="TextBox 10">
            <a:extLst>
              <a:ext uri="{FF2B5EF4-FFF2-40B4-BE49-F238E27FC236}">
                <a16:creationId xmlns:a16="http://schemas.microsoft.com/office/drawing/2014/main" id="{7DB33F40-B6F1-8807-1F95-2C6648FE144F}"/>
              </a:ext>
            </a:extLst>
          </p:cNvPr>
          <p:cNvSpPr txBox="1"/>
          <p:nvPr/>
        </p:nvSpPr>
        <p:spPr>
          <a:xfrm>
            <a:off x="1595438" y="2342314"/>
            <a:ext cx="3421061" cy="3887035"/>
          </a:xfrm>
          <a:prstGeom prst="rect">
            <a:avLst/>
          </a:prstGeom>
          <a:noFill/>
          <a:ln w="6350">
            <a:solidFill>
              <a:schemeClr val="accent1">
                <a:shade val="15000"/>
              </a:schemeClr>
            </a:solidFill>
          </a:ln>
        </p:spPr>
        <p:txBody>
          <a:bodyPr wrap="square" lIns="180000" tIns="144000" rIns="144000" bIns="108000" anchor="ctr" anchorCtr="0">
            <a:noAutofit/>
          </a:bodyPr>
          <a:lstStyle/>
          <a:p>
            <a:pPr>
              <a:lnSpc>
                <a:spcPct val="110000"/>
              </a:lnSpc>
            </a:pPr>
            <a:r>
              <a:rPr lang="en-US" sz="2200" dirty="0">
                <a:latin typeface="Trebuchet MS" panose="020B0603020202020204" pitchFamily="34" charset="0"/>
              </a:rPr>
              <a:t>A facility may receive samples/isolates from other locations and send samples/isolates to other facilities. </a:t>
            </a:r>
            <a:br>
              <a:rPr lang="hu-HU" sz="2200" dirty="0">
                <a:latin typeface="Trebuchet MS" panose="020B0603020202020204" pitchFamily="34" charset="0"/>
              </a:rPr>
            </a:br>
            <a:r>
              <a:rPr lang="en-US" sz="2200" dirty="0">
                <a:latin typeface="Trebuchet MS" panose="020B0603020202020204" pitchFamily="34" charset="0"/>
              </a:rPr>
              <a:t>Both are covered in </a:t>
            </a:r>
            <a:br>
              <a:rPr lang="hu-HU" sz="2200" dirty="0">
                <a:latin typeface="Trebuchet MS" panose="020B0603020202020204" pitchFamily="34" charset="0"/>
              </a:rPr>
            </a:br>
            <a:r>
              <a:rPr lang="en-US" sz="2200" dirty="0">
                <a:latin typeface="Trebuchet MS" panose="020B0603020202020204" pitchFamily="34" charset="0"/>
              </a:rPr>
              <a:t>this section. </a:t>
            </a:r>
          </a:p>
        </p:txBody>
      </p:sp>
      <p:cxnSp>
        <p:nvCxnSpPr>
          <p:cNvPr id="14" name="Straight Arrow Connector 13">
            <a:extLst>
              <a:ext uri="{FF2B5EF4-FFF2-40B4-BE49-F238E27FC236}">
                <a16:creationId xmlns:a16="http://schemas.microsoft.com/office/drawing/2014/main" id="{EB8B3EFB-60FE-32AC-654F-7E2FAC994CDE}"/>
              </a:ext>
            </a:extLst>
          </p:cNvPr>
          <p:cNvCxnSpPr>
            <a:cxnSpLocks/>
          </p:cNvCxnSpPr>
          <p:nvPr/>
        </p:nvCxnSpPr>
        <p:spPr>
          <a:xfrm>
            <a:off x="5011737" y="4285831"/>
            <a:ext cx="432000" cy="0"/>
          </a:xfrm>
          <a:prstGeom prst="straightConnector1">
            <a:avLst/>
          </a:prstGeom>
          <a:ln w="31750">
            <a:solidFill>
              <a:srgbClr val="D99229"/>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15CEB91-8E59-99D6-D689-5AF6404A6C06}"/>
              </a:ext>
            </a:extLst>
          </p:cNvPr>
          <p:cNvCxnSpPr>
            <a:cxnSpLocks/>
          </p:cNvCxnSpPr>
          <p:nvPr/>
        </p:nvCxnSpPr>
        <p:spPr>
          <a:xfrm>
            <a:off x="1671782" y="372203"/>
            <a:ext cx="0" cy="1440000"/>
          </a:xfrm>
          <a:prstGeom prst="line">
            <a:avLst/>
          </a:prstGeom>
          <a:ln w="762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66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E6AF-B375-963D-66EB-7F97370BEC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4325B7-76F5-2EFF-E24C-448038BA10F7}"/>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29</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131EA757-A54B-CF38-97AF-8D14C368FA2C}"/>
              </a:ext>
            </a:extLst>
          </p:cNvPr>
          <p:cNvSpPr>
            <a:spLocks noGrp="1"/>
          </p:cNvSpPr>
          <p:nvPr>
            <p:ph type="body" sz="quarter" idx="13"/>
          </p:nvPr>
        </p:nvSpPr>
        <p:spPr/>
        <p:txBody>
          <a:bodyPr/>
          <a:lstStyle/>
          <a:p>
            <a:r>
              <a:rPr lang="en-GB" dirty="0">
                <a:latin typeface="Trebuchet MS" panose="020B0603020202020204" pitchFamily="34" charset="0"/>
              </a:rPr>
              <a:t>ANALYTICAL</a:t>
            </a:r>
            <a:endParaRPr lang="hu-HU" dirty="0"/>
          </a:p>
        </p:txBody>
      </p:sp>
      <p:sp>
        <p:nvSpPr>
          <p:cNvPr id="9" name="TextBox 8">
            <a:extLst>
              <a:ext uri="{FF2B5EF4-FFF2-40B4-BE49-F238E27FC236}">
                <a16:creationId xmlns:a16="http://schemas.microsoft.com/office/drawing/2014/main" id="{DB8AF82D-FD0E-870C-B0B2-012B352F5E6B}"/>
              </a:ext>
            </a:extLst>
          </p:cNvPr>
          <p:cNvSpPr txBox="1"/>
          <p:nvPr/>
        </p:nvSpPr>
        <p:spPr>
          <a:xfrm>
            <a:off x="1919288" y="378262"/>
            <a:ext cx="9571600" cy="760989"/>
          </a:xfrm>
          <a:prstGeom prst="rect">
            <a:avLst/>
          </a:prstGeom>
          <a:solidFill>
            <a:schemeClr val="accent4">
              <a:lumMod val="20000"/>
              <a:lumOff val="80000"/>
            </a:schemeClr>
          </a:solidFill>
          <a:ln w="6350">
            <a:noFill/>
          </a:ln>
        </p:spPr>
        <p:txBody>
          <a:bodyPr wrap="square" lIns="0" tIns="0" rIns="0" bIns="0">
            <a:noAutofit/>
          </a:bodyPr>
          <a:lstStyle/>
          <a:p>
            <a:pPr>
              <a:lnSpc>
                <a:spcPct val="110000"/>
              </a:lnSpc>
            </a:pPr>
            <a:r>
              <a:rPr lang="en-US" sz="2400" dirty="0">
                <a:latin typeface="Trebuchet MS" panose="020B0603020202020204" pitchFamily="34" charset="0"/>
              </a:rPr>
              <a:t>The purpose of this section is to review the testing process performed by the facility.</a:t>
            </a:r>
            <a:endParaRPr lang="hu-HU" sz="2400" dirty="0">
              <a:latin typeface="Trebuchet MS" panose="020B0603020202020204" pitchFamily="34" charset="0"/>
            </a:endParaRPr>
          </a:p>
          <a:p>
            <a:pPr>
              <a:lnSpc>
                <a:spcPct val="110000"/>
              </a:lnSpc>
            </a:pPr>
            <a:endParaRPr lang="en-US" sz="2400" dirty="0">
              <a:latin typeface="Trebuchet MS" panose="020B0603020202020204" pitchFamily="34" charset="0"/>
            </a:endParaRPr>
          </a:p>
        </p:txBody>
      </p:sp>
      <p:sp>
        <p:nvSpPr>
          <p:cNvPr id="11" name="TextBox 10">
            <a:extLst>
              <a:ext uri="{FF2B5EF4-FFF2-40B4-BE49-F238E27FC236}">
                <a16:creationId xmlns:a16="http://schemas.microsoft.com/office/drawing/2014/main" id="{8A96A6D2-9960-7C02-6717-D904F6E24AD2}"/>
              </a:ext>
            </a:extLst>
          </p:cNvPr>
          <p:cNvSpPr txBox="1"/>
          <p:nvPr/>
        </p:nvSpPr>
        <p:spPr>
          <a:xfrm>
            <a:off x="1739900" y="1813791"/>
            <a:ext cx="9750988" cy="2388754"/>
          </a:xfrm>
          <a:prstGeom prst="rect">
            <a:avLst/>
          </a:prstGeom>
          <a:noFill/>
          <a:ln w="6350">
            <a:solidFill>
              <a:schemeClr val="tx1"/>
            </a:solidFill>
          </a:ln>
        </p:spPr>
        <p:txBody>
          <a:bodyPr wrap="square" lIns="180000" tIns="144000" rIns="504000" bIns="108000">
            <a:noAutofit/>
          </a:bodyPr>
          <a:lstStyle/>
          <a:p>
            <a:pPr marL="378900" indent="-342900">
              <a:lnSpc>
                <a:spcPct val="110000"/>
              </a:lnSpc>
              <a:spcAft>
                <a:spcPts val="1200"/>
              </a:spcAft>
              <a:buClr>
                <a:srgbClr val="D99229"/>
              </a:buClr>
              <a:buSzPct val="100000"/>
              <a:buFont typeface="Arial" panose="020B0604020202020204" pitchFamily="34" charset="0"/>
              <a:buChar char="•"/>
            </a:pPr>
            <a:r>
              <a:rPr lang="en-US" sz="2400" dirty="0">
                <a:latin typeface="Trebuchet MS" panose="020B0603020202020204" pitchFamily="34" charset="0"/>
              </a:rPr>
              <a:t>Are all protocols in place to ensure testing is conducted in a </a:t>
            </a:r>
            <a:br>
              <a:rPr lang="hu-HU" sz="2400" dirty="0">
                <a:latin typeface="Trebuchet MS" panose="020B0603020202020204" pitchFamily="34" charset="0"/>
              </a:rPr>
            </a:br>
            <a:r>
              <a:rPr lang="en-US" sz="2400" dirty="0" err="1">
                <a:latin typeface="Trebuchet MS" panose="020B0603020202020204" pitchFamily="34" charset="0"/>
              </a:rPr>
              <a:t>standardised</a:t>
            </a:r>
            <a:r>
              <a:rPr lang="en-US" sz="2400" dirty="0">
                <a:latin typeface="Trebuchet MS" panose="020B0603020202020204" pitchFamily="34" charset="0"/>
              </a:rPr>
              <a:t> manner that conforms to national and international guidance for cholera testing?</a:t>
            </a:r>
          </a:p>
          <a:p>
            <a:pPr marL="378900" indent="-342900">
              <a:lnSpc>
                <a:spcPct val="110000"/>
              </a:lnSpc>
              <a:spcAft>
                <a:spcPts val="1200"/>
              </a:spcAft>
              <a:buClr>
                <a:srgbClr val="D99229"/>
              </a:buClr>
              <a:buSzPct val="100000"/>
              <a:buFont typeface="Arial" panose="020B0604020202020204" pitchFamily="34" charset="0"/>
              <a:buChar char="•"/>
            </a:pPr>
            <a:r>
              <a:rPr lang="en-US" sz="2400" dirty="0">
                <a:latin typeface="Trebuchet MS" panose="020B0603020202020204" pitchFamily="34" charset="0"/>
              </a:rPr>
              <a:t>Are all staff trained and competent to perform testing to </a:t>
            </a:r>
            <a:br>
              <a:rPr lang="hu-HU" sz="2400" dirty="0">
                <a:latin typeface="Trebuchet MS" panose="020B0603020202020204" pitchFamily="34" charset="0"/>
              </a:rPr>
            </a:br>
            <a:r>
              <a:rPr lang="en-US" sz="2400" dirty="0">
                <a:latin typeface="Trebuchet MS" panose="020B0603020202020204" pitchFamily="34" charset="0"/>
              </a:rPr>
              <a:t>ensure optimal testing results?</a:t>
            </a:r>
          </a:p>
        </p:txBody>
      </p:sp>
      <p:sp>
        <p:nvSpPr>
          <p:cNvPr id="17" name="TextBox 16">
            <a:extLst>
              <a:ext uri="{FF2B5EF4-FFF2-40B4-BE49-F238E27FC236}">
                <a16:creationId xmlns:a16="http://schemas.microsoft.com/office/drawing/2014/main" id="{5B0910C5-CF35-7B28-C346-6DF3FB432E5F}"/>
              </a:ext>
            </a:extLst>
          </p:cNvPr>
          <p:cNvSpPr txBox="1"/>
          <p:nvPr/>
        </p:nvSpPr>
        <p:spPr>
          <a:xfrm>
            <a:off x="1739900" y="4960944"/>
            <a:ext cx="9750988" cy="1283795"/>
          </a:xfrm>
          <a:prstGeom prst="rect">
            <a:avLst/>
          </a:prstGeom>
          <a:solidFill>
            <a:schemeClr val="bg1">
              <a:lumMod val="95000"/>
            </a:schemeClr>
          </a:solidFill>
          <a:ln w="6350">
            <a:noFill/>
          </a:ln>
        </p:spPr>
        <p:txBody>
          <a:bodyPr wrap="square" lIns="180000" tIns="72000" rIns="36000" bIns="72000" anchor="ctr" anchorCtr="0">
            <a:noAutofit/>
          </a:bodyPr>
          <a:lstStyle/>
          <a:p>
            <a:pPr>
              <a:lnSpc>
                <a:spcPct val="110000"/>
              </a:lnSpc>
            </a:pPr>
            <a:r>
              <a:rPr lang="en-US" sz="2300" dirty="0">
                <a:latin typeface="Trebuchet MS" panose="020B0603020202020204" pitchFamily="34" charset="0"/>
              </a:rPr>
              <a:t>If the narrative section was correctly filled, questions which are not</a:t>
            </a:r>
            <a:r>
              <a:rPr lang="hu-HU" sz="2300" dirty="0">
                <a:latin typeface="Trebuchet MS" panose="020B0603020202020204" pitchFamily="34" charset="0"/>
              </a:rPr>
              <a:t> </a:t>
            </a:r>
            <a:r>
              <a:rPr lang="en-US" sz="2300" dirty="0">
                <a:latin typeface="Trebuchet MS" panose="020B0603020202020204" pitchFamily="34" charset="0"/>
              </a:rPr>
              <a:t>relevant, such as for a laboratory that does not perform sequencing, </a:t>
            </a:r>
            <a:br>
              <a:rPr lang="hu-HU" sz="2300" dirty="0">
                <a:latin typeface="Trebuchet MS" panose="020B0603020202020204" pitchFamily="34" charset="0"/>
              </a:rPr>
            </a:br>
            <a:r>
              <a:rPr lang="en-US" sz="2300" dirty="0">
                <a:latin typeface="Trebuchet MS" panose="020B0603020202020204" pitchFamily="34" charset="0"/>
              </a:rPr>
              <a:t>will</a:t>
            </a:r>
            <a:r>
              <a:rPr lang="hu-HU" sz="2300" dirty="0">
                <a:latin typeface="Trebuchet MS" panose="020B0603020202020204" pitchFamily="34" charset="0"/>
              </a:rPr>
              <a:t> </a:t>
            </a:r>
            <a:r>
              <a:rPr lang="en-US" sz="2300" dirty="0">
                <a:latin typeface="Trebuchet MS" panose="020B0603020202020204" pitchFamily="34" charset="0"/>
              </a:rPr>
              <a:t>already be removed.</a:t>
            </a:r>
          </a:p>
        </p:txBody>
      </p:sp>
      <p:sp>
        <p:nvSpPr>
          <p:cNvPr id="22" name="Google Shape;516;p9">
            <a:extLst>
              <a:ext uri="{FF2B5EF4-FFF2-40B4-BE49-F238E27FC236}">
                <a16:creationId xmlns:a16="http://schemas.microsoft.com/office/drawing/2014/main" id="{7C3F82EF-1459-93E5-8CE7-27634F95CEB2}"/>
              </a:ext>
            </a:extLst>
          </p:cNvPr>
          <p:cNvSpPr txBox="1">
            <a:spLocks noChangeAspect="1"/>
          </p:cNvSpPr>
          <p:nvPr/>
        </p:nvSpPr>
        <p:spPr>
          <a:xfrm>
            <a:off x="11226924" y="1736783"/>
            <a:ext cx="678704" cy="38357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0000" dirty="0">
                <a:solidFill>
                  <a:schemeClr val="accent5">
                    <a:lumMod val="60000"/>
                    <a:lumOff val="40000"/>
                  </a:schemeClr>
                </a:solidFill>
                <a:latin typeface="Trebuchet MS"/>
                <a:ea typeface="Trebuchet MS"/>
                <a:cs typeface="Trebuchet MS"/>
                <a:sym typeface="Trebuchet MS"/>
              </a:rPr>
              <a:t>?</a:t>
            </a:r>
            <a:endParaRPr lang="en-GB" sz="20000" dirty="0">
              <a:solidFill>
                <a:schemeClr val="accent5">
                  <a:lumMod val="60000"/>
                  <a:lumOff val="40000"/>
                </a:schemeClr>
              </a:solidFill>
            </a:endParaRPr>
          </a:p>
        </p:txBody>
      </p:sp>
      <p:cxnSp>
        <p:nvCxnSpPr>
          <p:cNvPr id="7" name="Straight Connector 6">
            <a:extLst>
              <a:ext uri="{FF2B5EF4-FFF2-40B4-BE49-F238E27FC236}">
                <a16:creationId xmlns:a16="http://schemas.microsoft.com/office/drawing/2014/main" id="{9CF044AE-BE97-3AC6-3515-809965448ADF}"/>
              </a:ext>
            </a:extLst>
          </p:cNvPr>
          <p:cNvCxnSpPr>
            <a:cxnSpLocks/>
          </p:cNvCxnSpPr>
          <p:nvPr/>
        </p:nvCxnSpPr>
        <p:spPr>
          <a:xfrm>
            <a:off x="1671782" y="381439"/>
            <a:ext cx="0" cy="773106"/>
          </a:xfrm>
          <a:prstGeom prst="line">
            <a:avLst/>
          </a:prstGeom>
          <a:ln w="762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83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E2A20-C290-9AFC-2C80-D17A689494D3}"/>
              </a:ext>
            </a:extLst>
          </p:cNvPr>
          <p:cNvSpPr>
            <a:spLocks noGrp="1"/>
          </p:cNvSpPr>
          <p:nvPr>
            <p:ph type="title"/>
          </p:nvPr>
        </p:nvSpPr>
        <p:spPr>
          <a:xfrm>
            <a:off x="838200" y="352414"/>
            <a:ext cx="10515600" cy="1325563"/>
          </a:xfrm>
        </p:spPr>
        <p:txBody>
          <a:bodyPr/>
          <a:lstStyle/>
          <a:p>
            <a:r>
              <a:rPr lang="en-GB" dirty="0"/>
              <a:t>GTFCC recommendations</a:t>
            </a:r>
          </a:p>
        </p:txBody>
      </p:sp>
      <p:grpSp>
        <p:nvGrpSpPr>
          <p:cNvPr id="3" name="Group 2">
            <a:extLst>
              <a:ext uri="{FF2B5EF4-FFF2-40B4-BE49-F238E27FC236}">
                <a16:creationId xmlns:a16="http://schemas.microsoft.com/office/drawing/2014/main" id="{8CA29C43-7112-9AE6-E2EE-FCF48483F123}"/>
              </a:ext>
            </a:extLst>
          </p:cNvPr>
          <p:cNvGrpSpPr/>
          <p:nvPr/>
        </p:nvGrpSpPr>
        <p:grpSpPr>
          <a:xfrm>
            <a:off x="874713" y="2073444"/>
            <a:ext cx="10442576" cy="3285787"/>
            <a:chOff x="874713" y="2073444"/>
            <a:chExt cx="10442576" cy="3285787"/>
          </a:xfrm>
        </p:grpSpPr>
        <p:sp>
          <p:nvSpPr>
            <p:cNvPr id="14" name="TextBox 13">
              <a:extLst>
                <a:ext uri="{FF2B5EF4-FFF2-40B4-BE49-F238E27FC236}">
                  <a16:creationId xmlns:a16="http://schemas.microsoft.com/office/drawing/2014/main" id="{F296AA9B-70D5-632A-8D8D-D368B2296EB2}"/>
                </a:ext>
              </a:extLst>
            </p:cNvPr>
            <p:cNvSpPr txBox="1"/>
            <p:nvPr/>
          </p:nvSpPr>
          <p:spPr>
            <a:xfrm>
              <a:off x="874713" y="4257052"/>
              <a:ext cx="10442575" cy="1102179"/>
            </a:xfrm>
            <a:prstGeom prst="rect">
              <a:avLst/>
            </a:prstGeom>
            <a:noFill/>
            <a:ln w="6350">
              <a:solidFill>
                <a:schemeClr val="tx1">
                  <a:lumMod val="50000"/>
                </a:schemeClr>
              </a:solidFill>
            </a:ln>
          </p:spPr>
          <p:txBody>
            <a:bodyPr wrap="square" lIns="216000" tIns="180000" rIns="180000" bIns="180000">
              <a:noAutofit/>
            </a:bodyPr>
            <a:lstStyle/>
            <a:p>
              <a:r>
                <a:rPr lang="en-GB" sz="2400" dirty="0"/>
                <a:t>All assessors must be fluent with the GTFCC guidelines and</a:t>
              </a:r>
              <a:r>
                <a:rPr lang="hu-HU" sz="2400" dirty="0"/>
                <a:t> </a:t>
              </a:r>
              <a:r>
                <a:rPr lang="en-GB" sz="2400" dirty="0"/>
                <a:t>recommendations.</a:t>
              </a:r>
            </a:p>
          </p:txBody>
        </p:sp>
        <p:sp>
          <p:nvSpPr>
            <p:cNvPr id="9" name="TextBox 8">
              <a:extLst>
                <a:ext uri="{FF2B5EF4-FFF2-40B4-BE49-F238E27FC236}">
                  <a16:creationId xmlns:a16="http://schemas.microsoft.com/office/drawing/2014/main" id="{3068095B-4B85-8CC9-EBCF-1C3DAE5C595C}"/>
                </a:ext>
              </a:extLst>
            </p:cNvPr>
            <p:cNvSpPr txBox="1"/>
            <p:nvPr/>
          </p:nvSpPr>
          <p:spPr>
            <a:xfrm>
              <a:off x="874715" y="2073444"/>
              <a:ext cx="10442574" cy="1840843"/>
            </a:xfrm>
            <a:prstGeom prst="rect">
              <a:avLst/>
            </a:prstGeom>
            <a:noFill/>
            <a:ln w="6350">
              <a:solidFill>
                <a:schemeClr val="tx1">
                  <a:lumMod val="50000"/>
                </a:schemeClr>
              </a:solidFill>
            </a:ln>
          </p:spPr>
          <p:txBody>
            <a:bodyPr wrap="square" lIns="216000" tIns="180000" rIns="180000" bIns="180000">
              <a:noAutofit/>
            </a:bodyPr>
            <a:lstStyle/>
            <a:p>
              <a:r>
                <a:rPr lang="en-GB" sz="2400" dirty="0"/>
                <a:t>When using these checklists, the gold standard is the GTFCC</a:t>
              </a:r>
              <a:r>
                <a:rPr lang="hu-HU" sz="2400" dirty="0"/>
                <a:t> </a:t>
              </a:r>
              <a:r>
                <a:rPr lang="en-GB" sz="2400" dirty="0"/>
                <a:t>recommendations. If the laboratory does not meet or exceed the </a:t>
              </a:r>
              <a:br>
                <a:rPr lang="hu-HU" sz="2400" dirty="0"/>
              </a:br>
              <a:r>
                <a:rPr lang="en-GB" sz="2400" dirty="0"/>
                <a:t>GTFCC guidelines then it must be marked “No” or “Partial” </a:t>
              </a:r>
              <a:br>
                <a:rPr lang="hu-HU" sz="2400" dirty="0"/>
              </a:br>
              <a:r>
                <a:rPr lang="en-GB" sz="2400" dirty="0"/>
                <a:t>regardless of the laboratory or country SOP’s</a:t>
              </a:r>
              <a:r>
                <a:rPr lang="hu-HU" sz="2400" dirty="0"/>
                <a:t>.</a:t>
              </a:r>
              <a:endParaRPr lang="en-GB" sz="2400" dirty="0"/>
            </a:p>
          </p:txBody>
        </p:sp>
        <p:grpSp>
          <p:nvGrpSpPr>
            <p:cNvPr id="6" name="Group 5">
              <a:extLst>
                <a:ext uri="{FF2B5EF4-FFF2-40B4-BE49-F238E27FC236}">
                  <a16:creationId xmlns:a16="http://schemas.microsoft.com/office/drawing/2014/main" id="{17B25CCA-DBDC-79D5-DCE4-ED96BD224F3E}"/>
                </a:ext>
              </a:extLst>
            </p:cNvPr>
            <p:cNvGrpSpPr>
              <a:grpSpLocks noChangeAspect="1"/>
            </p:cNvGrpSpPr>
            <p:nvPr/>
          </p:nvGrpSpPr>
          <p:grpSpPr>
            <a:xfrm>
              <a:off x="9523687" y="2866707"/>
              <a:ext cx="1692001" cy="2400618"/>
              <a:chOff x="10799564" y="2190484"/>
              <a:chExt cx="1425557" cy="2022587"/>
            </a:xfrm>
          </p:grpSpPr>
          <p:sp>
            <p:nvSpPr>
              <p:cNvPr id="8" name="Google Shape;515;p9">
                <a:extLst>
                  <a:ext uri="{FF2B5EF4-FFF2-40B4-BE49-F238E27FC236}">
                    <a16:creationId xmlns:a16="http://schemas.microsoft.com/office/drawing/2014/main" id="{A1A6931F-5809-0D1B-1826-86C849DF8676}"/>
                  </a:ext>
                </a:extLst>
              </p:cNvPr>
              <p:cNvSpPr>
                <a:spLocks noChangeAspect="1"/>
              </p:cNvSpPr>
              <p:nvPr/>
            </p:nvSpPr>
            <p:spPr>
              <a:xfrm>
                <a:off x="10799564" y="2477510"/>
                <a:ext cx="1425557" cy="1425557"/>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2" name="Google Shape;516;p9">
                <a:extLst>
                  <a:ext uri="{FF2B5EF4-FFF2-40B4-BE49-F238E27FC236}">
                    <a16:creationId xmlns:a16="http://schemas.microsoft.com/office/drawing/2014/main" id="{637203A2-1F7E-62B4-1EBA-7433A2BBD9FB}"/>
                  </a:ext>
                </a:extLst>
              </p:cNvPr>
              <p:cNvSpPr txBox="1">
                <a:spLocks noChangeAspect="1"/>
              </p:cNvSpPr>
              <p:nvPr/>
            </p:nvSpPr>
            <p:spPr>
              <a:xfrm>
                <a:off x="11276050" y="2190484"/>
                <a:ext cx="472584" cy="2022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grpSp>
    </p:spTree>
    <p:extLst>
      <p:ext uri="{BB962C8B-B14F-4D97-AF65-F5344CB8AC3E}">
        <p14:creationId xmlns:p14="http://schemas.microsoft.com/office/powerpoint/2010/main" val="143967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210DE-3B81-1836-90AD-0320140C19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CF6D-E6DE-2802-55E5-4789589E0C2A}"/>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30</a:t>
            </a:fld>
            <a:endParaRPr lang="en-US" dirty="0">
              <a:latin typeface="Trebuchet MS" panose="020B0603020202020204" pitchFamily="34" charset="0"/>
            </a:endParaRPr>
          </a:p>
        </p:txBody>
      </p:sp>
      <p:sp>
        <p:nvSpPr>
          <p:cNvPr id="5" name="Text Placeholder 4">
            <a:extLst>
              <a:ext uri="{FF2B5EF4-FFF2-40B4-BE49-F238E27FC236}">
                <a16:creationId xmlns:a16="http://schemas.microsoft.com/office/drawing/2014/main" id="{A9C3E5E3-D132-041C-EF6C-291A6F02424F}"/>
              </a:ext>
            </a:extLst>
          </p:cNvPr>
          <p:cNvSpPr>
            <a:spLocks noGrp="1"/>
          </p:cNvSpPr>
          <p:nvPr>
            <p:ph type="body" sz="quarter" idx="13"/>
          </p:nvPr>
        </p:nvSpPr>
        <p:spPr/>
        <p:txBody>
          <a:bodyPr/>
          <a:lstStyle/>
          <a:p>
            <a:r>
              <a:rPr lang="en-GB" dirty="0">
                <a:latin typeface="Trebuchet MS" panose="020B0603020202020204" pitchFamily="34" charset="0"/>
              </a:rPr>
              <a:t>POST-ANALYTICAL</a:t>
            </a:r>
            <a:endParaRPr lang="hu-HU" dirty="0"/>
          </a:p>
        </p:txBody>
      </p:sp>
      <p:sp>
        <p:nvSpPr>
          <p:cNvPr id="9" name="TextBox 8">
            <a:extLst>
              <a:ext uri="{FF2B5EF4-FFF2-40B4-BE49-F238E27FC236}">
                <a16:creationId xmlns:a16="http://schemas.microsoft.com/office/drawing/2014/main" id="{91DE9839-46D4-325E-66D1-876D58A6885D}"/>
              </a:ext>
            </a:extLst>
          </p:cNvPr>
          <p:cNvSpPr txBox="1"/>
          <p:nvPr/>
        </p:nvSpPr>
        <p:spPr>
          <a:xfrm>
            <a:off x="1919288" y="384320"/>
            <a:ext cx="9539287" cy="751753"/>
          </a:xfrm>
          <a:prstGeom prst="rect">
            <a:avLst/>
          </a:prstGeom>
          <a:solidFill>
            <a:schemeClr val="accent4">
              <a:lumMod val="20000"/>
              <a:lumOff val="80000"/>
            </a:schemeClr>
          </a:solidFill>
          <a:ln w="6350">
            <a:noFill/>
          </a:ln>
        </p:spPr>
        <p:txBody>
          <a:bodyPr wrap="square" lIns="0" tIns="0" rIns="0" bIns="0">
            <a:noAutofit/>
          </a:bodyPr>
          <a:lstStyle/>
          <a:p>
            <a:pPr>
              <a:lnSpc>
                <a:spcPct val="110000"/>
              </a:lnSpc>
            </a:pPr>
            <a:r>
              <a:rPr lang="en-US" sz="2400" dirty="0">
                <a:latin typeface="Trebuchet MS" panose="020B0603020202020204" pitchFamily="34" charset="0"/>
              </a:rPr>
              <a:t>The purpose of this section is to review the post-analytical </a:t>
            </a:r>
            <a:br>
              <a:rPr lang="hu-HU" sz="2400" dirty="0">
                <a:latin typeface="Trebuchet MS" panose="020B0603020202020204" pitchFamily="34" charset="0"/>
              </a:rPr>
            </a:br>
            <a:r>
              <a:rPr lang="en-US" sz="2400" dirty="0">
                <a:latin typeface="Trebuchet MS" panose="020B0603020202020204" pitchFamily="34" charset="0"/>
              </a:rPr>
              <a:t>processes and methods followed by the facility.</a:t>
            </a:r>
            <a:endParaRPr lang="hu-HU" sz="2400" dirty="0"/>
          </a:p>
        </p:txBody>
      </p:sp>
      <p:sp>
        <p:nvSpPr>
          <p:cNvPr id="13" name="TextBox 12">
            <a:extLst>
              <a:ext uri="{FF2B5EF4-FFF2-40B4-BE49-F238E27FC236}">
                <a16:creationId xmlns:a16="http://schemas.microsoft.com/office/drawing/2014/main" id="{16797519-48A1-B9B9-BD2D-79E36A94FBFC}"/>
              </a:ext>
            </a:extLst>
          </p:cNvPr>
          <p:cNvSpPr txBox="1"/>
          <p:nvPr/>
        </p:nvSpPr>
        <p:spPr>
          <a:xfrm>
            <a:off x="1671782" y="2207270"/>
            <a:ext cx="9761611" cy="2642906"/>
          </a:xfrm>
          <a:prstGeom prst="rect">
            <a:avLst/>
          </a:prstGeom>
          <a:noFill/>
          <a:ln w="6350">
            <a:solidFill>
              <a:schemeClr val="tx1"/>
            </a:solidFill>
          </a:ln>
        </p:spPr>
        <p:txBody>
          <a:bodyPr wrap="square" lIns="180000" tIns="144000" rIns="108000" bIns="108000">
            <a:noAutofit/>
          </a:bodyPr>
          <a:lstStyle/>
          <a:p>
            <a:pPr marL="378900" indent="-342900">
              <a:lnSpc>
                <a:spcPct val="110000"/>
              </a:lnSpc>
              <a:spcAft>
                <a:spcPts val="2400"/>
              </a:spcAft>
              <a:buClr>
                <a:srgbClr val="D99229"/>
              </a:buClr>
              <a:buSzPct val="100000"/>
              <a:buFont typeface="Arial" panose="020B0604020202020204" pitchFamily="34" charset="0"/>
              <a:buChar char="•"/>
            </a:pPr>
            <a:r>
              <a:rPr lang="en-US" sz="2400" dirty="0">
                <a:latin typeface="Trebuchet MS" panose="020B0603020202020204" pitchFamily="34" charset="0"/>
              </a:rPr>
              <a:t>Are all protocols in place to ensure result reporting is conducted in a </a:t>
            </a:r>
            <a:r>
              <a:rPr lang="en-US" sz="2400" dirty="0" err="1">
                <a:latin typeface="Trebuchet MS" panose="020B0603020202020204" pitchFamily="34" charset="0"/>
              </a:rPr>
              <a:t>standardised</a:t>
            </a:r>
            <a:r>
              <a:rPr lang="en-US" sz="2400" dirty="0">
                <a:latin typeface="Trebuchet MS" panose="020B0603020202020204" pitchFamily="34" charset="0"/>
              </a:rPr>
              <a:t> manner that conforms to </a:t>
            </a:r>
            <a:br>
              <a:rPr lang="en-US" sz="2400" dirty="0">
                <a:latin typeface="Trebuchet MS" panose="020B0603020202020204" pitchFamily="34" charset="0"/>
              </a:rPr>
            </a:br>
            <a:r>
              <a:rPr lang="en-US" sz="2400" dirty="0">
                <a:latin typeface="Trebuchet MS" panose="020B0603020202020204" pitchFamily="34" charset="0"/>
              </a:rPr>
              <a:t>national and international guidance for cholera reporting?</a:t>
            </a:r>
          </a:p>
          <a:p>
            <a:pPr marL="378900" indent="-342900">
              <a:lnSpc>
                <a:spcPct val="110000"/>
              </a:lnSpc>
              <a:spcAft>
                <a:spcPts val="2400"/>
              </a:spcAft>
              <a:buClr>
                <a:srgbClr val="D99229"/>
              </a:buClr>
              <a:buSzPct val="100000"/>
              <a:buFont typeface="Arial" panose="020B0604020202020204" pitchFamily="34" charset="0"/>
              <a:buChar char="•"/>
            </a:pPr>
            <a:r>
              <a:rPr lang="en-US" sz="2400" dirty="0">
                <a:latin typeface="Trebuchet MS" panose="020B0603020202020204" pitchFamily="34" charset="0"/>
              </a:rPr>
              <a:t>Are all staff trained and competent to perform review, </a:t>
            </a:r>
            <a:br>
              <a:rPr lang="en-US" sz="2400" dirty="0">
                <a:latin typeface="Trebuchet MS" panose="020B0603020202020204" pitchFamily="34" charset="0"/>
              </a:rPr>
            </a:br>
            <a:r>
              <a:rPr lang="en-US" sz="2400" dirty="0">
                <a:latin typeface="Trebuchet MS" panose="020B0603020202020204" pitchFamily="34" charset="0"/>
              </a:rPr>
              <a:t>verify and release results?</a:t>
            </a:r>
          </a:p>
        </p:txBody>
      </p:sp>
      <p:sp>
        <p:nvSpPr>
          <p:cNvPr id="3" name="Google Shape;516;p9">
            <a:extLst>
              <a:ext uri="{FF2B5EF4-FFF2-40B4-BE49-F238E27FC236}">
                <a16:creationId xmlns:a16="http://schemas.microsoft.com/office/drawing/2014/main" id="{C7D6CFDD-8FD9-6690-40AE-14FE223C1256}"/>
              </a:ext>
            </a:extLst>
          </p:cNvPr>
          <p:cNvSpPr txBox="1">
            <a:spLocks noChangeAspect="1"/>
          </p:cNvSpPr>
          <p:nvPr/>
        </p:nvSpPr>
        <p:spPr>
          <a:xfrm>
            <a:off x="11216271" y="2449765"/>
            <a:ext cx="560913"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20000" dirty="0">
                <a:solidFill>
                  <a:schemeClr val="accent5">
                    <a:lumMod val="60000"/>
                    <a:lumOff val="40000"/>
                  </a:schemeClr>
                </a:solidFill>
                <a:latin typeface="Trebuchet MS"/>
                <a:ea typeface="Trebuchet MS"/>
                <a:cs typeface="Trebuchet MS"/>
                <a:sym typeface="Trebuchet MS"/>
              </a:rPr>
              <a:t>?</a:t>
            </a:r>
            <a:endParaRPr lang="en-GB" sz="20000" dirty="0">
              <a:solidFill>
                <a:schemeClr val="accent5">
                  <a:lumMod val="60000"/>
                  <a:lumOff val="40000"/>
                </a:schemeClr>
              </a:solidFill>
            </a:endParaRPr>
          </a:p>
        </p:txBody>
      </p:sp>
      <p:cxnSp>
        <p:nvCxnSpPr>
          <p:cNvPr id="8" name="Straight Connector 7">
            <a:extLst>
              <a:ext uri="{FF2B5EF4-FFF2-40B4-BE49-F238E27FC236}">
                <a16:creationId xmlns:a16="http://schemas.microsoft.com/office/drawing/2014/main" id="{2A405F5C-F28B-B088-8CB1-304EA9BD8953}"/>
              </a:ext>
            </a:extLst>
          </p:cNvPr>
          <p:cNvCxnSpPr>
            <a:cxnSpLocks/>
          </p:cNvCxnSpPr>
          <p:nvPr/>
        </p:nvCxnSpPr>
        <p:spPr>
          <a:xfrm>
            <a:off x="1671782" y="399911"/>
            <a:ext cx="0" cy="752400"/>
          </a:xfrm>
          <a:prstGeom prst="line">
            <a:avLst/>
          </a:prstGeom>
          <a:ln w="762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26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234C-CB1E-4558-CDF4-D82B1B3CA3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5A032-D417-0734-A4B7-AC3F22846822}"/>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3" name="Text Placeholder 2">
            <a:extLst>
              <a:ext uri="{FF2B5EF4-FFF2-40B4-BE49-F238E27FC236}">
                <a16:creationId xmlns:a16="http://schemas.microsoft.com/office/drawing/2014/main" id="{804241C7-4924-E955-A2CF-7B93411B7C27}"/>
              </a:ext>
            </a:extLst>
          </p:cNvPr>
          <p:cNvSpPr>
            <a:spLocks noGrp="1"/>
          </p:cNvSpPr>
          <p:nvPr>
            <p:ph type="body" sz="quarter" idx="13"/>
          </p:nvPr>
        </p:nvSpPr>
        <p:spPr/>
        <p:txBody>
          <a:bodyPr/>
          <a:lstStyle/>
          <a:p>
            <a:r>
              <a:rPr lang="en-GB" dirty="0">
                <a:solidFill>
                  <a:schemeClr val="tx1"/>
                </a:solidFill>
              </a:rPr>
              <a:t>TIPS </a:t>
            </a:r>
            <a:r>
              <a:rPr lang="en-GB" dirty="0">
                <a:solidFill>
                  <a:schemeClr val="tx1"/>
                </a:solidFill>
                <a:latin typeface="Trebuchet MS" panose="020B0603020202020204" pitchFamily="34" charset="0"/>
              </a:rPr>
              <a:t>AND</a:t>
            </a:r>
            <a:r>
              <a:rPr lang="en-GB" dirty="0">
                <a:solidFill>
                  <a:schemeClr val="tx1"/>
                </a:solidFill>
              </a:rPr>
              <a:t> TRICKS</a:t>
            </a:r>
            <a:endParaRPr lang="hu-HU" dirty="0"/>
          </a:p>
        </p:txBody>
      </p:sp>
      <p:grpSp>
        <p:nvGrpSpPr>
          <p:cNvPr id="17" name="Group 16">
            <a:extLst>
              <a:ext uri="{FF2B5EF4-FFF2-40B4-BE49-F238E27FC236}">
                <a16:creationId xmlns:a16="http://schemas.microsoft.com/office/drawing/2014/main" id="{7F735071-A456-9040-7CC1-050E3B3CBD0E}"/>
              </a:ext>
            </a:extLst>
          </p:cNvPr>
          <p:cNvGrpSpPr/>
          <p:nvPr/>
        </p:nvGrpSpPr>
        <p:grpSpPr>
          <a:xfrm>
            <a:off x="2343468" y="1542081"/>
            <a:ext cx="8540432" cy="3153778"/>
            <a:chOff x="2343468" y="1455582"/>
            <a:chExt cx="8540432" cy="3153778"/>
          </a:xfrm>
        </p:grpSpPr>
        <p:sp>
          <p:nvSpPr>
            <p:cNvPr id="6" name="TextBox 5">
              <a:extLst>
                <a:ext uri="{FF2B5EF4-FFF2-40B4-BE49-F238E27FC236}">
                  <a16:creationId xmlns:a16="http://schemas.microsoft.com/office/drawing/2014/main" id="{348D5238-08A1-9996-7827-9312DDAD94B6}"/>
                </a:ext>
              </a:extLst>
            </p:cNvPr>
            <p:cNvSpPr txBox="1">
              <a:spLocks/>
            </p:cNvSpPr>
            <p:nvPr/>
          </p:nvSpPr>
          <p:spPr>
            <a:xfrm>
              <a:off x="2343468" y="1455582"/>
              <a:ext cx="4140000" cy="3153778"/>
            </a:xfrm>
            <a:prstGeom prst="rect">
              <a:avLst/>
            </a:prstGeom>
            <a:solidFill>
              <a:schemeClr val="bg1"/>
            </a:solidFill>
            <a:ln w="6350">
              <a:solidFill>
                <a:schemeClr val="accent1">
                  <a:shade val="15000"/>
                </a:schemeClr>
              </a:solidFill>
            </a:ln>
          </p:spPr>
          <p:txBody>
            <a:bodyPr wrap="square" lIns="36000" tIns="1008000" rIns="36000" bIns="36000" anchor="t" anchorCtr="0">
              <a:noAutofit/>
            </a:bodyPr>
            <a:lstStyle/>
            <a:p>
              <a:pPr marL="36000" algn="ctr">
                <a:lnSpc>
                  <a:spcPct val="110000"/>
                </a:lnSpc>
                <a:spcAft>
                  <a:spcPts val="1800"/>
                </a:spcAft>
                <a:buClr>
                  <a:srgbClr val="F8C056"/>
                </a:buClr>
                <a:buSzPct val="100000"/>
              </a:pPr>
              <a:r>
                <a:rPr lang="en-GB" sz="2400"/>
                <a:t>Check every question </a:t>
              </a:r>
              <a:br>
                <a:rPr lang="hu-HU" sz="2400" dirty="0"/>
              </a:br>
              <a:r>
                <a:rPr lang="en-GB" sz="2400" dirty="0"/>
                <a:t>has been</a:t>
              </a:r>
              <a:r>
                <a:rPr lang="hu-HU" sz="2400" dirty="0"/>
                <a:t> </a:t>
              </a:r>
              <a:r>
                <a:rPr lang="en-GB" sz="2400" dirty="0"/>
                <a:t>completed </a:t>
              </a:r>
              <a:br>
                <a:rPr lang="hu-HU" sz="2400" dirty="0"/>
              </a:br>
              <a:r>
                <a:rPr lang="en-GB" sz="2400" dirty="0"/>
                <a:t>before leaving the</a:t>
              </a:r>
              <a:r>
                <a:rPr lang="hu-HU" sz="2400" dirty="0"/>
                <a:t> </a:t>
              </a:r>
              <a:r>
                <a:rPr lang="en-GB" sz="2400" dirty="0"/>
                <a:t>site.</a:t>
              </a:r>
            </a:p>
          </p:txBody>
        </p:sp>
        <p:sp>
          <p:nvSpPr>
            <p:cNvPr id="16" name="TextBox 15">
              <a:extLst>
                <a:ext uri="{FF2B5EF4-FFF2-40B4-BE49-F238E27FC236}">
                  <a16:creationId xmlns:a16="http://schemas.microsoft.com/office/drawing/2014/main" id="{B7D0190E-A53B-28DB-B003-E4438CDF7A7D}"/>
                </a:ext>
              </a:extLst>
            </p:cNvPr>
            <p:cNvSpPr txBox="1">
              <a:spLocks/>
            </p:cNvSpPr>
            <p:nvPr/>
          </p:nvSpPr>
          <p:spPr>
            <a:xfrm>
              <a:off x="6743900" y="1455582"/>
              <a:ext cx="4140000" cy="3153778"/>
            </a:xfrm>
            <a:prstGeom prst="rect">
              <a:avLst/>
            </a:prstGeom>
            <a:solidFill>
              <a:schemeClr val="bg1"/>
            </a:solidFill>
            <a:ln w="6350">
              <a:solidFill>
                <a:schemeClr val="accent1">
                  <a:shade val="15000"/>
                </a:schemeClr>
              </a:solidFill>
            </a:ln>
          </p:spPr>
          <p:txBody>
            <a:bodyPr wrap="square" lIns="36000" tIns="1008000" rIns="36000" bIns="36000" anchor="t" anchorCtr="0">
              <a:noAutofit/>
            </a:bodyPr>
            <a:lstStyle/>
            <a:p>
              <a:pPr marL="36000" algn="ctr">
                <a:lnSpc>
                  <a:spcPct val="110000"/>
                </a:lnSpc>
                <a:spcBef>
                  <a:spcPts val="0"/>
                </a:spcBef>
                <a:spcAft>
                  <a:spcPts val="1800"/>
                </a:spcAft>
                <a:buClr>
                  <a:srgbClr val="F8C056"/>
                </a:buClr>
                <a:buSzPct val="100000"/>
              </a:pPr>
              <a:r>
                <a:rPr lang="en-GB" sz="2400" dirty="0"/>
                <a:t>Review and tidy up </a:t>
              </a:r>
              <a:br>
                <a:rPr lang="hu-HU" sz="2400" dirty="0"/>
              </a:br>
              <a:r>
                <a:rPr lang="en-GB" sz="2400" dirty="0"/>
                <a:t>answers before doing </a:t>
              </a:r>
              <a:br>
                <a:rPr lang="hu-HU" sz="2400" dirty="0"/>
              </a:br>
              <a:r>
                <a:rPr lang="en-GB" sz="2400" dirty="0"/>
                <a:t>the reporting section</a:t>
              </a:r>
              <a:r>
                <a:rPr lang="hu-HU" sz="2400" dirty="0"/>
                <a:t>.</a:t>
              </a:r>
              <a:endParaRPr lang="en-GB" sz="2400" dirty="0"/>
            </a:p>
          </p:txBody>
        </p:sp>
      </p:grpSp>
      <p:grpSp>
        <p:nvGrpSpPr>
          <p:cNvPr id="11" name="Group 10">
            <a:extLst>
              <a:ext uri="{FF2B5EF4-FFF2-40B4-BE49-F238E27FC236}">
                <a16:creationId xmlns:a16="http://schemas.microsoft.com/office/drawing/2014/main" id="{DB1FACD6-4ABC-E90A-97CF-D42B274C0907}"/>
              </a:ext>
            </a:extLst>
          </p:cNvPr>
          <p:cNvGrpSpPr/>
          <p:nvPr/>
        </p:nvGrpSpPr>
        <p:grpSpPr>
          <a:xfrm>
            <a:off x="5785684" y="507812"/>
            <a:ext cx="1656000" cy="2400617"/>
            <a:chOff x="704415" y="-33363"/>
            <a:chExt cx="1656000" cy="2400617"/>
          </a:xfrm>
        </p:grpSpPr>
        <p:grpSp>
          <p:nvGrpSpPr>
            <p:cNvPr id="12" name="Group 11">
              <a:extLst>
                <a:ext uri="{FF2B5EF4-FFF2-40B4-BE49-F238E27FC236}">
                  <a16:creationId xmlns:a16="http://schemas.microsoft.com/office/drawing/2014/main" id="{7FC81B38-EC39-4E18-C237-F28F4AB05299}"/>
                </a:ext>
              </a:extLst>
            </p:cNvPr>
            <p:cNvGrpSpPr>
              <a:grpSpLocks noChangeAspect="1"/>
            </p:cNvGrpSpPr>
            <p:nvPr/>
          </p:nvGrpSpPr>
          <p:grpSpPr>
            <a:xfrm>
              <a:off x="704415" y="-33363"/>
              <a:ext cx="1656000" cy="2400617"/>
              <a:chOff x="10799563" y="2163828"/>
              <a:chExt cx="1395225" cy="2022587"/>
            </a:xfrm>
          </p:grpSpPr>
          <p:sp>
            <p:nvSpPr>
              <p:cNvPr id="14" name="Google Shape;515;p9">
                <a:extLst>
                  <a:ext uri="{FF2B5EF4-FFF2-40B4-BE49-F238E27FC236}">
                    <a16:creationId xmlns:a16="http://schemas.microsoft.com/office/drawing/2014/main" id="{6B6EBDCC-A0D0-D14D-3C3A-66C7ECFE59FC}"/>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5" name="Google Shape;516;p9">
                <a:extLst>
                  <a:ext uri="{FF2B5EF4-FFF2-40B4-BE49-F238E27FC236}">
                    <a16:creationId xmlns:a16="http://schemas.microsoft.com/office/drawing/2014/main" id="{345B8512-774C-CB9E-3F3B-9B2629DB2C49}"/>
                  </a:ext>
                </a:extLst>
              </p:cNvPr>
              <p:cNvSpPr txBox="1">
                <a:spLocks noChangeAspect="1"/>
              </p:cNvSpPr>
              <p:nvPr/>
            </p:nvSpPr>
            <p:spPr>
              <a:xfrm>
                <a:off x="11260884" y="2163828"/>
                <a:ext cx="472584" cy="2022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sp>
          <p:nvSpPr>
            <p:cNvPr id="13" name="TextBox 12">
              <a:extLst>
                <a:ext uri="{FF2B5EF4-FFF2-40B4-BE49-F238E27FC236}">
                  <a16:creationId xmlns:a16="http://schemas.microsoft.com/office/drawing/2014/main" id="{33067D47-614F-5CB6-64E5-8F6049E23AD3}"/>
                </a:ext>
              </a:extLst>
            </p:cNvPr>
            <p:cNvSpPr txBox="1"/>
            <p:nvPr/>
          </p:nvSpPr>
          <p:spPr>
            <a:xfrm>
              <a:off x="823341" y="851526"/>
              <a:ext cx="1465312" cy="769441"/>
            </a:xfrm>
            <a:prstGeom prst="rect">
              <a:avLst/>
            </a:prstGeom>
            <a:noFill/>
          </p:spPr>
          <p:txBody>
            <a:bodyPr wrap="square">
              <a:spAutoFit/>
            </a:bodyPr>
            <a:lstStyle/>
            <a:p>
              <a:pPr algn="ctr"/>
              <a:r>
                <a:rPr lang="hu-HU" sz="2200" b="1" dirty="0"/>
                <a:t>QUICK TIPS</a:t>
              </a:r>
              <a:endParaRPr lang="en-US" sz="2200" b="1" dirty="0"/>
            </a:p>
          </p:txBody>
        </p:sp>
      </p:grpSp>
    </p:spTree>
    <p:extLst>
      <p:ext uri="{BB962C8B-B14F-4D97-AF65-F5344CB8AC3E}">
        <p14:creationId xmlns:p14="http://schemas.microsoft.com/office/powerpoint/2010/main" val="103666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341F1-EB62-E702-E803-BE18BA23DCF8}"/>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32</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E2998F3D-C74C-BA51-B48B-5C0CE59C55E0}"/>
              </a:ext>
            </a:extLst>
          </p:cNvPr>
          <p:cNvSpPr>
            <a:spLocks noGrp="1"/>
          </p:cNvSpPr>
          <p:nvPr>
            <p:ph idx="1"/>
          </p:nvPr>
        </p:nvSpPr>
        <p:spPr>
          <a:xfrm>
            <a:off x="1609544" y="1297939"/>
            <a:ext cx="5342435" cy="4289423"/>
          </a:xfrm>
          <a:ln w="6350">
            <a:solidFill>
              <a:schemeClr val="accent1">
                <a:shade val="15000"/>
              </a:schemeClr>
            </a:solidFill>
          </a:ln>
        </p:spPr>
        <p:txBody>
          <a:bodyPr wrap="square" lIns="108000" tIns="216000" rIns="288000" bIns="180000">
            <a:noAutofit/>
          </a:bodyPr>
          <a:lstStyle/>
          <a:p>
            <a:pPr marL="360000" indent="-324000">
              <a:lnSpc>
                <a:spcPct val="110000"/>
              </a:lnSpc>
              <a:spcBef>
                <a:spcPts val="0"/>
              </a:spcBef>
              <a:spcAft>
                <a:spcPts val="2400"/>
              </a:spcAft>
              <a:buClr>
                <a:srgbClr val="70A1C0"/>
              </a:buClr>
              <a:buSzPct val="100000"/>
              <a:buFont typeface="Arial" panose="020B0604020202020204" pitchFamily="34" charset="0"/>
              <a:buChar char="•"/>
            </a:pPr>
            <a:r>
              <a:rPr lang="en-GB" sz="2400" dirty="0">
                <a:latin typeface="Trebuchet MS" panose="020B0603020202020204" pitchFamily="34" charset="0"/>
              </a:rPr>
              <a:t>Output tabs contain the final information that will be shared as a report to the facility and scoring totals to be transferred </a:t>
            </a:r>
            <a:br>
              <a:rPr lang="hu-HU" sz="2400" dirty="0">
                <a:latin typeface="Trebuchet MS" panose="020B0603020202020204" pitchFamily="34" charset="0"/>
              </a:rPr>
            </a:br>
            <a:r>
              <a:rPr lang="en-GB" sz="2400" dirty="0">
                <a:latin typeface="Trebuchet MS" panose="020B0603020202020204" pitchFamily="34" charset="0"/>
              </a:rPr>
              <a:t>into a “National Checklist”.</a:t>
            </a:r>
          </a:p>
          <a:p>
            <a:pPr marL="360000" indent="-324000">
              <a:lnSpc>
                <a:spcPct val="110000"/>
              </a:lnSpc>
              <a:spcBef>
                <a:spcPts val="0"/>
              </a:spcBef>
              <a:spcAft>
                <a:spcPts val="2400"/>
              </a:spcAft>
              <a:buClr>
                <a:srgbClr val="70A1C0"/>
              </a:buClr>
              <a:buSzPct val="100000"/>
              <a:buFont typeface="Arial" panose="020B0604020202020204" pitchFamily="34" charset="0"/>
              <a:buChar char="•"/>
            </a:pPr>
            <a:r>
              <a:rPr lang="en-GB" sz="2400" dirty="0"/>
              <a:t>Before starting, all assessors should review and ensure all narrative and scoring sections are complete and accurate. </a:t>
            </a:r>
            <a:endParaRPr lang="en-GB" sz="2400" dirty="0">
              <a:latin typeface="Trebuchet MS" panose="020B0603020202020204" pitchFamily="34" charset="0"/>
            </a:endParaRPr>
          </a:p>
        </p:txBody>
      </p:sp>
      <p:sp>
        <p:nvSpPr>
          <p:cNvPr id="6" name="Text Placeholder 5">
            <a:extLst>
              <a:ext uri="{FF2B5EF4-FFF2-40B4-BE49-F238E27FC236}">
                <a16:creationId xmlns:a16="http://schemas.microsoft.com/office/drawing/2014/main" id="{786D68AA-70E1-ECD6-AC6F-5400A5642FC9}"/>
              </a:ext>
            </a:extLst>
          </p:cNvPr>
          <p:cNvSpPr>
            <a:spLocks noGrp="1"/>
          </p:cNvSpPr>
          <p:nvPr>
            <p:ph type="body" sz="quarter" idx="13"/>
          </p:nvPr>
        </p:nvSpPr>
        <p:spPr/>
        <p:txBody>
          <a:bodyPr/>
          <a:lstStyle/>
          <a:p>
            <a:r>
              <a:rPr lang="en-GB" dirty="0"/>
              <a:t>OUTPUTS</a:t>
            </a:r>
            <a:endParaRPr lang="hu-HU" dirty="0"/>
          </a:p>
        </p:txBody>
      </p:sp>
      <p:grpSp>
        <p:nvGrpSpPr>
          <p:cNvPr id="18" name="Group 17">
            <a:extLst>
              <a:ext uri="{FF2B5EF4-FFF2-40B4-BE49-F238E27FC236}">
                <a16:creationId xmlns:a16="http://schemas.microsoft.com/office/drawing/2014/main" id="{AF32AFED-5EC9-F1C0-6C43-240DF993C478}"/>
              </a:ext>
            </a:extLst>
          </p:cNvPr>
          <p:cNvGrpSpPr/>
          <p:nvPr/>
        </p:nvGrpSpPr>
        <p:grpSpPr>
          <a:xfrm>
            <a:off x="7453810" y="1629336"/>
            <a:ext cx="4215223" cy="3596149"/>
            <a:chOff x="6932418" y="1476884"/>
            <a:chExt cx="4215223" cy="3596149"/>
          </a:xfrm>
        </p:grpSpPr>
        <p:sp>
          <p:nvSpPr>
            <p:cNvPr id="9" name="TextBox 8">
              <a:extLst>
                <a:ext uri="{FF2B5EF4-FFF2-40B4-BE49-F238E27FC236}">
                  <a16:creationId xmlns:a16="http://schemas.microsoft.com/office/drawing/2014/main" id="{5478943E-229E-BEE9-9723-7E74E8CA7E3E}"/>
                </a:ext>
              </a:extLst>
            </p:cNvPr>
            <p:cNvSpPr txBox="1"/>
            <p:nvPr/>
          </p:nvSpPr>
          <p:spPr>
            <a:xfrm>
              <a:off x="7558867" y="1594428"/>
              <a:ext cx="3588774" cy="521997"/>
            </a:xfrm>
            <a:prstGeom prst="rect">
              <a:avLst/>
            </a:prstGeom>
            <a:solidFill>
              <a:srgbClr val="70A1C0"/>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Gap analysis</a:t>
              </a:r>
            </a:p>
          </p:txBody>
        </p:sp>
        <p:sp>
          <p:nvSpPr>
            <p:cNvPr id="10" name="TextBox 9">
              <a:extLst>
                <a:ext uri="{FF2B5EF4-FFF2-40B4-BE49-F238E27FC236}">
                  <a16:creationId xmlns:a16="http://schemas.microsoft.com/office/drawing/2014/main" id="{472F740A-7594-7414-D6BE-5AFAF3616B4F}"/>
                </a:ext>
              </a:extLst>
            </p:cNvPr>
            <p:cNvSpPr txBox="1"/>
            <p:nvPr/>
          </p:nvSpPr>
          <p:spPr>
            <a:xfrm>
              <a:off x="7558867" y="2538146"/>
              <a:ext cx="3588774" cy="521997"/>
            </a:xfrm>
            <a:prstGeom prst="rect">
              <a:avLst/>
            </a:prstGeom>
            <a:solidFill>
              <a:srgbClr val="70A1C0"/>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Reporting</a:t>
              </a:r>
            </a:p>
          </p:txBody>
        </p:sp>
        <p:sp>
          <p:nvSpPr>
            <p:cNvPr id="11" name="TextBox 10">
              <a:extLst>
                <a:ext uri="{FF2B5EF4-FFF2-40B4-BE49-F238E27FC236}">
                  <a16:creationId xmlns:a16="http://schemas.microsoft.com/office/drawing/2014/main" id="{4438E03A-2935-8CD8-C773-A32CE8A2D524}"/>
                </a:ext>
              </a:extLst>
            </p:cNvPr>
            <p:cNvSpPr txBox="1"/>
            <p:nvPr/>
          </p:nvSpPr>
          <p:spPr>
            <a:xfrm>
              <a:off x="7558867" y="3481864"/>
              <a:ext cx="3588774" cy="521997"/>
            </a:xfrm>
            <a:prstGeom prst="rect">
              <a:avLst/>
            </a:prstGeom>
            <a:solidFill>
              <a:srgbClr val="70A1C0"/>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Recommendations</a:t>
              </a:r>
            </a:p>
          </p:txBody>
        </p:sp>
        <p:sp>
          <p:nvSpPr>
            <p:cNvPr id="12" name="TextBox 11">
              <a:extLst>
                <a:ext uri="{FF2B5EF4-FFF2-40B4-BE49-F238E27FC236}">
                  <a16:creationId xmlns:a16="http://schemas.microsoft.com/office/drawing/2014/main" id="{F94E6A82-D1F6-6CB1-9DBD-060092CC3E8D}"/>
                </a:ext>
              </a:extLst>
            </p:cNvPr>
            <p:cNvSpPr txBox="1"/>
            <p:nvPr/>
          </p:nvSpPr>
          <p:spPr>
            <a:xfrm>
              <a:off x="7558867" y="4425582"/>
              <a:ext cx="3588774" cy="521997"/>
            </a:xfrm>
            <a:prstGeom prst="rect">
              <a:avLst/>
            </a:prstGeom>
            <a:solidFill>
              <a:srgbClr val="70A1C0"/>
            </a:solidFill>
            <a:scene3d>
              <a:camera prst="orthographicFront"/>
              <a:lightRig rig="threePt" dir="t"/>
            </a:scene3d>
            <a:sp3d>
              <a:bevelT w="152400" h="50800" prst="softRound"/>
            </a:sp3d>
          </p:spPr>
          <p:txBody>
            <a:bodyPr wrap="square" rtlCol="0" anchor="ctr" anchorCtr="0">
              <a:noAutofit/>
            </a:bodyPr>
            <a:lstStyle/>
            <a:p>
              <a:pPr algn="ctr"/>
              <a:r>
                <a:rPr lang="en-GB" sz="2000" dirty="0">
                  <a:solidFill>
                    <a:schemeClr val="bg1"/>
                  </a:solidFill>
                </a:rPr>
                <a:t>National aggregation</a:t>
              </a:r>
            </a:p>
          </p:txBody>
        </p:sp>
        <p:sp>
          <p:nvSpPr>
            <p:cNvPr id="13" name="Oval 12">
              <a:extLst>
                <a:ext uri="{FF2B5EF4-FFF2-40B4-BE49-F238E27FC236}">
                  <a16:creationId xmlns:a16="http://schemas.microsoft.com/office/drawing/2014/main" id="{2CCAECB7-DA3E-B6F3-F4B0-FE214139E188}"/>
                </a:ext>
              </a:extLst>
            </p:cNvPr>
            <p:cNvSpPr/>
            <p:nvPr/>
          </p:nvSpPr>
          <p:spPr>
            <a:xfrm>
              <a:off x="6971071" y="1476884"/>
              <a:ext cx="757084" cy="757084"/>
            </a:xfrm>
            <a:prstGeom prst="ellipse">
              <a:avLst/>
            </a:prstGeom>
            <a:solidFill>
              <a:schemeClr val="bg1"/>
            </a:solidFill>
            <a:ln>
              <a:solidFill>
                <a:srgbClr val="70A1C0"/>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DAF7597-6EC3-AA32-2306-9885FD800F9F}"/>
                </a:ext>
              </a:extLst>
            </p:cNvPr>
            <p:cNvSpPr/>
            <p:nvPr/>
          </p:nvSpPr>
          <p:spPr>
            <a:xfrm>
              <a:off x="6971071" y="2423239"/>
              <a:ext cx="757084" cy="757084"/>
            </a:xfrm>
            <a:prstGeom prst="ellipse">
              <a:avLst/>
            </a:prstGeom>
            <a:solidFill>
              <a:schemeClr val="bg1"/>
            </a:solidFill>
            <a:ln>
              <a:solidFill>
                <a:srgbClr val="70A1C0"/>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9985A1A-5712-E5A2-9255-68745AD2631C}"/>
                </a:ext>
              </a:extLst>
            </p:cNvPr>
            <p:cNvSpPr/>
            <p:nvPr/>
          </p:nvSpPr>
          <p:spPr>
            <a:xfrm>
              <a:off x="6971071" y="3369594"/>
              <a:ext cx="757084" cy="757084"/>
            </a:xfrm>
            <a:prstGeom prst="ellipse">
              <a:avLst/>
            </a:prstGeom>
            <a:solidFill>
              <a:schemeClr val="bg1"/>
            </a:solidFill>
            <a:ln>
              <a:solidFill>
                <a:srgbClr val="70A1C0"/>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E7D3D5C-4C75-5931-2BCF-4DB9FD38F5DA}"/>
                </a:ext>
              </a:extLst>
            </p:cNvPr>
            <p:cNvSpPr/>
            <p:nvPr/>
          </p:nvSpPr>
          <p:spPr>
            <a:xfrm>
              <a:off x="6971071" y="4315949"/>
              <a:ext cx="757084" cy="757084"/>
            </a:xfrm>
            <a:prstGeom prst="ellipse">
              <a:avLst/>
            </a:prstGeom>
            <a:solidFill>
              <a:schemeClr val="bg1"/>
            </a:solidFill>
            <a:ln>
              <a:solidFill>
                <a:srgbClr val="70A1C0"/>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E27C0480-FC03-54F8-B7A8-A4151224EC1B}"/>
                </a:ext>
              </a:extLst>
            </p:cNvPr>
            <p:cNvPicPr>
              <a:picLocks noChangeAspect="1"/>
            </p:cNvPicPr>
            <p:nvPr/>
          </p:nvPicPr>
          <p:blipFill>
            <a:blip r:embed="rId3"/>
            <a:stretch>
              <a:fillRect/>
            </a:stretch>
          </p:blipFill>
          <p:spPr>
            <a:xfrm>
              <a:off x="6932418" y="2359089"/>
              <a:ext cx="875601" cy="875601"/>
            </a:xfrm>
            <a:prstGeom prst="rect">
              <a:avLst/>
            </a:prstGeom>
            <a:scene3d>
              <a:camera prst="orthographicFront"/>
              <a:lightRig rig="threePt" dir="t"/>
            </a:scene3d>
            <a:sp3d>
              <a:bevelT w="152400" h="50800" prst="softRound"/>
            </a:sp3d>
          </p:spPr>
        </p:pic>
      </p:grpSp>
      <p:pic>
        <p:nvPicPr>
          <p:cNvPr id="2" name="Picture 1">
            <a:extLst>
              <a:ext uri="{FF2B5EF4-FFF2-40B4-BE49-F238E27FC236}">
                <a16:creationId xmlns:a16="http://schemas.microsoft.com/office/drawing/2014/main" id="{10E75518-8AA7-84C7-C419-E2A462F861DA}"/>
              </a:ext>
            </a:extLst>
          </p:cNvPr>
          <p:cNvPicPr>
            <a:picLocks noChangeAspect="1"/>
          </p:cNvPicPr>
          <p:nvPr/>
        </p:nvPicPr>
        <p:blipFill>
          <a:blip r:embed="rId4"/>
          <a:srcRect/>
          <a:stretch/>
        </p:blipFill>
        <p:spPr>
          <a:xfrm>
            <a:off x="7615493" y="1768357"/>
            <a:ext cx="497370" cy="497370"/>
          </a:xfrm>
          <a:prstGeom prst="rect">
            <a:avLst/>
          </a:prstGeom>
        </p:spPr>
      </p:pic>
      <p:pic>
        <p:nvPicPr>
          <p:cNvPr id="7" name="Picture 6">
            <a:extLst>
              <a:ext uri="{FF2B5EF4-FFF2-40B4-BE49-F238E27FC236}">
                <a16:creationId xmlns:a16="http://schemas.microsoft.com/office/drawing/2014/main" id="{D53D6203-1F6F-E080-3D27-A4C488308E3C}"/>
              </a:ext>
            </a:extLst>
          </p:cNvPr>
          <p:cNvPicPr>
            <a:picLocks noChangeAspect="1"/>
          </p:cNvPicPr>
          <p:nvPr/>
        </p:nvPicPr>
        <p:blipFill>
          <a:blip r:embed="rId5"/>
          <a:srcRect/>
          <a:stretch/>
        </p:blipFill>
        <p:spPr>
          <a:xfrm>
            <a:off x="7712108" y="3629806"/>
            <a:ext cx="304140" cy="513660"/>
          </a:xfrm>
          <a:prstGeom prst="rect">
            <a:avLst/>
          </a:prstGeom>
        </p:spPr>
      </p:pic>
      <p:pic>
        <p:nvPicPr>
          <p:cNvPr id="8" name="Picture 7">
            <a:extLst>
              <a:ext uri="{FF2B5EF4-FFF2-40B4-BE49-F238E27FC236}">
                <a16:creationId xmlns:a16="http://schemas.microsoft.com/office/drawing/2014/main" id="{E6BA16F6-CCBA-9681-8B48-0A6BF7DDD75D}"/>
              </a:ext>
            </a:extLst>
          </p:cNvPr>
          <p:cNvPicPr>
            <a:picLocks noChangeAspect="1"/>
          </p:cNvPicPr>
          <p:nvPr/>
        </p:nvPicPr>
        <p:blipFill>
          <a:blip r:embed="rId6"/>
          <a:srcRect/>
          <a:stretch/>
        </p:blipFill>
        <p:spPr>
          <a:xfrm>
            <a:off x="7595843" y="4593515"/>
            <a:ext cx="536670" cy="506855"/>
          </a:xfrm>
          <a:prstGeom prst="rect">
            <a:avLst/>
          </a:prstGeom>
        </p:spPr>
      </p:pic>
    </p:spTree>
    <p:extLst>
      <p:ext uri="{BB962C8B-B14F-4D97-AF65-F5344CB8AC3E}">
        <p14:creationId xmlns:p14="http://schemas.microsoft.com/office/powerpoint/2010/main" val="227174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D7E00-6025-CC4C-54D2-3FC6F54994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087F93-6405-0C8D-8731-07DA1733C26B}"/>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33</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AC40ADA3-166B-2CA2-AC83-4BAA9515323D}"/>
              </a:ext>
            </a:extLst>
          </p:cNvPr>
          <p:cNvSpPr>
            <a:spLocks noGrp="1"/>
          </p:cNvSpPr>
          <p:nvPr>
            <p:ph type="body" sz="quarter" idx="13"/>
          </p:nvPr>
        </p:nvSpPr>
        <p:spPr/>
        <p:txBody>
          <a:bodyPr/>
          <a:lstStyle/>
          <a:p>
            <a:r>
              <a:rPr lang="en-GB" dirty="0"/>
              <a:t>GAP ANALYSIS</a:t>
            </a:r>
            <a:endParaRPr lang="hu-HU" dirty="0"/>
          </a:p>
        </p:txBody>
      </p:sp>
      <p:sp>
        <p:nvSpPr>
          <p:cNvPr id="9" name="TextBox 8">
            <a:extLst>
              <a:ext uri="{FF2B5EF4-FFF2-40B4-BE49-F238E27FC236}">
                <a16:creationId xmlns:a16="http://schemas.microsoft.com/office/drawing/2014/main" id="{A95B4C17-CB93-D485-3929-0F041BADC60E}"/>
              </a:ext>
            </a:extLst>
          </p:cNvPr>
          <p:cNvSpPr txBox="1"/>
          <p:nvPr/>
        </p:nvSpPr>
        <p:spPr>
          <a:xfrm>
            <a:off x="1742276" y="813313"/>
            <a:ext cx="9738581" cy="468000"/>
          </a:xfrm>
          <a:prstGeom prst="rect">
            <a:avLst/>
          </a:prstGeom>
          <a:noFill/>
          <a:ln w="6350">
            <a:noFill/>
          </a:ln>
        </p:spPr>
        <p:txBody>
          <a:bodyPr wrap="square" lIns="288000" rIns="108000" anchor="ctr" anchorCtr="0">
            <a:spAutoFit/>
          </a:bodyPr>
          <a:lstStyle/>
          <a:p>
            <a:pPr marL="342900" indent="-342900">
              <a:lnSpc>
                <a:spcPct val="120000"/>
              </a:lnSpc>
              <a:buClr>
                <a:srgbClr val="70A1C0"/>
              </a:buClr>
              <a:buSzPct val="100000"/>
              <a:buFont typeface="Arial" panose="020B0604020202020204" pitchFamily="34" charset="0"/>
              <a:buChar char="•"/>
            </a:pPr>
            <a:r>
              <a:rPr lang="en-US" sz="2200" dirty="0"/>
              <a:t>Each indicator has attributes that reflect various levels of capacity. </a:t>
            </a:r>
          </a:p>
        </p:txBody>
      </p:sp>
      <p:sp>
        <p:nvSpPr>
          <p:cNvPr id="11" name="TextBox 10">
            <a:extLst>
              <a:ext uri="{FF2B5EF4-FFF2-40B4-BE49-F238E27FC236}">
                <a16:creationId xmlns:a16="http://schemas.microsoft.com/office/drawing/2014/main" id="{E82CE901-EDD1-F800-C16D-8024C457B248}"/>
              </a:ext>
            </a:extLst>
          </p:cNvPr>
          <p:cNvSpPr txBox="1"/>
          <p:nvPr/>
        </p:nvSpPr>
        <p:spPr>
          <a:xfrm>
            <a:off x="1742275" y="1464539"/>
            <a:ext cx="9738583" cy="1680653"/>
          </a:xfrm>
          <a:prstGeom prst="rect">
            <a:avLst/>
          </a:prstGeom>
          <a:noFill/>
          <a:ln w="6350">
            <a:noFill/>
          </a:ln>
        </p:spPr>
        <p:txBody>
          <a:bodyPr wrap="square" lIns="288000" rIns="108000" anchor="ctr" anchorCtr="0">
            <a:spAutoFit/>
          </a:bodyPr>
          <a:lstStyle/>
          <a:p>
            <a:pPr marL="342900" indent="-342900">
              <a:lnSpc>
                <a:spcPct val="120000"/>
              </a:lnSpc>
              <a:buClr>
                <a:srgbClr val="70A1C0"/>
              </a:buClr>
              <a:buSzPct val="100000"/>
              <a:buFont typeface="Arial" panose="020B0604020202020204" pitchFamily="34" charset="0"/>
              <a:buChar char="•"/>
            </a:pPr>
            <a:r>
              <a:rPr lang="en-US" sz="2200" dirty="0"/>
              <a:t>These are identified with scores ranging from “0” (indicating that implementation has not occurred) to “5” (indicating that implementation has occurred, is tested, reviewed, and exercised, and that the facility has a sustainable level of capability for the indicator). </a:t>
            </a:r>
          </a:p>
        </p:txBody>
      </p:sp>
      <p:sp>
        <p:nvSpPr>
          <p:cNvPr id="13" name="TextBox 12">
            <a:extLst>
              <a:ext uri="{FF2B5EF4-FFF2-40B4-BE49-F238E27FC236}">
                <a16:creationId xmlns:a16="http://schemas.microsoft.com/office/drawing/2014/main" id="{DEB67ACF-3FD6-0685-5F3D-59E1FDB87DD9}"/>
              </a:ext>
            </a:extLst>
          </p:cNvPr>
          <p:cNvSpPr txBox="1"/>
          <p:nvPr/>
        </p:nvSpPr>
        <p:spPr>
          <a:xfrm>
            <a:off x="1742275" y="3328418"/>
            <a:ext cx="9738582" cy="868123"/>
          </a:xfrm>
          <a:prstGeom prst="rect">
            <a:avLst/>
          </a:prstGeom>
          <a:noFill/>
          <a:ln w="6350">
            <a:noFill/>
          </a:ln>
        </p:spPr>
        <p:txBody>
          <a:bodyPr wrap="square" lIns="288000" rIns="108000" anchor="ctr" anchorCtr="0">
            <a:spAutoFit/>
          </a:bodyPr>
          <a:lstStyle/>
          <a:p>
            <a:pPr marL="342900" indent="-342900">
              <a:lnSpc>
                <a:spcPct val="120000"/>
              </a:lnSpc>
              <a:buClr>
                <a:srgbClr val="70A1C0"/>
              </a:buClr>
              <a:buSzPct val="100000"/>
              <a:buFont typeface="Arial" panose="020B0604020202020204" pitchFamily="34" charset="0"/>
              <a:buChar char="•"/>
            </a:pPr>
            <a:r>
              <a:rPr lang="en-US" sz="2200" dirty="0"/>
              <a:t>For each indicator, a facility receives a single score based on the current implementation. </a:t>
            </a:r>
          </a:p>
        </p:txBody>
      </p:sp>
      <p:sp>
        <p:nvSpPr>
          <p:cNvPr id="15" name="TextBox 14">
            <a:extLst>
              <a:ext uri="{FF2B5EF4-FFF2-40B4-BE49-F238E27FC236}">
                <a16:creationId xmlns:a16="http://schemas.microsoft.com/office/drawing/2014/main" id="{D9EEC9B2-18D8-22EA-8BE7-D4F129BB1CAE}"/>
              </a:ext>
            </a:extLst>
          </p:cNvPr>
          <p:cNvSpPr txBox="1"/>
          <p:nvPr/>
        </p:nvSpPr>
        <p:spPr>
          <a:xfrm>
            <a:off x="1738707" y="4379768"/>
            <a:ext cx="9745719" cy="1680653"/>
          </a:xfrm>
          <a:prstGeom prst="rect">
            <a:avLst/>
          </a:prstGeom>
          <a:noFill/>
          <a:ln w="6350">
            <a:noFill/>
          </a:ln>
        </p:spPr>
        <p:txBody>
          <a:bodyPr wrap="square" lIns="288000" rIns="108000" anchor="ctr" anchorCtr="0">
            <a:spAutoFit/>
          </a:bodyPr>
          <a:lstStyle/>
          <a:p>
            <a:pPr marL="342900" indent="-342900">
              <a:lnSpc>
                <a:spcPct val="120000"/>
              </a:lnSpc>
              <a:buClr>
                <a:srgbClr val="70A1C0"/>
              </a:buClr>
              <a:buSzPct val="100000"/>
              <a:buFont typeface="Arial" panose="020B0604020202020204" pitchFamily="34" charset="0"/>
              <a:buChar char="•"/>
            </a:pPr>
            <a:r>
              <a:rPr lang="en-US" sz="2200" dirty="0"/>
              <a:t>The “Scored questions” help the evaluators determine the appropriate score – there is a % provided based on the relevant questions as a guide, but assessors should use their judgement and observations in tandem with this information to assign the stage</a:t>
            </a:r>
            <a:r>
              <a:rPr lang="hu-HU" sz="2200" dirty="0"/>
              <a:t>.</a:t>
            </a:r>
            <a:endParaRPr lang="en-GB" sz="2200" dirty="0">
              <a:latin typeface="Trebuchet MS" panose="020B0603020202020204" pitchFamily="34" charset="0"/>
            </a:endParaRPr>
          </a:p>
        </p:txBody>
      </p:sp>
    </p:spTree>
    <p:extLst>
      <p:ext uri="{BB962C8B-B14F-4D97-AF65-F5344CB8AC3E}">
        <p14:creationId xmlns:p14="http://schemas.microsoft.com/office/powerpoint/2010/main" val="423540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1E191-AA61-D742-BD5B-C35EC97AFE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B645D-43A1-9453-0694-ECFDA5442054}"/>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34</a:t>
            </a:fld>
            <a:endParaRPr lang="en-US">
              <a:latin typeface="Trebuchet MS" panose="020B0603020202020204" pitchFamily="34" charset="0"/>
            </a:endParaRPr>
          </a:p>
        </p:txBody>
      </p:sp>
      <p:sp>
        <p:nvSpPr>
          <p:cNvPr id="3" name="Text Placeholder 2">
            <a:extLst>
              <a:ext uri="{FF2B5EF4-FFF2-40B4-BE49-F238E27FC236}">
                <a16:creationId xmlns:a16="http://schemas.microsoft.com/office/drawing/2014/main" id="{894FC6D5-813C-0518-3EE8-4C3D75252AC4}"/>
              </a:ext>
            </a:extLst>
          </p:cNvPr>
          <p:cNvSpPr>
            <a:spLocks noGrp="1"/>
          </p:cNvSpPr>
          <p:nvPr>
            <p:ph type="body" sz="quarter" idx="13"/>
          </p:nvPr>
        </p:nvSpPr>
        <p:spPr>
          <a:xfrm rot="16200000">
            <a:off x="-2740442" y="3093259"/>
            <a:ext cx="6858001" cy="690533"/>
          </a:xfrm>
        </p:spPr>
        <p:txBody>
          <a:bodyPr/>
          <a:lstStyle/>
          <a:p>
            <a:r>
              <a:rPr lang="en-GB" dirty="0"/>
              <a:t>GAP ANALYSIS</a:t>
            </a:r>
            <a:endParaRPr lang="hu-HU" dirty="0"/>
          </a:p>
        </p:txBody>
      </p:sp>
      <p:sp>
        <p:nvSpPr>
          <p:cNvPr id="18" name="TextBox 17">
            <a:extLst>
              <a:ext uri="{FF2B5EF4-FFF2-40B4-BE49-F238E27FC236}">
                <a16:creationId xmlns:a16="http://schemas.microsoft.com/office/drawing/2014/main" id="{9227FF19-4D27-8239-120B-0F186D23EB40}"/>
              </a:ext>
            </a:extLst>
          </p:cNvPr>
          <p:cNvSpPr txBox="1"/>
          <p:nvPr/>
        </p:nvSpPr>
        <p:spPr>
          <a:xfrm>
            <a:off x="1807029" y="1055858"/>
            <a:ext cx="9828000" cy="422405"/>
          </a:xfrm>
          <a:prstGeom prst="rect">
            <a:avLst/>
          </a:prstGeom>
          <a:noFill/>
          <a:ln w="6350">
            <a:solidFill>
              <a:schemeClr val="accent1">
                <a:shade val="15000"/>
              </a:schemeClr>
            </a:solidFill>
          </a:ln>
        </p:spPr>
        <p:txBody>
          <a:bodyPr wrap="square" lIns="288000" tIns="72000" rIns="108000" bIns="72000" anchor="ctr" anchorCtr="0">
            <a:noAutofit/>
          </a:bodyPr>
          <a:lstStyle/>
          <a:p>
            <a:r>
              <a:rPr lang="en-US" sz="1900" b="1" dirty="0"/>
              <a:t>No capacity: </a:t>
            </a:r>
            <a:r>
              <a:rPr lang="en-US" sz="1900" dirty="0"/>
              <a:t>Attributes of a capacity are not in place.</a:t>
            </a:r>
          </a:p>
        </p:txBody>
      </p:sp>
      <p:sp>
        <p:nvSpPr>
          <p:cNvPr id="9" name="Oval 8">
            <a:extLst>
              <a:ext uri="{FF2B5EF4-FFF2-40B4-BE49-F238E27FC236}">
                <a16:creationId xmlns:a16="http://schemas.microsoft.com/office/drawing/2014/main" id="{5BEA5167-4757-BD9A-7D32-85044D20FC6A}"/>
              </a:ext>
            </a:extLst>
          </p:cNvPr>
          <p:cNvSpPr>
            <a:spLocks noChangeAspect="1"/>
          </p:cNvSpPr>
          <p:nvPr/>
        </p:nvSpPr>
        <p:spPr>
          <a:xfrm>
            <a:off x="1632898" y="1081902"/>
            <a:ext cx="360000" cy="36000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20" name="TextBox 19">
            <a:extLst>
              <a:ext uri="{FF2B5EF4-FFF2-40B4-BE49-F238E27FC236}">
                <a16:creationId xmlns:a16="http://schemas.microsoft.com/office/drawing/2014/main" id="{6496313A-1057-7465-BC95-9ED5DF4BA3EB}"/>
              </a:ext>
            </a:extLst>
          </p:cNvPr>
          <p:cNvSpPr txBox="1"/>
          <p:nvPr/>
        </p:nvSpPr>
        <p:spPr>
          <a:xfrm>
            <a:off x="1807029" y="1582688"/>
            <a:ext cx="9828000" cy="699404"/>
          </a:xfrm>
          <a:prstGeom prst="rect">
            <a:avLst/>
          </a:prstGeom>
          <a:noFill/>
          <a:ln w="6350">
            <a:solidFill>
              <a:schemeClr val="accent1">
                <a:shade val="15000"/>
              </a:schemeClr>
            </a:solidFill>
          </a:ln>
        </p:spPr>
        <p:txBody>
          <a:bodyPr wrap="square" lIns="288000" tIns="72000" rIns="108000" bIns="72000" anchor="ctr" anchorCtr="0">
            <a:noAutofit/>
          </a:bodyPr>
          <a:lstStyle/>
          <a:p>
            <a:pPr marL="0" indent="0">
              <a:buNone/>
            </a:pPr>
            <a:r>
              <a:rPr lang="en-US" sz="1900" b="1" dirty="0"/>
              <a:t>Very rudimentary capacity: </a:t>
            </a:r>
            <a:r>
              <a:rPr lang="en-US" sz="1900" dirty="0"/>
              <a:t>Attributes of a capacity are in development stage, may only </a:t>
            </a:r>
            <a:r>
              <a:rPr lang="en-US" sz="1900" dirty="0" err="1"/>
              <a:t>only</a:t>
            </a:r>
            <a:r>
              <a:rPr lang="en-US" sz="1900" dirty="0"/>
              <a:t> be on paper, or some evidence of implementation without documentation</a:t>
            </a:r>
            <a:r>
              <a:rPr lang="hu-HU" sz="1900" dirty="0"/>
              <a:t>.</a:t>
            </a:r>
            <a:endParaRPr lang="en-US" sz="1900" dirty="0"/>
          </a:p>
        </p:txBody>
      </p:sp>
      <p:sp>
        <p:nvSpPr>
          <p:cNvPr id="10" name="Oval 9">
            <a:extLst>
              <a:ext uri="{FF2B5EF4-FFF2-40B4-BE49-F238E27FC236}">
                <a16:creationId xmlns:a16="http://schemas.microsoft.com/office/drawing/2014/main" id="{E4517C25-15CF-ADA0-51AF-7C6B8A85F235}"/>
              </a:ext>
            </a:extLst>
          </p:cNvPr>
          <p:cNvSpPr>
            <a:spLocks noChangeAspect="1"/>
          </p:cNvSpPr>
          <p:nvPr/>
        </p:nvSpPr>
        <p:spPr>
          <a:xfrm>
            <a:off x="1632898" y="1752390"/>
            <a:ext cx="360000" cy="360000"/>
          </a:xfrm>
          <a:prstGeom prst="ellipse">
            <a:avLst/>
          </a:prstGeom>
          <a:solidFill>
            <a:srgbClr val="E971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22" name="TextBox 21">
            <a:extLst>
              <a:ext uri="{FF2B5EF4-FFF2-40B4-BE49-F238E27FC236}">
                <a16:creationId xmlns:a16="http://schemas.microsoft.com/office/drawing/2014/main" id="{B39E4CAF-4C2C-DF8C-6BED-62B4E63D9B3A}"/>
              </a:ext>
            </a:extLst>
          </p:cNvPr>
          <p:cNvSpPr txBox="1"/>
          <p:nvPr/>
        </p:nvSpPr>
        <p:spPr>
          <a:xfrm>
            <a:off x="1807029" y="2386517"/>
            <a:ext cx="9828000" cy="699404"/>
          </a:xfrm>
          <a:prstGeom prst="rect">
            <a:avLst/>
          </a:prstGeom>
          <a:noFill/>
          <a:ln w="6350">
            <a:solidFill>
              <a:schemeClr val="accent1">
                <a:shade val="15000"/>
              </a:schemeClr>
            </a:solidFill>
          </a:ln>
        </p:spPr>
        <p:txBody>
          <a:bodyPr wrap="square" lIns="288000" tIns="72000" rIns="108000" bIns="72000" anchor="ctr" anchorCtr="0">
            <a:noAutofit/>
          </a:bodyPr>
          <a:lstStyle/>
          <a:p>
            <a:pPr marL="0" indent="0">
              <a:buNone/>
            </a:pPr>
            <a:r>
              <a:rPr lang="en-US" sz="1900" b="1" dirty="0"/>
              <a:t>Limited capacity: </a:t>
            </a:r>
            <a:r>
              <a:rPr lang="en-US" sz="1900" dirty="0"/>
              <a:t>Attributes of a capacity are in development stage (implementation has started with some attributes achieved and others commenced). </a:t>
            </a:r>
          </a:p>
        </p:txBody>
      </p:sp>
      <p:sp>
        <p:nvSpPr>
          <p:cNvPr id="11" name="Oval 10">
            <a:extLst>
              <a:ext uri="{FF2B5EF4-FFF2-40B4-BE49-F238E27FC236}">
                <a16:creationId xmlns:a16="http://schemas.microsoft.com/office/drawing/2014/main" id="{186174FE-6157-3C43-D017-916BDDDB7B0D}"/>
              </a:ext>
            </a:extLst>
          </p:cNvPr>
          <p:cNvSpPr>
            <a:spLocks noChangeAspect="1"/>
          </p:cNvSpPr>
          <p:nvPr/>
        </p:nvSpPr>
        <p:spPr>
          <a:xfrm>
            <a:off x="1632898" y="2559893"/>
            <a:ext cx="360000" cy="36000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24" name="TextBox 23">
            <a:extLst>
              <a:ext uri="{FF2B5EF4-FFF2-40B4-BE49-F238E27FC236}">
                <a16:creationId xmlns:a16="http://schemas.microsoft.com/office/drawing/2014/main" id="{EC44AFE3-4EBD-D980-9BEC-69C3927EF1C6}"/>
              </a:ext>
            </a:extLst>
          </p:cNvPr>
          <p:cNvSpPr txBox="1"/>
          <p:nvPr/>
        </p:nvSpPr>
        <p:spPr>
          <a:xfrm>
            <a:off x="1807029" y="3190346"/>
            <a:ext cx="9828000" cy="976403"/>
          </a:xfrm>
          <a:prstGeom prst="rect">
            <a:avLst/>
          </a:prstGeom>
          <a:noFill/>
          <a:ln w="6350">
            <a:solidFill>
              <a:schemeClr val="accent1">
                <a:shade val="15000"/>
              </a:schemeClr>
            </a:solidFill>
          </a:ln>
        </p:spPr>
        <p:txBody>
          <a:bodyPr wrap="square" lIns="288000" tIns="72000" rIns="108000" bIns="72000" anchor="ctr" anchorCtr="0">
            <a:noAutofit/>
          </a:bodyPr>
          <a:lstStyle/>
          <a:p>
            <a:pPr marL="0" indent="0">
              <a:buNone/>
            </a:pPr>
            <a:r>
              <a:rPr lang="en-US" sz="1900" b="1" dirty="0"/>
              <a:t>Developed capacity: </a:t>
            </a:r>
            <a:r>
              <a:rPr lang="en-US" sz="1900" dirty="0"/>
              <a:t>Attributes of a capacity are in place; however, sustainability</a:t>
            </a:r>
            <a:r>
              <a:rPr lang="hu-HU" sz="1900" dirty="0"/>
              <a:t> </a:t>
            </a:r>
            <a:r>
              <a:rPr lang="en-US" sz="1900" dirty="0"/>
              <a:t>has not been ensured (such as through inclusion in the operational plan of the national health sector plan with a secure funding source).</a:t>
            </a:r>
          </a:p>
        </p:txBody>
      </p:sp>
      <p:sp>
        <p:nvSpPr>
          <p:cNvPr id="12" name="Oval 11">
            <a:extLst>
              <a:ext uri="{FF2B5EF4-FFF2-40B4-BE49-F238E27FC236}">
                <a16:creationId xmlns:a16="http://schemas.microsoft.com/office/drawing/2014/main" id="{11C22711-8D63-BB8F-E333-28AD66522B18}"/>
              </a:ext>
            </a:extLst>
          </p:cNvPr>
          <p:cNvSpPr>
            <a:spLocks noChangeAspect="1"/>
          </p:cNvSpPr>
          <p:nvPr/>
        </p:nvSpPr>
        <p:spPr>
          <a:xfrm>
            <a:off x="1632898" y="3493662"/>
            <a:ext cx="360000" cy="360000"/>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26" name="TextBox 25">
            <a:extLst>
              <a:ext uri="{FF2B5EF4-FFF2-40B4-BE49-F238E27FC236}">
                <a16:creationId xmlns:a16="http://schemas.microsoft.com/office/drawing/2014/main" id="{BA6120D7-7077-8BB8-82A9-68C686C2B7EB}"/>
              </a:ext>
            </a:extLst>
          </p:cNvPr>
          <p:cNvSpPr txBox="1"/>
          <p:nvPr/>
        </p:nvSpPr>
        <p:spPr>
          <a:xfrm>
            <a:off x="1807029" y="4271174"/>
            <a:ext cx="9828000" cy="976403"/>
          </a:xfrm>
          <a:prstGeom prst="rect">
            <a:avLst/>
          </a:prstGeom>
          <a:noFill/>
          <a:ln w="6350">
            <a:solidFill>
              <a:schemeClr val="accent1">
                <a:shade val="15000"/>
              </a:schemeClr>
            </a:solidFill>
          </a:ln>
        </p:spPr>
        <p:txBody>
          <a:bodyPr wrap="square" lIns="288000" tIns="72000" rIns="108000" bIns="72000" anchor="ctr" anchorCtr="0">
            <a:noAutofit/>
          </a:bodyPr>
          <a:lstStyle/>
          <a:p>
            <a:pPr marL="0" indent="0">
              <a:buNone/>
            </a:pPr>
            <a:r>
              <a:rPr lang="en-US" sz="1900" b="1" dirty="0"/>
              <a:t>Demonstrated capacity: </a:t>
            </a:r>
            <a:r>
              <a:rPr lang="en-US" sz="1900" dirty="0"/>
              <a:t>Attributes are in place and sustainable for a few years and can be measured by the inclusion of attributes or IHR core capacities in the national health sector plan and a secure funding source. </a:t>
            </a:r>
          </a:p>
        </p:txBody>
      </p:sp>
      <p:sp>
        <p:nvSpPr>
          <p:cNvPr id="13" name="Oval 12">
            <a:extLst>
              <a:ext uri="{FF2B5EF4-FFF2-40B4-BE49-F238E27FC236}">
                <a16:creationId xmlns:a16="http://schemas.microsoft.com/office/drawing/2014/main" id="{0CA4583E-456E-BB2F-E45F-C75A69E88992}"/>
              </a:ext>
            </a:extLst>
          </p:cNvPr>
          <p:cNvSpPr>
            <a:spLocks noChangeAspect="1"/>
          </p:cNvSpPr>
          <p:nvPr/>
        </p:nvSpPr>
        <p:spPr>
          <a:xfrm>
            <a:off x="1632898" y="4567093"/>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8" name="TextBox 27">
            <a:extLst>
              <a:ext uri="{FF2B5EF4-FFF2-40B4-BE49-F238E27FC236}">
                <a16:creationId xmlns:a16="http://schemas.microsoft.com/office/drawing/2014/main" id="{70BA84DA-E96A-E1E7-D652-44850C4B72E6}"/>
              </a:ext>
            </a:extLst>
          </p:cNvPr>
          <p:cNvSpPr txBox="1"/>
          <p:nvPr/>
        </p:nvSpPr>
        <p:spPr>
          <a:xfrm>
            <a:off x="1807029" y="5352003"/>
            <a:ext cx="9828000" cy="976403"/>
          </a:xfrm>
          <a:prstGeom prst="rect">
            <a:avLst/>
          </a:prstGeom>
          <a:noFill/>
          <a:ln w="6350">
            <a:solidFill>
              <a:schemeClr val="accent1">
                <a:shade val="15000"/>
              </a:schemeClr>
            </a:solidFill>
          </a:ln>
        </p:spPr>
        <p:txBody>
          <a:bodyPr wrap="square" lIns="288000" tIns="72000" rIns="108000" bIns="72000" anchor="ctr" anchorCtr="0">
            <a:noAutofit/>
          </a:bodyPr>
          <a:lstStyle/>
          <a:p>
            <a:pPr marL="0" indent="0">
              <a:buNone/>
            </a:pPr>
            <a:r>
              <a:rPr lang="en-US" sz="1900" b="1" dirty="0"/>
              <a:t>Sustainable capacity: </a:t>
            </a:r>
            <a:r>
              <a:rPr lang="en-US" sz="1900" dirty="0"/>
              <a:t>All attributes are functional and sustainable, and the country</a:t>
            </a:r>
            <a:r>
              <a:rPr lang="hu-HU" sz="1900" dirty="0"/>
              <a:t> </a:t>
            </a:r>
            <a:r>
              <a:rPr lang="en-US" sz="1900" dirty="0"/>
              <a:t>is supporting one or more other countries in their implementation. This is the highest level of the achievement of implementation of IHR core capacities.</a:t>
            </a:r>
            <a:endParaRPr lang="en-GB" sz="1900" dirty="0"/>
          </a:p>
        </p:txBody>
      </p:sp>
      <p:sp>
        <p:nvSpPr>
          <p:cNvPr id="14" name="Oval 13">
            <a:extLst>
              <a:ext uri="{FF2B5EF4-FFF2-40B4-BE49-F238E27FC236}">
                <a16:creationId xmlns:a16="http://schemas.microsoft.com/office/drawing/2014/main" id="{648F8347-DB61-0D26-008A-06298EAE2683}"/>
              </a:ext>
            </a:extLst>
          </p:cNvPr>
          <p:cNvSpPr>
            <a:spLocks noChangeAspect="1"/>
          </p:cNvSpPr>
          <p:nvPr/>
        </p:nvSpPr>
        <p:spPr>
          <a:xfrm>
            <a:off x="1632898" y="5660204"/>
            <a:ext cx="360000" cy="36000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6" name="TextBox 15">
            <a:extLst>
              <a:ext uri="{FF2B5EF4-FFF2-40B4-BE49-F238E27FC236}">
                <a16:creationId xmlns:a16="http://schemas.microsoft.com/office/drawing/2014/main" id="{40154B45-8605-7725-3F3E-670D0D4C45BD}"/>
              </a:ext>
            </a:extLst>
          </p:cNvPr>
          <p:cNvSpPr txBox="1">
            <a:spLocks/>
          </p:cNvSpPr>
          <p:nvPr/>
        </p:nvSpPr>
        <p:spPr>
          <a:xfrm>
            <a:off x="2619375" y="236000"/>
            <a:ext cx="7962900" cy="432000"/>
          </a:xfrm>
          <a:prstGeom prst="rect">
            <a:avLst/>
          </a:prstGeom>
          <a:noFill/>
          <a:ln w="6350">
            <a:noFill/>
          </a:ln>
        </p:spPr>
        <p:txBody>
          <a:bodyPr wrap="square" lIns="36000" rIns="36000" anchor="ctr" anchorCtr="0">
            <a:noAutofit/>
          </a:bodyPr>
          <a:lstStyle/>
          <a:p>
            <a:pPr algn="ctr"/>
            <a:r>
              <a:rPr lang="en-GB" sz="4400" b="1" dirty="0">
                <a:solidFill>
                  <a:srgbClr val="79ACCC"/>
                </a:solidFill>
              </a:rPr>
              <a:t>Colour coding</a:t>
            </a:r>
          </a:p>
        </p:txBody>
      </p:sp>
    </p:spTree>
    <p:extLst>
      <p:ext uri="{BB962C8B-B14F-4D97-AF65-F5344CB8AC3E}">
        <p14:creationId xmlns:p14="http://schemas.microsoft.com/office/powerpoint/2010/main" val="26773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850-50DF-5406-32A9-3C8034540747}"/>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D10A39AC-CD6E-CE9E-2022-B4B8A6A34D43}"/>
              </a:ext>
            </a:extLst>
          </p:cNvPr>
          <p:cNvSpPr txBox="1"/>
          <p:nvPr/>
        </p:nvSpPr>
        <p:spPr>
          <a:xfrm>
            <a:off x="1539113" y="1724523"/>
            <a:ext cx="6068961" cy="2304000"/>
          </a:xfrm>
          <a:prstGeom prst="rect">
            <a:avLst/>
          </a:prstGeom>
          <a:noFill/>
          <a:ln w="6350">
            <a:solidFill>
              <a:schemeClr val="accent1">
                <a:shade val="15000"/>
              </a:schemeClr>
            </a:solidFill>
          </a:ln>
        </p:spPr>
        <p:txBody>
          <a:bodyPr wrap="square" lIns="108000" tIns="144000" bIns="108000">
            <a:noAutofit/>
          </a:bodyPr>
          <a:lstStyle/>
          <a:p>
            <a:pPr marL="36000" lvl="1">
              <a:lnSpc>
                <a:spcPct val="90000"/>
              </a:lnSpc>
              <a:spcAft>
                <a:spcPts val="1200"/>
              </a:spcAft>
              <a:buClr>
                <a:srgbClr val="70A1C0"/>
              </a:buClr>
              <a:buSzPct val="100000"/>
            </a:pPr>
            <a:r>
              <a:rPr lang="en-GB" sz="2100" dirty="0"/>
              <a:t>Review the report</a:t>
            </a:r>
            <a:r>
              <a:rPr lang="hu-HU" sz="2100" dirty="0"/>
              <a:t>: </a:t>
            </a:r>
          </a:p>
          <a:p>
            <a:pPr marL="378900" lvl="1" indent="-342900">
              <a:lnSpc>
                <a:spcPct val="90000"/>
              </a:lnSpc>
              <a:spcAft>
                <a:spcPts val="1200"/>
              </a:spcAft>
              <a:buClr>
                <a:srgbClr val="70A1C0"/>
              </a:buClr>
              <a:buSzPct val="100000"/>
              <a:buFont typeface="Arial" panose="020B0604020202020204" pitchFamily="34" charset="0"/>
              <a:buChar char="•"/>
            </a:pPr>
            <a:r>
              <a:rPr lang="en-GB" sz="2100" dirty="0"/>
              <a:t>There are warning messages where data </a:t>
            </a:r>
            <a:br>
              <a:rPr lang="hu-HU" sz="2100" dirty="0"/>
            </a:br>
            <a:r>
              <a:rPr lang="en-GB" sz="2100" dirty="0"/>
              <a:t>has not been accurately completed, review and correct this data in the original tabs</a:t>
            </a:r>
            <a:endParaRPr lang="hu-HU" sz="2100" dirty="0"/>
          </a:p>
          <a:p>
            <a:pPr marL="378900" lvl="1" indent="-342900">
              <a:lnSpc>
                <a:spcPct val="90000"/>
              </a:lnSpc>
              <a:spcAft>
                <a:spcPts val="1200"/>
              </a:spcAft>
              <a:buClr>
                <a:srgbClr val="70A1C0"/>
              </a:buClr>
              <a:buSzPct val="100000"/>
              <a:buFont typeface="Arial" panose="020B0604020202020204" pitchFamily="34" charset="0"/>
              <a:buChar char="•"/>
            </a:pPr>
            <a:r>
              <a:rPr lang="en-GB" sz="2100" dirty="0">
                <a:latin typeface="Trebuchet MS" panose="020B0603020202020204" pitchFamily="34" charset="0"/>
              </a:rPr>
              <a:t>There are warning messages where </a:t>
            </a:r>
            <a:r>
              <a:rPr lang="en-GB" sz="2100" dirty="0"/>
              <a:t>assessors</a:t>
            </a:r>
            <a:br>
              <a:rPr lang="hu-HU" sz="2100" dirty="0"/>
            </a:br>
            <a:r>
              <a:rPr lang="en-GB" sz="2100" dirty="0"/>
              <a:t> must make inputs to the report</a:t>
            </a:r>
          </a:p>
        </p:txBody>
      </p:sp>
      <p:sp>
        <p:nvSpPr>
          <p:cNvPr id="16" name="TextBox 15">
            <a:extLst>
              <a:ext uri="{FF2B5EF4-FFF2-40B4-BE49-F238E27FC236}">
                <a16:creationId xmlns:a16="http://schemas.microsoft.com/office/drawing/2014/main" id="{F067D781-4B8C-0C11-31A8-A80E148F4CBB}"/>
              </a:ext>
            </a:extLst>
          </p:cNvPr>
          <p:cNvSpPr txBox="1"/>
          <p:nvPr/>
        </p:nvSpPr>
        <p:spPr>
          <a:xfrm>
            <a:off x="1539114" y="4411771"/>
            <a:ext cx="10173460" cy="792000"/>
          </a:xfrm>
          <a:prstGeom prst="rect">
            <a:avLst/>
          </a:prstGeom>
          <a:noFill/>
          <a:ln w="6350">
            <a:noFill/>
          </a:ln>
        </p:spPr>
        <p:txBody>
          <a:bodyPr wrap="square" lIns="108000" tIns="108000" bIns="72000" anchor="ctr" anchorCtr="0">
            <a:noAutofit/>
          </a:bodyPr>
          <a:lstStyle/>
          <a:p>
            <a:pPr>
              <a:spcAft>
                <a:spcPts val="600"/>
              </a:spcAft>
            </a:pPr>
            <a:r>
              <a:rPr lang="en-GB" sz="2000" dirty="0">
                <a:latin typeface="Trebuchet MS" panose="020B0603020202020204" pitchFamily="34" charset="0"/>
              </a:rPr>
              <a:t>Once these are completed, scroll to the bottom of the report and click</a:t>
            </a:r>
            <a:br>
              <a:rPr lang="hu-HU" sz="2000" dirty="0">
                <a:latin typeface="Trebuchet MS" panose="020B0603020202020204" pitchFamily="34" charset="0"/>
              </a:rPr>
            </a:br>
            <a:r>
              <a:rPr lang="en-GB" sz="2000" dirty="0">
                <a:latin typeface="Trebuchet MS" panose="020B0603020202020204" pitchFamily="34" charset="0"/>
              </a:rPr>
              <a:t>on the report button to remove all the formula – </a:t>
            </a:r>
            <a:r>
              <a:rPr lang="en-GB" sz="2000" b="1" dirty="0">
                <a:solidFill>
                  <a:srgbClr val="C00000"/>
                </a:solidFill>
                <a:latin typeface="Trebuchet MS" panose="020B0603020202020204" pitchFamily="34" charset="0"/>
              </a:rPr>
              <a:t>this can not be undone</a:t>
            </a:r>
            <a:endParaRPr lang="hu-HU" sz="2000" b="1" dirty="0">
              <a:solidFill>
                <a:srgbClr val="C00000"/>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4DBEF64F-1D27-CBA8-D7E8-8FE9BFA47E17}"/>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35</a:t>
            </a:fld>
            <a:endParaRPr lang="en-US" dirty="0">
              <a:latin typeface="Trebuchet MS" panose="020B0603020202020204" pitchFamily="34" charset="0"/>
            </a:endParaRPr>
          </a:p>
        </p:txBody>
      </p:sp>
      <p:sp>
        <p:nvSpPr>
          <p:cNvPr id="5" name="Text Placeholder 4">
            <a:extLst>
              <a:ext uri="{FF2B5EF4-FFF2-40B4-BE49-F238E27FC236}">
                <a16:creationId xmlns:a16="http://schemas.microsoft.com/office/drawing/2014/main" id="{941A6AFA-4E6D-DD2F-795C-8FA01B2348CF}"/>
              </a:ext>
            </a:extLst>
          </p:cNvPr>
          <p:cNvSpPr>
            <a:spLocks noGrp="1"/>
          </p:cNvSpPr>
          <p:nvPr>
            <p:ph type="body" sz="quarter" idx="13"/>
          </p:nvPr>
        </p:nvSpPr>
        <p:spPr/>
        <p:txBody>
          <a:bodyPr/>
          <a:lstStyle/>
          <a:p>
            <a:r>
              <a:rPr lang="en-US" dirty="0"/>
              <a:t>REPORT SHEET</a:t>
            </a:r>
            <a:endParaRPr lang="hu-HU" dirty="0"/>
          </a:p>
        </p:txBody>
      </p:sp>
      <p:pic>
        <p:nvPicPr>
          <p:cNvPr id="6" name="Picture 5">
            <a:extLst>
              <a:ext uri="{FF2B5EF4-FFF2-40B4-BE49-F238E27FC236}">
                <a16:creationId xmlns:a16="http://schemas.microsoft.com/office/drawing/2014/main" id="{CD5E45CC-EAD5-F6D9-0ADC-FB50C4D5C48D}"/>
              </a:ext>
            </a:extLst>
          </p:cNvPr>
          <p:cNvPicPr>
            <a:picLocks noChangeAspect="1"/>
          </p:cNvPicPr>
          <p:nvPr/>
        </p:nvPicPr>
        <p:blipFill>
          <a:blip r:embed="rId2"/>
          <a:srcRect l="2120" t="5629" r="5195" b="-722"/>
          <a:stretch>
            <a:fillRect/>
          </a:stretch>
        </p:blipFill>
        <p:spPr>
          <a:xfrm>
            <a:off x="10148357" y="4465391"/>
            <a:ext cx="1434043" cy="729144"/>
          </a:xfrm>
          <a:prstGeom prst="rect">
            <a:avLst/>
          </a:prstGeom>
        </p:spPr>
      </p:pic>
      <p:sp>
        <p:nvSpPr>
          <p:cNvPr id="12" name="TextBox 11">
            <a:extLst>
              <a:ext uri="{FF2B5EF4-FFF2-40B4-BE49-F238E27FC236}">
                <a16:creationId xmlns:a16="http://schemas.microsoft.com/office/drawing/2014/main" id="{881D0E89-7460-47AC-4F20-69BDE7CC9794}"/>
              </a:ext>
            </a:extLst>
          </p:cNvPr>
          <p:cNvSpPr txBox="1"/>
          <p:nvPr/>
        </p:nvSpPr>
        <p:spPr>
          <a:xfrm>
            <a:off x="1522441" y="574059"/>
            <a:ext cx="10190133" cy="791737"/>
          </a:xfrm>
          <a:prstGeom prst="rect">
            <a:avLst/>
          </a:prstGeom>
          <a:solidFill>
            <a:schemeClr val="tx2">
              <a:lumMod val="10000"/>
              <a:lumOff val="90000"/>
            </a:schemeClr>
          </a:solidFill>
          <a:ln w="6350">
            <a:noFill/>
          </a:ln>
        </p:spPr>
        <p:txBody>
          <a:bodyPr wrap="square" lIns="108000" tIns="72000" bIns="72000" anchor="ctr" anchorCtr="0">
            <a:spAutoFit/>
          </a:bodyPr>
          <a:lstStyle/>
          <a:p>
            <a:pPr algn="ctr"/>
            <a:r>
              <a:rPr lang="en-GB" sz="2100" dirty="0">
                <a:latin typeface="Trebuchet MS" panose="020B0603020202020204" pitchFamily="34" charset="0"/>
              </a:rPr>
              <a:t>Most of the report will automatically fill in when the Narrative, </a:t>
            </a:r>
            <a:br>
              <a:rPr lang="hu-HU" sz="2100" dirty="0">
                <a:latin typeface="Trebuchet MS" panose="020B0603020202020204" pitchFamily="34" charset="0"/>
              </a:rPr>
            </a:br>
            <a:r>
              <a:rPr lang="en-GB" sz="2100" dirty="0">
                <a:latin typeface="Trebuchet MS" panose="020B0603020202020204" pitchFamily="34" charset="0"/>
              </a:rPr>
              <a:t>Scored and Gap analysis sections are completed.</a:t>
            </a:r>
          </a:p>
        </p:txBody>
      </p:sp>
      <p:sp>
        <p:nvSpPr>
          <p:cNvPr id="3" name="TextBox 2">
            <a:extLst>
              <a:ext uri="{FF2B5EF4-FFF2-40B4-BE49-F238E27FC236}">
                <a16:creationId xmlns:a16="http://schemas.microsoft.com/office/drawing/2014/main" id="{3FE7DE2E-2A9C-E1C1-9CC1-A41F09179701}"/>
              </a:ext>
            </a:extLst>
          </p:cNvPr>
          <p:cNvSpPr txBox="1"/>
          <p:nvPr/>
        </p:nvSpPr>
        <p:spPr>
          <a:xfrm>
            <a:off x="1539113" y="5512388"/>
            <a:ext cx="10173460" cy="792000"/>
          </a:xfrm>
          <a:prstGeom prst="rect">
            <a:avLst/>
          </a:prstGeom>
          <a:solidFill>
            <a:srgbClr val="F8D8CC"/>
          </a:solidFill>
          <a:ln w="6350">
            <a:noFill/>
          </a:ln>
        </p:spPr>
        <p:txBody>
          <a:bodyPr wrap="square" lIns="108000" anchor="ctr" anchorCtr="0">
            <a:noAutofit/>
          </a:bodyPr>
          <a:lstStyle/>
          <a:p>
            <a:pPr>
              <a:spcAft>
                <a:spcPts val="600"/>
              </a:spcAft>
            </a:pPr>
            <a:r>
              <a:rPr lang="en-GB" sz="2000" dirty="0">
                <a:latin typeface="Trebuchet MS" panose="020B0603020202020204" pitchFamily="34" charset="0"/>
              </a:rPr>
              <a:t>Assessors can now make edits and tidy up the language in the report file, </a:t>
            </a:r>
            <a:br>
              <a:rPr lang="hu-HU" sz="2000" dirty="0">
                <a:latin typeface="Trebuchet MS" panose="020B0603020202020204" pitchFamily="34" charset="0"/>
              </a:rPr>
            </a:br>
            <a:r>
              <a:rPr lang="en-GB" sz="2000" b="1" dirty="0">
                <a:latin typeface="Trebuchet MS" panose="020B0603020202020204" pitchFamily="34" charset="0"/>
              </a:rPr>
              <a:t>but</a:t>
            </a:r>
            <a:r>
              <a:rPr lang="en-GB" sz="2000" dirty="0">
                <a:latin typeface="Trebuchet MS" panose="020B0603020202020204" pitchFamily="34" charset="0"/>
              </a:rPr>
              <a:t> changes in the previous sections will no longer be reflected.</a:t>
            </a:r>
          </a:p>
        </p:txBody>
      </p:sp>
      <p:grpSp>
        <p:nvGrpSpPr>
          <p:cNvPr id="2" name="Group 1">
            <a:extLst>
              <a:ext uri="{FF2B5EF4-FFF2-40B4-BE49-F238E27FC236}">
                <a16:creationId xmlns:a16="http://schemas.microsoft.com/office/drawing/2014/main" id="{841874A5-E946-EE4C-227E-A640C29935B2}"/>
              </a:ext>
            </a:extLst>
          </p:cNvPr>
          <p:cNvGrpSpPr/>
          <p:nvPr/>
        </p:nvGrpSpPr>
        <p:grpSpPr>
          <a:xfrm>
            <a:off x="8384240" y="1724523"/>
            <a:ext cx="3328334" cy="2304000"/>
            <a:chOff x="8425815" y="1724523"/>
            <a:chExt cx="3328334" cy="2304000"/>
          </a:xfrm>
        </p:grpSpPr>
        <p:sp>
          <p:nvSpPr>
            <p:cNvPr id="18" name="Rectangle 17">
              <a:extLst>
                <a:ext uri="{FF2B5EF4-FFF2-40B4-BE49-F238E27FC236}">
                  <a16:creationId xmlns:a16="http://schemas.microsoft.com/office/drawing/2014/main" id="{44AB6920-EC8B-2311-F0EB-735BBD144807}"/>
                </a:ext>
              </a:extLst>
            </p:cNvPr>
            <p:cNvSpPr>
              <a:spLocks noChangeAspect="1"/>
            </p:cNvSpPr>
            <p:nvPr/>
          </p:nvSpPr>
          <p:spPr>
            <a:xfrm>
              <a:off x="8425815" y="1724523"/>
              <a:ext cx="3328334" cy="2304000"/>
            </a:xfrm>
            <a:prstGeom prst="rect">
              <a:avLst/>
            </a:prstGeom>
            <a:solidFill>
              <a:srgbClr val="70A1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7" name="Group 16">
              <a:extLst>
                <a:ext uri="{FF2B5EF4-FFF2-40B4-BE49-F238E27FC236}">
                  <a16:creationId xmlns:a16="http://schemas.microsoft.com/office/drawing/2014/main" id="{7EB0BDCD-B99E-310E-398B-26189F7DDE47}"/>
                </a:ext>
              </a:extLst>
            </p:cNvPr>
            <p:cNvGrpSpPr/>
            <p:nvPr/>
          </p:nvGrpSpPr>
          <p:grpSpPr>
            <a:xfrm>
              <a:off x="8477082" y="2047287"/>
              <a:ext cx="3225800" cy="1700853"/>
              <a:chOff x="8486775" y="2311401"/>
              <a:chExt cx="3225800" cy="1700853"/>
            </a:xfrm>
          </p:grpSpPr>
          <p:grpSp>
            <p:nvGrpSpPr>
              <p:cNvPr id="15" name="Group 14">
                <a:extLst>
                  <a:ext uri="{FF2B5EF4-FFF2-40B4-BE49-F238E27FC236}">
                    <a16:creationId xmlns:a16="http://schemas.microsoft.com/office/drawing/2014/main" id="{0859FAD5-746D-A41E-0C16-1472F051CB73}"/>
                  </a:ext>
                </a:extLst>
              </p:cNvPr>
              <p:cNvGrpSpPr/>
              <p:nvPr/>
            </p:nvGrpSpPr>
            <p:grpSpPr>
              <a:xfrm>
                <a:off x="8754327" y="2523503"/>
                <a:ext cx="2690697" cy="1276648"/>
                <a:chOff x="8755211" y="2491294"/>
                <a:chExt cx="2690697" cy="1276648"/>
              </a:xfrm>
            </p:grpSpPr>
            <p:pic>
              <p:nvPicPr>
                <p:cNvPr id="8" name="Picture 7">
                  <a:extLst>
                    <a:ext uri="{FF2B5EF4-FFF2-40B4-BE49-F238E27FC236}">
                      <a16:creationId xmlns:a16="http://schemas.microsoft.com/office/drawing/2014/main" id="{5DCD76D4-E149-E8C8-CFBF-DE37DDE14E0C}"/>
                    </a:ext>
                  </a:extLst>
                </p:cNvPr>
                <p:cNvPicPr>
                  <a:picLocks noChangeAspect="1"/>
                </p:cNvPicPr>
                <p:nvPr/>
              </p:nvPicPr>
              <p:blipFill>
                <a:blip r:embed="rId3"/>
                <a:srcRect r="8904"/>
                <a:stretch/>
              </p:blipFill>
              <p:spPr>
                <a:xfrm>
                  <a:off x="8755211" y="2491294"/>
                  <a:ext cx="2690697" cy="864000"/>
                </a:xfrm>
                <a:prstGeom prst="rect">
                  <a:avLst/>
                </a:prstGeom>
                <a:ln w="6350">
                  <a:solidFill>
                    <a:schemeClr val="accent1">
                      <a:shade val="15000"/>
                    </a:schemeClr>
                  </a:solidFill>
                </a:ln>
              </p:spPr>
            </p:pic>
            <p:pic>
              <p:nvPicPr>
                <p:cNvPr id="10" name="Picture 9">
                  <a:extLst>
                    <a:ext uri="{FF2B5EF4-FFF2-40B4-BE49-F238E27FC236}">
                      <a16:creationId xmlns:a16="http://schemas.microsoft.com/office/drawing/2014/main" id="{7E205F7F-9921-5B4B-EE93-4BD39C9C2B1C}"/>
                    </a:ext>
                  </a:extLst>
                </p:cNvPr>
                <p:cNvPicPr>
                  <a:picLocks noChangeAspect="1"/>
                </p:cNvPicPr>
                <p:nvPr/>
              </p:nvPicPr>
              <p:blipFill>
                <a:blip r:embed="rId4"/>
                <a:stretch>
                  <a:fillRect/>
                </a:stretch>
              </p:blipFill>
              <p:spPr>
                <a:xfrm>
                  <a:off x="8755211" y="3493622"/>
                  <a:ext cx="2690107" cy="274320"/>
                </a:xfrm>
                <a:prstGeom prst="rect">
                  <a:avLst/>
                </a:prstGeom>
                <a:ln w="6350">
                  <a:solidFill>
                    <a:schemeClr val="accent1">
                      <a:shade val="15000"/>
                    </a:schemeClr>
                  </a:solidFill>
                </a:ln>
              </p:spPr>
            </p:pic>
          </p:grpSp>
          <p:sp>
            <p:nvSpPr>
              <p:cNvPr id="9" name="Rectangle 8">
                <a:extLst>
                  <a:ext uri="{FF2B5EF4-FFF2-40B4-BE49-F238E27FC236}">
                    <a16:creationId xmlns:a16="http://schemas.microsoft.com/office/drawing/2014/main" id="{37E951E4-AF23-DC9E-A703-48CE970786CE}"/>
                  </a:ext>
                </a:extLst>
              </p:cNvPr>
              <p:cNvSpPr/>
              <p:nvPr/>
            </p:nvSpPr>
            <p:spPr>
              <a:xfrm>
                <a:off x="8486775" y="2311401"/>
                <a:ext cx="3225800" cy="1700853"/>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grpSp>
      </p:grpSp>
      <p:cxnSp>
        <p:nvCxnSpPr>
          <p:cNvPr id="13" name="Straight Arrow Connector 12">
            <a:extLst>
              <a:ext uri="{FF2B5EF4-FFF2-40B4-BE49-F238E27FC236}">
                <a16:creationId xmlns:a16="http://schemas.microsoft.com/office/drawing/2014/main" id="{843231EE-4D07-E783-E76A-76C716011F1C}"/>
              </a:ext>
            </a:extLst>
          </p:cNvPr>
          <p:cNvCxnSpPr/>
          <p:nvPr/>
        </p:nvCxnSpPr>
        <p:spPr>
          <a:xfrm>
            <a:off x="7608075" y="2867523"/>
            <a:ext cx="648000" cy="0"/>
          </a:xfrm>
          <a:prstGeom prst="straightConnector1">
            <a:avLst/>
          </a:prstGeom>
          <a:ln w="31750">
            <a:solidFill>
              <a:srgbClr val="70A1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4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A392-0870-1930-1653-3B696343E2A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B0CCE56-C8F4-6DB7-35F0-65BA75CC1E5F}"/>
              </a:ext>
            </a:extLst>
          </p:cNvPr>
          <p:cNvSpPr txBox="1"/>
          <p:nvPr/>
        </p:nvSpPr>
        <p:spPr>
          <a:xfrm>
            <a:off x="1830387" y="4078676"/>
            <a:ext cx="9540875" cy="2052000"/>
          </a:xfrm>
          <a:prstGeom prst="rect">
            <a:avLst/>
          </a:prstGeom>
          <a:noFill/>
          <a:ln w="6350">
            <a:solidFill>
              <a:schemeClr val="tx1"/>
            </a:solidFill>
          </a:ln>
        </p:spPr>
        <p:txBody>
          <a:bodyPr wrap="square" lIns="252000" tIns="144000" rIns="72000">
            <a:noAutofit/>
          </a:bodyPr>
          <a:lstStyle/>
          <a:p>
            <a:pPr>
              <a:spcAft>
                <a:spcPts val="1800"/>
              </a:spcAft>
            </a:pPr>
            <a:r>
              <a:rPr lang="en-GB" sz="2200" dirty="0"/>
              <a:t>If you get an error message review the section on enabling </a:t>
            </a:r>
            <a:r>
              <a:rPr lang="en-GB" sz="2200" b="1" dirty="0"/>
              <a:t>Macros</a:t>
            </a:r>
            <a:r>
              <a:rPr lang="hu-HU" sz="2200" b="1" dirty="0"/>
              <a:t>.</a:t>
            </a:r>
            <a:endParaRPr lang="en-GB" sz="2200" b="1" dirty="0"/>
          </a:p>
        </p:txBody>
      </p:sp>
      <p:sp>
        <p:nvSpPr>
          <p:cNvPr id="4" name="Slide Number Placeholder 3">
            <a:extLst>
              <a:ext uri="{FF2B5EF4-FFF2-40B4-BE49-F238E27FC236}">
                <a16:creationId xmlns:a16="http://schemas.microsoft.com/office/drawing/2014/main" id="{E22FB307-4096-2169-D5F0-8BA683324CA7}"/>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36</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F6F94B87-CAA1-439B-FC43-BCB89E40A0DF}"/>
              </a:ext>
            </a:extLst>
          </p:cNvPr>
          <p:cNvSpPr>
            <a:spLocks noGrp="1"/>
          </p:cNvSpPr>
          <p:nvPr>
            <p:ph type="body" sz="quarter" idx="13"/>
          </p:nvPr>
        </p:nvSpPr>
        <p:spPr/>
        <p:txBody>
          <a:bodyPr/>
          <a:lstStyle/>
          <a:p>
            <a:r>
              <a:rPr lang="en-US" dirty="0"/>
              <a:t>SETTING UP</a:t>
            </a:r>
            <a:endParaRPr lang="hu-HU" dirty="0"/>
          </a:p>
        </p:txBody>
      </p:sp>
      <p:sp>
        <p:nvSpPr>
          <p:cNvPr id="13" name="TextBox 12">
            <a:extLst>
              <a:ext uri="{FF2B5EF4-FFF2-40B4-BE49-F238E27FC236}">
                <a16:creationId xmlns:a16="http://schemas.microsoft.com/office/drawing/2014/main" id="{BA9C04D1-0313-4F7B-E4C2-DF895D654E54}"/>
              </a:ext>
            </a:extLst>
          </p:cNvPr>
          <p:cNvSpPr txBox="1"/>
          <p:nvPr/>
        </p:nvSpPr>
        <p:spPr>
          <a:xfrm>
            <a:off x="1871663" y="602439"/>
            <a:ext cx="9493249" cy="792000"/>
          </a:xfrm>
          <a:prstGeom prst="rect">
            <a:avLst/>
          </a:prstGeom>
          <a:solidFill>
            <a:schemeClr val="tx2">
              <a:lumMod val="10000"/>
              <a:lumOff val="90000"/>
            </a:schemeClr>
          </a:solidFill>
          <a:ln w="6350">
            <a:noFill/>
          </a:ln>
        </p:spPr>
        <p:txBody>
          <a:bodyPr wrap="square" lIns="108000" tIns="108000" bIns="72000" anchor="ctr" anchorCtr="0">
            <a:noAutofit/>
          </a:bodyPr>
          <a:lstStyle/>
          <a:p>
            <a:pPr algn="ctr"/>
            <a:r>
              <a:rPr lang="en-GB" sz="2200" dirty="0"/>
              <a:t>Remember we talked about the buttons in the “</a:t>
            </a:r>
            <a:r>
              <a:rPr lang="en-GB" sz="2200" b="1" dirty="0"/>
              <a:t>Cover Sheet</a:t>
            </a:r>
            <a:r>
              <a:rPr lang="en-GB" sz="2200" dirty="0"/>
              <a:t>”, </a:t>
            </a:r>
            <a:br>
              <a:rPr lang="hu-HU" sz="2200" dirty="0"/>
            </a:br>
            <a:r>
              <a:rPr lang="en-GB" sz="2200" dirty="0"/>
              <a:t>this is where we use them.</a:t>
            </a:r>
          </a:p>
        </p:txBody>
      </p:sp>
      <p:grpSp>
        <p:nvGrpSpPr>
          <p:cNvPr id="23" name="Group 22">
            <a:extLst>
              <a:ext uri="{FF2B5EF4-FFF2-40B4-BE49-F238E27FC236}">
                <a16:creationId xmlns:a16="http://schemas.microsoft.com/office/drawing/2014/main" id="{6246D00E-85A8-F570-55BE-78D160B2D30E}"/>
              </a:ext>
            </a:extLst>
          </p:cNvPr>
          <p:cNvGrpSpPr/>
          <p:nvPr/>
        </p:nvGrpSpPr>
        <p:grpSpPr>
          <a:xfrm>
            <a:off x="2044288" y="4833568"/>
            <a:ext cx="9012384" cy="1136040"/>
            <a:chOff x="2002399" y="4816634"/>
            <a:chExt cx="9012384" cy="1136040"/>
          </a:xfrm>
        </p:grpSpPr>
        <p:pic>
          <p:nvPicPr>
            <p:cNvPr id="9" name="Picture 8">
              <a:extLst>
                <a:ext uri="{FF2B5EF4-FFF2-40B4-BE49-F238E27FC236}">
                  <a16:creationId xmlns:a16="http://schemas.microsoft.com/office/drawing/2014/main" id="{98BE69C4-A808-9E45-1124-BF4278102FD2}"/>
                </a:ext>
              </a:extLst>
            </p:cNvPr>
            <p:cNvPicPr>
              <a:picLocks noChangeAspect="1"/>
            </p:cNvPicPr>
            <p:nvPr/>
          </p:nvPicPr>
          <p:blipFill>
            <a:blip r:embed="rId2"/>
            <a:srcRect l="764" t="6231" r="1374" b="3421"/>
            <a:stretch>
              <a:fillRect/>
            </a:stretch>
          </p:blipFill>
          <p:spPr>
            <a:xfrm>
              <a:off x="2002399" y="4879344"/>
              <a:ext cx="7472680" cy="1073330"/>
            </a:xfrm>
            <a:prstGeom prst="rect">
              <a:avLst/>
            </a:prstGeom>
            <a:ln w="6350">
              <a:solidFill>
                <a:schemeClr val="tx1"/>
              </a:solidFill>
            </a:ln>
          </p:spPr>
        </p:pic>
        <p:grpSp>
          <p:nvGrpSpPr>
            <p:cNvPr id="16" name="Group 15">
              <a:extLst>
                <a:ext uri="{FF2B5EF4-FFF2-40B4-BE49-F238E27FC236}">
                  <a16:creationId xmlns:a16="http://schemas.microsoft.com/office/drawing/2014/main" id="{719D39D6-44F6-6B67-45B9-422F3EC9ACEB}"/>
                </a:ext>
              </a:extLst>
            </p:cNvPr>
            <p:cNvGrpSpPr/>
            <p:nvPr/>
          </p:nvGrpSpPr>
          <p:grpSpPr>
            <a:xfrm>
              <a:off x="9882852" y="4816634"/>
              <a:ext cx="1131931" cy="1057811"/>
              <a:chOff x="7785013" y="1657891"/>
              <a:chExt cx="1131931" cy="1057811"/>
            </a:xfrm>
            <a:effectLst>
              <a:outerShdw blurRad="76200" dist="25400" dir="3600000" algn="ctr" rotWithShape="0">
                <a:schemeClr val="tx1"/>
              </a:outerShdw>
            </a:effectLst>
          </p:grpSpPr>
          <p:pic>
            <p:nvPicPr>
              <p:cNvPr id="14" name="Picture 13" descr="Macros ">
                <a:hlinkClick r:id="rId3"/>
                <a:extLst>
                  <a:ext uri="{FF2B5EF4-FFF2-40B4-BE49-F238E27FC236}">
                    <a16:creationId xmlns:a16="http://schemas.microsoft.com/office/drawing/2014/main" id="{E4B1A653-B03C-26C1-E415-0D86EE0E80CC}"/>
                  </a:ext>
                </a:extLst>
              </p:cNvPr>
              <p:cNvPicPr>
                <a:picLocks noChangeAspect="1" noChangeArrowheads="1"/>
              </p:cNvPicPr>
              <p:nvPr/>
            </p:nvPicPr>
            <p:blipFill>
              <a:blip r:embed="rId4">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7981329" y="1657891"/>
                <a:ext cx="739299" cy="691735"/>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EAAB4E-08FA-9AC1-6F28-9A3C2BDF98D6}"/>
                  </a:ext>
                </a:extLst>
              </p:cNvPr>
              <p:cNvSpPr/>
              <p:nvPr/>
            </p:nvSpPr>
            <p:spPr>
              <a:xfrm>
                <a:off x="7785013" y="2369834"/>
                <a:ext cx="1131931" cy="345868"/>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50000"/>
                      </a:schemeClr>
                    </a:solidFill>
                    <a:effectLst/>
                    <a:uLnTx/>
                    <a:uFillTx/>
                    <a:latin typeface="Trebuchet MS" panose="020B0603020202020204" pitchFamily="34" charset="0"/>
                    <a:ea typeface="+mn-ea"/>
                    <a:cs typeface="+mn-cs"/>
                  </a:rPr>
                  <a:t>Macro</a:t>
                </a:r>
              </a:p>
            </p:txBody>
          </p:sp>
        </p:grpSp>
      </p:grpSp>
      <p:sp>
        <p:nvSpPr>
          <p:cNvPr id="17" name="Rectangle 16">
            <a:extLst>
              <a:ext uri="{FF2B5EF4-FFF2-40B4-BE49-F238E27FC236}">
                <a16:creationId xmlns:a16="http://schemas.microsoft.com/office/drawing/2014/main" id="{73D02DAC-3E3B-F4D1-492C-C1C6BD6E7B76}"/>
              </a:ext>
            </a:extLst>
          </p:cNvPr>
          <p:cNvSpPr/>
          <p:nvPr/>
        </p:nvSpPr>
        <p:spPr>
          <a:xfrm>
            <a:off x="3806970" y="3184583"/>
            <a:ext cx="2718000" cy="34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hu-HU"/>
          </a:p>
        </p:txBody>
      </p:sp>
      <p:cxnSp>
        <p:nvCxnSpPr>
          <p:cNvPr id="24" name="Straight Arrow Connector 23">
            <a:extLst>
              <a:ext uri="{FF2B5EF4-FFF2-40B4-BE49-F238E27FC236}">
                <a16:creationId xmlns:a16="http://schemas.microsoft.com/office/drawing/2014/main" id="{35887043-DEC6-A5DF-47D5-F36D7B01AF33}"/>
              </a:ext>
            </a:extLst>
          </p:cNvPr>
          <p:cNvCxnSpPr>
            <a:cxnSpLocks/>
          </p:cNvCxnSpPr>
          <p:nvPr/>
        </p:nvCxnSpPr>
        <p:spPr>
          <a:xfrm>
            <a:off x="8610600" y="2956431"/>
            <a:ext cx="396000" cy="0"/>
          </a:xfrm>
          <a:prstGeom prst="straightConnector1">
            <a:avLst/>
          </a:prstGeom>
          <a:ln w="508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A740298-4F28-FC67-5051-2EECA6498D3B}"/>
              </a:ext>
            </a:extLst>
          </p:cNvPr>
          <p:cNvSpPr txBox="1"/>
          <p:nvPr/>
        </p:nvSpPr>
        <p:spPr>
          <a:xfrm>
            <a:off x="1847850" y="1861065"/>
            <a:ext cx="9540875" cy="1991937"/>
          </a:xfrm>
          <a:prstGeom prst="rect">
            <a:avLst/>
          </a:prstGeom>
          <a:noFill/>
          <a:ln w="6350">
            <a:noFill/>
          </a:ln>
        </p:spPr>
        <p:txBody>
          <a:bodyPr wrap="square" lIns="252000" tIns="144000" rtlCol="0" anchor="ctr" anchorCtr="0">
            <a:noAutofit/>
          </a:bodyPr>
          <a:lstStyle/>
          <a:p>
            <a:pPr>
              <a:spcAft>
                <a:spcPts val="1800"/>
              </a:spcAft>
            </a:pPr>
            <a:r>
              <a:rPr lang="en-GB" sz="2200" dirty="0"/>
              <a:t>First we want to unhide the remaining sheets </a:t>
            </a:r>
            <a:br>
              <a:rPr lang="hu-HU" sz="2200" dirty="0"/>
            </a:br>
            <a:r>
              <a:rPr lang="en-GB" sz="2200" dirty="0"/>
              <a:t>now we are ready to use them; </a:t>
            </a:r>
            <a:endParaRPr lang="hu-HU" sz="2200" dirty="0"/>
          </a:p>
          <a:p>
            <a:pPr>
              <a:spcAft>
                <a:spcPts val="1800"/>
              </a:spcAft>
            </a:pPr>
            <a:r>
              <a:rPr lang="en-GB" sz="2200" dirty="0"/>
              <a:t>Click on the “Unhide Report Sheets” button.</a:t>
            </a:r>
            <a:endParaRPr lang="hu-HU" sz="2200" dirty="0"/>
          </a:p>
        </p:txBody>
      </p:sp>
      <p:pic>
        <p:nvPicPr>
          <p:cNvPr id="6" name="Picture 5">
            <a:extLst>
              <a:ext uri="{FF2B5EF4-FFF2-40B4-BE49-F238E27FC236}">
                <a16:creationId xmlns:a16="http://schemas.microsoft.com/office/drawing/2014/main" id="{4468170A-6E7F-F9A0-132F-2C4D929E5CE3}"/>
              </a:ext>
            </a:extLst>
          </p:cNvPr>
          <p:cNvPicPr>
            <a:picLocks noChangeAspect="1"/>
          </p:cNvPicPr>
          <p:nvPr/>
        </p:nvPicPr>
        <p:blipFill>
          <a:blip r:embed="rId5"/>
          <a:srcRect t="3634" b="-1636"/>
          <a:stretch>
            <a:fillRect/>
          </a:stretch>
        </p:blipFill>
        <p:spPr>
          <a:xfrm>
            <a:off x="9881856" y="2024439"/>
            <a:ext cx="1310431" cy="1656000"/>
          </a:xfrm>
          <a:prstGeom prst="rect">
            <a:avLst/>
          </a:prstGeom>
          <a:ln w="6350">
            <a:solidFill>
              <a:schemeClr val="tx1"/>
            </a:solidFill>
          </a:ln>
        </p:spPr>
      </p:pic>
      <p:pic>
        <p:nvPicPr>
          <p:cNvPr id="3" name="Graphic 2" descr="Warning with solid fill">
            <a:extLst>
              <a:ext uri="{FF2B5EF4-FFF2-40B4-BE49-F238E27FC236}">
                <a16:creationId xmlns:a16="http://schemas.microsoft.com/office/drawing/2014/main" id="{90E2595E-6493-3851-1761-8B4804B805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2787" y="3806155"/>
            <a:ext cx="545041" cy="545041"/>
          </a:xfrm>
          <a:prstGeom prst="rect">
            <a:avLst/>
          </a:prstGeom>
        </p:spPr>
      </p:pic>
    </p:spTree>
    <p:extLst>
      <p:ext uri="{BB962C8B-B14F-4D97-AF65-F5344CB8AC3E}">
        <p14:creationId xmlns:p14="http://schemas.microsoft.com/office/powerpoint/2010/main" val="2311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F7A43E-1F90-E9C9-9B6E-A9EA6984841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AA56322-6BE8-43E1-9D25-E578275F6CB2}"/>
              </a:ext>
            </a:extLst>
          </p:cNvPr>
          <p:cNvSpPr/>
          <p:nvPr/>
        </p:nvSpPr>
        <p:spPr>
          <a:xfrm>
            <a:off x="7475219" y="804719"/>
            <a:ext cx="496800" cy="342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Rectangle 8">
            <a:extLst>
              <a:ext uri="{FF2B5EF4-FFF2-40B4-BE49-F238E27FC236}">
                <a16:creationId xmlns:a16="http://schemas.microsoft.com/office/drawing/2014/main" id="{6E778CBC-8FA9-42C3-402E-1F8E05B051A8}"/>
              </a:ext>
            </a:extLst>
          </p:cNvPr>
          <p:cNvSpPr/>
          <p:nvPr/>
        </p:nvSpPr>
        <p:spPr>
          <a:xfrm>
            <a:off x="2133600" y="5331012"/>
            <a:ext cx="7321176" cy="669364"/>
          </a:xfrm>
          <a:prstGeom prst="rect">
            <a:avLst/>
          </a:prstGeom>
          <a:solidFill>
            <a:srgbClr val="F8D8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DB99E97-5448-F566-9156-AEDE9DA2B651}"/>
              </a:ext>
            </a:extLst>
          </p:cNvPr>
          <p:cNvSpPr/>
          <p:nvPr/>
        </p:nvSpPr>
        <p:spPr>
          <a:xfrm>
            <a:off x="8661397" y="806412"/>
            <a:ext cx="396000" cy="342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Rectangle 2">
            <a:extLst>
              <a:ext uri="{FF2B5EF4-FFF2-40B4-BE49-F238E27FC236}">
                <a16:creationId xmlns:a16="http://schemas.microsoft.com/office/drawing/2014/main" id="{146DAA01-9DB8-FB73-4748-72B3A5518781}"/>
              </a:ext>
            </a:extLst>
          </p:cNvPr>
          <p:cNvSpPr/>
          <p:nvPr/>
        </p:nvSpPr>
        <p:spPr>
          <a:xfrm>
            <a:off x="3571874" y="3503842"/>
            <a:ext cx="2296800" cy="342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solidFill>
            </a:endParaRPr>
          </a:p>
        </p:txBody>
      </p:sp>
      <p:sp>
        <p:nvSpPr>
          <p:cNvPr id="2" name="Rectangle 1">
            <a:extLst>
              <a:ext uri="{FF2B5EF4-FFF2-40B4-BE49-F238E27FC236}">
                <a16:creationId xmlns:a16="http://schemas.microsoft.com/office/drawing/2014/main" id="{FF61E317-FB5D-583C-B436-8B07AACC3026}"/>
              </a:ext>
            </a:extLst>
          </p:cNvPr>
          <p:cNvSpPr/>
          <p:nvPr/>
        </p:nvSpPr>
        <p:spPr>
          <a:xfrm>
            <a:off x="3882279" y="2942320"/>
            <a:ext cx="3960000" cy="342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lide Number Placeholder 3">
            <a:extLst>
              <a:ext uri="{FF2B5EF4-FFF2-40B4-BE49-F238E27FC236}">
                <a16:creationId xmlns:a16="http://schemas.microsoft.com/office/drawing/2014/main" id="{D32ABBE2-9A2F-C527-8FCA-6297C667A6E2}"/>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37</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A9BBE489-97A0-3C55-22AE-678EDA6B8505}"/>
              </a:ext>
            </a:extLst>
          </p:cNvPr>
          <p:cNvSpPr>
            <a:spLocks noGrp="1"/>
          </p:cNvSpPr>
          <p:nvPr>
            <p:ph type="body" sz="quarter" idx="13"/>
          </p:nvPr>
        </p:nvSpPr>
        <p:spPr/>
        <p:txBody>
          <a:bodyPr/>
          <a:lstStyle/>
          <a:p>
            <a:r>
              <a:rPr lang="en-US" dirty="0"/>
              <a:t>RECOMMENDATIONS</a:t>
            </a:r>
            <a:endParaRPr lang="hu-HU" dirty="0"/>
          </a:p>
        </p:txBody>
      </p:sp>
      <p:sp>
        <p:nvSpPr>
          <p:cNvPr id="22" name="TextBox 21">
            <a:extLst>
              <a:ext uri="{FF2B5EF4-FFF2-40B4-BE49-F238E27FC236}">
                <a16:creationId xmlns:a16="http://schemas.microsoft.com/office/drawing/2014/main" id="{25484C52-1A0C-3611-D5F6-8552CAEB1D16}"/>
              </a:ext>
            </a:extLst>
          </p:cNvPr>
          <p:cNvSpPr txBox="1"/>
          <p:nvPr/>
        </p:nvSpPr>
        <p:spPr>
          <a:xfrm>
            <a:off x="1990725" y="665443"/>
            <a:ext cx="9253538" cy="5471274"/>
          </a:xfrm>
          <a:prstGeom prst="rect">
            <a:avLst/>
          </a:prstGeom>
          <a:noFill/>
          <a:ln w="6350">
            <a:solidFill>
              <a:schemeClr val="tx1"/>
            </a:solidFill>
          </a:ln>
        </p:spPr>
        <p:txBody>
          <a:bodyPr wrap="square" lIns="180000" tIns="144000" bIns="108000">
            <a:spAutoFit/>
          </a:bodyPr>
          <a:lstStyle/>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For every question which was not scored “</a:t>
            </a:r>
            <a:r>
              <a:rPr kumimoji="0" lang="en-GB" sz="2200" b="1" i="0" u="none" strike="noStrike" kern="1200" cap="none" spc="0" normalizeH="0" baseline="0" noProof="0" dirty="0">
                <a:ln>
                  <a:noFill/>
                </a:ln>
                <a:effectLst/>
                <a:uLnTx/>
                <a:uFillTx/>
                <a:latin typeface="Trebuchet MS" panose="020B0603020202020204" pitchFamily="34" charset="0"/>
                <a:ea typeface="+mn-ea"/>
                <a:cs typeface="+mn-cs"/>
              </a:rPr>
              <a:t>YES</a:t>
            </a: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or “</a:t>
            </a:r>
            <a:r>
              <a:rPr kumimoji="0" lang="en-GB" sz="2200" b="1" i="0" u="none" strike="noStrike" kern="1200" cap="none" spc="0" normalizeH="0" baseline="0" noProof="0" dirty="0">
                <a:ln>
                  <a:noFill/>
                </a:ln>
                <a:effectLst/>
                <a:uLnTx/>
                <a:uFillTx/>
                <a:latin typeface="Trebuchet MS" panose="020B0603020202020204" pitchFamily="34" charset="0"/>
                <a:ea typeface="+mn-ea"/>
                <a:cs typeface="+mn-cs"/>
              </a:rPr>
              <a:t>NA</a:t>
            </a: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 the </a:t>
            </a:r>
            <a:br>
              <a:rPr kumimoji="0" lang="hu-HU"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b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assessor needs to write a non-conformity (NC) and short </a:t>
            </a:r>
            <a:br>
              <a:rPr kumimoji="0" lang="hu-HU"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b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recommendation on how to resolve the observed </a:t>
            </a: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issue.</a:t>
            </a:r>
          </a:p>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This is very time consuming; we have provided example NC and recommendations for you to review and modify as needed.</a:t>
            </a:r>
          </a:p>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Click on the “</a:t>
            </a:r>
            <a:r>
              <a:rPr kumimoji="0" lang="en-GB" sz="2200" b="0" i="0" u="none" strike="noStrike" kern="1200" cap="none" spc="0" normalizeH="0" baseline="0" noProof="0" dirty="0">
                <a:ln>
                  <a:noFill/>
                </a:ln>
                <a:effectLst/>
                <a:uLnTx/>
                <a:uFillTx/>
                <a:latin typeface="Trebuchet MS" panose="020B0703020202090204" pitchFamily="34" charset="0"/>
                <a:ea typeface="+mn-ea"/>
                <a:cs typeface="+mn-cs"/>
              </a:rPr>
              <a:t>Create Recommendations Table</a:t>
            </a: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 button</a:t>
            </a:r>
            <a:r>
              <a:rPr kumimoji="0" lang="hu-HU"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a:t>
            </a:r>
            <a:endPar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endParaRPr>
          </a:p>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Go to the “</a:t>
            </a:r>
            <a:r>
              <a:rPr kumimoji="0" lang="en-GB" sz="2200" b="0" i="0" u="none" strike="noStrike" kern="1200" cap="none" spc="0" normalizeH="0" baseline="0" noProof="0" dirty="0">
                <a:ln>
                  <a:noFill/>
                </a:ln>
                <a:effectLst/>
                <a:uLnTx/>
                <a:uFillTx/>
                <a:latin typeface="Trebuchet MS" panose="020B0703020202090204" pitchFamily="34" charset="0"/>
                <a:ea typeface="+mn-ea"/>
                <a:cs typeface="+mn-cs"/>
              </a:rPr>
              <a:t>R</a:t>
            </a:r>
            <a:r>
              <a:rPr kumimoji="0" lang="en-GB" sz="2200" b="0" i="0" u="none" strike="noStrike" kern="1200" cap="none" spc="0" normalizeH="0" baseline="0" noProof="0" dirty="0">
                <a:ln>
                  <a:noFill/>
                </a:ln>
                <a:effectLst/>
                <a:uLnTx/>
                <a:uFillTx/>
                <a:latin typeface="Trebuchet MS" panose="020B0603020202020204" pitchFamily="34" charset="0"/>
                <a:ea typeface="+mn-ea"/>
                <a:cs typeface="+mn-cs"/>
              </a:rPr>
              <a:t>e</a:t>
            </a:r>
            <a:r>
              <a:rPr kumimoji="0" lang="en-GB" sz="2200" b="0" i="0" u="none" strike="noStrike" kern="1200" cap="none" spc="0" normalizeH="0" baseline="0" noProof="0" dirty="0">
                <a:ln>
                  <a:noFill/>
                </a:ln>
                <a:effectLst/>
                <a:uLnTx/>
                <a:uFillTx/>
                <a:latin typeface="Trebuchet MS" panose="020B0703020202090204" pitchFamily="34" charset="0"/>
                <a:ea typeface="+mn-ea"/>
                <a:cs typeface="+mn-cs"/>
              </a:rPr>
              <a:t>commendations</a:t>
            </a: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 tab, a table should </a:t>
            </a:r>
            <a:br>
              <a:rPr kumimoji="0" lang="hu-HU"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b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be populated.</a:t>
            </a:r>
          </a:p>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Review all the NC and recommendations, there </a:t>
            </a: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is </a:t>
            </a:r>
            <a:br>
              <a:rPr kumimoji="0" lang="hu-HU"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br>
            <a:r>
              <a:rPr kumimoji="0" lang="en-GB" sz="22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warning text showing you where data must be added.</a:t>
            </a:r>
          </a:p>
          <a:p>
            <a:pPr marL="0" marR="0" lvl="0" indent="0" algn="l" defTabSz="914400" rtl="0" eaLnBrk="1" fontAlgn="auto" latinLnBrk="0" hangingPunct="1">
              <a:spcBef>
                <a:spcPts val="0"/>
              </a:spcBef>
              <a:spcAft>
                <a:spcPts val="1800"/>
              </a:spcAft>
              <a:buClr>
                <a:srgbClr val="099E93"/>
              </a:buClr>
              <a:buSzTx/>
              <a:buFontTx/>
              <a:buNone/>
              <a:tabLst/>
              <a:defRPr/>
            </a:pP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Once manual edits have been done, </a:t>
            </a:r>
            <a:r>
              <a:rPr kumimoji="0" lang="en-GB" sz="22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DO NOT </a:t>
            </a: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click on</a:t>
            </a:r>
            <a:br>
              <a:rPr kumimoji="0" lang="hu-HU"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br>
            <a:r>
              <a:rPr kumimoji="0" lang="en-GB" sz="22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the create table again, it will overwrite all manual edits</a:t>
            </a:r>
          </a:p>
        </p:txBody>
      </p:sp>
      <p:pic>
        <p:nvPicPr>
          <p:cNvPr id="6" name="Picture 5">
            <a:extLst>
              <a:ext uri="{FF2B5EF4-FFF2-40B4-BE49-F238E27FC236}">
                <a16:creationId xmlns:a16="http://schemas.microsoft.com/office/drawing/2014/main" id="{8E078270-72ED-8E8B-4AD4-67D8D3A8B778}"/>
              </a:ext>
            </a:extLst>
          </p:cNvPr>
          <p:cNvPicPr>
            <a:picLocks noChangeAspect="1"/>
          </p:cNvPicPr>
          <p:nvPr/>
        </p:nvPicPr>
        <p:blipFill>
          <a:blip r:embed="rId2"/>
          <a:srcRect l="349" t="2854" r="1616" b="2036"/>
          <a:stretch>
            <a:fillRect/>
          </a:stretch>
        </p:blipFill>
        <p:spPr>
          <a:xfrm>
            <a:off x="9733833" y="2847570"/>
            <a:ext cx="2138395" cy="2699700"/>
          </a:xfrm>
          <a:prstGeom prst="rect">
            <a:avLst/>
          </a:prstGeom>
        </p:spPr>
      </p:pic>
    </p:spTree>
    <p:extLst>
      <p:ext uri="{BB962C8B-B14F-4D97-AF65-F5344CB8AC3E}">
        <p14:creationId xmlns:p14="http://schemas.microsoft.com/office/powerpoint/2010/main" val="198011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0FB5-40E2-CFCC-73D1-1FA6FC75C3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FA9055-20B6-6DB5-4E9C-26D46BF37A94}"/>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38</a:t>
            </a:fld>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46689E28-28ED-3B2E-2F43-D27099B77279}"/>
              </a:ext>
            </a:extLst>
          </p:cNvPr>
          <p:cNvSpPr>
            <a:spLocks noGrp="1"/>
          </p:cNvSpPr>
          <p:nvPr>
            <p:ph idx="1"/>
          </p:nvPr>
        </p:nvSpPr>
        <p:spPr>
          <a:xfrm>
            <a:off x="1527767" y="4826680"/>
            <a:ext cx="10367405" cy="1466914"/>
          </a:xfrm>
          <a:ln w="6350">
            <a:solidFill>
              <a:schemeClr val="tx1"/>
            </a:solidFill>
          </a:ln>
        </p:spPr>
        <p:txBody>
          <a:bodyPr wrap="square" lIns="144000" tIns="108000" rIns="108000" bIns="72000">
            <a:noAutofit/>
          </a:bodyPr>
          <a:lstStyle/>
          <a:p>
            <a:pPr marL="360000" indent="-324000">
              <a:spcBef>
                <a:spcPts val="0"/>
              </a:spcBef>
              <a:spcAft>
                <a:spcPts val="1200"/>
              </a:spcAft>
              <a:buClr>
                <a:srgbClr val="70A1C0"/>
              </a:buClr>
              <a:buSzPct val="100000"/>
              <a:buFont typeface="Arial" panose="020B0604020202020204" pitchFamily="34" charset="0"/>
              <a:buChar char="•"/>
            </a:pPr>
            <a:r>
              <a:rPr lang="en-GB" dirty="0"/>
              <a:t> Colours and stage are linked to the gap analysis data.</a:t>
            </a:r>
          </a:p>
          <a:p>
            <a:pPr marL="360000" indent="-324000">
              <a:spcBef>
                <a:spcPts val="0"/>
              </a:spcBef>
              <a:spcAft>
                <a:spcPts val="1200"/>
              </a:spcAft>
              <a:buClr>
                <a:srgbClr val="70A1C0"/>
              </a:buClr>
              <a:buSzPct val="100000"/>
              <a:buFont typeface="Arial" panose="020B0604020202020204" pitchFamily="34" charset="0"/>
              <a:buChar char="•"/>
            </a:pPr>
            <a:r>
              <a:rPr lang="en-GB" dirty="0"/>
              <a:t> Cells with mandatory modifications have red text.</a:t>
            </a:r>
          </a:p>
          <a:p>
            <a:pPr marL="358775" indent="-323850">
              <a:spcBef>
                <a:spcPts val="0"/>
              </a:spcBef>
              <a:spcAft>
                <a:spcPts val="1200"/>
              </a:spcAft>
              <a:buClr>
                <a:srgbClr val="70A1C0"/>
              </a:buClr>
              <a:buSzPct val="100000"/>
              <a:buFont typeface="Arial" panose="020B0604020202020204" pitchFamily="34" charset="0"/>
              <a:buChar char="•"/>
            </a:pPr>
            <a:r>
              <a:rPr lang="en-GB" dirty="0"/>
              <a:t> You can edit any of the text to make it better reflect the facility you visited.</a:t>
            </a:r>
          </a:p>
        </p:txBody>
      </p:sp>
      <p:sp>
        <p:nvSpPr>
          <p:cNvPr id="5" name="Text Placeholder 4">
            <a:extLst>
              <a:ext uri="{FF2B5EF4-FFF2-40B4-BE49-F238E27FC236}">
                <a16:creationId xmlns:a16="http://schemas.microsoft.com/office/drawing/2014/main" id="{F62006F9-3ACE-848F-0796-607DE72BB58B}"/>
              </a:ext>
            </a:extLst>
          </p:cNvPr>
          <p:cNvSpPr>
            <a:spLocks noGrp="1"/>
          </p:cNvSpPr>
          <p:nvPr>
            <p:ph type="body" sz="quarter" idx="13"/>
          </p:nvPr>
        </p:nvSpPr>
        <p:spPr/>
        <p:txBody>
          <a:bodyPr/>
          <a:lstStyle/>
          <a:p>
            <a:r>
              <a:rPr lang="en-US" dirty="0"/>
              <a:t>EXAMPLE RECOMENDATIONS</a:t>
            </a:r>
            <a:endParaRPr lang="hu-HU" dirty="0"/>
          </a:p>
        </p:txBody>
      </p:sp>
      <p:pic>
        <p:nvPicPr>
          <p:cNvPr id="11" name="Picture 10">
            <a:extLst>
              <a:ext uri="{FF2B5EF4-FFF2-40B4-BE49-F238E27FC236}">
                <a16:creationId xmlns:a16="http://schemas.microsoft.com/office/drawing/2014/main" id="{320CF032-A2F9-8991-6FC0-2F2B75B319B8}"/>
              </a:ext>
            </a:extLst>
          </p:cNvPr>
          <p:cNvPicPr>
            <a:picLocks noChangeAspect="1"/>
          </p:cNvPicPr>
          <p:nvPr/>
        </p:nvPicPr>
        <p:blipFill>
          <a:blip r:embed="rId2"/>
          <a:stretch>
            <a:fillRect/>
          </a:stretch>
        </p:blipFill>
        <p:spPr>
          <a:xfrm>
            <a:off x="2926717" y="239941"/>
            <a:ext cx="7383138" cy="4320000"/>
          </a:xfrm>
          <a:prstGeom prst="rect">
            <a:avLst/>
          </a:prstGeom>
          <a:ln w="6350">
            <a:solidFill>
              <a:schemeClr val="tx1"/>
            </a:solidFill>
          </a:ln>
        </p:spPr>
      </p:pic>
      <p:grpSp>
        <p:nvGrpSpPr>
          <p:cNvPr id="6" name="Group 5">
            <a:extLst>
              <a:ext uri="{FF2B5EF4-FFF2-40B4-BE49-F238E27FC236}">
                <a16:creationId xmlns:a16="http://schemas.microsoft.com/office/drawing/2014/main" id="{66761CD2-B352-03C1-B7F3-FBB921C2C6DE}"/>
              </a:ext>
            </a:extLst>
          </p:cNvPr>
          <p:cNvGrpSpPr>
            <a:grpSpLocks noChangeAspect="1"/>
          </p:cNvGrpSpPr>
          <p:nvPr/>
        </p:nvGrpSpPr>
        <p:grpSpPr>
          <a:xfrm>
            <a:off x="1223224" y="4264993"/>
            <a:ext cx="921066" cy="1123374"/>
            <a:chOff x="10799563" y="2249802"/>
            <a:chExt cx="1395225" cy="1701683"/>
          </a:xfrm>
        </p:grpSpPr>
        <p:sp>
          <p:nvSpPr>
            <p:cNvPr id="8" name="Google Shape;515;p9">
              <a:extLst>
                <a:ext uri="{FF2B5EF4-FFF2-40B4-BE49-F238E27FC236}">
                  <a16:creationId xmlns:a16="http://schemas.microsoft.com/office/drawing/2014/main" id="{E57567C5-7ADF-ABBB-9D73-8A8B24194BEA}"/>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9" name="Google Shape;516;p9">
              <a:extLst>
                <a:ext uri="{FF2B5EF4-FFF2-40B4-BE49-F238E27FC236}">
                  <a16:creationId xmlns:a16="http://schemas.microsoft.com/office/drawing/2014/main" id="{991485F4-05CB-A389-F95D-26E2C4F3B125}"/>
                </a:ext>
              </a:extLst>
            </p:cNvPr>
            <p:cNvSpPr txBox="1">
              <a:spLocks noChangeAspect="1"/>
            </p:cNvSpPr>
            <p:nvPr/>
          </p:nvSpPr>
          <p:spPr>
            <a:xfrm>
              <a:off x="11260883" y="2249802"/>
              <a:ext cx="472584" cy="17016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200" dirty="0">
                  <a:solidFill>
                    <a:schemeClr val="accent5">
                      <a:lumMod val="60000"/>
                      <a:lumOff val="40000"/>
                    </a:schemeClr>
                  </a:solidFill>
                  <a:latin typeface="Trebuchet MS"/>
                  <a:ea typeface="Trebuchet MS"/>
                  <a:cs typeface="Trebuchet MS"/>
                  <a:sym typeface="Trebuchet MS"/>
                </a:rPr>
                <a:t>!</a:t>
              </a:r>
              <a:endParaRPr lang="en-GB" sz="7200" dirty="0">
                <a:solidFill>
                  <a:schemeClr val="accent5">
                    <a:lumMod val="60000"/>
                    <a:lumOff val="40000"/>
                  </a:schemeClr>
                </a:solidFill>
              </a:endParaRPr>
            </a:p>
          </p:txBody>
        </p:sp>
      </p:grpSp>
    </p:spTree>
    <p:extLst>
      <p:ext uri="{BB962C8B-B14F-4D97-AF65-F5344CB8AC3E}">
        <p14:creationId xmlns:p14="http://schemas.microsoft.com/office/powerpoint/2010/main" val="3955841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59E5-C654-44CE-0E91-52DEC1C396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3F2CC9-A73E-86F7-4F77-9F82974E9CDC}"/>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39</a:t>
            </a:fld>
            <a:endParaRPr lang="en-US">
              <a:latin typeface="Trebuchet MS" panose="020B0603020202020204" pitchFamily="34" charset="0"/>
            </a:endParaRPr>
          </a:p>
        </p:txBody>
      </p:sp>
      <p:sp>
        <p:nvSpPr>
          <p:cNvPr id="10" name="Text Placeholder 9">
            <a:extLst>
              <a:ext uri="{FF2B5EF4-FFF2-40B4-BE49-F238E27FC236}">
                <a16:creationId xmlns:a16="http://schemas.microsoft.com/office/drawing/2014/main" id="{3FC00448-BBB4-99D3-42CB-BB1A54F59C11}"/>
              </a:ext>
            </a:extLst>
          </p:cNvPr>
          <p:cNvSpPr>
            <a:spLocks noGrp="1"/>
          </p:cNvSpPr>
          <p:nvPr>
            <p:ph type="body" sz="quarter" idx="13"/>
          </p:nvPr>
        </p:nvSpPr>
        <p:spPr/>
        <p:txBody>
          <a:bodyPr/>
          <a:lstStyle/>
          <a:p>
            <a:r>
              <a:rPr lang="en-US" dirty="0"/>
              <a:t>TIPS FOR WRITING</a:t>
            </a:r>
            <a:endParaRPr lang="hu-HU" dirty="0"/>
          </a:p>
        </p:txBody>
      </p:sp>
      <p:sp>
        <p:nvSpPr>
          <p:cNvPr id="6" name="Content Placeholder 2">
            <a:extLst>
              <a:ext uri="{FF2B5EF4-FFF2-40B4-BE49-F238E27FC236}">
                <a16:creationId xmlns:a16="http://schemas.microsoft.com/office/drawing/2014/main" id="{58B674ED-DF90-D744-EB93-D8C05D1C0806}"/>
              </a:ext>
            </a:extLst>
          </p:cNvPr>
          <p:cNvSpPr txBox="1">
            <a:spLocks/>
          </p:cNvSpPr>
          <p:nvPr/>
        </p:nvSpPr>
        <p:spPr>
          <a:xfrm>
            <a:off x="6886785" y="1038579"/>
            <a:ext cx="4752000" cy="612000"/>
          </a:xfrm>
          <a:prstGeom prst="rect">
            <a:avLst/>
          </a:prstGeom>
          <a:solidFill>
            <a:srgbClr val="70A1C0"/>
          </a:solidFill>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SzPct val="150000"/>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Tw Cen MT" panose="020B0602020104020603" pitchFamily="34" charset="0"/>
              <a:buNone/>
            </a:pPr>
            <a:r>
              <a:rPr lang="en-GB" b="1" dirty="0">
                <a:solidFill>
                  <a:schemeClr val="bg1"/>
                </a:solidFill>
              </a:rPr>
              <a:t>Non-conformities</a:t>
            </a:r>
          </a:p>
        </p:txBody>
      </p:sp>
      <p:sp>
        <p:nvSpPr>
          <p:cNvPr id="33" name="TextBox 32">
            <a:extLst>
              <a:ext uri="{FF2B5EF4-FFF2-40B4-BE49-F238E27FC236}">
                <a16:creationId xmlns:a16="http://schemas.microsoft.com/office/drawing/2014/main" id="{E48A2E84-21EF-9AC0-6F39-BE020609AABB}"/>
              </a:ext>
            </a:extLst>
          </p:cNvPr>
          <p:cNvSpPr txBox="1"/>
          <p:nvPr/>
        </p:nvSpPr>
        <p:spPr>
          <a:xfrm>
            <a:off x="6886785" y="2193814"/>
            <a:ext cx="4752000" cy="3818433"/>
          </a:xfrm>
          <a:prstGeom prst="rect">
            <a:avLst/>
          </a:prstGeom>
          <a:noFill/>
          <a:ln w="6350">
            <a:solidFill>
              <a:schemeClr val="accent1">
                <a:shade val="15000"/>
              </a:schemeClr>
            </a:solidFill>
          </a:ln>
        </p:spPr>
        <p:txBody>
          <a:bodyPr wrap="square" lIns="144000" tIns="216000" rIns="396000" anchor="t" anchorCtr="0">
            <a:noAutofit/>
          </a:bodyPr>
          <a:lstStyle/>
          <a:p>
            <a:pPr marL="493200" indent="-457200">
              <a:lnSpc>
                <a:spcPct val="110000"/>
              </a:lnSpc>
              <a:spcAft>
                <a:spcPts val="1200"/>
              </a:spcAft>
              <a:buClr>
                <a:srgbClr val="70A1C0"/>
              </a:buClr>
              <a:buSzPct val="100000"/>
              <a:buFont typeface="+mj-lt"/>
              <a:buAutoNum type="arabicPeriod"/>
            </a:pPr>
            <a:r>
              <a:rPr lang="en-GB" sz="2400" dirty="0"/>
              <a:t>Use action words to</a:t>
            </a:r>
            <a:r>
              <a:rPr lang="hu-HU" sz="2400" dirty="0"/>
              <a:t> </a:t>
            </a:r>
            <a:r>
              <a:rPr lang="en-GB" sz="2400" dirty="0"/>
              <a:t>define tasks</a:t>
            </a:r>
            <a:endParaRPr lang="hu-HU" sz="2400" dirty="0"/>
          </a:p>
          <a:p>
            <a:pPr marL="493200" indent="-457200">
              <a:lnSpc>
                <a:spcPct val="110000"/>
              </a:lnSpc>
              <a:spcAft>
                <a:spcPts val="1200"/>
              </a:spcAft>
              <a:buClr>
                <a:srgbClr val="70A1C0"/>
              </a:buClr>
              <a:buSzPct val="100000"/>
              <a:buFont typeface="+mj-lt"/>
              <a:buAutoNum type="arabicPeriod"/>
            </a:pPr>
            <a:r>
              <a:rPr lang="en-GB" sz="2400" dirty="0"/>
              <a:t>Be concise but include specifics where needed </a:t>
            </a:r>
            <a:br>
              <a:rPr lang="hu-HU" sz="2400" dirty="0"/>
            </a:br>
            <a:r>
              <a:rPr lang="en-GB" sz="2400" dirty="0"/>
              <a:t>for clear guidance</a:t>
            </a:r>
          </a:p>
          <a:p>
            <a:pPr marL="493200" indent="-457200">
              <a:lnSpc>
                <a:spcPct val="110000"/>
              </a:lnSpc>
              <a:spcAft>
                <a:spcPts val="1200"/>
              </a:spcAft>
              <a:buClr>
                <a:srgbClr val="70A1C0"/>
              </a:buClr>
              <a:buSzPct val="100000"/>
              <a:buFont typeface="+mj-lt"/>
              <a:buAutoNum type="arabicPeriod"/>
            </a:pPr>
            <a:endParaRPr lang="en-GB" sz="2400" dirty="0"/>
          </a:p>
        </p:txBody>
      </p:sp>
      <p:sp>
        <p:nvSpPr>
          <p:cNvPr id="9" name="Content Placeholder 2">
            <a:extLst>
              <a:ext uri="{FF2B5EF4-FFF2-40B4-BE49-F238E27FC236}">
                <a16:creationId xmlns:a16="http://schemas.microsoft.com/office/drawing/2014/main" id="{94EECD48-46F7-A84D-AC2F-9232CA2D0BBC}"/>
              </a:ext>
            </a:extLst>
          </p:cNvPr>
          <p:cNvSpPr txBox="1">
            <a:spLocks/>
          </p:cNvSpPr>
          <p:nvPr/>
        </p:nvSpPr>
        <p:spPr>
          <a:xfrm>
            <a:off x="1612900" y="1038579"/>
            <a:ext cx="4751999" cy="612000"/>
          </a:xfrm>
          <a:prstGeom prst="rect">
            <a:avLst/>
          </a:prstGeom>
          <a:solidFill>
            <a:srgbClr val="70A1C0"/>
          </a:solidFill>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Trebuchet MS" panose="020B0603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SzPct val="150000"/>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SzPct val="100000"/>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Tw Cen MT" panose="020B0602020104020603" pitchFamily="34" charset="0"/>
              <a:buNone/>
            </a:pPr>
            <a:r>
              <a:rPr lang="en-GB" b="1" dirty="0">
                <a:solidFill>
                  <a:schemeClr val="bg1"/>
                </a:solidFill>
              </a:rPr>
              <a:t>Recommendations</a:t>
            </a:r>
          </a:p>
        </p:txBody>
      </p:sp>
      <p:sp>
        <p:nvSpPr>
          <p:cNvPr id="50" name="TextBox 49">
            <a:extLst>
              <a:ext uri="{FF2B5EF4-FFF2-40B4-BE49-F238E27FC236}">
                <a16:creationId xmlns:a16="http://schemas.microsoft.com/office/drawing/2014/main" id="{79CB281C-7CAB-844B-2357-89615756CFCB}"/>
              </a:ext>
            </a:extLst>
          </p:cNvPr>
          <p:cNvSpPr txBox="1"/>
          <p:nvPr/>
        </p:nvSpPr>
        <p:spPr>
          <a:xfrm>
            <a:off x="1612899" y="2193814"/>
            <a:ext cx="4752000" cy="3818433"/>
          </a:xfrm>
          <a:prstGeom prst="rect">
            <a:avLst/>
          </a:prstGeom>
          <a:noFill/>
          <a:ln w="6350">
            <a:solidFill>
              <a:schemeClr val="accent1">
                <a:shade val="15000"/>
              </a:schemeClr>
            </a:solidFill>
          </a:ln>
        </p:spPr>
        <p:txBody>
          <a:bodyPr wrap="square" lIns="108000" tIns="216000" rIns="108000" bIns="144000">
            <a:noAutofit/>
          </a:bodyPr>
          <a:lstStyle/>
          <a:p>
            <a:pPr marL="493200" indent="-457200">
              <a:lnSpc>
                <a:spcPct val="110000"/>
              </a:lnSpc>
              <a:spcAft>
                <a:spcPts val="1200"/>
              </a:spcAft>
              <a:buClr>
                <a:srgbClr val="70A1C0"/>
              </a:buClr>
              <a:buSzPct val="100000"/>
              <a:buFont typeface="+mj-lt"/>
              <a:buAutoNum type="arabicPeriod"/>
            </a:pPr>
            <a:r>
              <a:rPr lang="en-GB" sz="2400" dirty="0"/>
              <a:t>Refer to your comments in the scoring sheet</a:t>
            </a:r>
          </a:p>
          <a:p>
            <a:pPr marL="493200" indent="-457200">
              <a:lnSpc>
                <a:spcPct val="110000"/>
              </a:lnSpc>
              <a:spcAft>
                <a:spcPts val="1200"/>
              </a:spcAft>
              <a:buClr>
                <a:srgbClr val="70A1C0"/>
              </a:buClr>
              <a:buSzPct val="100000"/>
              <a:buFont typeface="+mj-lt"/>
              <a:buAutoNum type="arabicPeriod"/>
            </a:pPr>
            <a:r>
              <a:rPr lang="en-GB" sz="2400" dirty="0"/>
              <a:t>Give recommendations the laboratory can resolve and take action to improve</a:t>
            </a:r>
          </a:p>
          <a:p>
            <a:pPr marL="493200" indent="-457200">
              <a:lnSpc>
                <a:spcPct val="110000"/>
              </a:lnSpc>
              <a:spcAft>
                <a:spcPts val="1200"/>
              </a:spcAft>
              <a:buClr>
                <a:srgbClr val="70A1C0"/>
              </a:buClr>
              <a:buSzPct val="100000"/>
              <a:buFont typeface="+mj-lt"/>
              <a:buAutoNum type="arabicPeriod"/>
            </a:pPr>
            <a:r>
              <a:rPr lang="en-GB" sz="2400" dirty="0"/>
              <a:t>Be specific</a:t>
            </a:r>
          </a:p>
          <a:p>
            <a:pPr marL="493200" indent="-457200">
              <a:lnSpc>
                <a:spcPct val="110000"/>
              </a:lnSpc>
              <a:spcAft>
                <a:spcPts val="1200"/>
              </a:spcAft>
              <a:buClr>
                <a:srgbClr val="70A1C0"/>
              </a:buClr>
              <a:buSzPct val="100000"/>
              <a:buFont typeface="+mj-lt"/>
              <a:buAutoNum type="arabicPeriod"/>
            </a:pPr>
            <a:r>
              <a:rPr lang="en-GB" sz="2400" dirty="0"/>
              <a:t>Give examples</a:t>
            </a:r>
          </a:p>
        </p:txBody>
      </p:sp>
      <p:sp>
        <p:nvSpPr>
          <p:cNvPr id="2" name="Google Shape;429;p17">
            <a:extLst>
              <a:ext uri="{FF2B5EF4-FFF2-40B4-BE49-F238E27FC236}">
                <a16:creationId xmlns:a16="http://schemas.microsoft.com/office/drawing/2014/main" id="{2DC7490E-105F-4390-45B2-FF0993D54202}"/>
              </a:ext>
            </a:extLst>
          </p:cNvPr>
          <p:cNvSpPr/>
          <p:nvPr/>
        </p:nvSpPr>
        <p:spPr>
          <a:xfrm rot="10800000">
            <a:off x="3681132" y="1618188"/>
            <a:ext cx="615534" cy="376494"/>
          </a:xfrm>
          <a:prstGeom prst="triangle">
            <a:avLst>
              <a:gd name="adj" fmla="val 50000"/>
            </a:avLst>
          </a:prstGeom>
          <a:solidFill>
            <a:srgbClr val="70A1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nvGrpSpPr>
          <p:cNvPr id="8" name="Group 7">
            <a:extLst>
              <a:ext uri="{FF2B5EF4-FFF2-40B4-BE49-F238E27FC236}">
                <a16:creationId xmlns:a16="http://schemas.microsoft.com/office/drawing/2014/main" id="{52BD0542-A6F1-E12F-3581-5EBB7F5A1CF2}"/>
              </a:ext>
            </a:extLst>
          </p:cNvPr>
          <p:cNvGrpSpPr/>
          <p:nvPr/>
        </p:nvGrpSpPr>
        <p:grpSpPr>
          <a:xfrm>
            <a:off x="960214" y="168898"/>
            <a:ext cx="1305369" cy="1481681"/>
            <a:chOff x="704415" y="147547"/>
            <a:chExt cx="1656000" cy="1968087"/>
          </a:xfrm>
        </p:grpSpPr>
        <p:grpSp>
          <p:nvGrpSpPr>
            <p:cNvPr id="11" name="Group 10">
              <a:extLst>
                <a:ext uri="{FF2B5EF4-FFF2-40B4-BE49-F238E27FC236}">
                  <a16:creationId xmlns:a16="http://schemas.microsoft.com/office/drawing/2014/main" id="{D223D136-533E-C307-DA26-27CF0F31EE50}"/>
                </a:ext>
              </a:extLst>
            </p:cNvPr>
            <p:cNvGrpSpPr>
              <a:grpSpLocks noChangeAspect="1"/>
            </p:cNvGrpSpPr>
            <p:nvPr/>
          </p:nvGrpSpPr>
          <p:grpSpPr>
            <a:xfrm>
              <a:off x="704415" y="147547"/>
              <a:ext cx="1656000" cy="1968087"/>
              <a:chOff x="10799563" y="2316249"/>
              <a:chExt cx="1395225" cy="1658168"/>
            </a:xfrm>
          </p:grpSpPr>
          <p:sp>
            <p:nvSpPr>
              <p:cNvPr id="13" name="Google Shape;515;p9">
                <a:extLst>
                  <a:ext uri="{FF2B5EF4-FFF2-40B4-BE49-F238E27FC236}">
                    <a16:creationId xmlns:a16="http://schemas.microsoft.com/office/drawing/2014/main" id="{598B405C-EE13-CC2E-9475-EBFEF37A02E4}"/>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4" name="Google Shape;516;p9">
                <a:extLst>
                  <a:ext uri="{FF2B5EF4-FFF2-40B4-BE49-F238E27FC236}">
                    <a16:creationId xmlns:a16="http://schemas.microsoft.com/office/drawing/2014/main" id="{87A66D62-750F-0AE3-EE7C-2E86166FD9A3}"/>
                  </a:ext>
                </a:extLst>
              </p:cNvPr>
              <p:cNvSpPr txBox="1">
                <a:spLocks noChangeAspect="1"/>
              </p:cNvSpPr>
              <p:nvPr/>
            </p:nvSpPr>
            <p:spPr>
              <a:xfrm>
                <a:off x="11280751" y="2316249"/>
                <a:ext cx="472584" cy="16581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600" dirty="0">
                    <a:solidFill>
                      <a:schemeClr val="accent5">
                        <a:lumMod val="60000"/>
                        <a:lumOff val="40000"/>
                      </a:schemeClr>
                    </a:solidFill>
                    <a:latin typeface="Trebuchet MS"/>
                    <a:ea typeface="Trebuchet MS"/>
                    <a:cs typeface="Trebuchet MS"/>
                    <a:sym typeface="Trebuchet MS"/>
                  </a:rPr>
                  <a:t>!</a:t>
                </a:r>
                <a:endParaRPr lang="en-GB" sz="9600" dirty="0">
                  <a:solidFill>
                    <a:schemeClr val="accent5">
                      <a:lumMod val="60000"/>
                      <a:lumOff val="40000"/>
                    </a:schemeClr>
                  </a:solidFill>
                </a:endParaRPr>
              </a:p>
            </p:txBody>
          </p:sp>
        </p:grpSp>
        <p:sp>
          <p:nvSpPr>
            <p:cNvPr id="12" name="TextBox 11">
              <a:extLst>
                <a:ext uri="{FF2B5EF4-FFF2-40B4-BE49-F238E27FC236}">
                  <a16:creationId xmlns:a16="http://schemas.microsoft.com/office/drawing/2014/main" id="{6C89C19B-128E-15C1-E05F-1059BBA7A482}"/>
                </a:ext>
              </a:extLst>
            </p:cNvPr>
            <p:cNvSpPr txBox="1"/>
            <p:nvPr/>
          </p:nvSpPr>
          <p:spPr>
            <a:xfrm>
              <a:off x="799758" y="661880"/>
              <a:ext cx="1465312" cy="769441"/>
            </a:xfrm>
            <a:prstGeom prst="rect">
              <a:avLst/>
            </a:prstGeom>
            <a:noFill/>
          </p:spPr>
          <p:txBody>
            <a:bodyPr wrap="square">
              <a:spAutoFit/>
            </a:bodyPr>
            <a:lstStyle/>
            <a:p>
              <a:pPr algn="ctr"/>
              <a:r>
                <a:rPr lang="hu-HU" sz="2200" b="1" dirty="0"/>
                <a:t>QUICK TIPS</a:t>
              </a:r>
              <a:endParaRPr lang="en-US" sz="2200" b="1" dirty="0"/>
            </a:p>
          </p:txBody>
        </p:sp>
      </p:grpSp>
      <p:sp>
        <p:nvSpPr>
          <p:cNvPr id="3" name="Google Shape;429;p17">
            <a:extLst>
              <a:ext uri="{FF2B5EF4-FFF2-40B4-BE49-F238E27FC236}">
                <a16:creationId xmlns:a16="http://schemas.microsoft.com/office/drawing/2014/main" id="{1BB5F5E7-4D63-0178-3969-1379FE63FED2}"/>
              </a:ext>
            </a:extLst>
          </p:cNvPr>
          <p:cNvSpPr/>
          <p:nvPr/>
        </p:nvSpPr>
        <p:spPr>
          <a:xfrm rot="10800000">
            <a:off x="8955018" y="1618187"/>
            <a:ext cx="615534" cy="376494"/>
          </a:xfrm>
          <a:prstGeom prst="triangle">
            <a:avLst>
              <a:gd name="adj" fmla="val 50000"/>
            </a:avLst>
          </a:prstGeom>
          <a:solidFill>
            <a:srgbClr val="70A1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46680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5153-9260-5CC2-2DD9-8E51233DC1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08FA14-BA87-EB9C-5B17-35889386B94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srgbClr val="414142">
                    <a:lumMod val="95000"/>
                    <a:lumOff val="5000"/>
                  </a:srgbClr>
                </a:solidFill>
                <a:effectLst/>
                <a:uLnTx/>
                <a:uFillTx/>
                <a:latin typeface="Trebuchet MS" panose="020B0603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414142">
                  <a:lumMod val="95000"/>
                  <a:lumOff val="5000"/>
                </a:srgbClr>
              </a:solidFill>
              <a:effectLst/>
              <a:uLnTx/>
              <a:uFillTx/>
              <a:latin typeface="Trebuchet MS" panose="020B0603020202020204" pitchFamily="34" charset="0"/>
              <a:ea typeface="+mn-ea"/>
              <a:cs typeface="+mn-cs"/>
            </a:endParaRPr>
          </a:p>
        </p:txBody>
      </p:sp>
      <p:sp>
        <p:nvSpPr>
          <p:cNvPr id="2" name="Title 1">
            <a:extLst>
              <a:ext uri="{FF2B5EF4-FFF2-40B4-BE49-F238E27FC236}">
                <a16:creationId xmlns:a16="http://schemas.microsoft.com/office/drawing/2014/main" id="{380A8466-6D1D-FA7B-27BE-B63755CB0634}"/>
              </a:ext>
            </a:extLst>
          </p:cNvPr>
          <p:cNvSpPr>
            <a:spLocks noGrp="1"/>
          </p:cNvSpPr>
          <p:nvPr>
            <p:ph type="title"/>
          </p:nvPr>
        </p:nvSpPr>
        <p:spPr/>
        <p:txBody>
          <a:bodyPr>
            <a:normAutofit/>
          </a:bodyPr>
          <a:lstStyle/>
          <a:p>
            <a:pPr algn="ctr"/>
            <a:r>
              <a:rPr lang="en-GB" sz="4400" b="1" cap="none" dirty="0">
                <a:latin typeface="Trebuchet MS" panose="020B0603020202020204" pitchFamily="34" charset="0"/>
              </a:rPr>
              <a:t>Download the latest checklist version</a:t>
            </a:r>
          </a:p>
        </p:txBody>
      </p:sp>
      <p:sp>
        <p:nvSpPr>
          <p:cNvPr id="6" name="TextBox 5">
            <a:extLst>
              <a:ext uri="{FF2B5EF4-FFF2-40B4-BE49-F238E27FC236}">
                <a16:creationId xmlns:a16="http://schemas.microsoft.com/office/drawing/2014/main" id="{AC85D30A-55E7-F910-907A-19C604E70192}"/>
              </a:ext>
            </a:extLst>
          </p:cNvPr>
          <p:cNvSpPr txBox="1"/>
          <p:nvPr/>
        </p:nvSpPr>
        <p:spPr>
          <a:xfrm>
            <a:off x="803275" y="1509652"/>
            <a:ext cx="10602913" cy="432000"/>
          </a:xfrm>
          <a:prstGeom prst="rect">
            <a:avLst/>
          </a:prstGeom>
          <a:solidFill>
            <a:schemeClr val="accent1">
              <a:lumMod val="40000"/>
              <a:lumOff val="60000"/>
            </a:schemeClr>
          </a:solidFill>
        </p:spPr>
        <p:txBody>
          <a:bodyPr wrap="square" rtlCol="0" anchor="ctr" anchorCtr="0">
            <a:noAutofit/>
          </a:bodyPr>
          <a:lstStyle/>
          <a:p>
            <a:pPr lvl="0" algn="ctr">
              <a:defRPr/>
            </a:pPr>
            <a:r>
              <a:rPr lang="en-GB" sz="2000" dirty="0">
                <a:hlinkClick r:id="rId3"/>
              </a:rPr>
              <a:t>Tools </a:t>
            </a:r>
            <a:r>
              <a:rPr lang="en-GB" sz="2000" dirty="0">
                <a:sym typeface="Wingdings" panose="05000000000000000000" pitchFamily="2" charset="2"/>
                <a:hlinkClick r:id="rId3"/>
              </a:rPr>
              <a:t> </a:t>
            </a:r>
            <a:r>
              <a:rPr lang="en-GB" sz="2000" dirty="0">
                <a:hlinkClick r:id="rId3"/>
              </a:rPr>
              <a:t>Laboratory Capacity Assessment – GTFCC</a:t>
            </a:r>
            <a:endParaRPr kumimoji="0" lang="en-GB" sz="2000" b="0" i="0" u="none" strike="noStrike" kern="1200" cap="none" spc="0" normalizeH="0" baseline="0" noProof="0" dirty="0">
              <a:ln>
                <a:noFill/>
              </a:ln>
              <a:effectLst/>
              <a:uLnTx/>
              <a:uFillTx/>
              <a:latin typeface="Trebuchet MS" panose="020B0603020202020204" pitchFamily="34" charset="0"/>
              <a:ea typeface="+mn-ea"/>
              <a:cs typeface="+mn-cs"/>
            </a:endParaRPr>
          </a:p>
        </p:txBody>
      </p:sp>
      <p:sp>
        <p:nvSpPr>
          <p:cNvPr id="11" name="Content Placeholder 2">
            <a:extLst>
              <a:ext uri="{FF2B5EF4-FFF2-40B4-BE49-F238E27FC236}">
                <a16:creationId xmlns:a16="http://schemas.microsoft.com/office/drawing/2014/main" id="{6D203F7D-EC80-9B31-AAFA-23A25A37FC89}"/>
              </a:ext>
            </a:extLst>
          </p:cNvPr>
          <p:cNvSpPr txBox="1">
            <a:spLocks/>
          </p:cNvSpPr>
          <p:nvPr/>
        </p:nvSpPr>
        <p:spPr>
          <a:xfrm>
            <a:off x="805793" y="5103331"/>
            <a:ext cx="7004707" cy="972000"/>
          </a:xfrm>
          <a:prstGeom prst="rect">
            <a:avLst/>
          </a:prstGeom>
          <a:noFill/>
          <a:ln w="6350">
            <a:solidFill>
              <a:schemeClr val="tx1"/>
            </a:solidFill>
          </a:ln>
        </p:spPr>
        <p:txBody>
          <a:bodyPr lIns="108000" rIns="10800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buSzPct val="100000"/>
              <a:buFont typeface="Arial" panose="020B0604020202020204" pitchFamily="34" charset="0"/>
              <a:buChar char="•"/>
            </a:pPr>
            <a:r>
              <a:rPr lang="en-US" sz="1800" dirty="0">
                <a:latin typeface="Trebuchet MS" panose="020B0603020202020204" pitchFamily="34" charset="0"/>
              </a:rPr>
              <a:t>While you can reopen and continue working on facility file you’ve created, you must start fresh from the template for each new location.</a:t>
            </a:r>
            <a:endParaRPr lang="en-GB" sz="1800" dirty="0">
              <a:latin typeface="Trebuchet MS" panose="020B0603020202020204" pitchFamily="34" charset="0"/>
            </a:endParaRPr>
          </a:p>
        </p:txBody>
      </p:sp>
      <p:sp>
        <p:nvSpPr>
          <p:cNvPr id="13" name="TextBox 12">
            <a:extLst>
              <a:ext uri="{FF2B5EF4-FFF2-40B4-BE49-F238E27FC236}">
                <a16:creationId xmlns:a16="http://schemas.microsoft.com/office/drawing/2014/main" id="{8BA5013B-933B-EB23-5907-BC33FFF328FA}"/>
              </a:ext>
            </a:extLst>
          </p:cNvPr>
          <p:cNvSpPr txBox="1"/>
          <p:nvPr/>
        </p:nvSpPr>
        <p:spPr>
          <a:xfrm>
            <a:off x="805793" y="2324945"/>
            <a:ext cx="7005125" cy="972000"/>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00000"/>
              <a:buFont typeface="Arial" panose="020B0604020202020204" pitchFamily="34" charset="0"/>
              <a:buChar char="•"/>
            </a:pPr>
            <a:r>
              <a:rPr lang="en-GB" dirty="0">
                <a:latin typeface="Trebuchet MS" panose="020B0603020202020204" pitchFamily="34" charset="0"/>
              </a:rPr>
              <a:t>The GTFCC facility checklists are in a “Excel Macro-Enabled Template”, with lots of formula and validations to make completing it as simple as possible for the user. </a:t>
            </a:r>
          </a:p>
        </p:txBody>
      </p:sp>
      <p:sp>
        <p:nvSpPr>
          <p:cNvPr id="15" name="TextBox 14">
            <a:extLst>
              <a:ext uri="{FF2B5EF4-FFF2-40B4-BE49-F238E27FC236}">
                <a16:creationId xmlns:a16="http://schemas.microsoft.com/office/drawing/2014/main" id="{40734404-533F-C1F2-D693-255E867245FD}"/>
              </a:ext>
            </a:extLst>
          </p:cNvPr>
          <p:cNvSpPr txBox="1"/>
          <p:nvPr/>
        </p:nvSpPr>
        <p:spPr>
          <a:xfrm>
            <a:off x="805793" y="3468186"/>
            <a:ext cx="7005125" cy="646331"/>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00000"/>
              <a:buFont typeface="Arial" panose="020B0604020202020204" pitchFamily="34" charset="0"/>
              <a:buChar char="•"/>
            </a:pPr>
            <a:r>
              <a:rPr lang="en-US" dirty="0">
                <a:latin typeface="Trebuchet MS" panose="020B0603020202020204" pitchFamily="34" charset="0"/>
              </a:rPr>
              <a:t>Before entering your site data, you need to save as a new file –“Excel Macro-Enabled Workbook”.</a:t>
            </a:r>
          </a:p>
        </p:txBody>
      </p:sp>
      <p:sp>
        <p:nvSpPr>
          <p:cNvPr id="16" name="TextBox 15">
            <a:extLst>
              <a:ext uri="{FF2B5EF4-FFF2-40B4-BE49-F238E27FC236}">
                <a16:creationId xmlns:a16="http://schemas.microsoft.com/office/drawing/2014/main" id="{DE51B392-4D0F-AF3B-7C2A-EBB6859BFFFE}"/>
              </a:ext>
            </a:extLst>
          </p:cNvPr>
          <p:cNvSpPr txBox="1"/>
          <p:nvPr/>
        </p:nvSpPr>
        <p:spPr>
          <a:xfrm>
            <a:off x="805793" y="4285758"/>
            <a:ext cx="7004707" cy="646331"/>
          </a:xfrm>
          <a:prstGeom prst="rect">
            <a:avLst/>
          </a:prstGeom>
          <a:noFill/>
          <a:ln w="6350">
            <a:solidFill>
              <a:schemeClr val="tx1"/>
            </a:solidFill>
          </a:ln>
        </p:spPr>
        <p:txBody>
          <a:bodyPr wrap="square" lIns="108000" rIns="108000" anchor="ctr" anchorCtr="0">
            <a:noAutofit/>
          </a:bodyPr>
          <a:lstStyle/>
          <a:p>
            <a:pPr marL="216000" indent="-216000">
              <a:buClr>
                <a:schemeClr val="accent1"/>
              </a:buClr>
              <a:buSzPct val="100000"/>
              <a:buFont typeface="Arial" panose="020B0604020202020204" pitchFamily="34" charset="0"/>
              <a:buChar char="•"/>
            </a:pPr>
            <a:r>
              <a:rPr lang="en-US" dirty="0">
                <a:latin typeface="Trebuchet MS" panose="020B0603020202020204" pitchFamily="34" charset="0"/>
              </a:rPr>
              <a:t>The original template will stay unchanged and can be used </a:t>
            </a:r>
            <a:br>
              <a:rPr lang="hu-HU" dirty="0">
                <a:latin typeface="Trebuchet MS" panose="020B0603020202020204" pitchFamily="34" charset="0"/>
              </a:rPr>
            </a:br>
            <a:r>
              <a:rPr lang="en-US" dirty="0">
                <a:latin typeface="Trebuchet MS" panose="020B0603020202020204" pitchFamily="34" charset="0"/>
              </a:rPr>
              <a:t>again, whenever needed. </a:t>
            </a:r>
          </a:p>
        </p:txBody>
      </p:sp>
      <p:sp>
        <p:nvSpPr>
          <p:cNvPr id="17" name="TextBox 16">
            <a:extLst>
              <a:ext uri="{FF2B5EF4-FFF2-40B4-BE49-F238E27FC236}">
                <a16:creationId xmlns:a16="http://schemas.microsoft.com/office/drawing/2014/main" id="{D3AFDC28-C490-D978-1707-31B3781E5D34}"/>
              </a:ext>
            </a:extLst>
          </p:cNvPr>
          <p:cNvSpPr txBox="1"/>
          <p:nvPr/>
        </p:nvSpPr>
        <p:spPr>
          <a:xfrm>
            <a:off x="8535067" y="2324945"/>
            <a:ext cx="2851140" cy="3750386"/>
          </a:xfrm>
          <a:prstGeom prst="rect">
            <a:avLst/>
          </a:prstGeom>
          <a:noFill/>
          <a:ln w="6350">
            <a:solidFill>
              <a:schemeClr val="tx1"/>
            </a:solidFill>
          </a:ln>
        </p:spPr>
        <p:txBody>
          <a:bodyPr wrap="square" lIns="72000" tIns="108000" rIns="36000" bIns="72000">
            <a:noAutofit/>
          </a:bodyPr>
          <a:lstStyle/>
          <a:p>
            <a:pPr marL="378900" lvl="6" indent="-342900">
              <a:lnSpc>
                <a:spcPct val="90000"/>
              </a:lnSpc>
              <a:spcBef>
                <a:spcPts val="1200"/>
              </a:spcBef>
              <a:spcAft>
                <a:spcPts val="200"/>
              </a:spcAft>
              <a:buClr>
                <a:schemeClr val="accent1"/>
              </a:buClr>
              <a:buSzPct val="100000"/>
              <a:buFont typeface="+mj-lt"/>
              <a:buAutoNum type="arabicPeriod"/>
            </a:pPr>
            <a:r>
              <a:rPr lang="hu-HU" dirty="0">
                <a:latin typeface="Trebuchet MS" panose="020B0603020202020204" pitchFamily="34" charset="0"/>
              </a:rPr>
              <a:t>I</a:t>
            </a:r>
            <a:r>
              <a:rPr lang="en-US" dirty="0">
                <a:latin typeface="Trebuchet MS" panose="020B0603020202020204" pitchFamily="34" charset="0"/>
              </a:rPr>
              <a:t>n the open document go to “file”,</a:t>
            </a:r>
          </a:p>
          <a:p>
            <a:pPr marL="378900" lvl="6" indent="-342900">
              <a:lnSpc>
                <a:spcPct val="90000"/>
              </a:lnSpc>
              <a:spcBef>
                <a:spcPts val="1200"/>
              </a:spcBef>
              <a:spcAft>
                <a:spcPts val="200"/>
              </a:spcAft>
              <a:buClr>
                <a:schemeClr val="accent1"/>
              </a:buClr>
              <a:buSzPct val="100000"/>
              <a:buFont typeface="+mj-lt"/>
              <a:buAutoNum type="arabicPeriod"/>
            </a:pPr>
            <a:r>
              <a:rPr lang="en-US" dirty="0">
                <a:latin typeface="Trebuchet MS" panose="020B0603020202020204" pitchFamily="34" charset="0"/>
              </a:rPr>
              <a:t>“Save as”,</a:t>
            </a:r>
          </a:p>
          <a:p>
            <a:pPr marL="378900" lvl="6" indent="-342900">
              <a:lnSpc>
                <a:spcPct val="90000"/>
              </a:lnSpc>
              <a:spcBef>
                <a:spcPts val="1200"/>
              </a:spcBef>
              <a:spcAft>
                <a:spcPts val="200"/>
              </a:spcAft>
              <a:buClr>
                <a:schemeClr val="accent1"/>
              </a:buClr>
              <a:buSzPct val="100000"/>
              <a:buFont typeface="+mj-lt"/>
              <a:buAutoNum type="arabicPeriod"/>
            </a:pPr>
            <a:r>
              <a:rPr lang="en-US" dirty="0">
                <a:latin typeface="Trebuchet MS" panose="020B0603020202020204" pitchFamily="34" charset="0"/>
              </a:rPr>
              <a:t>Name your new checklist, we suggest using the site name and date,</a:t>
            </a:r>
          </a:p>
          <a:p>
            <a:pPr marL="378900" lvl="6" indent="-342900">
              <a:lnSpc>
                <a:spcPct val="90000"/>
              </a:lnSpc>
              <a:spcBef>
                <a:spcPts val="1200"/>
              </a:spcBef>
              <a:spcAft>
                <a:spcPts val="200"/>
              </a:spcAft>
              <a:buClr>
                <a:schemeClr val="accent1"/>
              </a:buClr>
              <a:buSzPct val="100000"/>
              <a:buFont typeface="+mj-lt"/>
              <a:buAutoNum type="arabicPeriod"/>
            </a:pPr>
            <a:r>
              <a:rPr lang="en-US" dirty="0">
                <a:latin typeface="Trebuchet MS" panose="020B0603020202020204" pitchFamily="34" charset="0"/>
              </a:rPr>
              <a:t>Select the file type – “excel Macro-Enabled Workbook (*.</a:t>
            </a:r>
            <a:r>
              <a:rPr lang="en-US" dirty="0" err="1">
                <a:latin typeface="Trebuchet MS" panose="020B0603020202020204" pitchFamily="34" charset="0"/>
              </a:rPr>
              <a:t>xlsm</a:t>
            </a:r>
            <a:r>
              <a:rPr lang="en-US" dirty="0">
                <a:latin typeface="Trebuchet MS" panose="020B0603020202020204" pitchFamily="34" charset="0"/>
              </a:rPr>
              <a:t>),</a:t>
            </a:r>
          </a:p>
          <a:p>
            <a:pPr marL="378900" lvl="6" indent="-342900">
              <a:lnSpc>
                <a:spcPct val="90000"/>
              </a:lnSpc>
              <a:spcBef>
                <a:spcPts val="1200"/>
              </a:spcBef>
              <a:spcAft>
                <a:spcPts val="200"/>
              </a:spcAft>
              <a:buClr>
                <a:schemeClr val="accent1"/>
              </a:buClr>
              <a:buSzPct val="100000"/>
              <a:buFont typeface="+mj-lt"/>
              <a:buAutoNum type="arabicPeriod"/>
            </a:pPr>
            <a:r>
              <a:rPr lang="en-US" dirty="0">
                <a:latin typeface="Trebuchet MS" panose="020B0603020202020204" pitchFamily="34" charset="0"/>
              </a:rPr>
              <a:t>Click on “save”.</a:t>
            </a:r>
          </a:p>
        </p:txBody>
      </p:sp>
      <p:cxnSp>
        <p:nvCxnSpPr>
          <p:cNvPr id="18" name="Straight Arrow Connector 17">
            <a:extLst>
              <a:ext uri="{FF2B5EF4-FFF2-40B4-BE49-F238E27FC236}">
                <a16:creationId xmlns:a16="http://schemas.microsoft.com/office/drawing/2014/main" id="{6D8D1C1D-3113-DD25-D56A-A3B35099E81F}"/>
              </a:ext>
            </a:extLst>
          </p:cNvPr>
          <p:cNvCxnSpPr>
            <a:cxnSpLocks/>
          </p:cNvCxnSpPr>
          <p:nvPr/>
        </p:nvCxnSpPr>
        <p:spPr>
          <a:xfrm>
            <a:off x="8103476" y="2566629"/>
            <a:ext cx="346841" cy="0"/>
          </a:xfrm>
          <a:prstGeom prst="straightConnector1">
            <a:avLst/>
          </a:prstGeom>
          <a:ln w="25400">
            <a:tailEnd type="triangle" w="lg" len="lg"/>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77B1EDCA-13FC-8591-9785-A5F60BCB3912}"/>
              </a:ext>
            </a:extLst>
          </p:cNvPr>
          <p:cNvCxnSpPr>
            <a:cxnSpLocks/>
            <a:stCxn id="15" idx="3"/>
          </p:cNvCxnSpPr>
          <p:nvPr/>
        </p:nvCxnSpPr>
        <p:spPr>
          <a:xfrm flipV="1">
            <a:off x="7810918" y="2566629"/>
            <a:ext cx="292558" cy="1224723"/>
          </a:xfrm>
          <a:prstGeom prst="bentConnector2">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17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431F-6077-279B-DC9C-9C166C247B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529259-E534-53DD-30C5-AF5D69151C82}"/>
              </a:ext>
            </a:extLst>
          </p:cNvPr>
          <p:cNvSpPr/>
          <p:nvPr/>
        </p:nvSpPr>
        <p:spPr>
          <a:xfrm>
            <a:off x="2569019" y="5208271"/>
            <a:ext cx="5220000" cy="360000"/>
          </a:xfrm>
          <a:prstGeom prst="rect">
            <a:avLst/>
          </a:prstGeom>
          <a:solidFill>
            <a:srgbClr val="ADE0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Rectangle 10">
            <a:extLst>
              <a:ext uri="{FF2B5EF4-FFF2-40B4-BE49-F238E27FC236}">
                <a16:creationId xmlns:a16="http://schemas.microsoft.com/office/drawing/2014/main" id="{E5AE24FC-4712-B215-F760-3A85AEF1CC1A}"/>
              </a:ext>
            </a:extLst>
          </p:cNvPr>
          <p:cNvSpPr/>
          <p:nvPr/>
        </p:nvSpPr>
        <p:spPr>
          <a:xfrm>
            <a:off x="4287485" y="4408123"/>
            <a:ext cx="2628000" cy="360000"/>
          </a:xfrm>
          <a:prstGeom prst="rect">
            <a:avLst/>
          </a:prstGeom>
          <a:solidFill>
            <a:srgbClr val="ADE0E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lide Number Placeholder 3">
            <a:extLst>
              <a:ext uri="{FF2B5EF4-FFF2-40B4-BE49-F238E27FC236}">
                <a16:creationId xmlns:a16="http://schemas.microsoft.com/office/drawing/2014/main" id="{EFE143D3-E18C-632C-743C-7316785F380D}"/>
              </a:ext>
            </a:extLst>
          </p:cNvPr>
          <p:cNvSpPr>
            <a:spLocks noGrp="1"/>
          </p:cNvSpPr>
          <p:nvPr>
            <p:ph type="sldNum" sz="quarter" idx="12"/>
          </p:nvPr>
        </p:nvSpPr>
        <p:spPr/>
        <p:txBody>
          <a:bodyPr/>
          <a:lstStyle/>
          <a:p>
            <a:fld id="{4FAB73BC-B049-4115-A692-8D63A059BFB8}" type="slidenum">
              <a:rPr lang="en-US" smtClean="0"/>
              <a:t>40</a:t>
            </a:fld>
            <a:endParaRPr lang="en-US"/>
          </a:p>
        </p:txBody>
      </p:sp>
      <p:sp>
        <p:nvSpPr>
          <p:cNvPr id="5" name="Text Placeholder 4">
            <a:extLst>
              <a:ext uri="{FF2B5EF4-FFF2-40B4-BE49-F238E27FC236}">
                <a16:creationId xmlns:a16="http://schemas.microsoft.com/office/drawing/2014/main" id="{5E5C1011-22C2-29AB-1636-6E94B3C4EE5F}"/>
              </a:ext>
            </a:extLst>
          </p:cNvPr>
          <p:cNvSpPr>
            <a:spLocks noGrp="1"/>
          </p:cNvSpPr>
          <p:nvPr>
            <p:ph type="body" sz="quarter" idx="13"/>
          </p:nvPr>
        </p:nvSpPr>
        <p:spPr/>
        <p:txBody>
          <a:bodyPr/>
          <a:lstStyle/>
          <a:p>
            <a:r>
              <a:rPr lang="en-GB" dirty="0"/>
              <a:t>FINAL FACILITY REPORTS</a:t>
            </a:r>
            <a:endParaRPr lang="hu-HU" dirty="0"/>
          </a:p>
        </p:txBody>
      </p:sp>
      <p:pic>
        <p:nvPicPr>
          <p:cNvPr id="8" name="Picture 7">
            <a:extLst>
              <a:ext uri="{FF2B5EF4-FFF2-40B4-BE49-F238E27FC236}">
                <a16:creationId xmlns:a16="http://schemas.microsoft.com/office/drawing/2014/main" id="{DDE980D6-19C9-FB0A-C7AF-23303D446DE5}"/>
              </a:ext>
            </a:extLst>
          </p:cNvPr>
          <p:cNvPicPr>
            <a:picLocks noChangeAspect="1"/>
          </p:cNvPicPr>
          <p:nvPr/>
        </p:nvPicPr>
        <p:blipFill>
          <a:blip r:embed="rId2"/>
          <a:srcRect l="-98" t="2820" r="1418"/>
          <a:stretch>
            <a:fillRect/>
          </a:stretch>
        </p:blipFill>
        <p:spPr>
          <a:xfrm>
            <a:off x="10164762" y="3144356"/>
            <a:ext cx="1757681" cy="2702888"/>
          </a:xfrm>
          <a:prstGeom prst="rect">
            <a:avLst/>
          </a:prstGeom>
        </p:spPr>
      </p:pic>
      <p:sp>
        <p:nvSpPr>
          <p:cNvPr id="3" name="Content Placeholder 2">
            <a:extLst>
              <a:ext uri="{FF2B5EF4-FFF2-40B4-BE49-F238E27FC236}">
                <a16:creationId xmlns:a16="http://schemas.microsoft.com/office/drawing/2014/main" id="{DD44B0F0-317F-EF44-ED09-31B509793382}"/>
              </a:ext>
            </a:extLst>
          </p:cNvPr>
          <p:cNvSpPr>
            <a:spLocks noGrp="1"/>
          </p:cNvSpPr>
          <p:nvPr>
            <p:ph idx="1"/>
          </p:nvPr>
        </p:nvSpPr>
        <p:spPr>
          <a:xfrm>
            <a:off x="1727947" y="632039"/>
            <a:ext cx="9756775" cy="5682476"/>
          </a:xfrm>
          <a:ln w="6350">
            <a:noFill/>
          </a:ln>
        </p:spPr>
        <p:txBody>
          <a:bodyPr lIns="216000" tIns="180000" rIns="108000" bIns="144000">
            <a:noAutofit/>
          </a:bodyPr>
          <a:lstStyle/>
          <a:p>
            <a:pPr>
              <a:lnSpc>
                <a:spcPct val="100000"/>
              </a:lnSpc>
              <a:spcBef>
                <a:spcPts val="0"/>
              </a:spcBef>
              <a:spcAft>
                <a:spcPts val="1200"/>
              </a:spcAft>
            </a:pPr>
            <a:r>
              <a:rPr lang="en-GB" sz="2400" dirty="0"/>
              <a:t>Every facility should be given an individual report within </a:t>
            </a:r>
            <a:br>
              <a:rPr lang="hu-HU" sz="2400" dirty="0"/>
            </a:br>
            <a:r>
              <a:rPr lang="en-GB" sz="2400" dirty="0"/>
              <a:t>1 week of the final visit.</a:t>
            </a:r>
            <a:endParaRPr lang="hu-HU" sz="2400" dirty="0"/>
          </a:p>
          <a:p>
            <a:pPr>
              <a:lnSpc>
                <a:spcPct val="100000"/>
              </a:lnSpc>
              <a:spcBef>
                <a:spcPts val="0"/>
              </a:spcBef>
              <a:spcAft>
                <a:spcPts val="1200"/>
              </a:spcAft>
            </a:pPr>
            <a:r>
              <a:rPr lang="en-GB" sz="2400" dirty="0"/>
              <a:t>Sending the entire excel file could be confusing to the facilities, </a:t>
            </a:r>
            <a:br>
              <a:rPr lang="hu-HU" sz="2400" dirty="0"/>
            </a:br>
            <a:r>
              <a:rPr lang="en-GB" sz="2400" dirty="0"/>
              <a:t>as well as being a very heavy file to send and download over email.</a:t>
            </a:r>
            <a:endParaRPr lang="hu-HU" sz="2400" dirty="0"/>
          </a:p>
          <a:p>
            <a:pPr>
              <a:lnSpc>
                <a:spcPct val="100000"/>
              </a:lnSpc>
              <a:spcBef>
                <a:spcPts val="0"/>
              </a:spcBef>
              <a:spcAft>
                <a:spcPts val="1200"/>
              </a:spcAft>
            </a:pPr>
            <a:r>
              <a:rPr lang="en-GB" sz="2400" dirty="0"/>
              <a:t>This button which will convert the report pages into PDF files</a:t>
            </a:r>
            <a:r>
              <a:rPr lang="hu-HU" sz="2400" dirty="0"/>
              <a:t> </a:t>
            </a:r>
            <a:br>
              <a:rPr lang="hu-HU" sz="2400" dirty="0"/>
            </a:br>
            <a:r>
              <a:rPr lang="en-GB" sz="2400" dirty="0"/>
              <a:t>which can be easily shared.</a:t>
            </a:r>
            <a:endParaRPr lang="hu-HU" sz="2400" dirty="0"/>
          </a:p>
          <a:p>
            <a:pPr marL="457200" indent="-457200">
              <a:lnSpc>
                <a:spcPct val="100000"/>
              </a:lnSpc>
              <a:spcBef>
                <a:spcPts val="0"/>
              </a:spcBef>
              <a:spcAft>
                <a:spcPts val="1200"/>
              </a:spcAft>
              <a:buFont typeface="+mj-lt"/>
              <a:buAutoNum type="arabicPeriod"/>
            </a:pPr>
            <a:r>
              <a:rPr lang="en-GB" sz="2400" dirty="0"/>
              <a:t>Ensure the </a:t>
            </a:r>
            <a:r>
              <a:rPr lang="en-GB" sz="2400" b="1" dirty="0"/>
              <a:t>Report </a:t>
            </a:r>
            <a:r>
              <a:rPr lang="en-GB" sz="2400" dirty="0"/>
              <a:t>and </a:t>
            </a:r>
            <a:r>
              <a:rPr lang="en-GB" sz="2400" b="1" dirty="0"/>
              <a:t>Recommendation</a:t>
            </a:r>
            <a:r>
              <a:rPr lang="en-GB" sz="2400" dirty="0"/>
              <a:t> tabs are final, </a:t>
            </a:r>
            <a:br>
              <a:rPr lang="hu-HU" sz="2400" dirty="0"/>
            </a:br>
            <a:r>
              <a:rPr lang="en-GB" sz="2400" dirty="0"/>
              <a:t>al</a:t>
            </a:r>
            <a:r>
              <a:rPr lang="hu-HU" sz="2400" dirty="0"/>
              <a:t>l </a:t>
            </a:r>
            <a:r>
              <a:rPr lang="en-GB" sz="2400" dirty="0"/>
              <a:t>spelling, grammar, colour and formats are correct.</a:t>
            </a:r>
            <a:endParaRPr lang="hu-HU" sz="2400" dirty="0"/>
          </a:p>
          <a:p>
            <a:pPr marL="457200" indent="-457200">
              <a:lnSpc>
                <a:spcPct val="100000"/>
              </a:lnSpc>
              <a:spcBef>
                <a:spcPts val="0"/>
              </a:spcBef>
              <a:spcAft>
                <a:spcPts val="1200"/>
              </a:spcAft>
              <a:buFont typeface="+mj-lt"/>
              <a:buAutoNum type="arabicPeriod"/>
            </a:pPr>
            <a:r>
              <a:rPr lang="en-GB" sz="2400" dirty="0"/>
              <a:t>Click on the “Create PDF reports” button.</a:t>
            </a:r>
            <a:endParaRPr lang="hu-HU" sz="2400" dirty="0"/>
          </a:p>
          <a:p>
            <a:pPr marL="457200" indent="-457200">
              <a:lnSpc>
                <a:spcPct val="100000"/>
              </a:lnSpc>
              <a:spcBef>
                <a:spcPts val="0"/>
              </a:spcBef>
              <a:spcAft>
                <a:spcPts val="1200"/>
              </a:spcAft>
              <a:buFont typeface="+mj-lt"/>
              <a:buAutoNum type="arabicPeriod"/>
            </a:pPr>
            <a:r>
              <a:rPr lang="en-GB" sz="2400" dirty="0"/>
              <a:t>Reports can be found in a folder on your desktop called </a:t>
            </a:r>
            <a:br>
              <a:rPr lang="hu-HU" sz="2400" dirty="0"/>
            </a:br>
            <a:r>
              <a:rPr lang="en-GB" sz="2400" b="1" dirty="0"/>
              <a:t>“GTFCC LCA LABORATORY REPORTING”.</a:t>
            </a:r>
            <a:endParaRPr lang="hu-HU" sz="2400" b="1" dirty="0"/>
          </a:p>
          <a:p>
            <a:pPr marL="457200" indent="-457200">
              <a:lnSpc>
                <a:spcPct val="100000"/>
              </a:lnSpc>
              <a:spcBef>
                <a:spcPts val="0"/>
              </a:spcBef>
              <a:spcAft>
                <a:spcPts val="1200"/>
              </a:spcAft>
              <a:buFont typeface="+mj-lt"/>
              <a:buAutoNum type="arabicPeriod"/>
            </a:pPr>
            <a:r>
              <a:rPr lang="en-GB" sz="2400" dirty="0"/>
              <a:t>Open the reports, review the contents before sharing.</a:t>
            </a:r>
          </a:p>
        </p:txBody>
      </p:sp>
    </p:spTree>
    <p:extLst>
      <p:ext uri="{BB962C8B-B14F-4D97-AF65-F5344CB8AC3E}">
        <p14:creationId xmlns:p14="http://schemas.microsoft.com/office/powerpoint/2010/main" val="3982489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5CCA0F-F166-CCB0-2AD9-42FD94A3A7C8}"/>
              </a:ext>
            </a:extLst>
          </p:cNvPr>
          <p:cNvSpPr>
            <a:spLocks noGrp="1"/>
          </p:cNvSpPr>
          <p:nvPr>
            <p:ph type="body" sz="quarter" idx="13"/>
          </p:nvPr>
        </p:nvSpPr>
        <p:spPr/>
        <p:txBody>
          <a:bodyPr/>
          <a:lstStyle/>
          <a:p>
            <a:r>
              <a:rPr lang="en-GB" dirty="0"/>
              <a:t>EXAMPLE REPORTS</a:t>
            </a:r>
            <a:endParaRPr lang="hu-HU" dirty="0"/>
          </a:p>
        </p:txBody>
      </p:sp>
      <p:pic>
        <p:nvPicPr>
          <p:cNvPr id="8" name="Content Placeholder 7">
            <a:extLst>
              <a:ext uri="{FF2B5EF4-FFF2-40B4-BE49-F238E27FC236}">
                <a16:creationId xmlns:a16="http://schemas.microsoft.com/office/drawing/2014/main" id="{50574485-D90E-A115-5892-1E556B4E535F}"/>
              </a:ext>
            </a:extLst>
          </p:cNvPr>
          <p:cNvPicPr>
            <a:picLocks noGrp="1" noChangeAspect="1"/>
          </p:cNvPicPr>
          <p:nvPr>
            <p:ph sz="half" idx="4294967295"/>
          </p:nvPr>
        </p:nvPicPr>
        <p:blipFill>
          <a:blip r:embed="rId2"/>
          <a:stretch>
            <a:fillRect/>
          </a:stretch>
        </p:blipFill>
        <p:spPr>
          <a:xfrm>
            <a:off x="5521533" y="1202189"/>
            <a:ext cx="6300522" cy="4464000"/>
          </a:xfrm>
          <a:ln w="6350">
            <a:solidFill>
              <a:schemeClr val="tx1">
                <a:lumMod val="50000"/>
              </a:schemeClr>
            </a:solidFill>
          </a:ln>
          <a:effectLst>
            <a:glow rad="101600">
              <a:schemeClr val="tx2">
                <a:lumMod val="10000"/>
                <a:lumOff val="90000"/>
                <a:alpha val="60000"/>
              </a:schemeClr>
            </a:glow>
          </a:effectLst>
        </p:spPr>
      </p:pic>
      <p:pic>
        <p:nvPicPr>
          <p:cNvPr id="6" name="Picture 5" descr="A screenshot of a computer&#10;&#10;AI-generated content may be incorrect.">
            <a:extLst>
              <a:ext uri="{FF2B5EF4-FFF2-40B4-BE49-F238E27FC236}">
                <a16:creationId xmlns:a16="http://schemas.microsoft.com/office/drawing/2014/main" id="{D1CAE4E4-A03C-B58B-D04D-4589EC48B363}"/>
              </a:ext>
            </a:extLst>
          </p:cNvPr>
          <p:cNvPicPr>
            <a:picLocks noChangeAspect="1"/>
          </p:cNvPicPr>
          <p:nvPr/>
        </p:nvPicPr>
        <p:blipFill>
          <a:blip r:embed="rId3"/>
          <a:srcRect b="2422"/>
          <a:stretch>
            <a:fillRect/>
          </a:stretch>
        </p:blipFill>
        <p:spPr>
          <a:xfrm>
            <a:off x="1487430" y="1150471"/>
            <a:ext cx="3848847" cy="4694518"/>
          </a:xfrm>
          <a:prstGeom prst="rect">
            <a:avLst/>
          </a:prstGeom>
          <a:ln>
            <a:solidFill>
              <a:srgbClr val="79ACCC"/>
            </a:solidFill>
          </a:ln>
          <a:effectLst>
            <a:glow rad="63500">
              <a:srgbClr val="79ACCC">
                <a:alpha val="40000"/>
              </a:srgbClr>
            </a:glow>
          </a:effectLst>
        </p:spPr>
      </p:pic>
    </p:spTree>
    <p:extLst>
      <p:ext uri="{BB962C8B-B14F-4D97-AF65-F5344CB8AC3E}">
        <p14:creationId xmlns:p14="http://schemas.microsoft.com/office/powerpoint/2010/main" val="912449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1951-AA38-95A2-E754-E271029023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263593-0E55-8688-79E3-BD5C97B2C494}"/>
              </a:ext>
            </a:extLst>
          </p:cNvPr>
          <p:cNvSpPr/>
          <p:nvPr/>
        </p:nvSpPr>
        <p:spPr>
          <a:xfrm>
            <a:off x="4254600" y="3428999"/>
            <a:ext cx="4356000" cy="360000"/>
          </a:xfrm>
          <a:prstGeom prst="rect">
            <a:avLst/>
          </a:prstGeom>
          <a:solidFill>
            <a:srgbClr val="A6C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Rectangle 12">
            <a:extLst>
              <a:ext uri="{FF2B5EF4-FFF2-40B4-BE49-F238E27FC236}">
                <a16:creationId xmlns:a16="http://schemas.microsoft.com/office/drawing/2014/main" id="{526EA7F5-8A6E-DDEA-C8EF-6B7FEBC64D26}"/>
              </a:ext>
            </a:extLst>
          </p:cNvPr>
          <p:cNvSpPr/>
          <p:nvPr/>
        </p:nvSpPr>
        <p:spPr>
          <a:xfrm>
            <a:off x="3939115" y="4098929"/>
            <a:ext cx="3600000" cy="360000"/>
          </a:xfrm>
          <a:prstGeom prst="rect">
            <a:avLst/>
          </a:prstGeom>
          <a:solidFill>
            <a:srgbClr val="A6CAEC"/>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solidFill>
                <a:schemeClr val="bg1"/>
              </a:solidFill>
            </a:endParaRPr>
          </a:p>
        </p:txBody>
      </p:sp>
      <p:sp>
        <p:nvSpPr>
          <p:cNvPr id="4" name="Slide Number Placeholder 3">
            <a:extLst>
              <a:ext uri="{FF2B5EF4-FFF2-40B4-BE49-F238E27FC236}">
                <a16:creationId xmlns:a16="http://schemas.microsoft.com/office/drawing/2014/main" id="{1A57B531-BC89-D9A6-BB25-BFDFE8F49678}"/>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42</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7DA04EE7-6460-4BFC-C066-BB679000D79E}"/>
              </a:ext>
            </a:extLst>
          </p:cNvPr>
          <p:cNvSpPr>
            <a:spLocks noGrp="1"/>
          </p:cNvSpPr>
          <p:nvPr>
            <p:ph type="body" sz="quarter" idx="13"/>
          </p:nvPr>
        </p:nvSpPr>
        <p:spPr/>
        <p:txBody>
          <a:bodyPr/>
          <a:lstStyle/>
          <a:p>
            <a:r>
              <a:rPr lang="en-US" dirty="0"/>
              <a:t>NATIONAL AGGREGATION</a:t>
            </a:r>
            <a:endParaRPr lang="hu-HU" dirty="0"/>
          </a:p>
        </p:txBody>
      </p:sp>
      <p:pic>
        <p:nvPicPr>
          <p:cNvPr id="8" name="Picture 7">
            <a:extLst>
              <a:ext uri="{FF2B5EF4-FFF2-40B4-BE49-F238E27FC236}">
                <a16:creationId xmlns:a16="http://schemas.microsoft.com/office/drawing/2014/main" id="{4AD9A517-EAED-39CD-B7A4-398CAAE44342}"/>
              </a:ext>
            </a:extLst>
          </p:cNvPr>
          <p:cNvPicPr>
            <a:picLocks noChangeAspect="1"/>
          </p:cNvPicPr>
          <p:nvPr/>
        </p:nvPicPr>
        <p:blipFill>
          <a:blip r:embed="rId2"/>
          <a:srcRect l="829" t="4050"/>
          <a:stretch>
            <a:fillRect/>
          </a:stretch>
        </p:blipFill>
        <p:spPr>
          <a:xfrm>
            <a:off x="9861694" y="3198929"/>
            <a:ext cx="2051560" cy="2520000"/>
          </a:xfrm>
          <a:prstGeom prst="rect">
            <a:avLst/>
          </a:prstGeom>
        </p:spPr>
      </p:pic>
      <p:sp>
        <p:nvSpPr>
          <p:cNvPr id="3" name="Content Placeholder 2">
            <a:extLst>
              <a:ext uri="{FF2B5EF4-FFF2-40B4-BE49-F238E27FC236}">
                <a16:creationId xmlns:a16="http://schemas.microsoft.com/office/drawing/2014/main" id="{97176E10-FE1D-9697-4E83-2D26F17EE7F1}"/>
              </a:ext>
            </a:extLst>
          </p:cNvPr>
          <p:cNvSpPr>
            <a:spLocks noGrp="1"/>
          </p:cNvSpPr>
          <p:nvPr>
            <p:ph idx="1"/>
          </p:nvPr>
        </p:nvSpPr>
        <p:spPr>
          <a:xfrm>
            <a:off x="1739900" y="803205"/>
            <a:ext cx="9756775" cy="5251589"/>
          </a:xfrm>
          <a:ln w="6350">
            <a:noFill/>
          </a:ln>
        </p:spPr>
        <p:txBody>
          <a:bodyPr wrap="square" lIns="180000" tIns="180000" bIns="144000">
            <a:spAutoFit/>
          </a:bodyPr>
          <a:lstStyle/>
          <a:p>
            <a:pPr>
              <a:lnSpc>
                <a:spcPct val="100000"/>
              </a:lnSpc>
              <a:spcBef>
                <a:spcPts val="0"/>
              </a:spcBef>
              <a:spcAft>
                <a:spcPts val="2400"/>
              </a:spcAft>
            </a:pPr>
            <a:r>
              <a:rPr lang="en-GB" sz="2400" dirty="0"/>
              <a:t>The data collected at all the different facilities needs to be</a:t>
            </a:r>
            <a:r>
              <a:rPr lang="hu-HU" sz="2400" dirty="0"/>
              <a:t> </a:t>
            </a:r>
            <a:r>
              <a:rPr lang="en-GB" sz="2400" dirty="0"/>
              <a:t>compiled by the team and assessment leads. </a:t>
            </a:r>
          </a:p>
          <a:p>
            <a:pPr>
              <a:lnSpc>
                <a:spcPct val="100000"/>
              </a:lnSpc>
              <a:spcBef>
                <a:spcPts val="0"/>
              </a:spcBef>
              <a:spcAft>
                <a:spcPts val="2400"/>
              </a:spcAft>
            </a:pPr>
            <a:r>
              <a:rPr lang="en-GB" sz="2400" dirty="0">
                <a:latin typeface="Trebuchet MS" panose="020B0603020202020204" pitchFamily="34" charset="0"/>
              </a:rPr>
              <a:t>This can be very time consuming; we have provided a method</a:t>
            </a:r>
            <a:r>
              <a:rPr lang="hu-HU" sz="2400" dirty="0">
                <a:latin typeface="Trebuchet MS" panose="020B0603020202020204" pitchFamily="34" charset="0"/>
              </a:rPr>
              <a:t> </a:t>
            </a:r>
            <a:r>
              <a:rPr lang="en-GB" sz="2400" dirty="0">
                <a:latin typeface="Trebuchet MS" panose="020B0603020202020204" pitchFamily="34" charset="0"/>
              </a:rPr>
              <a:t>to automatically collect the data needed for National </a:t>
            </a:r>
            <a:br>
              <a:rPr lang="hu-HU" sz="2400" dirty="0">
                <a:latin typeface="Trebuchet MS" panose="020B0603020202020204" pitchFamily="34" charset="0"/>
              </a:rPr>
            </a:br>
            <a:r>
              <a:rPr lang="en-GB" sz="2400" dirty="0">
                <a:latin typeface="Trebuchet MS" panose="020B0603020202020204" pitchFamily="34" charset="0"/>
              </a:rPr>
              <a:t>reporting</a:t>
            </a:r>
            <a:r>
              <a:rPr lang="hu-HU" sz="2400" dirty="0">
                <a:latin typeface="Trebuchet MS" panose="020B0603020202020204" pitchFamily="34" charset="0"/>
              </a:rPr>
              <a:t> </a:t>
            </a:r>
            <a:r>
              <a:rPr lang="en-GB" sz="2400" dirty="0">
                <a:latin typeface="Trebuchet MS" panose="020B0603020202020204" pitchFamily="34" charset="0"/>
              </a:rPr>
              <a:t>in one sheet.</a:t>
            </a:r>
          </a:p>
          <a:p>
            <a:pPr marL="457200" indent="-457200">
              <a:lnSpc>
                <a:spcPct val="100000"/>
              </a:lnSpc>
              <a:spcBef>
                <a:spcPts val="0"/>
              </a:spcBef>
              <a:spcAft>
                <a:spcPts val="2400"/>
              </a:spcAft>
              <a:buClr>
                <a:srgbClr val="79ACCC"/>
              </a:buClr>
              <a:buFont typeface="+mj-lt"/>
              <a:buAutoNum type="arabicPeriod"/>
            </a:pPr>
            <a:r>
              <a:rPr lang="en-GB" sz="2400" dirty="0"/>
              <a:t>Click on the “Create Aggregate National Data” button,</a:t>
            </a:r>
          </a:p>
          <a:p>
            <a:pPr marL="457200" indent="-457200">
              <a:lnSpc>
                <a:spcPct val="100000"/>
              </a:lnSpc>
              <a:spcBef>
                <a:spcPts val="0"/>
              </a:spcBef>
              <a:spcAft>
                <a:spcPts val="2400"/>
              </a:spcAft>
              <a:buClr>
                <a:srgbClr val="79ACCC"/>
              </a:buClr>
              <a:buFont typeface="+mj-lt"/>
              <a:buAutoNum type="arabicPeriod"/>
            </a:pPr>
            <a:r>
              <a:rPr lang="en-GB" sz="2400" dirty="0">
                <a:latin typeface="Trebuchet MS" panose="020B0603020202020204" pitchFamily="34" charset="0"/>
              </a:rPr>
              <a:t>Go to the “</a:t>
            </a:r>
            <a:r>
              <a:rPr lang="en-GB" sz="2400" dirty="0"/>
              <a:t>National level verification” tab, </a:t>
            </a:r>
            <a:br>
              <a:rPr lang="hu-HU" sz="2400" dirty="0"/>
            </a:br>
            <a:r>
              <a:rPr lang="en-GB" sz="2400" dirty="0"/>
              <a:t>several table</a:t>
            </a:r>
            <a:r>
              <a:rPr lang="hu-HU" sz="2400" dirty="0"/>
              <a:t> </a:t>
            </a:r>
            <a:r>
              <a:rPr lang="en-GB" sz="2400" dirty="0"/>
              <a:t>should be populated,</a:t>
            </a:r>
          </a:p>
          <a:p>
            <a:pPr marL="457200" indent="-457200">
              <a:lnSpc>
                <a:spcPct val="100000"/>
              </a:lnSpc>
              <a:spcBef>
                <a:spcPts val="0"/>
              </a:spcBef>
              <a:spcAft>
                <a:spcPts val="2400"/>
              </a:spcAft>
              <a:buClr>
                <a:srgbClr val="79ACCC"/>
              </a:buClr>
              <a:buFont typeface="+mj-lt"/>
              <a:buAutoNum type="arabicPeriod"/>
            </a:pPr>
            <a:r>
              <a:rPr lang="en-GB" sz="2400" dirty="0"/>
              <a:t>These are cut and pasted into the </a:t>
            </a:r>
            <a:r>
              <a:rPr lang="en-GB" sz="2400" b="1" dirty="0"/>
              <a:t>National sheets </a:t>
            </a:r>
            <a:br>
              <a:rPr lang="hu-HU" sz="2400" b="1" dirty="0"/>
            </a:br>
            <a:r>
              <a:rPr lang="en-GB" sz="2400" dirty="0"/>
              <a:t>in the correct tabs.</a:t>
            </a:r>
          </a:p>
        </p:txBody>
      </p:sp>
    </p:spTree>
    <p:extLst>
      <p:ext uri="{BB962C8B-B14F-4D97-AF65-F5344CB8AC3E}">
        <p14:creationId xmlns:p14="http://schemas.microsoft.com/office/powerpoint/2010/main" val="199129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C4C9-6DC1-ED62-47E3-8BA43A93A6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552052-3784-E9B7-13B3-44CA61A2B3C1}"/>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43</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BF52B1F8-52CD-12D2-7ECD-F1BCC1E3203A}"/>
              </a:ext>
            </a:extLst>
          </p:cNvPr>
          <p:cNvSpPr>
            <a:spLocks noGrp="1"/>
          </p:cNvSpPr>
          <p:nvPr>
            <p:ph type="body" sz="quarter" idx="13"/>
          </p:nvPr>
        </p:nvSpPr>
        <p:spPr/>
        <p:txBody>
          <a:bodyPr/>
          <a:lstStyle/>
          <a:p>
            <a:r>
              <a:rPr lang="en-US" dirty="0"/>
              <a:t>EXAMPLE NATIONAL DATA</a:t>
            </a:r>
            <a:endParaRPr lang="hu-HU" dirty="0"/>
          </a:p>
        </p:txBody>
      </p:sp>
      <p:pic>
        <p:nvPicPr>
          <p:cNvPr id="3" name="Picture 2" descr="A screenshot of a computer&#10;&#10;AI-generated content may be incorrect.">
            <a:extLst>
              <a:ext uri="{FF2B5EF4-FFF2-40B4-BE49-F238E27FC236}">
                <a16:creationId xmlns:a16="http://schemas.microsoft.com/office/drawing/2014/main" id="{6C2F27D5-53BB-8B29-738C-4AC9EDA42DF0}"/>
              </a:ext>
            </a:extLst>
          </p:cNvPr>
          <p:cNvPicPr>
            <a:picLocks noChangeAspect="1"/>
          </p:cNvPicPr>
          <p:nvPr/>
        </p:nvPicPr>
        <p:blipFill>
          <a:blip r:embed="rId2"/>
          <a:stretch>
            <a:fillRect/>
          </a:stretch>
        </p:blipFill>
        <p:spPr>
          <a:xfrm>
            <a:off x="1661445" y="489109"/>
            <a:ext cx="8964720" cy="5879781"/>
          </a:xfrm>
          <a:prstGeom prst="rect">
            <a:avLst/>
          </a:prstGeom>
          <a:ln w="12700">
            <a:solidFill>
              <a:schemeClr val="tx1"/>
            </a:solidFill>
          </a:ln>
        </p:spPr>
      </p:pic>
    </p:spTree>
    <p:extLst>
      <p:ext uri="{BB962C8B-B14F-4D97-AF65-F5344CB8AC3E}">
        <p14:creationId xmlns:p14="http://schemas.microsoft.com/office/powerpoint/2010/main" val="343250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9DD5-92D2-4540-B8E0-F2912907B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3DA56-73C3-4E97-556A-AF7830BF5165}"/>
              </a:ext>
            </a:extLst>
          </p:cNvPr>
          <p:cNvSpPr>
            <a:spLocks noGrp="1"/>
          </p:cNvSpPr>
          <p:nvPr>
            <p:ph type="title"/>
          </p:nvPr>
        </p:nvSpPr>
        <p:spPr>
          <a:xfrm>
            <a:off x="1206522" y="96616"/>
            <a:ext cx="10398102" cy="1499616"/>
          </a:xfrm>
        </p:spPr>
        <p:txBody>
          <a:bodyPr/>
          <a:lstStyle/>
          <a:p>
            <a:r>
              <a:rPr lang="en-GB" dirty="0"/>
              <a:t>GTFCC support materials</a:t>
            </a:r>
          </a:p>
        </p:txBody>
      </p:sp>
      <p:cxnSp>
        <p:nvCxnSpPr>
          <p:cNvPr id="6" name="Straight Connector 5">
            <a:extLst>
              <a:ext uri="{FF2B5EF4-FFF2-40B4-BE49-F238E27FC236}">
                <a16:creationId xmlns:a16="http://schemas.microsoft.com/office/drawing/2014/main" id="{9A56E1B8-7B55-A17D-B368-477CD8CED61E}"/>
              </a:ext>
            </a:extLst>
          </p:cNvPr>
          <p:cNvCxnSpPr>
            <a:cxnSpLocks/>
          </p:cNvCxnSpPr>
          <p:nvPr/>
        </p:nvCxnSpPr>
        <p:spPr>
          <a:xfrm rot="5400000">
            <a:off x="-5930900" y="3335632"/>
            <a:ext cx="100838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9506E096-8041-B12F-836D-BD2A274853E8}"/>
              </a:ext>
            </a:extLst>
          </p:cNvPr>
          <p:cNvGrpSpPr/>
          <p:nvPr/>
        </p:nvGrpSpPr>
        <p:grpSpPr>
          <a:xfrm>
            <a:off x="1413354" y="4462230"/>
            <a:ext cx="10014079" cy="1660309"/>
            <a:chOff x="1422521" y="4462230"/>
            <a:chExt cx="10014079" cy="1660309"/>
          </a:xfrm>
        </p:grpSpPr>
        <p:pic>
          <p:nvPicPr>
            <p:cNvPr id="12" name="Image 11" descr="Une image contenant chaussures, habits, texte, plein air&#10;&#10;Description générée automatiquement">
              <a:extLst>
                <a:ext uri="{FF2B5EF4-FFF2-40B4-BE49-F238E27FC236}">
                  <a16:creationId xmlns:a16="http://schemas.microsoft.com/office/drawing/2014/main" id="{23FA5238-1184-23E6-6A01-62CFB74528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60195" y="4462230"/>
              <a:ext cx="2861970" cy="1656000"/>
            </a:xfrm>
            <a:prstGeom prst="rect">
              <a:avLst/>
            </a:prstGeom>
          </p:spPr>
        </p:pic>
        <p:pic>
          <p:nvPicPr>
            <p:cNvPr id="13" name="Image 13" descr="Une image contenant texte, personne, intérieur, Équipement médical&#10;&#10;Description générée automatiquement">
              <a:extLst>
                <a:ext uri="{FF2B5EF4-FFF2-40B4-BE49-F238E27FC236}">
                  <a16:creationId xmlns:a16="http://schemas.microsoft.com/office/drawing/2014/main" id="{442A6CA4-DDCA-B90F-651B-152FD1764E6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485492" y="4466539"/>
              <a:ext cx="2951108" cy="1656000"/>
            </a:xfrm>
            <a:prstGeom prst="rect">
              <a:avLst/>
            </a:prstGeom>
          </p:spPr>
        </p:pic>
        <p:pic>
          <p:nvPicPr>
            <p:cNvPr id="14" name="Image 15" descr="Une image contenant texte, mammifère, capture d’écran, arbre&#10;&#10;Description générée automatiquement">
              <a:extLst>
                <a:ext uri="{FF2B5EF4-FFF2-40B4-BE49-F238E27FC236}">
                  <a16:creationId xmlns:a16="http://schemas.microsoft.com/office/drawing/2014/main" id="{BFB2EF59-AAE9-9D0D-2922-0FF7FAD7B02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22521" y="4462230"/>
              <a:ext cx="2874346" cy="1656000"/>
            </a:xfrm>
            <a:prstGeom prst="rect">
              <a:avLst/>
            </a:prstGeom>
            <a:ln w="9525">
              <a:solidFill>
                <a:schemeClr val="bg2"/>
              </a:solidFill>
            </a:ln>
          </p:spPr>
        </p:pic>
      </p:grpSp>
      <p:sp>
        <p:nvSpPr>
          <p:cNvPr id="16" name="TextBox 15">
            <a:extLst>
              <a:ext uri="{FF2B5EF4-FFF2-40B4-BE49-F238E27FC236}">
                <a16:creationId xmlns:a16="http://schemas.microsoft.com/office/drawing/2014/main" id="{CC89C55C-695A-840C-3DDC-C7ED59271C84}"/>
              </a:ext>
            </a:extLst>
          </p:cNvPr>
          <p:cNvSpPr txBox="1"/>
          <p:nvPr/>
        </p:nvSpPr>
        <p:spPr>
          <a:xfrm>
            <a:off x="816177" y="6230428"/>
            <a:ext cx="11170083" cy="323165"/>
          </a:xfrm>
          <a:prstGeom prst="rect">
            <a:avLst/>
          </a:prstGeom>
          <a:noFill/>
        </p:spPr>
        <p:txBody>
          <a:bodyPr wrap="square"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BBB3"/>
                </a:solidFill>
                <a:effectLst/>
                <a:uLnTx/>
                <a:uFillTx/>
                <a:latin typeface="Trebuchet MS"/>
                <a:ea typeface="+mn-ea"/>
                <a:cs typeface="+mn-cs"/>
                <a:hlinkClick r:id="rId6">
                  <a:extLst>
                    <a:ext uri="{A12FA001-AC4F-418D-AE19-62706E023703}">
                      <ahyp:hlinkClr xmlns:ahyp="http://schemas.microsoft.com/office/drawing/2018/hyperlinkcolor" val="tx"/>
                    </a:ext>
                  </a:extLst>
                </a:hlinkClick>
              </a:rPr>
              <a:t>https://www.gtfcc.org/training/sample-collection-and-testing-with-rapid-diagnostic-tests-for-cholera-for-health-care-workers/</a:t>
            </a:r>
            <a:r>
              <a:rPr kumimoji="0" lang="en-US" sz="1500" b="0" i="0" u="none" strike="noStrike" kern="1200" cap="none" spc="0" normalizeH="0" baseline="0" noProof="0" dirty="0">
                <a:ln>
                  <a:noFill/>
                </a:ln>
                <a:solidFill>
                  <a:srgbClr val="1ABBB3"/>
                </a:solidFill>
                <a:effectLst/>
                <a:uLnTx/>
                <a:uFillTx/>
                <a:latin typeface="Trebuchet MS"/>
                <a:ea typeface="+mn-ea"/>
                <a:cs typeface="+mn-cs"/>
              </a:rPr>
              <a:t> </a:t>
            </a:r>
          </a:p>
        </p:txBody>
      </p:sp>
      <p:grpSp>
        <p:nvGrpSpPr>
          <p:cNvPr id="9" name="Group 8">
            <a:extLst>
              <a:ext uri="{FF2B5EF4-FFF2-40B4-BE49-F238E27FC236}">
                <a16:creationId xmlns:a16="http://schemas.microsoft.com/office/drawing/2014/main" id="{7B8EE53E-111A-3BA5-DD42-54315122A2B7}"/>
              </a:ext>
            </a:extLst>
          </p:cNvPr>
          <p:cNvGrpSpPr/>
          <p:nvPr/>
        </p:nvGrpSpPr>
        <p:grpSpPr>
          <a:xfrm>
            <a:off x="2085234" y="1519417"/>
            <a:ext cx="8672030" cy="2518756"/>
            <a:chOff x="1963314" y="1519417"/>
            <a:chExt cx="8672030" cy="2518756"/>
          </a:xfrm>
        </p:grpSpPr>
        <p:sp>
          <p:nvSpPr>
            <p:cNvPr id="18" name="TextBox 17">
              <a:extLst>
                <a:ext uri="{FF2B5EF4-FFF2-40B4-BE49-F238E27FC236}">
                  <a16:creationId xmlns:a16="http://schemas.microsoft.com/office/drawing/2014/main" id="{F5C39531-A654-3641-1602-03602388BC40}"/>
                </a:ext>
              </a:extLst>
            </p:cNvPr>
            <p:cNvSpPr txBox="1"/>
            <p:nvPr/>
          </p:nvSpPr>
          <p:spPr>
            <a:xfrm>
              <a:off x="6996894" y="3699619"/>
              <a:ext cx="363845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https://www.gtfcc.org/cholera-app/</a:t>
              </a:r>
            </a:p>
          </p:txBody>
        </p:sp>
        <p:pic>
          <p:nvPicPr>
            <p:cNvPr id="20" name="Picture 19">
              <a:extLst>
                <a:ext uri="{FF2B5EF4-FFF2-40B4-BE49-F238E27FC236}">
                  <a16:creationId xmlns:a16="http://schemas.microsoft.com/office/drawing/2014/main" id="{B5D9E1AA-BBDB-DEE1-6838-CA003242DD7A}"/>
                </a:ext>
              </a:extLst>
            </p:cNvPr>
            <p:cNvPicPr>
              <a:picLocks noChangeAspect="1"/>
            </p:cNvPicPr>
            <p:nvPr/>
          </p:nvPicPr>
          <p:blipFill>
            <a:blip r:embed="rId7"/>
            <a:stretch>
              <a:fillRect/>
            </a:stretch>
          </p:blipFill>
          <p:spPr>
            <a:xfrm>
              <a:off x="7710371" y="1532116"/>
              <a:ext cx="2211497" cy="1890000"/>
            </a:xfrm>
            <a:prstGeom prst="rect">
              <a:avLst/>
            </a:prstGeom>
            <a:ln>
              <a:solidFill>
                <a:schemeClr val="accent1"/>
              </a:solidFill>
            </a:ln>
          </p:spPr>
        </p:pic>
        <p:sp>
          <p:nvSpPr>
            <p:cNvPr id="5" name="Google Shape;631;p29">
              <a:extLst>
                <a:ext uri="{FF2B5EF4-FFF2-40B4-BE49-F238E27FC236}">
                  <a16:creationId xmlns:a16="http://schemas.microsoft.com/office/drawing/2014/main" id="{82EB8FDE-BF95-D036-825E-C4E8B9524591}"/>
                </a:ext>
              </a:extLst>
            </p:cNvPr>
            <p:cNvSpPr txBox="1"/>
            <p:nvPr/>
          </p:nvSpPr>
          <p:spPr>
            <a:xfrm>
              <a:off x="1963314" y="3501766"/>
              <a:ext cx="4127066" cy="492443"/>
            </a:xfrm>
            <a:prstGeom prst="rect">
              <a:avLst/>
            </a:prstGeom>
            <a:noFill/>
            <a:ln>
              <a:noFill/>
            </a:ln>
          </p:spPr>
          <p:txBody>
            <a:bodyPr spcFirstLastPara="1" wrap="square" lIns="0" tIns="0" rIns="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1ABBB3"/>
                  </a:solidFill>
                  <a:effectLst/>
                  <a:uLnTx/>
                  <a:uFillTx/>
                  <a:latin typeface="Trebuchet MS"/>
                  <a:ea typeface="+mn-ea"/>
                  <a:cs typeface="+mn-cs"/>
                </a:rPr>
                <a:t>https://www.gtfcc.org/page-resources/guidelines-technical-documents/</a:t>
              </a:r>
            </a:p>
          </p:txBody>
        </p:sp>
        <p:pic>
          <p:nvPicPr>
            <p:cNvPr id="4" name="Picture 3">
              <a:extLst>
                <a:ext uri="{FF2B5EF4-FFF2-40B4-BE49-F238E27FC236}">
                  <a16:creationId xmlns:a16="http://schemas.microsoft.com/office/drawing/2014/main" id="{96936C91-8C0C-33AA-A836-748CCAF54EE9}"/>
                </a:ext>
              </a:extLst>
            </p:cNvPr>
            <p:cNvPicPr>
              <a:picLocks noChangeAspect="1"/>
            </p:cNvPicPr>
            <p:nvPr/>
          </p:nvPicPr>
          <p:blipFill>
            <a:blip r:embed="rId8"/>
            <a:stretch>
              <a:fillRect/>
            </a:stretch>
          </p:blipFill>
          <p:spPr>
            <a:xfrm>
              <a:off x="2417812" y="1519417"/>
              <a:ext cx="3218070" cy="1904025"/>
            </a:xfrm>
            <a:prstGeom prst="rect">
              <a:avLst/>
            </a:prstGeom>
            <a:ln w="9525">
              <a:solidFill>
                <a:schemeClr val="bg2"/>
              </a:solidFill>
            </a:ln>
          </p:spPr>
        </p:pic>
      </p:grpSp>
    </p:spTree>
    <p:extLst>
      <p:ext uri="{BB962C8B-B14F-4D97-AF65-F5344CB8AC3E}">
        <p14:creationId xmlns:p14="http://schemas.microsoft.com/office/powerpoint/2010/main" val="1035661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060AEB-AC8E-3B79-E036-1C7196CC16E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414141">
                    <a:tint val="82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414141">
                  <a:tint val="82000"/>
                </a:srgbClr>
              </a:solidFill>
              <a:effectLst/>
              <a:uLnTx/>
              <a:uFillTx/>
              <a:latin typeface="Trebuchet MS" panose="020B0603020202020204"/>
              <a:ea typeface="+mn-ea"/>
              <a:cs typeface="+mn-cs"/>
            </a:endParaRPr>
          </a:p>
        </p:txBody>
      </p:sp>
      <p:sp>
        <p:nvSpPr>
          <p:cNvPr id="3" name="Oval 2">
            <a:extLst>
              <a:ext uri="{FF2B5EF4-FFF2-40B4-BE49-F238E27FC236}">
                <a16:creationId xmlns:a16="http://schemas.microsoft.com/office/drawing/2014/main" id="{E4564868-F955-16C9-9617-A9E9255C6C28}"/>
              </a:ext>
            </a:extLst>
          </p:cNvPr>
          <p:cNvSpPr/>
          <p:nvPr/>
        </p:nvSpPr>
        <p:spPr>
          <a:xfrm>
            <a:off x="3733800" y="1066800"/>
            <a:ext cx="4724400" cy="4724400"/>
          </a:xfrm>
          <a:prstGeom prst="ellipse">
            <a:avLst/>
          </a:prstGeom>
          <a:solidFill>
            <a:schemeClr val="accent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Text Placeholder 4">
            <a:extLst>
              <a:ext uri="{FF2B5EF4-FFF2-40B4-BE49-F238E27FC236}">
                <a16:creationId xmlns:a16="http://schemas.microsoft.com/office/drawing/2014/main" id="{BE76BAD9-41C1-BA55-F9B8-66AC2387BBAF}"/>
              </a:ext>
            </a:extLst>
          </p:cNvPr>
          <p:cNvSpPr>
            <a:spLocks noGrp="1"/>
          </p:cNvSpPr>
          <p:nvPr>
            <p:ph type="body" sz="quarter" idx="4294967295"/>
          </p:nvPr>
        </p:nvSpPr>
        <p:spPr>
          <a:xfrm>
            <a:off x="-27781" y="2773436"/>
            <a:ext cx="12247563" cy="1311128"/>
          </a:xfrm>
        </p:spPr>
        <p:txBody>
          <a:bodyPr>
            <a:noAutofit/>
          </a:bodyPr>
          <a:lstStyle/>
          <a:p>
            <a:pPr algn="ctr"/>
            <a:r>
              <a:rPr lang="hu-HU" sz="8800" b="1" dirty="0">
                <a:solidFill>
                  <a:schemeClr val="bg1"/>
                </a:solidFill>
              </a:rPr>
              <a:t>THANK YOU!</a:t>
            </a:r>
          </a:p>
        </p:txBody>
      </p:sp>
    </p:spTree>
    <p:extLst>
      <p:ext uri="{BB962C8B-B14F-4D97-AF65-F5344CB8AC3E}">
        <p14:creationId xmlns:p14="http://schemas.microsoft.com/office/powerpoint/2010/main" val="253525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3DEB3-1643-7319-42C5-D720207A7BB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C9504-B2F1-FA71-C8E8-774FB0A2BC23}"/>
              </a:ext>
            </a:extLst>
          </p:cNvPr>
          <p:cNvSpPr>
            <a:spLocks noGrp="1"/>
          </p:cNvSpPr>
          <p:nvPr>
            <p:ph type="sldNum" sz="quarter" idx="12"/>
          </p:nvPr>
        </p:nvSpPr>
        <p:spPr/>
        <p:txBody>
          <a:bodyPr/>
          <a:lstStyle/>
          <a:p>
            <a:fld id="{4FAB73BC-B049-4115-A692-8D63A059BFB8}" type="slidenum">
              <a:rPr lang="en-US" smtClean="0">
                <a:latin typeface="Trebuchet MS" panose="020B0603020202020204" pitchFamily="34" charset="0"/>
              </a:rPr>
              <a:t>5</a:t>
            </a:fld>
            <a:endParaRPr lang="en-US">
              <a:latin typeface="Trebuchet MS" panose="020B0603020202020204" pitchFamily="34" charset="0"/>
            </a:endParaRPr>
          </a:p>
        </p:txBody>
      </p:sp>
      <p:sp>
        <p:nvSpPr>
          <p:cNvPr id="2" name="Title 1">
            <a:extLst>
              <a:ext uri="{FF2B5EF4-FFF2-40B4-BE49-F238E27FC236}">
                <a16:creationId xmlns:a16="http://schemas.microsoft.com/office/drawing/2014/main" id="{B09152A7-0A4A-E5B2-7C4E-BDA7B35FB35C}"/>
              </a:ext>
            </a:extLst>
          </p:cNvPr>
          <p:cNvSpPr>
            <a:spLocks noGrp="1"/>
          </p:cNvSpPr>
          <p:nvPr>
            <p:ph type="title"/>
          </p:nvPr>
        </p:nvSpPr>
        <p:spPr>
          <a:xfrm>
            <a:off x="873918" y="159175"/>
            <a:ext cx="10515600" cy="1325563"/>
          </a:xfrm>
        </p:spPr>
        <p:txBody>
          <a:bodyPr>
            <a:normAutofit/>
          </a:bodyPr>
          <a:lstStyle/>
          <a:p>
            <a:pPr algn="ctr"/>
            <a:r>
              <a:rPr lang="en-GB" sz="4400" dirty="0">
                <a:latin typeface="Trebuchet MS" panose="020B0603020202020204" pitchFamily="34" charset="0"/>
              </a:rPr>
              <a:t>Download </a:t>
            </a:r>
            <a:r>
              <a:rPr lang="en-GB" dirty="0"/>
              <a:t>a softcopy</a:t>
            </a:r>
            <a:endParaRPr lang="en-GB" sz="44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92B84CCE-46EC-F421-DCB0-9F340B9EEFF4}"/>
              </a:ext>
            </a:extLst>
          </p:cNvPr>
          <p:cNvSpPr>
            <a:spLocks noGrp="1"/>
          </p:cNvSpPr>
          <p:nvPr>
            <p:ph type="body" sz="quarter" idx="13"/>
          </p:nvPr>
        </p:nvSpPr>
        <p:spPr>
          <a:xfrm>
            <a:off x="1204011" y="2203789"/>
            <a:ext cx="9783977" cy="3272004"/>
          </a:xfrm>
          <a:ln w="6350">
            <a:solidFill>
              <a:schemeClr val="tx1">
                <a:lumMod val="50000"/>
              </a:schemeClr>
            </a:solidFill>
          </a:ln>
        </p:spPr>
        <p:txBody>
          <a:bodyPr wrap="square" tIns="180000" bIns="180000">
            <a:spAutoFit/>
          </a:bodyPr>
          <a:lstStyle/>
          <a:p>
            <a:pPr marL="360000" indent="-252000">
              <a:lnSpc>
                <a:spcPct val="100000"/>
              </a:lnSpc>
              <a:spcBef>
                <a:spcPts val="1200"/>
              </a:spcBef>
              <a:spcAft>
                <a:spcPts val="600"/>
              </a:spcAft>
              <a:buSzPct val="100000"/>
              <a:buFont typeface="Arial" panose="020B0604020202020204" pitchFamily="34" charset="0"/>
              <a:buChar char="•"/>
            </a:pPr>
            <a:r>
              <a:rPr lang="en-GB" sz="2400" dirty="0"/>
              <a:t>When assessing the facility, it can be easier to use a paper checklist you can print annex 4 and 5 using the above link.</a:t>
            </a:r>
          </a:p>
          <a:p>
            <a:pPr marL="360000" indent="-252000">
              <a:lnSpc>
                <a:spcPct val="100000"/>
              </a:lnSpc>
              <a:spcBef>
                <a:spcPts val="1200"/>
              </a:spcBef>
              <a:spcAft>
                <a:spcPts val="600"/>
              </a:spcAft>
              <a:buSzPct val="100000"/>
              <a:buFont typeface="Arial" panose="020B0604020202020204" pitchFamily="34" charset="0"/>
              <a:buChar char="•"/>
            </a:pPr>
            <a:r>
              <a:rPr lang="en-GB" sz="2400" dirty="0"/>
              <a:t>Send copies of the print versions to the facility before arrival. </a:t>
            </a:r>
          </a:p>
          <a:p>
            <a:pPr marL="360000" indent="-252000">
              <a:lnSpc>
                <a:spcPct val="100000"/>
              </a:lnSpc>
              <a:spcBef>
                <a:spcPts val="1200"/>
              </a:spcBef>
              <a:spcAft>
                <a:spcPts val="600"/>
              </a:spcAft>
              <a:buSzPct val="100000"/>
              <a:buFont typeface="Arial" panose="020B0604020202020204" pitchFamily="34" charset="0"/>
              <a:buChar char="•"/>
            </a:pPr>
            <a:r>
              <a:rPr lang="en-GB" sz="2400" dirty="0"/>
              <a:t>Have 1 assessor + laboratory staff complete narrative pages while 2</a:t>
            </a:r>
            <a:r>
              <a:rPr lang="en-GB" sz="2400" baseline="30000" dirty="0"/>
              <a:t>nd</a:t>
            </a:r>
            <a:r>
              <a:rPr lang="en-GB" sz="2400" dirty="0"/>
              <a:t> assessor asks scoring questions.</a:t>
            </a:r>
          </a:p>
          <a:p>
            <a:pPr marL="360000" indent="-252000">
              <a:lnSpc>
                <a:spcPct val="100000"/>
              </a:lnSpc>
              <a:spcBef>
                <a:spcPts val="1200"/>
              </a:spcBef>
              <a:spcAft>
                <a:spcPts val="600"/>
              </a:spcAft>
              <a:buSzPct val="100000"/>
              <a:buFont typeface="Arial" panose="020B0604020202020204" pitchFamily="34" charset="0"/>
              <a:buChar char="•"/>
            </a:pPr>
            <a:r>
              <a:rPr lang="en-GB" sz="2400" dirty="0"/>
              <a:t>Transfer the data into the excel after the visit.</a:t>
            </a:r>
          </a:p>
        </p:txBody>
      </p:sp>
      <p:sp>
        <p:nvSpPr>
          <p:cNvPr id="6" name="TextBox 5">
            <a:extLst>
              <a:ext uri="{FF2B5EF4-FFF2-40B4-BE49-F238E27FC236}">
                <a16:creationId xmlns:a16="http://schemas.microsoft.com/office/drawing/2014/main" id="{78CCC96D-7B3C-2C6A-3A42-12AAED3FE115}"/>
              </a:ext>
            </a:extLst>
          </p:cNvPr>
          <p:cNvSpPr txBox="1"/>
          <p:nvPr/>
        </p:nvSpPr>
        <p:spPr>
          <a:xfrm>
            <a:off x="1204011" y="1415414"/>
            <a:ext cx="9783977" cy="461665"/>
          </a:xfrm>
          <a:prstGeom prst="rect">
            <a:avLst/>
          </a:prstGeom>
          <a:solidFill>
            <a:schemeClr val="accent1">
              <a:lumMod val="40000"/>
              <a:lumOff val="60000"/>
            </a:schemeClr>
          </a:solidFill>
        </p:spPr>
        <p:txBody>
          <a:bodyPr wrap="square" rtlCol="0" anchor="ctr" anchorCtr="0">
            <a:spAutoFit/>
          </a:bodyPr>
          <a:lstStyle/>
          <a:p>
            <a:pPr algn="ctr"/>
            <a:r>
              <a:rPr lang="en-GB" sz="2400" dirty="0">
                <a:hlinkClick r:id="rId2"/>
              </a:rPr>
              <a:t>Tools </a:t>
            </a:r>
            <a:r>
              <a:rPr lang="en-GB" sz="2400" dirty="0">
                <a:sym typeface="Wingdings" panose="05000000000000000000" pitchFamily="2" charset="2"/>
                <a:hlinkClick r:id="rId2"/>
              </a:rPr>
              <a:t> </a:t>
            </a:r>
            <a:r>
              <a:rPr lang="en-GB" sz="2400" dirty="0">
                <a:hlinkClick r:id="rId2"/>
              </a:rPr>
              <a:t>Laboratory Capacity Assessment – GTFCC</a:t>
            </a:r>
            <a:endParaRPr lang="en-GB" sz="2400" dirty="0">
              <a:solidFill>
                <a:schemeClr val="tx1">
                  <a:lumMod val="50000"/>
                </a:schemeClr>
              </a:solidFill>
              <a:latin typeface="Trebuchet MS" panose="020B0603020202020204" pitchFamily="34" charset="0"/>
            </a:endParaRPr>
          </a:p>
        </p:txBody>
      </p:sp>
      <p:grpSp>
        <p:nvGrpSpPr>
          <p:cNvPr id="7" name="Group 6">
            <a:extLst>
              <a:ext uri="{FF2B5EF4-FFF2-40B4-BE49-F238E27FC236}">
                <a16:creationId xmlns:a16="http://schemas.microsoft.com/office/drawing/2014/main" id="{B50890D8-A972-E5DD-AB5F-6D705E509F54}"/>
              </a:ext>
            </a:extLst>
          </p:cNvPr>
          <p:cNvGrpSpPr/>
          <p:nvPr/>
        </p:nvGrpSpPr>
        <p:grpSpPr>
          <a:xfrm>
            <a:off x="9228342" y="4662615"/>
            <a:ext cx="1656000" cy="2400617"/>
            <a:chOff x="704415" y="-33363"/>
            <a:chExt cx="1656000" cy="2400617"/>
          </a:xfrm>
        </p:grpSpPr>
        <p:grpSp>
          <p:nvGrpSpPr>
            <p:cNvPr id="8" name="Group 7">
              <a:extLst>
                <a:ext uri="{FF2B5EF4-FFF2-40B4-BE49-F238E27FC236}">
                  <a16:creationId xmlns:a16="http://schemas.microsoft.com/office/drawing/2014/main" id="{1D14B094-6ED2-822A-89A9-1E173591B058}"/>
                </a:ext>
              </a:extLst>
            </p:cNvPr>
            <p:cNvGrpSpPr>
              <a:grpSpLocks noChangeAspect="1"/>
            </p:cNvGrpSpPr>
            <p:nvPr/>
          </p:nvGrpSpPr>
          <p:grpSpPr>
            <a:xfrm>
              <a:off x="704415" y="-33363"/>
              <a:ext cx="1656000" cy="2400617"/>
              <a:chOff x="10799563" y="2163828"/>
              <a:chExt cx="1395225" cy="2022587"/>
            </a:xfrm>
          </p:grpSpPr>
          <p:sp>
            <p:nvSpPr>
              <p:cNvPr id="10" name="Google Shape;515;p9">
                <a:extLst>
                  <a:ext uri="{FF2B5EF4-FFF2-40B4-BE49-F238E27FC236}">
                    <a16:creationId xmlns:a16="http://schemas.microsoft.com/office/drawing/2014/main" id="{943C5680-B002-1603-4A6D-4132A7B039D6}"/>
                  </a:ext>
                </a:extLst>
              </p:cNvPr>
              <p:cNvSpPr>
                <a:spLocks noChangeAspect="1"/>
              </p:cNvSpPr>
              <p:nvPr/>
            </p:nvSpPr>
            <p:spPr>
              <a:xfrm>
                <a:off x="10799563" y="2477510"/>
                <a:ext cx="1395225" cy="139522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Trebuchet MS"/>
                  <a:buNone/>
                </a:pPr>
                <a:endParaRPr sz="2200">
                  <a:solidFill>
                    <a:schemeClr val="dk1"/>
                  </a:solidFill>
                  <a:latin typeface="Trebuchet MS"/>
                  <a:ea typeface="Trebuchet MS"/>
                  <a:cs typeface="Trebuchet MS"/>
                  <a:sym typeface="Trebuchet MS"/>
                </a:endParaRPr>
              </a:p>
            </p:txBody>
          </p:sp>
          <p:sp>
            <p:nvSpPr>
              <p:cNvPr id="11" name="Google Shape;516;p9">
                <a:extLst>
                  <a:ext uri="{FF2B5EF4-FFF2-40B4-BE49-F238E27FC236}">
                    <a16:creationId xmlns:a16="http://schemas.microsoft.com/office/drawing/2014/main" id="{FA7EF299-0F60-F20D-4613-A468E2625335}"/>
                  </a:ext>
                </a:extLst>
              </p:cNvPr>
              <p:cNvSpPr txBox="1">
                <a:spLocks noChangeAspect="1"/>
              </p:cNvSpPr>
              <p:nvPr/>
            </p:nvSpPr>
            <p:spPr>
              <a:xfrm>
                <a:off x="11260884" y="2163828"/>
                <a:ext cx="472584" cy="2022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0" dirty="0">
                    <a:solidFill>
                      <a:schemeClr val="accent5">
                        <a:lumMod val="60000"/>
                        <a:lumOff val="40000"/>
                      </a:schemeClr>
                    </a:solidFill>
                    <a:latin typeface="Trebuchet MS"/>
                    <a:ea typeface="Trebuchet MS"/>
                    <a:cs typeface="Trebuchet MS"/>
                    <a:sym typeface="Trebuchet MS"/>
                  </a:rPr>
                  <a:t>!</a:t>
                </a:r>
                <a:endParaRPr lang="en-GB" sz="15000" dirty="0">
                  <a:solidFill>
                    <a:schemeClr val="accent5">
                      <a:lumMod val="60000"/>
                      <a:lumOff val="40000"/>
                    </a:schemeClr>
                  </a:solidFill>
                </a:endParaRPr>
              </a:p>
            </p:txBody>
          </p:sp>
        </p:grpSp>
        <p:sp>
          <p:nvSpPr>
            <p:cNvPr id="9" name="TextBox 8">
              <a:extLst>
                <a:ext uri="{FF2B5EF4-FFF2-40B4-BE49-F238E27FC236}">
                  <a16:creationId xmlns:a16="http://schemas.microsoft.com/office/drawing/2014/main" id="{5AA5031A-1781-76B9-2301-6B7ADBC49EFF}"/>
                </a:ext>
              </a:extLst>
            </p:cNvPr>
            <p:cNvSpPr txBox="1"/>
            <p:nvPr/>
          </p:nvSpPr>
          <p:spPr>
            <a:xfrm>
              <a:off x="823341" y="851526"/>
              <a:ext cx="1465312" cy="769441"/>
            </a:xfrm>
            <a:prstGeom prst="rect">
              <a:avLst/>
            </a:prstGeom>
            <a:noFill/>
          </p:spPr>
          <p:txBody>
            <a:bodyPr wrap="square">
              <a:spAutoFit/>
            </a:bodyPr>
            <a:lstStyle/>
            <a:p>
              <a:pPr algn="ctr"/>
              <a:r>
                <a:rPr lang="hu-HU" sz="2200" b="1" dirty="0"/>
                <a:t>QUICK TIPS</a:t>
              </a:r>
              <a:endParaRPr lang="en-US" sz="2200" b="1" dirty="0"/>
            </a:p>
          </p:txBody>
        </p:sp>
      </p:grpSp>
    </p:spTree>
    <p:extLst>
      <p:ext uri="{BB962C8B-B14F-4D97-AF65-F5344CB8AC3E}">
        <p14:creationId xmlns:p14="http://schemas.microsoft.com/office/powerpoint/2010/main" val="414933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C6F8-7E24-11E8-5764-FD333D4BB9C4}"/>
              </a:ext>
            </a:extLst>
          </p:cNvPr>
          <p:cNvSpPr>
            <a:spLocks noGrp="1"/>
          </p:cNvSpPr>
          <p:nvPr>
            <p:ph type="title"/>
          </p:nvPr>
        </p:nvSpPr>
        <p:spPr>
          <a:xfrm>
            <a:off x="873918" y="506102"/>
            <a:ext cx="10515600" cy="701731"/>
          </a:xfrm>
        </p:spPr>
        <p:txBody>
          <a:bodyPr>
            <a:noAutofit/>
          </a:bodyPr>
          <a:lstStyle/>
          <a:p>
            <a:pPr algn="ctr"/>
            <a:r>
              <a:rPr lang="en-GB" sz="4400" cap="none" dirty="0"/>
              <a:t>Definitions</a:t>
            </a:r>
          </a:p>
        </p:txBody>
      </p:sp>
      <p:graphicFrame>
        <p:nvGraphicFramePr>
          <p:cNvPr id="5" name="Content Placeholder 4">
            <a:extLst>
              <a:ext uri="{FF2B5EF4-FFF2-40B4-BE49-F238E27FC236}">
                <a16:creationId xmlns:a16="http://schemas.microsoft.com/office/drawing/2014/main" id="{F1C7A221-44F5-E5E3-BDDA-10CF33A689B6}"/>
              </a:ext>
            </a:extLst>
          </p:cNvPr>
          <p:cNvGraphicFramePr>
            <a:graphicFrameLocks noGrp="1"/>
          </p:cNvGraphicFramePr>
          <p:nvPr>
            <p:ph idx="4294967295"/>
            <p:extLst>
              <p:ext uri="{D42A27DB-BD31-4B8C-83A1-F6EECF244321}">
                <p14:modId xmlns:p14="http://schemas.microsoft.com/office/powerpoint/2010/main" val="2641318026"/>
              </p:ext>
            </p:extLst>
          </p:nvPr>
        </p:nvGraphicFramePr>
        <p:xfrm>
          <a:off x="777014" y="1327579"/>
          <a:ext cx="10637972" cy="4716240"/>
        </p:xfrm>
        <a:graphic>
          <a:graphicData uri="http://schemas.openxmlformats.org/drawingml/2006/table">
            <a:tbl>
              <a:tblPr firstRow="1" bandRow="1">
                <a:tableStyleId>{073A0DAA-6AF3-43AB-8588-CEC1D06C72B9}</a:tableStyleId>
              </a:tblPr>
              <a:tblGrid>
                <a:gridCol w="2038085">
                  <a:extLst>
                    <a:ext uri="{9D8B030D-6E8A-4147-A177-3AD203B41FA5}">
                      <a16:colId xmlns:a16="http://schemas.microsoft.com/office/drawing/2014/main" val="57389157"/>
                    </a:ext>
                  </a:extLst>
                </a:gridCol>
                <a:gridCol w="8599887">
                  <a:extLst>
                    <a:ext uri="{9D8B030D-6E8A-4147-A177-3AD203B41FA5}">
                      <a16:colId xmlns:a16="http://schemas.microsoft.com/office/drawing/2014/main" val="262745148"/>
                    </a:ext>
                  </a:extLst>
                </a:gridCol>
              </a:tblGrid>
              <a:tr h="360000">
                <a:tc gridSpan="2">
                  <a:txBody>
                    <a:bodyPr/>
                    <a:lstStyle/>
                    <a:p>
                      <a:endParaRPr lang="en-GB" sz="2000" b="0" dirty="0">
                        <a:solidFill>
                          <a:schemeClr val="accent1"/>
                        </a:solidFill>
                        <a:latin typeface="Trebuchet MS" panose="020B0603020202020204" pitchFamily="34" charset="0"/>
                      </a:endParaRP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hMerge="1">
                  <a:txBody>
                    <a:bodyPr/>
                    <a:lstStyle/>
                    <a:p>
                      <a:endParaRPr lang="en-GB" sz="2000" b="0" dirty="0">
                        <a:solidFill>
                          <a:schemeClr val="bg1"/>
                        </a:solidFill>
                        <a:latin typeface="Trebuchet MS" panose="020B0603020202020204" pitchFamily="34" charset="0"/>
                      </a:endParaRPr>
                    </a:p>
                  </a:txBody>
                  <a:tcPr marL="144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853152416"/>
                  </a:ext>
                </a:extLst>
              </a:tr>
              <a:tr h="504000">
                <a:tc>
                  <a:txBody>
                    <a:bodyPr/>
                    <a:lstStyle/>
                    <a:p>
                      <a:r>
                        <a:rPr lang="en-GB" sz="2000" b="0" dirty="0">
                          <a:solidFill>
                            <a:schemeClr val="accent1"/>
                          </a:solidFill>
                          <a:latin typeface="Trebuchet MS" panose="020B0603020202020204" pitchFamily="34" charset="0"/>
                        </a:rPr>
                        <a:t>Macro</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A small program inside excel which automates repetitive tasks.</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1812233924"/>
                  </a:ext>
                </a:extLst>
              </a:tr>
              <a:tr h="648000">
                <a:tc>
                  <a:txBody>
                    <a:bodyPr/>
                    <a:lstStyle/>
                    <a:p>
                      <a:r>
                        <a:rPr lang="en-GB" sz="2000" b="0" dirty="0">
                          <a:solidFill>
                            <a:schemeClr val="accent1"/>
                          </a:solidFill>
                          <a:latin typeface="Trebuchet MS" panose="020B0603020202020204" pitchFamily="34" charset="0"/>
                        </a:rPr>
                        <a:t>Template</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A file type that ensures the original is not modified by accident. </a:t>
                      </a:r>
                      <a:br>
                        <a:rPr lang="hu-HU" sz="1800" b="0" dirty="0">
                          <a:latin typeface="Trebuchet MS" panose="020B0603020202020204" pitchFamily="34" charset="0"/>
                        </a:rPr>
                      </a:br>
                      <a:r>
                        <a:rPr lang="en-GB" sz="1800" b="0" dirty="0">
                          <a:latin typeface="Trebuchet MS" panose="020B0603020202020204" pitchFamily="34" charset="0"/>
                        </a:rPr>
                        <a:t>In this case the original is a macro enabled excel file.</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497678"/>
                  </a:ext>
                </a:extLst>
              </a:tr>
              <a:tr h="504000">
                <a:tc>
                  <a:txBody>
                    <a:bodyPr/>
                    <a:lstStyle/>
                    <a:p>
                      <a:r>
                        <a:rPr lang="en-GB" sz="2000" b="0" dirty="0">
                          <a:solidFill>
                            <a:schemeClr val="accent1"/>
                          </a:solidFill>
                          <a:latin typeface="Trebuchet MS" panose="020B0603020202020204" pitchFamily="34" charset="0"/>
                        </a:rPr>
                        <a:t>Worksheet/Tab</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Each page inside the excel 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2041578348"/>
                  </a:ext>
                </a:extLst>
              </a:tr>
              <a:tr h="504000">
                <a:tc>
                  <a:txBody>
                    <a:bodyPr/>
                    <a:lstStyle/>
                    <a:p>
                      <a:r>
                        <a:rPr lang="en-GB" sz="2000" b="0" dirty="0">
                          <a:solidFill>
                            <a:schemeClr val="accent1"/>
                          </a:solidFill>
                          <a:latin typeface="Trebuchet MS" panose="020B0603020202020204" pitchFamily="34" charset="0"/>
                        </a:rPr>
                        <a:t>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The whole collection of worksheets is called the workbook.</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2696242"/>
                  </a:ext>
                </a:extLst>
              </a:tr>
              <a:tr h="504000">
                <a:tc>
                  <a:txBody>
                    <a:bodyPr/>
                    <a:lstStyle/>
                    <a:p>
                      <a:r>
                        <a:rPr lang="en-GB" sz="2000" b="0" dirty="0">
                          <a:solidFill>
                            <a:schemeClr val="accent1"/>
                          </a:solidFill>
                          <a:latin typeface="Trebuchet MS" panose="020B0603020202020204" pitchFamily="34" charset="0"/>
                        </a:rPr>
                        <a:t>Validation</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Data used to confirm the accuracy of a statement.</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1340510836"/>
                  </a:ext>
                </a:extLst>
              </a:tr>
              <a:tr h="504000">
                <a:tc>
                  <a:txBody>
                    <a:bodyPr/>
                    <a:lstStyle/>
                    <a:p>
                      <a:r>
                        <a:rPr lang="en-GB" sz="2000" b="0" dirty="0">
                          <a:solidFill>
                            <a:schemeClr val="accent1"/>
                          </a:solidFill>
                          <a:latin typeface="Trebuchet MS" panose="020B0603020202020204" pitchFamily="34" charset="0"/>
                        </a:rPr>
                        <a:t>Protected</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In excel protected cells can not be edited.</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2813012"/>
                  </a:ext>
                </a:extLst>
              </a:tr>
              <a:tr h="648000">
                <a:tc>
                  <a:txBody>
                    <a:bodyPr/>
                    <a:lstStyle/>
                    <a:p>
                      <a:r>
                        <a:rPr lang="en-GB" sz="2000" b="0" dirty="0">
                          <a:solidFill>
                            <a:schemeClr val="accent1"/>
                          </a:solidFill>
                          <a:latin typeface="Trebuchet MS" panose="020B0603020202020204" pitchFamily="34" charset="0"/>
                        </a:rPr>
                        <a:t>Formula</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tc>
                  <a:txBody>
                    <a:bodyPr/>
                    <a:lstStyle/>
                    <a:p>
                      <a:r>
                        <a:rPr lang="en-GB" sz="1800" b="0" dirty="0">
                          <a:latin typeface="Trebuchet MS" panose="020B0603020202020204" pitchFamily="34" charset="0"/>
                        </a:rPr>
                        <a:t>In excel, any data which starts with a “=“ it can be used mathematically i.e. </a:t>
                      </a:r>
                      <a:br>
                        <a:rPr lang="hu-HU" sz="1800" b="0" dirty="0">
                          <a:latin typeface="Trebuchet MS" panose="020B0603020202020204" pitchFamily="34" charset="0"/>
                        </a:rPr>
                      </a:br>
                      <a:r>
                        <a:rPr lang="en-GB" sz="1800" b="0" dirty="0">
                          <a:latin typeface="Trebuchet MS" panose="020B0603020202020204" pitchFamily="34" charset="0"/>
                        </a:rPr>
                        <a:t>to Sum totals, or on certain text functions.</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ltUpDiag">
                      <a:fgClr>
                        <a:schemeClr val="accent1">
                          <a:lumMod val="20000"/>
                          <a:lumOff val="80000"/>
                        </a:schemeClr>
                      </a:fgClr>
                      <a:bgClr>
                        <a:schemeClr val="bg1"/>
                      </a:bgClr>
                    </a:pattFill>
                  </a:tcPr>
                </a:tc>
                <a:extLst>
                  <a:ext uri="{0D108BD9-81ED-4DB2-BD59-A6C34878D82A}">
                    <a16:rowId xmlns:a16="http://schemas.microsoft.com/office/drawing/2014/main" val="3693243750"/>
                  </a:ext>
                </a:extLst>
              </a:tr>
              <a:tr h="504000">
                <a:tc>
                  <a:txBody>
                    <a:bodyPr/>
                    <a:lstStyle/>
                    <a:p>
                      <a:r>
                        <a:rPr lang="en-GB" sz="2000" b="0" dirty="0">
                          <a:solidFill>
                            <a:schemeClr val="accent1"/>
                          </a:solidFill>
                          <a:latin typeface="Trebuchet MS" panose="020B0603020202020204" pitchFamily="34" charset="0"/>
                        </a:rPr>
                        <a:t>Button</a:t>
                      </a:r>
                    </a:p>
                  </a:txBody>
                  <a:tcPr marL="14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1800" b="0" dirty="0">
                          <a:latin typeface="Trebuchet MS" panose="020B0603020202020204" pitchFamily="34" charset="0"/>
                        </a:rPr>
                        <a:t>An object in a worksheet which when pressed runs a formula or a macro.</a:t>
                      </a:r>
                    </a:p>
                  </a:txBody>
                  <a:tcPr marL="14400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513737"/>
                  </a:ext>
                </a:extLst>
              </a:tr>
            </a:tbl>
          </a:graphicData>
        </a:graphic>
      </p:graphicFrame>
    </p:spTree>
    <p:extLst>
      <p:ext uri="{BB962C8B-B14F-4D97-AF65-F5344CB8AC3E}">
        <p14:creationId xmlns:p14="http://schemas.microsoft.com/office/powerpoint/2010/main" val="331926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38C2C2-FB05-018C-7A27-871C11EA0687}"/>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mtClean="0"/>
              <a:pPr algn="r"/>
              <a:t>7</a:t>
            </a:fld>
            <a:endParaRPr lang="en-US">
              <a:latin typeface="Trebuchet MS" panose="020B0603020202020204" pitchFamily="34" charset="0"/>
            </a:endParaRPr>
          </a:p>
        </p:txBody>
      </p:sp>
      <p:sp>
        <p:nvSpPr>
          <p:cNvPr id="2" name="Title 1">
            <a:extLst>
              <a:ext uri="{FF2B5EF4-FFF2-40B4-BE49-F238E27FC236}">
                <a16:creationId xmlns:a16="http://schemas.microsoft.com/office/drawing/2014/main" id="{FE2141A3-B50F-8DDA-4D00-F091B0E5A2A9}"/>
              </a:ext>
            </a:extLst>
          </p:cNvPr>
          <p:cNvSpPr>
            <a:spLocks noGrp="1"/>
          </p:cNvSpPr>
          <p:nvPr>
            <p:ph type="title"/>
          </p:nvPr>
        </p:nvSpPr>
        <p:spPr>
          <a:xfrm>
            <a:off x="2641600" y="631437"/>
            <a:ext cx="6908800" cy="1325563"/>
          </a:xfrm>
        </p:spPr>
        <p:txBody>
          <a:bodyPr>
            <a:normAutofit/>
          </a:bodyPr>
          <a:lstStyle/>
          <a:p>
            <a:r>
              <a:rPr lang="en-GB" sz="4400" dirty="0">
                <a:latin typeface="Trebuchet MS" panose="020B0603020202020204" pitchFamily="34" charset="0"/>
              </a:rPr>
              <a:t>Familiarising yourself with the checklist</a:t>
            </a:r>
          </a:p>
        </p:txBody>
      </p:sp>
      <p:sp>
        <p:nvSpPr>
          <p:cNvPr id="17" name="Text Placeholder 16">
            <a:extLst>
              <a:ext uri="{FF2B5EF4-FFF2-40B4-BE49-F238E27FC236}">
                <a16:creationId xmlns:a16="http://schemas.microsoft.com/office/drawing/2014/main" id="{9FE515C4-EC8B-8A53-436F-CC5A5CD0A574}"/>
              </a:ext>
            </a:extLst>
          </p:cNvPr>
          <p:cNvSpPr>
            <a:spLocks noGrp="1"/>
          </p:cNvSpPr>
          <p:nvPr>
            <p:ph type="body" sz="quarter" idx="13"/>
          </p:nvPr>
        </p:nvSpPr>
        <p:spPr>
          <a:xfrm>
            <a:off x="1276877" y="4501439"/>
            <a:ext cx="4680000" cy="1548000"/>
          </a:xfrm>
          <a:custGeom>
            <a:avLst/>
            <a:gdLst>
              <a:gd name="connsiteX0" fmla="*/ 312006 w 5076000"/>
              <a:gd name="connsiteY0" fmla="*/ 0 h 1872000"/>
              <a:gd name="connsiteX1" fmla="*/ 3410486 w 5076000"/>
              <a:gd name="connsiteY1" fmla="*/ 0 h 1872000"/>
              <a:gd name="connsiteX2" fmla="*/ 4763994 w 5076000"/>
              <a:gd name="connsiteY2" fmla="*/ 0 h 1872000"/>
              <a:gd name="connsiteX3" fmla="*/ 5076000 w 5076000"/>
              <a:gd name="connsiteY3" fmla="*/ 0 h 1872000"/>
              <a:gd name="connsiteX4" fmla="*/ 5076000 w 5076000"/>
              <a:gd name="connsiteY4" fmla="*/ 312006 h 1872000"/>
              <a:gd name="connsiteX5" fmla="*/ 5076000 w 5076000"/>
              <a:gd name="connsiteY5" fmla="*/ 1559994 h 1872000"/>
              <a:gd name="connsiteX6" fmla="*/ 5076000 w 5076000"/>
              <a:gd name="connsiteY6" fmla="*/ 1578429 h 1872000"/>
              <a:gd name="connsiteX7" fmla="*/ 5072278 w 5076000"/>
              <a:gd name="connsiteY7" fmla="*/ 1578429 h 1872000"/>
              <a:gd name="connsiteX8" fmla="*/ 5051481 w 5076000"/>
              <a:gd name="connsiteY8" fmla="*/ 1681441 h 1872000"/>
              <a:gd name="connsiteX9" fmla="*/ 4763994 w 5076000"/>
              <a:gd name="connsiteY9" fmla="*/ 1872000 h 1872000"/>
              <a:gd name="connsiteX10" fmla="*/ 312006 w 5076000"/>
              <a:gd name="connsiteY10" fmla="*/ 1872000 h 1872000"/>
              <a:gd name="connsiteX11" fmla="*/ 0 w 5076000"/>
              <a:gd name="connsiteY11" fmla="*/ 1559994 h 1872000"/>
              <a:gd name="connsiteX12" fmla="*/ 0 w 5076000"/>
              <a:gd name="connsiteY12" fmla="*/ 312006 h 1872000"/>
              <a:gd name="connsiteX13" fmla="*/ 312006 w 5076000"/>
              <a:gd name="connsiteY13"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6000" h="1872000">
                <a:moveTo>
                  <a:pt x="312006" y="0"/>
                </a:moveTo>
                <a:lnTo>
                  <a:pt x="3410486" y="0"/>
                </a:lnTo>
                <a:lnTo>
                  <a:pt x="4763994" y="0"/>
                </a:lnTo>
                <a:lnTo>
                  <a:pt x="5076000" y="0"/>
                </a:lnTo>
                <a:lnTo>
                  <a:pt x="5076000" y="312006"/>
                </a:lnTo>
                <a:lnTo>
                  <a:pt x="5076000" y="1559994"/>
                </a:lnTo>
                <a:lnTo>
                  <a:pt x="5076000" y="1578429"/>
                </a:lnTo>
                <a:lnTo>
                  <a:pt x="5072278" y="1578429"/>
                </a:lnTo>
                <a:lnTo>
                  <a:pt x="5051481" y="1681441"/>
                </a:lnTo>
                <a:cubicBezTo>
                  <a:pt x="5004116" y="1793425"/>
                  <a:pt x="4893231" y="1872000"/>
                  <a:pt x="4763994" y="1872000"/>
                </a:cubicBezTo>
                <a:lnTo>
                  <a:pt x="312006" y="1872000"/>
                </a:lnTo>
                <a:cubicBezTo>
                  <a:pt x="139690" y="1872000"/>
                  <a:pt x="0" y="1732310"/>
                  <a:pt x="0" y="1559994"/>
                </a:cubicBezTo>
                <a:lnTo>
                  <a:pt x="0" y="312006"/>
                </a:lnTo>
                <a:cubicBezTo>
                  <a:pt x="0" y="139690"/>
                  <a:pt x="139690" y="0"/>
                  <a:pt x="312006" y="0"/>
                </a:cubicBezTo>
                <a:close/>
              </a:path>
            </a:pathLst>
          </a:custGeom>
          <a:solidFill>
            <a:schemeClr val="accent5"/>
          </a:solidFill>
          <a:scene3d>
            <a:camera prst="orthographicFront"/>
            <a:lightRig rig="threePt" dir="t"/>
          </a:scene3d>
          <a:sp3d>
            <a:bevelT w="152400" h="50800" prst="softRound"/>
          </a:sp3d>
        </p:spPr>
        <p:txBody>
          <a:bodyPr wrap="square" lIns="72000" tIns="108000" rIns="72000" bIns="36000" anchor="t" anchorCtr="0">
            <a:noAutofit/>
          </a:bodyPr>
          <a:lstStyle/>
          <a:p>
            <a:pPr marL="0" indent="0" algn="ctr">
              <a:spcBef>
                <a:spcPts val="0"/>
              </a:spcBef>
              <a:spcAft>
                <a:spcPts val="800"/>
              </a:spcAft>
              <a:buNone/>
            </a:pPr>
            <a:r>
              <a:rPr lang="en-GB" sz="2200" b="1" dirty="0">
                <a:latin typeface="Trebuchet MS" panose="020B0603020202020204" pitchFamily="34" charset="0"/>
              </a:rPr>
              <a:t>Yellow</a:t>
            </a:r>
          </a:p>
          <a:p>
            <a:pPr marL="0" indent="0" algn="ctr">
              <a:spcBef>
                <a:spcPts val="0"/>
              </a:spcBef>
              <a:spcAft>
                <a:spcPts val="800"/>
              </a:spcAft>
              <a:buNone/>
            </a:pPr>
            <a:r>
              <a:rPr lang="en-GB" sz="2200" dirty="0">
                <a:latin typeface="Trebuchet MS" panose="020B0603020202020204" pitchFamily="34" charset="0"/>
              </a:rPr>
              <a:t>Scored checklist questions</a:t>
            </a:r>
          </a:p>
        </p:txBody>
      </p:sp>
      <p:sp>
        <p:nvSpPr>
          <p:cNvPr id="12" name="TextBox 11">
            <a:extLst>
              <a:ext uri="{FF2B5EF4-FFF2-40B4-BE49-F238E27FC236}">
                <a16:creationId xmlns:a16="http://schemas.microsoft.com/office/drawing/2014/main" id="{D24B8DC2-31E0-E0C4-5391-3567258FEC2F}"/>
              </a:ext>
            </a:extLst>
          </p:cNvPr>
          <p:cNvSpPr txBox="1">
            <a:spLocks/>
          </p:cNvSpPr>
          <p:nvPr/>
        </p:nvSpPr>
        <p:spPr>
          <a:xfrm>
            <a:off x="1276877" y="2660887"/>
            <a:ext cx="4680000" cy="1548000"/>
          </a:xfrm>
          <a:custGeom>
            <a:avLst/>
            <a:gdLst>
              <a:gd name="connsiteX0" fmla="*/ 312006 w 5076000"/>
              <a:gd name="connsiteY0" fmla="*/ 0 h 1872000"/>
              <a:gd name="connsiteX1" fmla="*/ 4763994 w 5076000"/>
              <a:gd name="connsiteY1" fmla="*/ 0 h 1872000"/>
              <a:gd name="connsiteX2" fmla="*/ 5076000 w 5076000"/>
              <a:gd name="connsiteY2" fmla="*/ 312006 h 1872000"/>
              <a:gd name="connsiteX3" fmla="*/ 5076000 w 5076000"/>
              <a:gd name="connsiteY3" fmla="*/ 432475 h 1872000"/>
              <a:gd name="connsiteX4" fmla="*/ 5076000 w 5076000"/>
              <a:gd name="connsiteY4" fmla="*/ 1559994 h 1872000"/>
              <a:gd name="connsiteX5" fmla="*/ 5076000 w 5076000"/>
              <a:gd name="connsiteY5" fmla="*/ 1872000 h 1872000"/>
              <a:gd name="connsiteX6" fmla="*/ 4763994 w 5076000"/>
              <a:gd name="connsiteY6" fmla="*/ 1872000 h 1872000"/>
              <a:gd name="connsiteX7" fmla="*/ 3056700 w 5076000"/>
              <a:gd name="connsiteY7" fmla="*/ 1872000 h 1872000"/>
              <a:gd name="connsiteX8" fmla="*/ 312006 w 5076000"/>
              <a:gd name="connsiteY8" fmla="*/ 1872000 h 1872000"/>
              <a:gd name="connsiteX9" fmla="*/ 0 w 5076000"/>
              <a:gd name="connsiteY9" fmla="*/ 1559994 h 1872000"/>
              <a:gd name="connsiteX10" fmla="*/ 0 w 5076000"/>
              <a:gd name="connsiteY10" fmla="*/ 312006 h 1872000"/>
              <a:gd name="connsiteX11" fmla="*/ 312006 w 5076000"/>
              <a:gd name="connsiteY1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6000" h="1872000">
                <a:moveTo>
                  <a:pt x="312006" y="0"/>
                </a:moveTo>
                <a:lnTo>
                  <a:pt x="4763994" y="0"/>
                </a:lnTo>
                <a:cubicBezTo>
                  <a:pt x="4936310" y="0"/>
                  <a:pt x="5076000" y="139690"/>
                  <a:pt x="5076000" y="312006"/>
                </a:cubicBezTo>
                <a:lnTo>
                  <a:pt x="5076000" y="432475"/>
                </a:lnTo>
                <a:lnTo>
                  <a:pt x="5076000" y="1559994"/>
                </a:lnTo>
                <a:lnTo>
                  <a:pt x="5076000" y="1872000"/>
                </a:lnTo>
                <a:lnTo>
                  <a:pt x="4763994" y="1872000"/>
                </a:lnTo>
                <a:lnTo>
                  <a:pt x="3056700" y="1872000"/>
                </a:lnTo>
                <a:lnTo>
                  <a:pt x="312006" y="1872000"/>
                </a:lnTo>
                <a:cubicBezTo>
                  <a:pt x="139690" y="1872000"/>
                  <a:pt x="0" y="1732310"/>
                  <a:pt x="0" y="1559994"/>
                </a:cubicBezTo>
                <a:lnTo>
                  <a:pt x="0" y="312006"/>
                </a:lnTo>
                <a:cubicBezTo>
                  <a:pt x="0" y="139690"/>
                  <a:pt x="139690" y="0"/>
                  <a:pt x="312006" y="0"/>
                </a:cubicBezTo>
                <a:close/>
              </a:path>
            </a:pathLst>
          </a:custGeom>
          <a:solidFill>
            <a:schemeClr val="tx1"/>
          </a:solidFill>
          <a:scene3d>
            <a:camera prst="orthographicFront"/>
            <a:lightRig rig="threePt" dir="t"/>
          </a:scene3d>
          <a:sp3d>
            <a:bevelT w="165100" prst="coolSlant"/>
          </a:sp3d>
        </p:spPr>
        <p:txBody>
          <a:bodyPr vert="horz" wrap="square" lIns="72000" tIns="108000" rIns="72000" bIns="36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ts val="0"/>
              </a:spcBef>
              <a:spcAft>
                <a:spcPts val="800"/>
              </a:spcAft>
            </a:pPr>
            <a:r>
              <a:rPr lang="en-GB" b="1" dirty="0">
                <a:solidFill>
                  <a:schemeClr val="bg1"/>
                </a:solidFill>
                <a:latin typeface="Trebuchet MS" panose="020B0603020202020204" pitchFamily="34" charset="0"/>
              </a:rPr>
              <a:t>Black</a:t>
            </a:r>
          </a:p>
          <a:p>
            <a:pPr marL="0" indent="0" algn="ctr">
              <a:spcBef>
                <a:spcPts val="0"/>
              </a:spcBef>
              <a:spcAft>
                <a:spcPts val="800"/>
              </a:spcAft>
            </a:pPr>
            <a:r>
              <a:rPr lang="en-GB" dirty="0">
                <a:solidFill>
                  <a:schemeClr val="bg1"/>
                </a:solidFill>
                <a:latin typeface="Trebuchet MS" panose="020B0603020202020204" pitchFamily="34" charset="0"/>
              </a:rPr>
              <a:t>Information tabs</a:t>
            </a:r>
          </a:p>
        </p:txBody>
      </p:sp>
      <p:sp>
        <p:nvSpPr>
          <p:cNvPr id="18" name="TextBox 17">
            <a:extLst>
              <a:ext uri="{FF2B5EF4-FFF2-40B4-BE49-F238E27FC236}">
                <a16:creationId xmlns:a16="http://schemas.microsoft.com/office/drawing/2014/main" id="{502F43B9-54CD-2E2F-3971-D71F55D240F1}"/>
              </a:ext>
            </a:extLst>
          </p:cNvPr>
          <p:cNvSpPr txBox="1">
            <a:spLocks/>
          </p:cNvSpPr>
          <p:nvPr/>
        </p:nvSpPr>
        <p:spPr>
          <a:xfrm>
            <a:off x="6244648" y="4501439"/>
            <a:ext cx="4680000" cy="1548000"/>
          </a:xfrm>
          <a:custGeom>
            <a:avLst/>
            <a:gdLst>
              <a:gd name="connsiteX0" fmla="*/ 0 w 5076000"/>
              <a:gd name="connsiteY0" fmla="*/ 0 h 1872000"/>
              <a:gd name="connsiteX1" fmla="*/ 312006 w 5076000"/>
              <a:gd name="connsiteY1" fmla="*/ 0 h 1872000"/>
              <a:gd name="connsiteX2" fmla="*/ 2100943 w 5076000"/>
              <a:gd name="connsiteY2" fmla="*/ 0 h 1872000"/>
              <a:gd name="connsiteX3" fmla="*/ 4763994 w 5076000"/>
              <a:gd name="connsiteY3" fmla="*/ 0 h 1872000"/>
              <a:gd name="connsiteX4" fmla="*/ 5076000 w 5076000"/>
              <a:gd name="connsiteY4" fmla="*/ 312006 h 1872000"/>
              <a:gd name="connsiteX5" fmla="*/ 5076000 w 5076000"/>
              <a:gd name="connsiteY5" fmla="*/ 1559994 h 1872000"/>
              <a:gd name="connsiteX6" fmla="*/ 4763994 w 5076000"/>
              <a:gd name="connsiteY6" fmla="*/ 1872000 h 1872000"/>
              <a:gd name="connsiteX7" fmla="*/ 312006 w 5076000"/>
              <a:gd name="connsiteY7" fmla="*/ 1872000 h 1872000"/>
              <a:gd name="connsiteX8" fmla="*/ 0 w 5076000"/>
              <a:gd name="connsiteY8" fmla="*/ 1559994 h 1872000"/>
              <a:gd name="connsiteX9" fmla="*/ 0 w 5076000"/>
              <a:gd name="connsiteY9" fmla="*/ 1338942 h 1872000"/>
              <a:gd name="connsiteX10" fmla="*/ 0 w 5076000"/>
              <a:gd name="connsiteY10" fmla="*/ 312006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6000" h="1872000">
                <a:moveTo>
                  <a:pt x="0" y="0"/>
                </a:moveTo>
                <a:lnTo>
                  <a:pt x="312006" y="0"/>
                </a:lnTo>
                <a:lnTo>
                  <a:pt x="2100943" y="0"/>
                </a:lnTo>
                <a:lnTo>
                  <a:pt x="4763994" y="0"/>
                </a:lnTo>
                <a:cubicBezTo>
                  <a:pt x="4936310" y="0"/>
                  <a:pt x="5076000" y="139690"/>
                  <a:pt x="5076000" y="312006"/>
                </a:cubicBezTo>
                <a:lnTo>
                  <a:pt x="5076000" y="1559994"/>
                </a:lnTo>
                <a:cubicBezTo>
                  <a:pt x="5076000" y="1732310"/>
                  <a:pt x="4936310" y="1872000"/>
                  <a:pt x="4763994" y="1872000"/>
                </a:cubicBezTo>
                <a:lnTo>
                  <a:pt x="312006" y="1872000"/>
                </a:lnTo>
                <a:cubicBezTo>
                  <a:pt x="139690" y="1872000"/>
                  <a:pt x="0" y="1732310"/>
                  <a:pt x="0" y="1559994"/>
                </a:cubicBezTo>
                <a:lnTo>
                  <a:pt x="0" y="1338942"/>
                </a:lnTo>
                <a:lnTo>
                  <a:pt x="0" y="312006"/>
                </a:lnTo>
                <a:close/>
              </a:path>
            </a:pathLst>
          </a:custGeom>
          <a:solidFill>
            <a:srgbClr val="A6CAEC"/>
          </a:solidFill>
          <a:scene3d>
            <a:camera prst="orthographicFront"/>
            <a:lightRig rig="threePt" dir="t"/>
          </a:scene3d>
          <a:sp3d>
            <a:bevelT w="152400" h="50800" prst="softRound"/>
          </a:sp3d>
        </p:spPr>
        <p:txBody>
          <a:bodyPr vert="horz" wrap="square" lIns="72000" tIns="108000" rIns="72000" bIns="36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algn="ctr">
              <a:spcBef>
                <a:spcPts val="0"/>
              </a:spcBef>
              <a:spcAft>
                <a:spcPts val="800"/>
              </a:spcAft>
            </a:pPr>
            <a:r>
              <a:rPr lang="en-GB" b="1" dirty="0">
                <a:latin typeface="Trebuchet MS" panose="020B0603020202020204" pitchFamily="34" charset="0"/>
              </a:rPr>
              <a:t>Blue</a:t>
            </a:r>
            <a:endParaRPr lang="en-GB" dirty="0">
              <a:latin typeface="Trebuchet MS" panose="020B0603020202020204" pitchFamily="34" charset="0"/>
            </a:endParaRPr>
          </a:p>
          <a:p>
            <a:pPr marL="0" algn="ctr">
              <a:spcBef>
                <a:spcPts val="0"/>
              </a:spcBef>
              <a:spcAft>
                <a:spcPts val="800"/>
              </a:spcAft>
            </a:pPr>
            <a:r>
              <a:rPr lang="en-GB" dirty="0">
                <a:latin typeface="Trebuchet MS" panose="020B0603020202020204" pitchFamily="34" charset="0"/>
              </a:rPr>
              <a:t>Reporting information </a:t>
            </a:r>
            <a:br>
              <a:rPr lang="hu-HU" dirty="0">
                <a:latin typeface="Trebuchet MS" panose="020B0603020202020204" pitchFamily="34" charset="0"/>
              </a:rPr>
            </a:br>
            <a:r>
              <a:rPr lang="en-GB" dirty="0">
                <a:latin typeface="Trebuchet MS" panose="020B0603020202020204" pitchFamily="34" charset="0"/>
              </a:rPr>
              <a:t>and aggregated data</a:t>
            </a:r>
          </a:p>
        </p:txBody>
      </p:sp>
      <p:sp>
        <p:nvSpPr>
          <p:cNvPr id="14" name="TextBox 13">
            <a:extLst>
              <a:ext uri="{FF2B5EF4-FFF2-40B4-BE49-F238E27FC236}">
                <a16:creationId xmlns:a16="http://schemas.microsoft.com/office/drawing/2014/main" id="{ACD4604F-DBDD-F2BF-F4D8-4CA49FED9042}"/>
              </a:ext>
            </a:extLst>
          </p:cNvPr>
          <p:cNvSpPr txBox="1">
            <a:spLocks/>
          </p:cNvSpPr>
          <p:nvPr/>
        </p:nvSpPr>
        <p:spPr>
          <a:xfrm>
            <a:off x="6244648" y="2660887"/>
            <a:ext cx="4680000" cy="1548000"/>
          </a:xfrm>
          <a:custGeom>
            <a:avLst/>
            <a:gdLst>
              <a:gd name="connsiteX0" fmla="*/ 312006 w 5076000"/>
              <a:gd name="connsiteY0" fmla="*/ 0 h 1872000"/>
              <a:gd name="connsiteX1" fmla="*/ 4763994 w 5076000"/>
              <a:gd name="connsiteY1" fmla="*/ 0 h 1872000"/>
              <a:gd name="connsiteX2" fmla="*/ 5076000 w 5076000"/>
              <a:gd name="connsiteY2" fmla="*/ 312006 h 1872000"/>
              <a:gd name="connsiteX3" fmla="*/ 5076000 w 5076000"/>
              <a:gd name="connsiteY3" fmla="*/ 1559994 h 1872000"/>
              <a:gd name="connsiteX4" fmla="*/ 4763994 w 5076000"/>
              <a:gd name="connsiteY4" fmla="*/ 1872000 h 1872000"/>
              <a:gd name="connsiteX5" fmla="*/ 2275114 w 5076000"/>
              <a:gd name="connsiteY5" fmla="*/ 1872000 h 1872000"/>
              <a:gd name="connsiteX6" fmla="*/ 312006 w 5076000"/>
              <a:gd name="connsiteY6" fmla="*/ 1872000 h 1872000"/>
              <a:gd name="connsiteX7" fmla="*/ 0 w 5076000"/>
              <a:gd name="connsiteY7" fmla="*/ 1872000 h 1872000"/>
              <a:gd name="connsiteX8" fmla="*/ 0 w 5076000"/>
              <a:gd name="connsiteY8" fmla="*/ 1559994 h 1872000"/>
              <a:gd name="connsiteX9" fmla="*/ 0 w 5076000"/>
              <a:gd name="connsiteY9" fmla="*/ 887518 h 1872000"/>
              <a:gd name="connsiteX10" fmla="*/ 0 w 5076000"/>
              <a:gd name="connsiteY10" fmla="*/ 312006 h 1872000"/>
              <a:gd name="connsiteX11" fmla="*/ 312006 w 5076000"/>
              <a:gd name="connsiteY1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6000" h="1872000">
                <a:moveTo>
                  <a:pt x="312006" y="0"/>
                </a:moveTo>
                <a:lnTo>
                  <a:pt x="4763994" y="0"/>
                </a:lnTo>
                <a:cubicBezTo>
                  <a:pt x="4936310" y="0"/>
                  <a:pt x="5076000" y="139690"/>
                  <a:pt x="5076000" y="312006"/>
                </a:cubicBezTo>
                <a:lnTo>
                  <a:pt x="5076000" y="1559994"/>
                </a:lnTo>
                <a:cubicBezTo>
                  <a:pt x="5076000" y="1732310"/>
                  <a:pt x="4936310" y="1872000"/>
                  <a:pt x="4763994" y="1872000"/>
                </a:cubicBezTo>
                <a:lnTo>
                  <a:pt x="2275114" y="1872000"/>
                </a:lnTo>
                <a:lnTo>
                  <a:pt x="312006" y="1872000"/>
                </a:lnTo>
                <a:lnTo>
                  <a:pt x="0" y="1872000"/>
                </a:lnTo>
                <a:lnTo>
                  <a:pt x="0" y="1559994"/>
                </a:lnTo>
                <a:lnTo>
                  <a:pt x="0" y="887518"/>
                </a:lnTo>
                <a:lnTo>
                  <a:pt x="0" y="312006"/>
                </a:lnTo>
                <a:cubicBezTo>
                  <a:pt x="0" y="139690"/>
                  <a:pt x="139690" y="0"/>
                  <a:pt x="312006" y="0"/>
                </a:cubicBezTo>
                <a:close/>
              </a:path>
            </a:pathLst>
          </a:custGeom>
          <a:solidFill>
            <a:schemeClr val="accent1"/>
          </a:solidFill>
          <a:scene3d>
            <a:camera prst="orthographicFront"/>
            <a:lightRig rig="threePt" dir="t"/>
          </a:scene3d>
          <a:sp3d>
            <a:bevelT w="165100" prst="coolSlant"/>
          </a:sp3d>
        </p:spPr>
        <p:txBody>
          <a:bodyPr vert="horz" wrap="square" lIns="108000" tIns="108000" rIns="108000" bIns="360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ts val="0"/>
              </a:spcBef>
              <a:spcAft>
                <a:spcPts val="800"/>
              </a:spcAft>
            </a:pPr>
            <a:r>
              <a:rPr lang="en-GB" b="1" dirty="0">
                <a:solidFill>
                  <a:schemeClr val="bg1"/>
                </a:solidFill>
                <a:latin typeface="Trebuchet MS" panose="020B0603020202020204" pitchFamily="34" charset="0"/>
              </a:rPr>
              <a:t>Green</a:t>
            </a:r>
          </a:p>
          <a:p>
            <a:pPr marL="0" indent="0" algn="ctr">
              <a:spcBef>
                <a:spcPts val="0"/>
              </a:spcBef>
              <a:spcAft>
                <a:spcPts val="800"/>
              </a:spcAft>
            </a:pPr>
            <a:r>
              <a:rPr lang="en-GB" dirty="0">
                <a:solidFill>
                  <a:schemeClr val="bg1"/>
                </a:solidFill>
                <a:latin typeface="Trebuchet MS" panose="020B0603020202020204" pitchFamily="34" charset="0"/>
              </a:rPr>
              <a:t>Narrative tabs, general information questions, background and essential information</a:t>
            </a:r>
          </a:p>
        </p:txBody>
      </p:sp>
    </p:spTree>
    <p:extLst>
      <p:ext uri="{BB962C8B-B14F-4D97-AF65-F5344CB8AC3E}">
        <p14:creationId xmlns:p14="http://schemas.microsoft.com/office/powerpoint/2010/main" val="39260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38C2C2-FB05-018C-7A27-871C11EA0687}"/>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mtClean="0"/>
              <a:pPr algn="r"/>
              <a:t>8</a:t>
            </a:fld>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E623786-924A-3AB2-618C-E3BCEB094A52}"/>
              </a:ext>
            </a:extLst>
          </p:cNvPr>
          <p:cNvSpPr>
            <a:spLocks noGrp="1"/>
          </p:cNvSpPr>
          <p:nvPr>
            <p:ph idx="1"/>
          </p:nvPr>
        </p:nvSpPr>
        <p:spPr>
          <a:xfrm>
            <a:off x="1986364" y="1142680"/>
            <a:ext cx="4828774" cy="4551571"/>
          </a:xfrm>
          <a:solidFill>
            <a:schemeClr val="bg1">
              <a:lumMod val="95000"/>
            </a:schemeClr>
          </a:solidFill>
          <a:ln w="6350">
            <a:noFill/>
          </a:ln>
        </p:spPr>
        <p:txBody>
          <a:bodyPr lIns="108000" tIns="216000" anchor="ctr" anchorCtr="0"/>
          <a:lstStyle/>
          <a:p>
            <a:pPr marL="360000" indent="-324000">
              <a:lnSpc>
                <a:spcPct val="100000"/>
              </a:lnSpc>
              <a:spcBef>
                <a:spcPts val="2400"/>
              </a:spcBef>
              <a:buClr>
                <a:srgbClr val="414141"/>
              </a:buClr>
              <a:buSzPct val="100000"/>
              <a:buFont typeface="Arial" panose="020B0604020202020204" pitchFamily="34" charset="0"/>
              <a:buChar char="•"/>
            </a:pPr>
            <a:r>
              <a:rPr lang="en-GB" sz="2400" dirty="0">
                <a:latin typeface="Trebuchet MS" panose="020B0603020202020204" pitchFamily="34" charset="0"/>
              </a:rPr>
              <a:t>Background and instructions.</a:t>
            </a:r>
          </a:p>
          <a:p>
            <a:pPr marL="360000" indent="-324000">
              <a:lnSpc>
                <a:spcPct val="100000"/>
              </a:lnSpc>
              <a:spcBef>
                <a:spcPts val="2400"/>
              </a:spcBef>
              <a:buClr>
                <a:srgbClr val="414141"/>
              </a:buClr>
              <a:buSzPct val="100000"/>
              <a:buFont typeface="Arial" panose="020B0604020202020204" pitchFamily="34" charset="0"/>
              <a:buChar char="•"/>
            </a:pPr>
            <a:r>
              <a:rPr lang="en-GB" sz="2400" dirty="0">
                <a:latin typeface="Trebuchet MS" panose="020B0603020202020204" pitchFamily="34" charset="0"/>
              </a:rPr>
              <a:t>Read this section carefully before starting.</a:t>
            </a:r>
          </a:p>
          <a:p>
            <a:pPr marL="360000" indent="-324000">
              <a:lnSpc>
                <a:spcPct val="100000"/>
              </a:lnSpc>
              <a:spcBef>
                <a:spcPts val="2400"/>
              </a:spcBef>
              <a:buClr>
                <a:srgbClr val="414141"/>
              </a:buClr>
              <a:buSzPct val="100000"/>
              <a:buFont typeface="Arial" panose="020B0604020202020204" pitchFamily="34" charset="0"/>
              <a:buChar char="•"/>
            </a:pPr>
            <a:r>
              <a:rPr lang="en-GB" sz="2400" dirty="0">
                <a:latin typeface="Trebuchet MS" panose="020B0603020202020204" pitchFamily="34" charset="0"/>
              </a:rPr>
              <a:t>Buttons will take you to further information if needed.</a:t>
            </a:r>
          </a:p>
          <a:p>
            <a:pPr marL="360000" indent="-324000">
              <a:lnSpc>
                <a:spcPct val="100000"/>
              </a:lnSpc>
              <a:spcBef>
                <a:spcPts val="2400"/>
              </a:spcBef>
              <a:buClr>
                <a:srgbClr val="414141"/>
              </a:buClr>
              <a:buSzPct val="100000"/>
              <a:buFont typeface="Arial" panose="020B0604020202020204" pitchFamily="34" charset="0"/>
              <a:buChar char="•"/>
            </a:pPr>
            <a:r>
              <a:rPr lang="en-GB" sz="2400" dirty="0">
                <a:latin typeface="Trebuchet MS" panose="020B0603020202020204" pitchFamily="34" charset="0"/>
              </a:rPr>
              <a:t>And a different button will return you to the instructions.</a:t>
            </a:r>
          </a:p>
        </p:txBody>
      </p:sp>
      <p:sp>
        <p:nvSpPr>
          <p:cNvPr id="17" name="Text Placeholder 16">
            <a:extLst>
              <a:ext uri="{FF2B5EF4-FFF2-40B4-BE49-F238E27FC236}">
                <a16:creationId xmlns:a16="http://schemas.microsoft.com/office/drawing/2014/main" id="{9487CC4B-6D4B-C89E-4244-6D37A31C2CDB}"/>
              </a:ext>
            </a:extLst>
          </p:cNvPr>
          <p:cNvSpPr>
            <a:spLocks noGrp="1"/>
          </p:cNvSpPr>
          <p:nvPr>
            <p:ph type="body" sz="quarter" idx="13"/>
          </p:nvPr>
        </p:nvSpPr>
        <p:spPr/>
        <p:txBody>
          <a:bodyPr/>
          <a:lstStyle/>
          <a:p>
            <a:r>
              <a:rPr lang="en-GB" dirty="0">
                <a:latin typeface="Trebuchet MS" panose="020B0603020202020204" pitchFamily="34" charset="0"/>
              </a:rPr>
              <a:t>INSTRUCTIONS TAB</a:t>
            </a:r>
            <a:endParaRPr lang="hu-HU" dirty="0"/>
          </a:p>
        </p:txBody>
      </p:sp>
      <p:grpSp>
        <p:nvGrpSpPr>
          <p:cNvPr id="32" name="Group 31">
            <a:extLst>
              <a:ext uri="{FF2B5EF4-FFF2-40B4-BE49-F238E27FC236}">
                <a16:creationId xmlns:a16="http://schemas.microsoft.com/office/drawing/2014/main" id="{BC79470B-295B-DFDF-A159-AF0257DAE037}"/>
              </a:ext>
            </a:extLst>
          </p:cNvPr>
          <p:cNvGrpSpPr/>
          <p:nvPr/>
        </p:nvGrpSpPr>
        <p:grpSpPr>
          <a:xfrm>
            <a:off x="7284263" y="1043202"/>
            <a:ext cx="3960000" cy="2160000"/>
            <a:chOff x="7284263" y="1556339"/>
            <a:chExt cx="3960000" cy="2160000"/>
          </a:xfrm>
        </p:grpSpPr>
        <p:sp>
          <p:nvSpPr>
            <p:cNvPr id="14" name="Rectangle 13">
              <a:extLst>
                <a:ext uri="{FF2B5EF4-FFF2-40B4-BE49-F238E27FC236}">
                  <a16:creationId xmlns:a16="http://schemas.microsoft.com/office/drawing/2014/main" id="{DFB80524-C009-8AFE-36ED-C3D193933AF3}"/>
                </a:ext>
              </a:extLst>
            </p:cNvPr>
            <p:cNvSpPr/>
            <p:nvPr/>
          </p:nvSpPr>
          <p:spPr>
            <a:xfrm>
              <a:off x="7284263" y="1556339"/>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Trebuchet MS" panose="020B0603020202020204" pitchFamily="34" charset="0"/>
              </a:endParaRPr>
            </a:p>
          </p:txBody>
        </p:sp>
        <p:grpSp>
          <p:nvGrpSpPr>
            <p:cNvPr id="31" name="Group 30">
              <a:extLst>
                <a:ext uri="{FF2B5EF4-FFF2-40B4-BE49-F238E27FC236}">
                  <a16:creationId xmlns:a16="http://schemas.microsoft.com/office/drawing/2014/main" id="{FE080E58-9B5F-40F5-83FF-DC7989021A78}"/>
                </a:ext>
              </a:extLst>
            </p:cNvPr>
            <p:cNvGrpSpPr/>
            <p:nvPr/>
          </p:nvGrpSpPr>
          <p:grpSpPr>
            <a:xfrm>
              <a:off x="7675773" y="2020562"/>
              <a:ext cx="3126772" cy="1231554"/>
              <a:chOff x="7675773" y="1719967"/>
              <a:chExt cx="3126772" cy="1231554"/>
            </a:xfrm>
          </p:grpSpPr>
          <p:grpSp>
            <p:nvGrpSpPr>
              <p:cNvPr id="26" name="Group 25">
                <a:extLst>
                  <a:ext uri="{FF2B5EF4-FFF2-40B4-BE49-F238E27FC236}">
                    <a16:creationId xmlns:a16="http://schemas.microsoft.com/office/drawing/2014/main" id="{6DD1F165-1499-C18C-9528-887E0931C3AA}"/>
                  </a:ext>
                </a:extLst>
              </p:cNvPr>
              <p:cNvGrpSpPr/>
              <p:nvPr/>
            </p:nvGrpSpPr>
            <p:grpSpPr>
              <a:xfrm>
                <a:off x="7675773" y="1719967"/>
                <a:ext cx="1296000" cy="1231554"/>
                <a:chOff x="7915265" y="1632879"/>
                <a:chExt cx="1296000" cy="1231554"/>
              </a:xfrm>
            </p:grpSpPr>
            <p:pic>
              <p:nvPicPr>
                <p:cNvPr id="6" name="Picture 5" descr="Macros ">
                  <a:hlinkClick r:id="rId3"/>
                  <a:extLst>
                    <a:ext uri="{FF2B5EF4-FFF2-40B4-BE49-F238E27FC236}">
                      <a16:creationId xmlns:a16="http://schemas.microsoft.com/office/drawing/2014/main" id="{81CB91A1-31A7-156C-7461-F611BA6BDDD4}"/>
                    </a:ext>
                  </a:extLst>
                </p:cNvPr>
                <p:cNvPicPr>
                  <a:picLocks noChangeAspect="1" noChangeArrowheads="1"/>
                </p:cNvPicPr>
                <p:nvPr/>
              </p:nvPicPr>
              <p:blipFill>
                <a:blip r:embed="rId4">
                  <a:duotone>
                    <a:prstClr val="black"/>
                    <a:srgbClr val="1AA095">
                      <a:tint val="45000"/>
                      <a:satMod val="400000"/>
                    </a:srgbClr>
                  </a:duotone>
                  <a:extLst>
                    <a:ext uri="{28A0092B-C50C-407E-A947-70E740481C1C}">
                      <a14:useLocalDpi xmlns:a14="http://schemas.microsoft.com/office/drawing/2010/main" val="0"/>
                    </a:ext>
                  </a:extLst>
                </a:blip>
                <a:srcRect/>
                <a:stretch>
                  <a:fillRect/>
                </a:stretch>
              </p:blipFill>
              <p:spPr bwMode="auto">
                <a:xfrm>
                  <a:off x="8136838" y="1632879"/>
                  <a:ext cx="852855" cy="797985"/>
                </a:xfrm>
                <a:prstGeom prst="rect">
                  <a:avLst/>
                </a:prstGeom>
                <a:noFill/>
                <a:ln w="28575">
                  <a:solidFill>
                    <a:schemeClr val="tx1"/>
                  </a:solid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EB35CE6-1E53-08CA-030F-0C14DDBA1FB9}"/>
                    </a:ext>
                  </a:extLst>
                </p:cNvPr>
                <p:cNvSpPr/>
                <p:nvPr/>
              </p:nvSpPr>
              <p:spPr>
                <a:xfrm>
                  <a:off x="7915265" y="246843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Macro</a:t>
                  </a:r>
                  <a:r>
                    <a:rPr lang="en-GB" sz="1100" baseline="0" dirty="0">
                      <a:solidFill>
                        <a:schemeClr val="tx1">
                          <a:lumMod val="50000"/>
                        </a:schemeClr>
                      </a:solidFill>
                      <a:latin typeface="Trebuchet MS" panose="020B0603020202020204" pitchFamily="34" charset="0"/>
                    </a:rPr>
                    <a:t> instructions</a:t>
                  </a:r>
                  <a:endParaRPr lang="en-GB" sz="1100" dirty="0">
                    <a:solidFill>
                      <a:schemeClr val="tx1">
                        <a:lumMod val="50000"/>
                      </a:schemeClr>
                    </a:solidFill>
                    <a:latin typeface="Trebuchet MS" panose="020B0603020202020204" pitchFamily="34" charset="0"/>
                  </a:endParaRPr>
                </a:p>
              </p:txBody>
            </p:sp>
          </p:grpSp>
          <p:grpSp>
            <p:nvGrpSpPr>
              <p:cNvPr id="25" name="Group 24">
                <a:extLst>
                  <a:ext uri="{FF2B5EF4-FFF2-40B4-BE49-F238E27FC236}">
                    <a16:creationId xmlns:a16="http://schemas.microsoft.com/office/drawing/2014/main" id="{B22E8826-EAEF-2D87-F8E6-5204BF80ABD3}"/>
                  </a:ext>
                </a:extLst>
              </p:cNvPr>
              <p:cNvGrpSpPr/>
              <p:nvPr/>
            </p:nvGrpSpPr>
            <p:grpSpPr>
              <a:xfrm>
                <a:off x="9506545" y="1732114"/>
                <a:ext cx="1296000" cy="1219407"/>
                <a:chOff x="9746037" y="1645026"/>
                <a:chExt cx="1296000" cy="1219407"/>
              </a:xfrm>
            </p:grpSpPr>
            <p:pic>
              <p:nvPicPr>
                <p:cNvPr id="9" name="Picture 8" descr="Document ">
                  <a:extLst>
                    <a:ext uri="{FF2B5EF4-FFF2-40B4-BE49-F238E27FC236}">
                      <a16:creationId xmlns:a16="http://schemas.microsoft.com/office/drawing/2014/main" id="{E39EBE38-1FCF-5E94-7F78-4454BF06AF4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013415" y="1645026"/>
                  <a:ext cx="761244" cy="792002"/>
                </a:xfrm>
                <a:prstGeom prst="rect">
                  <a:avLst/>
                </a:prstGeom>
                <a:noFill/>
                <a:ln w="28575">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6D8C966-C6B1-44F7-9A93-9FB7BB39BF22}"/>
                    </a:ext>
                  </a:extLst>
                </p:cNvPr>
                <p:cNvSpPr/>
                <p:nvPr/>
              </p:nvSpPr>
              <p:spPr>
                <a:xfrm>
                  <a:off x="9746037" y="2468433"/>
                  <a:ext cx="1296000" cy="396000"/>
                </a:xfrm>
                <a:prstGeom prst="rect">
                  <a:avLst/>
                </a:prstGeom>
                <a:solidFill>
                  <a:schemeClr val="bg2">
                    <a:lumMod val="90000"/>
                  </a:schemeClr>
                </a:solidFill>
                <a:ln w="6350">
                  <a:solidFill>
                    <a:sysClr val="windowText" lastClr="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Abbreviations</a:t>
                  </a:r>
                </a:p>
              </p:txBody>
            </p:sp>
          </p:grpSp>
        </p:grpSp>
      </p:grpSp>
      <p:grpSp>
        <p:nvGrpSpPr>
          <p:cNvPr id="30" name="Group 29">
            <a:extLst>
              <a:ext uri="{FF2B5EF4-FFF2-40B4-BE49-F238E27FC236}">
                <a16:creationId xmlns:a16="http://schemas.microsoft.com/office/drawing/2014/main" id="{04910CB2-714A-7B24-8140-B42DAEB662F5}"/>
              </a:ext>
            </a:extLst>
          </p:cNvPr>
          <p:cNvGrpSpPr/>
          <p:nvPr/>
        </p:nvGrpSpPr>
        <p:grpSpPr>
          <a:xfrm>
            <a:off x="7284263" y="3534251"/>
            <a:ext cx="3960000" cy="2160000"/>
            <a:chOff x="7284263" y="3947910"/>
            <a:chExt cx="3960000" cy="2160000"/>
          </a:xfrm>
        </p:grpSpPr>
        <p:sp>
          <p:nvSpPr>
            <p:cNvPr id="15" name="Rectangle 14">
              <a:extLst>
                <a:ext uri="{FF2B5EF4-FFF2-40B4-BE49-F238E27FC236}">
                  <a16:creationId xmlns:a16="http://schemas.microsoft.com/office/drawing/2014/main" id="{F73BB2A2-B38E-89AD-6F40-C2A4E347C745}"/>
                </a:ext>
              </a:extLst>
            </p:cNvPr>
            <p:cNvSpPr/>
            <p:nvPr/>
          </p:nvSpPr>
          <p:spPr>
            <a:xfrm>
              <a:off x="7284263" y="3947910"/>
              <a:ext cx="3960000" cy="216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grpSp>
          <p:nvGrpSpPr>
            <p:cNvPr id="28" name="Group 27">
              <a:extLst>
                <a:ext uri="{FF2B5EF4-FFF2-40B4-BE49-F238E27FC236}">
                  <a16:creationId xmlns:a16="http://schemas.microsoft.com/office/drawing/2014/main" id="{E12DC1B8-4028-5E55-A20A-909EBDF48901}"/>
                </a:ext>
              </a:extLst>
            </p:cNvPr>
            <p:cNvGrpSpPr/>
            <p:nvPr/>
          </p:nvGrpSpPr>
          <p:grpSpPr>
            <a:xfrm>
              <a:off x="7675773" y="4372059"/>
              <a:ext cx="1296001" cy="1311702"/>
              <a:chOff x="10596262" y="3267661"/>
              <a:chExt cx="1296001" cy="1311702"/>
            </a:xfrm>
          </p:grpSpPr>
          <p:pic>
            <p:nvPicPr>
              <p:cNvPr id="13" name="Picture 12" descr="User guide ">
                <a:hlinkClick r:id="rId6"/>
                <a:extLst>
                  <a:ext uri="{FF2B5EF4-FFF2-40B4-BE49-F238E27FC236}">
                    <a16:creationId xmlns:a16="http://schemas.microsoft.com/office/drawing/2014/main" id="{B0BC9F21-56EC-397F-35C4-E71F0D21E3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9819" y="3267661"/>
                <a:ext cx="1108887" cy="8999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6"/>
                <a:extLst>
                  <a:ext uri="{FF2B5EF4-FFF2-40B4-BE49-F238E27FC236}">
                    <a16:creationId xmlns:a16="http://schemas.microsoft.com/office/drawing/2014/main" id="{4E27E70D-7C80-4D73-E3E6-3E5556B5C590}"/>
                  </a:ext>
                </a:extLst>
              </p:cNvPr>
              <p:cNvSpPr/>
              <p:nvPr/>
            </p:nvSpPr>
            <p:spPr>
              <a:xfrm>
                <a:off x="10596262" y="4183363"/>
                <a:ext cx="1296001" cy="396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100" dirty="0">
                    <a:solidFill>
                      <a:schemeClr val="tx1">
                        <a:lumMod val="50000"/>
                      </a:schemeClr>
                    </a:solidFill>
                    <a:latin typeface="Trebuchet MS" panose="020B0603020202020204" pitchFamily="34" charset="0"/>
                  </a:rPr>
                  <a:t>Return to cover</a:t>
                </a:r>
              </a:p>
            </p:txBody>
          </p:sp>
        </p:grpSp>
      </p:grpSp>
    </p:spTree>
    <p:extLst>
      <p:ext uri="{BB962C8B-B14F-4D97-AF65-F5344CB8AC3E}">
        <p14:creationId xmlns:p14="http://schemas.microsoft.com/office/powerpoint/2010/main" val="264496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23786-924A-3AB2-618C-E3BCEB094A52}"/>
              </a:ext>
            </a:extLst>
          </p:cNvPr>
          <p:cNvSpPr>
            <a:spLocks noGrp="1"/>
          </p:cNvSpPr>
          <p:nvPr>
            <p:ph idx="1"/>
          </p:nvPr>
        </p:nvSpPr>
        <p:spPr>
          <a:xfrm>
            <a:off x="1818305" y="851134"/>
            <a:ext cx="9535496" cy="2357601"/>
          </a:xfrm>
          <a:solidFill>
            <a:schemeClr val="bg1">
              <a:lumMod val="95000"/>
            </a:schemeClr>
          </a:solidFill>
          <a:ln w="6350">
            <a:noFill/>
          </a:ln>
        </p:spPr>
        <p:txBody>
          <a:bodyPr wrap="square" lIns="72000" tIns="144000" bIns="108000">
            <a:spAutoFit/>
          </a:bodyPr>
          <a:lstStyle/>
          <a:p>
            <a:pPr marL="360000" indent="-324000">
              <a:lnSpc>
                <a:spcPct val="100000"/>
              </a:lnSpc>
              <a:spcBef>
                <a:spcPts val="1600"/>
              </a:spcBef>
              <a:buClr>
                <a:srgbClr val="414141"/>
              </a:buClr>
              <a:buSzPct val="100000"/>
              <a:buFont typeface="Arial" panose="020B0604020202020204" pitchFamily="34" charset="0"/>
              <a:buChar char="•"/>
            </a:pPr>
            <a:r>
              <a:rPr lang="en-GB" dirty="0">
                <a:latin typeface="Trebuchet MS" panose="020B0603020202020204" pitchFamily="34" charset="0"/>
              </a:rPr>
              <a:t>At the end of the instructions are more buttons</a:t>
            </a:r>
            <a:r>
              <a:rPr lang="hu-HU" dirty="0">
                <a:latin typeface="Trebuchet MS" panose="020B0603020202020204" pitchFamily="34" charset="0"/>
              </a:rPr>
              <a:t>.</a:t>
            </a:r>
            <a:endParaRPr lang="en-GB" dirty="0">
              <a:latin typeface="Trebuchet MS" panose="020B0603020202020204" pitchFamily="34" charset="0"/>
            </a:endParaRPr>
          </a:p>
          <a:p>
            <a:pPr marL="360000" indent="-324000">
              <a:lnSpc>
                <a:spcPct val="100000"/>
              </a:lnSpc>
              <a:spcBef>
                <a:spcPts val="1600"/>
              </a:spcBef>
              <a:buClr>
                <a:srgbClr val="414141"/>
              </a:buClr>
              <a:buSzPct val="100000"/>
              <a:buFont typeface="Arial" panose="020B0604020202020204" pitchFamily="34" charset="0"/>
              <a:buChar char="•"/>
            </a:pPr>
            <a:r>
              <a:rPr lang="en-GB" dirty="0">
                <a:latin typeface="Trebuchet MS" panose="020B0603020202020204" pitchFamily="34" charset="0"/>
              </a:rPr>
              <a:t>When all the narrative and scored tabs are completed these buttons will create reports and combine data in the correct format.</a:t>
            </a:r>
          </a:p>
          <a:p>
            <a:pPr marL="360000" indent="-324000">
              <a:lnSpc>
                <a:spcPct val="100000"/>
              </a:lnSpc>
              <a:spcBef>
                <a:spcPts val="1600"/>
              </a:spcBef>
              <a:buClr>
                <a:srgbClr val="414141"/>
              </a:buClr>
              <a:buSzPct val="100000"/>
              <a:buFont typeface="Arial" panose="020B0604020202020204" pitchFamily="34" charset="0"/>
              <a:buChar char="•"/>
            </a:pPr>
            <a:r>
              <a:rPr lang="en-GB" dirty="0">
                <a:latin typeface="Trebuchet MS" panose="020B0603020202020204" pitchFamily="34" charset="0"/>
              </a:rPr>
              <a:t>If you manually modify the reports or tables then click these buttons again, </a:t>
            </a:r>
            <a:r>
              <a:rPr lang="en-GB" dirty="0">
                <a:solidFill>
                  <a:srgbClr val="EF665B"/>
                </a:solidFill>
                <a:latin typeface="Trebuchet MS" panose="020B0603020202020204" pitchFamily="34" charset="0"/>
              </a:rPr>
              <a:t>the manual information will not be saved</a:t>
            </a:r>
            <a:r>
              <a:rPr lang="en-GB" dirty="0">
                <a:latin typeface="Trebuchet MS" panose="020B0603020202020204" pitchFamily="34" charset="0"/>
              </a:rPr>
              <a:t>.</a:t>
            </a:r>
          </a:p>
        </p:txBody>
      </p:sp>
      <p:sp>
        <p:nvSpPr>
          <p:cNvPr id="4" name="Slide Number Placeholder 3">
            <a:extLst>
              <a:ext uri="{FF2B5EF4-FFF2-40B4-BE49-F238E27FC236}">
                <a16:creationId xmlns:a16="http://schemas.microsoft.com/office/drawing/2014/main" id="{B438C2C2-FB05-018C-7A27-871C11EA0687}"/>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Trebuchet MS" panose="020B0603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FAB73BC-B049-4115-A692-8D63A059BFB8}" type="slidenum">
              <a:rPr lang="en-US" smtClean="0"/>
              <a:pPr algn="r"/>
              <a:t>9</a:t>
            </a:fld>
            <a:endParaRPr lang="en-US">
              <a:latin typeface="Trebuchet MS" panose="020B0603020202020204" pitchFamily="34" charset="0"/>
            </a:endParaRPr>
          </a:p>
        </p:txBody>
      </p:sp>
      <p:sp>
        <p:nvSpPr>
          <p:cNvPr id="5" name="Text Placeholder 4">
            <a:extLst>
              <a:ext uri="{FF2B5EF4-FFF2-40B4-BE49-F238E27FC236}">
                <a16:creationId xmlns:a16="http://schemas.microsoft.com/office/drawing/2014/main" id="{6945BDFD-47AC-5EB5-A254-AC287B661B23}"/>
              </a:ext>
            </a:extLst>
          </p:cNvPr>
          <p:cNvSpPr>
            <a:spLocks noGrp="1"/>
          </p:cNvSpPr>
          <p:nvPr>
            <p:ph type="body" sz="quarter" idx="13"/>
          </p:nvPr>
        </p:nvSpPr>
        <p:spPr/>
        <p:txBody>
          <a:bodyPr/>
          <a:lstStyle/>
          <a:p>
            <a:r>
              <a:rPr lang="en-GB" dirty="0">
                <a:latin typeface="Trebuchet MS" panose="020B0603020202020204" pitchFamily="34" charset="0"/>
              </a:rPr>
              <a:t>INSTRUCTIONS TAB </a:t>
            </a:r>
            <a:endParaRPr lang="hu-HU" dirty="0"/>
          </a:p>
        </p:txBody>
      </p:sp>
      <p:pic>
        <p:nvPicPr>
          <p:cNvPr id="17" name="Picture 16">
            <a:extLst>
              <a:ext uri="{FF2B5EF4-FFF2-40B4-BE49-F238E27FC236}">
                <a16:creationId xmlns:a16="http://schemas.microsoft.com/office/drawing/2014/main" id="{4E138420-2746-DF73-7319-016EF716C89A}"/>
              </a:ext>
            </a:extLst>
          </p:cNvPr>
          <p:cNvPicPr>
            <a:picLocks noChangeAspect="1"/>
          </p:cNvPicPr>
          <p:nvPr/>
        </p:nvPicPr>
        <p:blipFill>
          <a:blip r:embed="rId2"/>
          <a:srcRect b="5712"/>
          <a:stretch/>
        </p:blipFill>
        <p:spPr>
          <a:xfrm>
            <a:off x="1951993" y="3518374"/>
            <a:ext cx="9339553" cy="2837976"/>
          </a:xfrm>
          <a:prstGeom prst="rect">
            <a:avLst/>
          </a:prstGeom>
        </p:spPr>
      </p:pic>
    </p:spTree>
    <p:extLst>
      <p:ext uri="{BB962C8B-B14F-4D97-AF65-F5344CB8AC3E}">
        <p14:creationId xmlns:p14="http://schemas.microsoft.com/office/powerpoint/2010/main" val="2775005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4">
      <a:dk1>
        <a:srgbClr val="414142"/>
      </a:dk1>
      <a:lt1>
        <a:sysClr val="window" lastClr="FFFFFF"/>
      </a:lt1>
      <a:dk2>
        <a:srgbClr val="335B74"/>
      </a:dk2>
      <a:lt2>
        <a:srgbClr val="DFE3E5"/>
      </a:lt2>
      <a:accent1>
        <a:srgbClr val="119C94"/>
      </a:accent1>
      <a:accent2>
        <a:srgbClr val="D99229"/>
      </a:accent2>
      <a:accent3>
        <a:srgbClr val="26BCB4"/>
      </a:accent3>
      <a:accent4>
        <a:srgbClr val="F8C056"/>
      </a:accent4>
      <a:accent5>
        <a:srgbClr val="F8C056"/>
      </a:accent5>
      <a:accent6>
        <a:srgbClr val="D99229"/>
      </a:accent6>
      <a:hlink>
        <a:srgbClr val="119C94"/>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GTFCC">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3353</Words>
  <Application>Microsoft Office PowerPoint</Application>
  <PresentationFormat>Widescreen</PresentationFormat>
  <Paragraphs>349</Paragraphs>
  <Slides>45</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45</vt:i4>
      </vt:variant>
    </vt:vector>
  </HeadingPairs>
  <TitlesOfParts>
    <vt:vector size="58" baseType="lpstr">
      <vt:lpstr>Arial</vt:lpstr>
      <vt:lpstr>Calibri</vt:lpstr>
      <vt:lpstr>Calibri Light</vt:lpstr>
      <vt:lpstr>Courier New</vt:lpstr>
      <vt:lpstr>Helvetica</vt:lpstr>
      <vt:lpstr>Open Sans</vt:lpstr>
      <vt:lpstr>Trebuchet MS</vt:lpstr>
      <vt:lpstr>Tw Cen MT</vt:lpstr>
      <vt:lpstr>Wingdings</vt:lpstr>
      <vt:lpstr>Wingdings 3</vt:lpstr>
      <vt:lpstr>Integral</vt:lpstr>
      <vt:lpstr>Template PresentationGo</vt:lpstr>
      <vt:lpstr>1_Office Theme</vt:lpstr>
      <vt:lpstr>PowerPoint Presentation</vt:lpstr>
      <vt:lpstr>RDT or Laboratory checklist</vt:lpstr>
      <vt:lpstr>GTFCC recommendations</vt:lpstr>
      <vt:lpstr>Download the latest checklist version</vt:lpstr>
      <vt:lpstr>Download a softcopy</vt:lpstr>
      <vt:lpstr>Definitions</vt:lpstr>
      <vt:lpstr>Familiarising yourself with the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GTFCC support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2025-12-26T10:48:49Z</dcterms:created>
  <dcterms:modified xsi:type="dcterms:W3CDTF">2025-12-26T10:48:58Z</dcterms:modified>
</cp:coreProperties>
</file>