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22" r:id="rId1"/>
    <p:sldMasterId id="2147483745" r:id="rId2"/>
  </p:sldMasterIdLst>
  <p:notesMasterIdLst>
    <p:notesMasterId r:id="rId37"/>
  </p:notesMasterIdLst>
  <p:sldIdLst>
    <p:sldId id="2147375844" r:id="rId3"/>
    <p:sldId id="2147375850" r:id="rId4"/>
    <p:sldId id="2147375851" r:id="rId5"/>
    <p:sldId id="1093" r:id="rId6"/>
    <p:sldId id="281" r:id="rId7"/>
    <p:sldId id="284" r:id="rId8"/>
    <p:sldId id="1095" r:id="rId9"/>
    <p:sldId id="1098" r:id="rId10"/>
    <p:sldId id="2147375854" r:id="rId11"/>
    <p:sldId id="2147375873" r:id="rId12"/>
    <p:sldId id="514" r:id="rId13"/>
    <p:sldId id="1097" r:id="rId14"/>
    <p:sldId id="329" r:id="rId15"/>
    <p:sldId id="515" r:id="rId16"/>
    <p:sldId id="1090" r:id="rId17"/>
    <p:sldId id="2147375862" r:id="rId18"/>
    <p:sldId id="2147375867" r:id="rId19"/>
    <p:sldId id="388" r:id="rId20"/>
    <p:sldId id="2147375848" r:id="rId21"/>
    <p:sldId id="389" r:id="rId22"/>
    <p:sldId id="391" r:id="rId23"/>
    <p:sldId id="2147375868" r:id="rId24"/>
    <p:sldId id="2147375874" r:id="rId25"/>
    <p:sldId id="2147375875" r:id="rId26"/>
    <p:sldId id="2147375876" r:id="rId27"/>
    <p:sldId id="1092" r:id="rId28"/>
    <p:sldId id="2147375849" r:id="rId29"/>
    <p:sldId id="2147375847" r:id="rId30"/>
    <p:sldId id="2147375869" r:id="rId31"/>
    <p:sldId id="2147375870" r:id="rId32"/>
    <p:sldId id="1100" r:id="rId33"/>
    <p:sldId id="397" r:id="rId34"/>
    <p:sldId id="2147375877" r:id="rId35"/>
    <p:sldId id="2147375872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343BDA-ECBA-44A2-A488-AD16A140D9F9}">
          <p14:sldIdLst>
            <p14:sldId id="2147375844"/>
            <p14:sldId id="2147375850"/>
            <p14:sldId id="2147375851"/>
            <p14:sldId id="1093"/>
            <p14:sldId id="281"/>
            <p14:sldId id="284"/>
            <p14:sldId id="1095"/>
            <p14:sldId id="1098"/>
            <p14:sldId id="2147375854"/>
            <p14:sldId id="2147375873"/>
            <p14:sldId id="514"/>
            <p14:sldId id="1097"/>
            <p14:sldId id="329"/>
            <p14:sldId id="515"/>
            <p14:sldId id="1090"/>
            <p14:sldId id="2147375862"/>
            <p14:sldId id="2147375867"/>
            <p14:sldId id="388"/>
            <p14:sldId id="2147375848"/>
            <p14:sldId id="389"/>
            <p14:sldId id="391"/>
            <p14:sldId id="2147375868"/>
            <p14:sldId id="2147375874"/>
            <p14:sldId id="2147375875"/>
            <p14:sldId id="2147375876"/>
            <p14:sldId id="1092"/>
            <p14:sldId id="2147375849"/>
            <p14:sldId id="2147375847"/>
            <p14:sldId id="2147375869"/>
            <p14:sldId id="2147375870"/>
            <p14:sldId id="1100"/>
          </p14:sldIdLst>
        </p14:section>
        <p14:section name="wrap up" id="{E51E324B-8FD4-43F6-98A0-B8A3960EFAE5}">
          <p14:sldIdLst>
            <p14:sldId id="397"/>
            <p14:sldId id="2147375877"/>
            <p14:sldId id="2147375872"/>
          </p14:sldIdLst>
        </p14:section>
      </p14:sectionLst>
    </p:ext>
    <p:ext uri="{EFAFB233-063F-42B5-8137-9DF3F51BA10A}">
      <p15:sldGuideLst xmlns:p15="http://schemas.microsoft.com/office/powerpoint/2012/main">
        <p15:guide id="8" orient="horz" pos="1071" userDrawn="1">
          <p15:clr>
            <a:srgbClr val="A4A3A4"/>
          </p15:clr>
        </p15:guide>
        <p15:guide id="10" pos="529" userDrawn="1">
          <p15:clr>
            <a:srgbClr val="A4A3A4"/>
          </p15:clr>
        </p15:guide>
        <p15:guide id="11" pos="3976" userDrawn="1">
          <p15:clr>
            <a:srgbClr val="A4A3A4"/>
          </p15:clr>
        </p15:guide>
        <p15:guide id="12" pos="7151" userDrawn="1">
          <p15:clr>
            <a:srgbClr val="A4A3A4"/>
          </p15:clr>
        </p15:guide>
        <p15:guide id="13" orient="horz" pos="3816" userDrawn="1">
          <p15:clr>
            <a:srgbClr val="A4A3A4"/>
          </p15:clr>
        </p15:guide>
        <p15:guide id="14" pos="370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2" name="Author" initials="A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FCF"/>
    <a:srgbClr val="E2E2E2"/>
    <a:srgbClr val="099E93"/>
    <a:srgbClr val="7DF8EF"/>
    <a:srgbClr val="F8C056"/>
    <a:srgbClr val="C00000"/>
    <a:srgbClr val="FFC000"/>
    <a:srgbClr val="FFFF00"/>
    <a:srgbClr val="00B050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33A96-1773-48C8-8511-A10536722B3D}" v="37" dt="2025-12-26T10:47:28.6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9" autoAdjust="0"/>
    <p:restoredTop sz="81433" autoAdjust="0"/>
  </p:normalViewPr>
  <p:slideViewPr>
    <p:cSldViewPr snapToGrid="0">
      <p:cViewPr varScale="1">
        <p:scale>
          <a:sx n="69" d="100"/>
          <a:sy n="69" d="100"/>
        </p:scale>
        <p:origin x="1020" y="48"/>
      </p:cViewPr>
      <p:guideLst>
        <p:guide orient="horz" pos="1071"/>
        <p:guide pos="529"/>
        <p:guide pos="3976"/>
        <p:guide pos="7151"/>
        <p:guide orient="horz" pos="3816"/>
        <p:guide pos="3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79C5BD-84A1-480B-AC84-41F3CA4702E7}" type="doc">
      <dgm:prSet loTypeId="urn:microsoft.com/office/officeart/2009/layout/CircleArrowProcess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82E02687-1584-4273-B431-5A7472230D7E}">
      <dgm:prSet phldrT="[Text]"/>
      <dgm:spPr/>
      <dgm:t>
        <a:bodyPr/>
        <a:lstStyle/>
        <a:p>
          <a:r>
            <a:rPr lang="en-GB" dirty="0"/>
            <a:t>0</a:t>
          </a:r>
        </a:p>
      </dgm:t>
    </dgm:pt>
    <dgm:pt modelId="{221CD2C5-3ECB-40E2-8D30-CE76E48C78EC}" type="parTrans" cxnId="{5F415308-DF5B-4237-ABA3-E94476EEE9B3}">
      <dgm:prSet/>
      <dgm:spPr/>
      <dgm:t>
        <a:bodyPr/>
        <a:lstStyle/>
        <a:p>
          <a:endParaRPr lang="en-GB"/>
        </a:p>
      </dgm:t>
    </dgm:pt>
    <dgm:pt modelId="{876B93B5-0C7D-45C5-80B4-A2D645305ADC}" type="sibTrans" cxnId="{5F415308-DF5B-4237-ABA3-E94476EEE9B3}">
      <dgm:prSet/>
      <dgm:spPr/>
      <dgm:t>
        <a:bodyPr/>
        <a:lstStyle/>
        <a:p>
          <a:endParaRPr lang="en-GB"/>
        </a:p>
      </dgm:t>
    </dgm:pt>
    <dgm:pt modelId="{EF3140E4-0C83-4D5F-AF3D-2231B6D24C59}">
      <dgm:prSet phldrT="[Text]"/>
      <dgm:spPr/>
      <dgm:t>
        <a:bodyPr/>
        <a:lstStyle/>
        <a:p>
          <a:r>
            <a:rPr lang="en-GB" dirty="0"/>
            <a:t>1</a:t>
          </a:r>
        </a:p>
      </dgm:t>
    </dgm:pt>
    <dgm:pt modelId="{A4CA8483-B90A-4162-9FF2-689DC6515D86}" type="parTrans" cxnId="{3C01CA9D-D06B-4351-B322-5A7A5934CF59}">
      <dgm:prSet/>
      <dgm:spPr/>
      <dgm:t>
        <a:bodyPr/>
        <a:lstStyle/>
        <a:p>
          <a:endParaRPr lang="en-GB"/>
        </a:p>
      </dgm:t>
    </dgm:pt>
    <dgm:pt modelId="{B20D123F-EF68-4FDC-BCF6-E41A73AF7F8A}" type="sibTrans" cxnId="{3C01CA9D-D06B-4351-B322-5A7A5934CF59}">
      <dgm:prSet/>
      <dgm:spPr/>
      <dgm:t>
        <a:bodyPr/>
        <a:lstStyle/>
        <a:p>
          <a:endParaRPr lang="en-GB"/>
        </a:p>
      </dgm:t>
    </dgm:pt>
    <dgm:pt modelId="{45FDFD44-8605-492E-852D-7B5B545C6A7A}">
      <dgm:prSet phldrT="[Text]"/>
      <dgm:spPr/>
      <dgm:t>
        <a:bodyPr/>
        <a:lstStyle/>
        <a:p>
          <a:r>
            <a:rPr lang="en-GB" dirty="0"/>
            <a:t>2</a:t>
          </a:r>
        </a:p>
      </dgm:t>
    </dgm:pt>
    <dgm:pt modelId="{CBB925FC-A7E7-4EB9-80E9-5FFA08AD86E4}" type="parTrans" cxnId="{DE92EAE3-CAEC-4B6F-8511-DAF2C79BB1F1}">
      <dgm:prSet/>
      <dgm:spPr/>
      <dgm:t>
        <a:bodyPr/>
        <a:lstStyle/>
        <a:p>
          <a:endParaRPr lang="en-GB"/>
        </a:p>
      </dgm:t>
    </dgm:pt>
    <dgm:pt modelId="{DE6726F3-3307-4133-B9E1-FB7337059243}" type="sibTrans" cxnId="{DE92EAE3-CAEC-4B6F-8511-DAF2C79BB1F1}">
      <dgm:prSet/>
      <dgm:spPr/>
      <dgm:t>
        <a:bodyPr/>
        <a:lstStyle/>
        <a:p>
          <a:endParaRPr lang="en-GB"/>
        </a:p>
      </dgm:t>
    </dgm:pt>
    <dgm:pt modelId="{3B159612-D4D8-4A63-BD05-BCBF593E9CB3}">
      <dgm:prSet phldrT="[Text]"/>
      <dgm:spPr/>
      <dgm:t>
        <a:bodyPr/>
        <a:lstStyle/>
        <a:p>
          <a:r>
            <a:rPr lang="en-GB" dirty="0"/>
            <a:t>3</a:t>
          </a:r>
        </a:p>
      </dgm:t>
    </dgm:pt>
    <dgm:pt modelId="{E4B95223-FD6A-40CF-9B11-73B58245D519}" type="parTrans" cxnId="{0FE8CB07-F61A-4AC1-A931-36AB16E95386}">
      <dgm:prSet/>
      <dgm:spPr/>
      <dgm:t>
        <a:bodyPr/>
        <a:lstStyle/>
        <a:p>
          <a:endParaRPr lang="en-GB"/>
        </a:p>
      </dgm:t>
    </dgm:pt>
    <dgm:pt modelId="{A14AF262-DB0D-4B7B-BDB5-6EABEF93680E}" type="sibTrans" cxnId="{0FE8CB07-F61A-4AC1-A931-36AB16E95386}">
      <dgm:prSet/>
      <dgm:spPr/>
      <dgm:t>
        <a:bodyPr/>
        <a:lstStyle/>
        <a:p>
          <a:endParaRPr lang="en-GB"/>
        </a:p>
      </dgm:t>
    </dgm:pt>
    <dgm:pt modelId="{26AE920C-C000-46F4-8091-D70D58EB4DAE}">
      <dgm:prSet phldrT="[Text]"/>
      <dgm:spPr/>
      <dgm:t>
        <a:bodyPr/>
        <a:lstStyle/>
        <a:p>
          <a:r>
            <a:rPr lang="en-GB" dirty="0"/>
            <a:t>4</a:t>
          </a:r>
        </a:p>
      </dgm:t>
    </dgm:pt>
    <dgm:pt modelId="{0C85E320-D16E-49D3-B46B-A497722F9093}" type="parTrans" cxnId="{A9418A69-ADF8-4E12-AECD-EF5733C85562}">
      <dgm:prSet/>
      <dgm:spPr/>
      <dgm:t>
        <a:bodyPr/>
        <a:lstStyle/>
        <a:p>
          <a:endParaRPr lang="en-GB"/>
        </a:p>
      </dgm:t>
    </dgm:pt>
    <dgm:pt modelId="{8F089DC3-3404-4E98-80D7-78F904F1BBEC}" type="sibTrans" cxnId="{A9418A69-ADF8-4E12-AECD-EF5733C85562}">
      <dgm:prSet/>
      <dgm:spPr/>
      <dgm:t>
        <a:bodyPr/>
        <a:lstStyle/>
        <a:p>
          <a:endParaRPr lang="en-GB"/>
        </a:p>
      </dgm:t>
    </dgm:pt>
    <dgm:pt modelId="{12B14CE3-FF02-468B-9968-262D7D66A21F}">
      <dgm:prSet phldrT="[Text]"/>
      <dgm:spPr/>
      <dgm:t>
        <a:bodyPr/>
        <a:lstStyle/>
        <a:p>
          <a:r>
            <a:rPr lang="en-GB" dirty="0"/>
            <a:t>5</a:t>
          </a:r>
        </a:p>
      </dgm:t>
    </dgm:pt>
    <dgm:pt modelId="{151DCEAC-38FE-4A66-BBB5-C659BAA8F60E}" type="parTrans" cxnId="{930AA1A9-8FD9-4F27-8B94-D176A8493A4F}">
      <dgm:prSet/>
      <dgm:spPr/>
      <dgm:t>
        <a:bodyPr/>
        <a:lstStyle/>
        <a:p>
          <a:endParaRPr lang="en-GB"/>
        </a:p>
      </dgm:t>
    </dgm:pt>
    <dgm:pt modelId="{82DC09B0-4893-4E24-9851-27A6E43D882F}" type="sibTrans" cxnId="{930AA1A9-8FD9-4F27-8B94-D176A8493A4F}">
      <dgm:prSet/>
      <dgm:spPr/>
      <dgm:t>
        <a:bodyPr/>
        <a:lstStyle/>
        <a:p>
          <a:endParaRPr lang="en-GB"/>
        </a:p>
      </dgm:t>
    </dgm:pt>
    <dgm:pt modelId="{C96A64E0-00D3-4482-AD2B-8F26C34C32F3}" type="pres">
      <dgm:prSet presAssocID="{7379C5BD-84A1-480B-AC84-41F3CA4702E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2CA1F00-56EF-413D-967C-C8E9215EE2C3}" type="pres">
      <dgm:prSet presAssocID="{82E02687-1584-4273-B431-5A7472230D7E}" presName="Accent1" presStyleCnt="0"/>
      <dgm:spPr/>
    </dgm:pt>
    <dgm:pt modelId="{C18870CE-9123-4DD9-9518-B119E5076FD9}" type="pres">
      <dgm:prSet presAssocID="{82E02687-1584-4273-B431-5A7472230D7E}" presName="Accent" presStyleLbl="node1" presStyleIdx="0" presStyleCnt="6">
        <dgm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C00000"/>
        </a:solidFill>
      </dgm:spPr>
    </dgm:pt>
    <dgm:pt modelId="{4AF79608-DCC8-45CF-8398-CD94426F965B}" type="pres">
      <dgm:prSet presAssocID="{82E02687-1584-4273-B431-5A7472230D7E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7A06F2AD-6618-48A2-BA89-0C0F519CFB49}" type="pres">
      <dgm:prSet presAssocID="{EF3140E4-0C83-4D5F-AF3D-2231B6D24C59}" presName="Accent2" presStyleCnt="0"/>
      <dgm:spPr/>
    </dgm:pt>
    <dgm:pt modelId="{75243BF3-E73F-4B7D-91B7-3A3F67046E22}" type="pres">
      <dgm:prSet presAssocID="{EF3140E4-0C83-4D5F-AF3D-2231B6D24C59}" presName="Accent" presStyleLbl="node1" presStyleIdx="1" presStyleCnt="6"/>
      <dgm:spPr>
        <a:solidFill>
          <a:srgbClr val="FFC000"/>
        </a:solidFill>
      </dgm:spPr>
    </dgm:pt>
    <dgm:pt modelId="{9A513DA6-45EB-48B7-B84A-E71009D7C959}" type="pres">
      <dgm:prSet presAssocID="{EF3140E4-0C83-4D5F-AF3D-2231B6D24C59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855C59E1-A124-4829-ADB8-530C9F7C8395}" type="pres">
      <dgm:prSet presAssocID="{45FDFD44-8605-492E-852D-7B5B545C6A7A}" presName="Accent3" presStyleCnt="0"/>
      <dgm:spPr/>
    </dgm:pt>
    <dgm:pt modelId="{EBEDAC5A-24A3-4518-A633-C0DE46485449}" type="pres">
      <dgm:prSet presAssocID="{45FDFD44-8605-492E-852D-7B5B545C6A7A}" presName="Accent" presStyleLbl="node1" presStyleIdx="2" presStyleCnt="6">
        <dgm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C82FA3FF-D8B9-48C9-B6A4-55F1C77EC3CC}" type="pres">
      <dgm:prSet presAssocID="{45FDFD44-8605-492E-852D-7B5B545C6A7A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71A3F976-99A6-4C26-9A74-4465DB350EE4}" type="pres">
      <dgm:prSet presAssocID="{3B159612-D4D8-4A63-BD05-BCBF593E9CB3}" presName="Accent4" presStyleCnt="0"/>
      <dgm:spPr/>
    </dgm:pt>
    <dgm:pt modelId="{A81132D5-53AD-4463-9C40-2047C3325EA1}" type="pres">
      <dgm:prSet presAssocID="{3B159612-D4D8-4A63-BD05-BCBF593E9CB3}" presName="Accent" presStyleLbl="node1" presStyleIdx="3" presStyleCnt="6"/>
      <dgm:spPr>
        <a:solidFill>
          <a:schemeClr val="tx2">
            <a:lumMod val="60000"/>
            <a:lumOff val="40000"/>
          </a:schemeClr>
        </a:solidFill>
      </dgm:spPr>
    </dgm:pt>
    <dgm:pt modelId="{8CE8C5B2-68A0-4822-BD02-0008667FF290}" type="pres">
      <dgm:prSet presAssocID="{3B159612-D4D8-4A63-BD05-BCBF593E9CB3}" presName="Parent4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90962987-2A2E-455D-9D9B-3216373FBD0F}" type="pres">
      <dgm:prSet presAssocID="{26AE920C-C000-46F4-8091-D70D58EB4DAE}" presName="Accent5" presStyleCnt="0"/>
      <dgm:spPr/>
    </dgm:pt>
    <dgm:pt modelId="{DC31768B-AE90-48A1-A05B-6308F88FEFBD}" type="pres">
      <dgm:prSet presAssocID="{26AE920C-C000-46F4-8091-D70D58EB4DAE}" presName="Accent" presStyleLbl="node1" presStyleIdx="4" presStyleCnt="6">
        <dgm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accent1"/>
        </a:solidFill>
      </dgm:spPr>
    </dgm:pt>
    <dgm:pt modelId="{EAA1AE8D-7BEA-429E-B9A0-52CA49BFE9A7}" type="pres">
      <dgm:prSet presAssocID="{26AE920C-C000-46F4-8091-D70D58EB4DAE}" presName="Parent5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ADDAD7A6-1B3D-4E5F-A9CF-68DAE7D6CC64}" type="pres">
      <dgm:prSet presAssocID="{12B14CE3-FF02-468B-9968-262D7D66A21F}" presName="Accent6" presStyleCnt="0"/>
      <dgm:spPr/>
    </dgm:pt>
    <dgm:pt modelId="{33BD8568-86C7-44EF-B41B-B6106F264F50}" type="pres">
      <dgm:prSet presAssocID="{12B14CE3-FF02-468B-9968-262D7D66A21F}" presName="Accent" presStyleLbl="node1" presStyleIdx="5" presStyleCnt="6"/>
      <dgm:spPr>
        <a:solidFill>
          <a:srgbClr val="00B050"/>
        </a:solidFill>
      </dgm:spPr>
    </dgm:pt>
    <dgm:pt modelId="{1AFA41A5-D347-48F9-B7B0-F73FC4433AC7}" type="pres">
      <dgm:prSet presAssocID="{12B14CE3-FF02-468B-9968-262D7D66A21F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0FE8CB07-F61A-4AC1-A931-36AB16E95386}" srcId="{7379C5BD-84A1-480B-AC84-41F3CA4702E7}" destId="{3B159612-D4D8-4A63-BD05-BCBF593E9CB3}" srcOrd="3" destOrd="0" parTransId="{E4B95223-FD6A-40CF-9B11-73B58245D519}" sibTransId="{A14AF262-DB0D-4B7B-BDB5-6EABEF93680E}"/>
    <dgm:cxn modelId="{5F415308-DF5B-4237-ABA3-E94476EEE9B3}" srcId="{7379C5BD-84A1-480B-AC84-41F3CA4702E7}" destId="{82E02687-1584-4273-B431-5A7472230D7E}" srcOrd="0" destOrd="0" parTransId="{221CD2C5-3ECB-40E2-8D30-CE76E48C78EC}" sibTransId="{876B93B5-0C7D-45C5-80B4-A2D645305ADC}"/>
    <dgm:cxn modelId="{FEDA2C0E-5E2A-46A6-BCAB-34CE601FF8C1}" type="presOf" srcId="{82E02687-1584-4273-B431-5A7472230D7E}" destId="{4AF79608-DCC8-45CF-8398-CD94426F965B}" srcOrd="0" destOrd="0" presId="urn:microsoft.com/office/officeart/2009/layout/CircleArrowProcess"/>
    <dgm:cxn modelId="{D7BB9E42-6D0F-420A-92F0-CEE6143A54B2}" type="presOf" srcId="{3B159612-D4D8-4A63-BD05-BCBF593E9CB3}" destId="{8CE8C5B2-68A0-4822-BD02-0008667FF290}" srcOrd="0" destOrd="0" presId="urn:microsoft.com/office/officeart/2009/layout/CircleArrowProcess"/>
    <dgm:cxn modelId="{A9418A69-ADF8-4E12-AECD-EF5733C85562}" srcId="{7379C5BD-84A1-480B-AC84-41F3CA4702E7}" destId="{26AE920C-C000-46F4-8091-D70D58EB4DAE}" srcOrd="4" destOrd="0" parTransId="{0C85E320-D16E-49D3-B46B-A497722F9093}" sibTransId="{8F089DC3-3404-4E98-80D7-78F904F1BBEC}"/>
    <dgm:cxn modelId="{6883A04E-E81E-4D73-8DA9-3034ECA96C9E}" type="presOf" srcId="{12B14CE3-FF02-468B-9968-262D7D66A21F}" destId="{1AFA41A5-D347-48F9-B7B0-F73FC4433AC7}" srcOrd="0" destOrd="0" presId="urn:microsoft.com/office/officeart/2009/layout/CircleArrowProcess"/>
    <dgm:cxn modelId="{B9469F52-0E5B-4F11-8E7E-2243FE27FE0E}" type="presOf" srcId="{26AE920C-C000-46F4-8091-D70D58EB4DAE}" destId="{EAA1AE8D-7BEA-429E-B9A0-52CA49BFE9A7}" srcOrd="0" destOrd="0" presId="urn:microsoft.com/office/officeart/2009/layout/CircleArrowProcess"/>
    <dgm:cxn modelId="{07739056-9DC3-4745-8324-481DA09833E8}" type="presOf" srcId="{45FDFD44-8605-492E-852D-7B5B545C6A7A}" destId="{C82FA3FF-D8B9-48C9-B6A4-55F1C77EC3CC}" srcOrd="0" destOrd="0" presId="urn:microsoft.com/office/officeart/2009/layout/CircleArrowProcess"/>
    <dgm:cxn modelId="{9F872492-1E2E-439A-A59A-DEBF199B982F}" type="presOf" srcId="{7379C5BD-84A1-480B-AC84-41F3CA4702E7}" destId="{C96A64E0-00D3-4482-AD2B-8F26C34C32F3}" srcOrd="0" destOrd="0" presId="urn:microsoft.com/office/officeart/2009/layout/CircleArrowProcess"/>
    <dgm:cxn modelId="{3C01CA9D-D06B-4351-B322-5A7A5934CF59}" srcId="{7379C5BD-84A1-480B-AC84-41F3CA4702E7}" destId="{EF3140E4-0C83-4D5F-AF3D-2231B6D24C59}" srcOrd="1" destOrd="0" parTransId="{A4CA8483-B90A-4162-9FF2-689DC6515D86}" sibTransId="{B20D123F-EF68-4FDC-BCF6-E41A73AF7F8A}"/>
    <dgm:cxn modelId="{930AA1A9-8FD9-4F27-8B94-D176A8493A4F}" srcId="{7379C5BD-84A1-480B-AC84-41F3CA4702E7}" destId="{12B14CE3-FF02-468B-9968-262D7D66A21F}" srcOrd="5" destOrd="0" parTransId="{151DCEAC-38FE-4A66-BBB5-C659BAA8F60E}" sibTransId="{82DC09B0-4893-4E24-9851-27A6E43D882F}"/>
    <dgm:cxn modelId="{54338FE0-466B-4473-B90A-7008A6B2F020}" type="presOf" srcId="{EF3140E4-0C83-4D5F-AF3D-2231B6D24C59}" destId="{9A513DA6-45EB-48B7-B84A-E71009D7C959}" srcOrd="0" destOrd="0" presId="urn:microsoft.com/office/officeart/2009/layout/CircleArrowProcess"/>
    <dgm:cxn modelId="{DE92EAE3-CAEC-4B6F-8511-DAF2C79BB1F1}" srcId="{7379C5BD-84A1-480B-AC84-41F3CA4702E7}" destId="{45FDFD44-8605-492E-852D-7B5B545C6A7A}" srcOrd="2" destOrd="0" parTransId="{CBB925FC-A7E7-4EB9-80E9-5FFA08AD86E4}" sibTransId="{DE6726F3-3307-4133-B9E1-FB7337059243}"/>
    <dgm:cxn modelId="{A39F8F28-AD75-4B07-960D-92430361A3CD}" type="presParOf" srcId="{C96A64E0-00D3-4482-AD2B-8F26C34C32F3}" destId="{52CA1F00-56EF-413D-967C-C8E9215EE2C3}" srcOrd="0" destOrd="0" presId="urn:microsoft.com/office/officeart/2009/layout/CircleArrowProcess"/>
    <dgm:cxn modelId="{5FE726DB-E49D-473B-8EE2-6C0BBCBFA1DE}" type="presParOf" srcId="{52CA1F00-56EF-413D-967C-C8E9215EE2C3}" destId="{C18870CE-9123-4DD9-9518-B119E5076FD9}" srcOrd="0" destOrd="0" presId="urn:microsoft.com/office/officeart/2009/layout/CircleArrowProcess"/>
    <dgm:cxn modelId="{88992EDB-3A26-4CE4-B2D6-14BA3BC118CB}" type="presParOf" srcId="{C96A64E0-00D3-4482-AD2B-8F26C34C32F3}" destId="{4AF79608-DCC8-45CF-8398-CD94426F965B}" srcOrd="1" destOrd="0" presId="urn:microsoft.com/office/officeart/2009/layout/CircleArrowProcess"/>
    <dgm:cxn modelId="{02DC78B8-875E-4487-9427-BBBD26B382A5}" type="presParOf" srcId="{C96A64E0-00D3-4482-AD2B-8F26C34C32F3}" destId="{7A06F2AD-6618-48A2-BA89-0C0F519CFB49}" srcOrd="2" destOrd="0" presId="urn:microsoft.com/office/officeart/2009/layout/CircleArrowProcess"/>
    <dgm:cxn modelId="{D4E7544A-DE16-4784-ABF4-E4A3928DEADF}" type="presParOf" srcId="{7A06F2AD-6618-48A2-BA89-0C0F519CFB49}" destId="{75243BF3-E73F-4B7D-91B7-3A3F67046E22}" srcOrd="0" destOrd="0" presId="urn:microsoft.com/office/officeart/2009/layout/CircleArrowProcess"/>
    <dgm:cxn modelId="{D127797E-A793-4F48-BDDD-60376886DAAE}" type="presParOf" srcId="{C96A64E0-00D3-4482-AD2B-8F26C34C32F3}" destId="{9A513DA6-45EB-48B7-B84A-E71009D7C959}" srcOrd="3" destOrd="0" presId="urn:microsoft.com/office/officeart/2009/layout/CircleArrowProcess"/>
    <dgm:cxn modelId="{3C52A701-3087-4D8B-B882-D0E7498E7199}" type="presParOf" srcId="{C96A64E0-00D3-4482-AD2B-8F26C34C32F3}" destId="{855C59E1-A124-4829-ADB8-530C9F7C8395}" srcOrd="4" destOrd="0" presId="urn:microsoft.com/office/officeart/2009/layout/CircleArrowProcess"/>
    <dgm:cxn modelId="{9A3890CE-6429-40EF-8F2D-7340D7E92022}" type="presParOf" srcId="{855C59E1-A124-4829-ADB8-530C9F7C8395}" destId="{EBEDAC5A-24A3-4518-A633-C0DE46485449}" srcOrd="0" destOrd="0" presId="urn:microsoft.com/office/officeart/2009/layout/CircleArrowProcess"/>
    <dgm:cxn modelId="{FD1046B2-ED77-4707-B8F2-03A202CA901E}" type="presParOf" srcId="{C96A64E0-00D3-4482-AD2B-8F26C34C32F3}" destId="{C82FA3FF-D8B9-48C9-B6A4-55F1C77EC3CC}" srcOrd="5" destOrd="0" presId="urn:microsoft.com/office/officeart/2009/layout/CircleArrowProcess"/>
    <dgm:cxn modelId="{EF8C6A6D-2970-447C-866F-25AAE8789A42}" type="presParOf" srcId="{C96A64E0-00D3-4482-AD2B-8F26C34C32F3}" destId="{71A3F976-99A6-4C26-9A74-4465DB350EE4}" srcOrd="6" destOrd="0" presId="urn:microsoft.com/office/officeart/2009/layout/CircleArrowProcess"/>
    <dgm:cxn modelId="{8DF97F6B-3AC8-464A-8080-EB3ED066C5B6}" type="presParOf" srcId="{71A3F976-99A6-4C26-9A74-4465DB350EE4}" destId="{A81132D5-53AD-4463-9C40-2047C3325EA1}" srcOrd="0" destOrd="0" presId="urn:microsoft.com/office/officeart/2009/layout/CircleArrowProcess"/>
    <dgm:cxn modelId="{6C21C18D-689C-40A7-A024-D361E2CB77ED}" type="presParOf" srcId="{C96A64E0-00D3-4482-AD2B-8F26C34C32F3}" destId="{8CE8C5B2-68A0-4822-BD02-0008667FF290}" srcOrd="7" destOrd="0" presId="urn:microsoft.com/office/officeart/2009/layout/CircleArrowProcess"/>
    <dgm:cxn modelId="{CE712B37-189D-4DC9-8F6F-CC0E61D68309}" type="presParOf" srcId="{C96A64E0-00D3-4482-AD2B-8F26C34C32F3}" destId="{90962987-2A2E-455D-9D9B-3216373FBD0F}" srcOrd="8" destOrd="0" presId="urn:microsoft.com/office/officeart/2009/layout/CircleArrowProcess"/>
    <dgm:cxn modelId="{6184DA15-E047-42B9-A49A-3A4972EFB318}" type="presParOf" srcId="{90962987-2A2E-455D-9D9B-3216373FBD0F}" destId="{DC31768B-AE90-48A1-A05B-6308F88FEFBD}" srcOrd="0" destOrd="0" presId="urn:microsoft.com/office/officeart/2009/layout/CircleArrowProcess"/>
    <dgm:cxn modelId="{757408CB-D13A-417E-A9ED-D15E29CE0BBA}" type="presParOf" srcId="{C96A64E0-00D3-4482-AD2B-8F26C34C32F3}" destId="{EAA1AE8D-7BEA-429E-B9A0-52CA49BFE9A7}" srcOrd="9" destOrd="0" presId="urn:microsoft.com/office/officeart/2009/layout/CircleArrowProcess"/>
    <dgm:cxn modelId="{06B2C7E2-5323-4584-B01D-1FEA937268D9}" type="presParOf" srcId="{C96A64E0-00D3-4482-AD2B-8F26C34C32F3}" destId="{ADDAD7A6-1B3D-4E5F-A9CF-68DAE7D6CC64}" srcOrd="10" destOrd="0" presId="urn:microsoft.com/office/officeart/2009/layout/CircleArrowProcess"/>
    <dgm:cxn modelId="{6408010F-54E6-4CEA-87F5-3765D6193659}" type="presParOf" srcId="{ADDAD7A6-1B3D-4E5F-A9CF-68DAE7D6CC64}" destId="{33BD8568-86C7-44EF-B41B-B6106F264F50}" srcOrd="0" destOrd="0" presId="urn:microsoft.com/office/officeart/2009/layout/CircleArrowProcess"/>
    <dgm:cxn modelId="{350F8DA7-3B8F-4769-9321-C0A6FD15680B}" type="presParOf" srcId="{C96A64E0-00D3-4482-AD2B-8F26C34C32F3}" destId="{1AFA41A5-D347-48F9-B7B0-F73FC4433AC7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870CE-9123-4DD9-9518-B119E5076FD9}">
      <dsp:nvSpPr>
        <dsp:cNvPr id="0" name=""/>
        <dsp:cNvSpPr/>
      </dsp:nvSpPr>
      <dsp:spPr>
        <a:xfrm>
          <a:off x="1574091" y="0"/>
          <a:ext cx="1291971" cy="129211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C00000"/>
        </a:solidFill>
        <a:ln w="19050" cap="flat" cmpd="sng" algn="ctr">
          <a:solidFill>
            <a:schemeClr val="dk1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15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  <dsp:sp modelId="{4AF79608-DCC8-45CF-8398-CD94426F965B}">
      <dsp:nvSpPr>
        <dsp:cNvPr id="0" name=""/>
        <dsp:cNvSpPr/>
      </dsp:nvSpPr>
      <dsp:spPr>
        <a:xfrm>
          <a:off x="1859338" y="467892"/>
          <a:ext cx="720993" cy="36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0</a:t>
          </a:r>
        </a:p>
      </dsp:txBody>
      <dsp:txXfrm>
        <a:off x="1859338" y="467892"/>
        <a:ext cx="720993" cy="360257"/>
      </dsp:txXfrm>
    </dsp:sp>
    <dsp:sp modelId="{75243BF3-E73F-4B7D-91B7-3A3F67046E22}">
      <dsp:nvSpPr>
        <dsp:cNvPr id="0" name=""/>
        <dsp:cNvSpPr/>
      </dsp:nvSpPr>
      <dsp:spPr>
        <a:xfrm>
          <a:off x="1215170" y="742631"/>
          <a:ext cx="1291971" cy="12921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FC000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13DA6-45EB-48B7-B84A-E71009D7C959}">
      <dsp:nvSpPr>
        <dsp:cNvPr id="0" name=""/>
        <dsp:cNvSpPr/>
      </dsp:nvSpPr>
      <dsp:spPr>
        <a:xfrm>
          <a:off x="1498962" y="1211998"/>
          <a:ext cx="720993" cy="36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1</a:t>
          </a:r>
        </a:p>
      </dsp:txBody>
      <dsp:txXfrm>
        <a:off x="1498962" y="1211998"/>
        <a:ext cx="720993" cy="360257"/>
      </dsp:txXfrm>
    </dsp:sp>
    <dsp:sp modelId="{EBEDAC5A-24A3-4518-A633-C0DE46485449}">
      <dsp:nvSpPr>
        <dsp:cNvPr id="0" name=""/>
        <dsp:cNvSpPr/>
      </dsp:nvSpPr>
      <dsp:spPr>
        <a:xfrm>
          <a:off x="1574091" y="1487721"/>
          <a:ext cx="1291971" cy="12921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/>
        </a:solidFill>
        <a:ln w="19050" cap="flat" cmpd="sng" algn="ctr">
          <a:solidFill>
            <a:schemeClr val="accent6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15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C82FA3FF-D8B9-48C9-B6A4-55F1C77EC3CC}">
      <dsp:nvSpPr>
        <dsp:cNvPr id="0" name=""/>
        <dsp:cNvSpPr/>
      </dsp:nvSpPr>
      <dsp:spPr>
        <a:xfrm>
          <a:off x="1859338" y="1955613"/>
          <a:ext cx="720993" cy="36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</a:t>
          </a:r>
        </a:p>
      </dsp:txBody>
      <dsp:txXfrm>
        <a:off x="1859338" y="1955613"/>
        <a:ext cx="720993" cy="360257"/>
      </dsp:txXfrm>
    </dsp:sp>
    <dsp:sp modelId="{A81132D5-53AD-4463-9C40-2047C3325EA1}">
      <dsp:nvSpPr>
        <dsp:cNvPr id="0" name=""/>
        <dsp:cNvSpPr/>
      </dsp:nvSpPr>
      <dsp:spPr>
        <a:xfrm>
          <a:off x="1215170" y="2231827"/>
          <a:ext cx="1291971" cy="129211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8C5B2-68A0-4822-BD02-0008667FF290}">
      <dsp:nvSpPr>
        <dsp:cNvPr id="0" name=""/>
        <dsp:cNvSpPr/>
      </dsp:nvSpPr>
      <dsp:spPr>
        <a:xfrm>
          <a:off x="1498962" y="2699719"/>
          <a:ext cx="720993" cy="36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3</a:t>
          </a:r>
        </a:p>
      </dsp:txBody>
      <dsp:txXfrm>
        <a:off x="1498962" y="2699719"/>
        <a:ext cx="720993" cy="360257"/>
      </dsp:txXfrm>
    </dsp:sp>
    <dsp:sp modelId="{DC31768B-AE90-48A1-A05B-6308F88FEFBD}">
      <dsp:nvSpPr>
        <dsp:cNvPr id="0" name=""/>
        <dsp:cNvSpPr/>
      </dsp:nvSpPr>
      <dsp:spPr>
        <a:xfrm>
          <a:off x="1574091" y="2974950"/>
          <a:ext cx="1291971" cy="129211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/>
        </a:solidFill>
        <a:ln w="19050" cap="flat" cmpd="sng" algn="ctr">
          <a:solidFill>
            <a:schemeClr val="accent3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15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EAA1AE8D-7BEA-429E-B9A0-52CA49BFE9A7}">
      <dsp:nvSpPr>
        <dsp:cNvPr id="0" name=""/>
        <dsp:cNvSpPr/>
      </dsp:nvSpPr>
      <dsp:spPr>
        <a:xfrm>
          <a:off x="1859338" y="3442843"/>
          <a:ext cx="720993" cy="36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4</a:t>
          </a:r>
        </a:p>
      </dsp:txBody>
      <dsp:txXfrm>
        <a:off x="1859338" y="3442843"/>
        <a:ext cx="720993" cy="360257"/>
      </dsp:txXfrm>
    </dsp:sp>
    <dsp:sp modelId="{33BD8568-86C7-44EF-B41B-B6106F264F50}">
      <dsp:nvSpPr>
        <dsp:cNvPr id="0" name=""/>
        <dsp:cNvSpPr/>
      </dsp:nvSpPr>
      <dsp:spPr>
        <a:xfrm>
          <a:off x="1307263" y="3804083"/>
          <a:ext cx="1109965" cy="111075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00B050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41A5-D347-48F9-B7B0-F73FC4433AC7}">
      <dsp:nvSpPr>
        <dsp:cNvPr id="0" name=""/>
        <dsp:cNvSpPr/>
      </dsp:nvSpPr>
      <dsp:spPr>
        <a:xfrm>
          <a:off x="1498962" y="4186949"/>
          <a:ext cx="720993" cy="36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5</a:t>
          </a:r>
        </a:p>
      </dsp:txBody>
      <dsp:txXfrm>
        <a:off x="1498962" y="4186949"/>
        <a:ext cx="720993" cy="360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DB506-4BC6-CB45-8788-4CDA7FD16C1A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04E23-EFC6-954F-B42A-4F03BD934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7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>
          <a:extLst>
            <a:ext uri="{FF2B5EF4-FFF2-40B4-BE49-F238E27FC236}">
              <a16:creationId xmlns:a16="http://schemas.microsoft.com/office/drawing/2014/main" id="{09D22F24-D1F2-039E-D8A8-E70269A77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>
            <a:extLst>
              <a:ext uri="{FF2B5EF4-FFF2-40B4-BE49-F238E27FC236}">
                <a16:creationId xmlns:a16="http://schemas.microsoft.com/office/drawing/2014/main" id="{45346428-341F-170F-7E67-7D255D0CB2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5:notes">
            <a:extLst>
              <a:ext uri="{FF2B5EF4-FFF2-40B4-BE49-F238E27FC236}">
                <a16:creationId xmlns:a16="http://schemas.microsoft.com/office/drawing/2014/main" id="{036660D3-C0B2-40E8-61E3-CC1898D8D5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:notes">
            <a:extLst>
              <a:ext uri="{FF2B5EF4-FFF2-40B4-BE49-F238E27FC236}">
                <a16:creationId xmlns:a16="http://schemas.microsoft.com/office/drawing/2014/main" id="{F0E52D9C-34C0-750B-35CB-15703F8A0F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67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682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5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03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790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024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660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DB9EB-EE48-1E19-9139-E65D18ED3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D14E7-6DE5-6632-9554-E9AA93B70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10CAC-73E4-55F3-5495-574031F4A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F2E45-105D-A4AE-105E-5D5A93212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758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12AB5-5BF4-D8A9-28B1-B4F861836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754A09-F2B0-FA94-804C-BD7E594B8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96BC47-4965-FAF2-A9A1-C7AFA5FAD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8D35A-CE79-9762-ED15-B117D054C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488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504E23-EFC6-954F-B42A-4F03BD93428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02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24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CF94-8480-1A4B-BBA0-885940AF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1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CF94-8480-1A4B-BBA0-885940AF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26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D6373-2EF0-4E8E-8ED2-63C774C11929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80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84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76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04E23-EFC6-954F-B42A-4F03BD93428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189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98D4D-4B02-B67C-251A-846895EAE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B498C1-0DA3-4D63-2F01-73896C399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DEAF4-D0B0-C2AF-9A04-991F9AE0B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72421-48B9-0E2D-745D-4257713C81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6CF94-8480-1A4B-BBA0-885940AFD5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6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>
                  <a:solidFill>
                    <a:schemeClr val="accent2">
                      <a:lumMod val="50000"/>
                    </a:schemeClr>
                  </a:solidFill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8778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E1D9EA-BB03-5658-19F4-373BB537341B}"/>
              </a:ext>
            </a:extLst>
          </p:cNvPr>
          <p:cNvSpPr/>
          <p:nvPr userDrawn="1"/>
        </p:nvSpPr>
        <p:spPr>
          <a:xfrm>
            <a:off x="-90171" y="-79514"/>
            <a:ext cx="12348376" cy="6937513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16B94D-35F4-853F-74E8-7D343F4B4DA9}"/>
              </a:ext>
            </a:extLst>
          </p:cNvPr>
          <p:cNvSpPr/>
          <p:nvPr userDrawn="1"/>
        </p:nvSpPr>
        <p:spPr>
          <a:xfrm>
            <a:off x="72887" y="821635"/>
            <a:ext cx="12046225" cy="589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CC569C-F563-A380-C644-03AF250E4FBD}"/>
              </a:ext>
            </a:extLst>
          </p:cNvPr>
          <p:cNvSpPr txBox="1"/>
          <p:nvPr userDrawn="1"/>
        </p:nvSpPr>
        <p:spPr>
          <a:xfrm>
            <a:off x="72887" y="-79513"/>
            <a:ext cx="12119113" cy="90114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Activity answers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F307C69-7209-7281-A3F1-ABDDB5E36B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247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1EF8FD4-6A06-87E2-8011-9693A4784D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361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F773BF2-69EC-F797-487B-B3E03E3E95D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73475" y="2484684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9A805A-52A8-E771-2E36-0CE64FE8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48" y="821635"/>
            <a:ext cx="10598227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AE768BA-74A5-88D0-C9E7-F05A19842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1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86722-176B-D09E-99E3-CC8377B13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866EC-1651-A65E-76DD-04108584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555E7-522F-CEC4-1BA4-44A31577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DA23C-62BF-BA6A-96D3-458BBBE58BC0}"/>
              </a:ext>
            </a:extLst>
          </p:cNvPr>
          <p:cNvSpPr/>
          <p:nvPr userDrawn="1"/>
        </p:nvSpPr>
        <p:spPr>
          <a:xfrm>
            <a:off x="1" y="0"/>
            <a:ext cx="2957884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228DE8-2AC3-39F7-8473-A03CC946FA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1766" y="245013"/>
            <a:ext cx="7772400" cy="1463040"/>
          </a:xfrm>
        </p:spPr>
        <p:txBody>
          <a:bodyPr anchor="ctr">
            <a:normAutofit/>
          </a:bodyPr>
          <a:lstStyle>
            <a:lvl1pPr algn="ctr">
              <a:defRPr sz="4400" b="1" i="0" cap="none" spc="200" baseline="0"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09C9EC-7F46-EB75-AB01-7A52831DC4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51766" y="2270098"/>
            <a:ext cx="7772400" cy="4023360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 marL="265176" indent="-137160">
              <a:buFont typeface="Arial" panose="020B0604020202020204" pitchFamily="34" charset="0"/>
              <a:buChar char="•"/>
              <a:defRPr b="0" i="0">
                <a:latin typeface="Trebuchet MS" panose="020B0703020202090204" pitchFamily="34" charset="0"/>
              </a:defRPr>
            </a:lvl2pPr>
            <a:lvl3pPr marL="891000">
              <a:defRPr b="0" i="0">
                <a:latin typeface="Trebuchet MS" panose="020B0703020202090204" pitchFamily="34" charset="0"/>
              </a:defRPr>
            </a:lvl3pPr>
            <a:lvl4pPr marL="1386360" indent="-209160">
              <a:buFont typeface="Courier New" panose="02070309020205020404" pitchFamily="49" charset="0"/>
              <a:buChar char="o"/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62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555E7-522F-CEC4-1BA4-44A31577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DA23C-62BF-BA6A-96D3-458BBBE58BC0}"/>
              </a:ext>
            </a:extLst>
          </p:cNvPr>
          <p:cNvSpPr/>
          <p:nvPr userDrawn="1"/>
        </p:nvSpPr>
        <p:spPr>
          <a:xfrm>
            <a:off x="0" y="-6"/>
            <a:ext cx="1061048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228DE8-2AC3-39F7-8473-A03CC946FA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7042" y="245013"/>
            <a:ext cx="9698964" cy="1463040"/>
          </a:xfrm>
        </p:spPr>
        <p:txBody>
          <a:bodyPr anchor="ctr">
            <a:normAutofit/>
          </a:bodyPr>
          <a:lstStyle>
            <a:lvl1pPr algn="ctr">
              <a:defRPr sz="4400" b="1" i="0" cap="none" spc="200" baseline="0"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09C9EC-7F46-EB75-AB01-7A52831DC4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77042" y="2270098"/>
            <a:ext cx="9698964" cy="4023360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 marL="265176" indent="-137160">
              <a:buFont typeface="Arial" panose="020B0604020202020204" pitchFamily="34" charset="0"/>
              <a:buChar char="•"/>
              <a:defRPr b="0" i="0">
                <a:latin typeface="Trebuchet MS" panose="020B0703020202090204" pitchFamily="34" charset="0"/>
              </a:defRPr>
            </a:lvl2pPr>
            <a:lvl3pPr marL="891000">
              <a:defRPr b="0" i="0">
                <a:latin typeface="Trebuchet MS" panose="020B0703020202090204" pitchFamily="34" charset="0"/>
              </a:defRPr>
            </a:lvl3pPr>
            <a:lvl4pPr marL="1386360" indent="-209160">
              <a:buFont typeface="Courier New" panose="02070309020205020404" pitchFamily="49" charset="0"/>
              <a:buChar char="o"/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13DD1-BC21-9EC3-50A8-06C8244393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770299" y="3083734"/>
            <a:ext cx="6858001" cy="690533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988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o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555E7-522F-CEC4-1BA4-44A31577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DA23C-62BF-BA6A-96D3-458BBBE58BC0}"/>
              </a:ext>
            </a:extLst>
          </p:cNvPr>
          <p:cNvSpPr/>
          <p:nvPr userDrawn="1"/>
        </p:nvSpPr>
        <p:spPr>
          <a:xfrm>
            <a:off x="1" y="0"/>
            <a:ext cx="104379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228DE8-2AC3-39F7-8473-A03CC946FA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9789" y="245013"/>
            <a:ext cx="9716217" cy="1463040"/>
          </a:xfrm>
        </p:spPr>
        <p:txBody>
          <a:bodyPr anchor="ctr">
            <a:normAutofit/>
          </a:bodyPr>
          <a:lstStyle>
            <a:lvl1pPr algn="ctr">
              <a:defRPr sz="4400" b="1" i="0" cap="none" spc="200" baseline="0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09C9EC-7F46-EB75-AB01-7A52831DC4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59789" y="2270098"/>
            <a:ext cx="9716217" cy="4023360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 marL="265176" indent="-137160">
              <a:buFont typeface="Arial" panose="020B0604020202020204" pitchFamily="34" charset="0"/>
              <a:buChar char="•"/>
              <a:defRPr b="0" i="0">
                <a:latin typeface="Trebuchet MS" panose="020B0703020202090204" pitchFamily="34" charset="0"/>
              </a:defRPr>
            </a:lvl2pPr>
            <a:lvl3pPr marL="891000">
              <a:defRPr b="0" i="0">
                <a:latin typeface="Trebuchet MS" panose="020B0703020202090204" pitchFamily="34" charset="0"/>
              </a:defRPr>
            </a:lvl3pPr>
            <a:lvl4pPr marL="1386360" indent="-209160">
              <a:buFont typeface="Courier New" panose="02070309020205020404" pitchFamily="49" charset="0"/>
              <a:buChar char="o"/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0FCE139-9AE2-744E-EA7B-04D0B206E8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770299" y="3083734"/>
            <a:ext cx="6858001" cy="690533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27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p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555E7-522F-CEC4-1BA4-44A31577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DA23C-62BF-BA6A-96D3-458BBBE58BC0}"/>
              </a:ext>
            </a:extLst>
          </p:cNvPr>
          <p:cNvSpPr/>
          <p:nvPr userDrawn="1"/>
        </p:nvSpPr>
        <p:spPr>
          <a:xfrm>
            <a:off x="1" y="0"/>
            <a:ext cx="1069674" cy="6858000"/>
          </a:xfrm>
          <a:prstGeom prst="rect">
            <a:avLst/>
          </a:prstGeom>
          <a:solidFill>
            <a:srgbClr val="70A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228DE8-2AC3-39F7-8473-A03CC946FA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5668" y="245013"/>
            <a:ext cx="9690338" cy="1463040"/>
          </a:xfrm>
        </p:spPr>
        <p:txBody>
          <a:bodyPr anchor="ctr">
            <a:normAutofit/>
          </a:bodyPr>
          <a:lstStyle>
            <a:lvl1pPr algn="ctr">
              <a:defRPr sz="4400" b="1" i="0" cap="none" spc="200" baseline="0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09C9EC-7F46-EB75-AB01-7A52831DC4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85668" y="2270098"/>
            <a:ext cx="9690338" cy="4023360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 marL="265176" indent="-137160">
              <a:buFont typeface="Arial" panose="020B0604020202020204" pitchFamily="34" charset="0"/>
              <a:buChar char="•"/>
              <a:defRPr b="0" i="0">
                <a:latin typeface="Trebuchet MS" panose="020B0703020202090204" pitchFamily="34" charset="0"/>
              </a:defRPr>
            </a:lvl2pPr>
            <a:lvl3pPr marL="891000">
              <a:defRPr b="0" i="0">
                <a:latin typeface="Trebuchet MS" panose="020B0703020202090204" pitchFamily="34" charset="0"/>
              </a:defRPr>
            </a:lvl3pPr>
            <a:lvl4pPr marL="1386360" indent="-209160">
              <a:buFont typeface="Courier New" panose="02070309020205020404" pitchFamily="49" charset="0"/>
              <a:buChar char="o"/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D2F64-9D71-6793-DABB-76AF5A1102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770299" y="3083734"/>
            <a:ext cx="6858001" cy="690533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9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p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555E7-522F-CEC4-1BA4-44A31577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DA23C-62BF-BA6A-96D3-458BBBE58BC0}"/>
              </a:ext>
            </a:extLst>
          </p:cNvPr>
          <p:cNvSpPr/>
          <p:nvPr userDrawn="1"/>
        </p:nvSpPr>
        <p:spPr>
          <a:xfrm>
            <a:off x="1" y="0"/>
            <a:ext cx="10696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228DE8-2AC3-39F7-8473-A03CC946FA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415" y="245013"/>
            <a:ext cx="9713343" cy="1463040"/>
          </a:xfrm>
        </p:spPr>
        <p:txBody>
          <a:bodyPr anchor="ctr">
            <a:normAutofit/>
          </a:bodyPr>
          <a:lstStyle>
            <a:lvl1pPr algn="ctr">
              <a:defRPr sz="4400" b="1" i="0" cap="none" spc="200" baseline="0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09C9EC-7F46-EB75-AB01-7A52831DC4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68415" y="2270098"/>
            <a:ext cx="9713343" cy="4023360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 marL="265176" indent="-137160">
              <a:buFont typeface="Arial" panose="020B0604020202020204" pitchFamily="34" charset="0"/>
              <a:buChar char="•"/>
              <a:defRPr b="0" i="0">
                <a:latin typeface="Trebuchet MS" panose="020B0703020202090204" pitchFamily="34" charset="0"/>
              </a:defRPr>
            </a:lvl2pPr>
            <a:lvl3pPr marL="891000">
              <a:defRPr b="0" i="0">
                <a:latin typeface="Trebuchet MS" panose="020B0703020202090204" pitchFamily="34" charset="0"/>
              </a:defRPr>
            </a:lvl3pPr>
            <a:lvl4pPr marL="1386360" indent="-209160">
              <a:buFont typeface="Courier New" panose="02070309020205020404" pitchFamily="49" charset="0"/>
              <a:buChar char="o"/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F16D9-3B47-8DF2-9CAB-274621656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770299" y="3083734"/>
            <a:ext cx="6858001" cy="690533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659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86722-176B-D09E-99E3-CC8377B13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866EC-1651-A65E-76DD-04108584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555E7-522F-CEC4-1BA4-44A31577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DA23C-62BF-BA6A-96D3-458BBBE58BC0}"/>
              </a:ext>
            </a:extLst>
          </p:cNvPr>
          <p:cNvSpPr/>
          <p:nvPr userDrawn="1"/>
        </p:nvSpPr>
        <p:spPr>
          <a:xfrm>
            <a:off x="1" y="0"/>
            <a:ext cx="295788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228DE8-2AC3-39F7-8473-A03CC946FA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1766" y="245013"/>
            <a:ext cx="7772400" cy="1463040"/>
          </a:xfrm>
        </p:spPr>
        <p:txBody>
          <a:bodyPr anchor="ctr">
            <a:normAutofit/>
          </a:bodyPr>
          <a:lstStyle>
            <a:lvl1pPr algn="ctr">
              <a:defRPr sz="4400" b="1" i="0" cap="none" spc="200" baseline="0"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09C9EC-7F46-EB75-AB01-7A52831DC4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51766" y="2270098"/>
            <a:ext cx="7772400" cy="4023360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 marL="265176" indent="-137160">
              <a:buFont typeface="Arial" panose="020B0604020202020204" pitchFamily="34" charset="0"/>
              <a:buChar char="•"/>
              <a:defRPr b="0" i="0">
                <a:latin typeface="Trebuchet MS" panose="020B0703020202090204" pitchFamily="34" charset="0"/>
              </a:defRPr>
            </a:lvl2pPr>
            <a:lvl3pPr marL="891000">
              <a:defRPr b="0" i="0">
                <a:latin typeface="Trebuchet MS" panose="020B0703020202090204" pitchFamily="34" charset="0"/>
              </a:defRPr>
            </a:lvl3pPr>
            <a:lvl4pPr marL="1386360" indent="-209160">
              <a:buFont typeface="Courier New" panose="02070309020205020404" pitchFamily="49" charset="0"/>
              <a:buChar char="o"/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A3ED49F-097F-CE74-6C73-33A33CB425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516" y="1106433"/>
            <a:ext cx="2385262" cy="7937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DC3E7C-DA84-F6D1-314B-1D6C8B160171}"/>
              </a:ext>
            </a:extLst>
          </p:cNvPr>
          <p:cNvGrpSpPr/>
          <p:nvPr userDrawn="1"/>
        </p:nvGrpSpPr>
        <p:grpSpPr>
          <a:xfrm>
            <a:off x="405135" y="348710"/>
            <a:ext cx="646849" cy="627823"/>
            <a:chOff x="220985" y="1325244"/>
            <a:chExt cx="646849" cy="62782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B39C7E9-8F1B-89B9-C7AA-2C5A33850B42}"/>
                </a:ext>
              </a:extLst>
            </p:cNvPr>
            <p:cNvSpPr/>
            <p:nvPr userDrawn="1"/>
          </p:nvSpPr>
          <p:spPr>
            <a:xfrm>
              <a:off x="230497" y="1325244"/>
              <a:ext cx="627823" cy="627823"/>
            </a:xfrm>
            <a:prstGeom prst="ellips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049125-4D84-0B92-D683-FDA137786456}"/>
                </a:ext>
              </a:extLst>
            </p:cNvPr>
            <p:cNvSpPr txBox="1"/>
            <p:nvPr userDrawn="1"/>
          </p:nvSpPr>
          <p:spPr>
            <a:xfrm>
              <a:off x="220985" y="1448399"/>
              <a:ext cx="646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>
                  <a:solidFill>
                    <a:schemeClr val="accent4"/>
                  </a:solidFill>
                </a:rPr>
                <a:t>SOP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172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EC652-9597-55D7-F84E-C1AAC9EB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442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27A0F-8727-752E-6360-283E3FC87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4A205-295D-33BC-27E5-1690C352B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22985-827F-3069-DC54-65251FD11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135A2-B966-C470-42D4-B79C902B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62115-BA16-55A7-0826-AFE7A0C13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BD868-9545-04FE-BAB0-7E6291F6648F}"/>
              </a:ext>
            </a:extLst>
          </p:cNvPr>
          <p:cNvSpPr/>
          <p:nvPr userDrawn="1"/>
        </p:nvSpPr>
        <p:spPr>
          <a:xfrm>
            <a:off x="-71562" y="-79513"/>
            <a:ext cx="12348376" cy="333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44902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9C919F74-40ED-2B4C-0732-2D4A1DCC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285769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DC0E4FE3-6755-D5C6-EB33-AFF52E4FE8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0100" y="1557960"/>
            <a:ext cx="10663237" cy="54451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4634379-CFBE-8B27-56FC-FE92C7B59F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5149" y="1664704"/>
            <a:ext cx="10373139" cy="45034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marL="0" indent="0" algn="ctr">
              <a:buNone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Click to edit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</a:rPr>
              <a:t>subheader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D7F9C481-B6AA-C257-1683-1E1C96C086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3324" y="2675097"/>
            <a:ext cx="31115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8AF66796-56E1-DE70-56F6-2EA779E8A7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49494" y="2675097"/>
            <a:ext cx="31115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F022DB3B-D1A5-2A79-EE91-F49D75BD449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95664" y="2675097"/>
            <a:ext cx="31115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E6CEC0D-AF65-9A4F-0D76-BAE00657C8EF}"/>
              </a:ext>
            </a:extLst>
          </p:cNvPr>
          <p:cNvSpPr/>
          <p:nvPr userDrawn="1"/>
        </p:nvSpPr>
        <p:spPr>
          <a:xfrm>
            <a:off x="-71562" y="-79513"/>
            <a:ext cx="12348376" cy="333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096769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FA704F-7175-9F3B-5357-3B557D98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254442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8E494DA-9C4D-E374-C442-FC40235F08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0100" y="1557960"/>
            <a:ext cx="10663237" cy="54451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E02639-DAFE-8A93-2074-E6C92FF47C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5149" y="1664704"/>
            <a:ext cx="10373139" cy="45034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marL="0" indent="0" algn="ctr">
              <a:buNone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Click to edit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</a:rPr>
              <a:t>subheader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F4140A-1ACB-B309-2C9D-C72B6DAC6E2C}"/>
              </a:ext>
            </a:extLst>
          </p:cNvPr>
          <p:cNvSpPr/>
          <p:nvPr userDrawn="1"/>
        </p:nvSpPr>
        <p:spPr>
          <a:xfrm>
            <a:off x="-71562" y="-79513"/>
            <a:ext cx="12348376" cy="333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391FE5-3EF3-1555-963D-201426669A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3918" y="2490788"/>
            <a:ext cx="10514807" cy="40100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887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A0EF64-EE93-7C67-47BB-B3FEB0DEA100}"/>
              </a:ext>
            </a:extLst>
          </p:cNvPr>
          <p:cNvCxnSpPr>
            <a:cxnSpLocks/>
          </p:cNvCxnSpPr>
          <p:nvPr userDrawn="1"/>
        </p:nvCxnSpPr>
        <p:spPr>
          <a:xfrm>
            <a:off x="8386843" y="5234457"/>
            <a:ext cx="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D971A2-6F89-9740-94B8-59EA3E8F4447}"/>
              </a:ext>
            </a:extLst>
          </p:cNvPr>
          <p:cNvGrpSpPr/>
          <p:nvPr userDrawn="1"/>
        </p:nvGrpSpPr>
        <p:grpSpPr>
          <a:xfrm>
            <a:off x="629334" y="3255557"/>
            <a:ext cx="6076459" cy="3040380"/>
            <a:chOff x="420416" y="3551614"/>
            <a:chExt cx="6076459" cy="304038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D422E4C-5FBD-FC4E-0430-BA7C2FB26792}"/>
                </a:ext>
              </a:extLst>
            </p:cNvPr>
            <p:cNvGrpSpPr/>
            <p:nvPr/>
          </p:nvGrpSpPr>
          <p:grpSpPr>
            <a:xfrm>
              <a:off x="420416" y="3551614"/>
              <a:ext cx="603712" cy="3040380"/>
              <a:chOff x="1748790" y="3177540"/>
              <a:chExt cx="603712" cy="304038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83D6B22-538C-25F1-9687-A5CBE565D6D1}"/>
                  </a:ext>
                </a:extLst>
              </p:cNvPr>
              <p:cNvSpPr/>
              <p:nvPr/>
            </p:nvSpPr>
            <p:spPr>
              <a:xfrm>
                <a:off x="1748790" y="3177540"/>
                <a:ext cx="262890" cy="30403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61EA7E-3D32-E3A0-074C-BFCE548DC4A4}"/>
                  </a:ext>
                </a:extLst>
              </p:cNvPr>
              <p:cNvSpPr/>
              <p:nvPr/>
            </p:nvSpPr>
            <p:spPr>
              <a:xfrm rot="16200000">
                <a:off x="1919201" y="3007129"/>
                <a:ext cx="262890" cy="60371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557E863-FF70-9229-BE3D-FCDCB6BD78AF}"/>
                  </a:ext>
                </a:extLst>
              </p:cNvPr>
              <p:cNvSpPr/>
              <p:nvPr/>
            </p:nvSpPr>
            <p:spPr>
              <a:xfrm rot="16200000">
                <a:off x="1919201" y="5782413"/>
                <a:ext cx="262890" cy="60371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4F91EB2-5965-BE0B-033D-839176C59AD2}"/>
                </a:ext>
              </a:extLst>
            </p:cNvPr>
            <p:cNvGrpSpPr/>
            <p:nvPr/>
          </p:nvGrpSpPr>
          <p:grpSpPr>
            <a:xfrm flipH="1" flipV="1">
              <a:off x="5893163" y="3551614"/>
              <a:ext cx="603712" cy="3040380"/>
              <a:chOff x="1689568" y="3177540"/>
              <a:chExt cx="603712" cy="304038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79ED967-9170-F2F8-2E22-3477A1CD27D9}"/>
                  </a:ext>
                </a:extLst>
              </p:cNvPr>
              <p:cNvSpPr/>
              <p:nvPr/>
            </p:nvSpPr>
            <p:spPr>
              <a:xfrm>
                <a:off x="1689568" y="3177540"/>
                <a:ext cx="262890" cy="30403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2D8036B-E8FC-3C91-3803-568B1C2D6132}"/>
                  </a:ext>
                </a:extLst>
              </p:cNvPr>
              <p:cNvSpPr/>
              <p:nvPr/>
            </p:nvSpPr>
            <p:spPr>
              <a:xfrm rot="16200000">
                <a:off x="1859979" y="3007129"/>
                <a:ext cx="262890" cy="60371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C4BF8BF-197D-BE7E-458C-A7FAA654FC6E}"/>
                  </a:ext>
                </a:extLst>
              </p:cNvPr>
              <p:cNvSpPr/>
              <p:nvPr/>
            </p:nvSpPr>
            <p:spPr>
              <a:xfrm rot="16200000">
                <a:off x="1859979" y="5784619"/>
                <a:ext cx="262890" cy="60371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39D1AB1-E18F-98CE-837D-035C9438157A}"/>
                </a:ext>
              </a:extLst>
            </p:cNvPr>
            <p:cNvSpPr/>
            <p:nvPr/>
          </p:nvSpPr>
          <p:spPr>
            <a:xfrm>
              <a:off x="683307" y="3814505"/>
              <a:ext cx="5550678" cy="2510188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C73EF3B-D0F2-C367-DE73-A2364AE3CE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209" y="4893908"/>
            <a:ext cx="5066721" cy="795338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0D963E65-782F-36FF-B5AE-D0DEA5FE88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4835" y="5742935"/>
            <a:ext cx="1397000" cy="219075"/>
          </a:xfrm>
        </p:spPr>
        <p:txBody>
          <a:bodyPr>
            <a:noAutofit/>
          </a:bodyPr>
          <a:lstStyle>
            <a:lvl1pPr algn="r">
              <a:defRPr sz="1200" b="0" i="1">
                <a:solidFill>
                  <a:schemeClr val="tx1">
                    <a:lumMod val="60000"/>
                    <a:lumOff val="4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3AD0-03BC-57F7-02A6-5FA19D9239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0288" y="4489450"/>
            <a:ext cx="4943475" cy="330200"/>
          </a:xfrm>
        </p:spPr>
        <p:txBody>
          <a:bodyPr>
            <a:normAutofit/>
          </a:bodyPr>
          <a:lstStyle>
            <a:lvl1pPr>
              <a:defRPr sz="1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266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9924A-8EC9-078F-2808-41B8D927A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73DEC-4CAC-C5A9-2EDE-6CBD081F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26795815-14B5-7E18-07C2-AC18B1EF2D2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10600" y="3472499"/>
            <a:ext cx="2522220" cy="242442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357C8717-9A7A-4342-F6B3-E9ACD19959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350" y="3495052"/>
            <a:ext cx="838200" cy="1804988"/>
          </a:xfrm>
        </p:spPr>
        <p:txBody>
          <a:bodyPr>
            <a:noAutofit/>
          </a:bodyPr>
          <a:lstStyle>
            <a:lvl1pPr>
              <a:defRPr sz="200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!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CDF4B66E-779F-858F-6D7A-4A9E96CA64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10600" y="4227512"/>
            <a:ext cx="2522220" cy="914400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FE055F-D7DA-B8DA-911B-9D1DB0589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270388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8E1F43B3-D120-9F91-DC25-C20807A2C1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0100" y="1557960"/>
            <a:ext cx="10663237" cy="54451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E95AA2B-1A94-DE9A-1FBD-1CCC7580E8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5149" y="1664704"/>
            <a:ext cx="10373139" cy="45034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marL="0" indent="0" algn="ctr">
              <a:buNone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Click to edit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</a:rPr>
              <a:t>subheader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240A97-7CD6-B72E-76BA-00659DD7BD02}"/>
              </a:ext>
            </a:extLst>
          </p:cNvPr>
          <p:cNvSpPr/>
          <p:nvPr userDrawn="1"/>
        </p:nvSpPr>
        <p:spPr>
          <a:xfrm>
            <a:off x="-71562" y="-79513"/>
            <a:ext cx="12348376" cy="333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89596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9924A-8EC9-078F-2808-41B8D927A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73DEC-4CAC-C5A9-2EDE-6CBD081F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FE055F-D7DA-B8DA-911B-9D1DB0589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918" y="270388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Assessment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240A97-7CD6-B72E-76BA-00659DD7BD02}"/>
              </a:ext>
            </a:extLst>
          </p:cNvPr>
          <p:cNvSpPr/>
          <p:nvPr userDrawn="1"/>
        </p:nvSpPr>
        <p:spPr>
          <a:xfrm>
            <a:off x="0" y="-63567"/>
            <a:ext cx="12348376" cy="333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068F30-DCA2-BE91-F726-0A223B8D1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58975"/>
            <a:ext cx="10550525" cy="4049939"/>
          </a:xfrm>
        </p:spPr>
        <p:txBody>
          <a:bodyPr>
            <a:noAutofit/>
          </a:bodyPr>
          <a:lstStyle>
            <a:lvl1pPr marL="457200" indent="-457200">
              <a:buFont typeface="+mj-lt"/>
              <a:buAutoNum type="arabicPeriod"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558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ty Con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7C5E6F-5557-DD44-EE27-F6430256436B}"/>
              </a:ext>
            </a:extLst>
          </p:cNvPr>
          <p:cNvSpPr/>
          <p:nvPr userDrawn="1"/>
        </p:nvSpPr>
        <p:spPr>
          <a:xfrm>
            <a:off x="-78188" y="-90535"/>
            <a:ext cx="12348376" cy="3339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93FEF8-3BE1-ADE4-C4E4-0002DCC12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88772"/>
            <a:ext cx="10515600" cy="690562"/>
          </a:xfrm>
          <a:ln w="6350">
            <a:solidFill>
              <a:schemeClr val="accent1">
                <a:shade val="15000"/>
              </a:schemeClr>
            </a:solidFill>
          </a:ln>
        </p:spPr>
        <p:txBody>
          <a:bodyPr anchor="ctr" anchorCtr="0"/>
          <a:lstStyle>
            <a:lvl1pPr algn="ctr"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D11D6F-308E-689F-3C6D-3E731364EB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43420"/>
            <a:ext cx="10515600" cy="1010540"/>
          </a:xfrm>
        </p:spPr>
        <p:txBody>
          <a:bodyPr anchor="ctr" anchorCtr="0"/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85DC09-7E69-62C7-1CD9-2E233E8AF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4570" y="166662"/>
            <a:ext cx="868710" cy="83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77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ty Control Activ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6DB5D58-711B-B986-50C5-4CEC786FAC67}"/>
              </a:ext>
            </a:extLst>
          </p:cNvPr>
          <p:cNvSpPr/>
          <p:nvPr userDrawn="1"/>
        </p:nvSpPr>
        <p:spPr>
          <a:xfrm>
            <a:off x="-78188" y="-79513"/>
            <a:ext cx="12348376" cy="6937513"/>
          </a:xfrm>
          <a:prstGeom prst="rect">
            <a:avLst/>
          </a:prstGeom>
          <a:pattFill prst="wdDnDiag">
            <a:fgClr>
              <a:schemeClr val="accent2">
                <a:lumMod val="60000"/>
                <a:lumOff val="40000"/>
              </a:schemeClr>
            </a:fgClr>
            <a:bgClr>
              <a:schemeClr val="accent2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BA466-8315-5C94-2BDD-4EAE1CE2C218}"/>
              </a:ext>
            </a:extLst>
          </p:cNvPr>
          <p:cNvSpPr/>
          <p:nvPr userDrawn="1"/>
        </p:nvSpPr>
        <p:spPr>
          <a:xfrm>
            <a:off x="72887" y="821635"/>
            <a:ext cx="12046225" cy="589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5B5F7-4743-8556-BFDB-ECCE1C7DB352}"/>
              </a:ext>
            </a:extLst>
          </p:cNvPr>
          <p:cNvSpPr txBox="1"/>
          <p:nvPr userDrawn="1"/>
        </p:nvSpPr>
        <p:spPr>
          <a:xfrm>
            <a:off x="72887" y="-79513"/>
            <a:ext cx="12119113" cy="90114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Activity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046E7A-A040-59DF-4169-BC313B5F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65" y="821635"/>
            <a:ext cx="10565175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3FE35-0F2E-E168-F667-7023206337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4570" y="166662"/>
            <a:ext cx="868710" cy="8301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646961B-D500-A594-29A7-C97A00EF696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247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11493-3A72-84A2-7D86-9E4D1059278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361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8BE208F-1A3C-9F4B-E7CB-EF9FCF04A7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73475" y="2484684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5EEBA20-F150-E8DF-CB79-251144558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26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ty Control Activity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2F367A-4E06-9114-7D93-EA875E312243}"/>
              </a:ext>
            </a:extLst>
          </p:cNvPr>
          <p:cNvSpPr/>
          <p:nvPr userDrawn="1"/>
        </p:nvSpPr>
        <p:spPr>
          <a:xfrm>
            <a:off x="-78188" y="-79513"/>
            <a:ext cx="12348376" cy="6937513"/>
          </a:xfrm>
          <a:prstGeom prst="rect">
            <a:avLst/>
          </a:prstGeom>
          <a:pattFill prst="wdDnDiag">
            <a:fgClr>
              <a:schemeClr val="accent2">
                <a:lumMod val="60000"/>
                <a:lumOff val="40000"/>
              </a:schemeClr>
            </a:fgClr>
            <a:bgClr>
              <a:schemeClr val="accent2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E733B-3E57-EF1F-0970-9DB334D56B9F}"/>
              </a:ext>
            </a:extLst>
          </p:cNvPr>
          <p:cNvSpPr/>
          <p:nvPr userDrawn="1"/>
        </p:nvSpPr>
        <p:spPr>
          <a:xfrm>
            <a:off x="72887" y="821635"/>
            <a:ext cx="12046225" cy="589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CC569C-F563-A380-C644-03AF250E4FBD}"/>
              </a:ext>
            </a:extLst>
          </p:cNvPr>
          <p:cNvSpPr txBox="1"/>
          <p:nvPr userDrawn="1"/>
        </p:nvSpPr>
        <p:spPr>
          <a:xfrm>
            <a:off x="72887" y="-79513"/>
            <a:ext cx="12119113" cy="90114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Activity answers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D6F30-A79C-ADB3-7A01-E0C1C671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47" y="821635"/>
            <a:ext cx="10598227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FFA59-DE43-2137-ACCA-E6E4328A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4570" y="166662"/>
            <a:ext cx="868710" cy="8301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4570FE9-CEF5-5C96-525A-C860B6642D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247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72834E4-C041-C245-3458-7BC0AE2FA8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361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6A1DB9F-C284-A98A-BE36-6BE927CA3DB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73475" y="2484684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99F3BE4-9F6D-09CD-B19F-E6C6630C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677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rec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EFE98A-C6B1-A376-7D21-5C4925744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272351"/>
            <a:ext cx="10515600" cy="1499616"/>
          </a:xfr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en-US" sz="4400" cap="none"/>
              <a:t>Media Records</a:t>
            </a:r>
            <a:endParaRPr lang="fr-FR" sz="4400" cap="non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93FEF8-3BE1-ADE4-C4E4-0002DCC12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31963"/>
            <a:ext cx="10515600" cy="690562"/>
          </a:xfrm>
          <a:ln w="6350">
            <a:solidFill>
              <a:schemeClr val="accent1">
                <a:shade val="15000"/>
              </a:schemeClr>
            </a:solidFill>
          </a:ln>
        </p:spPr>
        <p:txBody>
          <a:bodyPr anchor="ctr" anchorCtr="0"/>
          <a:lstStyle>
            <a:lvl1pPr algn="ctr"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8675D-A91D-BD9D-1C47-C21AFD19C2A5}"/>
              </a:ext>
            </a:extLst>
          </p:cNvPr>
          <p:cNvSpPr/>
          <p:nvPr userDrawn="1"/>
        </p:nvSpPr>
        <p:spPr>
          <a:xfrm>
            <a:off x="-78188" y="-61604"/>
            <a:ext cx="12348376" cy="3339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41303-A588-B1FB-A717-6A20D3CB15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342" y="105373"/>
            <a:ext cx="868710" cy="122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21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Activ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6DB5D58-711B-B986-50C5-4CEC786FAC67}"/>
              </a:ext>
            </a:extLst>
          </p:cNvPr>
          <p:cNvSpPr/>
          <p:nvPr userDrawn="1"/>
        </p:nvSpPr>
        <p:spPr>
          <a:xfrm>
            <a:off x="-78188" y="-64452"/>
            <a:ext cx="12348376" cy="6978207"/>
          </a:xfrm>
          <a:prstGeom prst="rect">
            <a:avLst/>
          </a:prstGeom>
          <a:pattFill prst="wdDnDiag">
            <a:fgClr>
              <a:schemeClr val="accent6">
                <a:lumMod val="50000"/>
              </a:schemeClr>
            </a:fgClr>
            <a:bgClr>
              <a:schemeClr val="accent6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EBE50D-07AD-A575-9D0C-883EF50C36B5}"/>
              </a:ext>
            </a:extLst>
          </p:cNvPr>
          <p:cNvSpPr/>
          <p:nvPr userDrawn="1"/>
        </p:nvSpPr>
        <p:spPr>
          <a:xfrm>
            <a:off x="72887" y="821635"/>
            <a:ext cx="12046225" cy="589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5B5F7-4743-8556-BFDB-ECCE1C7DB352}"/>
              </a:ext>
            </a:extLst>
          </p:cNvPr>
          <p:cNvSpPr txBox="1"/>
          <p:nvPr userDrawn="1"/>
        </p:nvSpPr>
        <p:spPr>
          <a:xfrm>
            <a:off x="72887" y="-79513"/>
            <a:ext cx="12119113" cy="90114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Activity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046E7A-A040-59DF-4169-BC313B5F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48" y="821635"/>
            <a:ext cx="10538552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9F2E9-3601-F4FE-3DFC-DA4C2DD349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342" y="105373"/>
            <a:ext cx="868710" cy="1228908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E8A6C9E-2FEA-B615-2608-99140746E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54E7776-43B2-A982-4DA3-B9C370257A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247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A6D84EE-FD83-87F1-4A54-8A2D504CB7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361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8E7BE35-F63E-6761-F683-7C2F3B55AE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73475" y="2484684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976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Activity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4C5F5D-8699-89B1-85E8-8899441E791E}"/>
              </a:ext>
            </a:extLst>
          </p:cNvPr>
          <p:cNvSpPr/>
          <p:nvPr userDrawn="1"/>
        </p:nvSpPr>
        <p:spPr>
          <a:xfrm>
            <a:off x="-78188" y="-64452"/>
            <a:ext cx="12348376" cy="6978207"/>
          </a:xfrm>
          <a:prstGeom prst="rect">
            <a:avLst/>
          </a:prstGeom>
          <a:pattFill prst="wdDnDiag">
            <a:fgClr>
              <a:schemeClr val="accent6">
                <a:lumMod val="50000"/>
              </a:schemeClr>
            </a:fgClr>
            <a:bgClr>
              <a:schemeClr val="accent6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9C9E10-2CA8-3370-C8F3-FB3BEC906AB5}"/>
              </a:ext>
            </a:extLst>
          </p:cNvPr>
          <p:cNvSpPr/>
          <p:nvPr userDrawn="1"/>
        </p:nvSpPr>
        <p:spPr>
          <a:xfrm>
            <a:off x="72887" y="821635"/>
            <a:ext cx="12046225" cy="589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CC569C-F563-A380-C644-03AF250E4FBD}"/>
              </a:ext>
            </a:extLst>
          </p:cNvPr>
          <p:cNvSpPr txBox="1"/>
          <p:nvPr userDrawn="1"/>
        </p:nvSpPr>
        <p:spPr>
          <a:xfrm>
            <a:off x="72887" y="-79513"/>
            <a:ext cx="12119113" cy="90114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Activity answers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D6F30-A79C-ADB3-7A01-E0C1C671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66" y="821635"/>
            <a:ext cx="10527534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8C164-A921-921E-1522-3D0F1AB98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342" y="105373"/>
            <a:ext cx="868710" cy="1228908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B1A668B-83F2-862D-7B9E-8BCF0CD6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9C59139-C96E-909C-4E6B-A73610C556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247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3F8E28F-3800-DFAB-E077-DD5DB1B916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361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07CB7E1-EA99-0043-D200-42978EB98BB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73475" y="2484684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235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EFE98A-C6B1-A376-7D21-5C4925744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839" y="294929"/>
            <a:ext cx="10152962" cy="1499616"/>
          </a:xfr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en-US" sz="4400" cap="none"/>
              <a:t>Summary</a:t>
            </a:r>
            <a:endParaRPr lang="fr-FR" sz="4400" cap="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36DD93-22F9-DE7D-7FD4-DECB5DE3B531}"/>
              </a:ext>
            </a:extLst>
          </p:cNvPr>
          <p:cNvSpPr/>
          <p:nvPr userDrawn="1"/>
        </p:nvSpPr>
        <p:spPr>
          <a:xfrm>
            <a:off x="0" y="1"/>
            <a:ext cx="604935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520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  <p15:guide id="2" pos="731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3949C7-EF20-E1FC-06C9-B2458606E4BB}"/>
              </a:ext>
            </a:extLst>
          </p:cNvPr>
          <p:cNvSpPr/>
          <p:nvPr userDrawn="1"/>
        </p:nvSpPr>
        <p:spPr>
          <a:xfrm>
            <a:off x="0" y="1"/>
            <a:ext cx="604935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EFE98A-C6B1-A376-7D21-5C492574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22" y="259906"/>
            <a:ext cx="10398102" cy="1499616"/>
          </a:xfr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en-US" sz="4400" cap="none"/>
              <a:t>Links to </a:t>
            </a:r>
            <a:r>
              <a:rPr lang="en-US" sz="4400" cap="none">
                <a:solidFill>
                  <a:schemeClr val="accent1"/>
                </a:solidFill>
              </a:rPr>
              <a:t>GTFCC </a:t>
            </a:r>
            <a:r>
              <a:rPr lang="en-US" sz="4400" cap="none"/>
              <a:t>support material</a:t>
            </a:r>
            <a:endParaRPr lang="fr-FR" sz="4400" cap="none"/>
          </a:p>
        </p:txBody>
      </p:sp>
    </p:spTree>
    <p:extLst>
      <p:ext uri="{BB962C8B-B14F-4D97-AF65-F5344CB8AC3E}">
        <p14:creationId xmlns:p14="http://schemas.microsoft.com/office/powerpoint/2010/main" val="4157084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  <p15:guide id="2" pos="731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79E45F87-A8A9-92A1-52B5-9B46CBD7D117}"/>
              </a:ext>
            </a:extLst>
          </p:cNvPr>
          <p:cNvSpPr/>
          <p:nvPr userDrawn="1"/>
        </p:nvSpPr>
        <p:spPr>
          <a:xfrm>
            <a:off x="0" y="-81280"/>
            <a:ext cx="12192000" cy="46532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25863ECA-58EA-DE8A-7523-8593371F5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46863"/>
            <a:ext cx="7772400" cy="1289588"/>
          </a:xfrm>
        </p:spPr>
        <p:txBody>
          <a:bodyPr anchor="ctr">
            <a:normAutofit/>
          </a:bodyPr>
          <a:lstStyle>
            <a:lvl1pPr algn="r">
              <a:defRPr sz="5000" b="1" i="0" spc="200" baseline="0"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91F447F-929D-1760-9554-43C5FF688CBC}"/>
              </a:ext>
            </a:extLst>
          </p:cNvPr>
          <p:cNvCxnSpPr>
            <a:cxnSpLocks/>
          </p:cNvCxnSpPr>
          <p:nvPr userDrawn="1"/>
        </p:nvCxnSpPr>
        <p:spPr>
          <a:xfrm>
            <a:off x="8432800" y="5234730"/>
            <a:ext cx="0" cy="9311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083A6939-AF7F-F66D-2853-1BDADBF635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58250" y="3338513"/>
            <a:ext cx="2449513" cy="29972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676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9924A-8EC9-078F-2808-41B8D927A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73DEC-4CAC-C5A9-2EDE-6CBD081F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F1E14-8FBC-C3CD-3628-CC504E592659}"/>
              </a:ext>
            </a:extLst>
          </p:cNvPr>
          <p:cNvSpPr/>
          <p:nvPr userDrawn="1"/>
        </p:nvSpPr>
        <p:spPr>
          <a:xfrm>
            <a:off x="0" y="1"/>
            <a:ext cx="60493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EFE98A-C6B1-A376-7D21-5C4925744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50" y="432245"/>
            <a:ext cx="10319655" cy="1499616"/>
          </a:xfr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en-US" sz="4400" cap="none"/>
              <a:t>Summary</a:t>
            </a:r>
            <a:endParaRPr lang="fr-FR" sz="4400" cap="none"/>
          </a:p>
        </p:txBody>
      </p:sp>
    </p:spTree>
    <p:extLst>
      <p:ext uri="{BB962C8B-B14F-4D97-AF65-F5344CB8AC3E}">
        <p14:creationId xmlns:p14="http://schemas.microsoft.com/office/powerpoint/2010/main" val="28277985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9924A-8EC9-078F-2808-41B8D927A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73DEC-4CAC-C5A9-2EDE-6CBD081F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F1E14-8FBC-C3CD-3628-CC504E592659}"/>
              </a:ext>
            </a:extLst>
          </p:cNvPr>
          <p:cNvSpPr/>
          <p:nvPr userDrawn="1"/>
        </p:nvSpPr>
        <p:spPr>
          <a:xfrm>
            <a:off x="0" y="1"/>
            <a:ext cx="60493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6067D4-89C6-7C4D-DEF7-AF5341EBCA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4600" y="215900"/>
            <a:ext cx="9702800" cy="1854200"/>
          </a:xfrm>
        </p:spPr>
        <p:txBody>
          <a:bodyPr/>
          <a:lstStyle>
            <a:lvl1pPr algn="ctr"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hu-HU"/>
              <a:t>Summary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18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9924A-8EC9-078F-2808-41B8D927A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73DEC-4CAC-C5A9-2EDE-6CBD081F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F1E14-8FBC-C3CD-3628-CC504E592659}"/>
              </a:ext>
            </a:extLst>
          </p:cNvPr>
          <p:cNvSpPr/>
          <p:nvPr userDrawn="1"/>
        </p:nvSpPr>
        <p:spPr>
          <a:xfrm>
            <a:off x="0" y="1"/>
            <a:ext cx="60493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EFE98A-C6B1-A376-7D21-5C492574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615" y="53872"/>
            <a:ext cx="10319655" cy="1499616"/>
          </a:xfr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en-US" sz="4400" cap="none"/>
              <a:t>Links to </a:t>
            </a:r>
            <a:r>
              <a:rPr lang="en-US" sz="4400" cap="none">
                <a:solidFill>
                  <a:schemeClr val="accent1"/>
                </a:solidFill>
              </a:rPr>
              <a:t>GTFCC </a:t>
            </a:r>
            <a:r>
              <a:rPr lang="en-US" sz="4400" cap="none"/>
              <a:t>support material</a:t>
            </a:r>
            <a:endParaRPr lang="fr-FR" sz="4400" cap="none"/>
          </a:p>
        </p:txBody>
      </p:sp>
    </p:spTree>
    <p:extLst>
      <p:ext uri="{BB962C8B-B14F-4D97-AF65-F5344CB8AC3E}">
        <p14:creationId xmlns:p14="http://schemas.microsoft.com/office/powerpoint/2010/main" val="916100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A528E-F8DD-D780-4123-331B9D107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AEB3CF-2529-0A82-28E9-2BBC157B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C2AD9-39BC-E3B4-D871-6C18D93B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E456B-DB2D-120B-DD8D-F76DE648A1AE}"/>
              </a:ext>
            </a:extLst>
          </p:cNvPr>
          <p:cNvSpPr/>
          <p:nvPr userDrawn="1"/>
        </p:nvSpPr>
        <p:spPr>
          <a:xfrm>
            <a:off x="-55659" y="0"/>
            <a:ext cx="12247659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sz="2200" b="0" i="0">
              <a:latin typeface="Trebuchet MS" panose="020B070302020209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1CAFB2-A330-CC96-578A-189DD9E4A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55563" y="330200"/>
            <a:ext cx="12247563" cy="1647825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625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A528E-F8DD-D780-4123-331B9D107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AEB3CF-2529-0A82-28E9-2BBC157B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C2AD9-39BC-E3B4-D871-6C18D93B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E456B-DB2D-120B-DD8D-F76DE648A1AE}"/>
              </a:ext>
            </a:extLst>
          </p:cNvPr>
          <p:cNvSpPr/>
          <p:nvPr userDrawn="1"/>
        </p:nvSpPr>
        <p:spPr>
          <a:xfrm>
            <a:off x="-55659" y="0"/>
            <a:ext cx="122476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sz="2200" b="0" i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7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A528E-F8DD-D780-4123-331B9D107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AEB3CF-2529-0A82-28E9-2BBC157B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C2AD9-39BC-E3B4-D871-6C18D93B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E456B-DB2D-120B-DD8D-F76DE648A1AE}"/>
              </a:ext>
            </a:extLst>
          </p:cNvPr>
          <p:cNvSpPr/>
          <p:nvPr userDrawn="1"/>
        </p:nvSpPr>
        <p:spPr>
          <a:xfrm>
            <a:off x="0" y="0"/>
            <a:ext cx="122476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sz="2200" b="0" i="0">
              <a:latin typeface="Trebuchet MS" panose="020B070302020209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805C9D-AD35-3852-F63F-927ECCCFD3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4789" y="913779"/>
            <a:ext cx="10733736" cy="911385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Clr>
                <a:schemeClr val="accent3"/>
              </a:buClr>
              <a:buNone/>
            </a:pPr>
            <a:r>
              <a:rPr lang="en-US" sz="3200" i="1"/>
              <a:t>The result of any laboratory examination is only as good </a:t>
            </a:r>
            <a:br>
              <a:rPr lang="en-US" sz="3200" i="1"/>
            </a:br>
            <a:r>
              <a:rPr lang="en-US" sz="3200" i="1"/>
              <a:t>as the sample received in the laboratory.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7BD8A4F-7FF3-B395-1E22-404233BF33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120946" y="1322898"/>
            <a:ext cx="5484277" cy="548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78E19418-BF3B-599A-7EF1-884998506E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 t="5782" b="5782"/>
          <a:stretch/>
        </p:blipFill>
        <p:spPr bwMode="auto">
          <a:xfrm>
            <a:off x="6264998" y="2168285"/>
            <a:ext cx="4245849" cy="375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09EF2D-7455-DA1F-0947-092706BBDCB0}"/>
              </a:ext>
            </a:extLst>
          </p:cNvPr>
          <p:cNvSpPr txBox="1"/>
          <p:nvPr userDrawn="1"/>
        </p:nvSpPr>
        <p:spPr>
          <a:xfrm>
            <a:off x="1932888" y="6094722"/>
            <a:ext cx="365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i="1">
                <a:latin typeface="Trebuchet MS" panose="020B0703020202090204" pitchFamily="34" charset="0"/>
              </a:rPr>
              <a:t>Good sample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8BB4EA-7BEE-BC5B-5AE6-0D99DFE0DDC6}"/>
              </a:ext>
            </a:extLst>
          </p:cNvPr>
          <p:cNvSpPr txBox="1"/>
          <p:nvPr userDrawn="1"/>
        </p:nvSpPr>
        <p:spPr>
          <a:xfrm>
            <a:off x="6671300" y="6094722"/>
            <a:ext cx="365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i="1">
                <a:latin typeface="Trebuchet MS" panose="020B0703020202090204" pitchFamily="34" charset="0"/>
              </a:rPr>
              <a:t>Bad sample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648A4D-D33D-BCE3-5C6E-EBCD62C8A795}"/>
              </a:ext>
            </a:extLst>
          </p:cNvPr>
          <p:cNvSpPr txBox="1"/>
          <p:nvPr userDrawn="1"/>
        </p:nvSpPr>
        <p:spPr>
          <a:xfrm>
            <a:off x="259717" y="484812"/>
            <a:ext cx="645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8800" b="1">
                <a:solidFill>
                  <a:schemeClr val="accent1"/>
                </a:solidFill>
                <a:latin typeface="Tw Cen MT" panose="020B0602020104020603" pitchFamily="34" charset="77"/>
              </a:rPr>
              <a:t>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9002F-A6D9-C497-74B4-E3A83543BF50}"/>
              </a:ext>
            </a:extLst>
          </p:cNvPr>
          <p:cNvSpPr txBox="1"/>
          <p:nvPr userDrawn="1"/>
        </p:nvSpPr>
        <p:spPr>
          <a:xfrm>
            <a:off x="9864894" y="1311748"/>
            <a:ext cx="645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0">
                <a:solidFill>
                  <a:schemeClr val="accent1"/>
                </a:solidFill>
                <a:latin typeface="Tw Cen MT" panose="020B0602020104020603" pitchFamily="34" charset="77"/>
              </a:rPr>
              <a:t>”</a:t>
            </a:r>
            <a:endParaRPr lang="en-HU" sz="8800" b="1" i="0">
              <a:solidFill>
                <a:schemeClr val="accent1"/>
              </a:solidFill>
              <a:latin typeface="Tw Cen MT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3415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8EB4F2-3837-E186-B323-720C2557D466}"/>
              </a:ext>
            </a:extLst>
          </p:cNvPr>
          <p:cNvSpPr/>
          <p:nvPr userDrawn="1"/>
        </p:nvSpPr>
        <p:spPr>
          <a:xfrm>
            <a:off x="-71562" y="-79513"/>
            <a:ext cx="12348376" cy="333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14611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08BB79-C803-EF84-5884-13A8C2F8EEF9}"/>
              </a:ext>
            </a:extLst>
          </p:cNvPr>
          <p:cNvSpPr txBox="1"/>
          <p:nvPr userDrawn="1"/>
        </p:nvSpPr>
        <p:spPr>
          <a:xfrm>
            <a:off x="0" y="476097"/>
            <a:ext cx="1465668" cy="276999"/>
          </a:xfrm>
          <a:prstGeom prst="rect">
            <a:avLst/>
          </a:prstGeom>
          <a:solidFill>
            <a:srgbClr val="BBE2E4">
              <a:alpha val="75000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buClrTx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Calibri"/>
                <a:cs typeface="Arial"/>
              </a:rPr>
              <a:t>© </a:t>
            </a:r>
            <a:r>
              <a:rPr lang="en-GB" sz="1200">
                <a:effectLst/>
                <a:latin typeface="Trebuchet MS" panose="020B0703020202090204" pitchFamily="34" charset="0"/>
                <a:cs typeface="Segoe UI"/>
              </a:rPr>
              <a:t>WHO / </a:t>
            </a:r>
            <a:r>
              <a:rPr lang="en-GB" sz="1200">
                <a:latin typeface="Trebuchet MS" panose="020B0703020202090204" pitchFamily="34" charset="0"/>
                <a:cs typeface="Segoe UI"/>
              </a:rPr>
              <a:t>Ala Kheir</a:t>
            </a:r>
            <a:endParaRPr lang="en-GB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 panose="020B0703020202090204" pitchFamily="34" charset="0"/>
              <a:cs typeface="Segoe UI"/>
            </a:endParaRPr>
          </a:p>
        </p:txBody>
      </p:sp>
      <p:sp>
        <p:nvSpPr>
          <p:cNvPr id="4" name="Google Shape;429;p17">
            <a:extLst>
              <a:ext uri="{FF2B5EF4-FFF2-40B4-BE49-F238E27FC236}">
                <a16:creationId xmlns:a16="http://schemas.microsoft.com/office/drawing/2014/main" id="{C5C9B1D2-A85A-BBCF-B54A-9FC9CF54E510}"/>
              </a:ext>
            </a:extLst>
          </p:cNvPr>
          <p:cNvSpPr/>
          <p:nvPr userDrawn="1"/>
        </p:nvSpPr>
        <p:spPr>
          <a:xfrm rot="10800000">
            <a:off x="425067" y="1265616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D22D7-0D0E-EA87-7270-127A60C66270}"/>
              </a:ext>
            </a:extLst>
          </p:cNvPr>
          <p:cNvSpPr txBox="1"/>
          <p:nvPr userDrawn="1"/>
        </p:nvSpPr>
        <p:spPr>
          <a:xfrm>
            <a:off x="514550" y="2740832"/>
            <a:ext cx="645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8800" b="1">
                <a:solidFill>
                  <a:schemeClr val="accent1"/>
                </a:solidFill>
                <a:latin typeface="Tw Cen MT" panose="020B0602020104020603" pitchFamily="34" charset="77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42045-A6F4-DDC9-EAC7-B06251593BEE}"/>
              </a:ext>
            </a:extLst>
          </p:cNvPr>
          <p:cNvSpPr txBox="1"/>
          <p:nvPr userDrawn="1"/>
        </p:nvSpPr>
        <p:spPr>
          <a:xfrm>
            <a:off x="1142691" y="2900706"/>
            <a:ext cx="645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0">
                <a:solidFill>
                  <a:schemeClr val="accent1"/>
                </a:solidFill>
                <a:latin typeface="Tw Cen MT" panose="020B0602020104020603" pitchFamily="34" charset="77"/>
              </a:rPr>
              <a:t>”</a:t>
            </a:r>
            <a:endParaRPr lang="en-HU" sz="8800" b="1" i="0">
              <a:solidFill>
                <a:schemeClr val="accent1"/>
              </a:solidFill>
              <a:latin typeface="Tw Cen MT" panose="020B06020201040206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AEBFC5-EB3D-4321-1A9D-7D8ADB1B9005}"/>
              </a:ext>
            </a:extLst>
          </p:cNvPr>
          <p:cNvSpPr txBox="1"/>
          <p:nvPr userDrawn="1"/>
        </p:nvSpPr>
        <p:spPr>
          <a:xfrm>
            <a:off x="425067" y="4347256"/>
            <a:ext cx="3815800" cy="64633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Trebuchet MS" panose="020B0703020202090204" pitchFamily="34" charset="0"/>
              </a:rPr>
              <a:t>Go to module 3: </a:t>
            </a:r>
            <a:br>
              <a:rPr lang="en-US" b="1" dirty="0">
                <a:latin typeface="Trebuchet MS" panose="020B0703020202090204" pitchFamily="34" charset="0"/>
              </a:rPr>
            </a:br>
            <a:r>
              <a:rPr lang="en-US" dirty="0">
                <a:latin typeface="Trebuchet MS" panose="020B0703020202090204" pitchFamily="34" charset="0"/>
              </a:rPr>
              <a:t>Cholera Rapid Diagnostic tests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5E39BC-A238-1EDC-AB78-E0AAC5AADB6A}"/>
              </a:ext>
            </a:extLst>
          </p:cNvPr>
          <p:cNvSpPr/>
          <p:nvPr/>
        </p:nvSpPr>
        <p:spPr>
          <a:xfrm>
            <a:off x="2615776" y="1796243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715F48-275A-5531-64C5-FF43AF0B25FF}"/>
              </a:ext>
            </a:extLst>
          </p:cNvPr>
          <p:cNvSpPr/>
          <p:nvPr userDrawn="1"/>
        </p:nvSpPr>
        <p:spPr>
          <a:xfrm>
            <a:off x="3242793" y="1796243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7A48DB-66E4-3B92-B994-DBBED05142D9}"/>
              </a:ext>
            </a:extLst>
          </p:cNvPr>
          <p:cNvSpPr/>
          <p:nvPr userDrawn="1"/>
        </p:nvSpPr>
        <p:spPr>
          <a:xfrm>
            <a:off x="3878519" y="1796243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CFFE53-4CF4-FE49-DFDC-5F289A5BC40E}"/>
              </a:ext>
            </a:extLst>
          </p:cNvPr>
          <p:cNvSpPr/>
          <p:nvPr userDrawn="1"/>
        </p:nvSpPr>
        <p:spPr>
          <a:xfrm>
            <a:off x="4470702" y="1796243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>
                <a:latin typeface="Trebuchet MS" panose="020B070302020209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B113EC-871A-515A-DEBB-44F9C057CF89}"/>
              </a:ext>
            </a:extLst>
          </p:cNvPr>
          <p:cNvSpPr/>
          <p:nvPr userDrawn="1"/>
        </p:nvSpPr>
        <p:spPr>
          <a:xfrm>
            <a:off x="5097719" y="1796243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>
                <a:latin typeface="Trebuchet MS" panose="020B070302020209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8232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8D22-BD94-7DF5-F556-1A2117067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E2E55-5BD5-01E9-A9BB-088409B06F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3A081-64A0-7349-1D51-097783013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A3838-5121-7738-08A3-9221A6B6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A9D6B-94FB-C9A5-C43F-E6A2E1C2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78C7C-9571-D691-E15D-3EBBF5C0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119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7DB65-374D-A6CF-AE07-A1F03306A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F96AB-1B48-4D1A-6DEE-3A509553E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3EA38-AB40-27A3-36BC-90FCFD40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685FC-0BF6-E41C-1E73-210446FD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316B4-DD50-3E9D-A521-DC29C918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3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79E45F87-A8A9-92A1-52B5-9B46CBD7D117}"/>
              </a:ext>
            </a:extLst>
          </p:cNvPr>
          <p:cNvSpPr/>
          <p:nvPr userDrawn="1"/>
        </p:nvSpPr>
        <p:spPr>
          <a:xfrm>
            <a:off x="0" y="-81280"/>
            <a:ext cx="12192000" cy="46532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91F447F-929D-1760-9554-43C5FF688CBC}"/>
              </a:ext>
            </a:extLst>
          </p:cNvPr>
          <p:cNvCxnSpPr>
            <a:cxnSpLocks/>
          </p:cNvCxnSpPr>
          <p:nvPr userDrawn="1"/>
        </p:nvCxnSpPr>
        <p:spPr>
          <a:xfrm>
            <a:off x="8432800" y="5234730"/>
            <a:ext cx="0" cy="9311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395862-6E97-E04F-1B60-E0131CDB2C42}"/>
              </a:ext>
            </a:extLst>
          </p:cNvPr>
          <p:cNvSpPr txBox="1"/>
          <p:nvPr userDrawn="1"/>
        </p:nvSpPr>
        <p:spPr>
          <a:xfrm>
            <a:off x="652861" y="4794973"/>
            <a:ext cx="74866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5000" b="1" kern="1200" cap="none" spc="200" baseline="0">
                <a:solidFill>
                  <a:schemeClr val="accent4"/>
                </a:solidFill>
                <a:latin typeface="Trebuchet MS" panose="020B0703020202090204" pitchFamily="34" charset="0"/>
              </a:rPr>
              <a:t>QUALITY CONTROL </a:t>
            </a:r>
            <a:br>
              <a:rPr lang="hu-HU" sz="5000" b="1" kern="1200" cap="none" spc="200" baseline="0">
                <a:solidFill>
                  <a:schemeClr val="accent4"/>
                </a:solidFill>
                <a:latin typeface="Trebuchet MS" panose="020B0703020202090204" pitchFamily="34" charset="0"/>
              </a:rPr>
            </a:br>
            <a:r>
              <a:rPr lang="en-US" sz="5000" b="1" kern="1200" cap="none" spc="200" baseline="0">
                <a:solidFill>
                  <a:schemeClr val="accent4"/>
                </a:solidFill>
                <a:latin typeface="Trebuchet MS" panose="020B0703020202090204" pitchFamily="34" charset="0"/>
              </a:rPr>
              <a:t>OF MEDIA</a:t>
            </a:r>
            <a:endParaRPr lang="en-GB" sz="5000" b="1">
              <a:solidFill>
                <a:schemeClr val="accent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788B1-3CF4-72FA-1B43-8F0E03E437F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16951" t="11785" r="8734" b="13900"/>
          <a:stretch/>
        </p:blipFill>
        <p:spPr bwMode="auto">
          <a:xfrm>
            <a:off x="8910531" y="3967898"/>
            <a:ext cx="2548029" cy="254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43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AACD0-23CF-A6FC-3063-085B03DA0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26079-958C-F806-0F49-0BB05D5C3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380A8-3793-AAA2-F16A-F137E3F0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2BDA6-008D-50BF-9C99-6378627B4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18AD3-282A-DA66-77E9-21F08368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053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1A8A75B7-23AE-BE1A-14B7-7097AE3D5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0062" y="6470704"/>
            <a:ext cx="899160" cy="27432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3/</a:t>
            </a:r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31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4832B45-8AA4-23CF-A52E-23EAC187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7A609BD7-3C38-5D3A-3DE2-40CC070EA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0062" y="6470704"/>
            <a:ext cx="899160" cy="27432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3/</a:t>
            </a:r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04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2957884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51766" y="245013"/>
            <a:ext cx="7772400" cy="1463040"/>
          </a:xfrm>
        </p:spPr>
        <p:txBody>
          <a:bodyPr anchor="ctr">
            <a:normAutofit/>
          </a:bodyPr>
          <a:lstStyle>
            <a:lvl1pPr algn="ctr">
              <a:defRPr sz="4400" b="1" i="0" cap="none" spc="200" baseline="0"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239486-1CF5-65A6-EDD5-B3D80BDD4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766" y="2270098"/>
            <a:ext cx="7772400" cy="4023360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 marL="265176" indent="-137160">
              <a:buFont typeface="Arial" panose="020B0604020202020204" pitchFamily="34" charset="0"/>
              <a:buChar char="•"/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 marL="594360" indent="-137160">
              <a:buFont typeface="Wingdings" pitchFamily="2" charset="2"/>
              <a:buChar char="§"/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72818F40-02C0-72D0-C6AE-D31F088D1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0062" y="6470704"/>
            <a:ext cx="899160" cy="27432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3/</a:t>
            </a:r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33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295788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51766" y="245013"/>
            <a:ext cx="7772400" cy="1463040"/>
          </a:xfrm>
        </p:spPr>
        <p:txBody>
          <a:bodyPr anchor="ctr">
            <a:normAutofit/>
          </a:bodyPr>
          <a:lstStyle>
            <a:lvl1pPr algn="ctr">
              <a:defRPr sz="4400" b="1" i="0" cap="none" spc="200" baseline="0"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239486-1CF5-65A6-EDD5-B3D80BDD4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766" y="2270098"/>
            <a:ext cx="7772400" cy="4023360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 marL="265176" indent="-137160">
              <a:buFont typeface="Arial" panose="020B0604020202020204" pitchFamily="34" charset="0"/>
              <a:buChar char="•"/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 marL="594360" indent="-137160">
              <a:buFont typeface="Wingdings" pitchFamily="2" charset="2"/>
              <a:buChar char="§"/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B647E4-7FAB-62C5-BB77-11B47515CE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516" y="1106433"/>
            <a:ext cx="2385262" cy="7937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50DECF-4269-9263-60F3-DF151D654A6B}"/>
              </a:ext>
            </a:extLst>
          </p:cNvPr>
          <p:cNvGrpSpPr/>
          <p:nvPr userDrawn="1"/>
        </p:nvGrpSpPr>
        <p:grpSpPr>
          <a:xfrm>
            <a:off x="405135" y="348710"/>
            <a:ext cx="646849" cy="627823"/>
            <a:chOff x="220985" y="1325244"/>
            <a:chExt cx="646849" cy="62782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B6A9D8-583A-63BB-C0A7-0A1DC7C7C723}"/>
                </a:ext>
              </a:extLst>
            </p:cNvPr>
            <p:cNvSpPr/>
            <p:nvPr userDrawn="1"/>
          </p:nvSpPr>
          <p:spPr>
            <a:xfrm>
              <a:off x="230497" y="1325244"/>
              <a:ext cx="627823" cy="627823"/>
            </a:xfrm>
            <a:prstGeom prst="ellips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D4C2E1-E9F2-99C6-A9EC-898F5F7BB065}"/>
                </a:ext>
              </a:extLst>
            </p:cNvPr>
            <p:cNvSpPr txBox="1"/>
            <p:nvPr userDrawn="1"/>
          </p:nvSpPr>
          <p:spPr>
            <a:xfrm>
              <a:off x="220985" y="1448399"/>
              <a:ext cx="646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>
                  <a:solidFill>
                    <a:schemeClr val="accent4"/>
                  </a:solidFill>
                </a:rPr>
                <a:t>SOP</a:t>
              </a:r>
            </a:p>
          </p:txBody>
        </p:sp>
      </p:grp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A4922560-AE14-38D0-52FD-32AFFC2BC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0062" y="6470704"/>
            <a:ext cx="899160" cy="27432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3/</a:t>
            </a:r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312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B320-C346-ED4A-98D8-E2CE5CE86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ED3B3CBD-DA24-1ED5-6C5E-D7681EB10F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0100" y="1557960"/>
            <a:ext cx="10663237" cy="54451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671B18-7F72-60A0-B0E8-681E0F5A41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5149" y="1664704"/>
            <a:ext cx="10373139" cy="45034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marL="0" indent="0" algn="ctr">
              <a:buNone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Click to edit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</a:rPr>
              <a:t>subheader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712C92-A256-F6D7-E71F-3CB710A8F8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3324" y="2675097"/>
            <a:ext cx="31115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99DBEF-FD4D-5E66-E9B4-155BFE41A5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49494" y="2675097"/>
            <a:ext cx="31115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1ECAABA-5023-0804-19D4-40EA0DF328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95664" y="2675097"/>
            <a:ext cx="31115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792CB5-4B7B-2E72-C568-F817B3AD326A}"/>
              </a:ext>
            </a:extLst>
          </p:cNvPr>
          <p:cNvSpPr/>
          <p:nvPr userDrawn="1"/>
        </p:nvSpPr>
        <p:spPr>
          <a:xfrm>
            <a:off x="-71562" y="-79513"/>
            <a:ext cx="12348376" cy="333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7C292-6FA7-D8D8-3A64-8EDEDBA1B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0062" y="6470704"/>
            <a:ext cx="899160" cy="27432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3/</a:t>
            </a:r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2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9924A-8EC9-078F-2808-41B8D927A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08C579-33DA-4844-B075-C3B77D463793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73DEC-4CAC-C5A9-2EDE-6CBD081F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F1E14-8FBC-C3CD-3628-CC504E592659}"/>
              </a:ext>
            </a:extLst>
          </p:cNvPr>
          <p:cNvSpPr/>
          <p:nvPr userDrawn="1"/>
        </p:nvSpPr>
        <p:spPr>
          <a:xfrm>
            <a:off x="0" y="1"/>
            <a:ext cx="60493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E29F01-6979-D976-616D-AE6FE0AA5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1136134">
            <a:off x="-467115" y="188344"/>
            <a:ext cx="2144099" cy="21440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CEFE98A-C6B1-A376-7D21-5C492574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615" y="53872"/>
            <a:ext cx="10319655" cy="1499616"/>
          </a:xfr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en-US" sz="4400" cap="none"/>
              <a:t>Links to </a:t>
            </a:r>
            <a:r>
              <a:rPr lang="en-US" sz="4400" cap="none">
                <a:solidFill>
                  <a:schemeClr val="accent1"/>
                </a:solidFill>
              </a:rPr>
              <a:t>GTFCC </a:t>
            </a:r>
            <a:r>
              <a:rPr lang="en-US" sz="4400" cap="none"/>
              <a:t>support material</a:t>
            </a:r>
            <a:endParaRPr lang="fr-FR" sz="4400" cap="none"/>
          </a:p>
        </p:txBody>
      </p:sp>
    </p:spTree>
    <p:extLst>
      <p:ext uri="{BB962C8B-B14F-4D97-AF65-F5344CB8AC3E}">
        <p14:creationId xmlns:p14="http://schemas.microsoft.com/office/powerpoint/2010/main" val="2158230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34"/>
          <p:cNvCxnSpPr/>
          <p:nvPr/>
        </p:nvCxnSpPr>
        <p:spPr>
          <a:xfrm>
            <a:off x="8386843" y="5234457"/>
            <a:ext cx="0" cy="0"/>
          </a:xfrm>
          <a:prstGeom prst="straightConnector1">
            <a:avLst/>
          </a:prstGeom>
          <a:noFill/>
          <a:ln w="19050" cap="flat" cmpd="sng">
            <a:solidFill>
              <a:srgbClr val="06766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34"/>
          <p:cNvSpPr txBox="1">
            <a:spLocks noGrp="1"/>
          </p:cNvSpPr>
          <p:nvPr>
            <p:ph type="body" idx="1"/>
          </p:nvPr>
        </p:nvSpPr>
        <p:spPr>
          <a:xfrm>
            <a:off x="904374" y="5133283"/>
            <a:ext cx="5066721" cy="79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Trebuchet MS"/>
              <a:buNone/>
              <a:defRPr sz="2400" b="1">
                <a:solidFill>
                  <a:schemeClr val="accent4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body" idx="2"/>
          </p:nvPr>
        </p:nvSpPr>
        <p:spPr>
          <a:xfrm>
            <a:off x="4699000" y="5982310"/>
            <a:ext cx="1397000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Trebuchet MS"/>
              <a:buNone/>
              <a:defRPr sz="1200" b="0" i="1">
                <a:solidFill>
                  <a:srgbClr val="8D8D8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body" idx="3"/>
          </p:nvPr>
        </p:nvSpPr>
        <p:spPr>
          <a:xfrm>
            <a:off x="904875" y="4699000"/>
            <a:ext cx="5065713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Trebuchet MS"/>
              <a:buNone/>
              <a:defRPr sz="170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168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828D-594D-BBE8-B1EF-BF1F1E68D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6CC633-C2ED-3953-6E32-9C117BC6B6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424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3949C7-EF20-E1FC-06C9-B2458606E4BB}"/>
              </a:ext>
            </a:extLst>
          </p:cNvPr>
          <p:cNvSpPr/>
          <p:nvPr userDrawn="1"/>
        </p:nvSpPr>
        <p:spPr>
          <a:xfrm>
            <a:off x="0" y="1"/>
            <a:ext cx="604935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A9994-8C12-6C48-97D4-8A79C142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EFE98A-C6B1-A376-7D21-5C492574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22" y="259906"/>
            <a:ext cx="10398102" cy="1499616"/>
          </a:xfr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en-US" sz="4400" cap="none" dirty="0"/>
              <a:t>Links to </a:t>
            </a:r>
            <a:r>
              <a:rPr lang="en-US" sz="4400" cap="none" dirty="0">
                <a:solidFill>
                  <a:schemeClr val="accent1"/>
                </a:solidFill>
              </a:rPr>
              <a:t>GTFCC </a:t>
            </a:r>
            <a:r>
              <a:rPr lang="en-US" sz="4400" cap="none" dirty="0"/>
              <a:t>support material</a:t>
            </a:r>
            <a:endParaRPr lang="fr-FR" sz="4400" cap="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B23FB5-C644-FEB5-9B88-F38AA2A9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21136134">
            <a:off x="-467115" y="188345"/>
            <a:ext cx="2144099" cy="21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05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  <p15:guide id="2" pos="731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rdsMonito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79E45F87-A8A9-92A1-52B5-9B46CBD7D117}"/>
              </a:ext>
            </a:extLst>
          </p:cNvPr>
          <p:cNvSpPr/>
          <p:nvPr userDrawn="1"/>
        </p:nvSpPr>
        <p:spPr>
          <a:xfrm>
            <a:off x="0" y="-81280"/>
            <a:ext cx="12192000" cy="46532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91F447F-929D-1760-9554-43C5FF688CBC}"/>
              </a:ext>
            </a:extLst>
          </p:cNvPr>
          <p:cNvCxnSpPr>
            <a:cxnSpLocks/>
          </p:cNvCxnSpPr>
          <p:nvPr userDrawn="1"/>
        </p:nvCxnSpPr>
        <p:spPr>
          <a:xfrm>
            <a:off x="8432800" y="5234730"/>
            <a:ext cx="0" cy="9311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395862-6E97-E04F-1B60-E0131CDB2C42}"/>
              </a:ext>
            </a:extLst>
          </p:cNvPr>
          <p:cNvSpPr txBox="1"/>
          <p:nvPr userDrawn="1"/>
        </p:nvSpPr>
        <p:spPr>
          <a:xfrm>
            <a:off x="652861" y="4794973"/>
            <a:ext cx="74866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5000" b="1" kern="1200" cap="none" spc="200" baseline="0">
                <a:solidFill>
                  <a:schemeClr val="accent4"/>
                </a:solidFill>
                <a:latin typeface="Trebuchet MS" panose="020B0703020202090204" pitchFamily="34" charset="0"/>
              </a:rPr>
              <a:t>RECORDS AND MONITORING</a:t>
            </a:r>
            <a:endParaRPr lang="en-GB" sz="5000" b="1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n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79E45F87-A8A9-92A1-52B5-9B46CBD7D117}"/>
              </a:ext>
            </a:extLst>
          </p:cNvPr>
          <p:cNvSpPr/>
          <p:nvPr userDrawn="1"/>
        </p:nvSpPr>
        <p:spPr>
          <a:xfrm>
            <a:off x="0" y="-81280"/>
            <a:ext cx="12192000" cy="46532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91F447F-929D-1760-9554-43C5FF688CBC}"/>
              </a:ext>
            </a:extLst>
          </p:cNvPr>
          <p:cNvCxnSpPr>
            <a:cxnSpLocks/>
          </p:cNvCxnSpPr>
          <p:nvPr userDrawn="1"/>
        </p:nvCxnSpPr>
        <p:spPr>
          <a:xfrm>
            <a:off x="8432800" y="5234730"/>
            <a:ext cx="0" cy="9311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395862-6E97-E04F-1B60-E0131CDB2C42}"/>
              </a:ext>
            </a:extLst>
          </p:cNvPr>
          <p:cNvSpPr txBox="1"/>
          <p:nvPr userDrawn="1"/>
        </p:nvSpPr>
        <p:spPr>
          <a:xfrm>
            <a:off x="649534" y="5258143"/>
            <a:ext cx="74866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5000" b="1" kern="1200" cap="none" spc="200" baseline="0">
                <a:solidFill>
                  <a:schemeClr val="accent4"/>
                </a:solidFill>
                <a:latin typeface="Trebuchet MS" panose="020B0703020202090204" pitchFamily="34" charset="0"/>
              </a:rPr>
              <a:t>SUMMARY AND LINKS</a:t>
            </a:r>
            <a:endParaRPr lang="en-GB" sz="5000" b="1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3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6DB5D58-711B-B986-50C5-4CEC786FAC67}"/>
              </a:ext>
            </a:extLst>
          </p:cNvPr>
          <p:cNvSpPr/>
          <p:nvPr userDrawn="1"/>
        </p:nvSpPr>
        <p:spPr>
          <a:xfrm>
            <a:off x="-71562" y="-79513"/>
            <a:ext cx="12348376" cy="333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F8DC8816-0959-B66C-EA5C-D3392C1A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24342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87B5C-03FE-D845-403F-24B0EB86D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3125" y="2293938"/>
            <a:ext cx="10515600" cy="460800"/>
          </a:xfrm>
          <a:ln w="6350">
            <a:solidFill>
              <a:schemeClr val="tx1"/>
            </a:solidFill>
          </a:ln>
        </p:spPr>
        <p:txBody>
          <a:bodyPr tIns="46800" bIns="46800" anchor="ctr" anchorCtr="0">
            <a:noAutofit/>
          </a:bodyPr>
          <a:lstStyle>
            <a:lvl1pPr marL="360000"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999FBA-ED49-9E4C-07CE-EF0F7B6667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125" y="3231561"/>
            <a:ext cx="10515600" cy="460800"/>
          </a:xfrm>
          <a:ln w="6350">
            <a:solidFill>
              <a:schemeClr val="tx1"/>
            </a:solidFill>
          </a:ln>
        </p:spPr>
        <p:txBody>
          <a:bodyPr tIns="46800" bIns="46800" anchor="ctr" anchorCtr="0">
            <a:noAutofit/>
          </a:bodyPr>
          <a:lstStyle>
            <a:lvl1pPr marL="360000"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D05344-1E0F-4DB2-BDEF-E0FC6C0C59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3125" y="4169184"/>
            <a:ext cx="10515600" cy="460800"/>
          </a:xfrm>
          <a:ln w="6350">
            <a:solidFill>
              <a:schemeClr val="tx1"/>
            </a:solidFill>
          </a:ln>
        </p:spPr>
        <p:txBody>
          <a:bodyPr tIns="46800" bIns="46800" anchor="ctr" anchorCtr="0">
            <a:noAutofit/>
          </a:bodyPr>
          <a:lstStyle>
            <a:lvl1pPr marL="360000"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7FC8F0E-3C02-10A7-3D5B-CBE0F2B62E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3125" y="5106806"/>
            <a:ext cx="10515600" cy="460800"/>
          </a:xfrm>
          <a:ln w="6350">
            <a:solidFill>
              <a:schemeClr val="tx1"/>
            </a:solidFill>
          </a:ln>
        </p:spPr>
        <p:txBody>
          <a:bodyPr tIns="46800" bIns="46800" anchor="ctr" anchorCtr="0">
            <a:noAutofit/>
          </a:bodyPr>
          <a:lstStyle>
            <a:lvl1pPr marL="360000"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9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EB675B-D6DB-CEF5-E243-A4E00AFBC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9638" y="2574925"/>
            <a:ext cx="10444162" cy="332944"/>
          </a:xfrm>
        </p:spPr>
        <p:txBody>
          <a:bodyPr/>
          <a:lstStyle>
            <a:lvl1pPr marL="90900" indent="-198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DB5D58-711B-B986-50C5-4CEC786FAC67}"/>
              </a:ext>
            </a:extLst>
          </p:cNvPr>
          <p:cNvSpPr/>
          <p:nvPr userDrawn="1"/>
        </p:nvSpPr>
        <p:spPr>
          <a:xfrm>
            <a:off x="-71562" y="-79513"/>
            <a:ext cx="12348376" cy="3339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4AB329C-E478-C0EE-2AEF-DA2C2E6DF9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9638" y="3220877"/>
            <a:ext cx="10444162" cy="332944"/>
          </a:xfrm>
        </p:spPr>
        <p:txBody>
          <a:bodyPr/>
          <a:lstStyle>
            <a:lvl1pPr marL="90900" indent="-198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9FEF043-05EA-B63C-7BE7-DDA61F7D75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9638" y="3950720"/>
            <a:ext cx="10444162" cy="332944"/>
          </a:xfrm>
        </p:spPr>
        <p:txBody>
          <a:bodyPr/>
          <a:lstStyle>
            <a:lvl1pPr marL="90900" indent="-198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544C40D0-98A8-1914-8E99-106E5991CE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638" y="4638617"/>
            <a:ext cx="10444162" cy="332944"/>
          </a:xfrm>
        </p:spPr>
        <p:txBody>
          <a:bodyPr/>
          <a:lstStyle>
            <a:lvl1pPr marL="90900" indent="-198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44B51832-5B08-FA6A-B39F-3A82D0FA3E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638" y="5360070"/>
            <a:ext cx="10444162" cy="332944"/>
          </a:xfrm>
        </p:spPr>
        <p:txBody>
          <a:bodyPr/>
          <a:lstStyle>
            <a:lvl1pPr marL="90900" indent="-198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F8DC8816-0959-B66C-EA5C-D3392C1A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24342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0E3BF8D6-C0F7-2A0C-532E-D38BBA2432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0100" y="1557960"/>
            <a:ext cx="10663237" cy="54451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377EB07-A8AB-530B-549F-CE104465D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5149" y="1664704"/>
            <a:ext cx="10373139" cy="45034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marL="0" indent="0" algn="ctr">
              <a:buNone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Click to edit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</a:rPr>
              <a:t>subheader</a:t>
            </a:r>
            <a:endParaRPr lang="en-US" sz="200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3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CE01FB-5F28-FB9C-2DA7-1B68C694019F}"/>
              </a:ext>
            </a:extLst>
          </p:cNvPr>
          <p:cNvSpPr/>
          <p:nvPr userDrawn="1"/>
        </p:nvSpPr>
        <p:spPr>
          <a:xfrm>
            <a:off x="-78188" y="-79514"/>
            <a:ext cx="12348376" cy="6937513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8E842-8553-2A42-6645-A89A42247CC6}"/>
              </a:ext>
            </a:extLst>
          </p:cNvPr>
          <p:cNvSpPr/>
          <p:nvPr userDrawn="1"/>
        </p:nvSpPr>
        <p:spPr>
          <a:xfrm>
            <a:off x="72887" y="821635"/>
            <a:ext cx="12046225" cy="589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DEDB40D-927F-8A94-5FB3-E3F1364B5D2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247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34EB2A8-A88F-C049-E73B-DA6E5A620D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4361" y="2484120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1F0B4CA-5402-2DC7-932A-E0ED95E7635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73475" y="2484684"/>
            <a:ext cx="3240000" cy="283416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 lIns="216000" tIns="216000" rIns="216000" bIns="216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5B5F7-4743-8556-BFDB-ECCE1C7DB352}"/>
              </a:ext>
            </a:extLst>
          </p:cNvPr>
          <p:cNvSpPr txBox="1"/>
          <p:nvPr userDrawn="1"/>
        </p:nvSpPr>
        <p:spPr>
          <a:xfrm>
            <a:off x="72887" y="-79513"/>
            <a:ext cx="12119113" cy="90114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Activity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046E7A-A040-59DF-4169-BC313B5F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48" y="821635"/>
            <a:ext cx="10598227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C18118-C022-FD79-9C73-6776044D1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37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resentationgo.com/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99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308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4863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77175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2ACAD7-816C-13ED-0AC7-85850C3DC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7CAC-35E6-9F47-8944-D638EDCCA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38EE1-0638-F1EB-911D-C13BD33BE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7DBB7-8AC6-6443-8FF1-92FBFD1A8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23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88" r:id="rId11"/>
    <p:sldLayoutId id="2147483789" r:id="rId12"/>
    <p:sldLayoutId id="2147483790" r:id="rId13"/>
    <p:sldLayoutId id="2147483791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  <p:sldLayoutId id="2147483792" r:id="rId47"/>
    <p:sldLayoutId id="2147483793" r:id="rId4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www.gtfcc.org/training/sample-collection-and-testing-with-rapid-diagnostic-tests-for-cholera-for-health-care-worker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>
          <a:extLst>
            <a:ext uri="{FF2B5EF4-FFF2-40B4-BE49-F238E27FC236}">
              <a16:creationId xmlns:a16="http://schemas.microsoft.com/office/drawing/2014/main" id="{C0DD493F-C1E7-E479-4478-3CAD9D986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0C17DE-5769-0206-3C09-90704EC5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" y="-228354"/>
            <a:ext cx="12192000" cy="708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1251D-6576-B4E3-B312-D2966217A144}"/>
              </a:ext>
            </a:extLst>
          </p:cNvPr>
          <p:cNvGrpSpPr/>
          <p:nvPr/>
        </p:nvGrpSpPr>
        <p:grpSpPr>
          <a:xfrm>
            <a:off x="778396" y="2952065"/>
            <a:ext cx="6076459" cy="3040380"/>
            <a:chOff x="420416" y="3551614"/>
            <a:chExt cx="6076459" cy="30403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8D2238-9734-F532-2B79-E146C44653C1}"/>
                </a:ext>
              </a:extLst>
            </p:cNvPr>
            <p:cNvGrpSpPr/>
            <p:nvPr/>
          </p:nvGrpSpPr>
          <p:grpSpPr>
            <a:xfrm>
              <a:off x="420416" y="3551614"/>
              <a:ext cx="6076459" cy="3040380"/>
              <a:chOff x="420416" y="3551614"/>
              <a:chExt cx="6076459" cy="304038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DD1AA56-F848-6D58-D1F7-6D51166C9E4E}"/>
                  </a:ext>
                </a:extLst>
              </p:cNvPr>
              <p:cNvGrpSpPr/>
              <p:nvPr/>
            </p:nvGrpSpPr>
            <p:grpSpPr>
              <a:xfrm>
                <a:off x="420416" y="3551614"/>
                <a:ext cx="603712" cy="3040380"/>
                <a:chOff x="1748790" y="3177540"/>
                <a:chExt cx="603712" cy="304038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52D6600-4FC3-F2F9-9E23-DD8CF1E4A2B5}"/>
                    </a:ext>
                  </a:extLst>
                </p:cNvPr>
                <p:cNvSpPr/>
                <p:nvPr/>
              </p:nvSpPr>
              <p:spPr>
                <a:xfrm>
                  <a:off x="1748790" y="3177540"/>
                  <a:ext cx="262890" cy="30403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E3EF00F-7318-FC9A-EA1A-461829802618}"/>
                    </a:ext>
                  </a:extLst>
                </p:cNvPr>
                <p:cNvSpPr/>
                <p:nvPr/>
              </p:nvSpPr>
              <p:spPr>
                <a:xfrm rot="16200000">
                  <a:off x="1919201" y="3007129"/>
                  <a:ext cx="262890" cy="60371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FD1CCB8-6A52-CEE7-D9EA-6AE6C89CEC7A}"/>
                    </a:ext>
                  </a:extLst>
                </p:cNvPr>
                <p:cNvSpPr/>
                <p:nvPr/>
              </p:nvSpPr>
              <p:spPr>
                <a:xfrm rot="16200000">
                  <a:off x="1919201" y="5782413"/>
                  <a:ext cx="262890" cy="60371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EF98816-F45F-6CE8-6C8B-B9A7D1BB7333}"/>
                  </a:ext>
                </a:extLst>
              </p:cNvPr>
              <p:cNvGrpSpPr/>
              <p:nvPr/>
            </p:nvGrpSpPr>
            <p:grpSpPr>
              <a:xfrm flipH="1" flipV="1">
                <a:off x="5893163" y="3551614"/>
                <a:ext cx="603712" cy="3040380"/>
                <a:chOff x="1689568" y="3177540"/>
                <a:chExt cx="603712" cy="304038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9403829-13A0-8B96-F8E9-79F5BA59960D}"/>
                    </a:ext>
                  </a:extLst>
                </p:cNvPr>
                <p:cNvSpPr/>
                <p:nvPr/>
              </p:nvSpPr>
              <p:spPr>
                <a:xfrm>
                  <a:off x="1689568" y="3177540"/>
                  <a:ext cx="262890" cy="30403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3587150-B792-E809-5649-93595C883A4A}"/>
                    </a:ext>
                  </a:extLst>
                </p:cNvPr>
                <p:cNvSpPr/>
                <p:nvPr/>
              </p:nvSpPr>
              <p:spPr>
                <a:xfrm rot="16200000">
                  <a:off x="1859979" y="3007129"/>
                  <a:ext cx="262890" cy="60371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ADE1713-302D-0CA6-BE01-913C6319AB98}"/>
                    </a:ext>
                  </a:extLst>
                </p:cNvPr>
                <p:cNvSpPr/>
                <p:nvPr/>
              </p:nvSpPr>
              <p:spPr>
                <a:xfrm rot="16200000">
                  <a:off x="1859979" y="5782413"/>
                  <a:ext cx="262890" cy="60371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A89132C-CB3C-614A-7830-2C7D90B58FC2}"/>
                  </a:ext>
                </a:extLst>
              </p:cNvPr>
              <p:cNvSpPr/>
              <p:nvPr/>
            </p:nvSpPr>
            <p:spPr>
              <a:xfrm>
                <a:off x="683307" y="3814505"/>
                <a:ext cx="5550678" cy="2510188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5" name="TextBox 27">
              <a:extLst>
                <a:ext uri="{FF2B5EF4-FFF2-40B4-BE49-F238E27FC236}">
                  <a16:creationId xmlns:a16="http://schemas.microsoft.com/office/drawing/2014/main" id="{359FAF3E-8E32-F3BE-A82A-28AD51BC4E0D}"/>
                </a:ext>
              </a:extLst>
            </p:cNvPr>
            <p:cNvSpPr txBox="1"/>
            <p:nvPr/>
          </p:nvSpPr>
          <p:spPr>
            <a:xfrm>
              <a:off x="844573" y="4782333"/>
              <a:ext cx="5251427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700">
                  <a:solidFill>
                    <a:schemeClr val="accent1"/>
                  </a:solidFill>
                  <a:latin typeface="Trebuchet MS" panose="020B0703020202090204" pitchFamily="34" charset="0"/>
                </a:rPr>
                <a:t>GTFCC recommendations</a:t>
              </a:r>
            </a:p>
          </p:txBody>
        </p:sp>
        <p:sp>
          <p:nvSpPr>
            <p:cNvPr id="6" name="TextBox 29">
              <a:extLst>
                <a:ext uri="{FF2B5EF4-FFF2-40B4-BE49-F238E27FC236}">
                  <a16:creationId xmlns:a16="http://schemas.microsoft.com/office/drawing/2014/main" id="{C712B7E6-9BED-A345-F5CC-7BBD1EDD18B8}"/>
                </a:ext>
              </a:extLst>
            </p:cNvPr>
            <p:cNvSpPr txBox="1"/>
            <p:nvPr/>
          </p:nvSpPr>
          <p:spPr>
            <a:xfrm>
              <a:off x="844573" y="5113165"/>
              <a:ext cx="5333805" cy="7571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99E93"/>
                </a:buClr>
                <a:buSzPts val="2400"/>
                <a:buFont typeface="Trebuchet MS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9228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Laboratory Capacity Assessments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99E93"/>
                </a:buClr>
                <a:buSzPts val="2400"/>
                <a:buFont typeface="Trebuchet MS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9228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Overview of Activities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7A0ABE-DF3C-E84E-B63C-053D29FB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46196" y="3957444"/>
              <a:ext cx="3546764" cy="709352"/>
            </a:xfrm>
            <a:prstGeom prst="rect">
              <a:avLst/>
            </a:prstGeom>
          </p:spPr>
        </p:pic>
      </p:grpSp>
      <p:sp>
        <p:nvSpPr>
          <p:cNvPr id="198" name="Google Shape;198;p5">
            <a:extLst>
              <a:ext uri="{FF2B5EF4-FFF2-40B4-BE49-F238E27FC236}">
                <a16:creationId xmlns:a16="http://schemas.microsoft.com/office/drawing/2014/main" id="{BB5D2C38-4B7B-75BC-AFBD-1B0AF1C3F70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890178" y="5214425"/>
            <a:ext cx="1807446" cy="28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spcBef>
                <a:spcPts val="0"/>
              </a:spcBef>
            </a:pPr>
            <a:r>
              <a:rPr lang="en-US" dirty="0"/>
              <a:t>July 2025</a:t>
            </a:r>
            <a:endParaRPr dirty="0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2D2ADFD3-85A7-95B6-52D8-13390CFB7CAB}"/>
              </a:ext>
            </a:extLst>
          </p:cNvPr>
          <p:cNvSpPr txBox="1"/>
          <p:nvPr/>
        </p:nvSpPr>
        <p:spPr>
          <a:xfrm>
            <a:off x="9870723" y="6490901"/>
            <a:ext cx="2217407" cy="276999"/>
          </a:xfrm>
          <a:prstGeom prst="rect">
            <a:avLst/>
          </a:prstGeom>
          <a:solidFill>
            <a:srgbClr val="BBE2E4">
              <a:alpha val="75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</a:t>
            </a:r>
            <a:r>
              <a:rPr lang="en-GB" sz="1200">
                <a:effectLst/>
                <a:latin typeface="Trebuchet MS" panose="020B0703020202090204" pitchFamily="34" charset="0"/>
              </a:rPr>
              <a:t>WHO / Natalie </a:t>
            </a:r>
            <a:r>
              <a:rPr lang="en-GB" sz="1200" err="1">
                <a:effectLst/>
                <a:latin typeface="Trebuchet MS" panose="020B0703020202090204" pitchFamily="34" charset="0"/>
              </a:rPr>
              <a:t>Naccache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30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53833-3858-3C32-968A-EC04C3BEC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7EBBB-2341-E119-3E83-7887A271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7EEF0-7BEA-23A0-3F62-A524C47A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Cholera Laboratory </a:t>
            </a:r>
            <a:r>
              <a:rPr lang="en-GB" dirty="0">
                <a:latin typeface="Trebuchet MS" panose="020B0603020202020204" pitchFamily="34" charset="0"/>
              </a:rPr>
              <a:t>Assessment Tools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B2B207-D0D1-175C-416E-BD02B22D9042}"/>
              </a:ext>
            </a:extLst>
          </p:cNvPr>
          <p:cNvGrpSpPr/>
          <p:nvPr/>
        </p:nvGrpSpPr>
        <p:grpSpPr>
          <a:xfrm>
            <a:off x="445417" y="1585110"/>
            <a:ext cx="5630974" cy="4576595"/>
            <a:chOff x="293017" y="1585110"/>
            <a:chExt cx="5630974" cy="4576595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67F92134-BAC5-9B8A-71CB-E79C10C6F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017" y="2541295"/>
              <a:ext cx="2664000" cy="2664000"/>
            </a:xfrm>
            <a:prstGeom prst="flowChartConnector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D29A63DF-862B-6B03-B4D9-80805FBF5B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59991" y="2541295"/>
              <a:ext cx="2664000" cy="2664000"/>
            </a:xfrm>
            <a:prstGeom prst="flowChartConnector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" name="Arrow: Circular 18">
              <a:extLst>
                <a:ext uri="{FF2B5EF4-FFF2-40B4-BE49-F238E27FC236}">
                  <a16:creationId xmlns:a16="http://schemas.microsoft.com/office/drawing/2014/main" id="{BCB71F12-4F6C-E712-597B-2FB24CC4CFDF}"/>
                </a:ext>
              </a:extLst>
            </p:cNvPr>
            <p:cNvSpPr/>
            <p:nvPr/>
          </p:nvSpPr>
          <p:spPr>
            <a:xfrm>
              <a:off x="2118508" y="1585110"/>
              <a:ext cx="1979993" cy="1979996"/>
            </a:xfrm>
            <a:prstGeom prst="circularArrow">
              <a:avLst>
                <a:gd name="adj1" fmla="val 12500"/>
                <a:gd name="adj2" fmla="val 1142322"/>
                <a:gd name="adj3" fmla="val 20457678"/>
                <a:gd name="adj4" fmla="val 10800000"/>
                <a:gd name="adj5" fmla="val 12500"/>
              </a:avLst>
            </a:prstGeom>
            <a:solidFill>
              <a:srgbClr val="D99229">
                <a:hueOff val="0"/>
                <a:satOff val="0"/>
                <a:lumOff val="0"/>
                <a:alphaOff val="0"/>
              </a:srgbClr>
            </a:solidFill>
            <a:ln w="1587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" name="Arrow: Circular 19">
              <a:extLst>
                <a:ext uri="{FF2B5EF4-FFF2-40B4-BE49-F238E27FC236}">
                  <a16:creationId xmlns:a16="http://schemas.microsoft.com/office/drawing/2014/main" id="{DCB0ADD1-2EA1-5EC1-C6C1-02D5BDDFDB91}"/>
                </a:ext>
              </a:extLst>
            </p:cNvPr>
            <p:cNvSpPr/>
            <p:nvPr/>
          </p:nvSpPr>
          <p:spPr>
            <a:xfrm rot="10800000">
              <a:off x="2115947" y="4176687"/>
              <a:ext cx="1985115" cy="1985018"/>
            </a:xfrm>
            <a:prstGeom prst="circularArrow">
              <a:avLst>
                <a:gd name="adj1" fmla="val 12500"/>
                <a:gd name="adj2" fmla="val 1142322"/>
                <a:gd name="adj3" fmla="val 20457678"/>
                <a:gd name="adj4" fmla="val 10800000"/>
                <a:gd name="adj5" fmla="val 12500"/>
              </a:avLst>
            </a:prstGeom>
            <a:solidFill>
              <a:srgbClr val="D99229">
                <a:hueOff val="8460227"/>
                <a:satOff val="-3468"/>
                <a:lumOff val="-6274"/>
                <a:alphaOff val="0"/>
              </a:srgbClr>
            </a:solidFill>
            <a:ln w="1587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2C23EB-75AE-B003-D3F8-0990DCC2411C}"/>
                </a:ext>
              </a:extLst>
            </p:cNvPr>
            <p:cNvSpPr txBox="1"/>
            <p:nvPr/>
          </p:nvSpPr>
          <p:spPr>
            <a:xfrm>
              <a:off x="397335" y="3242401"/>
              <a:ext cx="2455365" cy="1457698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72000" tIns="36000" rIns="72000" bIns="36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0" cap="none" spc="0" normalizeH="0" baseline="0" noProof="0" dirty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ea typeface="+mn-ea"/>
                  <a:cs typeface="+mn-cs"/>
                </a:rPr>
                <a:t>Standardised checklist to support review of NCP policy and procedures to identify areas of need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FF65FF-72F7-C170-6C47-AE85808F2A92}"/>
                </a:ext>
              </a:extLst>
            </p:cNvPr>
            <p:cNvSpPr txBox="1"/>
            <p:nvPr/>
          </p:nvSpPr>
          <p:spPr>
            <a:xfrm>
              <a:off x="782226" y="2791111"/>
              <a:ext cx="16855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ea typeface="+mn-ea"/>
                  <a:cs typeface="+mn-cs"/>
                </a:rPr>
                <a:t>National level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92AEB8-5CDE-2B3E-482B-BB4FA4F7DF65}"/>
                </a:ext>
              </a:extLst>
            </p:cNvPr>
            <p:cNvSpPr txBox="1"/>
            <p:nvPr/>
          </p:nvSpPr>
          <p:spPr>
            <a:xfrm>
              <a:off x="3506943" y="3242401"/>
              <a:ext cx="2170097" cy="1457698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lIns="36000" tIns="36000" rIns="36000" bIns="36000">
              <a:spAutoFit/>
            </a:bodyPr>
            <a:lstStyle/>
            <a:p>
              <a:pPr marL="0" marR="0" lvl="1" indent="0" algn="ctr" defTabSz="844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0" cap="none" spc="0" normalizeH="0" baseline="0" noProof="0" dirty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ea typeface="+mn-ea"/>
                  <a:cs typeface="+mn-cs"/>
                </a:rPr>
                <a:t>Standardised checklist to support in-depth review of facilities conducting cholera testing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6B6BAFA-55F8-F57D-E338-DADCF7702FC9}"/>
                </a:ext>
              </a:extLst>
            </p:cNvPr>
            <p:cNvSpPr txBox="1"/>
            <p:nvPr/>
          </p:nvSpPr>
          <p:spPr>
            <a:xfrm>
              <a:off x="3791369" y="2791111"/>
              <a:ext cx="16012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1066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ea typeface="+mn-ea"/>
                  <a:cs typeface="+mn-cs"/>
                </a:rPr>
                <a:t>Facility level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A62889B-FFC6-5F3D-03EF-4E24D2103E16}"/>
              </a:ext>
            </a:extLst>
          </p:cNvPr>
          <p:cNvSpPr txBox="1"/>
          <p:nvPr/>
        </p:nvSpPr>
        <p:spPr>
          <a:xfrm>
            <a:off x="6310316" y="1973553"/>
            <a:ext cx="5604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Complimentary assessment tools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72FEF-D26D-C32D-6BB3-B191F7ABFFFB}"/>
              </a:ext>
            </a:extLst>
          </p:cNvPr>
          <p:cNvGrpSpPr/>
          <p:nvPr/>
        </p:nvGrpSpPr>
        <p:grpSpPr>
          <a:xfrm>
            <a:off x="6477275" y="2699713"/>
            <a:ext cx="5270500" cy="1457510"/>
            <a:chOff x="6527800" y="2699713"/>
            <a:chExt cx="5270500" cy="145751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EA6CC1-17B5-60A9-4559-B4A3386E3A4F}"/>
                </a:ext>
              </a:extLst>
            </p:cNvPr>
            <p:cNvSpPr txBox="1"/>
            <p:nvPr/>
          </p:nvSpPr>
          <p:spPr>
            <a:xfrm>
              <a:off x="6527800" y="2897223"/>
              <a:ext cx="5270500" cy="126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rgbClr val="119C94">
                  <a:shade val="15000"/>
                </a:srgbClr>
              </a:solidFill>
            </a:ln>
          </p:spPr>
          <p:txBody>
            <a:bodyPr wrap="square" lIns="72000" tIns="144000" rIns="72000" bIns="14400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National level data is used to evaluate facility implementation meets national goals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5EE6FBA-6F6E-70C7-0F7F-74E8DB2C98BF}"/>
                </a:ext>
              </a:extLst>
            </p:cNvPr>
            <p:cNvSpPr/>
            <p:nvPr/>
          </p:nvSpPr>
          <p:spPr>
            <a:xfrm>
              <a:off x="8966567" y="2699713"/>
              <a:ext cx="392966" cy="39296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latin typeface="Trebuchet MS" panose="020B0703020202090204" pitchFamily="34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8F9006-3F49-26A5-8041-92981B7CE37F}"/>
              </a:ext>
            </a:extLst>
          </p:cNvPr>
          <p:cNvGrpSpPr/>
          <p:nvPr/>
        </p:nvGrpSpPr>
        <p:grpSpPr>
          <a:xfrm>
            <a:off x="6477275" y="4284558"/>
            <a:ext cx="5270500" cy="1453760"/>
            <a:chOff x="6527800" y="4284558"/>
            <a:chExt cx="5270500" cy="14537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5CD9B1-CE8D-13C5-BCCA-5B36D0990C9C}"/>
                </a:ext>
              </a:extLst>
            </p:cNvPr>
            <p:cNvSpPr txBox="1"/>
            <p:nvPr/>
          </p:nvSpPr>
          <p:spPr>
            <a:xfrm>
              <a:off x="6527800" y="4478318"/>
              <a:ext cx="5270500" cy="12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rgbClr val="119C94">
                  <a:shade val="15000"/>
                </a:srgbClr>
              </a:solidFill>
            </a:ln>
          </p:spPr>
          <p:txBody>
            <a:bodyPr wrap="square" lIns="72000" tIns="144000" rIns="72000" bIns="14400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Facility level is used to verify national level progress towards the Cholera Roadmap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F45F8B-F8BF-06CE-8A88-3FAFBDBB6600}"/>
                </a:ext>
              </a:extLst>
            </p:cNvPr>
            <p:cNvSpPr/>
            <p:nvPr/>
          </p:nvSpPr>
          <p:spPr>
            <a:xfrm>
              <a:off x="8966567" y="4284558"/>
              <a:ext cx="392966" cy="3929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latin typeface="Trebuchet MS" panose="020B0703020202090204" pitchFamily="34" charset="0"/>
                </a:rPr>
                <a:t>2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468ABA0F-27FE-2A72-9D32-7AF4991EBD00}"/>
              </a:ext>
            </a:extLst>
          </p:cNvPr>
          <p:cNvSpPr/>
          <p:nvPr/>
        </p:nvSpPr>
        <p:spPr>
          <a:xfrm>
            <a:off x="1543048" y="2398145"/>
            <a:ext cx="392966" cy="3929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1BBDD5-B068-95AD-316C-104EFDC04D52}"/>
              </a:ext>
            </a:extLst>
          </p:cNvPr>
          <p:cNvSpPr/>
          <p:nvPr/>
        </p:nvSpPr>
        <p:spPr>
          <a:xfrm>
            <a:off x="4579182" y="2398145"/>
            <a:ext cx="392966" cy="3929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 dirty="0">
                <a:latin typeface="Trebuchet MS" panose="020B070302020209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82367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7A553C-1153-DCA8-991F-213132C6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187714"/>
            <a:ext cx="11517086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dirty="0"/>
              <a:t>Cholera Laboratory </a:t>
            </a:r>
            <a:r>
              <a:rPr lang="en-GB" sz="4200" dirty="0"/>
              <a:t>Assessment Workflow</a:t>
            </a:r>
          </a:p>
        </p:txBody>
      </p:sp>
      <p:sp>
        <p:nvSpPr>
          <p:cNvPr id="7" name="Straight Connector 4">
            <a:extLst>
              <a:ext uri="{FF2B5EF4-FFF2-40B4-BE49-F238E27FC236}">
                <a16:creationId xmlns:a16="http://schemas.microsoft.com/office/drawing/2014/main" id="{9369D26B-7500-2871-77D0-2F75FA5ECC60}"/>
              </a:ext>
            </a:extLst>
          </p:cNvPr>
          <p:cNvSpPr txBox="1"/>
          <p:nvPr/>
        </p:nvSpPr>
        <p:spPr>
          <a:xfrm>
            <a:off x="3998758" y="2809937"/>
            <a:ext cx="35225" cy="152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6F2BE2-D766-A7E4-1DCD-04F5E8E25805}"/>
              </a:ext>
            </a:extLst>
          </p:cNvPr>
          <p:cNvSpPr txBox="1"/>
          <p:nvPr/>
        </p:nvSpPr>
        <p:spPr>
          <a:xfrm>
            <a:off x="520822" y="1711217"/>
            <a:ext cx="3312000" cy="1260000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/>
              <a:t>Pre-arrival briefing, gather all documents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0E75CD-3C7E-609E-DD45-BDBE2B6577E7}"/>
              </a:ext>
            </a:extLst>
          </p:cNvPr>
          <p:cNvSpPr txBox="1"/>
          <p:nvPr/>
        </p:nvSpPr>
        <p:spPr>
          <a:xfrm>
            <a:off x="4447885" y="1711217"/>
            <a:ext cx="3312000" cy="1260000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/>
              <a:t>Inform laboratories and gather all documents</a:t>
            </a:r>
          </a:p>
        </p:txBody>
      </p:sp>
      <p:sp>
        <p:nvSpPr>
          <p:cNvPr id="27" name="Straight Connector 12">
            <a:extLst>
              <a:ext uri="{FF2B5EF4-FFF2-40B4-BE49-F238E27FC236}">
                <a16:creationId xmlns:a16="http://schemas.microsoft.com/office/drawing/2014/main" id="{EF7EAB8D-2172-B439-56E8-9BBF9370D29E}"/>
              </a:ext>
            </a:extLst>
          </p:cNvPr>
          <p:cNvSpPr txBox="1"/>
          <p:nvPr/>
        </p:nvSpPr>
        <p:spPr>
          <a:xfrm>
            <a:off x="5897276" y="3554396"/>
            <a:ext cx="387923" cy="48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ADD6EF-D6BE-81FD-A174-0A35DF30C3F9}"/>
              </a:ext>
            </a:extLst>
          </p:cNvPr>
          <p:cNvSpPr txBox="1"/>
          <p:nvPr/>
        </p:nvSpPr>
        <p:spPr>
          <a:xfrm>
            <a:off x="8374949" y="1711217"/>
            <a:ext cx="3312000" cy="1260000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/>
              <a:t>National checklist 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/>
              <a:t>(2 days)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7F9B2-9730-465D-FC96-93FF10CAAF0F}"/>
              </a:ext>
            </a:extLst>
          </p:cNvPr>
          <p:cNvSpPr txBox="1"/>
          <p:nvPr/>
        </p:nvSpPr>
        <p:spPr>
          <a:xfrm>
            <a:off x="520822" y="3361336"/>
            <a:ext cx="3312000" cy="126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Facility assessments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7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(1 day per lab/ 0.5 per RDT)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977F19-D894-1786-EF13-B80FC1DF69AE}"/>
              </a:ext>
            </a:extLst>
          </p:cNvPr>
          <p:cNvSpPr txBox="1"/>
          <p:nvPr/>
        </p:nvSpPr>
        <p:spPr>
          <a:xfrm>
            <a:off x="4447885" y="3361336"/>
            <a:ext cx="3312000" cy="126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Aggregate facility scores (0.5 days)</a:t>
            </a:r>
          </a:p>
        </p:txBody>
      </p:sp>
      <p:sp>
        <p:nvSpPr>
          <p:cNvPr id="31" name="Straight Connector 24">
            <a:extLst>
              <a:ext uri="{FF2B5EF4-FFF2-40B4-BE49-F238E27FC236}">
                <a16:creationId xmlns:a16="http://schemas.microsoft.com/office/drawing/2014/main" id="{F483F733-AA99-A198-1F61-6E902C1CBB5F}"/>
              </a:ext>
            </a:extLst>
          </p:cNvPr>
          <p:cNvSpPr txBox="1"/>
          <p:nvPr/>
        </p:nvSpPr>
        <p:spPr>
          <a:xfrm>
            <a:off x="6956084" y="5622393"/>
            <a:ext cx="403150" cy="552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5E9D0A-4725-5548-36E8-23652B0BBF23}"/>
              </a:ext>
            </a:extLst>
          </p:cNvPr>
          <p:cNvSpPr txBox="1"/>
          <p:nvPr/>
        </p:nvSpPr>
        <p:spPr>
          <a:xfrm>
            <a:off x="8374949" y="3361336"/>
            <a:ext cx="3312000" cy="126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Revise national checklist based on laboratory findings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(0.5 days)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671B60-974B-3CEF-ED63-EA712F4567DD}"/>
              </a:ext>
            </a:extLst>
          </p:cNvPr>
          <p:cNvSpPr txBox="1"/>
          <p:nvPr/>
        </p:nvSpPr>
        <p:spPr>
          <a:xfrm>
            <a:off x="520822" y="5003910"/>
            <a:ext cx="3312000" cy="126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Assign priorities and determine impact </a:t>
            </a:r>
            <a:br>
              <a:rPr lang="hu-HU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GB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(0.5 days)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EC0074-662E-1031-8931-607CE2FA57A7}"/>
              </a:ext>
            </a:extLst>
          </p:cNvPr>
          <p:cNvSpPr txBox="1"/>
          <p:nvPr/>
        </p:nvSpPr>
        <p:spPr>
          <a:xfrm>
            <a:off x="4447885" y="5003910"/>
            <a:ext cx="3312000" cy="126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Determine top 10 components (lowest score, highest priority, highest impact)</a:t>
            </a:r>
          </a:p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(1 day)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64FC2F-3986-46DE-F3A4-EE8770147094}"/>
              </a:ext>
            </a:extLst>
          </p:cNvPr>
          <p:cNvSpPr txBox="1"/>
          <p:nvPr/>
        </p:nvSpPr>
        <p:spPr>
          <a:xfrm>
            <a:off x="8374949" y="5003910"/>
            <a:ext cx="3312000" cy="126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7584" tIns="227584" rIns="227584" bIns="22758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Write report </a:t>
            </a:r>
            <a:br>
              <a:rPr lang="hu-HU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GB" sz="1700" b="1" kern="12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(3 weeks)</a:t>
            </a:r>
          </a:p>
        </p:txBody>
      </p:sp>
      <p:sp>
        <p:nvSpPr>
          <p:cNvPr id="36" name="Freeform: Shape 58">
            <a:extLst>
              <a:ext uri="{FF2B5EF4-FFF2-40B4-BE49-F238E27FC236}">
                <a16:creationId xmlns:a16="http://schemas.microsoft.com/office/drawing/2014/main" id="{2185B11E-19FE-EDB8-0F97-622A3AB425FE}"/>
              </a:ext>
            </a:extLst>
          </p:cNvPr>
          <p:cNvSpPr/>
          <p:nvPr/>
        </p:nvSpPr>
        <p:spPr>
          <a:xfrm>
            <a:off x="1434000" y="3023016"/>
            <a:ext cx="9324000" cy="288000"/>
          </a:xfrm>
          <a:custGeom>
            <a:avLst/>
            <a:gdLst>
              <a:gd name="connsiteX0" fmla="*/ 8008412 w 8008412"/>
              <a:gd name="connsiteY0" fmla="*/ 0 h 468569"/>
              <a:gd name="connsiteX1" fmla="*/ 8008412 w 8008412"/>
              <a:gd name="connsiteY1" fmla="*/ 251384 h 468569"/>
              <a:gd name="connsiteX2" fmla="*/ 0 w 8008412"/>
              <a:gd name="connsiteY2" fmla="*/ 251384 h 468569"/>
              <a:gd name="connsiteX3" fmla="*/ 0 w 8008412"/>
              <a:gd name="connsiteY3" fmla="*/ 468569 h 4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8412" h="468569">
                <a:moveTo>
                  <a:pt x="8008412" y="0"/>
                </a:moveTo>
                <a:lnTo>
                  <a:pt x="8008412" y="251384"/>
                </a:lnTo>
                <a:lnTo>
                  <a:pt x="0" y="251384"/>
                </a:lnTo>
                <a:lnTo>
                  <a:pt x="0" y="468569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6307" tIns="231786" rIns="3816308" bIns="231787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>
              <a:latin typeface="Trebuchet MS" panose="020B0603020202020204" pitchFamily="34" charset="0"/>
            </a:endParaRPr>
          </a:p>
        </p:txBody>
      </p:sp>
      <p:sp>
        <p:nvSpPr>
          <p:cNvPr id="37" name="Freeform: Shape 60">
            <a:extLst>
              <a:ext uri="{FF2B5EF4-FFF2-40B4-BE49-F238E27FC236}">
                <a16:creationId xmlns:a16="http://schemas.microsoft.com/office/drawing/2014/main" id="{9D882963-B999-BCFC-3C49-AB479E9B141B}"/>
              </a:ext>
            </a:extLst>
          </p:cNvPr>
          <p:cNvSpPr/>
          <p:nvPr/>
        </p:nvSpPr>
        <p:spPr>
          <a:xfrm>
            <a:off x="1434000" y="4663004"/>
            <a:ext cx="9324000" cy="288000"/>
          </a:xfrm>
          <a:custGeom>
            <a:avLst/>
            <a:gdLst>
              <a:gd name="connsiteX0" fmla="*/ 8008412 w 8008412"/>
              <a:gd name="connsiteY0" fmla="*/ 0 h 468569"/>
              <a:gd name="connsiteX1" fmla="*/ 8008412 w 8008412"/>
              <a:gd name="connsiteY1" fmla="*/ 251384 h 468569"/>
              <a:gd name="connsiteX2" fmla="*/ 0 w 8008412"/>
              <a:gd name="connsiteY2" fmla="*/ 251384 h 468569"/>
              <a:gd name="connsiteX3" fmla="*/ 0 w 8008412"/>
              <a:gd name="connsiteY3" fmla="*/ 468569 h 46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8412" h="468569">
                <a:moveTo>
                  <a:pt x="8008412" y="0"/>
                </a:moveTo>
                <a:lnTo>
                  <a:pt x="8008412" y="251384"/>
                </a:lnTo>
                <a:lnTo>
                  <a:pt x="0" y="251384"/>
                </a:lnTo>
                <a:lnTo>
                  <a:pt x="0" y="468569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6307" tIns="231786" rIns="3816308" bIns="231787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>
              <a:latin typeface="Trebuchet MS" panose="020B0603020202020204" pitchFamily="34" charset="0"/>
            </a:endParaRPr>
          </a:p>
        </p:txBody>
      </p:sp>
      <p:sp>
        <p:nvSpPr>
          <p:cNvPr id="38" name="Freeform: Shape 62">
            <a:extLst>
              <a:ext uri="{FF2B5EF4-FFF2-40B4-BE49-F238E27FC236}">
                <a16:creationId xmlns:a16="http://schemas.microsoft.com/office/drawing/2014/main" id="{18CB2EFC-F1CE-8515-6CE5-D158B2181532}"/>
              </a:ext>
            </a:extLst>
          </p:cNvPr>
          <p:cNvSpPr/>
          <p:nvPr/>
        </p:nvSpPr>
        <p:spPr>
          <a:xfrm>
            <a:off x="3906069" y="2295497"/>
            <a:ext cx="468569" cy="91440"/>
          </a:xfrm>
          <a:custGeom>
            <a:avLst/>
            <a:gdLst>
              <a:gd name="connsiteX0" fmla="*/ 0 w 468569"/>
              <a:gd name="connsiteY0" fmla="*/ 45720 h 91440"/>
              <a:gd name="connsiteX1" fmla="*/ 468569 w 468569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569" h="91440">
                <a:moveTo>
                  <a:pt x="0" y="45720"/>
                </a:moveTo>
                <a:lnTo>
                  <a:pt x="468569" y="45720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506" tIns="43222" rIns="234505" bIns="4322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>
              <a:latin typeface="Trebuchet MS" panose="020B0603020202020204" pitchFamily="34" charset="0"/>
            </a:endParaRPr>
          </a:p>
        </p:txBody>
      </p:sp>
      <p:sp>
        <p:nvSpPr>
          <p:cNvPr id="39" name="Freeform: Shape 63">
            <a:extLst>
              <a:ext uri="{FF2B5EF4-FFF2-40B4-BE49-F238E27FC236}">
                <a16:creationId xmlns:a16="http://schemas.microsoft.com/office/drawing/2014/main" id="{6DBB8547-0F81-07BA-A0F0-8230DEFBA2A0}"/>
              </a:ext>
            </a:extLst>
          </p:cNvPr>
          <p:cNvSpPr/>
          <p:nvPr/>
        </p:nvSpPr>
        <p:spPr>
          <a:xfrm>
            <a:off x="7833132" y="2295497"/>
            <a:ext cx="468569" cy="91440"/>
          </a:xfrm>
          <a:custGeom>
            <a:avLst/>
            <a:gdLst>
              <a:gd name="connsiteX0" fmla="*/ 0 w 468569"/>
              <a:gd name="connsiteY0" fmla="*/ 45720 h 91440"/>
              <a:gd name="connsiteX1" fmla="*/ 468569 w 468569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569" h="91440">
                <a:moveTo>
                  <a:pt x="0" y="45720"/>
                </a:moveTo>
                <a:lnTo>
                  <a:pt x="468569" y="45720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506" tIns="43222" rIns="234505" bIns="4322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>
              <a:latin typeface="Trebuchet MS" panose="020B0603020202020204" pitchFamily="34" charset="0"/>
            </a:endParaRPr>
          </a:p>
        </p:txBody>
      </p:sp>
      <p:sp>
        <p:nvSpPr>
          <p:cNvPr id="40" name="Freeform: Shape 64">
            <a:extLst>
              <a:ext uri="{FF2B5EF4-FFF2-40B4-BE49-F238E27FC236}">
                <a16:creationId xmlns:a16="http://schemas.microsoft.com/office/drawing/2014/main" id="{34ED6CD6-2381-B2A5-D0FE-4F281E8D3DCB}"/>
              </a:ext>
            </a:extLst>
          </p:cNvPr>
          <p:cNvSpPr/>
          <p:nvPr/>
        </p:nvSpPr>
        <p:spPr>
          <a:xfrm>
            <a:off x="7833132" y="3945616"/>
            <a:ext cx="468569" cy="91440"/>
          </a:xfrm>
          <a:custGeom>
            <a:avLst/>
            <a:gdLst>
              <a:gd name="connsiteX0" fmla="*/ 0 w 468569"/>
              <a:gd name="connsiteY0" fmla="*/ 45720 h 91440"/>
              <a:gd name="connsiteX1" fmla="*/ 468569 w 468569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569" h="91440">
                <a:moveTo>
                  <a:pt x="0" y="45720"/>
                </a:moveTo>
                <a:lnTo>
                  <a:pt x="468569" y="45720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506" tIns="43222" rIns="234505" bIns="4322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>
              <a:latin typeface="Trebuchet MS" panose="020B0603020202020204" pitchFamily="34" charset="0"/>
            </a:endParaRPr>
          </a:p>
        </p:txBody>
      </p:sp>
      <p:sp>
        <p:nvSpPr>
          <p:cNvPr id="41" name="Freeform: Shape 65">
            <a:extLst>
              <a:ext uri="{FF2B5EF4-FFF2-40B4-BE49-F238E27FC236}">
                <a16:creationId xmlns:a16="http://schemas.microsoft.com/office/drawing/2014/main" id="{C1234342-C211-8ABD-AE62-8CC8AB4F6452}"/>
              </a:ext>
            </a:extLst>
          </p:cNvPr>
          <p:cNvSpPr/>
          <p:nvPr/>
        </p:nvSpPr>
        <p:spPr>
          <a:xfrm>
            <a:off x="3906069" y="3945616"/>
            <a:ext cx="468569" cy="91440"/>
          </a:xfrm>
          <a:custGeom>
            <a:avLst/>
            <a:gdLst>
              <a:gd name="connsiteX0" fmla="*/ 0 w 468569"/>
              <a:gd name="connsiteY0" fmla="*/ 45720 h 91440"/>
              <a:gd name="connsiteX1" fmla="*/ 468569 w 468569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569" h="91440">
                <a:moveTo>
                  <a:pt x="0" y="45720"/>
                </a:moveTo>
                <a:lnTo>
                  <a:pt x="468569" y="45720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506" tIns="43222" rIns="234505" bIns="4322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>
              <a:latin typeface="Trebuchet MS" panose="020B0603020202020204" pitchFamily="34" charset="0"/>
            </a:endParaRPr>
          </a:p>
        </p:txBody>
      </p:sp>
      <p:sp>
        <p:nvSpPr>
          <p:cNvPr id="42" name="Freeform: Shape 66">
            <a:extLst>
              <a:ext uri="{FF2B5EF4-FFF2-40B4-BE49-F238E27FC236}">
                <a16:creationId xmlns:a16="http://schemas.microsoft.com/office/drawing/2014/main" id="{30A5D43D-F6FF-407A-E901-2B881A84BE5B}"/>
              </a:ext>
            </a:extLst>
          </p:cNvPr>
          <p:cNvSpPr/>
          <p:nvPr/>
        </p:nvSpPr>
        <p:spPr>
          <a:xfrm>
            <a:off x="3906069" y="5588190"/>
            <a:ext cx="468569" cy="91440"/>
          </a:xfrm>
          <a:custGeom>
            <a:avLst/>
            <a:gdLst>
              <a:gd name="connsiteX0" fmla="*/ 0 w 468569"/>
              <a:gd name="connsiteY0" fmla="*/ 45720 h 91440"/>
              <a:gd name="connsiteX1" fmla="*/ 468569 w 468569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569" h="91440">
                <a:moveTo>
                  <a:pt x="0" y="45720"/>
                </a:moveTo>
                <a:lnTo>
                  <a:pt x="468569" y="45720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506" tIns="43222" rIns="234505" bIns="4322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>
              <a:latin typeface="Trebuchet MS" panose="020B0603020202020204" pitchFamily="34" charset="0"/>
            </a:endParaRPr>
          </a:p>
        </p:txBody>
      </p:sp>
      <p:sp>
        <p:nvSpPr>
          <p:cNvPr id="43" name="Freeform: Shape 67">
            <a:extLst>
              <a:ext uri="{FF2B5EF4-FFF2-40B4-BE49-F238E27FC236}">
                <a16:creationId xmlns:a16="http://schemas.microsoft.com/office/drawing/2014/main" id="{7AA3FA0F-AEB6-1962-CB0B-BB7550AAAB6C}"/>
              </a:ext>
            </a:extLst>
          </p:cNvPr>
          <p:cNvSpPr/>
          <p:nvPr/>
        </p:nvSpPr>
        <p:spPr>
          <a:xfrm>
            <a:off x="7833132" y="5588190"/>
            <a:ext cx="468569" cy="91440"/>
          </a:xfrm>
          <a:custGeom>
            <a:avLst/>
            <a:gdLst>
              <a:gd name="connsiteX0" fmla="*/ 0 w 468569"/>
              <a:gd name="connsiteY0" fmla="*/ 45720 h 91440"/>
              <a:gd name="connsiteX1" fmla="*/ 468569 w 468569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569" h="91440">
                <a:moveTo>
                  <a:pt x="0" y="45720"/>
                </a:moveTo>
                <a:lnTo>
                  <a:pt x="468569" y="45720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506" tIns="43222" rIns="234505" bIns="4322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700" b="1" kern="1200">
              <a:latin typeface="Trebuchet MS" panose="020B0603020202020204" pitchFamily="34" charset="0"/>
            </a:endParaRPr>
          </a:p>
        </p:txBody>
      </p:sp>
      <p:sp>
        <p:nvSpPr>
          <p:cNvPr id="44" name="Google Shape;429;p17">
            <a:extLst>
              <a:ext uri="{FF2B5EF4-FFF2-40B4-BE49-F238E27FC236}">
                <a16:creationId xmlns:a16="http://schemas.microsoft.com/office/drawing/2014/main" id="{E1DA6AB2-ABF9-894C-2B1F-8DEA53927855}"/>
              </a:ext>
            </a:extLst>
          </p:cNvPr>
          <p:cNvSpPr>
            <a:spLocks noChangeAspect="1"/>
          </p:cNvSpPr>
          <p:nvPr/>
        </p:nvSpPr>
        <p:spPr>
          <a:xfrm rot="5400000">
            <a:off x="283855" y="1812573"/>
            <a:ext cx="529711" cy="32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" name="Google Shape;429;p17">
            <a:extLst>
              <a:ext uri="{FF2B5EF4-FFF2-40B4-BE49-F238E27FC236}">
                <a16:creationId xmlns:a16="http://schemas.microsoft.com/office/drawing/2014/main" id="{CBE0DC8F-94E8-6613-05A0-76D0C620DAB4}"/>
              </a:ext>
            </a:extLst>
          </p:cNvPr>
          <p:cNvSpPr>
            <a:spLocks noChangeAspect="1"/>
          </p:cNvSpPr>
          <p:nvPr/>
        </p:nvSpPr>
        <p:spPr>
          <a:xfrm rot="5400000">
            <a:off x="11478771" y="5729355"/>
            <a:ext cx="384814" cy="39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0833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BCD3F-62EA-DB23-83C2-32AA2470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6C239C-66D3-2570-0727-105A067DE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29" y="226844"/>
            <a:ext cx="11549743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Cholera Laboratory </a:t>
            </a:r>
            <a:r>
              <a:rPr lang="en-GB" dirty="0">
                <a:latin typeface="Trebuchet MS" panose="020B0603020202020204" pitchFamily="34" charset="0"/>
              </a:rPr>
              <a:t>Assessment Facilities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352148F-8CD5-AA6E-A5CB-9D828DDDF6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9246" y="2944361"/>
            <a:ext cx="10853508" cy="3371285"/>
          </a:xfrm>
          <a:ln w="6350">
            <a:noFill/>
          </a:ln>
        </p:spPr>
        <p:txBody>
          <a:bodyPr wrap="square" tIns="72000" bIns="108000">
            <a:spAutoFit/>
          </a:bodyPr>
          <a:lstStyle/>
          <a:p>
            <a:pPr marL="324000" lvl="2" indent="-2520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596900" algn="l"/>
              </a:tabLst>
            </a:pPr>
            <a:r>
              <a:rPr lang="en-US" altLang="en-US" sz="2200" dirty="0">
                <a:latin typeface="Trebuchet MS" panose="020B0603020202020204" pitchFamily="34" charset="0"/>
              </a:rPr>
              <a:t>National reference Laboratories (NCDC-NRL and CPHL)</a:t>
            </a:r>
          </a:p>
          <a:p>
            <a:pPr marL="324000" lvl="2" indent="-2520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596900" algn="l"/>
              </a:tabLst>
            </a:pPr>
            <a:r>
              <a:rPr lang="en-US" altLang="en-US" sz="2200" dirty="0">
                <a:latin typeface="Trebuchet MS" panose="020B0603020202020204" pitchFamily="34" charset="0"/>
              </a:rPr>
              <a:t>State Public Health Laboratories – without current response</a:t>
            </a:r>
          </a:p>
          <a:p>
            <a:pPr marL="324000" lvl="2" indent="-2520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596900" algn="l"/>
              </a:tabLst>
            </a:pPr>
            <a:r>
              <a:rPr lang="en-US" altLang="en-US" sz="2200" dirty="0">
                <a:latin typeface="Trebuchet MS" panose="020B0603020202020204" pitchFamily="34" charset="0"/>
              </a:rPr>
              <a:t>State Public Health Laboratories – without current response, (preparedness)</a:t>
            </a:r>
          </a:p>
          <a:p>
            <a:pPr marL="324000" lvl="2" indent="-2520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596900" algn="l"/>
              </a:tabLst>
            </a:pPr>
            <a:r>
              <a:rPr lang="en-US" altLang="en-US" sz="2200" dirty="0">
                <a:latin typeface="Trebuchet MS" panose="020B0603020202020204" pitchFamily="34" charset="0"/>
              </a:rPr>
              <a:t>Selected private and academic laboratories with capacity for cholera diagnostics</a:t>
            </a:r>
          </a:p>
          <a:p>
            <a:pPr marL="324000" lvl="2" indent="-2520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596900" algn="l"/>
              </a:tabLst>
            </a:pPr>
            <a:r>
              <a:rPr lang="en-US" altLang="en-US" sz="2200" dirty="0">
                <a:latin typeface="Trebuchet MS" panose="020B0603020202020204" pitchFamily="34" charset="0"/>
              </a:rPr>
              <a:t>Sample collection and shipment centers, if any</a:t>
            </a:r>
          </a:p>
          <a:p>
            <a:pPr marL="324000" lvl="2" indent="-2520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596900" algn="l"/>
              </a:tabLst>
            </a:pPr>
            <a:r>
              <a:rPr lang="en-US" altLang="en-US" sz="2200" dirty="0">
                <a:latin typeface="Trebuchet MS" panose="020B0603020202020204" pitchFamily="34" charset="0"/>
              </a:rPr>
              <a:t>RDT provider – health facility without current response</a:t>
            </a:r>
          </a:p>
          <a:p>
            <a:pPr marL="324000" lvl="2" indent="-2520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596900" algn="l"/>
              </a:tabLst>
            </a:pPr>
            <a:r>
              <a:rPr lang="en-US" altLang="en-US" sz="2200" dirty="0">
                <a:latin typeface="Trebuchet MS" panose="020B0603020202020204" pitchFamily="34" charset="0"/>
              </a:rPr>
              <a:t>RDT provider - health facility with current response, (preparedness)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37C49-D9D5-E8A8-BDF7-1E338647F8C8}"/>
              </a:ext>
            </a:extLst>
          </p:cNvPr>
          <p:cNvSpPr txBox="1"/>
          <p:nvPr/>
        </p:nvSpPr>
        <p:spPr>
          <a:xfrm>
            <a:off x="669246" y="1580815"/>
            <a:ext cx="10853509" cy="90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txBody>
          <a:bodyPr wrap="square" lIns="90000" tIns="72000" bIns="108000" anchor="ctr" anchorCtr="0">
            <a:noAutofit/>
          </a:bodyPr>
          <a:lstStyle/>
          <a:p>
            <a:pPr marL="0" indent="0" algn="ctr">
              <a:buNone/>
            </a:pPr>
            <a:r>
              <a:rPr lang="en-US" altLang="en-US" sz="2200" dirty="0">
                <a:latin typeface="Trebuchet MS" panose="020B0603020202020204" pitchFamily="34" charset="0"/>
                <a:ea typeface="Times New Roman" panose="02020603050405020304" pitchFamily="18" charset="0"/>
              </a:rPr>
              <a:t>The assessment will target laboratories involved in cholera diagnostics </a:t>
            </a:r>
            <a:br>
              <a:rPr lang="hu-HU" altLang="en-US" sz="2200" dirty="0">
                <a:latin typeface="Trebuchet MS" panose="020B0603020202020204" pitchFamily="34" charset="0"/>
                <a:ea typeface="Times New Roman" panose="02020603050405020304" pitchFamily="18" charset="0"/>
              </a:rPr>
            </a:br>
            <a:r>
              <a:rPr lang="en-US" altLang="en-US" sz="2200" dirty="0">
                <a:latin typeface="Trebuchet MS" panose="020B0603020202020204" pitchFamily="34" charset="0"/>
                <a:ea typeface="Times New Roman" panose="02020603050405020304" pitchFamily="18" charset="0"/>
              </a:rPr>
              <a:t>at national,</a:t>
            </a:r>
            <a:r>
              <a:rPr lang="hu-HU" altLang="en-US" sz="2200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2200" dirty="0">
                <a:latin typeface="Trebuchet MS" panose="020B0603020202020204" pitchFamily="34" charset="0"/>
                <a:ea typeface="Times New Roman" panose="02020603050405020304" pitchFamily="18" charset="0"/>
              </a:rPr>
              <a:t>state, and community, including;</a:t>
            </a:r>
          </a:p>
        </p:txBody>
      </p:sp>
      <p:sp>
        <p:nvSpPr>
          <p:cNvPr id="3" name="Google Shape;429;p17">
            <a:extLst>
              <a:ext uri="{FF2B5EF4-FFF2-40B4-BE49-F238E27FC236}">
                <a16:creationId xmlns:a16="http://schemas.microsoft.com/office/drawing/2014/main" id="{1ABBEC79-6B7F-00BF-AEDF-BB1F0F7D3A53}"/>
              </a:ext>
            </a:extLst>
          </p:cNvPr>
          <p:cNvSpPr/>
          <p:nvPr/>
        </p:nvSpPr>
        <p:spPr>
          <a:xfrm rot="10800000">
            <a:off x="5788233" y="2408794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4043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7C343C-55D6-2FCB-5B2D-B81A646AFA1C}"/>
              </a:ext>
            </a:extLst>
          </p:cNvPr>
          <p:cNvSpPr/>
          <p:nvPr/>
        </p:nvSpPr>
        <p:spPr>
          <a:xfrm>
            <a:off x="1465793" y="5462210"/>
            <a:ext cx="846000" cy="2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75C250-D0BC-65F5-4906-7B4B5A2595EE}"/>
              </a:ext>
            </a:extLst>
          </p:cNvPr>
          <p:cNvCxnSpPr>
            <a:cxnSpLocks/>
          </p:cNvCxnSpPr>
          <p:nvPr/>
        </p:nvCxnSpPr>
        <p:spPr>
          <a:xfrm flipV="1">
            <a:off x="508222" y="2155521"/>
            <a:ext cx="10006019" cy="4432"/>
          </a:xfrm>
          <a:prstGeom prst="line">
            <a:avLst/>
          </a:prstGeom>
          <a:ln w="6350">
            <a:solidFill>
              <a:srgbClr val="2D4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19EA9-14B8-0BE9-B232-87C7695A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rebuchet MS" panose="020B0603020202020204" pitchFamily="34" charset="0"/>
              </a:rPr>
              <a:t>13</a:t>
            </a:fld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E04A9-0EEC-66B8-615D-632006F3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194186"/>
            <a:ext cx="1151708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Cholera </a:t>
            </a:r>
            <a:r>
              <a:rPr lang="en-US" dirty="0"/>
              <a:t>Laboratory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GB" dirty="0">
                <a:latin typeface="Trebuchet MS" panose="020B0603020202020204" pitchFamily="34" charset="0"/>
              </a:rPr>
              <a:t>Assessment Timeline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7B24ED-B285-C16B-485C-E1EF6A0CC652}"/>
              </a:ext>
            </a:extLst>
          </p:cNvPr>
          <p:cNvSpPr txBox="1">
            <a:spLocks/>
          </p:cNvSpPr>
          <p:nvPr/>
        </p:nvSpPr>
        <p:spPr>
          <a:xfrm>
            <a:off x="337456" y="3423522"/>
            <a:ext cx="2160000" cy="2808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36000" tIns="108000" rIns="3600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The national level cholera assessment tool guides users through</a:t>
            </a:r>
            <a:r>
              <a:rPr lang="hu-HU" sz="1800" dirty="0">
                <a:latin typeface="Trebuchet MS" panose="020B0603020202020204" pitchFamily="34" charset="0"/>
              </a:rPr>
              <a:t> </a:t>
            </a:r>
            <a:r>
              <a:rPr lang="en-US" sz="1800" dirty="0">
                <a:latin typeface="Trebuchet MS" panose="020B0603020202020204" pitchFamily="34" charset="0"/>
              </a:rPr>
              <a:t>determining strengths and gaps in the country through a </a:t>
            </a:r>
            <a: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>staging</a:t>
            </a:r>
            <a:r>
              <a:rPr lang="en-US" sz="1800" dirty="0">
                <a:solidFill>
                  <a:schemeClr val="accent4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>
                <a:latin typeface="Trebuchet MS" panose="020B0603020202020204" pitchFamily="34" charset="0"/>
              </a:rPr>
              <a:t>exercise.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5A03BD-98EA-F10D-9FB3-F997947972FD}"/>
              </a:ext>
            </a:extLst>
          </p:cNvPr>
          <p:cNvSpPr/>
          <p:nvPr/>
        </p:nvSpPr>
        <p:spPr>
          <a:xfrm>
            <a:off x="3211180" y="4911698"/>
            <a:ext cx="1116000" cy="288000"/>
          </a:xfrm>
          <a:prstGeom prst="rect">
            <a:avLst/>
          </a:prstGeom>
          <a:solidFill>
            <a:srgbClr val="F8C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F52831-FD49-5609-1AD3-93A068C54C6F}"/>
              </a:ext>
            </a:extLst>
          </p:cNvPr>
          <p:cNvSpPr txBox="1">
            <a:spLocks/>
          </p:cNvSpPr>
          <p:nvPr/>
        </p:nvSpPr>
        <p:spPr>
          <a:xfrm>
            <a:off x="2675678" y="3423522"/>
            <a:ext cx="2160000" cy="280800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36000" tIns="108000" rIns="3600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Each core component of the cholera diagnostic network is broken into key sections and </a:t>
            </a:r>
            <a:r>
              <a:rPr lang="en-US" sz="1800" b="1" dirty="0">
                <a:latin typeface="Trebuchet MS" panose="020B0603020202020204" pitchFamily="34" charset="0"/>
              </a:rPr>
              <a:t>evaluated</a:t>
            </a:r>
            <a:r>
              <a:rPr lang="en-US" sz="1800" dirty="0">
                <a:latin typeface="Trebuchet MS" panose="020B0603020202020204" pitchFamily="34" charset="0"/>
              </a:rPr>
              <a:t> by </a:t>
            </a:r>
            <a:br>
              <a:rPr lang="hu-HU" sz="1800" dirty="0">
                <a:latin typeface="Trebuchet MS" panose="020B0603020202020204" pitchFamily="34" charset="0"/>
              </a:rPr>
            </a:br>
            <a:r>
              <a:rPr lang="en-US" sz="1800" dirty="0">
                <a:latin typeface="Trebuchet MS" panose="020B0603020202020204" pitchFamily="34" charset="0"/>
              </a:rPr>
              <a:t>a panel of experts.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4CDA29-E92F-1330-94E9-CC344BF31386}"/>
              </a:ext>
            </a:extLst>
          </p:cNvPr>
          <p:cNvSpPr/>
          <p:nvPr/>
        </p:nvSpPr>
        <p:spPr>
          <a:xfrm>
            <a:off x="5106456" y="4366744"/>
            <a:ext cx="918000" cy="288000"/>
          </a:xfrm>
          <a:prstGeom prst="rect">
            <a:avLst/>
          </a:prstGeom>
          <a:solidFill>
            <a:srgbClr val="7DF8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5EC9E-9760-C2DB-4D35-FBC8E2E4CD04}"/>
              </a:ext>
            </a:extLst>
          </p:cNvPr>
          <p:cNvSpPr txBox="1">
            <a:spLocks/>
          </p:cNvSpPr>
          <p:nvPr/>
        </p:nvSpPr>
        <p:spPr>
          <a:xfrm>
            <a:off x="5013900" y="3423522"/>
            <a:ext cx="2160000" cy="280800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36000" tIns="108000" rIns="3600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Many of the national components are </a:t>
            </a:r>
            <a:r>
              <a:rPr lang="en-US" sz="1800" b="1" dirty="0">
                <a:latin typeface="Trebuchet MS" panose="020B0603020202020204" pitchFamily="34" charset="0"/>
              </a:rPr>
              <a:t>verified</a:t>
            </a:r>
            <a:r>
              <a:rPr lang="en-US" sz="1800" dirty="0">
                <a:latin typeface="Trebuchet MS" panose="020B0603020202020204" pitchFamily="34" charset="0"/>
              </a:rPr>
              <a:t> during laboratory assessments.</a:t>
            </a:r>
          </a:p>
          <a:p>
            <a:pPr>
              <a:lnSpc>
                <a:spcPct val="100000"/>
              </a:lnSpc>
            </a:pPr>
            <a:endParaRPr lang="en-US" sz="1800" dirty="0">
              <a:latin typeface="Trebuchet MS" panose="020B0603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64B788-0523-7C31-E1A1-F72A45B6DBE6}"/>
              </a:ext>
            </a:extLst>
          </p:cNvPr>
          <p:cNvSpPr/>
          <p:nvPr/>
        </p:nvSpPr>
        <p:spPr>
          <a:xfrm>
            <a:off x="7431835" y="4631195"/>
            <a:ext cx="864000" cy="288000"/>
          </a:xfrm>
          <a:prstGeom prst="rect">
            <a:avLst/>
          </a:prstGeom>
          <a:solidFill>
            <a:srgbClr val="099E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9C638C-4EFB-5ED9-A36B-849FE3F3553A}"/>
              </a:ext>
            </a:extLst>
          </p:cNvPr>
          <p:cNvSpPr txBox="1">
            <a:spLocks/>
          </p:cNvSpPr>
          <p:nvPr/>
        </p:nvSpPr>
        <p:spPr>
          <a:xfrm>
            <a:off x="7352122" y="3423522"/>
            <a:ext cx="2160000" cy="280800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36000" tIns="108000" rIns="3600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The panel of experts reviews the laboratory information and </a:t>
            </a:r>
            <a: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>adjusts</a:t>
            </a:r>
            <a:r>
              <a:rPr lang="en-US" sz="1800" dirty="0">
                <a:latin typeface="Trebuchet MS" panose="020B0603020202020204" pitchFamily="34" charset="0"/>
              </a:rPr>
              <a:t> the staging if needed.</a:t>
            </a:r>
          </a:p>
          <a:p>
            <a:pPr>
              <a:lnSpc>
                <a:spcPct val="100000"/>
              </a:lnSpc>
            </a:pPr>
            <a:endParaRPr lang="en-US" sz="1800" dirty="0">
              <a:latin typeface="Trebuchet MS" panose="020B0603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86FC39-A292-4C91-21E9-FC6FD8DBDF77}"/>
              </a:ext>
            </a:extLst>
          </p:cNvPr>
          <p:cNvSpPr/>
          <p:nvPr/>
        </p:nvSpPr>
        <p:spPr>
          <a:xfrm>
            <a:off x="337456" y="2912024"/>
            <a:ext cx="2268000" cy="309777"/>
          </a:xfrm>
          <a:custGeom>
            <a:avLst/>
            <a:gdLst>
              <a:gd name="connsiteX0" fmla="*/ 0 w 2217769"/>
              <a:gd name="connsiteY0" fmla="*/ 0 h 309777"/>
              <a:gd name="connsiteX1" fmla="*/ 2062881 w 2217769"/>
              <a:gd name="connsiteY1" fmla="*/ 0 h 309777"/>
              <a:gd name="connsiteX2" fmla="*/ 2217769 w 2217769"/>
              <a:gd name="connsiteY2" fmla="*/ 154889 h 309777"/>
              <a:gd name="connsiteX3" fmla="*/ 2062881 w 2217769"/>
              <a:gd name="connsiteY3" fmla="*/ 309777 h 309777"/>
              <a:gd name="connsiteX4" fmla="*/ 0 w 2217769"/>
              <a:gd name="connsiteY4" fmla="*/ 309777 h 309777"/>
              <a:gd name="connsiteX5" fmla="*/ 154889 w 2217769"/>
              <a:gd name="connsiteY5" fmla="*/ 154889 h 309777"/>
              <a:gd name="connsiteX6" fmla="*/ 0 w 2217769"/>
              <a:gd name="connsiteY6" fmla="*/ 0 h 30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7769" h="309777">
                <a:moveTo>
                  <a:pt x="0" y="0"/>
                </a:moveTo>
                <a:lnTo>
                  <a:pt x="2062881" y="0"/>
                </a:lnTo>
                <a:lnTo>
                  <a:pt x="2217769" y="154889"/>
                </a:lnTo>
                <a:lnTo>
                  <a:pt x="2062881" y="309777"/>
                </a:lnTo>
                <a:lnTo>
                  <a:pt x="0" y="309777"/>
                </a:lnTo>
                <a:lnTo>
                  <a:pt x="154889" y="1548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30899" tIns="25337" rIns="180225" bIns="25337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900" kern="1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086E89-5416-33E9-0B6F-D655E5F97555}"/>
              </a:ext>
            </a:extLst>
          </p:cNvPr>
          <p:cNvSpPr/>
          <p:nvPr/>
        </p:nvSpPr>
        <p:spPr>
          <a:xfrm>
            <a:off x="2648678" y="2912024"/>
            <a:ext cx="2268000" cy="309777"/>
          </a:xfrm>
          <a:custGeom>
            <a:avLst/>
            <a:gdLst>
              <a:gd name="connsiteX0" fmla="*/ 0 w 2217769"/>
              <a:gd name="connsiteY0" fmla="*/ 0 h 309777"/>
              <a:gd name="connsiteX1" fmla="*/ 2062881 w 2217769"/>
              <a:gd name="connsiteY1" fmla="*/ 0 h 309777"/>
              <a:gd name="connsiteX2" fmla="*/ 2217769 w 2217769"/>
              <a:gd name="connsiteY2" fmla="*/ 154889 h 309777"/>
              <a:gd name="connsiteX3" fmla="*/ 2062881 w 2217769"/>
              <a:gd name="connsiteY3" fmla="*/ 309777 h 309777"/>
              <a:gd name="connsiteX4" fmla="*/ 0 w 2217769"/>
              <a:gd name="connsiteY4" fmla="*/ 309777 h 309777"/>
              <a:gd name="connsiteX5" fmla="*/ 154889 w 2217769"/>
              <a:gd name="connsiteY5" fmla="*/ 154889 h 309777"/>
              <a:gd name="connsiteX6" fmla="*/ 0 w 2217769"/>
              <a:gd name="connsiteY6" fmla="*/ 0 h 30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7769" h="309777">
                <a:moveTo>
                  <a:pt x="0" y="0"/>
                </a:moveTo>
                <a:lnTo>
                  <a:pt x="2062881" y="0"/>
                </a:lnTo>
                <a:lnTo>
                  <a:pt x="2217769" y="154889"/>
                </a:lnTo>
                <a:lnTo>
                  <a:pt x="2062881" y="309777"/>
                </a:lnTo>
                <a:lnTo>
                  <a:pt x="0" y="309777"/>
                </a:lnTo>
                <a:lnTo>
                  <a:pt x="154889" y="1548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230899" tIns="25337" rIns="180225" bIns="25337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9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D54B6E-0A2A-FF80-00F2-80C435EFD66A}"/>
              </a:ext>
            </a:extLst>
          </p:cNvPr>
          <p:cNvSpPr/>
          <p:nvPr/>
        </p:nvSpPr>
        <p:spPr>
          <a:xfrm>
            <a:off x="4959900" y="2912024"/>
            <a:ext cx="2268000" cy="309777"/>
          </a:xfrm>
          <a:custGeom>
            <a:avLst/>
            <a:gdLst>
              <a:gd name="connsiteX0" fmla="*/ 0 w 2217769"/>
              <a:gd name="connsiteY0" fmla="*/ 0 h 309777"/>
              <a:gd name="connsiteX1" fmla="*/ 2062881 w 2217769"/>
              <a:gd name="connsiteY1" fmla="*/ 0 h 309777"/>
              <a:gd name="connsiteX2" fmla="*/ 2217769 w 2217769"/>
              <a:gd name="connsiteY2" fmla="*/ 154889 h 309777"/>
              <a:gd name="connsiteX3" fmla="*/ 2062881 w 2217769"/>
              <a:gd name="connsiteY3" fmla="*/ 309777 h 309777"/>
              <a:gd name="connsiteX4" fmla="*/ 0 w 2217769"/>
              <a:gd name="connsiteY4" fmla="*/ 309777 h 309777"/>
              <a:gd name="connsiteX5" fmla="*/ 154889 w 2217769"/>
              <a:gd name="connsiteY5" fmla="*/ 154889 h 309777"/>
              <a:gd name="connsiteX6" fmla="*/ 0 w 2217769"/>
              <a:gd name="connsiteY6" fmla="*/ 0 h 30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7769" h="309777">
                <a:moveTo>
                  <a:pt x="0" y="0"/>
                </a:moveTo>
                <a:lnTo>
                  <a:pt x="2062881" y="0"/>
                </a:lnTo>
                <a:lnTo>
                  <a:pt x="2217769" y="154889"/>
                </a:lnTo>
                <a:lnTo>
                  <a:pt x="2062881" y="309777"/>
                </a:lnTo>
                <a:lnTo>
                  <a:pt x="0" y="309777"/>
                </a:lnTo>
                <a:lnTo>
                  <a:pt x="154889" y="1548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30899" tIns="25337" rIns="180225" bIns="25337" numCol="1" spcCol="1270" anchor="ctr" anchorCtr="0">
            <a:noAutofit/>
          </a:bodyPr>
          <a:lstStyle/>
          <a:p>
            <a:pPr marL="0" lvl="0" indent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900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DB6B53-BA85-16CA-B602-F33E5F2D80EC}"/>
              </a:ext>
            </a:extLst>
          </p:cNvPr>
          <p:cNvSpPr/>
          <p:nvPr/>
        </p:nvSpPr>
        <p:spPr>
          <a:xfrm>
            <a:off x="7271122" y="2912024"/>
            <a:ext cx="2268000" cy="309777"/>
          </a:xfrm>
          <a:custGeom>
            <a:avLst/>
            <a:gdLst>
              <a:gd name="connsiteX0" fmla="*/ 0 w 2217769"/>
              <a:gd name="connsiteY0" fmla="*/ 0 h 309777"/>
              <a:gd name="connsiteX1" fmla="*/ 2062881 w 2217769"/>
              <a:gd name="connsiteY1" fmla="*/ 0 h 309777"/>
              <a:gd name="connsiteX2" fmla="*/ 2217769 w 2217769"/>
              <a:gd name="connsiteY2" fmla="*/ 154889 h 309777"/>
              <a:gd name="connsiteX3" fmla="*/ 2062881 w 2217769"/>
              <a:gd name="connsiteY3" fmla="*/ 309777 h 309777"/>
              <a:gd name="connsiteX4" fmla="*/ 0 w 2217769"/>
              <a:gd name="connsiteY4" fmla="*/ 309777 h 309777"/>
              <a:gd name="connsiteX5" fmla="*/ 154889 w 2217769"/>
              <a:gd name="connsiteY5" fmla="*/ 154889 h 309777"/>
              <a:gd name="connsiteX6" fmla="*/ 0 w 2217769"/>
              <a:gd name="connsiteY6" fmla="*/ 0 h 30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7769" h="309777">
                <a:moveTo>
                  <a:pt x="0" y="0"/>
                </a:moveTo>
                <a:lnTo>
                  <a:pt x="2062881" y="0"/>
                </a:lnTo>
                <a:lnTo>
                  <a:pt x="2217769" y="154889"/>
                </a:lnTo>
                <a:lnTo>
                  <a:pt x="2062881" y="309777"/>
                </a:lnTo>
                <a:lnTo>
                  <a:pt x="0" y="309777"/>
                </a:lnTo>
                <a:lnTo>
                  <a:pt x="154889" y="15488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899" tIns="25337" rIns="180225" bIns="25337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900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4538B7-4EC2-147D-8AA2-6F31D88032B4}"/>
              </a:ext>
            </a:extLst>
          </p:cNvPr>
          <p:cNvSpPr/>
          <p:nvPr/>
        </p:nvSpPr>
        <p:spPr>
          <a:xfrm>
            <a:off x="9582343" y="2912024"/>
            <a:ext cx="2268000" cy="309777"/>
          </a:xfrm>
          <a:custGeom>
            <a:avLst/>
            <a:gdLst>
              <a:gd name="connsiteX0" fmla="*/ 0 w 2217769"/>
              <a:gd name="connsiteY0" fmla="*/ 0 h 309777"/>
              <a:gd name="connsiteX1" fmla="*/ 2062881 w 2217769"/>
              <a:gd name="connsiteY1" fmla="*/ 0 h 309777"/>
              <a:gd name="connsiteX2" fmla="*/ 2217769 w 2217769"/>
              <a:gd name="connsiteY2" fmla="*/ 154889 h 309777"/>
              <a:gd name="connsiteX3" fmla="*/ 2062881 w 2217769"/>
              <a:gd name="connsiteY3" fmla="*/ 309777 h 309777"/>
              <a:gd name="connsiteX4" fmla="*/ 0 w 2217769"/>
              <a:gd name="connsiteY4" fmla="*/ 309777 h 309777"/>
              <a:gd name="connsiteX5" fmla="*/ 154889 w 2217769"/>
              <a:gd name="connsiteY5" fmla="*/ 154889 h 309777"/>
              <a:gd name="connsiteX6" fmla="*/ 0 w 2217769"/>
              <a:gd name="connsiteY6" fmla="*/ 0 h 30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7769" h="309777">
                <a:moveTo>
                  <a:pt x="0" y="0"/>
                </a:moveTo>
                <a:lnTo>
                  <a:pt x="2062881" y="0"/>
                </a:lnTo>
                <a:lnTo>
                  <a:pt x="2217769" y="154889"/>
                </a:lnTo>
                <a:lnTo>
                  <a:pt x="2062881" y="309777"/>
                </a:lnTo>
                <a:lnTo>
                  <a:pt x="0" y="309777"/>
                </a:lnTo>
                <a:lnTo>
                  <a:pt x="154889" y="1548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899" tIns="25337" rIns="180225" bIns="25337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900" kern="1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90C7A7-2F9B-1B87-B6CE-D10325DF946B}"/>
              </a:ext>
            </a:extLst>
          </p:cNvPr>
          <p:cNvSpPr txBox="1">
            <a:spLocks/>
          </p:cNvSpPr>
          <p:nvPr/>
        </p:nvSpPr>
        <p:spPr>
          <a:xfrm>
            <a:off x="9690343" y="3423522"/>
            <a:ext cx="2160000" cy="280800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36000" tIns="108000" rIns="3600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Evidence-based interventions recommendations and reporting.</a:t>
            </a:r>
          </a:p>
          <a:p>
            <a:pPr>
              <a:lnSpc>
                <a:spcPct val="100000"/>
              </a:lnSpc>
            </a:pPr>
            <a:endParaRPr lang="en-US" sz="1800" dirty="0">
              <a:latin typeface="Trebuchet MS" panose="020B0603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9E1E87-F4F7-FB79-9A49-2190C94457DF}"/>
              </a:ext>
            </a:extLst>
          </p:cNvPr>
          <p:cNvSpPr/>
          <p:nvPr/>
        </p:nvSpPr>
        <p:spPr>
          <a:xfrm>
            <a:off x="337457" y="1742654"/>
            <a:ext cx="3528000" cy="828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2 days - Opening meetings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154E7F-A7DC-0146-660C-1E1ACDA34DF4}"/>
              </a:ext>
            </a:extLst>
          </p:cNvPr>
          <p:cNvSpPr/>
          <p:nvPr/>
        </p:nvSpPr>
        <p:spPr>
          <a:xfrm>
            <a:off x="4333580" y="1748951"/>
            <a:ext cx="3528000" cy="828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2 – 3 weeks - Laboratory assessment and verification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903C86-3AA3-276A-C2F8-CAB051DD745C}"/>
              </a:ext>
            </a:extLst>
          </p:cNvPr>
          <p:cNvSpPr/>
          <p:nvPr/>
        </p:nvSpPr>
        <p:spPr>
          <a:xfrm>
            <a:off x="8329703" y="1742654"/>
            <a:ext cx="3528000" cy="828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2-3 days reporting and half </a:t>
            </a:r>
            <a:br>
              <a:rPr lang="hu-HU" b="1" dirty="0">
                <a:solidFill>
                  <a:schemeClr val="tx1"/>
                </a:solidFill>
                <a:latin typeface="Trebuchet MS" panose="020B060302020202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day closing review meeting</a:t>
            </a:r>
          </a:p>
        </p:txBody>
      </p:sp>
      <p:sp>
        <p:nvSpPr>
          <p:cNvPr id="6" name="Google Shape;429;p17">
            <a:extLst>
              <a:ext uri="{FF2B5EF4-FFF2-40B4-BE49-F238E27FC236}">
                <a16:creationId xmlns:a16="http://schemas.microsoft.com/office/drawing/2014/main" id="{9702D740-5C69-867E-7ACB-936B875BAF0B}"/>
              </a:ext>
            </a:extLst>
          </p:cNvPr>
          <p:cNvSpPr>
            <a:spLocks noChangeAspect="1"/>
          </p:cNvSpPr>
          <p:nvPr/>
        </p:nvSpPr>
        <p:spPr>
          <a:xfrm rot="5400000">
            <a:off x="442913" y="1655170"/>
            <a:ext cx="180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" name="Google Shape;429;p17">
            <a:extLst>
              <a:ext uri="{FF2B5EF4-FFF2-40B4-BE49-F238E27FC236}">
                <a16:creationId xmlns:a16="http://schemas.microsoft.com/office/drawing/2014/main" id="{EA90D183-9127-5CC0-16EA-D704CA4B3F34}"/>
              </a:ext>
            </a:extLst>
          </p:cNvPr>
          <p:cNvSpPr>
            <a:spLocks noChangeAspect="1"/>
          </p:cNvSpPr>
          <p:nvPr/>
        </p:nvSpPr>
        <p:spPr>
          <a:xfrm rot="5400000">
            <a:off x="4435158" y="1657787"/>
            <a:ext cx="180000" cy="18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" name="Google Shape;429;p17">
            <a:extLst>
              <a:ext uri="{FF2B5EF4-FFF2-40B4-BE49-F238E27FC236}">
                <a16:creationId xmlns:a16="http://schemas.microsoft.com/office/drawing/2014/main" id="{2B666ACB-484B-B7A3-CE59-FD717B4D80EE}"/>
              </a:ext>
            </a:extLst>
          </p:cNvPr>
          <p:cNvSpPr>
            <a:spLocks noChangeAspect="1"/>
          </p:cNvSpPr>
          <p:nvPr/>
        </p:nvSpPr>
        <p:spPr>
          <a:xfrm rot="5400000">
            <a:off x="8435931" y="1651359"/>
            <a:ext cx="180000" cy="180000"/>
          </a:xfrm>
          <a:prstGeom prst="ellipse">
            <a:avLst/>
          </a:prstGeom>
          <a:solidFill>
            <a:srgbClr val="099E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53826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4758-D849-8AFB-3670-E285E1666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5046863"/>
            <a:ext cx="7772400" cy="1289588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TOOLS USED</a:t>
            </a:r>
            <a:r>
              <a:rPr lang="hu-HU" sz="5400" dirty="0"/>
              <a:t>:</a:t>
            </a:r>
            <a:r>
              <a:rPr lang="en-GB" sz="5400" dirty="0"/>
              <a:t> </a:t>
            </a:r>
            <a:br>
              <a:rPr lang="hu-HU" sz="5400" dirty="0"/>
            </a:br>
            <a:r>
              <a:rPr lang="en-GB" sz="5400" dirty="0"/>
              <a:t>CHECKLISTS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D3B5E-960F-5522-D7EA-2DDF5AC159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18863" y="6470650"/>
            <a:ext cx="973137" cy="274638"/>
          </a:xfrm>
        </p:spPr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A4BB0-525A-BFD5-23A6-BEC51CAB55E6}"/>
              </a:ext>
            </a:extLst>
          </p:cNvPr>
          <p:cNvGrpSpPr/>
          <p:nvPr/>
        </p:nvGrpSpPr>
        <p:grpSpPr>
          <a:xfrm>
            <a:off x="8845840" y="3875313"/>
            <a:ext cx="1988564" cy="2530021"/>
            <a:chOff x="8845840" y="4580333"/>
            <a:chExt cx="1739849" cy="2213584"/>
          </a:xfrm>
        </p:grpSpPr>
        <p:pic>
          <p:nvPicPr>
            <p:cNvPr id="6" name="Content Placeholder 5">
              <a:extLst>
                <a:ext uri="{FF2B5EF4-FFF2-40B4-BE49-F238E27FC236}">
                  <a16:creationId xmlns:a16="http://schemas.microsoft.com/office/drawing/2014/main" id="{2C7ED7E2-E30C-4078-E228-C3BF325BD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384" b="2549"/>
            <a:stretch>
              <a:fillRect/>
            </a:stretch>
          </p:blipFill>
          <p:spPr>
            <a:xfrm rot="21055634">
              <a:off x="8845840" y="4611848"/>
              <a:ext cx="1739849" cy="21216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807411-85A1-27FE-6BDD-B38D67D7F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208" r="13483" b="2659"/>
            <a:stretch>
              <a:fillRect/>
            </a:stretch>
          </p:blipFill>
          <p:spPr>
            <a:xfrm rot="529114">
              <a:off x="8876182" y="4580333"/>
              <a:ext cx="1610491" cy="22135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28022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B55F4-066D-075E-0E07-0C99D11C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D1A81B-42C8-0E10-43ED-2A65A50544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2384" b="2549"/>
          <a:stretch>
            <a:fillRect/>
          </a:stretch>
        </p:blipFill>
        <p:spPr>
          <a:xfrm>
            <a:off x="6835549" y="725487"/>
            <a:ext cx="4630737" cy="5648325"/>
          </a:xfrm>
          <a:ln w="63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AAE844-C7BA-F25E-5EA8-6E2E7D33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11" y="723218"/>
            <a:ext cx="4507760" cy="2165172"/>
          </a:xfrm>
          <a:solidFill>
            <a:schemeClr val="bg1"/>
          </a:solidFill>
          <a:ln w="12700">
            <a:noFill/>
          </a:ln>
        </p:spPr>
        <p:txBody>
          <a:bodyPr wrap="square" lIns="0" bIns="288000" anchor="b">
            <a:spAutoFit/>
          </a:bodyPr>
          <a:lstStyle/>
          <a:p>
            <a:pPr algn="l"/>
            <a:r>
              <a:rPr lang="en-GB" b="1" dirty="0">
                <a:latin typeface="Trebuchet MS" panose="020B0603020202020204" pitchFamily="34" charset="0"/>
              </a:rPr>
              <a:t>National</a:t>
            </a:r>
            <a:br>
              <a:rPr lang="hu-HU" b="1" dirty="0">
                <a:latin typeface="Trebuchet MS" panose="020B0603020202020204" pitchFamily="34" charset="0"/>
              </a:rPr>
            </a:br>
            <a:r>
              <a:rPr lang="en-GB" b="1" dirty="0">
                <a:latin typeface="Trebuchet MS" panose="020B0603020202020204" pitchFamily="34" charset="0"/>
              </a:rPr>
              <a:t>Level </a:t>
            </a:r>
            <a:br>
              <a:rPr lang="hu-HU" b="1" dirty="0">
                <a:latin typeface="Trebuchet MS" panose="020B0603020202020204" pitchFamily="34" charset="0"/>
              </a:rPr>
            </a:br>
            <a:r>
              <a:rPr lang="en-GB" b="1" dirty="0">
                <a:latin typeface="Trebuchet MS" panose="020B0603020202020204" pitchFamily="34" charset="0"/>
              </a:rPr>
              <a:t>Checklist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3A1262-B40E-AA52-1E2B-851D2CCDD616}"/>
              </a:ext>
            </a:extLst>
          </p:cNvPr>
          <p:cNvCxnSpPr>
            <a:cxnSpLocks/>
          </p:cNvCxnSpPr>
          <p:nvPr/>
        </p:nvCxnSpPr>
        <p:spPr>
          <a:xfrm>
            <a:off x="1055911" y="2888390"/>
            <a:ext cx="4752000" cy="0"/>
          </a:xfrm>
          <a:prstGeom prst="straightConnector1">
            <a:avLst/>
          </a:prstGeom>
          <a:ln w="47625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705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0075E-81BA-ED53-78B6-1C4AD5F70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ECAF8-1812-E9C7-1495-C65B3C41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D8FCC-3DD6-65BA-A8F3-BE53DA247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111269"/>
            <a:ext cx="11843657" cy="1325563"/>
          </a:xfrm>
        </p:spPr>
        <p:txBody>
          <a:bodyPr>
            <a:normAutofit/>
          </a:bodyPr>
          <a:lstStyle/>
          <a:p>
            <a:pPr algn="ctr"/>
            <a:r>
              <a:rPr lang="en-GB" sz="3900" b="1" dirty="0">
                <a:latin typeface="Trebuchet MS" panose="020B0603020202020204" pitchFamily="34" charset="0"/>
                <a:sym typeface="Helvetica Neue"/>
              </a:rPr>
              <a:t>National Checklist Core Components And Sections</a:t>
            </a:r>
          </a:p>
        </p:txBody>
      </p:sp>
      <p:sp>
        <p:nvSpPr>
          <p:cNvPr id="20" name="Google Shape;429;p17">
            <a:extLst>
              <a:ext uri="{FF2B5EF4-FFF2-40B4-BE49-F238E27FC236}">
                <a16:creationId xmlns:a16="http://schemas.microsoft.com/office/drawing/2014/main" id="{A55AA69A-407B-0FE0-7E96-C65C7D5D95EF}"/>
              </a:ext>
            </a:extLst>
          </p:cNvPr>
          <p:cNvSpPr/>
          <p:nvPr/>
        </p:nvSpPr>
        <p:spPr>
          <a:xfrm rot="10800000">
            <a:off x="869329" y="2532095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818171D-48B3-C108-3B8F-D5739BA0AA50}"/>
              </a:ext>
            </a:extLst>
          </p:cNvPr>
          <p:cNvSpPr/>
          <p:nvPr/>
        </p:nvSpPr>
        <p:spPr>
          <a:xfrm>
            <a:off x="325041" y="2229209"/>
            <a:ext cx="1692000" cy="504000"/>
          </a:xfrm>
          <a:custGeom>
            <a:avLst/>
            <a:gdLst>
              <a:gd name="connsiteX0" fmla="*/ 0 w 1584578"/>
              <a:gd name="connsiteY0" fmla="*/ 0 h 633831"/>
              <a:gd name="connsiteX1" fmla="*/ 1584578 w 1584578"/>
              <a:gd name="connsiteY1" fmla="*/ 0 h 633831"/>
              <a:gd name="connsiteX2" fmla="*/ 1584578 w 1584578"/>
              <a:gd name="connsiteY2" fmla="*/ 633831 h 633831"/>
              <a:gd name="connsiteX3" fmla="*/ 0 w 1584578"/>
              <a:gd name="connsiteY3" fmla="*/ 633831 h 633831"/>
              <a:gd name="connsiteX4" fmla="*/ 0 w 1584578"/>
              <a:gd name="connsiteY4" fmla="*/ 0 h 63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633831">
                <a:moveTo>
                  <a:pt x="0" y="0"/>
                </a:moveTo>
                <a:lnTo>
                  <a:pt x="1584578" y="0"/>
                </a:lnTo>
                <a:lnTo>
                  <a:pt x="1584578" y="633831"/>
                </a:lnTo>
                <a:lnTo>
                  <a:pt x="0" y="6338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1" kern="1200" dirty="0"/>
              <a:t>1. Policy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5209DE-F17A-22BE-366E-A6945E354A17}"/>
              </a:ext>
            </a:extLst>
          </p:cNvPr>
          <p:cNvSpPr/>
          <p:nvPr/>
        </p:nvSpPr>
        <p:spPr>
          <a:xfrm>
            <a:off x="326799" y="2998524"/>
            <a:ext cx="1692000" cy="3313393"/>
          </a:xfrm>
          <a:custGeom>
            <a:avLst/>
            <a:gdLst>
              <a:gd name="connsiteX0" fmla="*/ 0 w 1584578"/>
              <a:gd name="connsiteY0" fmla="*/ 0 h 2283840"/>
              <a:gd name="connsiteX1" fmla="*/ 1584578 w 1584578"/>
              <a:gd name="connsiteY1" fmla="*/ 0 h 2283840"/>
              <a:gd name="connsiteX2" fmla="*/ 1584578 w 1584578"/>
              <a:gd name="connsiteY2" fmla="*/ 2283840 h 2283840"/>
              <a:gd name="connsiteX3" fmla="*/ 0 w 1584578"/>
              <a:gd name="connsiteY3" fmla="*/ 2283840 h 2283840"/>
              <a:gd name="connsiteX4" fmla="*/ 0 w 1584578"/>
              <a:gd name="connsiteY4" fmla="*/ 0 h 22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2283840">
                <a:moveTo>
                  <a:pt x="0" y="0"/>
                </a:moveTo>
                <a:lnTo>
                  <a:pt x="1584578" y="0"/>
                </a:lnTo>
                <a:lnTo>
                  <a:pt x="1584578" y="2283840"/>
                </a:lnTo>
                <a:lnTo>
                  <a:pt x="0" y="228384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08000" rIns="36000" bIns="36000" numCol="1" spcCol="1270" anchor="t" anchorCtr="0">
            <a:noAutofit/>
          </a:bodyPr>
          <a:lstStyle/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Legislation and policies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US" kern="1200" dirty="0"/>
              <a:t>National cholera policy and plans</a:t>
            </a:r>
            <a:endParaRPr lang="en-GB" kern="1200" dirty="0"/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Governance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Financing and budget</a:t>
            </a:r>
          </a:p>
        </p:txBody>
      </p:sp>
      <p:sp>
        <p:nvSpPr>
          <p:cNvPr id="23" name="Google Shape;429;p17">
            <a:extLst>
              <a:ext uri="{FF2B5EF4-FFF2-40B4-BE49-F238E27FC236}">
                <a16:creationId xmlns:a16="http://schemas.microsoft.com/office/drawing/2014/main" id="{41E7C663-C567-B3E2-3549-A52D24D2F1AE}"/>
              </a:ext>
            </a:extLst>
          </p:cNvPr>
          <p:cNvSpPr/>
          <p:nvPr/>
        </p:nvSpPr>
        <p:spPr>
          <a:xfrm rot="10800000">
            <a:off x="2827675" y="2532095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2B716A-5413-4E9B-E171-214CE6F23E2B}"/>
              </a:ext>
            </a:extLst>
          </p:cNvPr>
          <p:cNvSpPr/>
          <p:nvPr/>
        </p:nvSpPr>
        <p:spPr>
          <a:xfrm>
            <a:off x="2289441" y="2229209"/>
            <a:ext cx="1692000" cy="504000"/>
          </a:xfrm>
          <a:custGeom>
            <a:avLst/>
            <a:gdLst>
              <a:gd name="connsiteX0" fmla="*/ 0 w 1584578"/>
              <a:gd name="connsiteY0" fmla="*/ 0 h 633831"/>
              <a:gd name="connsiteX1" fmla="*/ 1584578 w 1584578"/>
              <a:gd name="connsiteY1" fmla="*/ 0 h 633831"/>
              <a:gd name="connsiteX2" fmla="*/ 1584578 w 1584578"/>
              <a:gd name="connsiteY2" fmla="*/ 633831 h 633831"/>
              <a:gd name="connsiteX3" fmla="*/ 0 w 1584578"/>
              <a:gd name="connsiteY3" fmla="*/ 633831 h 633831"/>
              <a:gd name="connsiteX4" fmla="*/ 0 w 1584578"/>
              <a:gd name="connsiteY4" fmla="*/ 0 h 63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633831">
                <a:moveTo>
                  <a:pt x="0" y="0"/>
                </a:moveTo>
                <a:lnTo>
                  <a:pt x="1584578" y="0"/>
                </a:lnTo>
                <a:lnTo>
                  <a:pt x="1584578" y="633831"/>
                </a:lnTo>
                <a:lnTo>
                  <a:pt x="0" y="6338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1" kern="1200" dirty="0"/>
              <a:t>2. Structure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E1DB84-BE4B-2ECF-5638-2F6308EB9D68}"/>
              </a:ext>
            </a:extLst>
          </p:cNvPr>
          <p:cNvSpPr/>
          <p:nvPr/>
        </p:nvSpPr>
        <p:spPr>
          <a:xfrm>
            <a:off x="2289441" y="2998524"/>
            <a:ext cx="1692000" cy="3313388"/>
          </a:xfrm>
          <a:custGeom>
            <a:avLst/>
            <a:gdLst>
              <a:gd name="connsiteX0" fmla="*/ 0 w 1584578"/>
              <a:gd name="connsiteY0" fmla="*/ 0 h 2283840"/>
              <a:gd name="connsiteX1" fmla="*/ 1584578 w 1584578"/>
              <a:gd name="connsiteY1" fmla="*/ 0 h 2283840"/>
              <a:gd name="connsiteX2" fmla="*/ 1584578 w 1584578"/>
              <a:gd name="connsiteY2" fmla="*/ 2283840 h 2283840"/>
              <a:gd name="connsiteX3" fmla="*/ 0 w 1584578"/>
              <a:gd name="connsiteY3" fmla="*/ 2283840 h 2283840"/>
              <a:gd name="connsiteX4" fmla="*/ 0 w 1584578"/>
              <a:gd name="connsiteY4" fmla="*/ 0 h 22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2283840">
                <a:moveTo>
                  <a:pt x="0" y="0"/>
                </a:moveTo>
                <a:lnTo>
                  <a:pt x="1584578" y="0"/>
                </a:lnTo>
                <a:lnTo>
                  <a:pt x="1584578" y="2283840"/>
                </a:lnTo>
                <a:lnTo>
                  <a:pt x="0" y="228384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08000" rIns="36000" bIns="36000" numCol="1" spcCol="1270" anchor="t" anchorCtr="0">
            <a:noAutofit/>
          </a:bodyPr>
          <a:lstStyle/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Diagnostic network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Coordination and management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Biosafety and biosecurity manual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Biosafety systems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Waste management</a:t>
            </a:r>
          </a:p>
        </p:txBody>
      </p:sp>
      <p:sp>
        <p:nvSpPr>
          <p:cNvPr id="24" name="Google Shape;429;p17">
            <a:extLst>
              <a:ext uri="{FF2B5EF4-FFF2-40B4-BE49-F238E27FC236}">
                <a16:creationId xmlns:a16="http://schemas.microsoft.com/office/drawing/2014/main" id="{7E425E39-E62E-2ED2-631C-525A082F0717}"/>
              </a:ext>
            </a:extLst>
          </p:cNvPr>
          <p:cNvSpPr/>
          <p:nvPr/>
        </p:nvSpPr>
        <p:spPr>
          <a:xfrm rot="10800000">
            <a:off x="4790316" y="2532096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A151F-23AE-0EBB-3BC5-569F5691872D}"/>
              </a:ext>
            </a:extLst>
          </p:cNvPr>
          <p:cNvSpPr/>
          <p:nvPr/>
        </p:nvSpPr>
        <p:spPr>
          <a:xfrm>
            <a:off x="4252083" y="2229209"/>
            <a:ext cx="1692000" cy="504000"/>
          </a:xfrm>
          <a:custGeom>
            <a:avLst/>
            <a:gdLst>
              <a:gd name="connsiteX0" fmla="*/ 0 w 1584578"/>
              <a:gd name="connsiteY0" fmla="*/ 0 h 633831"/>
              <a:gd name="connsiteX1" fmla="*/ 1584578 w 1584578"/>
              <a:gd name="connsiteY1" fmla="*/ 0 h 633831"/>
              <a:gd name="connsiteX2" fmla="*/ 1584578 w 1584578"/>
              <a:gd name="connsiteY2" fmla="*/ 633831 h 633831"/>
              <a:gd name="connsiteX3" fmla="*/ 0 w 1584578"/>
              <a:gd name="connsiteY3" fmla="*/ 633831 h 633831"/>
              <a:gd name="connsiteX4" fmla="*/ 0 w 1584578"/>
              <a:gd name="connsiteY4" fmla="*/ 0 h 63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633831">
                <a:moveTo>
                  <a:pt x="0" y="0"/>
                </a:moveTo>
                <a:lnTo>
                  <a:pt x="1584578" y="0"/>
                </a:lnTo>
                <a:lnTo>
                  <a:pt x="1584578" y="633831"/>
                </a:lnTo>
                <a:lnTo>
                  <a:pt x="0" y="6338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1" kern="1200" dirty="0"/>
              <a:t>3. Coverage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B864817-D7B5-4C42-8E0D-43F8B79B71F8}"/>
              </a:ext>
            </a:extLst>
          </p:cNvPr>
          <p:cNvSpPr/>
          <p:nvPr/>
        </p:nvSpPr>
        <p:spPr>
          <a:xfrm>
            <a:off x="4253841" y="2987119"/>
            <a:ext cx="1692000" cy="3313392"/>
          </a:xfrm>
          <a:custGeom>
            <a:avLst/>
            <a:gdLst>
              <a:gd name="connsiteX0" fmla="*/ 0 w 1584578"/>
              <a:gd name="connsiteY0" fmla="*/ 0 h 2283840"/>
              <a:gd name="connsiteX1" fmla="*/ 1584578 w 1584578"/>
              <a:gd name="connsiteY1" fmla="*/ 0 h 2283840"/>
              <a:gd name="connsiteX2" fmla="*/ 1584578 w 1584578"/>
              <a:gd name="connsiteY2" fmla="*/ 2283840 h 2283840"/>
              <a:gd name="connsiteX3" fmla="*/ 0 w 1584578"/>
              <a:gd name="connsiteY3" fmla="*/ 2283840 h 2283840"/>
              <a:gd name="connsiteX4" fmla="*/ 0 w 1584578"/>
              <a:gd name="connsiteY4" fmla="*/ 0 h 22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2283840">
                <a:moveTo>
                  <a:pt x="0" y="0"/>
                </a:moveTo>
                <a:lnTo>
                  <a:pt x="1584578" y="0"/>
                </a:lnTo>
                <a:lnTo>
                  <a:pt x="1584578" y="2283840"/>
                </a:lnTo>
                <a:lnTo>
                  <a:pt x="0" y="228384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08000" rIns="36000" bIns="36000" numCol="1" spcCol="1270" anchor="t" anchorCtr="0">
            <a:noAutofit/>
          </a:bodyPr>
          <a:lstStyle/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Diagnostic network coverage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Sample referral system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Emergency preparedness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Algorithms</a:t>
            </a:r>
          </a:p>
        </p:txBody>
      </p:sp>
      <p:sp>
        <p:nvSpPr>
          <p:cNvPr id="25" name="Google Shape;429;p17">
            <a:extLst>
              <a:ext uri="{FF2B5EF4-FFF2-40B4-BE49-F238E27FC236}">
                <a16:creationId xmlns:a16="http://schemas.microsoft.com/office/drawing/2014/main" id="{D96EC719-8099-A8E9-DA16-427FC779E732}"/>
              </a:ext>
            </a:extLst>
          </p:cNvPr>
          <p:cNvSpPr/>
          <p:nvPr/>
        </p:nvSpPr>
        <p:spPr>
          <a:xfrm rot="10800000">
            <a:off x="6754716" y="2532095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2563076-6C4F-BD03-DC9F-EDCA90D9FD5C}"/>
              </a:ext>
            </a:extLst>
          </p:cNvPr>
          <p:cNvSpPr/>
          <p:nvPr/>
        </p:nvSpPr>
        <p:spPr>
          <a:xfrm>
            <a:off x="6216483" y="2229209"/>
            <a:ext cx="1692000" cy="504000"/>
          </a:xfrm>
          <a:custGeom>
            <a:avLst/>
            <a:gdLst>
              <a:gd name="connsiteX0" fmla="*/ 0 w 1584578"/>
              <a:gd name="connsiteY0" fmla="*/ 0 h 633831"/>
              <a:gd name="connsiteX1" fmla="*/ 1584578 w 1584578"/>
              <a:gd name="connsiteY1" fmla="*/ 0 h 633831"/>
              <a:gd name="connsiteX2" fmla="*/ 1584578 w 1584578"/>
              <a:gd name="connsiteY2" fmla="*/ 633831 h 633831"/>
              <a:gd name="connsiteX3" fmla="*/ 0 w 1584578"/>
              <a:gd name="connsiteY3" fmla="*/ 633831 h 633831"/>
              <a:gd name="connsiteX4" fmla="*/ 0 w 1584578"/>
              <a:gd name="connsiteY4" fmla="*/ 0 h 63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633831">
                <a:moveTo>
                  <a:pt x="0" y="0"/>
                </a:moveTo>
                <a:lnTo>
                  <a:pt x="1584578" y="0"/>
                </a:lnTo>
                <a:lnTo>
                  <a:pt x="1584578" y="633831"/>
                </a:lnTo>
                <a:lnTo>
                  <a:pt x="0" y="6338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1" kern="1200" dirty="0"/>
              <a:t>4. Resources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D183F71-FF49-7968-10B1-55F3638503FC}"/>
              </a:ext>
            </a:extLst>
          </p:cNvPr>
          <p:cNvSpPr/>
          <p:nvPr/>
        </p:nvSpPr>
        <p:spPr>
          <a:xfrm>
            <a:off x="6217655" y="2987118"/>
            <a:ext cx="1692000" cy="3313391"/>
          </a:xfrm>
          <a:custGeom>
            <a:avLst/>
            <a:gdLst>
              <a:gd name="connsiteX0" fmla="*/ 0 w 1584578"/>
              <a:gd name="connsiteY0" fmla="*/ 0 h 2283840"/>
              <a:gd name="connsiteX1" fmla="*/ 1584578 w 1584578"/>
              <a:gd name="connsiteY1" fmla="*/ 0 h 2283840"/>
              <a:gd name="connsiteX2" fmla="*/ 1584578 w 1584578"/>
              <a:gd name="connsiteY2" fmla="*/ 2283840 h 2283840"/>
              <a:gd name="connsiteX3" fmla="*/ 0 w 1584578"/>
              <a:gd name="connsiteY3" fmla="*/ 2283840 h 2283840"/>
              <a:gd name="connsiteX4" fmla="*/ 0 w 1584578"/>
              <a:gd name="connsiteY4" fmla="*/ 0 h 22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2283840">
                <a:moveTo>
                  <a:pt x="0" y="0"/>
                </a:moveTo>
                <a:lnTo>
                  <a:pt x="1584578" y="0"/>
                </a:lnTo>
                <a:lnTo>
                  <a:pt x="1584578" y="2283840"/>
                </a:lnTo>
                <a:lnTo>
                  <a:pt x="0" y="228384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08000" rIns="36000" bIns="36000" numCol="1" spcCol="1270" anchor="t" anchorCtr="0">
            <a:noAutofit/>
          </a:bodyPr>
          <a:lstStyle/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Supply chain management 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Equipment management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Education and training 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Staffing</a:t>
            </a:r>
          </a:p>
        </p:txBody>
      </p:sp>
      <p:sp>
        <p:nvSpPr>
          <p:cNvPr id="26" name="Google Shape;429;p17">
            <a:extLst>
              <a:ext uri="{FF2B5EF4-FFF2-40B4-BE49-F238E27FC236}">
                <a16:creationId xmlns:a16="http://schemas.microsoft.com/office/drawing/2014/main" id="{802EA308-373A-2356-570E-9254059BACE8}"/>
              </a:ext>
            </a:extLst>
          </p:cNvPr>
          <p:cNvSpPr/>
          <p:nvPr/>
        </p:nvSpPr>
        <p:spPr>
          <a:xfrm rot="10800000">
            <a:off x="8718530" y="2532095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A04124-8C99-2428-02CA-E2359A61D76F}"/>
              </a:ext>
            </a:extLst>
          </p:cNvPr>
          <p:cNvSpPr/>
          <p:nvPr/>
        </p:nvSpPr>
        <p:spPr>
          <a:xfrm>
            <a:off x="8180297" y="2229209"/>
            <a:ext cx="1692000" cy="504000"/>
          </a:xfrm>
          <a:custGeom>
            <a:avLst/>
            <a:gdLst>
              <a:gd name="connsiteX0" fmla="*/ 0 w 1584578"/>
              <a:gd name="connsiteY0" fmla="*/ 0 h 633831"/>
              <a:gd name="connsiteX1" fmla="*/ 1584578 w 1584578"/>
              <a:gd name="connsiteY1" fmla="*/ 0 h 633831"/>
              <a:gd name="connsiteX2" fmla="*/ 1584578 w 1584578"/>
              <a:gd name="connsiteY2" fmla="*/ 633831 h 633831"/>
              <a:gd name="connsiteX3" fmla="*/ 0 w 1584578"/>
              <a:gd name="connsiteY3" fmla="*/ 633831 h 633831"/>
              <a:gd name="connsiteX4" fmla="*/ 0 w 1584578"/>
              <a:gd name="connsiteY4" fmla="*/ 0 h 63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633831">
                <a:moveTo>
                  <a:pt x="0" y="0"/>
                </a:moveTo>
                <a:lnTo>
                  <a:pt x="1584578" y="0"/>
                </a:lnTo>
                <a:lnTo>
                  <a:pt x="1584578" y="633831"/>
                </a:lnTo>
                <a:lnTo>
                  <a:pt x="0" y="6338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1" kern="1200" dirty="0"/>
              <a:t>5. Data management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F226DB-C1D4-4EBB-FDC4-50EB74539C7D}"/>
              </a:ext>
            </a:extLst>
          </p:cNvPr>
          <p:cNvSpPr/>
          <p:nvPr/>
        </p:nvSpPr>
        <p:spPr>
          <a:xfrm>
            <a:off x="8195075" y="2987119"/>
            <a:ext cx="1692000" cy="3313390"/>
          </a:xfrm>
          <a:custGeom>
            <a:avLst/>
            <a:gdLst>
              <a:gd name="connsiteX0" fmla="*/ 0 w 1584578"/>
              <a:gd name="connsiteY0" fmla="*/ 0 h 2283840"/>
              <a:gd name="connsiteX1" fmla="*/ 1584578 w 1584578"/>
              <a:gd name="connsiteY1" fmla="*/ 0 h 2283840"/>
              <a:gd name="connsiteX2" fmla="*/ 1584578 w 1584578"/>
              <a:gd name="connsiteY2" fmla="*/ 2283840 h 2283840"/>
              <a:gd name="connsiteX3" fmla="*/ 0 w 1584578"/>
              <a:gd name="connsiteY3" fmla="*/ 2283840 h 2283840"/>
              <a:gd name="connsiteX4" fmla="*/ 0 w 1584578"/>
              <a:gd name="connsiteY4" fmla="*/ 0 h 22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2283840">
                <a:moveTo>
                  <a:pt x="0" y="0"/>
                </a:moveTo>
                <a:lnTo>
                  <a:pt x="1584578" y="0"/>
                </a:lnTo>
                <a:lnTo>
                  <a:pt x="1584578" y="2283840"/>
                </a:lnTo>
                <a:lnTo>
                  <a:pt x="0" y="228384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08000" rIns="36000" bIns="36000" numCol="1" spcCol="1270" anchor="t" anchorCtr="0">
            <a:noAutofit/>
          </a:bodyPr>
          <a:lstStyle/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Surveillance of Cholera Policy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Surveillance forms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Data analysis </a:t>
            </a:r>
            <a:br>
              <a:rPr lang="hu-HU" kern="1200" dirty="0"/>
            </a:br>
            <a:r>
              <a:rPr lang="en-GB" kern="1200" dirty="0"/>
              <a:t>and sharing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US" kern="1200" dirty="0"/>
              <a:t>Data connectivity and remote monitoring </a:t>
            </a:r>
            <a:endParaRPr lang="en-GB" kern="1200" dirty="0"/>
          </a:p>
        </p:txBody>
      </p:sp>
      <p:sp>
        <p:nvSpPr>
          <p:cNvPr id="27" name="Google Shape;429;p17">
            <a:extLst>
              <a:ext uri="{FF2B5EF4-FFF2-40B4-BE49-F238E27FC236}">
                <a16:creationId xmlns:a16="http://schemas.microsoft.com/office/drawing/2014/main" id="{988A6B36-2CB3-447A-0390-BED63ED8F1AE}"/>
              </a:ext>
            </a:extLst>
          </p:cNvPr>
          <p:cNvSpPr/>
          <p:nvPr/>
        </p:nvSpPr>
        <p:spPr>
          <a:xfrm rot="10800000">
            <a:off x="10695948" y="2532095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A43A80E-643E-0328-554B-15271EB0AE72}"/>
              </a:ext>
            </a:extLst>
          </p:cNvPr>
          <p:cNvSpPr/>
          <p:nvPr/>
        </p:nvSpPr>
        <p:spPr>
          <a:xfrm>
            <a:off x="10157715" y="2229209"/>
            <a:ext cx="1692000" cy="504000"/>
          </a:xfrm>
          <a:custGeom>
            <a:avLst/>
            <a:gdLst>
              <a:gd name="connsiteX0" fmla="*/ 0 w 1584578"/>
              <a:gd name="connsiteY0" fmla="*/ 0 h 633831"/>
              <a:gd name="connsiteX1" fmla="*/ 1584578 w 1584578"/>
              <a:gd name="connsiteY1" fmla="*/ 0 h 633831"/>
              <a:gd name="connsiteX2" fmla="*/ 1584578 w 1584578"/>
              <a:gd name="connsiteY2" fmla="*/ 633831 h 633831"/>
              <a:gd name="connsiteX3" fmla="*/ 0 w 1584578"/>
              <a:gd name="connsiteY3" fmla="*/ 633831 h 633831"/>
              <a:gd name="connsiteX4" fmla="*/ 0 w 1584578"/>
              <a:gd name="connsiteY4" fmla="*/ 0 h 63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633831">
                <a:moveTo>
                  <a:pt x="0" y="0"/>
                </a:moveTo>
                <a:lnTo>
                  <a:pt x="1584578" y="0"/>
                </a:lnTo>
                <a:lnTo>
                  <a:pt x="1584578" y="633831"/>
                </a:lnTo>
                <a:lnTo>
                  <a:pt x="0" y="63383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81280" rIns="142240" bIns="8128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b="1" kern="1200" dirty="0"/>
              <a:t>6. Quality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B7E0725-9812-DC36-5B15-C217A9AC0E40}"/>
              </a:ext>
            </a:extLst>
          </p:cNvPr>
          <p:cNvSpPr/>
          <p:nvPr/>
        </p:nvSpPr>
        <p:spPr>
          <a:xfrm>
            <a:off x="10157715" y="2987119"/>
            <a:ext cx="1692000" cy="3313388"/>
          </a:xfrm>
          <a:custGeom>
            <a:avLst/>
            <a:gdLst>
              <a:gd name="connsiteX0" fmla="*/ 0 w 1584578"/>
              <a:gd name="connsiteY0" fmla="*/ 0 h 2283840"/>
              <a:gd name="connsiteX1" fmla="*/ 1584578 w 1584578"/>
              <a:gd name="connsiteY1" fmla="*/ 0 h 2283840"/>
              <a:gd name="connsiteX2" fmla="*/ 1584578 w 1584578"/>
              <a:gd name="connsiteY2" fmla="*/ 2283840 h 2283840"/>
              <a:gd name="connsiteX3" fmla="*/ 0 w 1584578"/>
              <a:gd name="connsiteY3" fmla="*/ 2283840 h 2283840"/>
              <a:gd name="connsiteX4" fmla="*/ 0 w 1584578"/>
              <a:gd name="connsiteY4" fmla="*/ 0 h 228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578" h="2283840">
                <a:moveTo>
                  <a:pt x="0" y="0"/>
                </a:moveTo>
                <a:lnTo>
                  <a:pt x="1584578" y="0"/>
                </a:lnTo>
                <a:lnTo>
                  <a:pt x="1584578" y="2283840"/>
                </a:lnTo>
                <a:lnTo>
                  <a:pt x="0" y="228384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08000" rIns="36000" bIns="36000" numCol="1" spcCol="1270" anchor="t" anchorCtr="0">
            <a:noAutofit/>
          </a:bodyPr>
          <a:lstStyle/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Documents and document control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Quality assurance</a:t>
            </a:r>
          </a:p>
          <a:p>
            <a:pPr marL="180000" lvl="1" indent="-162000" algn="l" defTabSz="62230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Char char="•"/>
            </a:pPr>
            <a:r>
              <a:rPr lang="en-GB" kern="1200" dirty="0"/>
              <a:t>Quality management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A1AEFA-571F-28DE-AE61-444C1D02C864}"/>
              </a:ext>
            </a:extLst>
          </p:cNvPr>
          <p:cNvSpPr txBox="1"/>
          <p:nvPr/>
        </p:nvSpPr>
        <p:spPr>
          <a:xfrm>
            <a:off x="325042" y="1238861"/>
            <a:ext cx="11524674" cy="6700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txBody>
          <a:bodyPr wrap="square" lIns="90000" tIns="72000" bIns="108000" anchor="ctr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</a:rPr>
              <a:t>Each component is in a separate excel tab and is broken into key sections each with 1 or more questions</a:t>
            </a:r>
          </a:p>
        </p:txBody>
      </p:sp>
      <p:sp>
        <p:nvSpPr>
          <p:cNvPr id="38" name="Google Shape;429;p17">
            <a:extLst>
              <a:ext uri="{FF2B5EF4-FFF2-40B4-BE49-F238E27FC236}">
                <a16:creationId xmlns:a16="http://schemas.microsoft.com/office/drawing/2014/main" id="{51A1D7E4-D4E4-2C6D-F9D4-45C5F18A4E40}"/>
              </a:ext>
            </a:extLst>
          </p:cNvPr>
          <p:cNvSpPr/>
          <p:nvPr/>
        </p:nvSpPr>
        <p:spPr>
          <a:xfrm rot="10800000">
            <a:off x="5788232" y="1847583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89977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6CC26-0635-A62D-ED76-584D608C9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8D2D-6703-D1BB-11A0-14887AF8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1397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Trebuchet MS" panose="020B0603020202020204" pitchFamily="34" charset="0"/>
                <a:sym typeface="Helvetica Neue"/>
              </a:rPr>
              <a:t>National Checklist S</a:t>
            </a:r>
            <a:r>
              <a:rPr lang="en-US" b="1" dirty="0" err="1">
                <a:latin typeface="Trebuchet MS" panose="020B0603020202020204" pitchFamily="34" charset="0"/>
              </a:rPr>
              <a:t>taging</a:t>
            </a:r>
            <a:endParaRPr lang="en-US" b="1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042025F-109D-8DA1-5537-440791AFBB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164883"/>
              </p:ext>
            </p:extLst>
          </p:nvPr>
        </p:nvGraphicFramePr>
        <p:xfrm>
          <a:off x="-653708" y="1832009"/>
          <a:ext cx="4081233" cy="4914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8BD5811E-DA43-D44C-BA03-8774BBB09C2F}"/>
              </a:ext>
            </a:extLst>
          </p:cNvPr>
          <p:cNvGrpSpPr/>
          <p:nvPr/>
        </p:nvGrpSpPr>
        <p:grpSpPr>
          <a:xfrm>
            <a:off x="2530434" y="2007728"/>
            <a:ext cx="9462954" cy="4770959"/>
            <a:chOff x="2505918" y="1650497"/>
            <a:chExt cx="9144000" cy="477095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FAB7C0-C6DB-F6DC-615D-820650929BC2}"/>
                </a:ext>
              </a:extLst>
            </p:cNvPr>
            <p:cNvSpPr txBox="1"/>
            <p:nvPr/>
          </p:nvSpPr>
          <p:spPr>
            <a:xfrm>
              <a:off x="2505918" y="1650497"/>
              <a:ext cx="9144000" cy="68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90000" tIns="108000">
              <a:noAutofit/>
            </a:bodyPr>
            <a:lstStyle/>
            <a:p>
              <a:pPr marL="828000" lvl="0" indent="-900000">
                <a:lnSpc>
                  <a:spcPct val="100000"/>
                </a:lnSpc>
                <a:spcBef>
                  <a:spcPts val="0"/>
                </a:spcBef>
              </a:pPr>
              <a:r>
                <a:rPr lang="en-US" sz="1600" b="1" dirty="0"/>
                <a:t>Stage 0:</a:t>
              </a:r>
              <a:r>
                <a:rPr lang="en-US" sz="1600" dirty="0"/>
                <a:t> </a:t>
              </a:r>
              <a:r>
                <a:rPr lang="en-US" sz="1600" u="sng" dirty="0"/>
                <a:t>Absence of attributes</a:t>
              </a:r>
              <a:r>
                <a:rPr lang="en-US" sz="1600" dirty="0"/>
                <a:t> that are considered key to the development of inputs and processes needed for the implementation of a functional diagnostic network.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A5EFEB-943D-C5D2-018D-1504F65BD864}"/>
                </a:ext>
              </a:extLst>
            </p:cNvPr>
            <p:cNvSpPr txBox="1"/>
            <p:nvPr/>
          </p:nvSpPr>
          <p:spPr>
            <a:xfrm>
              <a:off x="2505918" y="2489690"/>
              <a:ext cx="9144000" cy="64766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tIns="108000">
              <a:spAutoFit/>
            </a:bodyPr>
            <a:lstStyle/>
            <a:p>
              <a:pPr marL="828000" lvl="0" indent="-900000">
                <a:lnSpc>
                  <a:spcPct val="100000"/>
                </a:lnSpc>
                <a:spcBef>
                  <a:spcPts val="0"/>
                </a:spcBef>
              </a:pPr>
              <a:r>
                <a:rPr lang="en-US" sz="1600" b="1" dirty="0"/>
                <a:t>Stage 1:</a:t>
              </a:r>
              <a:r>
                <a:rPr lang="en-US" sz="1600" dirty="0"/>
                <a:t> </a:t>
              </a:r>
              <a:r>
                <a:rPr lang="en-US" sz="1600" u="sng" dirty="0"/>
                <a:t>Foundational level</a:t>
              </a:r>
              <a:r>
                <a:rPr lang="en-US" sz="1600" dirty="0"/>
                <a:t>. Includes attributes that are considered key to the development of inputs and processes needed for the implementation of a functional diagnostic network.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F4824A-A2C3-5ABA-1EF8-AA684B0AAF5B}"/>
                </a:ext>
              </a:extLst>
            </p:cNvPr>
            <p:cNvSpPr txBox="1"/>
            <p:nvPr/>
          </p:nvSpPr>
          <p:spPr>
            <a:xfrm>
              <a:off x="2505918" y="3292547"/>
              <a:ext cx="9144000" cy="68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tIns="108000">
              <a:noAutofit/>
            </a:bodyPr>
            <a:lstStyle/>
            <a:p>
              <a:pPr marL="828000" lvl="0" indent="-900000">
                <a:lnSpc>
                  <a:spcPct val="100000"/>
                </a:lnSpc>
                <a:spcBef>
                  <a:spcPts val="0"/>
                </a:spcBef>
              </a:pPr>
              <a:r>
                <a:rPr lang="en-US" sz="1600" b="1" dirty="0"/>
                <a:t>Stage 2:</a:t>
              </a:r>
              <a:r>
                <a:rPr lang="en-US" sz="1600" dirty="0"/>
                <a:t> </a:t>
              </a:r>
              <a:r>
                <a:rPr lang="en-US" sz="1600" u="sng" dirty="0"/>
                <a:t>Moderate level.</a:t>
              </a:r>
              <a:r>
                <a:rPr lang="en-US" sz="1600" dirty="0"/>
                <a:t> Listed attributes including inputs and processes needed to build or maintain the diagnostic network.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33699B-DE0A-61D2-0959-8A57854A1633}"/>
                </a:ext>
              </a:extLst>
            </p:cNvPr>
            <p:cNvSpPr txBox="1"/>
            <p:nvPr/>
          </p:nvSpPr>
          <p:spPr>
            <a:xfrm>
              <a:off x="2505918" y="4131740"/>
              <a:ext cx="9144000" cy="64766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tIns="108000">
              <a:spAutoFit/>
            </a:bodyPr>
            <a:lstStyle/>
            <a:p>
              <a:pPr marL="828000" lvl="0" indent="-900000">
                <a:lnSpc>
                  <a:spcPct val="100000"/>
                </a:lnSpc>
                <a:spcBef>
                  <a:spcPts val="0"/>
                </a:spcBef>
              </a:pPr>
              <a:r>
                <a:rPr lang="en-US" sz="1600" b="1" dirty="0"/>
                <a:t>Stage 3:</a:t>
              </a:r>
              <a:r>
                <a:rPr lang="en-US" sz="1600" dirty="0"/>
                <a:t> </a:t>
              </a:r>
              <a:r>
                <a:rPr lang="en-US" sz="1600" u="sng" dirty="0"/>
                <a:t>Strong</a:t>
              </a:r>
              <a:r>
                <a:rPr lang="en-US" sz="1600" dirty="0"/>
                <a:t> technical or managerial or organizational capacity and a high level of performance of the diagnostic network with defined public health output and</a:t>
              </a:r>
              <a:r>
                <a:rPr lang="hu-HU" sz="1600" dirty="0"/>
                <a:t> </a:t>
              </a:r>
              <a:r>
                <a:rPr lang="en-US" sz="1600" dirty="0"/>
                <a:t>outcomes.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A14C03-DDDE-C13B-EDFC-5AF9D7C4CE9A}"/>
                </a:ext>
              </a:extLst>
            </p:cNvPr>
            <p:cNvSpPr txBox="1"/>
            <p:nvPr/>
          </p:nvSpPr>
          <p:spPr>
            <a:xfrm>
              <a:off x="2505918" y="4934597"/>
              <a:ext cx="9144000" cy="68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tIns="108000">
              <a:noAutofit/>
            </a:bodyPr>
            <a:lstStyle/>
            <a:p>
              <a:pPr marL="828000" lvl="0" indent="-900000">
                <a:lnSpc>
                  <a:spcPct val="100000"/>
                </a:lnSpc>
                <a:spcBef>
                  <a:spcPts val="0"/>
                </a:spcBef>
              </a:pPr>
              <a:r>
                <a:rPr lang="en-US" sz="1600" b="1" dirty="0"/>
                <a:t>Stage 4:</a:t>
              </a:r>
              <a:r>
                <a:rPr lang="en-US" sz="1600" dirty="0"/>
                <a:t> </a:t>
              </a:r>
              <a:r>
                <a:rPr lang="en-US" sz="1600" u="sng" dirty="0"/>
                <a:t>Advanced</a:t>
              </a:r>
              <a:r>
                <a:rPr lang="en-US" sz="1600" dirty="0"/>
                <a:t> level. Performance of the network is continuously measured and achieves national standards of capability.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244FD0-C859-7099-EDDD-A514DCA37C93}"/>
                </a:ext>
              </a:extLst>
            </p:cNvPr>
            <p:cNvSpPr txBox="1"/>
            <p:nvPr/>
          </p:nvSpPr>
          <p:spPr>
            <a:xfrm>
              <a:off x="2505918" y="5773792"/>
              <a:ext cx="9144000" cy="64766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tIns="108000">
              <a:spAutoFit/>
            </a:bodyPr>
            <a:lstStyle/>
            <a:p>
              <a:pPr marL="828000" lvl="0" indent="-900000">
                <a:lnSpc>
                  <a:spcPct val="100000"/>
                </a:lnSpc>
                <a:spcBef>
                  <a:spcPts val="0"/>
                </a:spcBef>
              </a:pPr>
              <a:r>
                <a:rPr lang="en-US" sz="1600" b="1" dirty="0"/>
                <a:t>Stage 5:</a:t>
              </a:r>
              <a:r>
                <a:rPr lang="en-US" sz="1600" dirty="0"/>
                <a:t> Attainment of </a:t>
              </a:r>
              <a:r>
                <a:rPr lang="en-US" sz="1600" u="sng" dirty="0"/>
                <a:t>international standards</a:t>
              </a:r>
              <a:r>
                <a:rPr lang="en-US" sz="1600" dirty="0"/>
                <a:t>. Systems of revision are in place for continuously improving the diagnostic network.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038B51-9A8F-7218-CE1C-CF8E564680E8}"/>
                </a:ext>
              </a:extLst>
            </p:cNvPr>
            <p:cNvSpPr>
              <a:spLocks/>
            </p:cNvSpPr>
            <p:nvPr/>
          </p:nvSpPr>
          <p:spPr>
            <a:xfrm>
              <a:off x="2505918" y="2827769"/>
              <a:ext cx="252000" cy="25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3D8D9A-6E67-3370-0A29-3B0E6C6A1CC2}"/>
                </a:ext>
              </a:extLst>
            </p:cNvPr>
            <p:cNvSpPr>
              <a:spLocks/>
            </p:cNvSpPr>
            <p:nvPr/>
          </p:nvSpPr>
          <p:spPr>
            <a:xfrm>
              <a:off x="2507301" y="2020049"/>
              <a:ext cx="252000" cy="252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C3F247-D788-FEA3-9C05-FA09D6CDC28C}"/>
                </a:ext>
              </a:extLst>
            </p:cNvPr>
            <p:cNvSpPr>
              <a:spLocks/>
            </p:cNvSpPr>
            <p:nvPr/>
          </p:nvSpPr>
          <p:spPr>
            <a:xfrm>
              <a:off x="2505918" y="3655222"/>
              <a:ext cx="252000" cy="2520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AD11C-BC3A-105C-7809-122B0F6AF1C8}"/>
                </a:ext>
              </a:extLst>
            </p:cNvPr>
            <p:cNvSpPr>
              <a:spLocks/>
            </p:cNvSpPr>
            <p:nvPr/>
          </p:nvSpPr>
          <p:spPr>
            <a:xfrm>
              <a:off x="2505918" y="4482237"/>
              <a:ext cx="252000" cy="252000"/>
            </a:xfrm>
            <a:prstGeom prst="rect">
              <a:avLst/>
            </a:prstGeom>
            <a:solidFill>
              <a:srgbClr val="2D7FC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9DA81D-0F29-3DEE-6D49-4E6016DCDF79}"/>
                </a:ext>
              </a:extLst>
            </p:cNvPr>
            <p:cNvSpPr>
              <a:spLocks/>
            </p:cNvSpPr>
            <p:nvPr/>
          </p:nvSpPr>
          <p:spPr>
            <a:xfrm>
              <a:off x="2507872" y="5298634"/>
              <a:ext cx="252000" cy="252000"/>
            </a:xfrm>
            <a:prstGeom prst="rect">
              <a:avLst/>
            </a:prstGeom>
            <a:solidFill>
              <a:srgbClr val="099E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FAE48A-CC7D-F7B7-1F2F-FA63D28E9CD0}"/>
                </a:ext>
              </a:extLst>
            </p:cNvPr>
            <p:cNvSpPr>
              <a:spLocks/>
            </p:cNvSpPr>
            <p:nvPr/>
          </p:nvSpPr>
          <p:spPr>
            <a:xfrm>
              <a:off x="2507872" y="6109013"/>
              <a:ext cx="252000" cy="252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88B2A42-7F35-C4D8-3278-0C6D2F6BF276}"/>
              </a:ext>
            </a:extLst>
          </p:cNvPr>
          <p:cNvSpPr txBox="1"/>
          <p:nvPr/>
        </p:nvSpPr>
        <p:spPr>
          <a:xfrm>
            <a:off x="182880" y="1110229"/>
            <a:ext cx="11810508" cy="5647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txBody>
          <a:bodyPr wrap="square" lIns="90000" tIns="72000" bIns="108000" anchor="ctr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</a:rPr>
              <a:t>Each question is reviewed and compared to the stage description and “scored” from 0 to 5  </a:t>
            </a:r>
          </a:p>
        </p:txBody>
      </p:sp>
      <p:sp>
        <p:nvSpPr>
          <p:cNvPr id="11" name="Google Shape;429;p17">
            <a:extLst>
              <a:ext uri="{FF2B5EF4-FFF2-40B4-BE49-F238E27FC236}">
                <a16:creationId xmlns:a16="http://schemas.microsoft.com/office/drawing/2014/main" id="{0143BE38-14E2-0210-A968-D009912652EB}"/>
              </a:ext>
            </a:extLst>
          </p:cNvPr>
          <p:cNvSpPr/>
          <p:nvPr/>
        </p:nvSpPr>
        <p:spPr>
          <a:xfrm rot="10800000">
            <a:off x="5788233" y="1544743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53333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EF20A3-8966-6DF5-479F-2B963DE0A850}"/>
              </a:ext>
            </a:extLst>
          </p:cNvPr>
          <p:cNvCxnSpPr>
            <a:cxnSpLocks noChangeAspect="1"/>
          </p:cNvCxnSpPr>
          <p:nvPr/>
        </p:nvCxnSpPr>
        <p:spPr>
          <a:xfrm rot="-300000" flipH="1">
            <a:off x="1060393" y="1640224"/>
            <a:ext cx="47111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D5F33-A4F9-57AD-C46E-E212B759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A2349-40CC-79B3-AAEE-9D0DB30D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52668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Trebuchet MS" panose="020B0603020202020204" pitchFamily="34" charset="0"/>
              </a:rPr>
              <a:t>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60C30-AF2F-60C5-1EC2-7AAE10B77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1" y="2040217"/>
            <a:ext cx="12068778" cy="46526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87BA2A-E973-D6B2-1EED-F5DBCDA848E2}"/>
              </a:ext>
            </a:extLst>
          </p:cNvPr>
          <p:cNvSpPr/>
          <p:nvPr/>
        </p:nvSpPr>
        <p:spPr>
          <a:xfrm>
            <a:off x="395618" y="1223081"/>
            <a:ext cx="2232000" cy="360000"/>
          </a:xfrm>
          <a:prstGeom prst="roundRect">
            <a:avLst/>
          </a:prstGeom>
          <a:solidFill>
            <a:schemeClr val="bg1"/>
          </a:solidFill>
          <a:ln w="6350"/>
          <a:effectLst>
            <a:outerShdw blurRad="63500" dist="38100" dir="36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Core component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06BD1A-7CF7-22FD-A14B-E308EA04568B}"/>
              </a:ext>
            </a:extLst>
          </p:cNvPr>
          <p:cNvSpPr/>
          <p:nvPr/>
        </p:nvSpPr>
        <p:spPr>
          <a:xfrm>
            <a:off x="2231422" y="3087249"/>
            <a:ext cx="1440000" cy="360000"/>
          </a:xfrm>
          <a:prstGeom prst="roundRect">
            <a:avLst/>
          </a:prstGeom>
          <a:ln w="6350">
            <a:solidFill>
              <a:schemeClr val="dk1"/>
            </a:solidFill>
          </a:ln>
          <a:effectLst>
            <a:outerShdw blurRad="63500" dist="38100" dir="36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Sections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314027-4ABC-653A-D600-921ACCD547A8}"/>
              </a:ext>
            </a:extLst>
          </p:cNvPr>
          <p:cNvSpPr/>
          <p:nvPr/>
        </p:nvSpPr>
        <p:spPr>
          <a:xfrm>
            <a:off x="4359948" y="5057966"/>
            <a:ext cx="1440000" cy="360000"/>
          </a:xfrm>
          <a:prstGeom prst="roundRect">
            <a:avLst/>
          </a:prstGeom>
          <a:ln w="6350"/>
          <a:effectLst>
            <a:outerShdw blurRad="63500" dist="38100" dir="3600000" sx="99860" sy="9986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Questions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899708-C9AD-2FF5-9CA1-0B01A8164CBE}"/>
              </a:ext>
            </a:extLst>
          </p:cNvPr>
          <p:cNvSpPr/>
          <p:nvPr/>
        </p:nvSpPr>
        <p:spPr>
          <a:xfrm>
            <a:off x="5802422" y="1223081"/>
            <a:ext cx="2232000" cy="360000"/>
          </a:xfrm>
          <a:prstGeom prst="roundRect">
            <a:avLst/>
          </a:prstGeom>
          <a:ln w="6350">
            <a:solidFill>
              <a:schemeClr val="tx2"/>
            </a:solidFill>
          </a:ln>
          <a:effectLst>
            <a:outerShdw blurRad="63500" dist="38100" dir="36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Staging comparison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28616B-8E70-606C-FEA1-BD491FE58E14}"/>
              </a:ext>
            </a:extLst>
          </p:cNvPr>
          <p:cNvCxnSpPr>
            <a:cxnSpLocks/>
          </p:cNvCxnSpPr>
          <p:nvPr/>
        </p:nvCxnSpPr>
        <p:spPr>
          <a:xfrm rot="-300000" flipH="1">
            <a:off x="1342346" y="3279797"/>
            <a:ext cx="934174" cy="1296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83FCA5-AF63-16C0-D7C5-48C42203FFF5}"/>
              </a:ext>
            </a:extLst>
          </p:cNvPr>
          <p:cNvCxnSpPr>
            <a:cxnSpLocks/>
          </p:cNvCxnSpPr>
          <p:nvPr/>
        </p:nvCxnSpPr>
        <p:spPr>
          <a:xfrm flipH="1" flipV="1">
            <a:off x="1986998" y="2796068"/>
            <a:ext cx="229563" cy="4420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22151E-A263-00BA-691C-4736C8CA680B}"/>
              </a:ext>
            </a:extLst>
          </p:cNvPr>
          <p:cNvCxnSpPr>
            <a:cxnSpLocks/>
          </p:cNvCxnSpPr>
          <p:nvPr/>
        </p:nvCxnSpPr>
        <p:spPr>
          <a:xfrm flipH="1" flipV="1">
            <a:off x="3159523" y="4333063"/>
            <a:ext cx="1211018" cy="9176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93CC5C-DDDE-C92B-A664-0D0ACE1DC5A6}"/>
              </a:ext>
            </a:extLst>
          </p:cNvPr>
          <p:cNvCxnSpPr>
            <a:cxnSpLocks/>
          </p:cNvCxnSpPr>
          <p:nvPr/>
        </p:nvCxnSpPr>
        <p:spPr>
          <a:xfrm flipH="1">
            <a:off x="3174955" y="5212565"/>
            <a:ext cx="1168059" cy="3046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eft Brace 46">
            <a:extLst>
              <a:ext uri="{FF2B5EF4-FFF2-40B4-BE49-F238E27FC236}">
                <a16:creationId xmlns:a16="http://schemas.microsoft.com/office/drawing/2014/main" id="{5E24E5DA-F98E-D3DB-FE7C-C1F8D4B714CB}"/>
              </a:ext>
            </a:extLst>
          </p:cNvPr>
          <p:cNvSpPr/>
          <p:nvPr/>
        </p:nvSpPr>
        <p:spPr>
          <a:xfrm rot="5400000">
            <a:off x="6825338" y="-1918779"/>
            <a:ext cx="636474" cy="7714103"/>
          </a:xfrm>
          <a:prstGeom prst="leftBrace">
            <a:avLst>
              <a:gd name="adj1" fmla="val 63877"/>
              <a:gd name="adj2" fmla="val 52774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690C7D3-BD2E-6191-3F0F-89E011C6DD0F}"/>
              </a:ext>
            </a:extLst>
          </p:cNvPr>
          <p:cNvCxnSpPr>
            <a:cxnSpLocks noChangeAspect="1"/>
          </p:cNvCxnSpPr>
          <p:nvPr/>
        </p:nvCxnSpPr>
        <p:spPr>
          <a:xfrm rot="-1620000">
            <a:off x="10895191" y="1467235"/>
            <a:ext cx="454658" cy="10440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896685C-4B5C-8BFA-CCBA-2234F9EF3B43}"/>
              </a:ext>
            </a:extLst>
          </p:cNvPr>
          <p:cNvCxnSpPr>
            <a:cxnSpLocks/>
          </p:cNvCxnSpPr>
          <p:nvPr/>
        </p:nvCxnSpPr>
        <p:spPr>
          <a:xfrm rot="-240000" flipH="1">
            <a:off x="1699076" y="3261377"/>
            <a:ext cx="630936" cy="29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81F0663-7692-D7A6-5A48-49A18F0E4587}"/>
              </a:ext>
            </a:extLst>
          </p:cNvPr>
          <p:cNvCxnSpPr>
            <a:cxnSpLocks/>
          </p:cNvCxnSpPr>
          <p:nvPr/>
        </p:nvCxnSpPr>
        <p:spPr>
          <a:xfrm rot="600000" flipH="1">
            <a:off x="3243778" y="5119726"/>
            <a:ext cx="1026000" cy="97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51CEA8A7-7E27-6CC8-54A4-29C9585F40DD}"/>
              </a:ext>
            </a:extLst>
          </p:cNvPr>
          <p:cNvSpPr>
            <a:spLocks noChangeAspect="1"/>
          </p:cNvSpPr>
          <p:nvPr/>
        </p:nvSpPr>
        <p:spPr>
          <a:xfrm>
            <a:off x="2148676" y="3177249"/>
            <a:ext cx="144000" cy="144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1DA2B4D2-B05C-4423-30B1-C6057A075367}"/>
              </a:ext>
            </a:extLst>
          </p:cNvPr>
          <p:cNvSpPr>
            <a:spLocks noChangeAspect="1"/>
          </p:cNvSpPr>
          <p:nvPr/>
        </p:nvSpPr>
        <p:spPr>
          <a:xfrm>
            <a:off x="4276833" y="5153007"/>
            <a:ext cx="144000" cy="144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243F05-1236-EA2E-E20A-38377EF3D6F7}"/>
              </a:ext>
            </a:extLst>
          </p:cNvPr>
          <p:cNvSpPr/>
          <p:nvPr/>
        </p:nvSpPr>
        <p:spPr>
          <a:xfrm>
            <a:off x="9570180" y="1223081"/>
            <a:ext cx="2232000" cy="360000"/>
          </a:xfrm>
          <a:prstGeom prst="roundRect">
            <a:avLst/>
          </a:prstGeom>
          <a:ln w="6350">
            <a:solidFill>
              <a:schemeClr val="tx2"/>
            </a:solidFill>
          </a:ln>
          <a:effectLst>
            <a:outerShdw blurRad="63500" dist="38100" dir="36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Stage / Score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034FFA0-50E9-F46A-67F8-D90A5BDEADCE}"/>
              </a:ext>
            </a:extLst>
          </p:cNvPr>
          <p:cNvSpPr>
            <a:spLocks noChangeAspect="1"/>
          </p:cNvSpPr>
          <p:nvPr/>
        </p:nvSpPr>
        <p:spPr>
          <a:xfrm>
            <a:off x="1433848" y="1533505"/>
            <a:ext cx="144000" cy="144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DF46043-81AB-5460-35F0-D7198DB8CF90}"/>
              </a:ext>
            </a:extLst>
          </p:cNvPr>
          <p:cNvSpPr>
            <a:spLocks noChangeAspect="1"/>
          </p:cNvSpPr>
          <p:nvPr/>
        </p:nvSpPr>
        <p:spPr>
          <a:xfrm>
            <a:off x="6865616" y="1546205"/>
            <a:ext cx="144000" cy="144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7696F54D-496A-F166-41EC-0275D098ADAA}"/>
              </a:ext>
            </a:extLst>
          </p:cNvPr>
          <p:cNvSpPr>
            <a:spLocks noChangeAspect="1"/>
          </p:cNvSpPr>
          <p:nvPr/>
        </p:nvSpPr>
        <p:spPr>
          <a:xfrm>
            <a:off x="10596180" y="1539855"/>
            <a:ext cx="144000" cy="144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0853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C6EDC-5E34-B30F-A46A-0DF2581B1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13D0DE-F5C1-3764-28D8-8ADFF965E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9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PowerPoint - Training GTFCC LCA 02 Cholera Program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8A8B-4E9F-6024-12FF-CE3AE378C1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1050" y="1445572"/>
            <a:ext cx="10629900" cy="1842218"/>
          </a:xfrm>
          <a:ln w="6350">
            <a:noFill/>
          </a:ln>
        </p:spPr>
        <p:txBody>
          <a:bodyPr tIns="180000" bIns="144000" anchor="ctr" anchorCtr="0">
            <a:noAutofit/>
          </a:bodyPr>
          <a:lstStyle/>
          <a:p>
            <a:pPr marL="360000" indent="-288000">
              <a:spcBef>
                <a:spcPts val="6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To make it easer to fill with a large group there is a PowerPoint included in the package with each question, verification needs and comments included. </a:t>
            </a:r>
          </a:p>
          <a:p>
            <a:pPr marL="360000" indent="-288000">
              <a:spcBef>
                <a:spcPts val="6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A score bar is moveable to record the score which can later be used to fill in the excel file.</a:t>
            </a:r>
          </a:p>
          <a:p>
            <a:pPr marL="360000" indent="-288000">
              <a:spcBef>
                <a:spcPts val="6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Questions with a microscope icon indicate further verification needed in laboratories</a:t>
            </a:r>
            <a:r>
              <a:rPr lang="hu-HU" dirty="0"/>
              <a:t>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9FDD54-3D4C-2D7D-1883-54A256EFB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3348002"/>
            <a:ext cx="4848261" cy="27432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D22048-2E70-9359-D7E2-B57C0ECC0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52" y="3348002"/>
            <a:ext cx="4900648" cy="27622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9E3FF4-4173-7173-EDBF-0B1D9B8C3EB2}"/>
              </a:ext>
            </a:extLst>
          </p:cNvPr>
          <p:cNvSpPr/>
          <p:nvPr/>
        </p:nvSpPr>
        <p:spPr>
          <a:xfrm>
            <a:off x="7495114" y="5797948"/>
            <a:ext cx="2052930" cy="360000"/>
          </a:xfrm>
          <a:prstGeom prst="roundRect">
            <a:avLst/>
          </a:prstGeom>
          <a:ln w="6350"/>
          <a:effectLst>
            <a:outerShdw blurRad="63500" dist="38100" dir="36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Microscope icon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B9AF9D-8EDD-F633-66C1-24217BD99F81}"/>
              </a:ext>
            </a:extLst>
          </p:cNvPr>
          <p:cNvCxnSpPr>
            <a:cxnSpLocks/>
          </p:cNvCxnSpPr>
          <p:nvPr/>
        </p:nvCxnSpPr>
        <p:spPr>
          <a:xfrm flipH="1">
            <a:off x="6740842" y="5993823"/>
            <a:ext cx="72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05AA2AF-DCFC-000E-7D78-5F709AB9CB16}"/>
              </a:ext>
            </a:extLst>
          </p:cNvPr>
          <p:cNvSpPr>
            <a:spLocks noChangeAspect="1"/>
          </p:cNvSpPr>
          <p:nvPr/>
        </p:nvSpPr>
        <p:spPr>
          <a:xfrm>
            <a:off x="7411396" y="5918372"/>
            <a:ext cx="144000" cy="144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618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144199-B3B3-A880-9827-827DA587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58134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Laboratory Capacity </a:t>
            </a:r>
            <a:br>
              <a:rPr lang="en-US" dirty="0"/>
            </a:br>
            <a:r>
              <a:rPr lang="en-US" dirty="0"/>
              <a:t>Assessments For Cholera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CF0DA2-6CA8-27FF-A36F-8F30877C59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3918" y="2490789"/>
            <a:ext cx="10514807" cy="102916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3B3D3F"/>
                </a:solidFill>
              </a:rPr>
              <a:t>Improved laboratory diagnostics and surveillance is essential to reach the first two strategic objectives of the </a:t>
            </a:r>
            <a:r>
              <a:rPr lang="en-US" dirty="0">
                <a:solidFill>
                  <a:schemeClr val="accent1"/>
                </a:solidFill>
              </a:rPr>
              <a:t>“Ending Cholera A Global Roadmap To 2030”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B997DA-CCA2-84B6-7B51-1295E0B9C01F}"/>
              </a:ext>
            </a:extLst>
          </p:cNvPr>
          <p:cNvSpPr txBox="1"/>
          <p:nvPr/>
        </p:nvSpPr>
        <p:spPr>
          <a:xfrm>
            <a:off x="1071716" y="4131744"/>
            <a:ext cx="4299155" cy="144314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216000" tIns="216000" rIns="216000" bIns="216000" anchor="ctr" anchorCtr="0">
            <a:noAutofit/>
          </a:bodyPr>
          <a:lstStyle/>
          <a:p>
            <a:pPr marL="0" lvl="3" algn="ctr">
              <a:lnSpc>
                <a:spcPct val="120000"/>
              </a:lnSpc>
            </a:pPr>
            <a:r>
              <a:rPr lang="en-US" sz="1800" dirty="0">
                <a:solidFill>
                  <a:srgbClr val="3B3D3F"/>
                </a:solidFill>
              </a:rPr>
              <a:t>Early detection and quick response to contain outbreaks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059518-3589-56BB-9A17-BD60C224CF7C}"/>
              </a:ext>
            </a:extLst>
          </p:cNvPr>
          <p:cNvSpPr txBox="1"/>
          <p:nvPr/>
        </p:nvSpPr>
        <p:spPr>
          <a:xfrm>
            <a:off x="6821129" y="4131744"/>
            <a:ext cx="4299155" cy="144314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216000" tIns="216000" rIns="216000" bIns="216000" anchor="ctr" anchorCtr="0">
            <a:noAutofit/>
          </a:bodyPr>
          <a:lstStyle/>
          <a:p>
            <a:pPr marL="0" lvl="3" algn="ctr">
              <a:lnSpc>
                <a:spcPct val="120000"/>
              </a:lnSpc>
            </a:pPr>
            <a:r>
              <a:rPr lang="en-US" sz="1800" dirty="0">
                <a:solidFill>
                  <a:srgbClr val="3B3D3F"/>
                </a:solidFill>
              </a:rPr>
              <a:t>A targeted multi-sectoral approach to prevent cholera recurrence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4A21E41-7369-3E59-1C73-5AD5E1918234}"/>
              </a:ext>
            </a:extLst>
          </p:cNvPr>
          <p:cNvSpPr/>
          <p:nvPr/>
        </p:nvSpPr>
        <p:spPr>
          <a:xfrm>
            <a:off x="3024810" y="3935261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3EDD112-EC0B-3F18-0284-2D97EBAC405D}"/>
              </a:ext>
            </a:extLst>
          </p:cNvPr>
          <p:cNvSpPr/>
          <p:nvPr/>
        </p:nvSpPr>
        <p:spPr>
          <a:xfrm>
            <a:off x="8774226" y="3935261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>
                <a:latin typeface="Trebuchet MS" panose="020B070302020209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72496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B6DA8-9AE3-58A1-07EB-AB48357D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8904" y="6203946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F5ADB-40C1-F10C-EE8D-C1DA5DB9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110730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Trebuchet MS" panose="020B0603020202020204" pitchFamily="34" charset="0"/>
              </a:rPr>
              <a:t>National Checklist Scoring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410CE4-505C-8DB9-C59B-28E60288C3D0}"/>
              </a:ext>
            </a:extLst>
          </p:cNvPr>
          <p:cNvSpPr txBox="1"/>
          <p:nvPr/>
        </p:nvSpPr>
        <p:spPr>
          <a:xfrm>
            <a:off x="371475" y="1324634"/>
            <a:ext cx="1141253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overall stage for each section reflects the ‘weakest’ stage recorded for that section</a:t>
            </a:r>
            <a:endParaRPr lang="en-GB" sz="2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208FC5-54DE-F3CD-BEAE-C07E28200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928" y="1943489"/>
            <a:ext cx="9540077" cy="47924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F5A278-9C83-A9FD-9A84-E961928D64C9}"/>
              </a:ext>
            </a:extLst>
          </p:cNvPr>
          <p:cNvSpPr/>
          <p:nvPr/>
        </p:nvSpPr>
        <p:spPr>
          <a:xfrm>
            <a:off x="400110" y="2781774"/>
            <a:ext cx="1404000" cy="612000"/>
          </a:xfrm>
          <a:prstGeom prst="roundRect">
            <a:avLst/>
          </a:prstGeom>
          <a:ln w="6350"/>
          <a:effectLst>
            <a:outerShdw blurRad="63500" dist="38100" dir="36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Core component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D04D83-D38B-E7B0-1C56-57205D5FDCBB}"/>
              </a:ext>
            </a:extLst>
          </p:cNvPr>
          <p:cNvSpPr/>
          <p:nvPr/>
        </p:nvSpPr>
        <p:spPr>
          <a:xfrm>
            <a:off x="400110" y="5354827"/>
            <a:ext cx="1404000" cy="396000"/>
          </a:xfrm>
          <a:prstGeom prst="roundRect">
            <a:avLst/>
          </a:prstGeom>
          <a:ln w="6350">
            <a:solidFill>
              <a:schemeClr val="tx1"/>
            </a:solidFill>
          </a:ln>
          <a:effectLst>
            <a:outerShdw blurRad="63500" dist="38100" dir="36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dirty="0"/>
              <a:t>Sections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43EA1E-45B7-67C3-FE76-F1C9C4A41961}"/>
              </a:ext>
            </a:extLst>
          </p:cNvPr>
          <p:cNvCxnSpPr>
            <a:cxnSpLocks/>
          </p:cNvCxnSpPr>
          <p:nvPr/>
        </p:nvCxnSpPr>
        <p:spPr>
          <a:xfrm>
            <a:off x="1808711" y="3059918"/>
            <a:ext cx="432000" cy="135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608ACD-8CB1-E228-C020-98E482DDC5FA}"/>
              </a:ext>
            </a:extLst>
          </p:cNvPr>
          <p:cNvCxnSpPr>
            <a:cxnSpLocks/>
          </p:cNvCxnSpPr>
          <p:nvPr/>
        </p:nvCxnSpPr>
        <p:spPr>
          <a:xfrm rot="21420000">
            <a:off x="1829389" y="3055600"/>
            <a:ext cx="366470" cy="756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5A31D1C-8895-CB1A-34A8-4A026D7EE969}"/>
              </a:ext>
            </a:extLst>
          </p:cNvPr>
          <p:cNvSpPr>
            <a:spLocks noChangeAspect="1"/>
          </p:cNvSpPr>
          <p:nvPr/>
        </p:nvSpPr>
        <p:spPr>
          <a:xfrm>
            <a:off x="1739076" y="2997774"/>
            <a:ext cx="144000" cy="144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467B3F5-5518-3A08-B5F3-E307387495D8}"/>
              </a:ext>
            </a:extLst>
          </p:cNvPr>
          <p:cNvSpPr>
            <a:spLocks noChangeAspect="1"/>
          </p:cNvSpPr>
          <p:nvPr/>
        </p:nvSpPr>
        <p:spPr>
          <a:xfrm>
            <a:off x="1729551" y="5479053"/>
            <a:ext cx="144000" cy="144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097298-AF27-26CD-84B2-B9B694A132B2}"/>
              </a:ext>
            </a:extLst>
          </p:cNvPr>
          <p:cNvCxnSpPr>
            <a:cxnSpLocks/>
          </p:cNvCxnSpPr>
          <p:nvPr/>
        </p:nvCxnSpPr>
        <p:spPr>
          <a:xfrm rot="840000" flipV="1">
            <a:off x="1818958" y="5510426"/>
            <a:ext cx="396000" cy="1064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6BCF80-6774-377B-ED23-B66AD579C16A}"/>
              </a:ext>
            </a:extLst>
          </p:cNvPr>
          <p:cNvCxnSpPr>
            <a:cxnSpLocks/>
          </p:cNvCxnSpPr>
          <p:nvPr/>
        </p:nvCxnSpPr>
        <p:spPr>
          <a:xfrm rot="300000" flipV="1">
            <a:off x="1817805" y="4913311"/>
            <a:ext cx="379169" cy="64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3EDBAB-B2B8-C760-62FB-81792A920A16}"/>
              </a:ext>
            </a:extLst>
          </p:cNvPr>
          <p:cNvCxnSpPr>
            <a:cxnSpLocks/>
          </p:cNvCxnSpPr>
          <p:nvPr/>
        </p:nvCxnSpPr>
        <p:spPr>
          <a:xfrm rot="300000" flipV="1">
            <a:off x="1837605" y="2403758"/>
            <a:ext cx="366470" cy="684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B4E914A-5D64-4542-6EF9-C5A944367D43}"/>
              </a:ext>
            </a:extLst>
          </p:cNvPr>
          <p:cNvCxnSpPr>
            <a:cxnSpLocks/>
          </p:cNvCxnSpPr>
          <p:nvPr/>
        </p:nvCxnSpPr>
        <p:spPr>
          <a:xfrm rot="21360000">
            <a:off x="1818192" y="5529986"/>
            <a:ext cx="379169" cy="64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295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B77498B-3340-4ACF-4159-32AE99016538}"/>
              </a:ext>
            </a:extLst>
          </p:cNvPr>
          <p:cNvSpPr txBox="1">
            <a:spLocks/>
          </p:cNvSpPr>
          <p:nvPr/>
        </p:nvSpPr>
        <p:spPr>
          <a:xfrm>
            <a:off x="559084" y="5135400"/>
            <a:ext cx="11073832" cy="7894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vert="horz" wrap="square" lIns="108000" tIns="144000" rIns="2520000" bIns="144000" rtlCol="0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You will find notes on how to verify as well as the laboratory checklist question it corresponds to.</a:t>
            </a:r>
            <a:r>
              <a:rPr lang="en-US" sz="1800" dirty="0"/>
              <a:t> This is semi-automated to support reviewers. </a:t>
            </a: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683F5-B9F7-F60D-0152-093724D6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510BC-2FDC-76B3-8032-086E6E132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206888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Trebuchet MS" panose="020B0603020202020204" pitchFamily="34" charset="0"/>
              </a:rPr>
              <a:t>Laboratory Verification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98EEEBE-E32E-E539-916F-26186B622EBE}"/>
              </a:ext>
            </a:extLst>
          </p:cNvPr>
          <p:cNvSpPr txBox="1">
            <a:spLocks/>
          </p:cNvSpPr>
          <p:nvPr/>
        </p:nvSpPr>
        <p:spPr>
          <a:xfrm>
            <a:off x="826724" y="5611184"/>
            <a:ext cx="9720073" cy="94815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808364-68B7-2EBC-BF36-9707E0FEB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4" y="2996502"/>
            <a:ext cx="12087672" cy="15717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4662629-F66A-022C-4D71-523DD561866D}"/>
              </a:ext>
            </a:extLst>
          </p:cNvPr>
          <p:cNvSpPr/>
          <p:nvPr/>
        </p:nvSpPr>
        <p:spPr>
          <a:xfrm>
            <a:off x="10645460" y="3499134"/>
            <a:ext cx="1491199" cy="1079983"/>
          </a:xfrm>
          <a:prstGeom prst="roundRect">
            <a:avLst>
              <a:gd name="adj" fmla="val 0"/>
            </a:avLst>
          </a:prstGeom>
          <a:solidFill>
            <a:srgbClr val="FFFF00">
              <a:alpha val="27000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8100E3-BC4D-EF0D-155F-1B73DC18340E}"/>
              </a:ext>
            </a:extLst>
          </p:cNvPr>
          <p:cNvSpPr/>
          <p:nvPr/>
        </p:nvSpPr>
        <p:spPr>
          <a:xfrm>
            <a:off x="9883107" y="3488248"/>
            <a:ext cx="756909" cy="228612"/>
          </a:xfrm>
          <a:prstGeom prst="rect">
            <a:avLst/>
          </a:prstGeom>
          <a:solidFill>
            <a:srgbClr val="FFFF00">
              <a:alpha val="27000"/>
            </a:srgbClr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D5A9E-6737-9F32-8EE4-245075D93204}"/>
              </a:ext>
            </a:extLst>
          </p:cNvPr>
          <p:cNvSpPr txBox="1"/>
          <p:nvPr/>
        </p:nvSpPr>
        <p:spPr>
          <a:xfrm>
            <a:off x="559084" y="1488581"/>
            <a:ext cx="11073832" cy="7571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9E93"/>
              </a:buClr>
              <a:buSzTx/>
              <a:buFont typeface="+mj-lt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Some questions will be verified in laboratories </a:t>
            </a:r>
            <a:b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 confirm implementation as per GTFCC recommendations</a:t>
            </a:r>
          </a:p>
        </p:txBody>
      </p:sp>
      <p:sp>
        <p:nvSpPr>
          <p:cNvPr id="21" name="Google Shape;515;p9">
            <a:extLst>
              <a:ext uri="{FF2B5EF4-FFF2-40B4-BE49-F238E27FC236}">
                <a16:creationId xmlns:a16="http://schemas.microsoft.com/office/drawing/2014/main" id="{2F16D0EA-FC0D-F254-CB05-A04C25BB67CA}"/>
              </a:ext>
            </a:extLst>
          </p:cNvPr>
          <p:cNvSpPr>
            <a:spLocks noChangeAspect="1"/>
          </p:cNvSpPr>
          <p:nvPr/>
        </p:nvSpPr>
        <p:spPr>
          <a:xfrm>
            <a:off x="9499480" y="4684105"/>
            <a:ext cx="1692000" cy="1692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rebuchet MS"/>
              <a:buNone/>
            </a:pPr>
            <a:endParaRPr sz="2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" name="Google Shape;516;p9">
            <a:extLst>
              <a:ext uri="{FF2B5EF4-FFF2-40B4-BE49-F238E27FC236}">
                <a16:creationId xmlns:a16="http://schemas.microsoft.com/office/drawing/2014/main" id="{03BCCCAA-93FE-AA83-7C0B-BB3BEAC9F8D7}"/>
              </a:ext>
            </a:extLst>
          </p:cNvPr>
          <p:cNvSpPr txBox="1">
            <a:spLocks noChangeAspect="1"/>
          </p:cNvSpPr>
          <p:nvPr/>
        </p:nvSpPr>
        <p:spPr>
          <a:xfrm>
            <a:off x="10109188" y="4406741"/>
            <a:ext cx="4725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0" dirty="0">
                <a:solidFill>
                  <a:srgbClr val="FBD897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 lang="en-GB" sz="1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352F6B-D471-5E0C-F0CB-FF5463BE0621}"/>
              </a:ext>
            </a:extLst>
          </p:cNvPr>
          <p:cNvSpPr txBox="1"/>
          <p:nvPr/>
        </p:nvSpPr>
        <p:spPr>
          <a:xfrm>
            <a:off x="9612824" y="5237718"/>
            <a:ext cx="1465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Trust the process!</a:t>
            </a:r>
          </a:p>
        </p:txBody>
      </p:sp>
      <p:sp>
        <p:nvSpPr>
          <p:cNvPr id="3" name="Google Shape;429;p17">
            <a:extLst>
              <a:ext uri="{FF2B5EF4-FFF2-40B4-BE49-F238E27FC236}">
                <a16:creationId xmlns:a16="http://schemas.microsoft.com/office/drawing/2014/main" id="{E1A28202-899F-7470-D214-10FC56015E8B}"/>
              </a:ext>
            </a:extLst>
          </p:cNvPr>
          <p:cNvSpPr/>
          <p:nvPr/>
        </p:nvSpPr>
        <p:spPr>
          <a:xfrm rot="10800000">
            <a:off x="5788233" y="2173729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50546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BAEF4-B2C8-26CF-334A-FDBCB13A4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77A6A-0DB8-D240-7290-FA3BE637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37BCAC-13C1-2083-51F8-06D67DE4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661" y="923173"/>
            <a:ext cx="3568700" cy="1874359"/>
          </a:xfrm>
          <a:noFill/>
          <a:ln w="12700">
            <a:noFill/>
          </a:ln>
        </p:spPr>
        <p:txBody>
          <a:bodyPr lIns="0" bIns="0" anchor="b">
            <a:noAutofit/>
          </a:bodyPr>
          <a:lstStyle/>
          <a:p>
            <a:pPr algn="l"/>
            <a:r>
              <a:rPr lang="en-GB" b="1" dirty="0">
                <a:latin typeface="Trebuchet MS" panose="020B0603020202020204" pitchFamily="34" charset="0"/>
              </a:rPr>
              <a:t>Facility</a:t>
            </a:r>
            <a:br>
              <a:rPr lang="hu-HU" b="1" dirty="0">
                <a:latin typeface="Trebuchet MS" panose="020B0603020202020204" pitchFamily="34" charset="0"/>
              </a:rPr>
            </a:br>
            <a:r>
              <a:rPr lang="en-GB" b="1" dirty="0">
                <a:latin typeface="Trebuchet MS" panose="020B0603020202020204" pitchFamily="34" charset="0"/>
              </a:rPr>
              <a:t>Checklists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2D4F4F-CB62-7F17-E0C1-807562D5602C}"/>
              </a:ext>
            </a:extLst>
          </p:cNvPr>
          <p:cNvCxnSpPr>
            <a:cxnSpLocks/>
          </p:cNvCxnSpPr>
          <p:nvPr/>
        </p:nvCxnSpPr>
        <p:spPr>
          <a:xfrm>
            <a:off x="1057408" y="3080544"/>
            <a:ext cx="4752000" cy="0"/>
          </a:xfrm>
          <a:prstGeom prst="straightConnector1">
            <a:avLst/>
          </a:prstGeom>
          <a:ln w="47625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62AEAB-66B5-8F34-5FDA-D9227B4FB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898" y="596413"/>
            <a:ext cx="5791242" cy="5886493"/>
          </a:xfrm>
          <a:prstGeom prst="rect">
            <a:avLst/>
          </a:prstGeom>
          <a:ln w="38100">
            <a:solidFill>
              <a:schemeClr val="tx1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2134915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5F0BB-05BA-B937-9C0A-E1695A32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rebuchet MS" panose="020B0603020202020204" pitchFamily="34" charset="0"/>
              </a:rPr>
              <a:t>23</a:t>
            </a:fld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2EE12-8B65-CD29-2896-4C43F990A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449" y="1293022"/>
            <a:ext cx="4465708" cy="4401902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Narrative tabs collect information to inform the assessment team about the facility collecting background data, such as number of staff, opening times, equipment lists, testing methods used and available SOPs. </a:t>
            </a:r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The score tabs and report tabs use information from these tabs to automate responses.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B0F61-9ED9-6FD6-A25A-7FF49977BDEC}"/>
              </a:ext>
            </a:extLst>
          </p:cNvPr>
          <p:cNvSpPr txBox="1"/>
          <p:nvPr/>
        </p:nvSpPr>
        <p:spPr>
          <a:xfrm>
            <a:off x="7558867" y="1269963"/>
            <a:ext cx="3588774" cy="521997"/>
          </a:xfrm>
          <a:prstGeom prst="rect">
            <a:avLst/>
          </a:prstGeom>
          <a:solidFill>
            <a:srgbClr val="099E93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Attendance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4C8E3-6486-1D1A-8CE7-AB7C36C3683F}"/>
              </a:ext>
            </a:extLst>
          </p:cNvPr>
          <p:cNvSpPr txBox="1"/>
          <p:nvPr/>
        </p:nvSpPr>
        <p:spPr>
          <a:xfrm>
            <a:off x="7558867" y="2213681"/>
            <a:ext cx="3588774" cy="521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General info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2FAE0A-89F0-13E7-5E39-AF526478B50D}"/>
              </a:ext>
            </a:extLst>
          </p:cNvPr>
          <p:cNvSpPr txBox="1"/>
          <p:nvPr/>
        </p:nvSpPr>
        <p:spPr>
          <a:xfrm>
            <a:off x="7558867" y="3157399"/>
            <a:ext cx="3588774" cy="521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4C243-B7AB-250D-3954-6C400338D1BD}"/>
              </a:ext>
            </a:extLst>
          </p:cNvPr>
          <p:cNvSpPr txBox="1"/>
          <p:nvPr/>
        </p:nvSpPr>
        <p:spPr>
          <a:xfrm>
            <a:off x="7558867" y="4101117"/>
            <a:ext cx="3588774" cy="521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Technical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72B4BD-B81D-10A5-E4A8-5CBC2F6C110C}"/>
              </a:ext>
            </a:extLst>
          </p:cNvPr>
          <p:cNvSpPr txBox="1"/>
          <p:nvPr/>
        </p:nvSpPr>
        <p:spPr>
          <a:xfrm>
            <a:off x="7558867" y="5044835"/>
            <a:ext cx="3588774" cy="521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Documentation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A9A064-4BFC-2B0F-7AD7-F1E7CEAA0011}"/>
              </a:ext>
            </a:extLst>
          </p:cNvPr>
          <p:cNvSpPr/>
          <p:nvPr/>
        </p:nvSpPr>
        <p:spPr>
          <a:xfrm>
            <a:off x="6971071" y="1152419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064589-F514-DDCD-418A-60860EAD1A7D}"/>
              </a:ext>
            </a:extLst>
          </p:cNvPr>
          <p:cNvSpPr/>
          <p:nvPr/>
        </p:nvSpPr>
        <p:spPr>
          <a:xfrm>
            <a:off x="6971071" y="2098774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018870-F79E-A568-FB46-A6C25C1ACC81}"/>
              </a:ext>
            </a:extLst>
          </p:cNvPr>
          <p:cNvSpPr/>
          <p:nvPr/>
        </p:nvSpPr>
        <p:spPr>
          <a:xfrm>
            <a:off x="6971071" y="3045129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EABA08-3F3B-17C1-826D-A9C68F9B9737}"/>
              </a:ext>
            </a:extLst>
          </p:cNvPr>
          <p:cNvSpPr/>
          <p:nvPr/>
        </p:nvSpPr>
        <p:spPr>
          <a:xfrm>
            <a:off x="6971071" y="3991484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DD5B24-A3A6-054D-53CC-0CE24195097B}"/>
              </a:ext>
            </a:extLst>
          </p:cNvPr>
          <p:cNvSpPr/>
          <p:nvPr/>
        </p:nvSpPr>
        <p:spPr>
          <a:xfrm>
            <a:off x="6971071" y="4937840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EA172D-5BF8-54B6-ACEB-1763EBAE0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218" y="3870978"/>
            <a:ext cx="964790" cy="964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6EFDE7-1608-BDE1-F4DD-33CF1113F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46582" y="2943272"/>
            <a:ext cx="806062" cy="806062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600287-D2EF-1C40-A454-477FEB3E2E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-2914287" y="3188392"/>
            <a:ext cx="6858001" cy="481217"/>
          </a:xfrm>
        </p:spPr>
        <p:txBody>
          <a:bodyPr/>
          <a:lstStyle/>
          <a:p>
            <a:r>
              <a:rPr lang="en-GB" dirty="0"/>
              <a:t>NARRATIVE TABS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DD4B14-07D4-C122-94EF-0F453AF29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305" y="4991268"/>
            <a:ext cx="629130" cy="629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FB3A74-886F-30B9-794E-2DF05C2B8F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89615" y="2233190"/>
            <a:ext cx="537259" cy="528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0E15F-983A-6CB6-739D-A9FF91DC8B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024013" y="1365433"/>
            <a:ext cx="651199" cy="33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81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5F0BB-05BA-B937-9C0A-E1695A32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rebuchet MS" panose="020B0603020202020204" pitchFamily="34" charset="0"/>
              </a:rPr>
              <a:t>24</a:t>
            </a:fld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2EE12-8B65-CD29-2896-4C43F990A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789" y="560261"/>
            <a:ext cx="4505423" cy="5733197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Scoring tabs contain questions with a dropdown for answers.</a:t>
            </a:r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All answers can be </a:t>
            </a:r>
            <a:r>
              <a:rPr lang="en-US" b="1" dirty="0">
                <a:latin typeface="Trebuchet MS" panose="020B0603020202020204" pitchFamily="34" charset="0"/>
              </a:rPr>
              <a:t>Yes/No </a:t>
            </a:r>
            <a:r>
              <a:rPr lang="en-US" dirty="0">
                <a:latin typeface="Trebuchet MS" panose="020B0603020202020204" pitchFamily="34" charset="0"/>
              </a:rPr>
              <a:t>but some questions can be </a:t>
            </a:r>
            <a:r>
              <a:rPr lang="en-US" b="1" dirty="0">
                <a:latin typeface="Trebuchet MS" panose="020B0603020202020204" pitchFamily="34" charset="0"/>
              </a:rPr>
              <a:t>Partial</a:t>
            </a:r>
            <a:r>
              <a:rPr lang="en-US" dirty="0">
                <a:latin typeface="Trebuchet MS" panose="020B0603020202020204" pitchFamily="34" charset="0"/>
              </a:rPr>
              <a:t> or </a:t>
            </a:r>
            <a:r>
              <a:rPr lang="en-US" b="1" dirty="0">
                <a:latin typeface="Trebuchet MS" panose="020B0603020202020204" pitchFamily="34" charset="0"/>
              </a:rPr>
              <a:t>NA</a:t>
            </a:r>
            <a:r>
              <a:rPr lang="en-US" dirty="0">
                <a:latin typeface="Trebuchet MS" panose="020B0603020202020204" pitchFamily="34" charset="0"/>
              </a:rPr>
              <a:t> (not applicable).</a:t>
            </a:r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Answers from “</a:t>
            </a:r>
            <a:r>
              <a:rPr lang="en-US" dirty="0">
                <a:solidFill>
                  <a:schemeClr val="accent1"/>
                </a:solidFill>
                <a:latin typeface="Trebuchet MS" panose="020B0603020202020204" pitchFamily="34" charset="0"/>
              </a:rPr>
              <a:t>Narrative Tabs</a:t>
            </a:r>
            <a:r>
              <a:rPr lang="en-US" dirty="0">
                <a:latin typeface="Trebuchet MS" panose="020B0603020202020204" pitchFamily="34" charset="0"/>
              </a:rPr>
              <a:t>”</a:t>
            </a:r>
            <a:r>
              <a:rPr lang="en-US" dirty="0">
                <a:solidFill>
                  <a:schemeClr val="accent1"/>
                </a:solidFill>
                <a:latin typeface="Trebuchet MS" panose="020B0603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</a:rPr>
              <a:t>prepopulates some of the scorecard.</a:t>
            </a:r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Every question must be completed for the final score.</a:t>
            </a:r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The scores for each question and each section are automatically calculated.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5E8CBF-1AC8-1BA6-9CFF-435A91121F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SCORING TABS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7B427-90B8-830A-D0C5-F2B2B3B688F6}"/>
              </a:ext>
            </a:extLst>
          </p:cNvPr>
          <p:cNvSpPr txBox="1"/>
          <p:nvPr/>
        </p:nvSpPr>
        <p:spPr>
          <a:xfrm>
            <a:off x="7558867" y="560261"/>
            <a:ext cx="3588774" cy="521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 err="1"/>
              <a:t>Mangement</a:t>
            </a: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92DDD-D8C1-D9D0-4BC9-E90DF1AB62F4}"/>
              </a:ext>
            </a:extLst>
          </p:cNvPr>
          <p:cNvSpPr txBox="1"/>
          <p:nvPr/>
        </p:nvSpPr>
        <p:spPr>
          <a:xfrm>
            <a:off x="7558867" y="1428794"/>
            <a:ext cx="3588774" cy="521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/>
              <a:t>Human 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F88EC-22A8-8D54-AC3A-009CD78B4B1B}"/>
              </a:ext>
            </a:extLst>
          </p:cNvPr>
          <p:cNvSpPr txBox="1"/>
          <p:nvPr/>
        </p:nvSpPr>
        <p:spPr>
          <a:xfrm>
            <a:off x="7558867" y="2297327"/>
            <a:ext cx="3588774" cy="521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 err="1"/>
              <a:t>Facilitites</a:t>
            </a:r>
            <a:r>
              <a:rPr lang="en-GB" sz="2000" dirty="0"/>
              <a:t> and safety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C01483-F651-DFD7-1910-EA5196AFA8A6}"/>
              </a:ext>
            </a:extLst>
          </p:cNvPr>
          <p:cNvSpPr txBox="1"/>
          <p:nvPr/>
        </p:nvSpPr>
        <p:spPr>
          <a:xfrm>
            <a:off x="7558867" y="3165860"/>
            <a:ext cx="3588774" cy="521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/>
              <a:t>Equipment and inventory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87217-B592-5AD7-A298-8D055432EA2D}"/>
              </a:ext>
            </a:extLst>
          </p:cNvPr>
          <p:cNvSpPr txBox="1"/>
          <p:nvPr/>
        </p:nvSpPr>
        <p:spPr>
          <a:xfrm>
            <a:off x="7558867" y="4034393"/>
            <a:ext cx="3588774" cy="521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/>
              <a:t>Pre-analytical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44107B-6E7F-E634-D38A-DF85DE23C4AD}"/>
              </a:ext>
            </a:extLst>
          </p:cNvPr>
          <p:cNvSpPr/>
          <p:nvPr/>
        </p:nvSpPr>
        <p:spPr>
          <a:xfrm>
            <a:off x="6971071" y="442717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18C883-DD0E-6C3A-C323-51FB8E5EC36D}"/>
              </a:ext>
            </a:extLst>
          </p:cNvPr>
          <p:cNvSpPr/>
          <p:nvPr/>
        </p:nvSpPr>
        <p:spPr>
          <a:xfrm>
            <a:off x="6971071" y="1340691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D26BE7-8BF1-11A1-9869-1F0E12C69067}"/>
              </a:ext>
            </a:extLst>
          </p:cNvPr>
          <p:cNvSpPr/>
          <p:nvPr/>
        </p:nvSpPr>
        <p:spPr>
          <a:xfrm>
            <a:off x="6971071" y="2179783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53A538-547C-AA01-1C20-8F860B4343E4}"/>
              </a:ext>
            </a:extLst>
          </p:cNvPr>
          <p:cNvSpPr/>
          <p:nvPr/>
        </p:nvSpPr>
        <p:spPr>
          <a:xfrm>
            <a:off x="6971071" y="3916849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D0D050-E799-FA34-85E2-3968300617D5}"/>
              </a:ext>
            </a:extLst>
          </p:cNvPr>
          <p:cNvSpPr/>
          <p:nvPr/>
        </p:nvSpPr>
        <p:spPr>
          <a:xfrm>
            <a:off x="6971071" y="3083231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4AF128-FFAA-3264-464A-B905959B4BEF}"/>
              </a:ext>
            </a:extLst>
          </p:cNvPr>
          <p:cNvSpPr txBox="1"/>
          <p:nvPr/>
        </p:nvSpPr>
        <p:spPr>
          <a:xfrm>
            <a:off x="7558867" y="4902926"/>
            <a:ext cx="3588774" cy="521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/>
              <a:t>Analytical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F80222-C269-3ADC-0200-DC84F560B2D4}"/>
              </a:ext>
            </a:extLst>
          </p:cNvPr>
          <p:cNvSpPr txBox="1"/>
          <p:nvPr/>
        </p:nvSpPr>
        <p:spPr>
          <a:xfrm>
            <a:off x="7558867" y="5771461"/>
            <a:ext cx="3588774" cy="521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/>
              <a:t>Post-analytical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6A4C93-4DDC-4F01-4CD1-5632DE4167C2}"/>
              </a:ext>
            </a:extLst>
          </p:cNvPr>
          <p:cNvSpPr/>
          <p:nvPr/>
        </p:nvSpPr>
        <p:spPr>
          <a:xfrm>
            <a:off x="6971071" y="4762423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21B42A-1167-B50C-E552-D4528705F8B4}"/>
              </a:ext>
            </a:extLst>
          </p:cNvPr>
          <p:cNvSpPr/>
          <p:nvPr/>
        </p:nvSpPr>
        <p:spPr>
          <a:xfrm>
            <a:off x="6971071" y="5637494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1DACC80-B7DF-A200-FABE-191F16008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218" y="2968483"/>
            <a:ext cx="964790" cy="964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595BB7-E91D-C6C7-2BD9-0FFEE413C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478" t="-16492" r="-9111" b="-5590"/>
          <a:stretch>
            <a:fillRect/>
          </a:stretch>
        </p:blipFill>
        <p:spPr>
          <a:xfrm>
            <a:off x="7030596" y="463422"/>
            <a:ext cx="656889" cy="589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181803-E395-409B-20E8-83326DC365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38" r="1538"/>
          <a:stretch/>
        </p:blipFill>
        <p:spPr>
          <a:xfrm>
            <a:off x="6938586" y="2119377"/>
            <a:ext cx="814606" cy="840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4F0FE5-F57A-7EA7-92D0-EB20BDB1B6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8" r="1538"/>
          <a:stretch/>
        </p:blipFill>
        <p:spPr>
          <a:xfrm>
            <a:off x="7133391" y="5755037"/>
            <a:ext cx="505945" cy="5219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96AE35-AE67-8E4C-F736-674407086D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053" b="4053"/>
          <a:stretch/>
        </p:blipFill>
        <p:spPr>
          <a:xfrm>
            <a:off x="6986992" y="4760850"/>
            <a:ext cx="717795" cy="6596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3B5EFD-3F70-1A9D-FFC8-315C6EE129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024013" y="1530917"/>
            <a:ext cx="651199" cy="3310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90265C-4482-9B79-0032-FB21065D1E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3305" y="3980826"/>
            <a:ext cx="629130" cy="6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16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341F1-EB62-E702-E803-BE18BA23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rebuchet MS" panose="020B0603020202020204" pitchFamily="34" charset="0"/>
              </a:rPr>
              <a:t>25</a:t>
            </a:fld>
            <a:endParaRPr lang="en-US"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98F3D-C74C-BA51-B48B-5C0CE59C5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668" y="1649362"/>
            <a:ext cx="4310332" cy="329821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Output tabs contain the final information that will be shared as a report to the facility and scoring totals to be transferred into a “National Checklist”.</a:t>
            </a: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</a:rPr>
              <a:t>Before starting, all assessors should review and ensure all narrative and scoring sections are complete and accurate.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1E521-4E71-CB52-421B-64D836697A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OUTPUT TABS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F94E2-CAFD-2528-8187-E3A4303D385B}"/>
              </a:ext>
            </a:extLst>
          </p:cNvPr>
          <p:cNvSpPr txBox="1"/>
          <p:nvPr/>
        </p:nvSpPr>
        <p:spPr>
          <a:xfrm>
            <a:off x="7558867" y="1594428"/>
            <a:ext cx="3588774" cy="521997"/>
          </a:xfrm>
          <a:prstGeom prst="rect">
            <a:avLst/>
          </a:prstGeom>
          <a:solidFill>
            <a:srgbClr val="70A1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Gap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6DF99-69E8-CB3D-DE7F-1CAF865B3B80}"/>
              </a:ext>
            </a:extLst>
          </p:cNvPr>
          <p:cNvSpPr txBox="1"/>
          <p:nvPr/>
        </p:nvSpPr>
        <p:spPr>
          <a:xfrm>
            <a:off x="7558867" y="2538146"/>
            <a:ext cx="3588774" cy="521997"/>
          </a:xfrm>
          <a:prstGeom prst="rect">
            <a:avLst/>
          </a:prstGeom>
          <a:solidFill>
            <a:srgbClr val="70A1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Reporting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35854-AEA8-D840-6A36-A0952CEB4720}"/>
              </a:ext>
            </a:extLst>
          </p:cNvPr>
          <p:cNvSpPr txBox="1"/>
          <p:nvPr/>
        </p:nvSpPr>
        <p:spPr>
          <a:xfrm>
            <a:off x="7558867" y="3481864"/>
            <a:ext cx="3588774" cy="521997"/>
          </a:xfrm>
          <a:prstGeom prst="rect">
            <a:avLst/>
          </a:prstGeom>
          <a:solidFill>
            <a:srgbClr val="70A1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Recommendations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26D72-81FB-C31C-BFB6-44303BDC37E5}"/>
              </a:ext>
            </a:extLst>
          </p:cNvPr>
          <p:cNvSpPr txBox="1"/>
          <p:nvPr/>
        </p:nvSpPr>
        <p:spPr>
          <a:xfrm>
            <a:off x="7558867" y="4425582"/>
            <a:ext cx="3588774" cy="521997"/>
          </a:xfrm>
          <a:prstGeom prst="rect">
            <a:avLst/>
          </a:prstGeom>
          <a:solidFill>
            <a:srgbClr val="70A1C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National aggregation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99D456-5EF4-A2A9-6F06-CD84C5B4184D}"/>
              </a:ext>
            </a:extLst>
          </p:cNvPr>
          <p:cNvSpPr/>
          <p:nvPr/>
        </p:nvSpPr>
        <p:spPr>
          <a:xfrm>
            <a:off x="6971071" y="1476884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rgbClr val="70A1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AB987D-4031-708C-C933-7722424BC358}"/>
              </a:ext>
            </a:extLst>
          </p:cNvPr>
          <p:cNvSpPr/>
          <p:nvPr/>
        </p:nvSpPr>
        <p:spPr>
          <a:xfrm>
            <a:off x="6971071" y="2423239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rgbClr val="70A1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1CF287-944C-70E7-EDE5-7DE1205E93B1}"/>
              </a:ext>
            </a:extLst>
          </p:cNvPr>
          <p:cNvSpPr/>
          <p:nvPr/>
        </p:nvSpPr>
        <p:spPr>
          <a:xfrm>
            <a:off x="6971071" y="3369594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rgbClr val="70A1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0A096D-2F94-DF86-B873-A11C0AC8E84D}"/>
              </a:ext>
            </a:extLst>
          </p:cNvPr>
          <p:cNvSpPr/>
          <p:nvPr/>
        </p:nvSpPr>
        <p:spPr>
          <a:xfrm>
            <a:off x="6971071" y="4315949"/>
            <a:ext cx="757084" cy="757084"/>
          </a:xfrm>
          <a:prstGeom prst="ellipse">
            <a:avLst/>
          </a:prstGeom>
          <a:solidFill>
            <a:schemeClr val="bg1"/>
          </a:solidFill>
          <a:ln>
            <a:solidFill>
              <a:srgbClr val="70A1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A75C8-71B5-2479-7AE3-CCB70862F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418" y="2359089"/>
            <a:ext cx="875601" cy="875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366A9E-F85A-08DA-85B9-313BFE87CF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97543" y="3494332"/>
            <a:ext cx="304140" cy="513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AACB70-A647-A235-D175-9A01346155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81278" y="4433152"/>
            <a:ext cx="536670" cy="5068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36FB1D-8334-1A66-7D91-1544AC8299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00928" y="1606741"/>
            <a:ext cx="497370" cy="49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86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AD2F5-B7BC-5EB1-D587-FC5F4C7C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1A84-5F6F-BA6B-2C0D-9F04586E6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960" y="922741"/>
            <a:ext cx="3373968" cy="522600"/>
          </a:xfrm>
          <a:solidFill>
            <a:schemeClr val="tx2">
              <a:lumMod val="25000"/>
              <a:lumOff val="75000"/>
            </a:schemeClr>
          </a:solidFill>
          <a:ln w="6350">
            <a:noFill/>
          </a:ln>
        </p:spPr>
        <p:txBody>
          <a:bodyPr lIns="108000" tIns="72000" rIns="108000" bIns="72000" anchor="ctr" anchorCtr="0">
            <a:no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Summary report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38063-EEF7-42DC-3781-CE5FB0F572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FACILITY REPORTS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824F6544-AD1F-856C-5D8C-0787FB58B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095" y="1872232"/>
            <a:ext cx="5216048" cy="36969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37A1D0-3DDD-0694-0CDC-13C4BB4B547A}"/>
              </a:ext>
            </a:extLst>
          </p:cNvPr>
          <p:cNvSpPr txBox="1"/>
          <p:nvPr/>
        </p:nvSpPr>
        <p:spPr>
          <a:xfrm>
            <a:off x="6117095" y="922741"/>
            <a:ext cx="5216048" cy="52260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6350">
            <a:noFill/>
          </a:ln>
        </p:spPr>
        <p:txBody>
          <a:bodyPr wrap="square" lIns="108000" tIns="72000" rIns="108000" bIns="72000" anchor="ctr" anchorCtr="0">
            <a:noAutofit/>
          </a:bodyPr>
          <a:lstStyle/>
          <a:p>
            <a:pPr algn="ctr"/>
            <a:r>
              <a:rPr lang="en-GB" sz="2200" dirty="0">
                <a:latin typeface="Trebuchet MS" panose="020B0603020202020204" pitchFamily="34" charset="0"/>
              </a:rPr>
              <a:t>Non-conformity</a:t>
            </a:r>
            <a:r>
              <a:rPr lang="en-GB" dirty="0">
                <a:latin typeface="Trebuchet MS" panose="020B0603020202020204" pitchFamily="34" charset="0"/>
              </a:rPr>
              <a:t> </a:t>
            </a:r>
            <a:r>
              <a:rPr lang="en-GB" sz="2200" dirty="0">
                <a:latin typeface="Trebuchet MS" panose="020B0603020202020204" pitchFamily="34" charset="0"/>
              </a:rPr>
              <a:t>report</a:t>
            </a:r>
          </a:p>
        </p:txBody>
      </p:sp>
      <p:sp>
        <p:nvSpPr>
          <p:cNvPr id="12" name="Google Shape;338;p12">
            <a:extLst>
              <a:ext uri="{FF2B5EF4-FFF2-40B4-BE49-F238E27FC236}">
                <a16:creationId xmlns:a16="http://schemas.microsoft.com/office/drawing/2014/main" id="{2DDD6E8F-37D5-F696-4197-DCE1C361C696}"/>
              </a:ext>
            </a:extLst>
          </p:cNvPr>
          <p:cNvSpPr/>
          <p:nvPr/>
        </p:nvSpPr>
        <p:spPr>
          <a:xfrm rot="10800000">
            <a:off x="3093456" y="1383810"/>
            <a:ext cx="390977" cy="218474"/>
          </a:xfrm>
          <a:prstGeom prst="triangle">
            <a:avLst>
              <a:gd name="adj" fmla="val 50000"/>
            </a:avLst>
          </a:prstGeom>
          <a:solidFill>
            <a:srgbClr val="2D7F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" name="Google Shape;338;p12">
            <a:extLst>
              <a:ext uri="{FF2B5EF4-FFF2-40B4-BE49-F238E27FC236}">
                <a16:creationId xmlns:a16="http://schemas.microsoft.com/office/drawing/2014/main" id="{B8856100-2908-9F60-9BEA-085EC04DACA4}"/>
              </a:ext>
            </a:extLst>
          </p:cNvPr>
          <p:cNvSpPr/>
          <p:nvPr/>
        </p:nvSpPr>
        <p:spPr>
          <a:xfrm rot="10800000">
            <a:off x="8529631" y="1383810"/>
            <a:ext cx="390977" cy="218474"/>
          </a:xfrm>
          <a:prstGeom prst="triangle">
            <a:avLst>
              <a:gd name="adj" fmla="val 50000"/>
            </a:avLst>
          </a:prstGeom>
          <a:solidFill>
            <a:srgbClr val="2D7F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D5D8453-CB9D-6D28-865A-195BA8AAB2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606"/>
          <a:stretch>
            <a:fillRect/>
          </a:stretch>
        </p:blipFill>
        <p:spPr>
          <a:xfrm>
            <a:off x="1601960" y="1803764"/>
            <a:ext cx="3642069" cy="44339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8879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85202-627E-293D-9126-A9B9DC93C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7CEFF-DA78-D708-38A7-15830803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95ABB-CBBC-C7C7-22D1-03BF2F8D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64520-9130-442B-A28C-AE995F81C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3089275"/>
            <a:ext cx="10515600" cy="2466211"/>
          </a:xfrm>
          <a:ln w="6350">
            <a:solidFill>
              <a:schemeClr val="tx2"/>
            </a:solidFill>
          </a:ln>
        </p:spPr>
        <p:txBody>
          <a:bodyPr wrap="square" tIns="180000" bIns="144000">
            <a:noAutofit/>
          </a:bodyPr>
          <a:lstStyle/>
          <a:p>
            <a:pPr marL="468000" indent="-3600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200" dirty="0"/>
              <a:t>Improve each laboratory or RDT site performance and outbreak response through correction of nonconformities</a:t>
            </a:r>
          </a:p>
          <a:p>
            <a:pPr marL="468000" indent="-3600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200" dirty="0"/>
              <a:t>Align testing to minimum GTFCC guidelines</a:t>
            </a:r>
          </a:p>
          <a:p>
            <a:pPr marL="468000" indent="-3600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200" dirty="0"/>
              <a:t>Leverage local government funding to improve services</a:t>
            </a:r>
          </a:p>
          <a:p>
            <a:pPr marL="468000" indent="-3600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200" dirty="0"/>
              <a:t>Extrapolate an overall picture of needs in the country to strengthen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3157A-9B53-AF3C-ED47-71CD670AFFE0}"/>
              </a:ext>
            </a:extLst>
          </p:cNvPr>
          <p:cNvSpPr txBox="1"/>
          <p:nvPr/>
        </p:nvSpPr>
        <p:spPr>
          <a:xfrm>
            <a:off x="838200" y="1996346"/>
            <a:ext cx="10515600" cy="57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txBody>
          <a:bodyPr wrap="square" lIns="144000" tIns="144000" bIns="144000" anchor="ctr" anchorCtr="0">
            <a:noAutofit/>
          </a:bodyPr>
          <a:lstStyle/>
          <a:p>
            <a:pPr algn="ctr"/>
            <a:r>
              <a:rPr lang="en-GB" sz="2400" dirty="0"/>
              <a:t>The Laboratory or RDT site reports are a tool for you to use to:</a:t>
            </a:r>
          </a:p>
        </p:txBody>
      </p:sp>
      <p:sp>
        <p:nvSpPr>
          <p:cNvPr id="7" name="Google Shape;1088;p34">
            <a:extLst>
              <a:ext uri="{FF2B5EF4-FFF2-40B4-BE49-F238E27FC236}">
                <a16:creationId xmlns:a16="http://schemas.microsoft.com/office/drawing/2014/main" id="{C8A73A41-016F-19F6-6856-2F446B39A660}"/>
              </a:ext>
            </a:extLst>
          </p:cNvPr>
          <p:cNvSpPr/>
          <p:nvPr/>
        </p:nvSpPr>
        <p:spPr>
          <a:xfrm rot="10800000">
            <a:off x="5811012" y="2526723"/>
            <a:ext cx="569976" cy="34862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352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C62E4-F740-EB58-EA04-549FE23CC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6D84B-C49A-24D1-167F-2D021A595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REPORTING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DEDEB-8474-C474-3E54-49DC4A254B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18863" y="6470650"/>
            <a:ext cx="973137" cy="274638"/>
          </a:xfrm>
        </p:spPr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19B0B33-1CB0-EC79-6771-6D2F48E924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1" t="4114" r="3264" b="1895"/>
          <a:stretch>
            <a:fillRect/>
          </a:stretch>
        </p:blipFill>
        <p:spPr>
          <a:xfrm rot="21600000">
            <a:off x="8954108" y="3969238"/>
            <a:ext cx="1882468" cy="2376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5218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E9323-D90E-90D7-5CC6-D3BF222B3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3D69E-59AA-DCBB-ABF2-2FEF842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EB37C-9493-AE77-78B4-640A18D9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Overall Reporting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73261D-B94F-E783-904B-8A325779DA9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75982" y="1798760"/>
            <a:ext cx="2520000" cy="4530341"/>
          </a:xfrm>
          <a:noFill/>
          <a:ln w="6350">
            <a:solidFill>
              <a:schemeClr val="tx1"/>
            </a:solidFill>
          </a:ln>
        </p:spPr>
        <p:txBody>
          <a:bodyPr lIns="180000" tIns="432000" rIns="180000" bIns="180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00" dirty="0"/>
              <a:t>It is now time to unhide excel worksheets and transfer all the laboratory data from each file into the “</a:t>
            </a:r>
            <a:r>
              <a:rPr lang="pt-BR" sz="2100" dirty="0"/>
              <a:t>GTFCC LCA Cholera Program” excel </a:t>
            </a:r>
            <a:r>
              <a:rPr lang="en-GB" sz="2100" dirty="0"/>
              <a:t>file for analysis.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6289E4-7C08-15C2-B29D-5EE99F92A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5" y="1798760"/>
            <a:ext cx="7358412" cy="45303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D95F0-F0E5-7789-0FE2-33C49E382EA3}"/>
              </a:ext>
            </a:extLst>
          </p:cNvPr>
          <p:cNvSpPr txBox="1"/>
          <p:nvPr/>
        </p:nvSpPr>
        <p:spPr>
          <a:xfrm>
            <a:off x="1032000" y="1526610"/>
            <a:ext cx="1980000" cy="432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txBody>
          <a:bodyPr wrap="square" lIns="72000" tIns="72000" rIns="108000" bIns="72000" anchor="ctr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</a:rPr>
              <a:t>In Excel</a:t>
            </a:r>
          </a:p>
        </p:txBody>
      </p:sp>
      <p:sp>
        <p:nvSpPr>
          <p:cNvPr id="6" name="Google Shape;1088;p34">
            <a:extLst>
              <a:ext uri="{FF2B5EF4-FFF2-40B4-BE49-F238E27FC236}">
                <a16:creationId xmlns:a16="http://schemas.microsoft.com/office/drawing/2014/main" id="{BF613732-7CAB-FD17-DC6F-CDF390DD2124}"/>
              </a:ext>
            </a:extLst>
          </p:cNvPr>
          <p:cNvSpPr/>
          <p:nvPr/>
        </p:nvSpPr>
        <p:spPr>
          <a:xfrm rot="10800000">
            <a:off x="-905303" y="2219937"/>
            <a:ext cx="569976" cy="34862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53039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98484D-A662-5443-EA3D-F5470A1E2408}"/>
              </a:ext>
            </a:extLst>
          </p:cNvPr>
          <p:cNvSpPr>
            <a:spLocks noChangeAspect="1"/>
          </p:cNvSpPr>
          <p:nvPr/>
        </p:nvSpPr>
        <p:spPr>
          <a:xfrm>
            <a:off x="6996113" y="1643092"/>
            <a:ext cx="3600000" cy="360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600" b="1" dirty="0">
                <a:solidFill>
                  <a:srgbClr val="FFFFFF"/>
                </a:solidFill>
              </a:rPr>
              <a:t>Perform laboratory capacity assessments of laboratory surveillance systems in countries.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352883-44F5-B73B-6175-429D0F4A51AB}"/>
              </a:ext>
            </a:extLst>
          </p:cNvPr>
          <p:cNvGrpSpPr/>
          <p:nvPr/>
        </p:nvGrpSpPr>
        <p:grpSpPr>
          <a:xfrm>
            <a:off x="1296657" y="1088602"/>
            <a:ext cx="3780000" cy="4708981"/>
            <a:chOff x="1593222" y="705539"/>
            <a:chExt cx="3780000" cy="47089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48D0646-08B0-C50F-2C36-0B0C29703F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3222" y="1170029"/>
              <a:ext cx="3780000" cy="3780000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00" b="1" dirty="0">
                  <a:solidFill>
                    <a:schemeClr val="bg1"/>
                  </a:solidFill>
                </a:rPr>
                <a:t>How do we help countries </a:t>
              </a:r>
              <a:br>
                <a:rPr lang="hu-HU" sz="2900" b="1" dirty="0">
                  <a:solidFill>
                    <a:schemeClr val="bg1"/>
                  </a:solidFill>
                </a:rPr>
              </a:br>
              <a:r>
                <a:rPr lang="en-US" sz="2900" b="1" dirty="0">
                  <a:solidFill>
                    <a:schemeClr val="bg1"/>
                  </a:solidFill>
                </a:rPr>
                <a:t>if we don’t know where to start?</a:t>
              </a:r>
              <a:endParaRPr lang="en-GB" sz="29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B90D55-A4E9-D2C8-4142-468555D23076}"/>
                </a:ext>
              </a:extLst>
            </p:cNvPr>
            <p:cNvSpPr txBox="1"/>
            <p:nvPr/>
          </p:nvSpPr>
          <p:spPr>
            <a:xfrm>
              <a:off x="2584422" y="705539"/>
              <a:ext cx="1797600" cy="4708981"/>
            </a:xfrm>
            <a:prstGeom prst="rect">
              <a:avLst/>
            </a:prstGeom>
            <a:noFill/>
            <a:effectLst/>
          </p:spPr>
          <p:txBody>
            <a:bodyPr wrap="square" lIns="0" rIns="0">
              <a:spAutoFit/>
            </a:bodyPr>
            <a:lstStyle/>
            <a:p>
              <a:r>
                <a:rPr lang="hu-HU" sz="30000" b="1" dirty="0">
                  <a:solidFill>
                    <a:schemeClr val="bg1">
                      <a:alpha val="15000"/>
                    </a:schemeClr>
                  </a:solidFill>
                </a:rPr>
                <a:t>?</a:t>
              </a:r>
              <a:endParaRPr lang="hu-HU" sz="30000" dirty="0">
                <a:solidFill>
                  <a:schemeClr val="tx1">
                    <a:alpha val="15000"/>
                  </a:schemeClr>
                </a:solidFill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549FF2-7AA6-5023-CC64-59F664CF0C57}"/>
              </a:ext>
            </a:extLst>
          </p:cNvPr>
          <p:cNvCxnSpPr>
            <a:cxnSpLocks/>
          </p:cNvCxnSpPr>
          <p:nvPr/>
        </p:nvCxnSpPr>
        <p:spPr>
          <a:xfrm>
            <a:off x="5375298" y="3443092"/>
            <a:ext cx="1404000" cy="0"/>
          </a:xfrm>
          <a:prstGeom prst="straightConnector1">
            <a:avLst/>
          </a:prstGeom>
          <a:ln w="79375"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43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EBF37-6F0C-639C-9D91-C24CB7C8E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AE7ED-B8AE-7933-6B48-62E15D40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7E935B-E26E-7CE6-0C3E-0F595C26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735"/>
            <a:ext cx="10515600" cy="57733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Overall Reporting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DD40A6F-6C65-0637-20EF-EDB4ADA00CF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66527" y="1844882"/>
            <a:ext cx="2556000" cy="4561460"/>
          </a:xfrm>
          <a:noFill/>
          <a:ln w="6350">
            <a:solidFill>
              <a:schemeClr val="tx1"/>
            </a:solidFill>
          </a:ln>
        </p:spPr>
        <p:txBody>
          <a:bodyPr lIns="180000" tIns="432000" rIns="180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/>
              <a:t>Report template “Annex 7 GTFCC LCA Report template” is provided with all relevant sections.</a:t>
            </a:r>
          </a:p>
          <a:p>
            <a:pPr>
              <a:lnSpc>
                <a:spcPct val="100000"/>
              </a:lnSpc>
            </a:pPr>
            <a:br>
              <a:rPr lang="en-GB" sz="2000" dirty="0"/>
            </a:br>
            <a:r>
              <a:rPr lang="en-GB" sz="2000" dirty="0"/>
              <a:t>Complete all sections using the data analysis from the excel files, the laboratory reports and observations.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46F246-1A20-7211-4785-73A12372BF29}"/>
              </a:ext>
            </a:extLst>
          </p:cNvPr>
          <p:cNvSpPr txBox="1"/>
          <p:nvPr/>
        </p:nvSpPr>
        <p:spPr>
          <a:xfrm>
            <a:off x="954527" y="1540082"/>
            <a:ext cx="1980000" cy="4320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In Word</a:t>
            </a:r>
          </a:p>
        </p:txBody>
      </p:sp>
      <p:sp>
        <p:nvSpPr>
          <p:cNvPr id="86" name="Slide Number Placeholder 3">
            <a:extLst>
              <a:ext uri="{FF2B5EF4-FFF2-40B4-BE49-F238E27FC236}">
                <a16:creationId xmlns:a16="http://schemas.microsoft.com/office/drawing/2014/main" id="{1B5F993C-04EF-8A98-621D-68EED36E5F1E}"/>
              </a:ext>
            </a:extLst>
          </p:cNvPr>
          <p:cNvSpPr txBox="1">
            <a:spLocks/>
          </p:cNvSpPr>
          <p:nvPr/>
        </p:nvSpPr>
        <p:spPr>
          <a:xfrm>
            <a:off x="8648700" y="71352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99FE42-09C3-53FF-95A1-E3B7E49A2A8B}"/>
              </a:ext>
            </a:extLst>
          </p:cNvPr>
          <p:cNvGrpSpPr/>
          <p:nvPr/>
        </p:nvGrpSpPr>
        <p:grpSpPr>
          <a:xfrm>
            <a:off x="3645581" y="1844882"/>
            <a:ext cx="7887607" cy="4397170"/>
            <a:chOff x="3645581" y="1833996"/>
            <a:chExt cx="7887607" cy="43971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BFB779F-4CBC-76D9-01C5-A5085AE7A40B}"/>
                </a:ext>
              </a:extLst>
            </p:cNvPr>
            <p:cNvSpPr txBox="1"/>
            <p:nvPr/>
          </p:nvSpPr>
          <p:spPr>
            <a:xfrm>
              <a:off x="3645582" y="3676861"/>
              <a:ext cx="7887606" cy="2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72000" anchor="ctr">
              <a:noAutofit/>
            </a:bodyPr>
            <a:lstStyle/>
            <a:p>
              <a:r>
                <a:rPr lang="en-US" b="1" u="none" strike="noStrike" dirty="0">
                  <a:effectLst/>
                </a:rPr>
                <a:t>Combined National and Laboratory Scores and</a:t>
              </a:r>
              <a:r>
                <a:rPr lang="hu-HU" b="1" u="none" strike="noStrike" dirty="0">
                  <a:effectLst/>
                </a:rPr>
                <a:t> </a:t>
              </a:r>
              <a:r>
                <a:rPr lang="en-US" b="1" dirty="0" err="1"/>
                <a:t>Prioritisation</a:t>
              </a:r>
              <a:r>
                <a:rPr lang="en-US" b="1" u="none" strike="noStrike" dirty="0">
                  <a:effectLst/>
                </a:rPr>
                <a:t> </a:t>
              </a:r>
              <a:endParaRPr lang="hu-HU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7C817D-19BA-D231-1855-48BFFC04B94F}"/>
                </a:ext>
              </a:extLst>
            </p:cNvPr>
            <p:cNvSpPr txBox="1"/>
            <p:nvPr/>
          </p:nvSpPr>
          <p:spPr>
            <a:xfrm>
              <a:off x="3645582" y="5096599"/>
              <a:ext cx="2880000" cy="2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72000" anchor="ctr">
              <a:noAutofit/>
            </a:bodyPr>
            <a:lstStyle/>
            <a:p>
              <a:r>
                <a:rPr lang="pt-PT" b="1" u="none" strike="noStrike" dirty="0">
                  <a:effectLst/>
                </a:rPr>
                <a:t>Conclusions</a:t>
              </a:r>
              <a:endParaRPr lang="hu-HU" b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3D02C9F-A62B-40B9-B997-E55AF61CBC1C}"/>
                </a:ext>
              </a:extLst>
            </p:cNvPr>
            <p:cNvSpPr txBox="1"/>
            <p:nvPr/>
          </p:nvSpPr>
          <p:spPr>
            <a:xfrm>
              <a:off x="3645582" y="5519882"/>
              <a:ext cx="2880000" cy="2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72000" anchor="ctr">
              <a:noAutofit/>
            </a:bodyPr>
            <a:lstStyle/>
            <a:p>
              <a:r>
                <a:rPr lang="pt-PT" b="1" u="none" strike="noStrike" dirty="0">
                  <a:effectLst/>
                </a:rPr>
                <a:t>References</a:t>
              </a:r>
              <a:endParaRPr lang="hu-HU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4F5804-BAC6-E510-7CBE-A5AD2E6F2F3A}"/>
                </a:ext>
              </a:extLst>
            </p:cNvPr>
            <p:cNvSpPr txBox="1"/>
            <p:nvPr/>
          </p:nvSpPr>
          <p:spPr>
            <a:xfrm>
              <a:off x="3645582" y="5943166"/>
              <a:ext cx="2880000" cy="2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72000" anchor="ctr">
              <a:noAutofit/>
            </a:bodyPr>
            <a:lstStyle/>
            <a:p>
              <a:pPr marL="0" lvl="1" algn="l" fontAlgn="ctr">
                <a:buNone/>
              </a:pPr>
              <a:r>
                <a:rPr lang="en-GB" b="1" u="none" strike="noStrike" dirty="0">
                  <a:effectLst/>
                </a:rPr>
                <a:t>Supplementary materials</a:t>
              </a:r>
              <a:endParaRPr lang="en-GB" b="1" i="0" u="none" strike="noStrike" dirty="0">
                <a:solidFill>
                  <a:srgbClr val="000000"/>
                </a:solidFill>
                <a:effectLst/>
                <a:latin typeface="Trebuchet MS" panose="020B0603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DABFD09-F97A-7955-EB57-4698B4473E7A}"/>
                </a:ext>
              </a:extLst>
            </p:cNvPr>
            <p:cNvGrpSpPr/>
            <p:nvPr/>
          </p:nvGrpSpPr>
          <p:grpSpPr>
            <a:xfrm>
              <a:off x="3645581" y="1833996"/>
              <a:ext cx="2880001" cy="1133758"/>
              <a:chOff x="3645581" y="1833996"/>
              <a:chExt cx="2880001" cy="1133758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049A12-2644-19B9-64AD-5698DC5F79C3}"/>
                  </a:ext>
                </a:extLst>
              </p:cNvPr>
              <p:cNvSpPr txBox="1"/>
              <p:nvPr/>
            </p:nvSpPr>
            <p:spPr>
              <a:xfrm>
                <a:off x="3645582" y="1833996"/>
                <a:ext cx="2880000" cy="288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 lIns="72000" anchor="ctr">
                <a:noAutofit/>
              </a:bodyPr>
              <a:lstStyle/>
              <a:p>
                <a:r>
                  <a:rPr lang="pt-PT" b="1" u="none" strike="noStrike" dirty="0">
                    <a:effectLst/>
                  </a:rPr>
                  <a:t>Introduction</a:t>
                </a:r>
                <a:endParaRPr lang="hu-HU" b="1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DD41E0-3141-A978-85F2-FF8ECA97429B}"/>
                  </a:ext>
                </a:extLst>
              </p:cNvPr>
              <p:cNvSpPr txBox="1"/>
              <p:nvPr/>
            </p:nvSpPr>
            <p:spPr>
              <a:xfrm>
                <a:off x="3645582" y="2257966"/>
                <a:ext cx="2880000" cy="288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 lIns="72000" anchor="ctr">
                <a:noAutofit/>
              </a:bodyPr>
              <a:lstStyle/>
              <a:p>
                <a:r>
                  <a:rPr lang="pt-PT" b="1" u="none" strike="noStrike" dirty="0">
                    <a:effectLst/>
                  </a:rPr>
                  <a:t>Methodology</a:t>
                </a:r>
                <a:endParaRPr lang="hu-HU" b="1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2E9EC3-8083-EF42-B728-F287AEB558A1}"/>
                  </a:ext>
                </a:extLst>
              </p:cNvPr>
              <p:cNvSpPr txBox="1"/>
              <p:nvPr/>
            </p:nvSpPr>
            <p:spPr>
              <a:xfrm>
                <a:off x="3645581" y="2679754"/>
                <a:ext cx="2880000" cy="288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 lIns="72000" anchor="ctr">
                <a:noAutofit/>
              </a:bodyPr>
              <a:lstStyle/>
              <a:p>
                <a:r>
                  <a:rPr lang="pt-PT" b="1" u="none" strike="noStrike" dirty="0">
                    <a:effectLst/>
                  </a:rPr>
                  <a:t>Results</a:t>
                </a:r>
                <a:endParaRPr lang="hu-HU" b="1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449FD8-E3FF-A506-C6B5-95F4E2EA722A}"/>
                </a:ext>
              </a:extLst>
            </p:cNvPr>
            <p:cNvSpPr txBox="1"/>
            <p:nvPr/>
          </p:nvSpPr>
          <p:spPr>
            <a:xfrm>
              <a:off x="3645582" y="4673316"/>
              <a:ext cx="2880000" cy="2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72000" anchor="ctr" anchorCtr="0">
              <a:noAutofit/>
            </a:bodyPr>
            <a:lstStyle/>
            <a:p>
              <a:pPr marL="0" lvl="1" algn="l" fontAlgn="b">
                <a:buNone/>
              </a:pPr>
              <a:r>
                <a:rPr lang="pt-PT" b="1" u="none" strike="noStrike" dirty="0">
                  <a:effectLst/>
                </a:rPr>
                <a:t>Recommendations</a:t>
              </a:r>
              <a:endParaRPr lang="pt-PT" b="1" i="0" u="none" strike="noStrike" dirty="0">
                <a:solidFill>
                  <a:srgbClr val="000000"/>
                </a:solidFill>
                <a:effectLst/>
                <a:latin typeface="Trebuchet MS" panose="020B0603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CD7C168-B20B-7180-A07F-B2CDE6657C22}"/>
                </a:ext>
              </a:extLst>
            </p:cNvPr>
            <p:cNvSpPr txBox="1"/>
            <p:nvPr/>
          </p:nvSpPr>
          <p:spPr>
            <a:xfrm>
              <a:off x="7488509" y="4282220"/>
              <a:ext cx="4044679" cy="2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72000" anchor="ctr">
              <a:noAutofit/>
            </a:bodyPr>
            <a:lstStyle/>
            <a:p>
              <a:r>
                <a:rPr lang="en-GB" sz="1600" u="none" strike="noStrike" dirty="0">
                  <a:effectLst/>
                </a:rPr>
                <a:t>Programmatic Recommendations</a:t>
              </a:r>
              <a:endParaRPr lang="hu-HU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483D73-E0B7-D35E-941F-372A71BC315D}"/>
                </a:ext>
              </a:extLst>
            </p:cNvPr>
            <p:cNvSpPr txBox="1"/>
            <p:nvPr/>
          </p:nvSpPr>
          <p:spPr>
            <a:xfrm>
              <a:off x="7488508" y="4672262"/>
              <a:ext cx="4044679" cy="2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72000" rIns="72000" anchor="ctr">
              <a:noAutofit/>
            </a:bodyPr>
            <a:lstStyle/>
            <a:p>
              <a:r>
                <a:rPr lang="en-US" sz="1600" u="none" strike="noStrike" dirty="0">
                  <a:effectLst/>
                </a:rPr>
                <a:t>National Public Health Recommendations:</a:t>
              </a:r>
              <a:endParaRPr lang="hu-HU" sz="1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5402138-E374-A8EC-854F-BF8C0F13947B}"/>
                </a:ext>
              </a:extLst>
            </p:cNvPr>
            <p:cNvSpPr txBox="1"/>
            <p:nvPr/>
          </p:nvSpPr>
          <p:spPr>
            <a:xfrm>
              <a:off x="7488508" y="5062305"/>
              <a:ext cx="4044679" cy="2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72000" anchor="ctr">
              <a:noAutofit/>
            </a:bodyPr>
            <a:lstStyle/>
            <a:p>
              <a:r>
                <a:rPr lang="en-GB" sz="1600" u="none" strike="noStrike" dirty="0">
                  <a:effectLst/>
                </a:rPr>
                <a:t>Provincial Laboratory Recommendations</a:t>
              </a:r>
              <a:endParaRPr lang="hu-HU" sz="16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8E3D1F-C776-40A3-9825-4B39EE5A189A}"/>
                </a:ext>
              </a:extLst>
            </p:cNvPr>
            <p:cNvSpPr txBox="1"/>
            <p:nvPr/>
          </p:nvSpPr>
          <p:spPr>
            <a:xfrm>
              <a:off x="7488508" y="2487672"/>
              <a:ext cx="4044680" cy="2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72000" rIns="72000" anchor="ctr" anchorCtr="0">
              <a:noAutofit/>
            </a:bodyPr>
            <a:lstStyle/>
            <a:p>
              <a:pPr marL="0" lvl="2" fontAlgn="b">
                <a:buNone/>
              </a:pPr>
              <a:r>
                <a:rPr lang="en-GB" sz="1600" u="none" strike="noStrike" dirty="0">
                  <a:effectLst/>
                </a:rPr>
                <a:t>National Level Checklist Results</a:t>
              </a:r>
              <a:r>
                <a:rPr lang="hu-HU" sz="1600" u="none" strike="noStrike" dirty="0">
                  <a:effectLst/>
                </a:rPr>
                <a:t> </a:t>
              </a:r>
              <a:endParaRPr lang="en-GB" sz="1600" b="0" i="0" u="none" strike="noStrike" dirty="0">
                <a:solidFill>
                  <a:srgbClr val="000000"/>
                </a:solidFill>
                <a:effectLst/>
                <a:latin typeface="Trebuchet MS" panose="020B0603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7BDEA8-6E2B-2040-9A15-C5BC3A90C98B}"/>
                </a:ext>
              </a:extLst>
            </p:cNvPr>
            <p:cNvSpPr txBox="1"/>
            <p:nvPr/>
          </p:nvSpPr>
          <p:spPr>
            <a:xfrm>
              <a:off x="7488508" y="2870633"/>
              <a:ext cx="4044680" cy="288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72000" rIns="72000" anchor="ctr">
              <a:noAutofit/>
            </a:bodyPr>
            <a:lstStyle/>
            <a:p>
              <a:pPr marL="0" lvl="2" algn="l" fontAlgn="b">
                <a:buNone/>
              </a:pPr>
              <a:r>
                <a:rPr lang="en-GB" sz="1600" u="none" strike="noStrike" dirty="0">
                  <a:effectLst/>
                </a:rPr>
                <a:t>PHL Checklist Results</a:t>
              </a:r>
              <a:endParaRPr lang="en-GB" sz="1600" b="0" i="0" u="none" strike="noStrike" dirty="0">
                <a:solidFill>
                  <a:srgbClr val="000000"/>
                </a:solidFill>
                <a:effectLst/>
                <a:latin typeface="Trebuchet MS" panose="020B0603020202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53BEC10-2758-140D-8167-DEC21504B822}"/>
                </a:ext>
              </a:extLst>
            </p:cNvPr>
            <p:cNvGrpSpPr/>
            <p:nvPr/>
          </p:nvGrpSpPr>
          <p:grpSpPr>
            <a:xfrm>
              <a:off x="6593116" y="2737780"/>
              <a:ext cx="846000" cy="174291"/>
              <a:chOff x="6593116" y="2737780"/>
              <a:chExt cx="846000" cy="174291"/>
            </a:xfrm>
          </p:grpSpPr>
          <p:cxnSp>
            <p:nvCxnSpPr>
              <p:cNvPr id="97" name="Google Shape;832;p35">
                <a:extLst>
                  <a:ext uri="{FF2B5EF4-FFF2-40B4-BE49-F238E27FC236}">
                    <a16:creationId xmlns:a16="http://schemas.microsoft.com/office/drawing/2014/main" id="{6FFDC377-85B1-4AB5-B422-F7733228ACB4}"/>
                  </a:ext>
                </a:extLst>
              </p:cNvPr>
              <p:cNvCxnSpPr>
                <a:cxnSpLocks/>
              </p:cNvCxnSpPr>
              <p:nvPr/>
            </p:nvCxnSpPr>
            <p:spPr>
              <a:xfrm rot="20880000">
                <a:off x="6593116" y="2737780"/>
                <a:ext cx="8460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oval" w="med" len="med"/>
                <a:tailEnd type="triangle" w="med" len="med"/>
              </a:ln>
            </p:spPr>
          </p:cxnSp>
          <p:cxnSp>
            <p:nvCxnSpPr>
              <p:cNvPr id="103" name="Google Shape;832;p35">
                <a:extLst>
                  <a:ext uri="{FF2B5EF4-FFF2-40B4-BE49-F238E27FC236}">
                    <a16:creationId xmlns:a16="http://schemas.microsoft.com/office/drawing/2014/main" id="{26583F1C-BA15-6AD8-14BC-86967E109558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" flipV="1">
                <a:off x="6593116" y="2912071"/>
                <a:ext cx="8460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oval" w="med" len="med"/>
                <a:tailEnd type="triangle" w="med" len="med"/>
              </a:ln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3353DA2-A94C-FEE5-F371-8A9355ACF690}"/>
                </a:ext>
              </a:extLst>
            </p:cNvPr>
            <p:cNvGrpSpPr/>
            <p:nvPr/>
          </p:nvGrpSpPr>
          <p:grpSpPr>
            <a:xfrm>
              <a:off x="6561161" y="4626816"/>
              <a:ext cx="904082" cy="381000"/>
              <a:chOff x="6561161" y="4626816"/>
              <a:chExt cx="904082" cy="381000"/>
            </a:xfrm>
          </p:grpSpPr>
          <p:cxnSp>
            <p:nvCxnSpPr>
              <p:cNvPr id="99" name="Google Shape;832;p35">
                <a:extLst>
                  <a:ext uri="{FF2B5EF4-FFF2-40B4-BE49-F238E27FC236}">
                    <a16:creationId xmlns:a16="http://schemas.microsoft.com/office/drawing/2014/main" id="{1EE39CB6-08DF-6690-D1B2-D5D907C9602B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>
                <a:off x="6561161" y="4626816"/>
                <a:ext cx="9000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oval" w="med" len="med"/>
                <a:tailEnd type="triangle" w="med" len="med"/>
              </a:ln>
            </p:spPr>
          </p:cxnSp>
          <p:cxnSp>
            <p:nvCxnSpPr>
              <p:cNvPr id="100" name="Google Shape;832;p35">
                <a:extLst>
                  <a:ext uri="{FF2B5EF4-FFF2-40B4-BE49-F238E27FC236}">
                    <a16:creationId xmlns:a16="http://schemas.microsoft.com/office/drawing/2014/main" id="{2C528D54-D0AA-2417-6B1E-EE3B8429635E}"/>
                  </a:ext>
                </a:extLst>
              </p:cNvPr>
              <p:cNvCxnSpPr/>
              <p:nvPr/>
            </p:nvCxnSpPr>
            <p:spPr>
              <a:xfrm>
                <a:off x="6606724" y="4816263"/>
                <a:ext cx="8100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oval" w="med" len="med"/>
                <a:tailEnd type="triangle" w="med" len="med"/>
              </a:ln>
            </p:spPr>
          </p:cxnSp>
          <p:cxnSp>
            <p:nvCxnSpPr>
              <p:cNvPr id="104" name="Google Shape;832;p35">
                <a:extLst>
                  <a:ext uri="{FF2B5EF4-FFF2-40B4-BE49-F238E27FC236}">
                    <a16:creationId xmlns:a16="http://schemas.microsoft.com/office/drawing/2014/main" id="{CD31BB74-E86E-7DCD-96AE-B1C80A7A0B0D}"/>
                  </a:ext>
                </a:extLst>
              </p:cNvPr>
              <p:cNvCxnSpPr>
                <a:cxnSpLocks/>
              </p:cNvCxnSpPr>
              <p:nvPr/>
            </p:nvCxnSpPr>
            <p:spPr>
              <a:xfrm rot="1500000" flipV="1">
                <a:off x="6565243" y="5007816"/>
                <a:ext cx="9000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miter lim="800000"/>
                <a:headEnd type="oval" w="med" len="med"/>
                <a:tailEnd type="triangl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482208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75092-3B8B-20E9-AFA6-1E5AA78D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42896-EF4B-6C69-87B8-F44E29497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FAA7F-16BD-71C6-B32D-C373EE38B0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3942" y="2973274"/>
            <a:ext cx="10704116" cy="2952000"/>
          </a:xfrm>
          <a:ln w="6350">
            <a:solidFill>
              <a:schemeClr val="tx1"/>
            </a:solidFill>
          </a:ln>
        </p:spPr>
        <p:txBody>
          <a:bodyPr lIns="108000" tIns="180000" rIns="216000" bIns="180000" anchor="ctr" anchorCtr="0">
            <a:noAutofit/>
          </a:bodyPr>
          <a:lstStyle/>
          <a:p>
            <a:pPr marL="360000" indent="-288000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400" dirty="0"/>
              <a:t>Improve individual facility performance and outbreak response through correction of nonconformities</a:t>
            </a:r>
          </a:p>
          <a:p>
            <a:pPr marL="360000" indent="-288000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400" dirty="0"/>
              <a:t>Improve system as a whole</a:t>
            </a:r>
          </a:p>
          <a:p>
            <a:pPr marL="360000" indent="-288000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400" dirty="0"/>
              <a:t>Use to leverage donors with evidence of needs to align to GTFCC recommendations</a:t>
            </a:r>
          </a:p>
          <a:p>
            <a:pPr marL="360000" indent="-288000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400" dirty="0"/>
              <a:t>Use to leverage government funding based on GTFCC recommendations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B35C1-B4B2-C9AF-5FE1-0FCEDA69C495}"/>
              </a:ext>
            </a:extLst>
          </p:cNvPr>
          <p:cNvSpPr txBox="1"/>
          <p:nvPr/>
        </p:nvSpPr>
        <p:spPr>
          <a:xfrm>
            <a:off x="743942" y="1853583"/>
            <a:ext cx="10704116" cy="61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txBody>
          <a:bodyPr wrap="square" lIns="144000" tIns="144000" bIns="144000" anchor="ctr" anchorCtr="0">
            <a:no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GB" dirty="0"/>
              <a:t>The extensive report is a tool for you to use to:</a:t>
            </a:r>
          </a:p>
        </p:txBody>
      </p:sp>
      <p:sp>
        <p:nvSpPr>
          <p:cNvPr id="8" name="Google Shape;1088;p34">
            <a:extLst>
              <a:ext uri="{FF2B5EF4-FFF2-40B4-BE49-F238E27FC236}">
                <a16:creationId xmlns:a16="http://schemas.microsoft.com/office/drawing/2014/main" id="{1E2EFED5-22C3-8C14-2395-01E88DC3B8D8}"/>
              </a:ext>
            </a:extLst>
          </p:cNvPr>
          <p:cNvSpPr/>
          <p:nvPr/>
        </p:nvSpPr>
        <p:spPr>
          <a:xfrm rot="10800000">
            <a:off x="5811012" y="2408623"/>
            <a:ext cx="569976" cy="34862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49775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DF3D2-E6DC-CDA0-EDB5-3B70B19C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E0C4-7ED3-430D-4750-3D8EFC25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2377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Benefits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C9360A-3D76-B294-4614-0E3CFEA80E6C}"/>
              </a:ext>
            </a:extLst>
          </p:cNvPr>
          <p:cNvGrpSpPr/>
          <p:nvPr/>
        </p:nvGrpSpPr>
        <p:grpSpPr>
          <a:xfrm>
            <a:off x="558408" y="1665194"/>
            <a:ext cx="11075185" cy="4286975"/>
            <a:chOff x="458003" y="1665194"/>
            <a:chExt cx="11075185" cy="42869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46392-F4F4-1F2A-062A-E05548587CBC}"/>
                </a:ext>
              </a:extLst>
            </p:cNvPr>
            <p:cNvSpPr txBox="1"/>
            <p:nvPr/>
          </p:nvSpPr>
          <p:spPr>
            <a:xfrm>
              <a:off x="747648" y="2421789"/>
              <a:ext cx="10785540" cy="50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216000" rIns="72000" anchor="ctr">
              <a:noAutofit/>
            </a:bodyPr>
            <a:lstStyle/>
            <a:p>
              <a:pPr indent="0">
                <a:spcBef>
                  <a:spcPts val="1800"/>
                </a:spcBef>
                <a:spcAft>
                  <a:spcPts val="1800"/>
                </a:spcAft>
                <a:buNone/>
              </a:pPr>
              <a:r>
                <a:rPr lang="en-GB" sz="2400" dirty="0"/>
                <a:t>Verified, laboratory implementation is reviewed and related back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50C169-7E77-B03F-BEDF-FAD29D8F6BE5}"/>
                </a:ext>
              </a:extLst>
            </p:cNvPr>
            <p:cNvSpPr txBox="1"/>
            <p:nvPr/>
          </p:nvSpPr>
          <p:spPr>
            <a:xfrm>
              <a:off x="747648" y="3178384"/>
              <a:ext cx="10785540" cy="50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216000" rIns="72000" anchor="ctr">
              <a:noAutofit/>
            </a:bodyPr>
            <a:lstStyle/>
            <a:p>
              <a:pPr indent="0">
                <a:spcBef>
                  <a:spcPts val="1800"/>
                </a:spcBef>
                <a:spcAft>
                  <a:spcPts val="1800"/>
                </a:spcAft>
                <a:buNone/>
              </a:pPr>
              <a:r>
                <a:rPr lang="en-GB" sz="2400" dirty="0"/>
                <a:t>Comparable results between labs, between countries, over time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D81BD5-1E57-4DFE-49D4-A951CFE9A8AD}"/>
                </a:ext>
              </a:extLst>
            </p:cNvPr>
            <p:cNvSpPr txBox="1"/>
            <p:nvPr/>
          </p:nvSpPr>
          <p:spPr>
            <a:xfrm>
              <a:off x="747648" y="3934979"/>
              <a:ext cx="10785540" cy="50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216000" rIns="72000" anchor="ctr">
              <a:noAutofit/>
            </a:bodyPr>
            <a:lstStyle/>
            <a:p>
              <a:pPr indent="0">
                <a:spcBef>
                  <a:spcPts val="1800"/>
                </a:spcBef>
                <a:spcAft>
                  <a:spcPts val="1800"/>
                </a:spcAft>
                <a:buNone/>
              </a:pPr>
              <a:r>
                <a:rPr lang="en-GB" sz="2400" dirty="0"/>
                <a:t>Evidence based recommendations made based on need, priority and impact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5D70F1-7BB2-8F3B-8BDA-2E9A493C8EE7}"/>
                </a:ext>
              </a:extLst>
            </p:cNvPr>
            <p:cNvSpPr txBox="1"/>
            <p:nvPr/>
          </p:nvSpPr>
          <p:spPr>
            <a:xfrm>
              <a:off x="753998" y="4691574"/>
              <a:ext cx="10779190" cy="50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216000" rIns="72000" anchor="ctr">
              <a:noAutofit/>
            </a:bodyPr>
            <a:lstStyle/>
            <a:p>
              <a:pPr indent="0">
                <a:spcBef>
                  <a:spcPts val="1800"/>
                </a:spcBef>
                <a:spcAft>
                  <a:spcPts val="1800"/>
                </a:spcAft>
                <a:buNone/>
              </a:pPr>
              <a:r>
                <a:rPr lang="en-GB" sz="2400" dirty="0"/>
                <a:t>Data driven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04B57D-415F-7CFD-C7E8-EE7D71804BBC}"/>
                </a:ext>
              </a:extLst>
            </p:cNvPr>
            <p:cNvSpPr txBox="1"/>
            <p:nvPr/>
          </p:nvSpPr>
          <p:spPr>
            <a:xfrm>
              <a:off x="747648" y="5448169"/>
              <a:ext cx="10779190" cy="50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216000" rIns="72000" anchor="ctr">
              <a:noAutofit/>
            </a:bodyPr>
            <a:lstStyle/>
            <a:p>
              <a:pPr indent="0">
                <a:spcBef>
                  <a:spcPts val="1800"/>
                </a:spcBef>
                <a:spcAft>
                  <a:spcPts val="1800"/>
                </a:spcAft>
                <a:buNone/>
              </a:pPr>
              <a:r>
                <a:rPr lang="en-GB" sz="2400" dirty="0"/>
                <a:t>Compatible with other vertical program reviews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D806F7-9845-6E81-A5C2-D95F541AFFB9}"/>
                </a:ext>
              </a:extLst>
            </p:cNvPr>
            <p:cNvSpPr/>
            <p:nvPr/>
          </p:nvSpPr>
          <p:spPr>
            <a:xfrm>
              <a:off x="458003" y="2477306"/>
              <a:ext cx="392966" cy="3929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9FEBC0E-6592-846F-865B-F38AB9AA8919}"/>
                </a:ext>
              </a:extLst>
            </p:cNvPr>
            <p:cNvSpPr/>
            <p:nvPr/>
          </p:nvSpPr>
          <p:spPr>
            <a:xfrm>
              <a:off x="458003" y="3233901"/>
              <a:ext cx="392966" cy="3929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B7179F-D496-B71C-609D-20816CE23D2E}"/>
                </a:ext>
              </a:extLst>
            </p:cNvPr>
            <p:cNvSpPr/>
            <p:nvPr/>
          </p:nvSpPr>
          <p:spPr>
            <a:xfrm>
              <a:off x="458003" y="3990496"/>
              <a:ext cx="392966" cy="3929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6E5E8-C78A-F8C7-6D39-BC09301EB658}"/>
                </a:ext>
              </a:extLst>
            </p:cNvPr>
            <p:cNvSpPr/>
            <p:nvPr/>
          </p:nvSpPr>
          <p:spPr>
            <a:xfrm>
              <a:off x="458003" y="4747091"/>
              <a:ext cx="392966" cy="3929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D1210C2-9FA7-DE4A-C823-AF3F74DE0C1B}"/>
                </a:ext>
              </a:extLst>
            </p:cNvPr>
            <p:cNvSpPr/>
            <p:nvPr/>
          </p:nvSpPr>
          <p:spPr>
            <a:xfrm>
              <a:off x="458003" y="5503686"/>
              <a:ext cx="392966" cy="3929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b="1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DE8B46-C4D1-67BE-6EE6-A4B88FACC5C9}"/>
                </a:ext>
              </a:extLst>
            </p:cNvPr>
            <p:cNvSpPr txBox="1"/>
            <p:nvPr/>
          </p:nvSpPr>
          <p:spPr>
            <a:xfrm>
              <a:off x="747648" y="1665194"/>
              <a:ext cx="10779190" cy="50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216000" rIns="72000" anchor="ctr">
              <a:noAutofit/>
            </a:bodyPr>
            <a:lstStyle/>
            <a:p>
              <a:pPr indent="0">
                <a:spcBef>
                  <a:spcPts val="1800"/>
                </a:spcBef>
                <a:spcAft>
                  <a:spcPts val="1800"/>
                </a:spcAft>
                <a:buNone/>
              </a:pPr>
              <a:r>
                <a:rPr lang="en-GB" sz="2400" dirty="0"/>
                <a:t>Structured, repeatable, nothing is missed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6D4DD8-EBAC-804D-151C-7CC14526EF66}"/>
                </a:ext>
              </a:extLst>
            </p:cNvPr>
            <p:cNvSpPr/>
            <p:nvPr/>
          </p:nvSpPr>
          <p:spPr>
            <a:xfrm>
              <a:off x="458003" y="1720711"/>
              <a:ext cx="392966" cy="3929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latin typeface="Trebuchet MS" panose="020B070302020209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940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9DD5-92D2-4540-B8E0-F2912907B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DA56-73C3-4E97-556A-AF7830BF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67" y="-61661"/>
            <a:ext cx="10398102" cy="1499616"/>
          </a:xfrm>
        </p:spPr>
        <p:txBody>
          <a:bodyPr/>
          <a:lstStyle/>
          <a:p>
            <a:r>
              <a:rPr lang="en-GB" dirty="0"/>
              <a:t>GTFCC support materials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56E1B8-7B55-A17D-B368-477CD8CED61E}"/>
              </a:ext>
            </a:extLst>
          </p:cNvPr>
          <p:cNvCxnSpPr>
            <a:cxnSpLocks/>
          </p:cNvCxnSpPr>
          <p:nvPr/>
        </p:nvCxnSpPr>
        <p:spPr>
          <a:xfrm rot="5400000">
            <a:off x="-5930900" y="3335632"/>
            <a:ext cx="10083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B8EE53E-111A-3BA5-DD42-54315122A2B7}"/>
              </a:ext>
            </a:extLst>
          </p:cNvPr>
          <p:cNvGrpSpPr/>
          <p:nvPr/>
        </p:nvGrpSpPr>
        <p:grpSpPr>
          <a:xfrm>
            <a:off x="2603421" y="4203844"/>
            <a:ext cx="8357804" cy="2619533"/>
            <a:chOff x="2370182" y="1519417"/>
            <a:chExt cx="8340876" cy="261953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C39531-A654-3641-1602-03602388BC40}"/>
                </a:ext>
              </a:extLst>
            </p:cNvPr>
            <p:cNvSpPr txBox="1"/>
            <p:nvPr/>
          </p:nvSpPr>
          <p:spPr>
            <a:xfrm>
              <a:off x="7072608" y="3554175"/>
              <a:ext cx="36384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GB" sz="1600" b="1" dirty="0">
                  <a:solidFill>
                    <a:srgbClr val="D39234"/>
                  </a:solidFill>
                  <a:latin typeface="Inter"/>
                </a:rPr>
                <a:t>Mobile App </a:t>
              </a: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1ABBB3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https://www.gtfcc.org/cholera-app/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D9E1AA-BBDB-DEE1-6838-CA003242D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130" b="5693"/>
            <a:stretch>
              <a:fillRect/>
            </a:stretch>
          </p:blipFill>
          <p:spPr>
            <a:xfrm>
              <a:off x="7710370" y="1833818"/>
              <a:ext cx="2211497" cy="16476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Google Shape;631;p29">
              <a:extLst>
                <a:ext uri="{FF2B5EF4-FFF2-40B4-BE49-F238E27FC236}">
                  <a16:creationId xmlns:a16="http://schemas.microsoft.com/office/drawing/2014/main" id="{82EB8FDE-BF95-D036-825E-C4E8B9524591}"/>
                </a:ext>
              </a:extLst>
            </p:cNvPr>
            <p:cNvSpPr txBox="1"/>
            <p:nvPr/>
          </p:nvSpPr>
          <p:spPr>
            <a:xfrm>
              <a:off x="2370182" y="3540575"/>
              <a:ext cx="4127066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lvl="0">
                <a:defRPr/>
              </a:pPr>
              <a:r>
                <a:rPr lang="en-GB" sz="1600" b="1" dirty="0">
                  <a:solidFill>
                    <a:srgbClr val="D39234"/>
                  </a:solidFill>
                  <a:latin typeface="Inter"/>
                </a:rPr>
                <a:t>Guidance </a:t>
              </a: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1ABBB3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https://www.gtfcc.org/page-resources/guidelines-technical-documents/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936C91-8C0C-33AA-A836-748CCAF54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7812" y="1519417"/>
              <a:ext cx="3218070" cy="190402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pic>
        <p:nvPicPr>
          <p:cNvPr id="11" name="Picture 10" descr="A white cover with blue text&#10;&#10;AI-generated content may be incorrect.">
            <a:extLst>
              <a:ext uri="{FF2B5EF4-FFF2-40B4-BE49-F238E27FC236}">
                <a16:creationId xmlns:a16="http://schemas.microsoft.com/office/drawing/2014/main" id="{0E772311-3BA4-1FF3-3C88-C24F6CD8A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898" y="1235660"/>
            <a:ext cx="1895178" cy="24938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28E9C1-8DAD-8D54-1EFC-5F7AF0463AED}"/>
              </a:ext>
            </a:extLst>
          </p:cNvPr>
          <p:cNvSpPr txBox="1"/>
          <p:nvPr/>
        </p:nvSpPr>
        <p:spPr>
          <a:xfrm>
            <a:off x="4618569" y="1705032"/>
            <a:ext cx="230418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b="1" i="0" dirty="0">
                <a:solidFill>
                  <a:srgbClr val="D39234"/>
                </a:solidFill>
                <a:effectLst/>
                <a:latin typeface="Inter"/>
              </a:rPr>
              <a:t>Guidance document </a:t>
            </a:r>
            <a:r>
              <a:rPr lang="en-GB" sz="1600" u="sng" dirty="0">
                <a:solidFill>
                  <a:srgbClr val="1ABBB3"/>
                </a:solidFill>
                <a:latin typeface="Trebuchet MS"/>
              </a:rPr>
              <a:t>https://www.gtfcc.org/resources/public-health-surveillance-for-cholera/ </a:t>
            </a:r>
          </a:p>
        </p:txBody>
      </p:sp>
      <p:pic>
        <p:nvPicPr>
          <p:cNvPr id="3" name="Image 15" descr="Une image contenant texte, mammifère, capture d’écran, arbre&#10;&#10;Description générée automatiquement">
            <a:extLst>
              <a:ext uri="{FF2B5EF4-FFF2-40B4-BE49-F238E27FC236}">
                <a16:creationId xmlns:a16="http://schemas.microsoft.com/office/drawing/2014/main" id="{2E41E251-989D-3E43-4027-1442CD7321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37" y="1260444"/>
            <a:ext cx="3320540" cy="191306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ED3C31-9699-6666-8D75-F5D0E5D6E765}"/>
              </a:ext>
            </a:extLst>
          </p:cNvPr>
          <p:cNvSpPr txBox="1"/>
          <p:nvPr/>
        </p:nvSpPr>
        <p:spPr>
          <a:xfrm>
            <a:off x="7845201" y="3152861"/>
            <a:ext cx="3692546" cy="1292662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D39234"/>
                </a:solidFill>
                <a:latin typeface="Inter"/>
              </a:rPr>
              <a:t>Training materials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https://www.gtfcc.org/training/sample-collection-and-testing-with-rapid-diagnostic-tests-for-cholera-for-health-care-workers/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1425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60AEB-AC8E-3B79-E036-1C7196CC1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4564868-F955-16C9-9617-A9E9255C6C28}"/>
              </a:ext>
            </a:extLst>
          </p:cNvPr>
          <p:cNvSpPr/>
          <p:nvPr/>
        </p:nvSpPr>
        <p:spPr>
          <a:xfrm>
            <a:off x="3733800" y="1066800"/>
            <a:ext cx="4724400" cy="4724400"/>
          </a:xfrm>
          <a:prstGeom prst="ellipse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76BAD9-41C1-BA55-F9B8-66AC2387BB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27781" y="2773436"/>
            <a:ext cx="12247563" cy="1311128"/>
          </a:xfrm>
        </p:spPr>
        <p:txBody>
          <a:bodyPr>
            <a:noAutofit/>
          </a:bodyPr>
          <a:lstStyle/>
          <a:p>
            <a:pPr algn="ctr"/>
            <a:r>
              <a:rPr lang="hu-HU" sz="88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3525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5F43B-E1FD-ADE4-41C1-BCAB7B7D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170E1-F0F4-5F46-F0E3-C6EA471424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2268" y="2710544"/>
            <a:ext cx="9887465" cy="2259838"/>
          </a:xfrm>
          <a:noFill/>
          <a:ln w="63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0000" rIns="180000" bIns="144000" anchor="ctr" anchorCtr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en-US" sz="2600" dirty="0">
                <a:latin typeface="Arial" panose="020B0604020202020204" pitchFamily="34" charset="0"/>
                <a:ea typeface="Times New Roman" panose="02020603050405020304" pitchFamily="18" charset="0"/>
              </a:rPr>
              <a:t>Observe the current laboratory surveillance system’s diagnostic and confirmation capacities to identify gaps or weaknesses within the network and laboratories involved in cholera control.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5AB7CC-4B24-4475-734E-8E31D1075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334" y="87868"/>
            <a:ext cx="1847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628DB40-2206-DF74-29D9-182AD47E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591087"/>
            <a:ext cx="10515600" cy="132556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Laboratory Capacity </a:t>
            </a:r>
            <a:br>
              <a:rPr lang="en-GB" dirty="0">
                <a:latin typeface="Trebuchet MS" panose="020B0603020202020204" pitchFamily="34" charset="0"/>
              </a:rPr>
            </a:br>
            <a:r>
              <a:rPr lang="en-GB" dirty="0">
                <a:latin typeface="Trebuchet MS" panose="020B0603020202020204" pitchFamily="34" charset="0"/>
              </a:rPr>
              <a:t>Assessment Objective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24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EECD-A752-4503-BDB1-20AC3485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4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Cholera Laboratory Assessment </a:t>
            </a:r>
            <a:br>
              <a:rPr lang="hu-HU" dirty="0"/>
            </a:br>
            <a:r>
              <a:rPr lang="en-US" dirty="0"/>
              <a:t>Activity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13478-F126-4BEC-8816-61E6CFD03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526" y="2518488"/>
            <a:ext cx="3600000" cy="3362762"/>
          </a:xfrm>
          <a:ln w="6350">
            <a:solidFill>
              <a:schemeClr val="tx1"/>
            </a:solidFill>
          </a:ln>
        </p:spPr>
        <p:txBody>
          <a:bodyPr vert="horz" lIns="216000" tIns="432000" rIns="216000" bIns="21600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Trebuchet MS" panose="020B0603020202020204" pitchFamily="34" charset="0"/>
              </a:rPr>
              <a:t>Evaluate the Cholera diagnostic network including policies and guidance, laboratory infrastructure, utilization of diagnostic technologies, diagnostic practices and algorithms 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00D577A-9CC4-EF07-8907-F132A48E7A61}"/>
              </a:ext>
            </a:extLst>
          </p:cNvPr>
          <p:cNvSpPr txBox="1">
            <a:spLocks/>
          </p:cNvSpPr>
          <p:nvPr/>
        </p:nvSpPr>
        <p:spPr>
          <a:xfrm>
            <a:off x="4309104" y="2518488"/>
            <a:ext cx="3600000" cy="3362762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216000" tIns="432000" rIns="216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latin typeface="Trebuchet MS" panose="020B0603020202020204" pitchFamily="34" charset="0"/>
              </a:rPr>
              <a:t>Identify challenges that prevent the overall diagnostic network from performing efficiently and effectively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F03179-1832-86C7-47C0-B6D9B67D2A2E}"/>
              </a:ext>
            </a:extLst>
          </p:cNvPr>
          <p:cNvSpPr txBox="1">
            <a:spLocks/>
          </p:cNvSpPr>
          <p:nvPr/>
        </p:nvSpPr>
        <p:spPr>
          <a:xfrm>
            <a:off x="8257682" y="2518488"/>
            <a:ext cx="3600000" cy="3362762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216000" tIns="432000" rIns="216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latin typeface="Trebuchet MS" panose="020B0603020202020204" pitchFamily="34" charset="0"/>
              </a:rPr>
              <a:t>Propose evidence-based interventions to improve access, capacity and quality of the cholera diagnostic network to increase early detection of cholera cases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0B262F-B5BD-5EED-8454-BBF1AA870DF5}"/>
              </a:ext>
            </a:extLst>
          </p:cNvPr>
          <p:cNvSpPr/>
          <p:nvPr/>
        </p:nvSpPr>
        <p:spPr>
          <a:xfrm>
            <a:off x="1964043" y="2322005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F2C79A-9AEE-2F6A-F8E6-116CB721370B}"/>
              </a:ext>
            </a:extLst>
          </p:cNvPr>
          <p:cNvSpPr/>
          <p:nvPr/>
        </p:nvSpPr>
        <p:spPr>
          <a:xfrm>
            <a:off x="5912621" y="2322005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latin typeface="Trebuchet MS" panose="020B0703020202090204" pitchFamily="34" charset="0"/>
              </a:rPr>
              <a:t>2</a:t>
            </a:r>
            <a:endParaRPr lang="en-HU" b="1" dirty="0">
              <a:latin typeface="Trebuchet MS" panose="020B070302020209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914783-5AA1-4B1D-7C1B-CF8995CBEFB0}"/>
              </a:ext>
            </a:extLst>
          </p:cNvPr>
          <p:cNvSpPr/>
          <p:nvPr/>
        </p:nvSpPr>
        <p:spPr>
          <a:xfrm>
            <a:off x="9861199" y="2322005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latin typeface="Trebuchet MS" panose="020B0703020202090204" pitchFamily="34" charset="0"/>
              </a:rPr>
              <a:t>3</a:t>
            </a:r>
            <a:endParaRPr lang="en-HU" b="1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6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EECD-A752-4503-BDB1-20AC3485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02" y="270388"/>
            <a:ext cx="11454197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Laboratory Capacity Assessment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13478-F126-4BEC-8816-61E6CFD03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98608" y="1961255"/>
            <a:ext cx="3960000" cy="2088000"/>
          </a:xfrm>
          <a:ln w="6350">
            <a:noFill/>
          </a:ln>
        </p:spPr>
        <p:txBody>
          <a:bodyPr wrap="square" lIns="144000" tIns="144000" rIns="144000" bIns="108000">
            <a:spAutoFit/>
          </a:bodyPr>
          <a:lstStyle/>
          <a:p>
            <a:pPr marL="0" indent="0" algn="ctr">
              <a:buNone/>
            </a:pPr>
            <a:r>
              <a:rPr lang="en-US" sz="2200" dirty="0">
                <a:latin typeface="Trebuchet MS" panose="020B0603020202020204" pitchFamily="34" charset="0"/>
              </a:rPr>
              <a:t>Comprehensively assess the functionality and performance of the national cholera diagnostic network and its ability to meet the needs of the country.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8CA5803-566B-4EED-9D55-72FDC3188EB8}"/>
              </a:ext>
            </a:extLst>
          </p:cNvPr>
          <p:cNvCxnSpPr>
            <a:cxnSpLocks/>
          </p:cNvCxnSpPr>
          <p:nvPr/>
        </p:nvCxnSpPr>
        <p:spPr>
          <a:xfrm flipV="1">
            <a:off x="1296513" y="5369966"/>
            <a:ext cx="421274" cy="1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3DC4747-83D4-4E40-A68C-5F580B36FD0E}"/>
              </a:ext>
            </a:extLst>
          </p:cNvPr>
          <p:cNvCxnSpPr>
            <a:cxnSpLocks/>
          </p:cNvCxnSpPr>
          <p:nvPr/>
        </p:nvCxnSpPr>
        <p:spPr>
          <a:xfrm flipV="1">
            <a:off x="4378325" y="5369966"/>
            <a:ext cx="421274" cy="1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46D8F9-2239-42C6-AB4A-B004D76FA6A0}"/>
              </a:ext>
            </a:extLst>
          </p:cNvPr>
          <p:cNvCxnSpPr>
            <a:cxnSpLocks/>
          </p:cNvCxnSpPr>
          <p:nvPr/>
        </p:nvCxnSpPr>
        <p:spPr>
          <a:xfrm flipV="1">
            <a:off x="5676857" y="5369966"/>
            <a:ext cx="421274" cy="1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0D3ECB9-F61F-434A-8571-6CD55ED97633}"/>
              </a:ext>
            </a:extLst>
          </p:cNvPr>
          <p:cNvCxnSpPr>
            <a:cxnSpLocks/>
          </p:cNvCxnSpPr>
          <p:nvPr/>
        </p:nvCxnSpPr>
        <p:spPr>
          <a:xfrm flipV="1">
            <a:off x="8873274" y="5361271"/>
            <a:ext cx="421274" cy="1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84CA787-5794-4C0B-BDA0-2872ADE536E3}"/>
              </a:ext>
            </a:extLst>
          </p:cNvPr>
          <p:cNvCxnSpPr>
            <a:cxnSpLocks/>
          </p:cNvCxnSpPr>
          <p:nvPr/>
        </p:nvCxnSpPr>
        <p:spPr>
          <a:xfrm flipV="1">
            <a:off x="10196895" y="5369966"/>
            <a:ext cx="421274" cy="1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FC8FAED-8E0E-461E-9AC1-DC60FD5B6810}"/>
              </a:ext>
            </a:extLst>
          </p:cNvPr>
          <p:cNvCxnSpPr>
            <a:cxnSpLocks/>
          </p:cNvCxnSpPr>
          <p:nvPr/>
        </p:nvCxnSpPr>
        <p:spPr>
          <a:xfrm flipV="1">
            <a:off x="2771317" y="5399431"/>
            <a:ext cx="421274" cy="1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9326E96-A8F6-425E-B11E-B324B8E4448E}"/>
              </a:ext>
            </a:extLst>
          </p:cNvPr>
          <p:cNvCxnSpPr>
            <a:cxnSpLocks/>
          </p:cNvCxnSpPr>
          <p:nvPr/>
        </p:nvCxnSpPr>
        <p:spPr>
          <a:xfrm flipV="1">
            <a:off x="7272848" y="5369966"/>
            <a:ext cx="421274" cy="1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A4491D52-5969-42E6-9535-653631558C81}"/>
              </a:ext>
            </a:extLst>
          </p:cNvPr>
          <p:cNvSpPr/>
          <p:nvPr/>
        </p:nvSpPr>
        <p:spPr>
          <a:xfrm>
            <a:off x="7708517" y="4551388"/>
            <a:ext cx="115608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99229"/>
                </a:solidFill>
                <a:latin typeface="Gill Sans MT" panose="020B0502020104020203" pitchFamily="34" charset="0"/>
              </a:rPr>
              <a:t>Lab tests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E0E7F7-1F7C-A261-EABA-E2F04E0D4109}"/>
              </a:ext>
            </a:extLst>
          </p:cNvPr>
          <p:cNvSpPr txBox="1"/>
          <p:nvPr/>
        </p:nvSpPr>
        <p:spPr>
          <a:xfrm>
            <a:off x="6633393" y="1961255"/>
            <a:ext cx="3960000" cy="2088000"/>
          </a:xfrm>
          <a:prstGeom prst="rect">
            <a:avLst/>
          </a:prstGeom>
          <a:noFill/>
          <a:ln w="6350">
            <a:noFill/>
          </a:ln>
        </p:spPr>
        <p:txBody>
          <a:bodyPr wrap="square" tIns="180000" rIns="108000" bIns="10800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9E93"/>
              </a:buClr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Look at the entire network, not just laboratory testing.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6198EC-4910-6BA4-B891-0E802115A79E}"/>
              </a:ext>
            </a:extLst>
          </p:cNvPr>
          <p:cNvGrpSpPr/>
          <p:nvPr/>
        </p:nvGrpSpPr>
        <p:grpSpPr>
          <a:xfrm>
            <a:off x="7708517" y="2751612"/>
            <a:ext cx="1449615" cy="1569621"/>
            <a:chOff x="10761044" y="2361917"/>
            <a:chExt cx="1512000" cy="1743188"/>
          </a:xfrm>
        </p:grpSpPr>
        <p:sp>
          <p:nvSpPr>
            <p:cNvPr id="9" name="Google Shape;515;p9">
              <a:extLst>
                <a:ext uri="{FF2B5EF4-FFF2-40B4-BE49-F238E27FC236}">
                  <a16:creationId xmlns:a16="http://schemas.microsoft.com/office/drawing/2014/main" id="{AA32D28E-906A-5F1F-B08F-1A15EBE74A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61044" y="2477512"/>
              <a:ext cx="1512000" cy="1512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200"/>
                <a:buFont typeface="Trebuchet MS"/>
                <a:buNone/>
              </a:pPr>
              <a:endParaRPr sz="2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" name="Google Shape;516;p9">
              <a:extLst>
                <a:ext uri="{FF2B5EF4-FFF2-40B4-BE49-F238E27FC236}">
                  <a16:creationId xmlns:a16="http://schemas.microsoft.com/office/drawing/2014/main" id="{4CE83559-99B2-52CD-4496-6678DFF9312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1280752" y="2361917"/>
              <a:ext cx="472584" cy="1743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dirty="0">
                  <a:solidFill>
                    <a:srgbClr val="FBD897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!</a:t>
              </a:r>
              <a:endParaRPr lang="en-GB" sz="96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B27FC5-4C9B-9311-D191-8DFEA1532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89" y="4920719"/>
            <a:ext cx="614523" cy="817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065DA0-54B7-B0D7-9C49-0B90716C1B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76" t="12222" r="16750" b="14769"/>
          <a:stretch>
            <a:fillRect/>
          </a:stretch>
        </p:blipFill>
        <p:spPr>
          <a:xfrm>
            <a:off x="1808066" y="4836406"/>
            <a:ext cx="875286" cy="1031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73725F-216D-C60E-5C4F-FAFEB1BACE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27587" y="5157885"/>
            <a:ext cx="949138" cy="662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ACC51-3BE3-F9EC-BE4B-CE3F1BDD1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29825" y="5077770"/>
            <a:ext cx="582605" cy="690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B9AB96-66C7-3804-710F-80DAADA8E8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25029" y="4691107"/>
            <a:ext cx="1202917" cy="1202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6B3948-B96F-9CF2-909E-D644D8E665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817" r="14114"/>
          <a:stretch>
            <a:fillRect/>
          </a:stretch>
        </p:blipFill>
        <p:spPr>
          <a:xfrm>
            <a:off x="9347441" y="4521774"/>
            <a:ext cx="875872" cy="13460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60F9B2-9807-771E-02C0-AA408DE8FAB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745989" y="5018833"/>
            <a:ext cx="875872" cy="58238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07E31EB-E3B1-E7D9-CA02-5C9CD4745A54}"/>
              </a:ext>
            </a:extLst>
          </p:cNvPr>
          <p:cNvGrpSpPr/>
          <p:nvPr/>
        </p:nvGrpSpPr>
        <p:grpSpPr>
          <a:xfrm>
            <a:off x="687689" y="6075813"/>
            <a:ext cx="10934172" cy="369332"/>
            <a:chOff x="687689" y="6075813"/>
            <a:chExt cx="10934172" cy="36933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067087-EBC5-0FC0-27AB-F82E914CD522}"/>
                </a:ext>
              </a:extLst>
            </p:cNvPr>
            <p:cNvCxnSpPr>
              <a:cxnSpLocks/>
            </p:cNvCxnSpPr>
            <p:nvPr/>
          </p:nvCxnSpPr>
          <p:spPr>
            <a:xfrm>
              <a:off x="687689" y="6260479"/>
              <a:ext cx="10934172" cy="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C5BE0D6-30FA-20CB-E3A0-17920B02547E}"/>
                </a:ext>
              </a:extLst>
            </p:cNvPr>
            <p:cNvSpPr txBox="1"/>
            <p:nvPr/>
          </p:nvSpPr>
          <p:spPr>
            <a:xfrm>
              <a:off x="4837951" y="6075813"/>
              <a:ext cx="26336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Gill Sans MT" panose="020B0502020104020203" pitchFamily="34" charset="0"/>
                </a:rPr>
                <a:t>Diagnostic Network</a:t>
              </a:r>
            </a:p>
          </p:txBody>
        </p:sp>
      </p:grpSp>
      <p:sp>
        <p:nvSpPr>
          <p:cNvPr id="5" name="AutoShape 2" descr="Image preview">
            <a:extLst>
              <a:ext uri="{FF2B5EF4-FFF2-40B4-BE49-F238E27FC236}">
                <a16:creationId xmlns:a16="http://schemas.microsoft.com/office/drawing/2014/main" id="{D49392BF-31A1-99E1-4F02-A2F8AE9582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 descr="A test tube with a thermometer and a checklist&#10;&#10;AI-generated content may be incorrect.">
            <a:extLst>
              <a:ext uri="{FF2B5EF4-FFF2-40B4-BE49-F238E27FC236}">
                <a16:creationId xmlns:a16="http://schemas.microsoft.com/office/drawing/2014/main" id="{16D0E6A0-1A82-6F37-2EA2-E4DD53A8B2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6532" y="4885505"/>
            <a:ext cx="968922" cy="96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22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A17FD-0AE2-DAB2-0E46-8DC9E8EF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7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1F3D-276F-DE1C-9952-0482B609A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6766" y="2061000"/>
            <a:ext cx="8785027" cy="1368000"/>
          </a:xfrm>
          <a:solidFill>
            <a:schemeClr val="bg1"/>
          </a:solidFill>
          <a:ln w="6350">
            <a:solidFill>
              <a:schemeClr val="tx2"/>
            </a:solidFill>
          </a:ln>
        </p:spPr>
        <p:txBody>
          <a:bodyPr wrap="square" lIns="360000" tIns="180000" rIns="144000" bIns="144000" anchor="ctr" anchorCtr="0">
            <a:noAutofit/>
          </a:bodyPr>
          <a:lstStyle/>
          <a:p>
            <a:r>
              <a:rPr lang="en-US" sz="2400" dirty="0">
                <a:latin typeface="Trebuchet MS" panose="020B0603020202020204" pitchFamily="34" charset="0"/>
              </a:rPr>
              <a:t>The LCA approach combines document reviews, interviews with key</a:t>
            </a:r>
            <a:r>
              <a:rPr lang="hu-HU" sz="2400" dirty="0">
                <a:latin typeface="Trebuchet MS" panose="020B0603020202020204" pitchFamily="34" charset="0"/>
              </a:rPr>
              <a:t> </a:t>
            </a:r>
            <a:r>
              <a:rPr lang="en-US" sz="2400" dirty="0">
                <a:latin typeface="Trebuchet MS" panose="020B0603020202020204" pitchFamily="34" charset="0"/>
              </a:rPr>
              <a:t>individuals, observation, and visits to various cholera facilities in the country.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C6B0F5-1BD4-E8F6-2BD2-0B1715DAF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6766" y="3869213"/>
            <a:ext cx="8785027" cy="1728000"/>
          </a:xfrm>
          <a:ln w="6350">
            <a:solidFill>
              <a:schemeClr val="tx2"/>
            </a:solidFill>
          </a:ln>
        </p:spPr>
        <p:txBody>
          <a:bodyPr wrap="square" lIns="360000" tIns="180000" rIns="144000" bIns="144000" anchor="ctr" anchorCtr="0">
            <a:no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The evaluations will be conducted using cholera specific questionnaires based on ISO 15189, SLMPTA, WHO and JEE evaluations measured against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compliance to the GTFCC guidelines and recommendations.</a:t>
            </a:r>
            <a:endParaRPr lang="hu-H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C047D-D3C4-72A0-C1FF-A43568BD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Google Shape;429;p17">
            <a:extLst>
              <a:ext uri="{FF2B5EF4-FFF2-40B4-BE49-F238E27FC236}">
                <a16:creationId xmlns:a16="http://schemas.microsoft.com/office/drawing/2014/main" id="{0E5E9C44-79B2-11CA-E5C7-9FCD2C1EF724}"/>
              </a:ext>
            </a:extLst>
          </p:cNvPr>
          <p:cNvSpPr/>
          <p:nvPr/>
        </p:nvSpPr>
        <p:spPr>
          <a:xfrm rot="5400000">
            <a:off x="1487620" y="2556753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429;p17">
            <a:extLst>
              <a:ext uri="{FF2B5EF4-FFF2-40B4-BE49-F238E27FC236}">
                <a16:creationId xmlns:a16="http://schemas.microsoft.com/office/drawing/2014/main" id="{2956121B-8AF8-6576-DA51-80C6C1B60FCF}"/>
              </a:ext>
            </a:extLst>
          </p:cNvPr>
          <p:cNvSpPr/>
          <p:nvPr/>
        </p:nvSpPr>
        <p:spPr>
          <a:xfrm rot="5400000">
            <a:off x="1487620" y="4544966"/>
            <a:ext cx="615534" cy="37649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87571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D5223-F152-3B9C-8E16-E58CEDDF3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52" y="118515"/>
            <a:ext cx="11516497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Methodology -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9754-1021-8548-2FF9-B5170F402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1334" y="2212583"/>
            <a:ext cx="5040000" cy="1872000"/>
          </a:xfrm>
          <a:ln w="6350">
            <a:solidFill>
              <a:schemeClr val="tx2"/>
            </a:solidFill>
          </a:ln>
        </p:spPr>
        <p:txBody>
          <a:bodyPr wrap="square" lIns="108000" tIns="144000" rIns="108000" bIns="108000">
            <a:noAutofit/>
          </a:bodyPr>
          <a:lstStyle/>
          <a:p>
            <a:pPr marL="108000" lvl="1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accent1"/>
                </a:solidFill>
              </a:rPr>
              <a:t>Desk review: </a:t>
            </a:r>
            <a:r>
              <a:rPr lang="en-US" sz="1800" dirty="0"/>
              <a:t>Collect and analyze existing data on program capacities, country publications, previous assessments, online manuals.</a:t>
            </a:r>
            <a:endParaRPr lang="en-GB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A728D3-14FF-B515-EA87-68AD32A0D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7071" y="4369948"/>
            <a:ext cx="5040000" cy="1872000"/>
          </a:xfrm>
          <a:ln w="6350">
            <a:solidFill>
              <a:schemeClr val="tx2"/>
            </a:solidFill>
          </a:ln>
        </p:spPr>
        <p:txBody>
          <a:bodyPr wrap="square" lIns="108000" tIns="144000" rIns="108000" bIns="108000">
            <a:noAutofit/>
          </a:bodyPr>
          <a:lstStyle/>
          <a:p>
            <a:pPr marL="129600">
              <a:lnSpc>
                <a:spcPct val="120000"/>
              </a:lnSpc>
              <a:spcBef>
                <a:spcPts val="50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Data analysis: </a:t>
            </a:r>
            <a:r>
              <a:rPr lang="en-US" sz="1800" dirty="0"/>
              <a:t>Analyze findings to identify strengths, weaknesses, opportunities, and threats in the laboratory system.</a:t>
            </a: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010C8-4026-B79A-29AA-4C32105A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27D4E-66B5-484E-26CD-AA973A432BE4}"/>
              </a:ext>
            </a:extLst>
          </p:cNvPr>
          <p:cNvSpPr txBox="1"/>
          <p:nvPr/>
        </p:nvSpPr>
        <p:spPr>
          <a:xfrm>
            <a:off x="706020" y="1333041"/>
            <a:ext cx="10790655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Trebuchet MS" panose="020B0603020202020204" pitchFamily="34" charset="0"/>
              </a:rPr>
              <a:t>The assessment will be conducted through the following process: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96AA11-B562-A5A4-8B22-2F4601D341B4}"/>
              </a:ext>
            </a:extLst>
          </p:cNvPr>
          <p:cNvSpPr/>
          <p:nvPr/>
        </p:nvSpPr>
        <p:spPr>
          <a:xfrm>
            <a:off x="581343" y="2017687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3BCE26-EB5A-FD46-3C8B-7CFB9B068197}"/>
              </a:ext>
            </a:extLst>
          </p:cNvPr>
          <p:cNvSpPr txBox="1">
            <a:spLocks/>
          </p:cNvSpPr>
          <p:nvPr/>
        </p:nvSpPr>
        <p:spPr>
          <a:xfrm>
            <a:off x="771336" y="4369948"/>
            <a:ext cx="5040000" cy="1872000"/>
          </a:xfrm>
          <a:prstGeom prst="rect">
            <a:avLst/>
          </a:prstGeom>
          <a:ln w="6350">
            <a:solidFill>
              <a:schemeClr val="tx2"/>
            </a:solidFill>
          </a:ln>
        </p:spPr>
        <p:txBody>
          <a:bodyPr vert="horz" lIns="108000" tIns="144000" rIns="108000" bIns="108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6" lvl="1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accent1"/>
                </a:solidFill>
              </a:rPr>
              <a:t>Stakeholder engagement: </a:t>
            </a:r>
            <a:r>
              <a:rPr lang="en-US" sz="1800" dirty="0"/>
              <a:t>Engage with key stakeholders, including the Federal Ministry of Health, Nigeria Centre for Disease Control (NCDC), WHO, and laboratory staff, to gather insights and context.</a:t>
            </a:r>
            <a:endParaRPr lang="en-GB" sz="18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534661-F52B-45AA-2ADC-248EE5D458AF}"/>
              </a:ext>
            </a:extLst>
          </p:cNvPr>
          <p:cNvSpPr/>
          <p:nvPr/>
        </p:nvSpPr>
        <p:spPr>
          <a:xfrm>
            <a:off x="577155" y="4171367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D738002-E009-0900-2AE5-5D5B46116560}"/>
              </a:ext>
            </a:extLst>
          </p:cNvPr>
          <p:cNvSpPr txBox="1">
            <a:spLocks/>
          </p:cNvSpPr>
          <p:nvPr/>
        </p:nvSpPr>
        <p:spPr>
          <a:xfrm>
            <a:off x="6387383" y="2212583"/>
            <a:ext cx="5040000" cy="1872000"/>
          </a:xfrm>
          <a:prstGeom prst="rect">
            <a:avLst/>
          </a:prstGeom>
          <a:ln w="6350">
            <a:solidFill>
              <a:schemeClr val="tx2"/>
            </a:solidFill>
          </a:ln>
        </p:spPr>
        <p:txBody>
          <a:bodyPr vert="horz" lIns="108000" tIns="144000" rIns="108000" bIns="108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6" lvl="1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accent1"/>
                </a:solidFill>
              </a:rPr>
              <a:t>Site visits: </a:t>
            </a:r>
            <a:r>
              <a:rPr lang="en-US" sz="1800" dirty="0"/>
              <a:t>Conduct on-site evaluations using standardized assessment tools to gather data on infrastructure, equipment, human resources, and diagnostic</a:t>
            </a:r>
            <a:r>
              <a:rPr lang="hu-HU" sz="1800" dirty="0"/>
              <a:t> </a:t>
            </a:r>
            <a:r>
              <a:rPr lang="en-US" sz="1800" dirty="0"/>
              <a:t>workflows.</a:t>
            </a:r>
            <a:endParaRPr lang="en-GB" sz="1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5D86BE-6A62-96CB-ED58-93E44164883B}"/>
              </a:ext>
            </a:extLst>
          </p:cNvPr>
          <p:cNvSpPr/>
          <p:nvPr/>
        </p:nvSpPr>
        <p:spPr>
          <a:xfrm>
            <a:off x="6187346" y="2017399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24D131-2888-F8DA-DCD8-5A6560A19147}"/>
              </a:ext>
            </a:extLst>
          </p:cNvPr>
          <p:cNvSpPr/>
          <p:nvPr/>
        </p:nvSpPr>
        <p:spPr>
          <a:xfrm>
            <a:off x="6187658" y="4177981"/>
            <a:ext cx="392966" cy="3929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b="1" dirty="0">
                <a:latin typeface="Trebuchet MS" panose="020B070302020209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76810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BC786-8CA6-9BFC-2CE1-7F7AA1E25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E134F-7D1E-0616-CAEE-1B9260076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5891C-E92D-1A3E-FCD5-8FCCE0AF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8" y="1838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Methodology – Areas Addressed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94E13-E186-F085-1769-7F847772D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779" y="1600200"/>
            <a:ext cx="11148443" cy="4949598"/>
          </a:xfrm>
        </p:spPr>
        <p:txBody>
          <a:bodyPr numCol="2">
            <a:noAutofit/>
          </a:bodyPr>
          <a:lstStyle/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National program readiness: </a:t>
            </a:r>
            <a:br>
              <a:rPr lang="hu-HU" sz="2300" dirty="0">
                <a:latin typeface="Trebuchet MS" panose="020B0603020202020204" pitchFamily="34" charset="0"/>
              </a:rPr>
            </a:br>
            <a:r>
              <a:rPr lang="en-US" sz="2300" dirty="0">
                <a:latin typeface="Trebuchet MS" panose="020B0603020202020204" pitchFamily="34" charset="0"/>
              </a:rPr>
              <a:t>Policy and planning</a:t>
            </a:r>
            <a:endParaRPr lang="en-GB" sz="2300" dirty="0">
              <a:latin typeface="Trebuchet MS" panose="020B0603020202020204" pitchFamily="34" charset="0"/>
            </a:endParaRP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National Cholera laboratory network systems across health care cascade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Implementation of National policy </a:t>
            </a:r>
            <a:br>
              <a:rPr lang="hu-HU" sz="2300" dirty="0">
                <a:latin typeface="Trebuchet MS" panose="020B0603020202020204" pitchFamily="34" charset="0"/>
              </a:rPr>
            </a:br>
            <a:r>
              <a:rPr lang="en-US" sz="2300" dirty="0">
                <a:latin typeface="Trebuchet MS" panose="020B0603020202020204" pitchFamily="34" charset="0"/>
              </a:rPr>
              <a:t>and plans at field levels</a:t>
            </a:r>
            <a:endParaRPr lang="en-GB" sz="2300" dirty="0">
              <a:latin typeface="Trebuchet MS" panose="020B0603020202020204" pitchFamily="34" charset="0"/>
            </a:endParaRP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Laboratory infrastructure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Human resources 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Equipment management 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Sample referral mechanisms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Testing process and accuracy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Supply and inventory management system for cholera laboratory surveillance </a:t>
            </a:r>
            <a:endParaRPr lang="en-GB" sz="2300" dirty="0">
              <a:latin typeface="Trebuchet MS" panose="020B0603020202020204" pitchFamily="34" charset="0"/>
            </a:endParaRP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Examine quality management</a:t>
            </a:r>
            <a:r>
              <a:rPr lang="hu-HU" sz="2300" dirty="0">
                <a:latin typeface="Trebuchet MS" panose="020B0603020202020204" pitchFamily="34" charset="0"/>
              </a:rPr>
              <a:t> </a:t>
            </a:r>
            <a:r>
              <a:rPr lang="en-US" sz="2300" dirty="0">
                <a:latin typeface="Trebuchet MS" panose="020B0603020202020204" pitchFamily="34" charset="0"/>
              </a:rPr>
              <a:t> systems: 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Compliance with biosafety standards. </a:t>
            </a:r>
            <a:endParaRPr lang="en-GB" sz="2300" dirty="0">
              <a:latin typeface="Trebuchet MS" panose="020B0603020202020204" pitchFamily="34" charset="0"/>
            </a:endParaRP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Supply chain and inventory management systems</a:t>
            </a:r>
          </a:p>
          <a:p>
            <a:pPr marL="360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Trebuchet MS" panose="020B0603020202020204" pitchFamily="34" charset="0"/>
              </a:rPr>
              <a:t>Reporting and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97666484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TFCC_Lab_Capacity_assess_regional reporting template" id="{D2D9868C-CE89-4D9B-8374-ADF21BDF64A7}" vid="{79C673C3-7C1A-4801-82D9-33A4D9FCAABB}"/>
    </a:ext>
  </a:extLst>
</a:theme>
</file>

<file path=ppt/theme/theme2.xml><?xml version="1.0" encoding="utf-8"?>
<a:theme xmlns:a="http://schemas.openxmlformats.org/drawingml/2006/main" name="1_Office Theme">
  <a:themeElements>
    <a:clrScheme name="GTFCC">
      <a:dk1>
        <a:srgbClr val="414141"/>
      </a:dk1>
      <a:lt1>
        <a:srgbClr val="FFFFFF"/>
      </a:lt1>
      <a:dk2>
        <a:srgbClr val="0E2841"/>
      </a:dk2>
      <a:lt2>
        <a:srgbClr val="E8E8E8"/>
      </a:lt2>
      <a:accent1>
        <a:srgbClr val="099E93"/>
      </a:accent1>
      <a:accent2>
        <a:srgbClr val="1ABBB3"/>
      </a:accent2>
      <a:accent3>
        <a:srgbClr val="76CCCE"/>
      </a:accent3>
      <a:accent4>
        <a:srgbClr val="D99228"/>
      </a:accent4>
      <a:accent5>
        <a:srgbClr val="F8C056"/>
      </a:accent5>
      <a:accent6>
        <a:srgbClr val="AAAAAA"/>
      </a:accent6>
      <a:hlink>
        <a:srgbClr val="099E93"/>
      </a:hlink>
      <a:folHlink>
        <a:srgbClr val="96607D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GTFCC_Lab_Capacity_assess_regional reporting template</Template>
  <TotalTime>0</TotalTime>
  <Words>1843</Words>
  <Application>Microsoft Office PowerPoint</Application>
  <PresentationFormat>Widescreen</PresentationFormat>
  <Paragraphs>300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Gill Sans MT</vt:lpstr>
      <vt:lpstr>Helvetica</vt:lpstr>
      <vt:lpstr>Inter</vt:lpstr>
      <vt:lpstr>Open Sans</vt:lpstr>
      <vt:lpstr>Trebuchet MS</vt:lpstr>
      <vt:lpstr>Tw Cen MT</vt:lpstr>
      <vt:lpstr>Wingdings</vt:lpstr>
      <vt:lpstr>Template PresentationGo</vt:lpstr>
      <vt:lpstr>1_Office Theme</vt:lpstr>
      <vt:lpstr>PowerPoint Presentation</vt:lpstr>
      <vt:lpstr>Laboratory Capacity  Assessments For Cholera</vt:lpstr>
      <vt:lpstr>PowerPoint Presentation</vt:lpstr>
      <vt:lpstr>Laboratory Capacity  Assessment Objective</vt:lpstr>
      <vt:lpstr>Cholera Laboratory Assessment  Activity Outputs</vt:lpstr>
      <vt:lpstr>Laboratory Capacity Assessment Activity</vt:lpstr>
      <vt:lpstr>Methodology</vt:lpstr>
      <vt:lpstr>Methodology - Activities</vt:lpstr>
      <vt:lpstr>Methodology – Areas Addressed</vt:lpstr>
      <vt:lpstr>Cholera Laboratory Assessment Tools</vt:lpstr>
      <vt:lpstr>Cholera Laboratory Assessment Workflow</vt:lpstr>
      <vt:lpstr>Cholera Laboratory Assessment Facilities</vt:lpstr>
      <vt:lpstr>Cholera Laboratory Assessment Timeline</vt:lpstr>
      <vt:lpstr>TOOLS USED:  CHECKLISTS</vt:lpstr>
      <vt:lpstr>National Level  Checklist</vt:lpstr>
      <vt:lpstr>National Checklist Core Components And Sections</vt:lpstr>
      <vt:lpstr>National Checklist Staging</vt:lpstr>
      <vt:lpstr>Example</vt:lpstr>
      <vt:lpstr>PowerPoint - Training GTFCC LCA 02 Cholera Program Checklist</vt:lpstr>
      <vt:lpstr>National Checklist Scoring</vt:lpstr>
      <vt:lpstr>Laboratory Verification</vt:lpstr>
      <vt:lpstr>Facility Checklists</vt:lpstr>
      <vt:lpstr>PowerPoint Presentation</vt:lpstr>
      <vt:lpstr>PowerPoint Presentation</vt:lpstr>
      <vt:lpstr>PowerPoint Presentation</vt:lpstr>
      <vt:lpstr>PowerPoint Presentation</vt:lpstr>
      <vt:lpstr>Going Forward</vt:lpstr>
      <vt:lpstr>FINAL REPORTING</vt:lpstr>
      <vt:lpstr>Overall Reporting</vt:lpstr>
      <vt:lpstr>Overall Reporting</vt:lpstr>
      <vt:lpstr>Going Forward</vt:lpstr>
      <vt:lpstr>Benefits</vt:lpstr>
      <vt:lpstr>GTFCC support materials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2025-12-26T10:47:28Z</dcterms:created>
  <dcterms:modified xsi:type="dcterms:W3CDTF">2025-12-26T10:47:50Z</dcterms:modified>
</cp:coreProperties>
</file>