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4"/>
    <p:sldMasterId id="2147483722" r:id="rId5"/>
  </p:sldMasterIdLst>
  <p:notesMasterIdLst>
    <p:notesMasterId r:id="rId53"/>
  </p:notesMasterIdLst>
  <p:handoutMasterIdLst>
    <p:handoutMasterId r:id="rId54"/>
  </p:handoutMasterIdLst>
  <p:sldIdLst>
    <p:sldId id="1002" r:id="rId6"/>
    <p:sldId id="975" r:id="rId7"/>
    <p:sldId id="976" r:id="rId8"/>
    <p:sldId id="699" r:id="rId9"/>
    <p:sldId id="710" r:id="rId10"/>
    <p:sldId id="698" r:id="rId11"/>
    <p:sldId id="701" r:id="rId12"/>
    <p:sldId id="702" r:id="rId13"/>
    <p:sldId id="1016" r:id="rId14"/>
    <p:sldId id="1014" r:id="rId15"/>
    <p:sldId id="704" r:id="rId16"/>
    <p:sldId id="997" r:id="rId17"/>
    <p:sldId id="1003" r:id="rId18"/>
    <p:sldId id="1004" r:id="rId19"/>
    <p:sldId id="1005" r:id="rId20"/>
    <p:sldId id="979" r:id="rId21"/>
    <p:sldId id="977" r:id="rId22"/>
    <p:sldId id="1009" r:id="rId23"/>
    <p:sldId id="981" r:id="rId24"/>
    <p:sldId id="705" r:id="rId25"/>
    <p:sldId id="706" r:id="rId26"/>
    <p:sldId id="1006" r:id="rId27"/>
    <p:sldId id="1015" r:id="rId28"/>
    <p:sldId id="983" r:id="rId29"/>
    <p:sldId id="984" r:id="rId30"/>
    <p:sldId id="982" r:id="rId31"/>
    <p:sldId id="985" r:id="rId32"/>
    <p:sldId id="1000" r:id="rId33"/>
    <p:sldId id="987" r:id="rId34"/>
    <p:sldId id="708" r:id="rId35"/>
    <p:sldId id="707" r:id="rId36"/>
    <p:sldId id="989" r:id="rId37"/>
    <p:sldId id="990" r:id="rId38"/>
    <p:sldId id="999" r:id="rId39"/>
    <p:sldId id="1011" r:id="rId40"/>
    <p:sldId id="712" r:id="rId41"/>
    <p:sldId id="715" r:id="rId42"/>
    <p:sldId id="711" r:id="rId43"/>
    <p:sldId id="700" r:id="rId44"/>
    <p:sldId id="991" r:id="rId45"/>
    <p:sldId id="992" r:id="rId46"/>
    <p:sldId id="717" r:id="rId47"/>
    <p:sldId id="993" r:id="rId48"/>
    <p:sldId id="1007" r:id="rId49"/>
    <p:sldId id="995" r:id="rId50"/>
    <p:sldId id="994" r:id="rId51"/>
    <p:sldId id="1017"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844" userDrawn="1">
          <p15:clr>
            <a:srgbClr val="A4A3A4"/>
          </p15:clr>
        </p15:guide>
        <p15:guide id="2" pos="5881" userDrawn="1">
          <p15:clr>
            <a:srgbClr val="A4A3A4"/>
          </p15:clr>
        </p15:guide>
        <p15:guide id="3" orient="horz" pos="157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617E0E-4374-7AD3-5EEE-33533827B7F7}" name="WAUQUIER, Nadia" initials="WN" userId="S::wauquiern@who.int::9aff5815-3c2f-4de1-a1ad-7f60375e98d2" providerId="AD"/>
  <p188:author id="{2DA48B2E-B5E0-96BA-6E5E-1F2094DDB7A2}" name="ABOU FAYAD, Antoine" initials="AA" userId="S::aboua@who.int::3b04f215-735a-4bd0-aeb5-18cce15699c1" providerId="AD"/>
  <p188:author id="{F00BE82E-B2FE-5A11-6DDD-DCC97C69DF34}" name="ALBERTI, Kathryn" initials="AK" userId="S::albertik@who.int::b6ab0193-bb89-4217-858a-2e968de9a597" providerId="AD"/>
  <p188:author id="{24E3717E-857E-E5FF-7D4A-8662C8C42A7E}" name="amorais@gavi.org" initials="am" userId="S::urn:spo:guest#amorais@gavi.org::" providerId="AD"/>
  <p188:author id="{F3402E9D-70D1-7172-52B7-8F549EBFAA01}" name="wendelin.moser@epicentre.msf.org" initials="we" userId="S::urn:spo:guest#wendelin.moser@epicentre.msf.org::" providerId="AD"/>
  <p188:author id="{1388D9E1-2183-DC03-BA2D-B69AC68614AF}" name="HARRIS, Victoria Louise" initials="HL" userId="S::harrisv@who.int::77d83ea0-bc42-459a-b288-1c4c0bdb19c2" providerId="AD"/>
  <p188:author id="{B8AB2BEC-9575-2F2B-7AF6-44FFF427B71D}" name="Flavio FINGER" initials="FF" userId="S::flavio.finger_epicentre.msf.org#ext#@worldhealthorg.onmicrosoft.com::de158966-4029-4a1f-af38-a0ca51a1341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efano malvolti" initials="sm" lastIdx="1" clrIdx="0">
    <p:extLst>
      <p:ext uri="{19B8F6BF-5375-455C-9EA6-DF929625EA0E}">
        <p15:presenceInfo xmlns:p15="http://schemas.microsoft.com/office/powerpoint/2012/main" userId="9aa0e095b9442147" providerId="Windows Live"/>
      </p:ext>
    </p:extLst>
  </p:cmAuthor>
  <p:cmAuthor id="2" name="Angela Hwang" initials="AH" lastIdx="10" clrIdx="1">
    <p:extLst>
      <p:ext uri="{19B8F6BF-5375-455C-9EA6-DF929625EA0E}">
        <p15:presenceInfo xmlns:p15="http://schemas.microsoft.com/office/powerpoint/2012/main" userId="76c8abf780358ab7" providerId="Windows Live"/>
      </p:ext>
    </p:extLst>
  </p:cmAuthor>
  <p:cmAuthor id="3" name="Melissa Ko" initials="MK" lastIdx="90" clrIdx="2">
    <p:extLst>
      <p:ext uri="{19B8F6BF-5375-455C-9EA6-DF929625EA0E}">
        <p15:presenceInfo xmlns:p15="http://schemas.microsoft.com/office/powerpoint/2012/main" userId="b6892b740f2a7ed8" providerId="Windows Live"/>
      </p:ext>
    </p:extLst>
  </p:cmAuthor>
  <p:cmAuthor id="4" name="Melissa Ko" initials="MK [2]" lastIdx="23" clrIdx="3">
    <p:extLst>
      <p:ext uri="{19B8F6BF-5375-455C-9EA6-DF929625EA0E}">
        <p15:presenceInfo xmlns:p15="http://schemas.microsoft.com/office/powerpoint/2012/main" userId="S::kom@mmglobalhealth.onmicrosoft.com::23b20d86-e47e-415f-9bd9-67289a2fbf55" providerId="AD"/>
      </p:ext>
    </p:extLst>
  </p:cmAuthor>
  <p:cmAuthor id="5" name="Stefano Malvolti" initials="SM" lastIdx="3" clrIdx="4">
    <p:extLst>
      <p:ext uri="{19B8F6BF-5375-455C-9EA6-DF929625EA0E}">
        <p15:presenceInfo xmlns:p15="http://schemas.microsoft.com/office/powerpoint/2012/main" userId="S::malvoltis@mmglobalhealth.onmicrosoft.com::3bc22825-71aa-4e72-96f9-ef5be3b2039a" providerId="AD"/>
      </p:ext>
    </p:extLst>
  </p:cmAuthor>
  <p:cmAuthor id="6" name="NAULEAU, Margot" initials="NM" lastIdx="1" clrIdx="5">
    <p:extLst>
      <p:ext uri="{19B8F6BF-5375-455C-9EA6-DF929625EA0E}">
        <p15:presenceInfo xmlns:p15="http://schemas.microsoft.com/office/powerpoint/2012/main" userId="S-1-5-21-1446143339-2250552318-1255726049-163950" providerId="AD"/>
      </p:ext>
    </p:extLst>
  </p:cmAuthor>
  <p:cmAuthor id="7" name="Monica Ramos" initials="MR" lastIdx="6" clrIdx="6">
    <p:extLst>
      <p:ext uri="{19B8F6BF-5375-455C-9EA6-DF929625EA0E}">
        <p15:presenceInfo xmlns:p15="http://schemas.microsoft.com/office/powerpoint/2012/main" userId="59889b7c6e2d2af8" providerId="Windows Live"/>
      </p:ext>
    </p:extLst>
  </p:cmAuthor>
  <p:cmAuthor id="8" name="NAULEAU, Margot" initials="NM [2]" lastIdx="7" clrIdx="7">
    <p:extLst>
      <p:ext uri="{19B8F6BF-5375-455C-9EA6-DF929625EA0E}">
        <p15:presenceInfo xmlns:p15="http://schemas.microsoft.com/office/powerpoint/2012/main" userId="S::nauleaum@who.int::b8f38d2d-93ee-4260-a81b-b605849d5255" providerId="AD"/>
      </p:ext>
    </p:extLst>
  </p:cmAuthor>
  <p:cmAuthor id="9" name="DOMINGUEZ, Morgane" initials="DM" lastIdx="1" clrIdx="8">
    <p:extLst>
      <p:ext uri="{19B8F6BF-5375-455C-9EA6-DF929625EA0E}">
        <p15:presenceInfo xmlns:p15="http://schemas.microsoft.com/office/powerpoint/2012/main" userId="S::mdominguez@who.int::d29c428e-ee62-4017-a838-521138d5b01c" providerId="AD"/>
      </p:ext>
    </p:extLst>
  </p:cmAuthor>
  <p:cmAuthor id="10" name="WENDLAND, Annika" initials="WA" lastIdx="2" clrIdx="9">
    <p:extLst>
      <p:ext uri="{19B8F6BF-5375-455C-9EA6-DF929625EA0E}">
        <p15:presenceInfo xmlns:p15="http://schemas.microsoft.com/office/powerpoint/2012/main" userId="S::wendlanda@who.int::71e54f93-46a0-4822-8f32-eb7925560b34" providerId="AD"/>
      </p:ext>
    </p:extLst>
  </p:cmAuthor>
  <p:cmAuthor id="11" name="Andrew Azman" initials="AA" lastIdx="1" clrIdx="10">
    <p:extLst>
      <p:ext uri="{19B8F6BF-5375-455C-9EA6-DF929625EA0E}">
        <p15:presenceInfo xmlns:p15="http://schemas.microsoft.com/office/powerpoint/2012/main" userId="S::aazman1@jh.edu::297b94ec-a040-4a76-a681-d32187fb8eef" providerId="AD"/>
      </p:ext>
    </p:extLst>
  </p:cmAuthor>
  <p:cmAuthor id="12" name="Antoine Abou Fayad" initials="AAF" lastIdx="19" clrIdx="11">
    <p:extLst>
      <p:ext uri="{19B8F6BF-5375-455C-9EA6-DF929625EA0E}">
        <p15:presenceInfo xmlns:p15="http://schemas.microsoft.com/office/powerpoint/2012/main" userId="S-1-5-21-854245398-1677128483-1957994488-374146" providerId="AD"/>
      </p:ext>
    </p:extLst>
  </p:cmAuthor>
  <p:cmAuthor id="13" name="WAUQUIER, Nadia" initials="WN" lastIdx="36" clrIdx="12">
    <p:extLst>
      <p:ext uri="{19B8F6BF-5375-455C-9EA6-DF929625EA0E}">
        <p15:presenceInfo xmlns:p15="http://schemas.microsoft.com/office/powerpoint/2012/main" userId="S::wauquiern@who.int::9aff5815-3c2f-4de1-a1ad-7f60375e98d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BCB4"/>
    <a:srgbClr val="D99229"/>
    <a:srgbClr val="129C94"/>
    <a:srgbClr val="09716B"/>
    <a:srgbClr val="EF665B"/>
    <a:srgbClr val="FFFFFF"/>
    <a:srgbClr val="84C0BD"/>
    <a:srgbClr val="D0F5F3"/>
    <a:srgbClr val="008080"/>
    <a:srgbClr val="7A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9A1544-4781-C8DF-5095-D218E8BD2C1E}" v="308" dt="2025-10-06T14:00:39.9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58"/>
    <p:restoredTop sz="94658"/>
  </p:normalViewPr>
  <p:slideViewPr>
    <p:cSldViewPr snapToGrid="0">
      <p:cViewPr varScale="1">
        <p:scale>
          <a:sx n="101" d="100"/>
          <a:sy n="101" d="100"/>
        </p:scale>
        <p:origin x="224" y="504"/>
      </p:cViewPr>
      <p:guideLst>
        <p:guide pos="1844"/>
        <p:guide pos="5881"/>
        <p:guide orient="horz" pos="157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handoutMaster" Target="handoutMasters/handoutMaster1.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UQUIER, Nadia" userId="S::wauquiern@who.int::9aff5815-3c2f-4de1-a1ad-7f60375e98d2" providerId="AD" clId="Web-{519A1544-4781-C8DF-5095-D218E8BD2C1E}"/>
    <pc:docChg chg="modSld">
      <pc:chgData name="WAUQUIER, Nadia" userId="S::wauquiern@who.int::9aff5815-3c2f-4de1-a1ad-7f60375e98d2" providerId="AD" clId="Web-{519A1544-4781-C8DF-5095-D218E8BD2C1E}" dt="2025-10-06T14:00:39.949" v="234" actId="20577"/>
      <pc:docMkLst>
        <pc:docMk/>
      </pc:docMkLst>
      <pc:sldChg chg="modSp">
        <pc:chgData name="WAUQUIER, Nadia" userId="S::wauquiern@who.int::9aff5815-3c2f-4de1-a1ad-7f60375e98d2" providerId="AD" clId="Web-{519A1544-4781-C8DF-5095-D218E8BD2C1E}" dt="2025-10-06T12:38:29.154" v="15" actId="14100"/>
        <pc:sldMkLst>
          <pc:docMk/>
          <pc:sldMk cId="2421413379" sldId="698"/>
        </pc:sldMkLst>
        <pc:spChg chg="mod">
          <ac:chgData name="WAUQUIER, Nadia" userId="S::wauquiern@who.int::9aff5815-3c2f-4de1-a1ad-7f60375e98d2" providerId="AD" clId="Web-{519A1544-4781-C8DF-5095-D218E8BD2C1E}" dt="2025-10-06T12:38:16.529" v="13" actId="1076"/>
          <ac:spMkLst>
            <pc:docMk/>
            <pc:sldMk cId="2421413379" sldId="698"/>
            <ac:spMk id="7" creationId="{14AA8381-CA71-44C9-B5DB-715D69498671}"/>
          </ac:spMkLst>
        </pc:spChg>
        <pc:spChg chg="mod">
          <ac:chgData name="WAUQUIER, Nadia" userId="S::wauquiern@who.int::9aff5815-3c2f-4de1-a1ad-7f60375e98d2" providerId="AD" clId="Web-{519A1544-4781-C8DF-5095-D218E8BD2C1E}" dt="2025-10-06T12:38:29.154" v="15" actId="14100"/>
          <ac:spMkLst>
            <pc:docMk/>
            <pc:sldMk cId="2421413379" sldId="698"/>
            <ac:spMk id="8" creationId="{14AA8381-CA71-44C9-B5DB-715D69498671}"/>
          </ac:spMkLst>
        </pc:spChg>
        <pc:cxnChg chg="mod">
          <ac:chgData name="WAUQUIER, Nadia" userId="S::wauquiern@who.int::9aff5815-3c2f-4de1-a1ad-7f60375e98d2" providerId="AD" clId="Web-{519A1544-4781-C8DF-5095-D218E8BD2C1E}" dt="2025-10-06T12:38:24.483" v="14" actId="1076"/>
          <ac:cxnSpMkLst>
            <pc:docMk/>
            <pc:sldMk cId="2421413379" sldId="698"/>
            <ac:cxnSpMk id="10" creationId="{0EBB3680-620F-90AB-9166-89953538D854}"/>
          </ac:cxnSpMkLst>
        </pc:cxnChg>
      </pc:sldChg>
      <pc:sldChg chg="addSp delSp modSp">
        <pc:chgData name="WAUQUIER, Nadia" userId="S::wauquiern@who.int::9aff5815-3c2f-4de1-a1ad-7f60375e98d2" providerId="AD" clId="Web-{519A1544-4781-C8DF-5095-D218E8BD2C1E}" dt="2025-10-06T12:40:14.780" v="23"/>
        <pc:sldMkLst>
          <pc:docMk/>
          <pc:sldMk cId="3443335018" sldId="702"/>
        </pc:sldMkLst>
        <pc:spChg chg="topLvl">
          <ac:chgData name="WAUQUIER, Nadia" userId="S::wauquiern@who.int::9aff5815-3c2f-4de1-a1ad-7f60375e98d2" providerId="AD" clId="Web-{519A1544-4781-C8DF-5095-D218E8BD2C1E}" dt="2025-10-06T12:40:14.780" v="23"/>
          <ac:spMkLst>
            <pc:docMk/>
            <pc:sldMk cId="3443335018" sldId="702"/>
            <ac:spMk id="18" creationId="{56586610-8BD9-6600-4DF0-6D016D552627}"/>
          </ac:spMkLst>
        </pc:spChg>
        <pc:spChg chg="mod topLvl">
          <ac:chgData name="WAUQUIER, Nadia" userId="S::wauquiern@who.int::9aff5815-3c2f-4de1-a1ad-7f60375e98d2" providerId="AD" clId="Web-{519A1544-4781-C8DF-5095-D218E8BD2C1E}" dt="2025-10-06T12:40:14.780" v="23"/>
          <ac:spMkLst>
            <pc:docMk/>
            <pc:sldMk cId="3443335018" sldId="702"/>
            <ac:spMk id="28" creationId="{0C375469-57C3-566D-7155-C8C8EE91C5C3}"/>
          </ac:spMkLst>
        </pc:spChg>
        <pc:spChg chg="topLvl">
          <ac:chgData name="WAUQUIER, Nadia" userId="S::wauquiern@who.int::9aff5815-3c2f-4de1-a1ad-7f60375e98d2" providerId="AD" clId="Web-{519A1544-4781-C8DF-5095-D218E8BD2C1E}" dt="2025-10-06T12:40:14.780" v="23"/>
          <ac:spMkLst>
            <pc:docMk/>
            <pc:sldMk cId="3443335018" sldId="702"/>
            <ac:spMk id="31" creationId="{30852D35-4479-51D2-3B96-365BE5920510}"/>
          </ac:spMkLst>
        </pc:spChg>
        <pc:grpChg chg="add del">
          <ac:chgData name="WAUQUIER, Nadia" userId="S::wauquiern@who.int::9aff5815-3c2f-4de1-a1ad-7f60375e98d2" providerId="AD" clId="Web-{519A1544-4781-C8DF-5095-D218E8BD2C1E}" dt="2025-10-06T12:40:14.780" v="23"/>
          <ac:grpSpMkLst>
            <pc:docMk/>
            <pc:sldMk cId="3443335018" sldId="702"/>
            <ac:grpSpMk id="3" creationId="{D438D2C3-30AA-3974-9883-ECE1D552C306}"/>
          </ac:grpSpMkLst>
        </pc:grpChg>
        <pc:grpChg chg="del mod">
          <ac:chgData name="WAUQUIER, Nadia" userId="S::wauquiern@who.int::9aff5815-3c2f-4de1-a1ad-7f60375e98d2" providerId="AD" clId="Web-{519A1544-4781-C8DF-5095-D218E8BD2C1E}" dt="2025-10-06T12:39:22.374" v="18"/>
          <ac:grpSpMkLst>
            <pc:docMk/>
            <pc:sldMk cId="3443335018" sldId="702"/>
            <ac:grpSpMk id="34" creationId="{39F22960-D6C8-BBB6-7405-4D7EB4CDA153}"/>
          </ac:grpSpMkLst>
        </pc:grpChg>
      </pc:sldChg>
      <pc:sldChg chg="modSp">
        <pc:chgData name="WAUQUIER, Nadia" userId="S::wauquiern@who.int::9aff5815-3c2f-4de1-a1ad-7f60375e98d2" providerId="AD" clId="Web-{519A1544-4781-C8DF-5095-D218E8BD2C1E}" dt="2025-10-06T13:43:05.049" v="95" actId="14100"/>
        <pc:sldMkLst>
          <pc:docMk/>
          <pc:sldMk cId="2809587424" sldId="706"/>
        </pc:sldMkLst>
        <pc:spChg chg="mod">
          <ac:chgData name="WAUQUIER, Nadia" userId="S::wauquiern@who.int::9aff5815-3c2f-4de1-a1ad-7f60375e98d2" providerId="AD" clId="Web-{519A1544-4781-C8DF-5095-D218E8BD2C1E}" dt="2025-10-06T13:43:05.049" v="95" actId="14100"/>
          <ac:spMkLst>
            <pc:docMk/>
            <pc:sldMk cId="2809587424" sldId="706"/>
            <ac:spMk id="2" creationId="{7215C1B2-96B0-D9A7-BECD-2C8F92195C78}"/>
          </ac:spMkLst>
        </pc:spChg>
        <pc:spChg chg="mod">
          <ac:chgData name="WAUQUIER, Nadia" userId="S::wauquiern@who.int::9aff5815-3c2f-4de1-a1ad-7f60375e98d2" providerId="AD" clId="Web-{519A1544-4781-C8DF-5095-D218E8BD2C1E}" dt="2025-10-06T13:42:52.846" v="93" actId="1076"/>
          <ac:spMkLst>
            <pc:docMk/>
            <pc:sldMk cId="2809587424" sldId="706"/>
            <ac:spMk id="4" creationId="{199DE525-E6DD-70F0-D2DE-EE2851E58412}"/>
          </ac:spMkLst>
        </pc:spChg>
        <pc:spChg chg="mod">
          <ac:chgData name="WAUQUIER, Nadia" userId="S::wauquiern@who.int::9aff5815-3c2f-4de1-a1ad-7f60375e98d2" providerId="AD" clId="Web-{519A1544-4781-C8DF-5095-D218E8BD2C1E}" dt="2025-10-06T13:42:52.830" v="92" actId="1076"/>
          <ac:spMkLst>
            <pc:docMk/>
            <pc:sldMk cId="2809587424" sldId="706"/>
            <ac:spMk id="5" creationId="{C86DD880-8CA3-9A57-1C3E-7CA7C6448CAD}"/>
          </ac:spMkLst>
        </pc:spChg>
        <pc:spChg chg="mod">
          <ac:chgData name="WAUQUIER, Nadia" userId="S::wauquiern@who.int::9aff5815-3c2f-4de1-a1ad-7f60375e98d2" providerId="AD" clId="Web-{519A1544-4781-C8DF-5095-D218E8BD2C1E}" dt="2025-10-06T13:42:37.548" v="89" actId="20577"/>
          <ac:spMkLst>
            <pc:docMk/>
            <pc:sldMk cId="2809587424" sldId="706"/>
            <ac:spMk id="8" creationId="{6293BEF4-3652-6C4F-8264-E94BAD433B7D}"/>
          </ac:spMkLst>
        </pc:spChg>
      </pc:sldChg>
      <pc:sldChg chg="modSp">
        <pc:chgData name="WAUQUIER, Nadia" userId="S::wauquiern@who.int::9aff5815-3c2f-4de1-a1ad-7f60375e98d2" providerId="AD" clId="Web-{519A1544-4781-C8DF-5095-D218E8BD2C1E}" dt="2025-10-06T13:53:33.218" v="194" actId="14100"/>
        <pc:sldMkLst>
          <pc:docMk/>
          <pc:sldMk cId="2976192097" sldId="712"/>
        </pc:sldMkLst>
        <pc:spChg chg="mod">
          <ac:chgData name="WAUQUIER, Nadia" userId="S::wauquiern@who.int::9aff5815-3c2f-4de1-a1ad-7f60375e98d2" providerId="AD" clId="Web-{519A1544-4781-C8DF-5095-D218E8BD2C1E}" dt="2025-10-06T13:53:33.218" v="194" actId="14100"/>
          <ac:spMkLst>
            <pc:docMk/>
            <pc:sldMk cId="2976192097" sldId="712"/>
            <ac:spMk id="5" creationId="{79CC8502-914A-8E43-DAA9-2EBE7616A3EB}"/>
          </ac:spMkLst>
        </pc:spChg>
      </pc:sldChg>
      <pc:sldChg chg="modSp">
        <pc:chgData name="WAUQUIER, Nadia" userId="S::wauquiern@who.int::9aff5815-3c2f-4de1-a1ad-7f60375e98d2" providerId="AD" clId="Web-{519A1544-4781-C8DF-5095-D218E8BD2C1E}" dt="2025-10-06T13:53:46.921" v="196" actId="1076"/>
        <pc:sldMkLst>
          <pc:docMk/>
          <pc:sldMk cId="3474430760" sldId="715"/>
        </pc:sldMkLst>
        <pc:spChg chg="mod">
          <ac:chgData name="WAUQUIER, Nadia" userId="S::wauquiern@who.int::9aff5815-3c2f-4de1-a1ad-7f60375e98d2" providerId="AD" clId="Web-{519A1544-4781-C8DF-5095-D218E8BD2C1E}" dt="2025-10-06T13:53:46.921" v="196" actId="1076"/>
          <ac:spMkLst>
            <pc:docMk/>
            <pc:sldMk cId="3474430760" sldId="715"/>
            <ac:spMk id="9" creationId="{5BF331B7-9977-2DEB-DDBB-44E3776B7D4D}"/>
          </ac:spMkLst>
        </pc:spChg>
      </pc:sldChg>
      <pc:sldChg chg="modSp">
        <pc:chgData name="WAUQUIER, Nadia" userId="S::wauquiern@who.int::9aff5815-3c2f-4de1-a1ad-7f60375e98d2" providerId="AD" clId="Web-{519A1544-4781-C8DF-5095-D218E8BD2C1E}" dt="2025-10-06T13:57:34.003" v="227" actId="1076"/>
        <pc:sldMkLst>
          <pc:docMk/>
          <pc:sldMk cId="4227224476" sldId="717"/>
        </pc:sldMkLst>
        <pc:spChg chg="mod">
          <ac:chgData name="WAUQUIER, Nadia" userId="S::wauquiern@who.int::9aff5815-3c2f-4de1-a1ad-7f60375e98d2" providerId="AD" clId="Web-{519A1544-4781-C8DF-5095-D218E8BD2C1E}" dt="2025-10-06T13:57:33.972" v="224" actId="1076"/>
          <ac:spMkLst>
            <pc:docMk/>
            <pc:sldMk cId="4227224476" sldId="717"/>
            <ac:spMk id="3" creationId="{37281C55-D854-FA6E-C754-0AA1CE100229}"/>
          </ac:spMkLst>
        </pc:spChg>
        <pc:spChg chg="mod">
          <ac:chgData name="WAUQUIER, Nadia" userId="S::wauquiern@who.int::9aff5815-3c2f-4de1-a1ad-7f60375e98d2" providerId="AD" clId="Web-{519A1544-4781-C8DF-5095-D218E8BD2C1E}" dt="2025-10-06T13:57:33.988" v="225" actId="1076"/>
          <ac:spMkLst>
            <pc:docMk/>
            <pc:sldMk cId="4227224476" sldId="717"/>
            <ac:spMk id="10" creationId="{4DFCAE23-54C5-3B47-6C26-54298451D7BD}"/>
          </ac:spMkLst>
        </pc:spChg>
        <pc:spChg chg="mod">
          <ac:chgData name="WAUQUIER, Nadia" userId="S::wauquiern@who.int::9aff5815-3c2f-4de1-a1ad-7f60375e98d2" providerId="AD" clId="Web-{519A1544-4781-C8DF-5095-D218E8BD2C1E}" dt="2025-10-06T13:57:33.988" v="226" actId="1076"/>
          <ac:spMkLst>
            <pc:docMk/>
            <pc:sldMk cId="4227224476" sldId="717"/>
            <ac:spMk id="18" creationId="{63E23A18-FAB6-F99C-3F76-0E88C131E5DB}"/>
          </ac:spMkLst>
        </pc:spChg>
        <pc:spChg chg="mod">
          <ac:chgData name="WAUQUIER, Nadia" userId="S::wauquiern@who.int::9aff5815-3c2f-4de1-a1ad-7f60375e98d2" providerId="AD" clId="Web-{519A1544-4781-C8DF-5095-D218E8BD2C1E}" dt="2025-10-06T13:57:34.003" v="227" actId="1076"/>
          <ac:spMkLst>
            <pc:docMk/>
            <pc:sldMk cId="4227224476" sldId="717"/>
            <ac:spMk id="19" creationId="{1E18F177-64AB-BFF4-2C15-E354FD44CE64}"/>
          </ac:spMkLst>
        </pc:spChg>
      </pc:sldChg>
      <pc:sldChg chg="modSp">
        <pc:chgData name="WAUQUIER, Nadia" userId="S::wauquiern@who.int::9aff5815-3c2f-4de1-a1ad-7f60375e98d2" providerId="AD" clId="Web-{519A1544-4781-C8DF-5095-D218E8BD2C1E}" dt="2025-10-06T12:37:09.904" v="8" actId="1076"/>
        <pc:sldMkLst>
          <pc:docMk/>
          <pc:sldMk cId="3364476072" sldId="976"/>
        </pc:sldMkLst>
        <pc:grpChg chg="mod">
          <ac:chgData name="WAUQUIER, Nadia" userId="S::wauquiern@who.int::9aff5815-3c2f-4de1-a1ad-7f60375e98d2" providerId="AD" clId="Web-{519A1544-4781-C8DF-5095-D218E8BD2C1E}" dt="2025-10-06T12:37:09.748" v="4" actId="1076"/>
          <ac:grpSpMkLst>
            <pc:docMk/>
            <pc:sldMk cId="3364476072" sldId="976"/>
            <ac:grpSpMk id="9" creationId="{12ADC528-D10D-D300-2180-5A203088521C}"/>
          </ac:grpSpMkLst>
        </pc:grpChg>
        <pc:grpChg chg="mod">
          <ac:chgData name="WAUQUIER, Nadia" userId="S::wauquiern@who.int::9aff5815-3c2f-4de1-a1ad-7f60375e98d2" providerId="AD" clId="Web-{519A1544-4781-C8DF-5095-D218E8BD2C1E}" dt="2025-10-06T12:37:09.795" v="5" actId="1076"/>
          <ac:grpSpMkLst>
            <pc:docMk/>
            <pc:sldMk cId="3364476072" sldId="976"/>
            <ac:grpSpMk id="12" creationId="{F35D9ABB-0129-21D2-F30C-5A55DD73242B}"/>
          </ac:grpSpMkLst>
        </pc:grpChg>
        <pc:grpChg chg="mod">
          <ac:chgData name="WAUQUIER, Nadia" userId="S::wauquiern@who.int::9aff5815-3c2f-4de1-a1ad-7f60375e98d2" providerId="AD" clId="Web-{519A1544-4781-C8DF-5095-D218E8BD2C1E}" dt="2025-10-06T12:37:09.826" v="6" actId="1076"/>
          <ac:grpSpMkLst>
            <pc:docMk/>
            <pc:sldMk cId="3364476072" sldId="976"/>
            <ac:grpSpMk id="15" creationId="{21D5E534-D4AF-BA1E-8813-779F19F83976}"/>
          </ac:grpSpMkLst>
        </pc:grpChg>
        <pc:grpChg chg="mod">
          <ac:chgData name="WAUQUIER, Nadia" userId="S::wauquiern@who.int::9aff5815-3c2f-4de1-a1ad-7f60375e98d2" providerId="AD" clId="Web-{519A1544-4781-C8DF-5095-D218E8BD2C1E}" dt="2025-10-06T12:37:09.857" v="7" actId="1076"/>
          <ac:grpSpMkLst>
            <pc:docMk/>
            <pc:sldMk cId="3364476072" sldId="976"/>
            <ac:grpSpMk id="24" creationId="{5852690E-5112-61BE-6262-0B89F7D10ECA}"/>
          </ac:grpSpMkLst>
        </pc:grpChg>
        <pc:grpChg chg="mod">
          <ac:chgData name="WAUQUIER, Nadia" userId="S::wauquiern@who.int::9aff5815-3c2f-4de1-a1ad-7f60375e98d2" providerId="AD" clId="Web-{519A1544-4781-C8DF-5095-D218E8BD2C1E}" dt="2025-10-06T12:37:09.904" v="8" actId="1076"/>
          <ac:grpSpMkLst>
            <pc:docMk/>
            <pc:sldMk cId="3364476072" sldId="976"/>
            <ac:grpSpMk id="25" creationId="{24BFCD4A-0140-05F8-0750-722949FBFAEC}"/>
          </ac:grpSpMkLst>
        </pc:grpChg>
      </pc:sldChg>
      <pc:sldChg chg="modSp">
        <pc:chgData name="WAUQUIER, Nadia" userId="S::wauquiern@who.int::9aff5815-3c2f-4de1-a1ad-7f60375e98d2" providerId="AD" clId="Web-{519A1544-4781-C8DF-5095-D218E8BD2C1E}" dt="2025-10-06T13:39:16.131" v="63" actId="20577"/>
        <pc:sldMkLst>
          <pc:docMk/>
          <pc:sldMk cId="4091163692" sldId="977"/>
        </pc:sldMkLst>
        <pc:spChg chg="mod">
          <ac:chgData name="WAUQUIER, Nadia" userId="S::wauquiern@who.int::9aff5815-3c2f-4de1-a1ad-7f60375e98d2" providerId="AD" clId="Web-{519A1544-4781-C8DF-5095-D218E8BD2C1E}" dt="2025-10-06T13:39:16.131" v="63" actId="20577"/>
          <ac:spMkLst>
            <pc:docMk/>
            <pc:sldMk cId="4091163692" sldId="977"/>
            <ac:spMk id="3" creationId="{6F5F7872-5012-0745-1CCE-8C7B9AE0A208}"/>
          </ac:spMkLst>
        </pc:spChg>
        <pc:picChg chg="mod">
          <ac:chgData name="WAUQUIER, Nadia" userId="S::wauquiern@who.int::9aff5815-3c2f-4de1-a1ad-7f60375e98d2" providerId="AD" clId="Web-{519A1544-4781-C8DF-5095-D218E8BD2C1E}" dt="2025-10-06T13:38:57.552" v="60" actId="1076"/>
          <ac:picMkLst>
            <pc:docMk/>
            <pc:sldMk cId="4091163692" sldId="977"/>
            <ac:picMk id="5" creationId="{13BDC0AD-7ECB-D5C2-5182-A52E47543AA0}"/>
          </ac:picMkLst>
        </pc:picChg>
        <pc:picChg chg="mod">
          <ac:chgData name="WAUQUIER, Nadia" userId="S::wauquiern@who.int::9aff5815-3c2f-4de1-a1ad-7f60375e98d2" providerId="AD" clId="Web-{519A1544-4781-C8DF-5095-D218E8BD2C1E}" dt="2025-10-06T13:38:57.583" v="61" actId="1076"/>
          <ac:picMkLst>
            <pc:docMk/>
            <pc:sldMk cId="4091163692" sldId="977"/>
            <ac:picMk id="7" creationId="{1A8FFDFD-7635-1366-5628-BA1D4503C158}"/>
          </ac:picMkLst>
        </pc:picChg>
      </pc:sldChg>
      <pc:sldChg chg="modSp">
        <pc:chgData name="WAUQUIER, Nadia" userId="S::wauquiern@who.int::9aff5815-3c2f-4de1-a1ad-7f60375e98d2" providerId="AD" clId="Web-{519A1544-4781-C8DF-5095-D218E8BD2C1E}" dt="2025-10-06T13:37:27.247" v="54" actId="20577"/>
        <pc:sldMkLst>
          <pc:docMk/>
          <pc:sldMk cId="2956939688" sldId="979"/>
        </pc:sldMkLst>
        <pc:spChg chg="mod">
          <ac:chgData name="WAUQUIER, Nadia" userId="S::wauquiern@who.int::9aff5815-3c2f-4de1-a1ad-7f60375e98d2" providerId="AD" clId="Web-{519A1544-4781-C8DF-5095-D218E8BD2C1E}" dt="2025-10-06T13:37:27.247" v="54" actId="20577"/>
          <ac:spMkLst>
            <pc:docMk/>
            <pc:sldMk cId="2956939688" sldId="979"/>
            <ac:spMk id="16" creationId="{63676ED0-9809-FC68-EC33-F42DC20DF195}"/>
          </ac:spMkLst>
        </pc:spChg>
      </pc:sldChg>
      <pc:sldChg chg="addSp delSp modSp">
        <pc:chgData name="WAUQUIER, Nadia" userId="S::wauquiern@who.int::9aff5815-3c2f-4de1-a1ad-7f60375e98d2" providerId="AD" clId="Web-{519A1544-4781-C8DF-5095-D218E8BD2C1E}" dt="2025-10-06T13:41:21.264" v="80" actId="1076"/>
        <pc:sldMkLst>
          <pc:docMk/>
          <pc:sldMk cId="2746473177" sldId="981"/>
        </pc:sldMkLst>
        <pc:spChg chg="mod">
          <ac:chgData name="WAUQUIER, Nadia" userId="S::wauquiern@who.int::9aff5815-3c2f-4de1-a1ad-7f60375e98d2" providerId="AD" clId="Web-{519A1544-4781-C8DF-5095-D218E8BD2C1E}" dt="2025-10-06T13:40:32.980" v="74" actId="1076"/>
          <ac:spMkLst>
            <pc:docMk/>
            <pc:sldMk cId="2746473177" sldId="981"/>
            <ac:spMk id="3" creationId="{6B316416-90A1-3D26-3A76-1ACF1B65166A}"/>
          </ac:spMkLst>
        </pc:spChg>
        <pc:spChg chg="mod">
          <ac:chgData name="WAUQUIER, Nadia" userId="S::wauquiern@who.int::9aff5815-3c2f-4de1-a1ad-7f60375e98d2" providerId="AD" clId="Web-{519A1544-4781-C8DF-5095-D218E8BD2C1E}" dt="2025-10-06T13:39:45.602" v="65" actId="1076"/>
          <ac:spMkLst>
            <pc:docMk/>
            <pc:sldMk cId="2746473177" sldId="981"/>
            <ac:spMk id="4" creationId="{461A18C6-E5B6-FA8A-2571-040A2C4D84AF}"/>
          </ac:spMkLst>
        </pc:spChg>
        <pc:spChg chg="mod">
          <ac:chgData name="WAUQUIER, Nadia" userId="S::wauquiern@who.int::9aff5815-3c2f-4de1-a1ad-7f60375e98d2" providerId="AD" clId="Web-{519A1544-4781-C8DF-5095-D218E8BD2C1E}" dt="2025-10-06T13:39:38.399" v="64" actId="1076"/>
          <ac:spMkLst>
            <pc:docMk/>
            <pc:sldMk cId="2746473177" sldId="981"/>
            <ac:spMk id="8" creationId="{7B13A86A-405D-22E3-CDFD-88D9DF64D598}"/>
          </ac:spMkLst>
        </pc:spChg>
        <pc:spChg chg="add mod">
          <ac:chgData name="WAUQUIER, Nadia" userId="S::wauquiern@who.int::9aff5815-3c2f-4de1-a1ad-7f60375e98d2" providerId="AD" clId="Web-{519A1544-4781-C8DF-5095-D218E8BD2C1E}" dt="2025-10-06T13:41:21.264" v="80" actId="1076"/>
          <ac:spMkLst>
            <pc:docMk/>
            <pc:sldMk cId="2746473177" sldId="981"/>
            <ac:spMk id="10" creationId="{6E2994CE-975A-19F0-EF6F-FADC8006A857}"/>
          </ac:spMkLst>
        </pc:spChg>
        <pc:spChg chg="mod">
          <ac:chgData name="WAUQUIER, Nadia" userId="S::wauquiern@who.int::9aff5815-3c2f-4de1-a1ad-7f60375e98d2" providerId="AD" clId="Web-{519A1544-4781-C8DF-5095-D218E8BD2C1E}" dt="2025-10-06T13:40:32.996" v="75" actId="1076"/>
          <ac:spMkLst>
            <pc:docMk/>
            <pc:sldMk cId="2746473177" sldId="981"/>
            <ac:spMk id="11" creationId="{FB3DB66D-5347-D338-F27C-D820CB16001F}"/>
          </ac:spMkLst>
        </pc:spChg>
        <pc:spChg chg="del">
          <ac:chgData name="WAUQUIER, Nadia" userId="S::wauquiern@who.int::9aff5815-3c2f-4de1-a1ad-7f60375e98d2" providerId="AD" clId="Web-{519A1544-4781-C8DF-5095-D218E8BD2C1E}" dt="2025-10-06T13:41:05.872" v="78"/>
          <ac:spMkLst>
            <pc:docMk/>
            <pc:sldMk cId="2746473177" sldId="981"/>
            <ac:spMk id="20" creationId="{37114ACC-36BD-D44C-C74B-23AEE2A48671}"/>
          </ac:spMkLst>
        </pc:spChg>
        <pc:spChg chg="mod">
          <ac:chgData name="WAUQUIER, Nadia" userId="S::wauquiern@who.int::9aff5815-3c2f-4de1-a1ad-7f60375e98d2" providerId="AD" clId="Web-{519A1544-4781-C8DF-5095-D218E8BD2C1E}" dt="2025-10-06T13:40:17.276" v="69" actId="1076"/>
          <ac:spMkLst>
            <pc:docMk/>
            <pc:sldMk cId="2746473177" sldId="981"/>
            <ac:spMk id="21" creationId="{540514A7-343E-3987-03BC-6CFE671AA562}"/>
          </ac:spMkLst>
        </pc:spChg>
        <pc:grpChg chg="mod">
          <ac:chgData name="WAUQUIER, Nadia" userId="S::wauquiern@who.int::9aff5815-3c2f-4de1-a1ad-7f60375e98d2" providerId="AD" clId="Web-{519A1544-4781-C8DF-5095-D218E8BD2C1E}" dt="2025-10-06T13:41:02.591" v="77" actId="1076"/>
          <ac:grpSpMkLst>
            <pc:docMk/>
            <pc:sldMk cId="2746473177" sldId="981"/>
            <ac:grpSpMk id="22" creationId="{F2FCA2CF-FAD7-0BED-B69E-E0A92D1E360B}"/>
          </ac:grpSpMkLst>
        </pc:grpChg>
      </pc:sldChg>
      <pc:sldChg chg="modSp">
        <pc:chgData name="WAUQUIER, Nadia" userId="S::wauquiern@who.int::9aff5815-3c2f-4de1-a1ad-7f60375e98d2" providerId="AD" clId="Web-{519A1544-4781-C8DF-5095-D218E8BD2C1E}" dt="2025-10-06T13:46:42.368" v="134" actId="14100"/>
        <pc:sldMkLst>
          <pc:docMk/>
          <pc:sldMk cId="3974556088" sldId="983"/>
        </pc:sldMkLst>
        <pc:spChg chg="mod">
          <ac:chgData name="WAUQUIER, Nadia" userId="S::wauquiern@who.int::9aff5815-3c2f-4de1-a1ad-7f60375e98d2" providerId="AD" clId="Web-{519A1544-4781-C8DF-5095-D218E8BD2C1E}" dt="2025-10-06T13:44:30.662" v="114" actId="20577"/>
          <ac:spMkLst>
            <pc:docMk/>
            <pc:sldMk cId="3974556088" sldId="983"/>
            <ac:spMk id="3" creationId="{78AAC95F-C1AC-AF49-38E0-1D84167D6BFD}"/>
          </ac:spMkLst>
        </pc:spChg>
        <pc:spChg chg="mod">
          <ac:chgData name="WAUQUIER, Nadia" userId="S::wauquiern@who.int::9aff5815-3c2f-4de1-a1ad-7f60375e98d2" providerId="AD" clId="Web-{519A1544-4781-C8DF-5095-D218E8BD2C1E}" dt="2025-10-06T13:46:27.868" v="132"/>
          <ac:spMkLst>
            <pc:docMk/>
            <pc:sldMk cId="3974556088" sldId="983"/>
            <ac:spMk id="15" creationId="{B2FEDD89-74B0-6FF1-E322-CCAE5A873F7E}"/>
          </ac:spMkLst>
        </pc:spChg>
        <pc:spChg chg="mod">
          <ac:chgData name="WAUQUIER, Nadia" userId="S::wauquiern@who.int::9aff5815-3c2f-4de1-a1ad-7f60375e98d2" providerId="AD" clId="Web-{519A1544-4781-C8DF-5095-D218E8BD2C1E}" dt="2025-10-06T13:45:40.882" v="130" actId="20577"/>
          <ac:spMkLst>
            <pc:docMk/>
            <pc:sldMk cId="3974556088" sldId="983"/>
            <ac:spMk id="20" creationId="{CAE6F7A7-C08B-3D32-E31C-DEC4171B3463}"/>
          </ac:spMkLst>
        </pc:spChg>
        <pc:grpChg chg="mod">
          <ac:chgData name="WAUQUIER, Nadia" userId="S::wauquiern@who.int::9aff5815-3c2f-4de1-a1ad-7f60375e98d2" providerId="AD" clId="Web-{519A1544-4781-C8DF-5095-D218E8BD2C1E}" dt="2025-10-06T13:44:34.380" v="115" actId="1076"/>
          <ac:grpSpMkLst>
            <pc:docMk/>
            <pc:sldMk cId="3974556088" sldId="983"/>
            <ac:grpSpMk id="9" creationId="{52A1B13B-A9DB-F51D-CF06-2486DE965D86}"/>
          </ac:grpSpMkLst>
        </pc:grpChg>
        <pc:cxnChg chg="mod">
          <ac:chgData name="WAUQUIER, Nadia" userId="S::wauquiern@who.int::9aff5815-3c2f-4de1-a1ad-7f60375e98d2" providerId="AD" clId="Web-{519A1544-4781-C8DF-5095-D218E8BD2C1E}" dt="2025-10-06T13:46:42.368" v="134" actId="14100"/>
          <ac:cxnSpMkLst>
            <pc:docMk/>
            <pc:sldMk cId="3974556088" sldId="983"/>
            <ac:cxnSpMk id="22" creationId="{F31D79AC-F699-99F1-5B56-CF9D470CF183}"/>
          </ac:cxnSpMkLst>
        </pc:cxnChg>
      </pc:sldChg>
      <pc:sldChg chg="modSp">
        <pc:chgData name="WAUQUIER, Nadia" userId="S::wauquiern@who.int::9aff5815-3c2f-4de1-a1ad-7f60375e98d2" providerId="AD" clId="Web-{519A1544-4781-C8DF-5095-D218E8BD2C1E}" dt="2025-10-06T13:49:04.402" v="142" actId="14100"/>
        <pc:sldMkLst>
          <pc:docMk/>
          <pc:sldMk cId="1493769089" sldId="985"/>
        </pc:sldMkLst>
        <pc:spChg chg="mod">
          <ac:chgData name="WAUQUIER, Nadia" userId="S::wauquiern@who.int::9aff5815-3c2f-4de1-a1ad-7f60375e98d2" providerId="AD" clId="Web-{519A1544-4781-C8DF-5095-D218E8BD2C1E}" dt="2025-10-06T13:48:45.120" v="141" actId="1076"/>
          <ac:spMkLst>
            <pc:docMk/>
            <pc:sldMk cId="1493769089" sldId="985"/>
            <ac:spMk id="8" creationId="{7CD6276C-23C3-77B6-BEEF-5DC4ECFE5625}"/>
          </ac:spMkLst>
        </pc:spChg>
        <pc:spChg chg="mod">
          <ac:chgData name="WAUQUIER, Nadia" userId="S::wauquiern@who.int::9aff5815-3c2f-4de1-a1ad-7f60375e98d2" providerId="AD" clId="Web-{519A1544-4781-C8DF-5095-D218E8BD2C1E}" dt="2025-10-06T13:47:36.291" v="136"/>
          <ac:spMkLst>
            <pc:docMk/>
            <pc:sldMk cId="1493769089" sldId="985"/>
            <ac:spMk id="10" creationId="{C1614001-65C8-57BB-8C27-6381BBD26E69}"/>
          </ac:spMkLst>
        </pc:spChg>
        <pc:spChg chg="mod">
          <ac:chgData name="WAUQUIER, Nadia" userId="S::wauquiern@who.int::9aff5815-3c2f-4de1-a1ad-7f60375e98d2" providerId="AD" clId="Web-{519A1544-4781-C8DF-5095-D218E8BD2C1E}" dt="2025-10-06T13:49:04.402" v="142" actId="14100"/>
          <ac:spMkLst>
            <pc:docMk/>
            <pc:sldMk cId="1493769089" sldId="985"/>
            <ac:spMk id="25" creationId="{0F703B39-8BB5-A8D5-773B-C280DCE866BA}"/>
          </ac:spMkLst>
        </pc:spChg>
        <pc:grpChg chg="mod">
          <ac:chgData name="WAUQUIER, Nadia" userId="S::wauquiern@who.int::9aff5815-3c2f-4de1-a1ad-7f60375e98d2" providerId="AD" clId="Web-{519A1544-4781-C8DF-5095-D218E8BD2C1E}" dt="2025-10-06T13:48:36.042" v="140" actId="1076"/>
          <ac:grpSpMkLst>
            <pc:docMk/>
            <pc:sldMk cId="1493769089" sldId="985"/>
            <ac:grpSpMk id="7" creationId="{F1517563-DDA2-BB19-31EE-E06D22D313A6}"/>
          </ac:grpSpMkLst>
        </pc:grpChg>
      </pc:sldChg>
      <pc:sldChg chg="modSp">
        <pc:chgData name="WAUQUIER, Nadia" userId="S::wauquiern@who.int::9aff5815-3c2f-4de1-a1ad-7f60375e98d2" providerId="AD" clId="Web-{519A1544-4781-C8DF-5095-D218E8BD2C1E}" dt="2025-10-06T13:51:01.575" v="172" actId="1076"/>
        <pc:sldMkLst>
          <pc:docMk/>
          <pc:sldMk cId="3561413605" sldId="987"/>
        </pc:sldMkLst>
        <pc:spChg chg="mod">
          <ac:chgData name="WAUQUIER, Nadia" userId="S::wauquiern@who.int::9aff5815-3c2f-4de1-a1ad-7f60375e98d2" providerId="AD" clId="Web-{519A1544-4781-C8DF-5095-D218E8BD2C1E}" dt="2025-10-06T13:51:01.575" v="172" actId="1076"/>
          <ac:spMkLst>
            <pc:docMk/>
            <pc:sldMk cId="3561413605" sldId="987"/>
            <ac:spMk id="6" creationId="{0503934D-487C-EB26-A62F-565493D30D93}"/>
          </ac:spMkLst>
        </pc:spChg>
      </pc:sldChg>
      <pc:sldChg chg="modSp">
        <pc:chgData name="WAUQUIER, Nadia" userId="S::wauquiern@who.int::9aff5815-3c2f-4de1-a1ad-7f60375e98d2" providerId="AD" clId="Web-{519A1544-4781-C8DF-5095-D218E8BD2C1E}" dt="2025-10-06T13:52:14.389" v="187" actId="1076"/>
        <pc:sldMkLst>
          <pc:docMk/>
          <pc:sldMk cId="1405822987" sldId="990"/>
        </pc:sldMkLst>
        <pc:spChg chg="mod">
          <ac:chgData name="WAUQUIER, Nadia" userId="S::wauquiern@who.int::9aff5815-3c2f-4de1-a1ad-7f60375e98d2" providerId="AD" clId="Web-{519A1544-4781-C8DF-5095-D218E8BD2C1E}" dt="2025-10-06T13:52:14.358" v="183" actId="1076"/>
          <ac:spMkLst>
            <pc:docMk/>
            <pc:sldMk cId="1405822987" sldId="990"/>
            <ac:spMk id="4" creationId="{00000000-0000-0000-0000-000000000000}"/>
          </ac:spMkLst>
        </pc:spChg>
        <pc:spChg chg="mod">
          <ac:chgData name="WAUQUIER, Nadia" userId="S::wauquiern@who.int::9aff5815-3c2f-4de1-a1ad-7f60375e98d2" providerId="AD" clId="Web-{519A1544-4781-C8DF-5095-D218E8BD2C1E}" dt="2025-10-06T13:52:14.373" v="184" actId="1076"/>
          <ac:spMkLst>
            <pc:docMk/>
            <pc:sldMk cId="1405822987" sldId="990"/>
            <ac:spMk id="7" creationId="{7A10DF0A-61F9-53F3-14F9-9EE4952D42CD}"/>
          </ac:spMkLst>
        </pc:spChg>
        <pc:spChg chg="mod">
          <ac:chgData name="WAUQUIER, Nadia" userId="S::wauquiern@who.int::9aff5815-3c2f-4de1-a1ad-7f60375e98d2" providerId="AD" clId="Web-{519A1544-4781-C8DF-5095-D218E8BD2C1E}" dt="2025-10-06T13:52:14.373" v="185" actId="1076"/>
          <ac:spMkLst>
            <pc:docMk/>
            <pc:sldMk cId="1405822987" sldId="990"/>
            <ac:spMk id="9" creationId="{79277098-8AA8-79BC-C428-E20B71BF85B3}"/>
          </ac:spMkLst>
        </pc:spChg>
        <pc:spChg chg="mod">
          <ac:chgData name="WAUQUIER, Nadia" userId="S::wauquiern@who.int::9aff5815-3c2f-4de1-a1ad-7f60375e98d2" providerId="AD" clId="Web-{519A1544-4781-C8DF-5095-D218E8BD2C1E}" dt="2025-10-06T13:52:14.389" v="186" actId="1076"/>
          <ac:spMkLst>
            <pc:docMk/>
            <pc:sldMk cId="1405822987" sldId="990"/>
            <ac:spMk id="11" creationId="{C175E2BF-541E-3F74-72F0-93EAF62F5428}"/>
          </ac:spMkLst>
        </pc:spChg>
        <pc:spChg chg="mod">
          <ac:chgData name="WAUQUIER, Nadia" userId="S::wauquiern@who.int::9aff5815-3c2f-4de1-a1ad-7f60375e98d2" providerId="AD" clId="Web-{519A1544-4781-C8DF-5095-D218E8BD2C1E}" dt="2025-10-06T13:52:14.389" v="187" actId="1076"/>
          <ac:spMkLst>
            <pc:docMk/>
            <pc:sldMk cId="1405822987" sldId="990"/>
            <ac:spMk id="13" creationId="{51BFBFF7-D09A-A0F8-3D42-B68E1382C30C}"/>
          </ac:spMkLst>
        </pc:spChg>
      </pc:sldChg>
      <pc:sldChg chg="modSp">
        <pc:chgData name="WAUQUIER, Nadia" userId="S::wauquiern@who.int::9aff5815-3c2f-4de1-a1ad-7f60375e98d2" providerId="AD" clId="Web-{519A1544-4781-C8DF-5095-D218E8BD2C1E}" dt="2025-10-06T13:55:42.683" v="214" actId="14100"/>
        <pc:sldMkLst>
          <pc:docMk/>
          <pc:sldMk cId="1910578601" sldId="992"/>
        </pc:sldMkLst>
        <pc:spChg chg="mod">
          <ac:chgData name="WAUQUIER, Nadia" userId="S::wauquiern@who.int::9aff5815-3c2f-4de1-a1ad-7f60375e98d2" providerId="AD" clId="Web-{519A1544-4781-C8DF-5095-D218E8BD2C1E}" dt="2025-10-06T13:55:38.714" v="211" actId="14100"/>
          <ac:spMkLst>
            <pc:docMk/>
            <pc:sldMk cId="1910578601" sldId="992"/>
            <ac:spMk id="3" creationId="{37281C55-D854-FA6E-C754-0AA1CE100229}"/>
          </ac:spMkLst>
        </pc:spChg>
        <pc:spChg chg="mod">
          <ac:chgData name="WAUQUIER, Nadia" userId="S::wauquiern@who.int::9aff5815-3c2f-4de1-a1ad-7f60375e98d2" providerId="AD" clId="Web-{519A1544-4781-C8DF-5095-D218E8BD2C1E}" dt="2025-10-06T13:55:38.714" v="212" actId="14100"/>
          <ac:spMkLst>
            <pc:docMk/>
            <pc:sldMk cId="1910578601" sldId="992"/>
            <ac:spMk id="5" creationId="{35869202-EAC0-0654-630D-CBD6EEFF5AB9}"/>
          </ac:spMkLst>
        </pc:spChg>
        <pc:spChg chg="mod">
          <ac:chgData name="WAUQUIER, Nadia" userId="S::wauquiern@who.int::9aff5815-3c2f-4de1-a1ad-7f60375e98d2" providerId="AD" clId="Web-{519A1544-4781-C8DF-5095-D218E8BD2C1E}" dt="2025-10-06T13:55:42.683" v="214" actId="14100"/>
          <ac:spMkLst>
            <pc:docMk/>
            <pc:sldMk cId="1910578601" sldId="992"/>
            <ac:spMk id="7" creationId="{C9448733-512F-B8E8-5C8D-019188DDC13F}"/>
          </ac:spMkLst>
        </pc:spChg>
        <pc:spChg chg="mod">
          <ac:chgData name="WAUQUIER, Nadia" userId="S::wauquiern@who.int::9aff5815-3c2f-4de1-a1ad-7f60375e98d2" providerId="AD" clId="Web-{519A1544-4781-C8DF-5095-D218E8BD2C1E}" dt="2025-10-06T13:55:38.730" v="213" actId="14100"/>
          <ac:spMkLst>
            <pc:docMk/>
            <pc:sldMk cId="1910578601" sldId="992"/>
            <ac:spMk id="11" creationId="{A0E2CFEA-F66C-0C5B-ABA5-3778060D30B6}"/>
          </ac:spMkLst>
        </pc:spChg>
      </pc:sldChg>
      <pc:sldChg chg="modSp">
        <pc:chgData name="WAUQUIER, Nadia" userId="S::wauquiern@who.int::9aff5815-3c2f-4de1-a1ad-7f60375e98d2" providerId="AD" clId="Web-{519A1544-4781-C8DF-5095-D218E8BD2C1E}" dt="2025-10-06T13:36:40.257" v="50" actId="20577"/>
        <pc:sldMkLst>
          <pc:docMk/>
          <pc:sldMk cId="1667720250" sldId="997"/>
        </pc:sldMkLst>
        <pc:spChg chg="mod">
          <ac:chgData name="WAUQUIER, Nadia" userId="S::wauquiern@who.int::9aff5815-3c2f-4de1-a1ad-7f60375e98d2" providerId="AD" clId="Web-{519A1544-4781-C8DF-5095-D218E8BD2C1E}" dt="2025-10-06T13:36:40.257" v="50" actId="20577"/>
          <ac:spMkLst>
            <pc:docMk/>
            <pc:sldMk cId="1667720250" sldId="997"/>
            <ac:spMk id="8" creationId="{C390CF0B-2FFD-D545-4C2E-6D4062751F38}"/>
          </ac:spMkLst>
        </pc:spChg>
      </pc:sldChg>
      <pc:sldChg chg="modSp">
        <pc:chgData name="WAUQUIER, Nadia" userId="S::wauquiern@who.int::9aff5815-3c2f-4de1-a1ad-7f60375e98d2" providerId="AD" clId="Web-{519A1544-4781-C8DF-5095-D218E8BD2C1E}" dt="2025-10-06T13:53:08.546" v="192" actId="20577"/>
        <pc:sldMkLst>
          <pc:docMk/>
          <pc:sldMk cId="440555122" sldId="999"/>
        </pc:sldMkLst>
        <pc:spChg chg="mod">
          <ac:chgData name="WAUQUIER, Nadia" userId="S::wauquiern@who.int::9aff5815-3c2f-4de1-a1ad-7f60375e98d2" providerId="AD" clId="Web-{519A1544-4781-C8DF-5095-D218E8BD2C1E}" dt="2025-10-06T13:53:00.249" v="190" actId="20577"/>
          <ac:spMkLst>
            <pc:docMk/>
            <pc:sldMk cId="440555122" sldId="999"/>
            <ac:spMk id="19" creationId="{A4B0C870-1625-EE09-70F7-1D9164E9FFA6}"/>
          </ac:spMkLst>
        </pc:spChg>
        <pc:spChg chg="mod">
          <ac:chgData name="WAUQUIER, Nadia" userId="S::wauquiern@who.int::9aff5815-3c2f-4de1-a1ad-7f60375e98d2" providerId="AD" clId="Web-{519A1544-4781-C8DF-5095-D218E8BD2C1E}" dt="2025-10-06T13:53:03.202" v="191" actId="20577"/>
          <ac:spMkLst>
            <pc:docMk/>
            <pc:sldMk cId="440555122" sldId="999"/>
            <ac:spMk id="21" creationId="{D2361945-7BDE-3A98-2840-8387AA3C2EE7}"/>
          </ac:spMkLst>
        </pc:spChg>
        <pc:spChg chg="mod">
          <ac:chgData name="WAUQUIER, Nadia" userId="S::wauquiern@who.int::9aff5815-3c2f-4de1-a1ad-7f60375e98d2" providerId="AD" clId="Web-{519A1544-4781-C8DF-5095-D218E8BD2C1E}" dt="2025-10-06T13:53:08.546" v="192" actId="20577"/>
          <ac:spMkLst>
            <pc:docMk/>
            <pc:sldMk cId="440555122" sldId="999"/>
            <ac:spMk id="23" creationId="{3B115150-DC63-89A6-3D5E-4FC321E35C1D}"/>
          </ac:spMkLst>
        </pc:spChg>
        <pc:picChg chg="mod">
          <ac:chgData name="WAUQUIER, Nadia" userId="S::wauquiern@who.int::9aff5815-3c2f-4de1-a1ad-7f60375e98d2" providerId="AD" clId="Web-{519A1544-4781-C8DF-5095-D218E8BD2C1E}" dt="2025-10-06T13:52:47.530" v="188" actId="1076"/>
          <ac:picMkLst>
            <pc:docMk/>
            <pc:sldMk cId="440555122" sldId="999"/>
            <ac:picMk id="16" creationId="{A0DB58BE-1288-555E-CA44-25BE155106C7}"/>
          </ac:picMkLst>
        </pc:picChg>
      </pc:sldChg>
      <pc:sldChg chg="modSp">
        <pc:chgData name="WAUQUIER, Nadia" userId="S::wauquiern@who.int::9aff5815-3c2f-4de1-a1ad-7f60375e98d2" providerId="AD" clId="Web-{519A1544-4781-C8DF-5095-D218E8BD2C1E}" dt="2025-10-06T13:49:30.637" v="143" actId="1076"/>
        <pc:sldMkLst>
          <pc:docMk/>
          <pc:sldMk cId="1346105177" sldId="1000"/>
        </pc:sldMkLst>
        <pc:spChg chg="mod">
          <ac:chgData name="WAUQUIER, Nadia" userId="S::wauquiern@who.int::9aff5815-3c2f-4de1-a1ad-7f60375e98d2" providerId="AD" clId="Web-{519A1544-4781-C8DF-5095-D218E8BD2C1E}" dt="2025-10-06T13:48:03.151" v="139"/>
          <ac:spMkLst>
            <pc:docMk/>
            <pc:sldMk cId="1346105177" sldId="1000"/>
            <ac:spMk id="17" creationId="{D3E5B3E0-8C86-39DA-F530-3B4E27EFCA48}"/>
          </ac:spMkLst>
        </pc:spChg>
        <pc:spChg chg="mod">
          <ac:chgData name="WAUQUIER, Nadia" userId="S::wauquiern@who.int::9aff5815-3c2f-4de1-a1ad-7f60375e98d2" providerId="AD" clId="Web-{519A1544-4781-C8DF-5095-D218E8BD2C1E}" dt="2025-10-06T13:49:30.637" v="143" actId="1076"/>
          <ac:spMkLst>
            <pc:docMk/>
            <pc:sldMk cId="1346105177" sldId="1000"/>
            <ac:spMk id="26" creationId="{4D638301-65D5-FD9D-C9A6-E07463B5FDF1}"/>
          </ac:spMkLst>
        </pc:spChg>
        <pc:cxnChg chg="mod">
          <ac:chgData name="WAUQUIER, Nadia" userId="S::wauquiern@who.int::9aff5815-3c2f-4de1-a1ad-7f60375e98d2" providerId="AD" clId="Web-{519A1544-4781-C8DF-5095-D218E8BD2C1E}" dt="2025-10-06T13:47:50.869" v="137" actId="1076"/>
          <ac:cxnSpMkLst>
            <pc:docMk/>
            <pc:sldMk cId="1346105177" sldId="1000"/>
            <ac:cxnSpMk id="28" creationId="{016451CA-279F-7D34-9359-FDBB7651FB76}"/>
          </ac:cxnSpMkLst>
        </pc:cxnChg>
      </pc:sldChg>
      <pc:sldChg chg="modSp">
        <pc:chgData name="WAUQUIER, Nadia" userId="S::wauquiern@who.int::9aff5815-3c2f-4de1-a1ad-7f60375e98d2" providerId="AD" clId="Web-{519A1544-4781-C8DF-5095-D218E8BD2C1E}" dt="2025-10-06T12:33:40.667" v="3" actId="14100"/>
        <pc:sldMkLst>
          <pc:docMk/>
          <pc:sldMk cId="233017580" sldId="1002"/>
        </pc:sldMkLst>
        <pc:spChg chg="mod">
          <ac:chgData name="WAUQUIER, Nadia" userId="S::wauquiern@who.int::9aff5815-3c2f-4de1-a1ad-7f60375e98d2" providerId="AD" clId="Web-{519A1544-4781-C8DF-5095-D218E8BD2C1E}" dt="2025-10-06T12:33:40.667" v="3" actId="14100"/>
          <ac:spMkLst>
            <pc:docMk/>
            <pc:sldMk cId="233017580" sldId="1002"/>
            <ac:spMk id="5" creationId="{2C4A8B87-BF32-16E7-EFEB-FDCDD9DA5A2F}"/>
          </ac:spMkLst>
        </pc:spChg>
      </pc:sldChg>
      <pc:sldChg chg="modSp">
        <pc:chgData name="WAUQUIER, Nadia" userId="S::wauquiern@who.int::9aff5815-3c2f-4de1-a1ad-7f60375e98d2" providerId="AD" clId="Web-{519A1544-4781-C8DF-5095-D218E8BD2C1E}" dt="2025-10-06T13:36:56.431" v="51" actId="20577"/>
        <pc:sldMkLst>
          <pc:docMk/>
          <pc:sldMk cId="688468965" sldId="1003"/>
        </pc:sldMkLst>
        <pc:spChg chg="mod">
          <ac:chgData name="WAUQUIER, Nadia" userId="S::wauquiern@who.int::9aff5815-3c2f-4de1-a1ad-7f60375e98d2" providerId="AD" clId="Web-{519A1544-4781-C8DF-5095-D218E8BD2C1E}" dt="2025-10-06T13:36:56.431" v="51" actId="20577"/>
          <ac:spMkLst>
            <pc:docMk/>
            <pc:sldMk cId="688468965" sldId="1003"/>
            <ac:spMk id="6" creationId="{095CA650-E546-C6D4-48C4-45D62C696519}"/>
          </ac:spMkLst>
        </pc:spChg>
      </pc:sldChg>
      <pc:sldChg chg="modSp">
        <pc:chgData name="WAUQUIER, Nadia" userId="S::wauquiern@who.int::9aff5815-3c2f-4de1-a1ad-7f60375e98d2" providerId="AD" clId="Web-{519A1544-4781-C8DF-5095-D218E8BD2C1E}" dt="2025-10-06T13:37:49.327" v="55" actId="1076"/>
        <pc:sldMkLst>
          <pc:docMk/>
          <pc:sldMk cId="1718073529" sldId="1004"/>
        </pc:sldMkLst>
        <pc:spChg chg="mod">
          <ac:chgData name="WAUQUIER, Nadia" userId="S::wauquiern@who.int::9aff5815-3c2f-4de1-a1ad-7f60375e98d2" providerId="AD" clId="Web-{519A1544-4781-C8DF-5095-D218E8BD2C1E}" dt="2025-10-06T13:37:49.327" v="55" actId="1076"/>
          <ac:spMkLst>
            <pc:docMk/>
            <pc:sldMk cId="1718073529" sldId="1004"/>
            <ac:spMk id="2" creationId="{84B2EB9F-7006-DCF4-3799-17EA4714120D}"/>
          </ac:spMkLst>
        </pc:spChg>
        <pc:spChg chg="mod">
          <ac:chgData name="WAUQUIER, Nadia" userId="S::wauquiern@who.int::9aff5815-3c2f-4de1-a1ad-7f60375e98d2" providerId="AD" clId="Web-{519A1544-4781-C8DF-5095-D218E8BD2C1E}" dt="2025-10-06T13:37:08.886" v="52" actId="20577"/>
          <ac:spMkLst>
            <pc:docMk/>
            <pc:sldMk cId="1718073529" sldId="1004"/>
            <ac:spMk id="5" creationId="{9A9FFF3A-6D54-1CA1-90A8-54C2CCDE7688}"/>
          </ac:spMkLst>
        </pc:spChg>
      </pc:sldChg>
      <pc:sldChg chg="modSp">
        <pc:chgData name="WAUQUIER, Nadia" userId="S::wauquiern@who.int::9aff5815-3c2f-4de1-a1ad-7f60375e98d2" providerId="AD" clId="Web-{519A1544-4781-C8DF-5095-D218E8BD2C1E}" dt="2025-10-06T13:38:40.801" v="59" actId="1076"/>
        <pc:sldMkLst>
          <pc:docMk/>
          <pc:sldMk cId="1084426198" sldId="1005"/>
        </pc:sldMkLst>
        <pc:spChg chg="mod">
          <ac:chgData name="WAUQUIER, Nadia" userId="S::wauquiern@who.int::9aff5815-3c2f-4de1-a1ad-7f60375e98d2" providerId="AD" clId="Web-{519A1544-4781-C8DF-5095-D218E8BD2C1E}" dt="2025-10-06T13:37:18.090" v="53" actId="20577"/>
          <ac:spMkLst>
            <pc:docMk/>
            <pc:sldMk cId="1084426198" sldId="1005"/>
            <ac:spMk id="8" creationId="{D2C5C7E8-C3D4-6963-4E9C-161B9D0092D1}"/>
          </ac:spMkLst>
        </pc:spChg>
        <pc:spChg chg="mod">
          <ac:chgData name="WAUQUIER, Nadia" userId="S::wauquiern@who.int::9aff5815-3c2f-4de1-a1ad-7f60375e98d2" providerId="AD" clId="Web-{519A1544-4781-C8DF-5095-D218E8BD2C1E}" dt="2025-10-06T13:38:04.922" v="56" actId="1076"/>
          <ac:spMkLst>
            <pc:docMk/>
            <pc:sldMk cId="1084426198" sldId="1005"/>
            <ac:spMk id="10" creationId="{F18073C7-D007-C00E-7819-A02332BA4F17}"/>
          </ac:spMkLst>
        </pc:spChg>
        <pc:spChg chg="mod">
          <ac:chgData name="WAUQUIER, Nadia" userId="S::wauquiern@who.int::9aff5815-3c2f-4de1-a1ad-7f60375e98d2" providerId="AD" clId="Web-{519A1544-4781-C8DF-5095-D218E8BD2C1E}" dt="2025-10-06T13:38:40.801" v="59" actId="1076"/>
          <ac:spMkLst>
            <pc:docMk/>
            <pc:sldMk cId="1084426198" sldId="1005"/>
            <ac:spMk id="14" creationId="{8FB98657-8946-4AA1-FBB0-26A6F21824E6}"/>
          </ac:spMkLst>
        </pc:spChg>
      </pc:sldChg>
      <pc:sldChg chg="modSp">
        <pc:chgData name="WAUQUIER, Nadia" userId="S::wauquiern@who.int::9aff5815-3c2f-4de1-a1ad-7f60375e98d2" providerId="AD" clId="Web-{519A1544-4781-C8DF-5095-D218E8BD2C1E}" dt="2025-10-06T13:43:23.003" v="98" actId="1076"/>
        <pc:sldMkLst>
          <pc:docMk/>
          <pc:sldMk cId="1364692353" sldId="1006"/>
        </pc:sldMkLst>
        <pc:spChg chg="mod">
          <ac:chgData name="WAUQUIER, Nadia" userId="S::wauquiern@who.int::9aff5815-3c2f-4de1-a1ad-7f60375e98d2" providerId="AD" clId="Web-{519A1544-4781-C8DF-5095-D218E8BD2C1E}" dt="2025-10-06T13:43:23.003" v="98" actId="1076"/>
          <ac:spMkLst>
            <pc:docMk/>
            <pc:sldMk cId="1364692353" sldId="1006"/>
            <ac:spMk id="2" creationId="{7215C1B2-96B0-D9A7-BECD-2C8F92195C78}"/>
          </ac:spMkLst>
        </pc:spChg>
      </pc:sldChg>
      <pc:sldChg chg="modSp">
        <pc:chgData name="WAUQUIER, Nadia" userId="S::wauquiern@who.int::9aff5815-3c2f-4de1-a1ad-7f60375e98d2" providerId="AD" clId="Web-{519A1544-4781-C8DF-5095-D218E8BD2C1E}" dt="2025-10-06T13:59:26.368" v="231" actId="20577"/>
        <pc:sldMkLst>
          <pc:docMk/>
          <pc:sldMk cId="2080236725" sldId="1007"/>
        </pc:sldMkLst>
        <pc:spChg chg="mod">
          <ac:chgData name="WAUQUIER, Nadia" userId="S::wauquiern@who.int::9aff5815-3c2f-4de1-a1ad-7f60375e98d2" providerId="AD" clId="Web-{519A1544-4781-C8DF-5095-D218E8BD2C1E}" dt="2025-10-06T13:59:26.368" v="231" actId="20577"/>
          <ac:spMkLst>
            <pc:docMk/>
            <pc:sldMk cId="2080236725" sldId="1007"/>
            <ac:spMk id="4" creationId="{4CCFE7AB-A162-9C58-1959-EAAA6E6444D0}"/>
          </ac:spMkLst>
        </pc:spChg>
      </pc:sldChg>
      <pc:sldChg chg="modSp">
        <pc:chgData name="WAUQUIER, Nadia" userId="S::wauquiern@who.int::9aff5815-3c2f-4de1-a1ad-7f60375e98d2" providerId="AD" clId="Web-{519A1544-4781-C8DF-5095-D218E8BD2C1E}" dt="2025-10-06T12:47:50.724" v="49" actId="1076"/>
        <pc:sldMkLst>
          <pc:docMk/>
          <pc:sldMk cId="1668524727" sldId="1014"/>
        </pc:sldMkLst>
        <pc:spChg chg="mod">
          <ac:chgData name="WAUQUIER, Nadia" userId="S::wauquiern@who.int::9aff5815-3c2f-4de1-a1ad-7f60375e98d2" providerId="AD" clId="Web-{519A1544-4781-C8DF-5095-D218E8BD2C1E}" dt="2025-10-06T12:47:31.286" v="45" actId="1076"/>
          <ac:spMkLst>
            <pc:docMk/>
            <pc:sldMk cId="1668524727" sldId="1014"/>
            <ac:spMk id="41" creationId="{C0E84837-A754-65A8-6123-34C4CBA65E5A}"/>
          </ac:spMkLst>
        </pc:spChg>
        <pc:grpChg chg="mod">
          <ac:chgData name="WAUQUIER, Nadia" userId="S::wauquiern@who.int::9aff5815-3c2f-4de1-a1ad-7f60375e98d2" providerId="AD" clId="Web-{519A1544-4781-C8DF-5095-D218E8BD2C1E}" dt="2025-10-06T12:47:00.096" v="39" actId="1076"/>
          <ac:grpSpMkLst>
            <pc:docMk/>
            <pc:sldMk cId="1668524727" sldId="1014"/>
            <ac:grpSpMk id="10" creationId="{FB79ACBB-2219-D3F3-E203-0602C49C8AEA}"/>
          </ac:grpSpMkLst>
        </pc:grpChg>
        <pc:picChg chg="mod">
          <ac:chgData name="WAUQUIER, Nadia" userId="S::wauquiern@who.int::9aff5815-3c2f-4de1-a1ad-7f60375e98d2" providerId="AD" clId="Web-{519A1544-4781-C8DF-5095-D218E8BD2C1E}" dt="2025-10-06T12:47:50.724" v="49" actId="1076"/>
          <ac:picMkLst>
            <pc:docMk/>
            <pc:sldMk cId="1668524727" sldId="1014"/>
            <ac:picMk id="2" creationId="{7EBC8D33-8A63-0E04-7F5C-9257C19B01AC}"/>
          </ac:picMkLst>
        </pc:picChg>
        <pc:picChg chg="mod">
          <ac:chgData name="WAUQUIER, Nadia" userId="S::wauquiern@who.int::9aff5815-3c2f-4de1-a1ad-7f60375e98d2" providerId="AD" clId="Web-{519A1544-4781-C8DF-5095-D218E8BD2C1E}" dt="2025-10-06T12:47:44.864" v="48" actId="1076"/>
          <ac:picMkLst>
            <pc:docMk/>
            <pc:sldMk cId="1668524727" sldId="1014"/>
            <ac:picMk id="22" creationId="{995ADCEF-E7B2-8267-FFCD-AFAFD3979650}"/>
          </ac:picMkLst>
        </pc:picChg>
        <pc:picChg chg="mod">
          <ac:chgData name="WAUQUIER, Nadia" userId="S::wauquiern@who.int::9aff5815-3c2f-4de1-a1ad-7f60375e98d2" providerId="AD" clId="Web-{519A1544-4781-C8DF-5095-D218E8BD2C1E}" dt="2025-10-06T12:47:39.161" v="47" actId="1076"/>
          <ac:picMkLst>
            <pc:docMk/>
            <pc:sldMk cId="1668524727" sldId="1014"/>
            <ac:picMk id="34" creationId="{EC5F021F-F0C2-B529-72A2-1D24506B2934}"/>
          </ac:picMkLst>
        </pc:picChg>
      </pc:sldChg>
      <pc:sldChg chg="modSp">
        <pc:chgData name="WAUQUIER, Nadia" userId="S::wauquiern@who.int::9aff5815-3c2f-4de1-a1ad-7f60375e98d2" providerId="AD" clId="Web-{519A1544-4781-C8DF-5095-D218E8BD2C1E}" dt="2025-10-06T13:43:56.067" v="99" actId="1076"/>
        <pc:sldMkLst>
          <pc:docMk/>
          <pc:sldMk cId="631760942" sldId="1015"/>
        </pc:sldMkLst>
        <pc:spChg chg="mod">
          <ac:chgData name="WAUQUIER, Nadia" userId="S::wauquiern@who.int::9aff5815-3c2f-4de1-a1ad-7f60375e98d2" providerId="AD" clId="Web-{519A1544-4781-C8DF-5095-D218E8BD2C1E}" dt="2025-10-06T13:43:56.067" v="99" actId="1076"/>
          <ac:spMkLst>
            <pc:docMk/>
            <pc:sldMk cId="631760942" sldId="1015"/>
            <ac:spMk id="47" creationId="{92516876-1AB6-1172-04AA-A006FFE96B5A}"/>
          </ac:spMkLst>
        </pc:spChg>
      </pc:sldChg>
      <pc:sldChg chg="modSp">
        <pc:chgData name="WAUQUIER, Nadia" userId="S::wauquiern@who.int::9aff5815-3c2f-4de1-a1ad-7f60375e98d2" providerId="AD" clId="Web-{519A1544-4781-C8DF-5095-D218E8BD2C1E}" dt="2025-10-06T12:46:30.924" v="36"/>
        <pc:sldMkLst>
          <pc:docMk/>
          <pc:sldMk cId="126448620" sldId="1016"/>
        </pc:sldMkLst>
        <pc:spChg chg="mod">
          <ac:chgData name="WAUQUIER, Nadia" userId="S::wauquiern@who.int::9aff5815-3c2f-4de1-a1ad-7f60375e98d2" providerId="AD" clId="Web-{519A1544-4781-C8DF-5095-D218E8BD2C1E}" dt="2025-10-06T12:46:30.924" v="36"/>
          <ac:spMkLst>
            <pc:docMk/>
            <pc:sldMk cId="126448620" sldId="1016"/>
            <ac:spMk id="3" creationId="{743AA179-B60C-9ACE-4B6F-502CA6378076}"/>
          </ac:spMkLst>
        </pc:spChg>
        <pc:spChg chg="mod">
          <ac:chgData name="WAUQUIER, Nadia" userId="S::wauquiern@who.int::9aff5815-3c2f-4de1-a1ad-7f60375e98d2" providerId="AD" clId="Web-{519A1544-4781-C8DF-5095-D218E8BD2C1E}" dt="2025-10-06T12:46:30.797" v="34"/>
          <ac:spMkLst>
            <pc:docMk/>
            <pc:sldMk cId="126448620" sldId="1016"/>
            <ac:spMk id="4" creationId="{D4C8FA8C-9D7D-B5B0-6505-6D2E15E60AB7}"/>
          </ac:spMkLst>
        </pc:spChg>
        <pc:spChg chg="mod">
          <ac:chgData name="WAUQUIER, Nadia" userId="S::wauquiern@who.int::9aff5815-3c2f-4de1-a1ad-7f60375e98d2" providerId="AD" clId="Web-{519A1544-4781-C8DF-5095-D218E8BD2C1E}" dt="2025-10-06T12:46:30.797" v="35"/>
          <ac:spMkLst>
            <pc:docMk/>
            <pc:sldMk cId="126448620" sldId="1016"/>
            <ac:spMk id="6" creationId="{4BDDCC32-50FD-55F1-9C61-4A98DB5F333A}"/>
          </ac:spMkLst>
        </pc:spChg>
        <pc:spChg chg="mod">
          <ac:chgData name="WAUQUIER, Nadia" userId="S::wauquiern@who.int::9aff5815-3c2f-4de1-a1ad-7f60375e98d2" providerId="AD" clId="Web-{519A1544-4781-C8DF-5095-D218E8BD2C1E}" dt="2025-10-06T12:46:30.797" v="33"/>
          <ac:spMkLst>
            <pc:docMk/>
            <pc:sldMk cId="126448620" sldId="1016"/>
            <ac:spMk id="7" creationId="{893602BC-787E-4DD5-EF9E-263BF9A956A9}"/>
          </ac:spMkLst>
        </pc:spChg>
        <pc:grpChg chg="mod">
          <ac:chgData name="WAUQUIER, Nadia" userId="S::wauquiern@who.int::9aff5815-3c2f-4de1-a1ad-7f60375e98d2" providerId="AD" clId="Web-{519A1544-4781-C8DF-5095-D218E8BD2C1E}" dt="2025-10-06T12:45:34.230" v="28" actId="1076"/>
          <ac:grpSpMkLst>
            <pc:docMk/>
            <pc:sldMk cId="126448620" sldId="1016"/>
            <ac:grpSpMk id="5" creationId="{2A5FEE63-F4EE-5928-DF75-2FC88C63EDC9}"/>
          </ac:grpSpMkLst>
        </pc:grpChg>
        <pc:grpChg chg="mod">
          <ac:chgData name="WAUQUIER, Nadia" userId="S::wauquiern@who.int::9aff5815-3c2f-4de1-a1ad-7f60375e98d2" providerId="AD" clId="Web-{519A1544-4781-C8DF-5095-D218E8BD2C1E}" dt="2025-10-06T12:45:34.105" v="26" actId="1076"/>
          <ac:grpSpMkLst>
            <pc:docMk/>
            <pc:sldMk cId="126448620" sldId="1016"/>
            <ac:grpSpMk id="11" creationId="{C6ACD74E-D88A-7983-4D26-FE9A753AEFAD}"/>
          </ac:grpSpMkLst>
        </pc:grpChg>
        <pc:grpChg chg="mod">
          <ac:chgData name="WAUQUIER, Nadia" userId="S::wauquiern@who.int::9aff5815-3c2f-4de1-a1ad-7f60375e98d2" providerId="AD" clId="Web-{519A1544-4781-C8DF-5095-D218E8BD2C1E}" dt="2025-10-06T12:45:34.167" v="27" actId="1076"/>
          <ac:grpSpMkLst>
            <pc:docMk/>
            <pc:sldMk cId="126448620" sldId="1016"/>
            <ac:grpSpMk id="22" creationId="{10E903C9-0269-0818-D33D-B3A8B79521A8}"/>
          </ac:grpSpMkLst>
        </pc:grpChg>
        <pc:grpChg chg="mod">
          <ac:chgData name="WAUQUIER, Nadia" userId="S::wauquiern@who.int::9aff5815-3c2f-4de1-a1ad-7f60375e98d2" providerId="AD" clId="Web-{519A1544-4781-C8DF-5095-D218E8BD2C1E}" dt="2025-10-06T12:45:34.324" v="30" actId="1076"/>
          <ac:grpSpMkLst>
            <pc:docMk/>
            <pc:sldMk cId="126448620" sldId="1016"/>
            <ac:grpSpMk id="29" creationId="{E12A5451-4F9F-8967-9BFC-1E4295457FB1}"/>
          </ac:grpSpMkLst>
        </pc:grpChg>
        <pc:picChg chg="mod">
          <ac:chgData name="WAUQUIER, Nadia" userId="S::wauquiern@who.int::9aff5815-3c2f-4de1-a1ad-7f60375e98d2" providerId="AD" clId="Web-{519A1544-4781-C8DF-5095-D218E8BD2C1E}" dt="2025-10-06T12:40:13.921" v="22" actId="1076"/>
          <ac:picMkLst>
            <pc:docMk/>
            <pc:sldMk cId="126448620" sldId="1016"/>
            <ac:picMk id="18" creationId="{8923E254-1BBC-2774-A72D-4EFDA1184FB7}"/>
          </ac:picMkLst>
        </pc:picChg>
      </pc:sldChg>
      <pc:sldChg chg="modSp">
        <pc:chgData name="WAUQUIER, Nadia" userId="S::wauquiern@who.int::9aff5815-3c2f-4de1-a1ad-7f60375e98d2" providerId="AD" clId="Web-{519A1544-4781-C8DF-5095-D218E8BD2C1E}" dt="2025-10-06T14:00:39.949" v="234" actId="20577"/>
        <pc:sldMkLst>
          <pc:docMk/>
          <pc:sldMk cId="2703333009" sldId="1017"/>
        </pc:sldMkLst>
        <pc:spChg chg="mod">
          <ac:chgData name="WAUQUIER, Nadia" userId="S::wauquiern@who.int::9aff5815-3c2f-4de1-a1ad-7f60375e98d2" providerId="AD" clId="Web-{519A1544-4781-C8DF-5095-D218E8BD2C1E}" dt="2025-10-06T14:00:39.949" v="234" actId="20577"/>
          <ac:spMkLst>
            <pc:docMk/>
            <pc:sldMk cId="2703333009" sldId="1017"/>
            <ac:spMk id="3" creationId="{37281C55-D854-FA6E-C754-0AA1CE10022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A82019FC-E7AE-1644-A669-931860FE03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2A9C85E5-208E-024B-916A-B4C9EE4EAA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BF369C-DDD0-B948-8D27-61C9140BCD69}" type="datetimeFigureOut">
              <a:rPr lang="fr-FR" smtClean="0"/>
              <a:t>06/10/2025</a:t>
            </a:fld>
            <a:endParaRPr lang="fr-FR"/>
          </a:p>
        </p:txBody>
      </p:sp>
      <p:sp>
        <p:nvSpPr>
          <p:cNvPr id="4" name="Espace réservé du pied de page 3">
            <a:extLst>
              <a:ext uri="{FF2B5EF4-FFF2-40B4-BE49-F238E27FC236}">
                <a16:creationId xmlns:a16="http://schemas.microsoft.com/office/drawing/2014/main" id="{9628F2FD-48D3-0E4E-A7AA-9069F516F3A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FC41DAB5-CEF6-494C-90E0-5F633DA3D0E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B7CAEE-AC5C-1448-AF49-63C05EABE128}" type="slidenum">
              <a:rPr lang="fr-FR" smtClean="0"/>
              <a:t>‹#›</a:t>
            </a:fld>
            <a:endParaRPr lang="fr-FR"/>
          </a:p>
        </p:txBody>
      </p:sp>
    </p:spTree>
    <p:extLst>
      <p:ext uri="{BB962C8B-B14F-4D97-AF65-F5344CB8AC3E}">
        <p14:creationId xmlns:p14="http://schemas.microsoft.com/office/powerpoint/2010/main" val="2321339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DB506-4BC6-CB45-8788-4CDA7FD16C1A}" type="datetimeFigureOut">
              <a:rPr lang="en-GB" smtClean="0"/>
              <a:t>06/10/2025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504E23-EFC6-954F-B42A-4F03BD93428A}" type="slidenum">
              <a:rPr lang="en-GB" smtClean="0"/>
              <a:t>‹#›</a:t>
            </a:fld>
            <a:endParaRPr lang="en-GB"/>
          </a:p>
        </p:txBody>
      </p:sp>
    </p:spTree>
    <p:extLst>
      <p:ext uri="{BB962C8B-B14F-4D97-AF65-F5344CB8AC3E}">
        <p14:creationId xmlns:p14="http://schemas.microsoft.com/office/powerpoint/2010/main" val="370276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TrebuchetMS" panose="020B0703020202090204" pitchFamily="34" charset="0"/>
              </a:rPr>
              <a:t>Welcome to the second module of this course entitled “Sample collection, Preparation and Transport for Cholera”. </a:t>
            </a:r>
            <a:endParaRPr lang="en-US" sz="1200">
              <a:latin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1</a:t>
            </a:fld>
            <a:endParaRPr lang="en-GB"/>
          </a:p>
        </p:txBody>
      </p:sp>
    </p:spTree>
    <p:extLst>
      <p:ext uri="{BB962C8B-B14F-4D97-AF65-F5344CB8AC3E}">
        <p14:creationId xmlns:p14="http://schemas.microsoft.com/office/powerpoint/2010/main" val="2822915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latin typeface="TrebuchetMS"/>
              </a:rPr>
              <a:t>To test for cholera, we first need to collect a sample of stool from the patient. </a:t>
            </a:r>
          </a:p>
          <a:p>
            <a:endParaRPr lang="en-US">
              <a:solidFill>
                <a:srgbClr val="000000"/>
              </a:solidFill>
              <a:latin typeface="TrebuchetMS"/>
            </a:endParaRPr>
          </a:p>
          <a:p>
            <a:r>
              <a:rPr lang="en-US" sz="1200">
                <a:solidFill>
                  <a:srgbClr val="000000"/>
                </a:solidFill>
                <a:latin typeface="TrebuchetMS"/>
              </a:rPr>
              <a:t>If the patient can produce loose stool by themselves, we will collect the loose stool in a primary container before transferring some of it into a stool cup or onto a fecal swab. </a:t>
            </a:r>
            <a:endParaRPr lang="en-US">
              <a:latin typeface="TrebuchetMS"/>
            </a:endParaRPr>
          </a:p>
          <a:p>
            <a:endParaRPr lang="en-US">
              <a:solidFill>
                <a:srgbClr val="000000"/>
              </a:solidFill>
              <a:latin typeface="TrebuchetMS"/>
            </a:endParaRPr>
          </a:p>
          <a:p>
            <a:r>
              <a:rPr lang="en-US" sz="1200">
                <a:solidFill>
                  <a:srgbClr val="000000"/>
                </a:solidFill>
                <a:latin typeface="TrebuchetMS"/>
              </a:rPr>
              <a:t>In rare cases the patient may not be able to produce loose stool and </a:t>
            </a:r>
            <a:r>
              <a:rPr lang="en-US">
                <a:solidFill>
                  <a:srgbClr val="000000"/>
                </a:solidFill>
                <a:latin typeface="TrebuchetMS"/>
              </a:rPr>
              <a:t>collecting a</a:t>
            </a:r>
            <a:r>
              <a:rPr lang="en-US" sz="1200">
                <a:solidFill>
                  <a:srgbClr val="000000"/>
                </a:solidFill>
                <a:latin typeface="TrebuchetMS"/>
              </a:rPr>
              <a:t> rectal swab may be required. Rectal swabs are in fact rarely needed with cholera patients as these patients often have profuse diarrhea. </a:t>
            </a:r>
            <a:endParaRPr lang="en-US">
              <a:latin typeface="TrebuchetMS"/>
            </a:endParaRPr>
          </a:p>
          <a:p>
            <a:endParaRPr lang="en-US" sz="1200">
              <a:solidFill>
                <a:srgbClr val="000000"/>
              </a:solidFill>
              <a:latin typeface="TrebuchetMS" panose="020B0703020202090204" pitchFamily="34" charset="0"/>
            </a:endParaRPr>
          </a:p>
          <a:p>
            <a:r>
              <a:rPr lang="en-US" sz="1200">
                <a:solidFill>
                  <a:srgbClr val="000000"/>
                </a:solidFill>
                <a:latin typeface="TrebuchetMS"/>
              </a:rPr>
              <a:t>After further sample preparation, you may have other types of samples such as a sample on filter paper or in Alkaline Peptone water. This will be </a:t>
            </a:r>
            <a:r>
              <a:rPr lang="en-US">
                <a:solidFill>
                  <a:srgbClr val="000000"/>
                </a:solidFill>
                <a:latin typeface="TrebuchetMS"/>
              </a:rPr>
              <a:t>presented in the</a:t>
            </a:r>
            <a:r>
              <a:rPr lang="en-US" sz="1200">
                <a:solidFill>
                  <a:srgbClr val="000000"/>
                </a:solidFill>
                <a:latin typeface="TrebuchetMS"/>
              </a:rPr>
              <a:t> next section of this module. </a:t>
            </a:r>
            <a:endParaRPr lang="en-US">
              <a:latin typeface="TrebuchetMS"/>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10</a:t>
            </a:fld>
            <a:endParaRPr lang="en-GB"/>
          </a:p>
        </p:txBody>
      </p:sp>
    </p:spTree>
    <p:extLst>
      <p:ext uri="{BB962C8B-B14F-4D97-AF65-F5344CB8AC3E}">
        <p14:creationId xmlns:p14="http://schemas.microsoft.com/office/powerpoint/2010/main" val="1172619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latin typeface="TrebuchetMS"/>
              </a:rPr>
              <a:t>Before we look further into the steps to collect a sample, a word of caution. Bleach or other disinfectants can kill bacteria responsible for cholera in a sample. This may lead to the tests not working or not detecting cholera correctly. We would call that a Falso negative. </a:t>
            </a:r>
          </a:p>
          <a:p>
            <a:endParaRPr lang="en-US" dirty="0">
              <a:solidFill>
                <a:srgbClr val="000000"/>
              </a:solidFill>
              <a:latin typeface="TrebuchetMS"/>
            </a:endParaRPr>
          </a:p>
          <a:p>
            <a:r>
              <a:rPr lang="en-US" sz="1200" dirty="0">
                <a:solidFill>
                  <a:srgbClr val="000000"/>
                </a:solidFill>
                <a:latin typeface="TrebuchetMS"/>
              </a:rPr>
              <a:t>It is important to be careful to collect the stool from patients using </a:t>
            </a:r>
            <a:r>
              <a:rPr lang="en-US" dirty="0">
                <a:solidFill>
                  <a:srgbClr val="000000"/>
                </a:solidFill>
                <a:latin typeface="TrebuchetMS"/>
              </a:rPr>
              <a:t>only clean</a:t>
            </a:r>
            <a:r>
              <a:rPr lang="en-US" sz="1200" dirty="0">
                <a:solidFill>
                  <a:srgbClr val="000000"/>
                </a:solidFill>
                <a:latin typeface="TrebuchetMS"/>
              </a:rPr>
              <a:t> containers without any traces of disinfectant or detergent residue or other contaminants such as urine. Before use, bedpans and buckets should be washed, disinfected, rinsed thoroughly with clean water and dried.  </a:t>
            </a:r>
            <a:endParaRPr lang="en-US" dirty="0">
              <a:latin typeface="TrebuchetMS"/>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11</a:t>
            </a:fld>
            <a:endParaRPr lang="en-GB"/>
          </a:p>
        </p:txBody>
      </p:sp>
    </p:spTree>
    <p:extLst>
      <p:ext uri="{BB962C8B-B14F-4D97-AF65-F5344CB8AC3E}">
        <p14:creationId xmlns:p14="http://schemas.microsoft.com/office/powerpoint/2010/main" val="975874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latin typeface="Trebuchet MS"/>
              </a:rPr>
              <a:t>How to collect loose stool.</a:t>
            </a:r>
          </a:p>
          <a:p>
            <a:endParaRPr lang="en-US"/>
          </a:p>
          <a:p>
            <a:r>
              <a:rPr lang="en-US" sz="1200">
                <a:solidFill>
                  <a:srgbClr val="000000"/>
                </a:solidFill>
                <a:latin typeface="TrebuchetMS"/>
              </a:rPr>
              <a:t>Ideally, the patient is able to provide you a sample themself. In that case, provide the patient with a container such as a bucket or a bedpan without traces of detergent or disinfectant, or a new plastic bag (like a zip-lock bag) or ideally a </a:t>
            </a:r>
            <a:r>
              <a:rPr lang="en-US">
                <a:solidFill>
                  <a:srgbClr val="000000"/>
                </a:solidFill>
                <a:latin typeface="TrebuchetMS"/>
              </a:rPr>
              <a:t>wide biodegradable</a:t>
            </a:r>
            <a:r>
              <a:rPr lang="en-US" sz="1200">
                <a:solidFill>
                  <a:srgbClr val="000000"/>
                </a:solidFill>
                <a:latin typeface="TrebuchetMS"/>
              </a:rPr>
              <a:t> paper cup with a wide enough opening for them to use to collect loose stool.  </a:t>
            </a:r>
          </a:p>
          <a:p>
            <a:endParaRPr lang="en-US"/>
          </a:p>
          <a:p>
            <a:r>
              <a:rPr lang="en-US" sz="1200" kern="1200">
                <a:solidFill>
                  <a:schemeClr val="tx1"/>
                </a:solidFill>
                <a:effectLst/>
                <a:latin typeface="+mn-lt"/>
                <a:ea typeface="+mn-ea"/>
                <a:cs typeface="+mn-cs"/>
              </a:rPr>
              <a:t>Explain to the patient that they should urinate before using the container or the bag. They can then pass stool in the container or bag.</a:t>
            </a:r>
            <a:endParaRPr lang="en-US">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12</a:t>
            </a:fld>
            <a:endParaRPr lang="en-GB"/>
          </a:p>
        </p:txBody>
      </p:sp>
    </p:spTree>
    <p:extLst>
      <p:ext uri="{BB962C8B-B14F-4D97-AF65-F5344CB8AC3E}">
        <p14:creationId xmlns:p14="http://schemas.microsoft.com/office/powerpoint/2010/main" val="1908039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latin typeface="TrebuchetMS" panose="020B0703020202090204" pitchFamily="34" charset="0"/>
              </a:rPr>
              <a:t>If the patient is bed-ridden, use a clean, unused bedpan or bucket placed under the bed or under the patient. Again, make sure the bedpan does not have any traces of bleach or other disinfectant.  </a:t>
            </a: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13</a:t>
            </a:fld>
            <a:endParaRPr lang="en-GB"/>
          </a:p>
        </p:txBody>
      </p:sp>
    </p:spTree>
    <p:extLst>
      <p:ext uri="{BB962C8B-B14F-4D97-AF65-F5344CB8AC3E}">
        <p14:creationId xmlns:p14="http://schemas.microsoft.com/office/powerpoint/2010/main" val="1945740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latin typeface="TrebuchetMS"/>
              </a:rPr>
              <a:t>You may then need to transfer some stool into a stool cup. This part of the procedure can also be performed by the patient if they are able. In this case you need to provide the patient with detailed step-by-step instructions. </a:t>
            </a:r>
          </a:p>
          <a:p>
            <a:endParaRPr lang="en-US"/>
          </a:p>
          <a:p>
            <a:r>
              <a:rPr lang="en-US" sz="1200">
                <a:solidFill>
                  <a:srgbClr val="000000"/>
                </a:solidFill>
                <a:latin typeface="TrebuchetMS"/>
              </a:rPr>
              <a:t>Use the stool cup spoon or a sterile wooden spatula and scoop some of the stool into the smaller collection cup. Several big scoopfuls are needed, but no more than half </a:t>
            </a:r>
            <a:r>
              <a:rPr lang="en-US">
                <a:solidFill>
                  <a:srgbClr val="000000"/>
                </a:solidFill>
                <a:latin typeface="TrebuchetMS"/>
              </a:rPr>
              <a:t>a cup</a:t>
            </a:r>
            <a:r>
              <a:rPr lang="en-US" sz="1200">
                <a:solidFill>
                  <a:srgbClr val="000000"/>
                </a:solidFill>
                <a:latin typeface="TrebuchetMS"/>
              </a:rPr>
              <a:t>.  </a:t>
            </a:r>
          </a:p>
          <a:p>
            <a:r>
              <a:rPr lang="en-US" sz="1200">
                <a:solidFill>
                  <a:srgbClr val="000000"/>
                </a:solidFill>
                <a:latin typeface="TrebuchetMS"/>
              </a:rPr>
              <a:t>Throw away the stool leftover in the container or bag into the toilet.  </a:t>
            </a:r>
          </a:p>
          <a:p>
            <a:r>
              <a:rPr lang="en-US"/>
              <a:t> </a:t>
            </a:r>
            <a:endParaRPr lang="en-US">
              <a:ea typeface="Calibri"/>
              <a:cs typeface="Calibri"/>
            </a:endParaRPr>
          </a:p>
          <a:p>
            <a:pPr algn="just" rtl="0" fontAlgn="base">
              <a:lnSpc>
                <a:spcPts val="2025"/>
              </a:lnSpc>
              <a:spcAft>
                <a:spcPts val="800"/>
              </a:spcAft>
            </a:pPr>
            <a:r>
              <a:rPr lang="en-US" sz="1200" b="0" i="0">
                <a:effectLst/>
                <a:latin typeface="Trebuchet MS"/>
              </a:rPr>
              <a:t>Leave the container in a designated location or throw away the bag in a designated biohazard bin.  </a:t>
            </a:r>
            <a:endParaRPr lang="en-US" b="0" i="0">
              <a:effectLst/>
              <a:latin typeface="Trebuchet MS"/>
            </a:endParaRPr>
          </a:p>
          <a:p>
            <a:endParaRPr lang="en-US"/>
          </a:p>
          <a:p>
            <a:r>
              <a:rPr lang="en-US" sz="1200">
                <a:solidFill>
                  <a:srgbClr val="000000"/>
                </a:solidFill>
                <a:latin typeface="TrebuchetMS"/>
              </a:rPr>
              <a:t>Ask the patient to hand over the filled collection cup. Make sure it is tightly sealed and correctly labelled at least with the patient's ID number. </a:t>
            </a:r>
            <a:endParaRPr lang="en-US">
              <a:latin typeface="TrebuchetMS"/>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14</a:t>
            </a:fld>
            <a:endParaRPr lang="en-GB"/>
          </a:p>
        </p:txBody>
      </p:sp>
    </p:spTree>
    <p:extLst>
      <p:ext uri="{BB962C8B-B14F-4D97-AF65-F5344CB8AC3E}">
        <p14:creationId xmlns:p14="http://schemas.microsoft.com/office/powerpoint/2010/main" val="1685999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latin typeface="TrebuchetMS" panose="020B0703020202090204" pitchFamily="34" charset="0"/>
              </a:rPr>
              <a:t>Instead of stool in a stool cup, the laboratory may need a sample in the form of a swab in a tube of transport medium such as Cary Blair. </a:t>
            </a:r>
          </a:p>
          <a:p>
            <a:endParaRPr lang="en-US"/>
          </a:p>
          <a:p>
            <a:r>
              <a:rPr lang="en-US" sz="1200">
                <a:solidFill>
                  <a:srgbClr val="000000"/>
                </a:solidFill>
                <a:latin typeface="TrebuchetMS" panose="020B0703020202090204" pitchFamily="34" charset="0"/>
              </a:rPr>
              <a:t>In this case, when you have the loose stool in a container, use a sterile cotton or polyester-tipped swab and dip it in the stool. Swirl or rotate it around for a few seconds. Be sure to pick up some mucus and shreds of tissue if any are present in the stool. Then transfer the swab tip first into the tube of transport medium, all the way to the bottom of the tube. Leave the swab in the tube, for this you may need to break off the tip. Close the tube and label it correctly. </a:t>
            </a:r>
          </a:p>
          <a:p>
            <a:endParaRPr lang="en-US">
              <a:ea typeface="Calibri"/>
              <a:cs typeface="Calibri"/>
            </a:endParaRPr>
          </a:p>
          <a:p>
            <a:r>
              <a:rPr lang="en-US" sz="1200">
                <a:solidFill>
                  <a:srgbClr val="000000"/>
                </a:solidFill>
                <a:latin typeface="TrebuchetMS" panose="020B0703020202090204" pitchFamily="34" charset="0"/>
              </a:rPr>
              <a:t>You could also perform the RDT directly from the swab but in that case do not place it in the tube of Cary Blair then. </a:t>
            </a:r>
            <a:endParaRPr lang="en-US">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15</a:t>
            </a:fld>
            <a:endParaRPr lang="en-GB"/>
          </a:p>
        </p:txBody>
      </p:sp>
    </p:spTree>
    <p:extLst>
      <p:ext uri="{BB962C8B-B14F-4D97-AF65-F5344CB8AC3E}">
        <p14:creationId xmlns:p14="http://schemas.microsoft.com/office/powerpoint/2010/main" val="347464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latin typeface="TrebuchetMS" panose="020B0703020202090204" pitchFamily="34" charset="0"/>
              </a:rPr>
              <a:t>In rare cases, you will need to perform a rectal swab. This is indeed rare with cholera patients as they tend to have profuse watery diarrhea. </a:t>
            </a:r>
          </a:p>
          <a:p>
            <a:endParaRPr lang="en-US"/>
          </a:p>
          <a:p>
            <a:r>
              <a:rPr lang="en-US" sz="1200">
                <a:solidFill>
                  <a:srgbClr val="000000"/>
                </a:solidFill>
                <a:latin typeface="TrebuchetMS" panose="020B0703020202090204" pitchFamily="34" charset="0"/>
              </a:rPr>
              <a:t>Always ensure patient privacy and explain the procedure. </a:t>
            </a:r>
          </a:p>
          <a:p>
            <a:pPr algn="just" rtl="0" fontAlgn="base">
              <a:lnSpc>
                <a:spcPts val="2025"/>
              </a:lnSpc>
              <a:spcAft>
                <a:spcPts val="800"/>
              </a:spcAft>
            </a:pPr>
            <a:r>
              <a:rPr lang="en-US" sz="1200" b="0" i="0">
                <a:effectLst/>
                <a:latin typeface="Trebuchet MS" panose="020B0703020202090204" pitchFamily="34" charset="0"/>
              </a:rPr>
              <a:t>If two rectal swabs are required, collect them at the same time. </a:t>
            </a:r>
            <a:endParaRPr lang="en-US" b="0" i="0">
              <a:effectLst/>
            </a:endParaRPr>
          </a:p>
          <a:p>
            <a:endParaRPr lang="en-US"/>
          </a:p>
          <a:p>
            <a:r>
              <a:rPr lang="en-US" sz="1200">
                <a:solidFill>
                  <a:srgbClr val="000000"/>
                </a:solidFill>
                <a:latin typeface="TrebuchetMS" panose="020B0703020202090204" pitchFamily="34" charset="0"/>
              </a:rPr>
              <a:t>So, to perform a rectal swab: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Have the patient place themselves comfortably lying on their side with their top leg folded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Open the wrapper of the swab by the handle end, and never touch the sterile tip of the swab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Moisten the swab in sterile transport medium Insert the swab in the rectal sphincter about 3–4 cm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Rotate the swab for 5 to 10 seconds, and withdraw gently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Examine the swab and make sure there is visible fecal material. If not, repeat the procedure with a new swab. </a:t>
            </a: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16</a:t>
            </a:fld>
            <a:endParaRPr lang="en-GB"/>
          </a:p>
        </p:txBody>
      </p:sp>
    </p:spTree>
    <p:extLst>
      <p:ext uri="{BB962C8B-B14F-4D97-AF65-F5344CB8AC3E}">
        <p14:creationId xmlns:p14="http://schemas.microsoft.com/office/powerpoint/2010/main" val="1287349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latin typeface="TrebuchetMS" panose="020B0703020202090204" pitchFamily="34" charset="0"/>
              </a:rPr>
              <a:t>When you are working with sterile swabs, it is crucial to never touch the tip of the swab otherwise it is no longer sterile, and you may contaminate the sample that you aim to collect. </a:t>
            </a:r>
          </a:p>
          <a:p>
            <a:endParaRPr lang="en-US" sz="1200">
              <a:solidFill>
                <a:srgbClr val="000000"/>
              </a:solidFill>
              <a:latin typeface="TrebuchetMS" panose="020B0703020202090204" pitchFamily="34" charset="0"/>
            </a:endParaRPr>
          </a:p>
          <a:p>
            <a:r>
              <a:rPr lang="en-US" sz="1200">
                <a:solidFill>
                  <a:srgbClr val="000000"/>
                </a:solidFill>
                <a:latin typeface="TrebuchetMS" panose="020B0703020202090204" pitchFamily="34" charset="0"/>
              </a:rPr>
              <a:t>Only open the new swab with clean gloves and open it by the base of the swab and not the tip. When it is removed from its package, do not let the sterile tip touch anything else but the patient or the sample. </a:t>
            </a:r>
          </a:p>
          <a:p>
            <a:endParaRPr lang="en-US" sz="1200">
              <a:solidFill>
                <a:srgbClr val="000000"/>
              </a:solidFill>
              <a:latin typeface="TrebuchetMS" panose="020B0703020202090204" pitchFamily="34" charset="0"/>
            </a:endParaRPr>
          </a:p>
          <a:p>
            <a:r>
              <a:rPr lang="en-US" sz="1200">
                <a:solidFill>
                  <a:srgbClr val="000000"/>
                </a:solidFill>
                <a:latin typeface="TrebuchetMS" panose="020B0703020202090204" pitchFamily="34" charset="0"/>
              </a:rPr>
              <a:t>For some types of swabs. You may need to snap the swab handle so that it fits into the tube of Cary Blair. </a:t>
            </a:r>
            <a:endParaRPr lang="en-US">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17</a:t>
            </a:fld>
            <a:endParaRPr lang="en-GB"/>
          </a:p>
        </p:txBody>
      </p:sp>
    </p:spTree>
    <p:extLst>
      <p:ext uri="{BB962C8B-B14F-4D97-AF65-F5344CB8AC3E}">
        <p14:creationId xmlns:p14="http://schemas.microsoft.com/office/powerpoint/2010/main" val="1700356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a:solidFill>
                  <a:srgbClr val="000000"/>
                </a:solidFill>
                <a:latin typeface="TrebuchetMS" panose="020B0703020202090204" pitchFamily="34" charset="0"/>
              </a:rPr>
              <a:t>As a general rule, any biological waste needs to be disposed of appropriately. This applies to any material that have been in contact with </a:t>
            </a:r>
            <a:r>
              <a:rPr lang="en-US" sz="1200" err="1">
                <a:solidFill>
                  <a:srgbClr val="000000"/>
                </a:solidFill>
                <a:latin typeface="TrebuchetMS" panose="020B0703020202090204" pitchFamily="34" charset="0"/>
              </a:rPr>
              <a:t>faecal</a:t>
            </a:r>
            <a:r>
              <a:rPr lang="en-US" sz="1200">
                <a:solidFill>
                  <a:srgbClr val="000000"/>
                </a:solidFill>
                <a:latin typeface="TrebuchetMS" panose="020B0703020202090204" pitchFamily="34" charset="0"/>
              </a:rPr>
              <a:t> matter. </a:t>
            </a:r>
          </a:p>
          <a:p>
            <a:pPr>
              <a:defRPr/>
            </a:pPr>
            <a:endParaRPr lang="en-US" sz="1200">
              <a:solidFill>
                <a:srgbClr val="000000"/>
              </a:solidFill>
              <a:latin typeface="TrebuchetMS" panose="020B0703020202090204" pitchFamily="34" charset="0"/>
            </a:endParaRPr>
          </a:p>
          <a:p>
            <a:pPr>
              <a:defRPr/>
            </a:pPr>
            <a:r>
              <a:rPr lang="en-US" sz="1200">
                <a:solidFill>
                  <a:srgbClr val="000000"/>
                </a:solidFill>
                <a:latin typeface="TrebuchetMS" panose="020B0703020202090204" pitchFamily="34" charset="0"/>
              </a:rPr>
              <a:t>If you are providing reusable buckets or containers, you will need to have a system in place to safely store, wash and sterilize these items before they can be used again. If you are providing disposable bags, there needs to be a biohazard bin available for the patient to throw it away and mechanisms in place to incinerate the biological waste and not let contaminated plastic disperse in the environment. </a:t>
            </a: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18</a:t>
            </a:fld>
            <a:endParaRPr lang="en-GB"/>
          </a:p>
        </p:txBody>
      </p:sp>
    </p:spTree>
    <p:extLst>
      <p:ext uri="{BB962C8B-B14F-4D97-AF65-F5344CB8AC3E}">
        <p14:creationId xmlns:p14="http://schemas.microsoft.com/office/powerpoint/2010/main" val="1162148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latin typeface="TrebuchetMS" panose="020B0703020202090204" pitchFamily="34" charset="0"/>
              </a:rPr>
              <a:t>Now that you have either a stool sample in a collection cup or have a swab (a </a:t>
            </a:r>
            <a:r>
              <a:rPr lang="en-US" sz="1200" err="1">
                <a:solidFill>
                  <a:srgbClr val="000000"/>
                </a:solidFill>
                <a:latin typeface="TrebuchetMS" panose="020B0703020202090204" pitchFamily="34" charset="0"/>
              </a:rPr>
              <a:t>feacal</a:t>
            </a:r>
            <a:r>
              <a:rPr lang="en-US" sz="1200">
                <a:solidFill>
                  <a:srgbClr val="000000"/>
                </a:solidFill>
                <a:latin typeface="TrebuchetMS" panose="020B0703020202090204" pitchFamily="34" charset="0"/>
              </a:rPr>
              <a:t> swab or a rectal swab), what will you be doing next? </a:t>
            </a:r>
          </a:p>
          <a:p>
            <a:endParaRPr lang="en-US" sz="1200">
              <a:solidFill>
                <a:srgbClr val="000000"/>
              </a:solidFill>
              <a:latin typeface="TrebuchetMS" panose="020B0703020202090204" pitchFamily="34" charset="0"/>
            </a:endParaRPr>
          </a:p>
          <a:p>
            <a:r>
              <a:rPr lang="en-US" sz="1200">
                <a:solidFill>
                  <a:srgbClr val="000000"/>
                </a:solidFill>
                <a:latin typeface="TrebuchetMS" panose="020B0703020202090204" pitchFamily="34" charset="0"/>
              </a:rPr>
              <a:t>You may want to prepare the sample for transport to a laboratory. We will be discussing the procedures for this in the next part of this course. </a:t>
            </a:r>
          </a:p>
          <a:p>
            <a:endParaRPr lang="en-US" sz="1200">
              <a:solidFill>
                <a:srgbClr val="000000"/>
              </a:solidFill>
              <a:latin typeface="TrebuchetMS" panose="020B0703020202090204" pitchFamily="34" charset="0"/>
            </a:endParaRPr>
          </a:p>
          <a:p>
            <a:r>
              <a:rPr lang="en-US" sz="1200">
                <a:solidFill>
                  <a:srgbClr val="000000"/>
                </a:solidFill>
                <a:latin typeface="TrebuchetMS" panose="020B0703020202090204" pitchFamily="34" charset="0"/>
              </a:rPr>
              <a:t>You may also be required to directly test your sample using a rapid diagnostic test. We will discuss the procedures for testing with RDT in the next module. </a:t>
            </a:r>
            <a:endParaRPr lang="en-US">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19</a:t>
            </a:fld>
            <a:endParaRPr lang="en-GB"/>
          </a:p>
        </p:txBody>
      </p:sp>
    </p:spTree>
    <p:extLst>
      <p:ext uri="{BB962C8B-B14F-4D97-AF65-F5344CB8AC3E}">
        <p14:creationId xmlns:p14="http://schemas.microsoft.com/office/powerpoint/2010/main" val="91213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a:solidFill>
                  <a:schemeClr val="tx1"/>
                </a:solidFill>
                <a:effectLst/>
                <a:latin typeface="Trebuchet MS" panose="020B0703020202090204" pitchFamily="34" charset="0"/>
                <a:ea typeface="+mn-ea"/>
                <a:cs typeface="+mn-cs"/>
              </a:rPr>
              <a:t>At the end of this module, you will be able to: </a:t>
            </a:r>
          </a:p>
          <a:p>
            <a:pPr rtl="0" fontAlgn="base"/>
            <a:endParaRPr lang="en-US" sz="1200" b="0" i="0">
              <a:effectLst/>
              <a:latin typeface="Trebuchet MS" panose="020B0703020202090204" pitchFamily="34" charset="0"/>
            </a:endParaRPr>
          </a:p>
          <a:p>
            <a:pPr marL="171450" indent="-171450" rtl="0" fontAlgn="base">
              <a:buFont typeface="Arial" panose="020B0604020202020204" pitchFamily="34" charset="0"/>
              <a:buChar char="•"/>
            </a:pPr>
            <a:r>
              <a:rPr lang="en-US" sz="1200" b="0" i="0" kern="1200">
                <a:solidFill>
                  <a:schemeClr val="tx1"/>
                </a:solidFill>
                <a:effectLst/>
                <a:latin typeface="Trebuchet MS" panose="020B0703020202090204" pitchFamily="34" charset="0"/>
                <a:ea typeface="+mn-ea"/>
                <a:cs typeface="+mn-cs"/>
              </a:rPr>
              <a:t>Describe what makes for an appropriate specimen for cholera testing </a:t>
            </a:r>
          </a:p>
          <a:p>
            <a:pPr marL="171450" indent="-171450" rtl="0" fontAlgn="base">
              <a:buFont typeface="Arial" panose="020B0604020202020204" pitchFamily="34" charset="0"/>
              <a:buChar char="•"/>
            </a:pPr>
            <a:r>
              <a:rPr lang="en-US" sz="1200" b="0" i="0" kern="1200">
                <a:solidFill>
                  <a:schemeClr val="tx1"/>
                </a:solidFill>
                <a:effectLst/>
                <a:latin typeface="Trebuchet MS" panose="020B0703020202090204" pitchFamily="34" charset="0"/>
                <a:ea typeface="+mn-ea"/>
                <a:cs typeface="+mn-cs"/>
              </a:rPr>
              <a:t>Safely collect and prepare high quality samples for cholera testing </a:t>
            </a:r>
          </a:p>
          <a:p>
            <a:pPr marL="171450" indent="-171450" rtl="0" fontAlgn="base">
              <a:buFont typeface="Arial" panose="020B0604020202020204" pitchFamily="34" charset="0"/>
              <a:buChar char="•"/>
            </a:pPr>
            <a:r>
              <a:rPr lang="en-US" sz="1200" b="0" i="0" kern="1200">
                <a:solidFill>
                  <a:schemeClr val="tx1"/>
                </a:solidFill>
                <a:effectLst/>
                <a:latin typeface="Trebuchet MS" panose="020B0703020202090204" pitchFamily="34" charset="0"/>
                <a:ea typeface="+mn-ea"/>
                <a:cs typeface="+mn-cs"/>
              </a:rPr>
              <a:t>Define the key factors affecting storage and transport of these samples </a:t>
            </a:r>
          </a:p>
          <a:p>
            <a:pPr marL="171450" indent="-171450" rtl="0" fontAlgn="base">
              <a:buFont typeface="Arial" panose="020B0604020202020204" pitchFamily="34" charset="0"/>
              <a:buChar char="•"/>
            </a:pPr>
            <a:r>
              <a:rPr lang="en-US" sz="1200" b="0" i="0" kern="1200">
                <a:solidFill>
                  <a:schemeClr val="tx1"/>
                </a:solidFill>
                <a:effectLst/>
                <a:latin typeface="Trebuchet MS" panose="020B0703020202090204" pitchFamily="34" charset="0"/>
                <a:ea typeface="+mn-ea"/>
                <a:cs typeface="+mn-cs"/>
              </a:rPr>
              <a:t>Identify what is needed for adequate sample transport </a:t>
            </a:r>
          </a:p>
          <a:p>
            <a:pPr marL="171450" indent="-171450" rtl="0" fontAlgn="base">
              <a:buFont typeface="Arial" panose="020B0604020202020204" pitchFamily="34" charset="0"/>
              <a:buChar char="•"/>
            </a:pPr>
            <a:r>
              <a:rPr lang="en-US" sz="1200" b="0" i="0" kern="1200">
                <a:solidFill>
                  <a:schemeClr val="tx1"/>
                </a:solidFill>
                <a:effectLst/>
                <a:latin typeface="Trebuchet MS" panose="020B0703020202090204" pitchFamily="34" charset="0"/>
                <a:ea typeface="+mn-ea"/>
                <a:cs typeface="+mn-cs"/>
              </a:rPr>
              <a:t>And apply best practices for reporting with the samples </a:t>
            </a:r>
          </a:p>
          <a:p>
            <a:pPr marL="285750" indent="-285750">
              <a:lnSpc>
                <a:spcPct val="107000"/>
              </a:lnSpc>
              <a:spcAft>
                <a:spcPts val="300"/>
              </a:spcAft>
              <a:buFont typeface="Calibri"/>
              <a:buChar char="-"/>
            </a:pPr>
            <a:endParaRPr lang="en-US" sz="1800">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2</a:t>
            </a:fld>
            <a:endParaRPr lang="en-GB"/>
          </a:p>
        </p:txBody>
      </p:sp>
    </p:spTree>
    <p:extLst>
      <p:ext uri="{BB962C8B-B14F-4D97-AF65-F5344CB8AC3E}">
        <p14:creationId xmlns:p14="http://schemas.microsoft.com/office/powerpoint/2010/main" val="1908871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 storage and preparation for transport.</a:t>
            </a:r>
          </a:p>
        </p:txBody>
      </p:sp>
      <p:sp>
        <p:nvSpPr>
          <p:cNvPr id="4" name="Slide Number Placeholder 3"/>
          <p:cNvSpPr>
            <a:spLocks noGrp="1"/>
          </p:cNvSpPr>
          <p:nvPr>
            <p:ph type="sldNum" sz="quarter" idx="5"/>
          </p:nvPr>
        </p:nvSpPr>
        <p:spPr/>
        <p:txBody>
          <a:bodyPr/>
          <a:lstStyle/>
          <a:p>
            <a:fld id="{FC504E23-EFC6-954F-B42A-4F03BD93428A}" type="slidenum">
              <a:rPr lang="en-GB" smtClean="0"/>
              <a:t>20</a:t>
            </a:fld>
            <a:endParaRPr lang="en-GB"/>
          </a:p>
        </p:txBody>
      </p:sp>
    </p:spTree>
    <p:extLst>
      <p:ext uri="{BB962C8B-B14F-4D97-AF65-F5344CB8AC3E}">
        <p14:creationId xmlns:p14="http://schemas.microsoft.com/office/powerpoint/2010/main" val="1627357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latin typeface="TrebuchetMS" panose="020B0703020202090204" pitchFamily="34" charset="0"/>
              </a:rPr>
              <a:t>There are different methods for preparing cholera samples for transport. </a:t>
            </a:r>
          </a:p>
          <a:p>
            <a:endParaRPr lang="en-US" sz="1200">
              <a:solidFill>
                <a:srgbClr val="000000"/>
              </a:solidFill>
              <a:latin typeface="TrebuchetMS" panose="020B0703020202090204" pitchFamily="34" charset="0"/>
            </a:endParaRPr>
          </a:p>
          <a:p>
            <a:r>
              <a:rPr lang="en-US" sz="1200">
                <a:solidFill>
                  <a:srgbClr val="000000"/>
                </a:solidFill>
                <a:latin typeface="TrebuchetMS" panose="020B0703020202090204" pitchFamily="34" charset="0"/>
              </a:rPr>
              <a:t>The choice of the transport method will depend on: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What resources are available. Do you have stool cups, Cary Blair swabs, </a:t>
            </a:r>
            <a:r>
              <a:rPr lang="en-US" sz="1200" err="1">
                <a:solidFill>
                  <a:srgbClr val="000000"/>
                </a:solidFill>
                <a:latin typeface="TrebuchetMS" panose="020B0703020202090204" pitchFamily="34" charset="0"/>
              </a:rPr>
              <a:t>etc</a:t>
            </a:r>
            <a:r>
              <a:rPr lang="en-US" sz="1200">
                <a:solidFill>
                  <a:srgbClr val="000000"/>
                </a:solidFill>
                <a:latin typeface="TrebuchetMS" panose="020B0703020202090204" pitchFamily="34" charset="0"/>
              </a:rPr>
              <a:t>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How long will the sample take to get to the laboratory and when it is expected to be tested. Will it get to be tested in less than 2 hours or more than 2 hours.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And what type of tests are to be performed at the laboratory. Will the lab be culturing the sample or doing PCR for example.  </a:t>
            </a:r>
          </a:p>
          <a:p>
            <a:pPr marL="171450" indent="-171450">
              <a:buFont typeface="Arial" panose="020B0604020202020204" pitchFamily="34" charset="0"/>
              <a:buChar char="•"/>
            </a:pPr>
            <a:endParaRPr lang="en-US" sz="1200">
              <a:solidFill>
                <a:srgbClr val="000000"/>
              </a:solidFill>
              <a:latin typeface="TrebuchetMS" panose="020B0703020202090204" pitchFamily="34" charset="0"/>
            </a:endParaRPr>
          </a:p>
          <a:p>
            <a:pPr marL="0" indent="0">
              <a:buFontTx/>
              <a:buNone/>
            </a:pPr>
            <a:r>
              <a:rPr lang="en-US" sz="1200">
                <a:solidFill>
                  <a:srgbClr val="000000"/>
                </a:solidFill>
                <a:latin typeface="TrebuchetMS" panose="020B0703020202090204" pitchFamily="34" charset="0"/>
              </a:rPr>
              <a:t>These decisions are usually made by the laboratory in coordination with the surveillance team. Make sure you are always aware of the procedures required. </a:t>
            </a: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21</a:t>
            </a:fld>
            <a:endParaRPr lang="en-GB"/>
          </a:p>
        </p:txBody>
      </p:sp>
    </p:spTree>
    <p:extLst>
      <p:ext uri="{BB962C8B-B14F-4D97-AF65-F5344CB8AC3E}">
        <p14:creationId xmlns:p14="http://schemas.microsoft.com/office/powerpoint/2010/main" val="1813613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latin typeface="TrebuchetMS" panose="020B0703020202090204" pitchFamily="34" charset="0"/>
              </a:rPr>
              <a:t>There are 5 most common ways to prepare samples for shipping to the laboratory: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A sample can be sent directly in the stool cup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A sample can be sent in as a swab in Cary Blair transport media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A sample can be sent in a tube of Alkaline Peptone Water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A sample can be sent on wet filter paper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A sample can be sent on dry filter paper </a:t>
            </a:r>
          </a:p>
          <a:p>
            <a:endParaRPr lang="en-US" sz="1200">
              <a:solidFill>
                <a:srgbClr val="000000"/>
              </a:solidFill>
              <a:latin typeface="TrebuchetMS" panose="020B0703020202090204" pitchFamily="34" charset="0"/>
            </a:endParaRPr>
          </a:p>
          <a:p>
            <a:r>
              <a:rPr lang="en-US" sz="1200">
                <a:solidFill>
                  <a:srgbClr val="000000"/>
                </a:solidFill>
                <a:latin typeface="TrebuchetMS" panose="020B0703020202090204" pitchFamily="34" charset="0"/>
              </a:rPr>
              <a:t>We will go through the procedures and characteristics of all these methods. </a:t>
            </a: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22</a:t>
            </a:fld>
            <a:endParaRPr lang="en-GB"/>
          </a:p>
        </p:txBody>
      </p:sp>
    </p:spTree>
    <p:extLst>
      <p:ext uri="{BB962C8B-B14F-4D97-AF65-F5344CB8AC3E}">
        <p14:creationId xmlns:p14="http://schemas.microsoft.com/office/powerpoint/2010/main" val="3786098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latin typeface="TrebuchetMS"/>
              </a:rPr>
              <a:t>Before starting the procedure, the basic safety and hygiene practices. These are key to keeping you and your community safe.  </a:t>
            </a:r>
          </a:p>
          <a:p>
            <a:r>
              <a:rPr lang="en-US" sz="1200">
                <a:solidFill>
                  <a:srgbClr val="000000"/>
                </a:solidFill>
                <a:latin typeface="TrebuchetMS"/>
              </a:rPr>
              <a:t>Wear </a:t>
            </a:r>
            <a:r>
              <a:rPr lang="en-US">
                <a:solidFill>
                  <a:srgbClr val="000000"/>
                </a:solidFill>
                <a:latin typeface="TrebuchetMS"/>
              </a:rPr>
              <a:t>gloves every</a:t>
            </a:r>
            <a:r>
              <a:rPr lang="en-US" sz="1200">
                <a:solidFill>
                  <a:srgbClr val="000000"/>
                </a:solidFill>
                <a:latin typeface="TrebuchetMS"/>
              </a:rPr>
              <a:t> time you collect or handle a stool sample. </a:t>
            </a:r>
          </a:p>
          <a:p>
            <a:r>
              <a:rPr lang="en-US" sz="1200">
                <a:solidFill>
                  <a:srgbClr val="000000"/>
                </a:solidFill>
                <a:latin typeface="TrebuchetMS"/>
              </a:rPr>
              <a:t>If you have any cuts or abrasions on your skin, if possible, cover them with adhesive dressing or skin tape first. </a:t>
            </a:r>
          </a:p>
          <a:p>
            <a:r>
              <a:rPr lang="en-US" sz="1200">
                <a:solidFill>
                  <a:srgbClr val="000000"/>
                </a:solidFill>
                <a:latin typeface="TrebuchetMS"/>
              </a:rPr>
              <a:t>When you are done collecting and handling the sample, remove the gloves and wash your hands with soap.  </a:t>
            </a:r>
          </a:p>
          <a:p>
            <a:r>
              <a:rPr lang="en-US" sz="1200">
                <a:solidFill>
                  <a:srgbClr val="000000"/>
                </a:solidFill>
                <a:latin typeface="TrebuchetMS"/>
              </a:rPr>
              <a:t>Use a new pair of gloves and wash your hands in between each patient.  </a:t>
            </a:r>
          </a:p>
          <a:p>
            <a:r>
              <a:rPr lang="en-US" sz="1200">
                <a:solidFill>
                  <a:srgbClr val="000000"/>
                </a:solidFill>
                <a:latin typeface="TrebuchetMS"/>
              </a:rPr>
              <a:t>You may also protect your clothes by wearing scrubs or a lab coat. </a:t>
            </a:r>
          </a:p>
          <a:p>
            <a:r>
              <a:rPr lang="en-US" sz="1200">
                <a:solidFill>
                  <a:srgbClr val="000000"/>
                </a:solidFill>
                <a:latin typeface="TrebuchetMS"/>
              </a:rPr>
              <a:t>Be sure to adhere to proper procedures for the disposal of any waste. </a:t>
            </a:r>
            <a:endParaRPr lang="en-US">
              <a:latin typeface="TrebuchetMS"/>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23</a:t>
            </a:fld>
            <a:endParaRPr lang="en-GB"/>
          </a:p>
        </p:txBody>
      </p:sp>
    </p:spTree>
    <p:extLst>
      <p:ext uri="{BB962C8B-B14F-4D97-AF65-F5344CB8AC3E}">
        <p14:creationId xmlns:p14="http://schemas.microsoft.com/office/powerpoint/2010/main" val="3627297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200"/>
              </a:spcAft>
              <a:buClr>
                <a:srgbClr val="26BCB4"/>
              </a:buClr>
              <a:buFont typeface="Arial" panose="020B0604020202020204" pitchFamily="34" charset="0"/>
              <a:buNone/>
            </a:pPr>
            <a:r>
              <a:rPr lang="en-US" sz="1200">
                <a:solidFill>
                  <a:srgbClr val="000000"/>
                </a:solidFill>
                <a:latin typeface="TrebuchetMS"/>
              </a:rPr>
              <a:t>The most favored transport medium for specimens with suspected </a:t>
            </a:r>
            <a:r>
              <a:rPr lang="en-US" sz="1200" i="1">
                <a:solidFill>
                  <a:srgbClr val="000000"/>
                </a:solidFill>
                <a:latin typeface="TrebuchetMS"/>
              </a:rPr>
              <a:t>Vibrio cholerae </a:t>
            </a:r>
            <a:r>
              <a:rPr lang="en-US" sz="1200">
                <a:solidFill>
                  <a:srgbClr val="000000"/>
                </a:solidFill>
                <a:latin typeface="TrebuchetMS"/>
              </a:rPr>
              <a:t>is a medium called Cary Blair. </a:t>
            </a:r>
          </a:p>
          <a:p>
            <a:pPr marL="0" indent="0">
              <a:spcAft>
                <a:spcPts val="1200"/>
              </a:spcAft>
              <a:buClr>
                <a:srgbClr val="26BCB4"/>
              </a:buClr>
              <a:buFont typeface="Arial" panose="020B0604020202020204" pitchFamily="34" charset="0"/>
              <a:buNone/>
            </a:pPr>
            <a:endParaRPr lang="en-US"/>
          </a:p>
          <a:p>
            <a:pPr marL="0" indent="0">
              <a:spcAft>
                <a:spcPts val="1200"/>
              </a:spcAft>
              <a:buClr>
                <a:srgbClr val="26BCB4"/>
              </a:buClr>
              <a:buFont typeface="Arial" panose="020B0604020202020204" pitchFamily="34" charset="0"/>
              <a:buNone/>
            </a:pPr>
            <a:r>
              <a:rPr lang="en-US" sz="1200">
                <a:solidFill>
                  <a:srgbClr val="000000"/>
                </a:solidFill>
                <a:latin typeface="TrebuchetMS"/>
              </a:rPr>
              <a:t>You will need tubes with sterile Cary Blair medium in them. In general, these tubes come with sterile swabs. </a:t>
            </a:r>
          </a:p>
          <a:p>
            <a:pPr marL="0" indent="0">
              <a:spcAft>
                <a:spcPts val="1200"/>
              </a:spcAft>
              <a:buClr>
                <a:srgbClr val="26BCB4"/>
              </a:buClr>
              <a:buFont typeface="Arial" panose="020B0604020202020204" pitchFamily="34" charset="0"/>
              <a:buNone/>
            </a:pPr>
            <a:endParaRPr lang="en-US"/>
          </a:p>
          <a:p>
            <a:pPr>
              <a:spcAft>
                <a:spcPts val="1200"/>
              </a:spcAft>
              <a:buClr>
                <a:srgbClr val="26BCB4"/>
              </a:buClr>
            </a:pPr>
            <a:r>
              <a:rPr lang="en-US" sz="1200">
                <a:solidFill>
                  <a:srgbClr val="000000"/>
                </a:solidFill>
                <a:latin typeface="TrebuchetMS"/>
              </a:rPr>
              <a:t>If your initial sample is loose stool in a container, use a sterile swab to dip in the stool, swirl it about and transfer the swab all the way down into the tube of Cary Blair and leave it in the tube. </a:t>
            </a:r>
          </a:p>
          <a:p>
            <a:pPr>
              <a:spcAft>
                <a:spcPts val="1200"/>
              </a:spcAft>
              <a:buClr>
                <a:srgbClr val="26BCB4"/>
              </a:buClr>
            </a:pPr>
            <a:r>
              <a:rPr lang="en-US" sz="1200">
                <a:solidFill>
                  <a:srgbClr val="000000"/>
                </a:solidFill>
                <a:latin typeface="TrebuchetMS"/>
              </a:rPr>
              <a:t>If you had to perform a rectal swab, you can place the rectal swab directly into the tube of Cary Blair. </a:t>
            </a:r>
            <a:endParaRPr lang="en-US">
              <a:latin typeface="TrebuchetMS"/>
            </a:endParaRPr>
          </a:p>
          <a:p>
            <a:pPr marL="0" indent="0">
              <a:spcAft>
                <a:spcPts val="1200"/>
              </a:spcAft>
              <a:buClr>
                <a:srgbClr val="26BCB4"/>
              </a:buClr>
              <a:buFont typeface="Arial" panose="020B0604020202020204" pitchFamily="34" charset="0"/>
              <a:buNone/>
            </a:pPr>
            <a:endParaRPr lang="en-US"/>
          </a:p>
          <a:p>
            <a:pPr marL="0" indent="0">
              <a:spcAft>
                <a:spcPts val="1200"/>
              </a:spcAft>
              <a:buClr>
                <a:srgbClr val="26BCB4"/>
              </a:buClr>
              <a:buFont typeface="Arial" panose="020B0604020202020204" pitchFamily="34" charset="0"/>
              <a:buNone/>
            </a:pPr>
            <a:r>
              <a:rPr lang="en-US" sz="1200">
                <a:solidFill>
                  <a:srgbClr val="000000"/>
                </a:solidFill>
                <a:latin typeface="TrebuchetMS"/>
              </a:rPr>
              <a:t>On average, these samples can be stored and transported for 7 days at ambient temperature. Be careful to keep any samples out of direct sunlight. </a:t>
            </a:r>
          </a:p>
          <a:p>
            <a:pPr marL="0" indent="0">
              <a:spcAft>
                <a:spcPts val="1200"/>
              </a:spcAft>
              <a:buClr>
                <a:srgbClr val="26BCB4"/>
              </a:buClr>
              <a:buFont typeface="Arial" panose="020B0604020202020204" pitchFamily="34" charset="0"/>
              <a:buNone/>
            </a:pPr>
            <a:endParaRPr lang="en-US"/>
          </a:p>
          <a:p>
            <a:pPr>
              <a:spcAft>
                <a:spcPts val="1200"/>
              </a:spcAft>
              <a:buClr>
                <a:srgbClr val="26BCB4"/>
              </a:buClr>
            </a:pPr>
            <a:r>
              <a:rPr lang="en-US" sz="1200">
                <a:solidFill>
                  <a:srgbClr val="000000"/>
                </a:solidFill>
                <a:latin typeface="TrebuchetMS"/>
              </a:rPr>
              <a:t>The laboratory will be able to perform culture directly from these samples, or even RDT and molecular testing but only after further processing. </a:t>
            </a:r>
            <a:endParaRPr lang="en-US">
              <a:latin typeface="TrebuchetMS"/>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24</a:t>
            </a:fld>
            <a:endParaRPr lang="en-GB"/>
          </a:p>
        </p:txBody>
      </p:sp>
    </p:spTree>
    <p:extLst>
      <p:ext uri="{BB962C8B-B14F-4D97-AF65-F5344CB8AC3E}">
        <p14:creationId xmlns:p14="http://schemas.microsoft.com/office/powerpoint/2010/main" val="4201340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latin typeface="TrebuchetMS" panose="020B0703020202090204" pitchFamily="34" charset="0"/>
              </a:rPr>
              <a:t>Stool samples can be sent to the laboratory in the initial simple stool cup, but they would need to be tested rapidly within 2 hours of collection. </a:t>
            </a:r>
          </a:p>
          <a:p>
            <a:endParaRPr lang="en-US" sz="1200">
              <a:solidFill>
                <a:srgbClr val="000000"/>
              </a:solidFill>
              <a:latin typeface="TrebuchetMS" panose="020B0703020202090204" pitchFamily="34" charset="0"/>
            </a:endParaRPr>
          </a:p>
          <a:p>
            <a:r>
              <a:rPr lang="en-US" sz="1200">
                <a:solidFill>
                  <a:srgbClr val="000000"/>
                </a:solidFill>
                <a:latin typeface="TrebuchetMS" panose="020B0703020202090204" pitchFamily="34" charset="0"/>
              </a:rPr>
              <a:t>These samples must be sent at ambient temperature, ideally between 22 and 25 degrees centigrade. There is generally no need to add icepacks unless the temperature is expected to go above 35 degrees. </a:t>
            </a:r>
          </a:p>
          <a:p>
            <a:endParaRPr lang="en-US" sz="1200">
              <a:solidFill>
                <a:srgbClr val="000000"/>
              </a:solidFill>
              <a:latin typeface="TrebuchetMS" panose="020B0703020202090204" pitchFamily="34" charset="0"/>
            </a:endParaRPr>
          </a:p>
          <a:p>
            <a:r>
              <a:rPr lang="en-US" sz="1200">
                <a:solidFill>
                  <a:srgbClr val="000000"/>
                </a:solidFill>
                <a:latin typeface="TrebuchetMS" panose="020B0703020202090204" pitchFamily="34" charset="0"/>
              </a:rPr>
              <a:t>From these types of samples, if the tests are done rapidly, the laboratory can perform a RDT, culture or even molecular analysis</a:t>
            </a:r>
            <a:endParaRPr lang="en-US" sz="1200" kern="120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25</a:t>
            </a:fld>
            <a:endParaRPr lang="en-GB"/>
          </a:p>
        </p:txBody>
      </p:sp>
    </p:spTree>
    <p:extLst>
      <p:ext uri="{BB962C8B-B14F-4D97-AF65-F5344CB8AC3E}">
        <p14:creationId xmlns:p14="http://schemas.microsoft.com/office/powerpoint/2010/main" val="3234371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buClr>
                <a:srgbClr val="26BCB4"/>
              </a:buClr>
            </a:pPr>
            <a:r>
              <a:rPr lang="en-US" sz="1200">
                <a:solidFill>
                  <a:srgbClr val="000000"/>
                </a:solidFill>
                <a:latin typeface="TrebuchetMS"/>
              </a:rPr>
              <a:t>A sample can be suspended in Alkaline Peptone Water to favor the growth of </a:t>
            </a:r>
            <a:r>
              <a:rPr lang="en-US" i="1">
                <a:solidFill>
                  <a:srgbClr val="000000"/>
                </a:solidFill>
                <a:latin typeface="TrebuchetMS"/>
              </a:rPr>
              <a:t>Vibrio cholerae.</a:t>
            </a:r>
            <a:r>
              <a:rPr lang="en-US">
                <a:solidFill>
                  <a:srgbClr val="000000"/>
                </a:solidFill>
                <a:latin typeface="TrebuchetMS"/>
              </a:rPr>
              <a:t> </a:t>
            </a:r>
            <a:r>
              <a:rPr lang="en-US" sz="1200">
                <a:solidFill>
                  <a:srgbClr val="000000"/>
                </a:solidFill>
                <a:latin typeface="TrebuchetMS"/>
              </a:rPr>
              <a:t>This is generally not the </a:t>
            </a:r>
            <a:r>
              <a:rPr lang="en-US">
                <a:solidFill>
                  <a:srgbClr val="000000"/>
                </a:solidFill>
                <a:latin typeface="TrebuchetMS"/>
              </a:rPr>
              <a:t>recommended </a:t>
            </a:r>
            <a:r>
              <a:rPr lang="en-US" sz="1200">
                <a:solidFill>
                  <a:srgbClr val="000000"/>
                </a:solidFill>
                <a:latin typeface="TrebuchetMS"/>
              </a:rPr>
              <a:t>method </a:t>
            </a:r>
            <a:r>
              <a:rPr lang="en-US">
                <a:solidFill>
                  <a:srgbClr val="000000"/>
                </a:solidFill>
                <a:latin typeface="TrebuchetMS"/>
              </a:rPr>
              <a:t>because EPA is a culture medium, not a transport medium, and </a:t>
            </a:r>
            <a:r>
              <a:rPr lang="en-US" sz="1200">
                <a:solidFill>
                  <a:srgbClr val="000000"/>
                </a:solidFill>
                <a:latin typeface="TrebuchetMS"/>
              </a:rPr>
              <a:t>it requires </a:t>
            </a:r>
            <a:r>
              <a:rPr lang="en-US">
                <a:solidFill>
                  <a:srgbClr val="000000"/>
                </a:solidFill>
                <a:latin typeface="TrebuchetMS"/>
              </a:rPr>
              <a:t>an additional step for sample </a:t>
            </a:r>
            <a:r>
              <a:rPr lang="en-US" sz="1200">
                <a:solidFill>
                  <a:srgbClr val="000000"/>
                </a:solidFill>
                <a:latin typeface="TrebuchetMS"/>
              </a:rPr>
              <a:t>preparation</a:t>
            </a:r>
            <a:r>
              <a:rPr lang="en-US">
                <a:solidFill>
                  <a:srgbClr val="000000"/>
                </a:solidFill>
                <a:latin typeface="TrebuchetMS"/>
              </a:rPr>
              <a:t>. One advantage, however, is that it allows the stool to be repackaged into smaller containers than standard stool pots—sometimes into tubes like Eppendorf tubes of 1.5 to 2 mL—which can</a:t>
            </a:r>
            <a:r>
              <a:rPr lang="en-US" sz="1200">
                <a:solidFill>
                  <a:srgbClr val="000000"/>
                </a:solidFill>
                <a:latin typeface="TrebuchetMS"/>
              </a:rPr>
              <a:t> be </a:t>
            </a:r>
            <a:r>
              <a:rPr lang="en-US">
                <a:solidFill>
                  <a:srgbClr val="000000"/>
                </a:solidFill>
                <a:latin typeface="TrebuchetMS"/>
              </a:rPr>
              <a:t>useful when sending multiple samples</a:t>
            </a:r>
            <a:r>
              <a:rPr lang="en-US" sz="1200">
                <a:solidFill>
                  <a:srgbClr val="000000"/>
                </a:solidFill>
                <a:latin typeface="TrebuchetMS"/>
              </a:rPr>
              <a:t>.  </a:t>
            </a:r>
          </a:p>
          <a:p>
            <a:pPr marL="0" indent="0">
              <a:spcAft>
                <a:spcPts val="1200"/>
              </a:spcAft>
              <a:buClr>
                <a:srgbClr val="26BCB4"/>
              </a:buClr>
              <a:buFont typeface="Arial" panose="020B0604020202020204" pitchFamily="34" charset="0"/>
              <a:buNone/>
            </a:pPr>
            <a:endParaRPr lang="en-US" sz="1200">
              <a:solidFill>
                <a:srgbClr val="000000"/>
              </a:solidFill>
              <a:latin typeface="TrebuchetMS" panose="020B0703020202090204" pitchFamily="34" charset="0"/>
            </a:endParaRPr>
          </a:p>
          <a:p>
            <a:pPr marL="0" indent="0">
              <a:spcAft>
                <a:spcPts val="1200"/>
              </a:spcAft>
              <a:buClr>
                <a:srgbClr val="26BCB4"/>
              </a:buClr>
              <a:buFont typeface="Arial" panose="020B0604020202020204" pitchFamily="34" charset="0"/>
              <a:buNone/>
            </a:pPr>
            <a:r>
              <a:rPr lang="en-US" sz="1200">
                <a:solidFill>
                  <a:srgbClr val="000000"/>
                </a:solidFill>
                <a:latin typeface="TrebuchetMS"/>
              </a:rPr>
              <a:t>You will need prepared tubes of sterile APW and transfer pipettes or swabs. </a:t>
            </a:r>
          </a:p>
          <a:p>
            <a:pPr marL="0" indent="0">
              <a:spcAft>
                <a:spcPts val="1200"/>
              </a:spcAft>
              <a:buClr>
                <a:srgbClr val="26BCB4"/>
              </a:buClr>
              <a:buFont typeface="Arial" panose="020B0604020202020204" pitchFamily="34" charset="0"/>
              <a:buNone/>
            </a:pPr>
            <a:endParaRPr lang="en-US" sz="1200">
              <a:solidFill>
                <a:srgbClr val="000000"/>
              </a:solidFill>
              <a:latin typeface="TrebuchetMS" panose="020B0703020202090204" pitchFamily="34" charset="0"/>
            </a:endParaRPr>
          </a:p>
          <a:p>
            <a:pPr marL="0" indent="0">
              <a:spcAft>
                <a:spcPts val="1200"/>
              </a:spcAft>
              <a:buClr>
                <a:srgbClr val="26BCB4"/>
              </a:buClr>
              <a:buFont typeface="Arial" panose="020B0604020202020204" pitchFamily="34" charset="0"/>
              <a:buNone/>
            </a:pPr>
            <a:r>
              <a:rPr lang="en-US" sz="1200">
                <a:solidFill>
                  <a:srgbClr val="000000"/>
                </a:solidFill>
                <a:latin typeface="TrebuchetMS"/>
              </a:rPr>
              <a:t>Using a transfer pipette or swab, transfer some stool from the initial container into a tube of APW in a way that the stool should not take up more than 10% of the total volume of APW. </a:t>
            </a:r>
          </a:p>
          <a:p>
            <a:pPr marL="0" indent="0">
              <a:spcAft>
                <a:spcPts val="1200"/>
              </a:spcAft>
              <a:buClr>
                <a:srgbClr val="26BCB4"/>
              </a:buClr>
              <a:buFont typeface="Arial" panose="020B0604020202020204" pitchFamily="34" charset="0"/>
              <a:buNone/>
            </a:pPr>
            <a:endParaRPr lang="en-US"/>
          </a:p>
          <a:p>
            <a:pPr marL="0" indent="0">
              <a:spcAft>
                <a:spcPts val="1200"/>
              </a:spcAft>
              <a:buClr>
                <a:srgbClr val="26BCB4"/>
              </a:buClr>
              <a:buFont typeface="Arial" panose="020B0604020202020204" pitchFamily="34" charset="0"/>
              <a:buNone/>
            </a:pPr>
            <a:r>
              <a:rPr lang="en-US" sz="1200">
                <a:solidFill>
                  <a:srgbClr val="000000"/>
                </a:solidFill>
                <a:latin typeface="TrebuchetMS"/>
              </a:rPr>
              <a:t>These samples must be tested within less than 24 hours. </a:t>
            </a:r>
          </a:p>
          <a:p>
            <a:pPr marL="0" indent="0">
              <a:spcAft>
                <a:spcPts val="1200"/>
              </a:spcAft>
              <a:buClr>
                <a:srgbClr val="26BCB4"/>
              </a:buClr>
              <a:buFont typeface="Arial" panose="020B0604020202020204" pitchFamily="34" charset="0"/>
              <a:buNone/>
            </a:pPr>
            <a:r>
              <a:rPr lang="en-US" sz="1200">
                <a:solidFill>
                  <a:srgbClr val="000000"/>
                </a:solidFill>
                <a:latin typeface="TrebuchetMS"/>
              </a:rPr>
              <a:t>They should be transported at ambient temperature.  </a:t>
            </a:r>
            <a:endParaRPr lang="en-US">
              <a:latin typeface="TrebuchetMS"/>
            </a:endParaRPr>
          </a:p>
          <a:p>
            <a:pPr marL="0" indent="0">
              <a:spcAft>
                <a:spcPts val="1200"/>
              </a:spcAft>
              <a:buClr>
                <a:srgbClr val="26BCB4"/>
              </a:buClr>
              <a:buFont typeface="Arial" panose="020B0604020202020204" pitchFamily="34" charset="0"/>
              <a:buNone/>
            </a:pPr>
            <a:endParaRPr lang="en-US"/>
          </a:p>
          <a:p>
            <a:pPr marL="0" indent="0">
              <a:spcAft>
                <a:spcPts val="1200"/>
              </a:spcAft>
              <a:buClr>
                <a:srgbClr val="26BCB4"/>
              </a:buClr>
              <a:buFont typeface="Arial" panose="020B0604020202020204" pitchFamily="34" charset="0"/>
              <a:buNone/>
            </a:pPr>
            <a:r>
              <a:rPr lang="en-US" sz="1200">
                <a:solidFill>
                  <a:srgbClr val="000000"/>
                </a:solidFill>
                <a:latin typeface="TrebuchetMS"/>
              </a:rPr>
              <a:t>And finally, this preparation in APW can be used in the laboratory for RDT, culture and molecular testing. </a:t>
            </a:r>
            <a:endParaRPr lang="en-US">
              <a:latin typeface="TrebuchetMS"/>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26</a:t>
            </a:fld>
            <a:endParaRPr lang="en-GB"/>
          </a:p>
        </p:txBody>
      </p:sp>
    </p:spTree>
    <p:extLst>
      <p:ext uri="{BB962C8B-B14F-4D97-AF65-F5344CB8AC3E}">
        <p14:creationId xmlns:p14="http://schemas.microsoft.com/office/powerpoint/2010/main" val="966046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spcAft>
                <a:spcPts val="1200"/>
              </a:spcAft>
              <a:buClr>
                <a:srgbClr val="26BCB4"/>
              </a:buClr>
              <a:buFont typeface="Arial" panose="020B0604020202020204" pitchFamily="34" charset="0"/>
              <a:buNone/>
            </a:pPr>
            <a:r>
              <a:rPr lang="en-US" sz="1200">
                <a:solidFill>
                  <a:srgbClr val="000000"/>
                </a:solidFill>
                <a:latin typeface="TrebuchetMS" panose="020B0703020202090204" pitchFamily="34" charset="0"/>
              </a:rPr>
              <a:t>A sample can be sent on wet filter paper. </a:t>
            </a:r>
          </a:p>
          <a:p>
            <a:pPr marL="0" indent="0">
              <a:lnSpc>
                <a:spcPct val="150000"/>
              </a:lnSpc>
              <a:spcAft>
                <a:spcPts val="1200"/>
              </a:spcAft>
              <a:buClr>
                <a:srgbClr val="26BCB4"/>
              </a:buClr>
              <a:buFont typeface="Arial" panose="020B0604020202020204" pitchFamily="34" charset="0"/>
              <a:buNone/>
            </a:pPr>
            <a:endParaRPr lang="en-US"/>
          </a:p>
          <a:p>
            <a:pPr marL="0" indent="0">
              <a:lnSpc>
                <a:spcPct val="150000"/>
              </a:lnSpc>
              <a:spcAft>
                <a:spcPts val="1200"/>
              </a:spcAft>
              <a:buClr>
                <a:srgbClr val="26BCB4"/>
              </a:buClr>
              <a:buFont typeface="Arial" panose="020B0604020202020204" pitchFamily="34" charset="0"/>
              <a:buNone/>
            </a:pPr>
            <a:r>
              <a:rPr lang="en-US" sz="1200">
                <a:solidFill>
                  <a:srgbClr val="000000"/>
                </a:solidFill>
                <a:latin typeface="TrebuchetMS" panose="020B0703020202090204" pitchFamily="34" charset="0"/>
              </a:rPr>
              <a:t>You will require filter paper disks, some saline solution, a small tube with a screw cap and a single-use needle or forceps.  </a:t>
            </a:r>
          </a:p>
          <a:p>
            <a:pPr marL="0" indent="0">
              <a:lnSpc>
                <a:spcPct val="150000"/>
              </a:lnSpc>
              <a:spcAft>
                <a:spcPts val="1200"/>
              </a:spcAft>
              <a:buClr>
                <a:srgbClr val="26BCB4"/>
              </a:buClr>
              <a:buFont typeface="Arial" panose="020B0604020202020204" pitchFamily="34" charset="0"/>
              <a:buNone/>
            </a:pPr>
            <a:r>
              <a:rPr lang="en-US" sz="1200">
                <a:solidFill>
                  <a:srgbClr val="000000"/>
                </a:solidFill>
                <a:latin typeface="TrebuchetMS" panose="020B0703020202090204" pitchFamily="34" charset="0"/>
              </a:rPr>
              <a:t>Use the single-use needle or forceps to dip the disk in the stool, then place that disk in the small tube, add 2 or 3 drops of saline solution and close the tube. </a:t>
            </a:r>
            <a:endParaRPr lang="en-US"/>
          </a:p>
          <a:p>
            <a:pPr marL="0" indent="0">
              <a:lnSpc>
                <a:spcPct val="150000"/>
              </a:lnSpc>
              <a:spcAft>
                <a:spcPts val="1200"/>
              </a:spcAft>
              <a:buClr>
                <a:srgbClr val="26BCB4"/>
              </a:buClr>
              <a:buFont typeface="Arial" panose="020B0604020202020204" pitchFamily="34" charset="0"/>
              <a:buNone/>
            </a:pPr>
            <a:endParaRPr lang="en-US"/>
          </a:p>
          <a:p>
            <a:pPr marL="0" indent="0">
              <a:lnSpc>
                <a:spcPct val="150000"/>
              </a:lnSpc>
              <a:spcAft>
                <a:spcPts val="1200"/>
              </a:spcAft>
              <a:buClr>
                <a:srgbClr val="26BCB4"/>
              </a:buClr>
              <a:buFont typeface="Arial" panose="020B0604020202020204" pitchFamily="34" charset="0"/>
              <a:buNone/>
            </a:pPr>
            <a:r>
              <a:rPr lang="en-US" b="0" i="0">
                <a:latin typeface="Trebuchet MS" panose="020B0703020202090204" pitchFamily="34" charset="0"/>
              </a:rPr>
              <a:t>This way, the sample can be stored or transported for a maximum of 15 days at ambient temperature.</a:t>
            </a:r>
          </a:p>
          <a:p>
            <a:pPr marL="0" indent="0">
              <a:lnSpc>
                <a:spcPct val="150000"/>
              </a:lnSpc>
              <a:spcAft>
                <a:spcPts val="1200"/>
              </a:spcAft>
              <a:buClr>
                <a:srgbClr val="26BCB4"/>
              </a:buClr>
              <a:buFont typeface="Arial" panose="020B0604020202020204" pitchFamily="34" charset="0"/>
              <a:buNone/>
            </a:pPr>
            <a:endParaRPr lang="en-US"/>
          </a:p>
          <a:p>
            <a:pPr marL="0" indent="0">
              <a:lnSpc>
                <a:spcPct val="150000"/>
              </a:lnSpc>
              <a:spcAft>
                <a:spcPts val="1200"/>
              </a:spcAft>
              <a:buClr>
                <a:srgbClr val="26BCB4"/>
              </a:buClr>
              <a:buFont typeface="Arial" panose="020B0604020202020204" pitchFamily="34" charset="0"/>
              <a:buNone/>
            </a:pPr>
            <a:r>
              <a:rPr lang="en-US" b="0" i="0">
                <a:latin typeface="Trebuchet MS" panose="020B0703020202090204" pitchFamily="34" charset="0"/>
              </a:rPr>
              <a:t>From these samples, the laboratory can perform culture or molecular tests but they will need extra processing before an RDT can be performed.</a:t>
            </a:r>
          </a:p>
        </p:txBody>
      </p:sp>
      <p:sp>
        <p:nvSpPr>
          <p:cNvPr id="4" name="Slide Number Placeholder 3"/>
          <p:cNvSpPr>
            <a:spLocks noGrp="1"/>
          </p:cNvSpPr>
          <p:nvPr>
            <p:ph type="sldNum" sz="quarter" idx="5"/>
          </p:nvPr>
        </p:nvSpPr>
        <p:spPr/>
        <p:txBody>
          <a:bodyPr/>
          <a:lstStyle/>
          <a:p>
            <a:fld id="{FC504E23-EFC6-954F-B42A-4F03BD93428A}" type="slidenum">
              <a:rPr lang="en-GB" smtClean="0"/>
              <a:t>27</a:t>
            </a:fld>
            <a:endParaRPr lang="en-GB"/>
          </a:p>
        </p:txBody>
      </p:sp>
    </p:spTree>
    <p:extLst>
      <p:ext uri="{BB962C8B-B14F-4D97-AF65-F5344CB8AC3E}">
        <p14:creationId xmlns:p14="http://schemas.microsoft.com/office/powerpoint/2010/main" val="772575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spcAft>
                <a:spcPts val="1800"/>
              </a:spcAft>
              <a:buClr>
                <a:srgbClr val="26BCB4"/>
              </a:buClr>
              <a:buFont typeface="Arial" panose="020B0604020202020204" pitchFamily="34" charset="0"/>
              <a:buNone/>
            </a:pPr>
            <a:r>
              <a:rPr lang="en-US" sz="1200">
                <a:solidFill>
                  <a:srgbClr val="000000"/>
                </a:solidFill>
                <a:latin typeface="TrebuchetMS" panose="020B0703020202090204" pitchFamily="34" charset="0"/>
              </a:rPr>
              <a:t>Samples can also be sent on dry filter paper. </a:t>
            </a:r>
          </a:p>
          <a:p>
            <a:pPr marL="0" indent="0">
              <a:lnSpc>
                <a:spcPct val="150000"/>
              </a:lnSpc>
              <a:spcAft>
                <a:spcPts val="1800"/>
              </a:spcAft>
              <a:buClr>
                <a:srgbClr val="26BCB4"/>
              </a:buClr>
              <a:buFont typeface="Arial" panose="020B0604020202020204" pitchFamily="34" charset="0"/>
              <a:buNone/>
            </a:pPr>
            <a:endParaRPr lang="en-US" sz="1200">
              <a:solidFill>
                <a:srgbClr val="000000"/>
              </a:solidFill>
              <a:latin typeface="TrebuchetMS" panose="020B0703020202090204" pitchFamily="34" charset="0"/>
            </a:endParaRPr>
          </a:p>
          <a:p>
            <a:pPr marL="0" indent="0">
              <a:lnSpc>
                <a:spcPct val="150000"/>
              </a:lnSpc>
              <a:spcAft>
                <a:spcPts val="1800"/>
              </a:spcAft>
              <a:buClr>
                <a:srgbClr val="26BCB4"/>
              </a:buClr>
              <a:buFont typeface="Arial" panose="020B0604020202020204" pitchFamily="34" charset="0"/>
              <a:buNone/>
            </a:pPr>
            <a:r>
              <a:rPr lang="en-US" sz="1200">
                <a:solidFill>
                  <a:srgbClr val="000000"/>
                </a:solidFill>
                <a:latin typeface="TrebuchetMS" panose="020B0703020202090204" pitchFamily="34" charset="0"/>
              </a:rPr>
              <a:t>For this method you will need </a:t>
            </a:r>
            <a:r>
              <a:rPr lang="en-US" sz="1200" err="1">
                <a:solidFill>
                  <a:srgbClr val="000000"/>
                </a:solidFill>
                <a:latin typeface="TrebuchetMS" panose="020B0703020202090204" pitchFamily="34" charset="0"/>
              </a:rPr>
              <a:t>whatman</a:t>
            </a:r>
            <a:r>
              <a:rPr lang="en-US" sz="1200">
                <a:solidFill>
                  <a:srgbClr val="000000"/>
                </a:solidFill>
                <a:latin typeface="TrebuchetMS" panose="020B0703020202090204" pitchFamily="34" charset="0"/>
              </a:rPr>
              <a:t> cards, disposable transfer pipettes, individual plastic pouches and a desiccant. </a:t>
            </a:r>
          </a:p>
          <a:p>
            <a:pPr marL="0" indent="0">
              <a:lnSpc>
                <a:spcPct val="150000"/>
              </a:lnSpc>
              <a:spcAft>
                <a:spcPts val="1800"/>
              </a:spcAft>
              <a:buClr>
                <a:srgbClr val="26BCB4"/>
              </a:buClr>
              <a:buFont typeface="Arial" panose="020B0604020202020204" pitchFamily="34" charset="0"/>
              <a:buNone/>
            </a:pPr>
            <a:endParaRPr lang="en-US" sz="1200">
              <a:solidFill>
                <a:srgbClr val="000000"/>
              </a:solidFill>
              <a:latin typeface="TrebuchetMS" panose="020B0703020202090204" pitchFamily="34" charset="0"/>
            </a:endParaRPr>
          </a:p>
          <a:p>
            <a:pPr marL="0" indent="0">
              <a:lnSpc>
                <a:spcPct val="150000"/>
              </a:lnSpc>
              <a:spcAft>
                <a:spcPts val="1800"/>
              </a:spcAft>
              <a:buClr>
                <a:srgbClr val="26BCB4"/>
              </a:buClr>
              <a:buFont typeface="Arial" panose="020B0604020202020204" pitchFamily="34" charset="0"/>
              <a:buNone/>
            </a:pPr>
            <a:r>
              <a:rPr lang="en-US" sz="1200">
                <a:solidFill>
                  <a:srgbClr val="000000"/>
                </a:solidFill>
                <a:latin typeface="TrebuchetMS" panose="020B0703020202090204" pitchFamily="34" charset="0"/>
              </a:rPr>
              <a:t>Use the transfer pipette to deposit one drop of watery stool onto the filter paper. Let the paper air dry before placing it into an individual pouch with desiccant. </a:t>
            </a:r>
          </a:p>
          <a:p>
            <a:pPr marL="0" indent="0">
              <a:lnSpc>
                <a:spcPct val="150000"/>
              </a:lnSpc>
              <a:spcAft>
                <a:spcPts val="1800"/>
              </a:spcAft>
              <a:buClr>
                <a:srgbClr val="26BCB4"/>
              </a:buClr>
              <a:buFont typeface="Arial" panose="020B0604020202020204" pitchFamily="34" charset="0"/>
              <a:buNone/>
            </a:pPr>
            <a:endParaRPr lang="en-US" sz="1200">
              <a:solidFill>
                <a:srgbClr val="000000"/>
              </a:solidFill>
              <a:latin typeface="TrebuchetMS" panose="020B0703020202090204" pitchFamily="34" charset="0"/>
            </a:endParaRPr>
          </a:p>
          <a:p>
            <a:pPr marL="0" indent="0">
              <a:lnSpc>
                <a:spcPct val="150000"/>
              </a:lnSpc>
              <a:spcAft>
                <a:spcPts val="1800"/>
              </a:spcAft>
              <a:buClr>
                <a:srgbClr val="26BCB4"/>
              </a:buClr>
              <a:buFont typeface="Arial" panose="020B0604020202020204" pitchFamily="34" charset="0"/>
              <a:buNone/>
            </a:pPr>
            <a:r>
              <a:rPr lang="en-US" sz="1200">
                <a:solidFill>
                  <a:srgbClr val="000000"/>
                </a:solidFill>
                <a:latin typeface="TrebuchetMS" panose="020B0703020202090204" pitchFamily="34" charset="0"/>
              </a:rPr>
              <a:t>Using this method, a sample can theoretically be kept indefinitely at ambient temperature. However, the laboratory will only be able to perform molecular analysis such as PCR and not culture or RDT. </a:t>
            </a:r>
            <a:endParaRPr lang="en-US">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28</a:t>
            </a:fld>
            <a:endParaRPr lang="en-GB"/>
          </a:p>
        </p:txBody>
      </p:sp>
    </p:spTree>
    <p:extLst>
      <p:ext uri="{BB962C8B-B14F-4D97-AF65-F5344CB8AC3E}">
        <p14:creationId xmlns:p14="http://schemas.microsoft.com/office/powerpoint/2010/main" val="1465323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latin typeface="TrebuchetMS" panose="020B0703020202090204" pitchFamily="34" charset="0"/>
              </a:rPr>
              <a:t>Accurately labeling samples is critical.  </a:t>
            </a:r>
          </a:p>
          <a:p>
            <a:r>
              <a:rPr lang="en-US" sz="1200">
                <a:solidFill>
                  <a:srgbClr val="000000"/>
                </a:solidFill>
                <a:latin typeface="TrebuchetMS" panose="020B0703020202090204" pitchFamily="34" charset="0"/>
              </a:rPr>
              <a:t>At a minimum, each specimen should be identified by: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patient’s name and/or unique identification number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the time and date of collection of the sample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the initials or name of the person having collected the sample. </a:t>
            </a:r>
          </a:p>
          <a:p>
            <a:endParaRPr lang="en-US" sz="1200" kern="1200">
              <a:solidFill>
                <a:schemeClr val="tx1"/>
              </a:solidFill>
              <a:effectLst/>
              <a:latin typeface="+mn-lt"/>
              <a:ea typeface="+mn-ea"/>
              <a:cs typeface="+mn-cs"/>
            </a:endParaRPr>
          </a:p>
          <a:p>
            <a:pPr marL="0" indent="0">
              <a:buFontTx/>
              <a:buNone/>
            </a:pPr>
            <a:r>
              <a:rPr lang="en-US" sz="1200">
                <a:solidFill>
                  <a:srgbClr val="000000"/>
                </a:solidFill>
                <a:latin typeface="TrebuchetMS" panose="020B0703020202090204" pitchFamily="34" charset="0"/>
              </a:rPr>
              <a:t>Other information can be important such as what test has been ordered.  </a:t>
            </a:r>
          </a:p>
          <a:p>
            <a:pPr marL="0" indent="0">
              <a:buFontTx/>
              <a:buNone/>
            </a:pPr>
            <a:r>
              <a:rPr lang="en-US" sz="1200">
                <a:solidFill>
                  <a:srgbClr val="000000"/>
                </a:solidFill>
                <a:latin typeface="TrebuchetMS" panose="020B0703020202090204" pitchFamily="34" charset="0"/>
              </a:rPr>
              <a:t>If possible, use computer-generated bar codes linked to the complete electronic information of the patient. </a:t>
            </a:r>
          </a:p>
          <a:p>
            <a:pPr marL="0" indent="0">
              <a:buFontTx/>
              <a:buNone/>
            </a:pPr>
            <a:r>
              <a:rPr lang="en-US" sz="1200">
                <a:solidFill>
                  <a:srgbClr val="000000"/>
                </a:solidFill>
                <a:latin typeface="TrebuchetMS" panose="020B0703020202090204" pitchFamily="34" charset="0"/>
              </a:rPr>
              <a:t>Be sure to adhere to local guidelines within the country you are in. </a:t>
            </a:r>
            <a:br>
              <a:rPr lang="en-US">
                <a:cs typeface="+mn-lt"/>
              </a:rPr>
            </a:b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29</a:t>
            </a:fld>
            <a:endParaRPr lang="en-GB"/>
          </a:p>
        </p:txBody>
      </p:sp>
    </p:spTree>
    <p:extLst>
      <p:ext uri="{BB962C8B-B14F-4D97-AF65-F5344CB8AC3E}">
        <p14:creationId xmlns:p14="http://schemas.microsoft.com/office/powerpoint/2010/main" val="128174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300"/>
              </a:spcAft>
            </a:pPr>
            <a:r>
              <a:rPr lang="en-US" sz="1200" b="0" i="0">
                <a:latin typeface="Trebuchet MS" panose="020B0703020202090204" pitchFamily="34" charset="0"/>
                <a:cs typeface="Calibri"/>
              </a:rPr>
              <a:t>This module is divided into the five following sections.</a:t>
            </a:r>
            <a:endParaRPr lang="en-US" sz="1200" b="0" i="0">
              <a:effectLst/>
              <a:latin typeface="Trebuchet MS" panose="020B0703020202090204" pitchFamily="34" charset="0"/>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3</a:t>
            </a:fld>
            <a:endParaRPr lang="en-GB"/>
          </a:p>
        </p:txBody>
      </p:sp>
    </p:spTree>
    <p:extLst>
      <p:ext uri="{BB962C8B-B14F-4D97-AF65-F5344CB8AC3E}">
        <p14:creationId xmlns:p14="http://schemas.microsoft.com/office/powerpoint/2010/main" val="22334385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latin typeface="Trebuchet MS" panose="020B0703020202090204" pitchFamily="34" charset="0"/>
              </a:rPr>
              <a:t>Sample transport.</a:t>
            </a:r>
          </a:p>
        </p:txBody>
      </p:sp>
      <p:sp>
        <p:nvSpPr>
          <p:cNvPr id="4" name="Slide Number Placeholder 3"/>
          <p:cNvSpPr>
            <a:spLocks noGrp="1"/>
          </p:cNvSpPr>
          <p:nvPr>
            <p:ph type="sldNum" sz="quarter" idx="5"/>
          </p:nvPr>
        </p:nvSpPr>
        <p:spPr/>
        <p:txBody>
          <a:bodyPr/>
          <a:lstStyle/>
          <a:p>
            <a:fld id="{FC504E23-EFC6-954F-B42A-4F03BD93428A}" type="slidenum">
              <a:rPr lang="en-GB" smtClean="0"/>
              <a:t>30</a:t>
            </a:fld>
            <a:endParaRPr lang="en-GB"/>
          </a:p>
        </p:txBody>
      </p:sp>
    </p:spTree>
    <p:extLst>
      <p:ext uri="{BB962C8B-B14F-4D97-AF65-F5344CB8AC3E}">
        <p14:creationId xmlns:p14="http://schemas.microsoft.com/office/powerpoint/2010/main" val="24460163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latin typeface="TrebuchetMS" panose="020B0703020202090204" pitchFamily="34" charset="0"/>
              </a:rPr>
              <a:t>When we speak of sample transport, we aim to move a sample from one location, usually a health facility but sometimes a laboratory, to another location, for instance a laboratory. </a:t>
            </a:r>
          </a:p>
          <a:p>
            <a:r>
              <a:rPr lang="en-US" sz="1200">
                <a:solidFill>
                  <a:srgbClr val="000000"/>
                </a:solidFill>
                <a:latin typeface="TrebuchetMS" panose="020B0703020202090204" pitchFamily="34" charset="0"/>
              </a:rPr>
              <a:t>We want to do this in a way: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that is safe, so that neither the person transporting the sample, nor the community or the environment be exposed to what is in the sample,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that is secure from theft for example,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and in a way that preserves the quality of the sample so that it can be further analyzed. </a:t>
            </a: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31</a:t>
            </a:fld>
            <a:endParaRPr lang="en-GB"/>
          </a:p>
        </p:txBody>
      </p:sp>
    </p:spTree>
    <p:extLst>
      <p:ext uri="{BB962C8B-B14F-4D97-AF65-F5344CB8AC3E}">
        <p14:creationId xmlns:p14="http://schemas.microsoft.com/office/powerpoint/2010/main" val="17209022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latin typeface="TrebuchetMS" panose="020B0703020202090204" pitchFamily="34" charset="0"/>
              </a:rPr>
              <a:t>There should be readily available procedures for sampling, packaging, and transport.  </a:t>
            </a:r>
          </a:p>
          <a:p>
            <a:r>
              <a:rPr lang="en-US" sz="1200">
                <a:solidFill>
                  <a:srgbClr val="000000"/>
                </a:solidFill>
                <a:latin typeface="TrebuchetMS" panose="020B0703020202090204" pitchFamily="34" charset="0"/>
              </a:rPr>
              <a:t>These procedures should take into consideration the conditions of the transport system: how are the samples going to be transported for example, by motorbike, by car, by plane? how long will the samples need to get to the laboratory? There may be different procedures for different transport mechanisms. </a:t>
            </a:r>
          </a:p>
          <a:p>
            <a:r>
              <a:rPr lang="en-US" sz="1200" kern="1200">
                <a:solidFill>
                  <a:schemeClr val="tx1"/>
                </a:solidFill>
                <a:effectLst/>
                <a:latin typeface="+mn-lt"/>
                <a:ea typeface="+mn-ea"/>
                <a:cs typeface="+mn-cs"/>
              </a:rPr>
              <a:t> </a:t>
            </a:r>
          </a:p>
          <a:p>
            <a:r>
              <a:rPr lang="en-US" sz="1200">
                <a:solidFill>
                  <a:srgbClr val="000000"/>
                </a:solidFill>
                <a:latin typeface="TrebuchetMS" panose="020B0703020202090204" pitchFamily="34" charset="0"/>
              </a:rPr>
              <a:t>You should also have readily available sample referral or transfer forms to share the patient information along with the samples in a standardized way. </a:t>
            </a:r>
            <a:br>
              <a:rPr lang="en-US" sz="120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32</a:t>
            </a:fld>
            <a:endParaRPr lang="en-GB"/>
          </a:p>
        </p:txBody>
      </p:sp>
    </p:spTree>
    <p:extLst>
      <p:ext uri="{BB962C8B-B14F-4D97-AF65-F5344CB8AC3E}">
        <p14:creationId xmlns:p14="http://schemas.microsoft.com/office/powerpoint/2010/main" val="39582049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TrebuchetMS" panose="020B0703020202090204" pitchFamily="34" charset="0"/>
              </a:rPr>
              <a:t>It is critical to follow all applicable regulations when transporting infectious agents.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sz="1200">
                <a:solidFill>
                  <a:prstClr val="black"/>
                </a:solidFill>
                <a:latin typeface="TrebuchetMS" panose="020B0703020202090204" pitchFamily="34" charset="0"/>
              </a:rPr>
              <a:t>Regulations for the transport of biological samples an infectious agents come from several international and national organizations to ensure safety, security, and compliance. The key sources include:</a:t>
            </a:r>
          </a:p>
          <a:p>
            <a:pPr>
              <a:defRPr/>
            </a:pPr>
            <a:r>
              <a:rPr lang="en-US" sz="1200">
                <a:solidFill>
                  <a:srgbClr val="000000"/>
                </a:solidFill>
                <a:latin typeface="TrebuchetMS" panose="020B0703020202090204" pitchFamily="34" charset="0"/>
              </a:rPr>
              <a:t>The International Air Transport Association (IATA), the International Civil Aviation Organization (ICAO), rail, road and sea traffic agencies, postal services and even private couriers.  </a:t>
            </a:r>
          </a:p>
          <a:p>
            <a:pPr>
              <a:defRPr/>
            </a:pPr>
            <a:r>
              <a:rPr lang="en-US" sz="1200">
                <a:solidFill>
                  <a:srgbClr val="000000"/>
                </a:solidFill>
                <a:latin typeface="TrebuchetMS" panose="020B0703020202090204" pitchFamily="34" charset="0"/>
              </a:rPr>
              <a:t>You can find training and certifying courses available online. </a:t>
            </a: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33</a:t>
            </a:fld>
            <a:endParaRPr lang="en-GB"/>
          </a:p>
        </p:txBody>
      </p:sp>
    </p:spTree>
    <p:extLst>
      <p:ext uri="{BB962C8B-B14F-4D97-AF65-F5344CB8AC3E}">
        <p14:creationId xmlns:p14="http://schemas.microsoft.com/office/powerpoint/2010/main" val="2504178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latin typeface="TrebuchetMS" panose="020B0703020202090204" pitchFamily="34" charset="0"/>
              </a:rPr>
              <a:t>To transport samples, we use what is called triple packaging. </a:t>
            </a:r>
          </a:p>
          <a:p>
            <a:r>
              <a:rPr lang="en-US" sz="1200">
                <a:solidFill>
                  <a:srgbClr val="000000"/>
                </a:solidFill>
                <a:latin typeface="TrebuchetMS" panose="020B0703020202090204" pitchFamily="34" charset="0"/>
              </a:rPr>
              <a:t>First, each specimen should be protected by a primary container. This is a leak-proof, sterile and labeled container and generally it is a stool cup, or a tube with a swab in Cary Blair for example.  </a:t>
            </a:r>
          </a:p>
          <a:p>
            <a:r>
              <a:rPr lang="en-US" sz="1200">
                <a:solidFill>
                  <a:srgbClr val="000000"/>
                </a:solidFill>
                <a:latin typeface="TrebuchetMS" panose="020B0703020202090204" pitchFamily="34" charset="0"/>
              </a:rPr>
              <a:t>Surrounding the primary container, there should be a layer of absorbent material such as tissue paper. There needs to be enough absorbent material to absorb all the content of the primary container if it leaks. </a:t>
            </a:r>
          </a:p>
          <a:p>
            <a:r>
              <a:rPr lang="en-US" sz="1200">
                <a:solidFill>
                  <a:srgbClr val="000000"/>
                </a:solidFill>
                <a:latin typeface="TrebuchetMS" panose="020B0703020202090204" pitchFamily="34" charset="0"/>
              </a:rPr>
              <a:t>A secondary container is then used, such as a plastic can with a lid and this is sealed to contain further leakage. </a:t>
            </a:r>
          </a:p>
          <a:p>
            <a:r>
              <a:rPr lang="en-US" sz="1200">
                <a:solidFill>
                  <a:srgbClr val="000000"/>
                </a:solidFill>
                <a:latin typeface="TrebuchetMS" panose="020B0703020202090204" pitchFamily="34" charset="0"/>
              </a:rPr>
              <a:t>Finally, a tertiary container such as a cardboard box or a cooler is used to protect all samples from physical damages or external pressure. </a:t>
            </a:r>
          </a:p>
          <a:p>
            <a:r>
              <a:rPr lang="en-US" sz="1200">
                <a:solidFill>
                  <a:srgbClr val="000000"/>
                </a:solidFill>
                <a:latin typeface="TrebuchetMS" panose="020B0703020202090204" pitchFamily="34" charset="0"/>
              </a:rPr>
              <a:t>Triple packaging should be used whether a sample is transported locally in country, or internationally. </a:t>
            </a:r>
            <a:endParaRPr lang="en-US">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34</a:t>
            </a:fld>
            <a:endParaRPr lang="en-GB"/>
          </a:p>
        </p:txBody>
      </p:sp>
    </p:spTree>
    <p:extLst>
      <p:ext uri="{BB962C8B-B14F-4D97-AF65-F5344CB8AC3E}">
        <p14:creationId xmlns:p14="http://schemas.microsoft.com/office/powerpoint/2010/main" val="42705252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latin typeface="TrebuchetMS" panose="020B0703020202090204" pitchFamily="34" charset="0"/>
              </a:rPr>
              <a:t>In this example, you’ll see an illustration of how the example materials are packaged together for transport in country.  </a:t>
            </a: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35</a:t>
            </a:fld>
            <a:endParaRPr lang="en-GB"/>
          </a:p>
        </p:txBody>
      </p:sp>
    </p:spTree>
    <p:extLst>
      <p:ext uri="{BB962C8B-B14F-4D97-AF65-F5344CB8AC3E}">
        <p14:creationId xmlns:p14="http://schemas.microsoft.com/office/powerpoint/2010/main" val="4965905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a:solidFill>
                  <a:srgbClr val="000000"/>
                </a:solidFill>
                <a:latin typeface="TrebuchetMS" panose="020B0703020202090204" pitchFamily="34" charset="0"/>
              </a:rPr>
              <a:t>For international transport of samples, specific packaging and materials may be required. There are further certifying courses available to individuals responsible for international shipments. </a:t>
            </a:r>
            <a:endParaRPr lang="en-US" sz="1200" kern="1200">
              <a:solidFill>
                <a:srgbClr val="000000"/>
              </a:solidFill>
              <a:effectLst/>
              <a:latin typeface="Calibri" panose="020F0502020204030204" pitchFamily="34" charset="0"/>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36</a:t>
            </a:fld>
            <a:endParaRPr lang="en-GB"/>
          </a:p>
        </p:txBody>
      </p:sp>
    </p:spTree>
    <p:extLst>
      <p:ext uri="{BB962C8B-B14F-4D97-AF65-F5344CB8AC3E}">
        <p14:creationId xmlns:p14="http://schemas.microsoft.com/office/powerpoint/2010/main" val="4158198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latin typeface="TrebuchetMS" panose="020B0703020202090204" pitchFamily="34" charset="0"/>
              </a:rPr>
              <a:t>Cold temperatures decrease the viability of </a:t>
            </a:r>
            <a:r>
              <a:rPr lang="en-US" sz="1200" i="1">
                <a:solidFill>
                  <a:srgbClr val="000000"/>
                </a:solidFill>
                <a:latin typeface="TrebuchetMS-Italic" panose="020B0703020202090204" pitchFamily="34" charset="0"/>
              </a:rPr>
              <a:t>Vibrio cholerae</a:t>
            </a:r>
            <a:r>
              <a:rPr lang="en-US" sz="1200" i="0">
                <a:solidFill>
                  <a:srgbClr val="000000"/>
                </a:solidFill>
                <a:latin typeface="TrebuchetMS" panose="020B0703020202090204" pitchFamily="34" charset="0"/>
              </a:rPr>
              <a:t> in the stool. </a:t>
            </a:r>
          </a:p>
          <a:p>
            <a:r>
              <a:rPr lang="en-US" sz="1200" i="0">
                <a:solidFill>
                  <a:srgbClr val="000000"/>
                </a:solidFill>
                <a:latin typeface="TrebuchetMS" panose="020B0703020202090204" pitchFamily="34" charset="0"/>
              </a:rPr>
              <a:t>So, for the best quality stool samples for cholera testing, the samples should be transported at ambient temperature or temperatures ranging between 22 and 25 degrees.  </a:t>
            </a:r>
          </a:p>
          <a:p>
            <a:r>
              <a:rPr lang="en-US" sz="1200" i="0">
                <a:solidFill>
                  <a:srgbClr val="000000"/>
                </a:solidFill>
                <a:latin typeface="TrebuchetMS" panose="020B0703020202090204" pitchFamily="34" charset="0"/>
              </a:rPr>
              <a:t>We do not want to use ice packs unless the temperature is expected to go beyond 35 degrees.  </a:t>
            </a:r>
          </a:p>
          <a:p>
            <a:r>
              <a:rPr lang="en-US" sz="1200" i="0">
                <a:solidFill>
                  <a:srgbClr val="000000"/>
                </a:solidFill>
                <a:latin typeface="TrebuchetMS" panose="020B0703020202090204" pitchFamily="34" charset="0"/>
              </a:rPr>
              <a:t>If ice packs are a must, then they should be placed between the secondary and tertiary containers and not directly in contact with the samples.  </a:t>
            </a:r>
          </a:p>
          <a:p>
            <a:r>
              <a:rPr lang="en-US" sz="1200" i="0">
                <a:solidFill>
                  <a:srgbClr val="000000"/>
                </a:solidFill>
                <a:latin typeface="TrebuchetMS" panose="020B0703020202090204" pitchFamily="34" charset="0"/>
              </a:rPr>
              <a:t>Do not leave boxes exposed to direct sun for prolonged periods. </a:t>
            </a:r>
          </a:p>
          <a:p>
            <a:r>
              <a:rPr lang="en-US" sz="1200" i="0">
                <a:solidFill>
                  <a:srgbClr val="000000"/>
                </a:solidFill>
                <a:latin typeface="TrebuchetMS" panose="020B0703020202090204" pitchFamily="34" charset="0"/>
              </a:rPr>
              <a:t>Again, in most situations, ice packs are really not needed and could damage the samples. </a:t>
            </a:r>
            <a:br>
              <a:rPr lang="en-US" sz="1200" kern="1200">
                <a:effectLst/>
                <a:cs typeface="+mn-lt"/>
              </a:rPr>
            </a:b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37</a:t>
            </a:fld>
            <a:endParaRPr lang="en-GB"/>
          </a:p>
        </p:txBody>
      </p:sp>
    </p:spTree>
    <p:extLst>
      <p:ext uri="{BB962C8B-B14F-4D97-AF65-F5344CB8AC3E}">
        <p14:creationId xmlns:p14="http://schemas.microsoft.com/office/powerpoint/2010/main" val="36603630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latin typeface="Trebuchet MS" panose="020B0703020202090204" pitchFamily="34" charset="0"/>
              </a:rPr>
              <a:t>Referral forms.</a:t>
            </a:r>
          </a:p>
        </p:txBody>
      </p:sp>
      <p:sp>
        <p:nvSpPr>
          <p:cNvPr id="4" name="Slide Number Placeholder 3"/>
          <p:cNvSpPr>
            <a:spLocks noGrp="1"/>
          </p:cNvSpPr>
          <p:nvPr>
            <p:ph type="sldNum" sz="quarter" idx="5"/>
          </p:nvPr>
        </p:nvSpPr>
        <p:spPr/>
        <p:txBody>
          <a:bodyPr/>
          <a:lstStyle/>
          <a:p>
            <a:fld id="{FC504E23-EFC6-954F-B42A-4F03BD93428A}" type="slidenum">
              <a:rPr lang="en-GB" smtClean="0"/>
              <a:t>38</a:t>
            </a:fld>
            <a:endParaRPr lang="en-GB"/>
          </a:p>
        </p:txBody>
      </p:sp>
    </p:spTree>
    <p:extLst>
      <p:ext uri="{BB962C8B-B14F-4D97-AF65-F5344CB8AC3E}">
        <p14:creationId xmlns:p14="http://schemas.microsoft.com/office/powerpoint/2010/main" val="4318847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a:solidFill>
                  <a:srgbClr val="000000"/>
                </a:solidFill>
                <a:latin typeface="TrebuchetMS"/>
              </a:rPr>
              <a:t>Communication between field staff and laboratory staff is critical to ensure that good quality specimens are submitted for testing.</a:t>
            </a:r>
            <a:endParaRPr lang="en-US"/>
          </a:p>
          <a:p>
            <a:pPr>
              <a:defRPr/>
            </a:pPr>
            <a:endParaRPr lang="en-US">
              <a:solidFill>
                <a:srgbClr val="000000"/>
              </a:solidFill>
              <a:latin typeface="TrebuchetMS"/>
            </a:endParaRPr>
          </a:p>
          <a:p>
            <a:pPr>
              <a:defRPr/>
            </a:pPr>
            <a:r>
              <a:rPr lang="en-US">
                <a:solidFill>
                  <a:srgbClr val="000000"/>
                </a:solidFill>
                <a:latin typeface="TrebuchetMS"/>
              </a:rPr>
              <a:t>It is important for the field staff to send complete and accurate information about the patient together with the sample. </a:t>
            </a:r>
            <a:r>
              <a:rPr lang="en-US" sz="1200">
                <a:solidFill>
                  <a:srgbClr val="000000"/>
                </a:solidFill>
                <a:latin typeface="TrebuchetMS"/>
              </a:rPr>
              <a:t> </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TrebuchetMS"/>
              </a:rPr>
              <a:t>If there are any questions or missing information, it will be important for the laboratory staff to communicate with the field staff to find the answers. The field staff may also need precious advice from the laboratory about the procedures to use for sample collection and preparation.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TrebuchetMS"/>
              </a:rPr>
              <a:t>Communication should go both ways. </a:t>
            </a:r>
            <a:endParaRPr lang="en-US">
              <a:latin typeface="TrebuchetMS"/>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39</a:t>
            </a:fld>
            <a:endParaRPr lang="en-GB"/>
          </a:p>
        </p:txBody>
      </p:sp>
    </p:spTree>
    <p:extLst>
      <p:ext uri="{BB962C8B-B14F-4D97-AF65-F5344CB8AC3E}">
        <p14:creationId xmlns:p14="http://schemas.microsoft.com/office/powerpoint/2010/main" val="3421176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a:solidFill>
                  <a:prstClr val="black"/>
                </a:solidFill>
                <a:latin typeface="TrebuchetMS" panose="020B0703020202090204" pitchFamily="34" charset="0"/>
              </a:rPr>
              <a:t>Let us dive into our first section: Sample collection for cholera testing.</a:t>
            </a: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4</a:t>
            </a:fld>
            <a:endParaRPr lang="en-GB"/>
          </a:p>
        </p:txBody>
      </p:sp>
    </p:spTree>
    <p:extLst>
      <p:ext uri="{BB962C8B-B14F-4D97-AF65-F5344CB8AC3E}">
        <p14:creationId xmlns:p14="http://schemas.microsoft.com/office/powerpoint/2010/main" val="15560599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TrebuchetMS" panose="020B0703020202090204" pitchFamily="34" charset="0"/>
              </a:rPr>
              <a:t>Here is an example of a standardized referral form that is filled and accompanies every single sample that is sent to the laboratory. This one was developed by the GTFCC and can be adapted to your needs. </a:t>
            </a: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40</a:t>
            </a:fld>
            <a:endParaRPr lang="en-GB"/>
          </a:p>
        </p:txBody>
      </p:sp>
    </p:spTree>
    <p:extLst>
      <p:ext uri="{BB962C8B-B14F-4D97-AF65-F5344CB8AC3E}">
        <p14:creationId xmlns:p14="http://schemas.microsoft.com/office/powerpoint/2010/main" val="38819506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latin typeface="TrebuchetMS" panose="020B0703020202090204" pitchFamily="34" charset="0"/>
              </a:rPr>
              <a:t>Sample referral forms hold key information about the patient and the sample. They should include at the very least the following information: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A unique patient identifier and, if used, a unique sample identifier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The name of the patient, age, sex and address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The name of the referring health facility or person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The date of specimen collection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The result of the rapid diagnostic test if one was performed </a:t>
            </a: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41</a:t>
            </a:fld>
            <a:endParaRPr lang="en-GB"/>
          </a:p>
        </p:txBody>
      </p:sp>
    </p:spTree>
    <p:extLst>
      <p:ext uri="{BB962C8B-B14F-4D97-AF65-F5344CB8AC3E}">
        <p14:creationId xmlns:p14="http://schemas.microsoft.com/office/powerpoint/2010/main" val="14349699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TrebuchetMS"/>
              </a:rPr>
              <a:t>The information contained in these forms is critical.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latin typeface="TrebuchetMS" panose="020B0703020202090204" pitchFamily="34" charset="0"/>
              </a:rPr>
              <a:t>Without any of this information, the laboratory may struggle to perform the correct test, or results will be reported for the wrong patients.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TrebuchetMS"/>
              </a:rPr>
              <a:t> Similarly, if the information provided is incomplete, the laboratory will have difficulties matching the results to the correct patients or maybe will not be able to draw full conclusion.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TrebuchetMS"/>
              </a:rPr>
              <a:t>In either case, this will lead to an inaccurate picture of the outbreak.  </a:t>
            </a:r>
          </a:p>
          <a:p>
            <a:pPr>
              <a:defRPr/>
            </a:pPr>
            <a:endParaRPr lang="en-US">
              <a:solidFill>
                <a:srgbClr val="000000"/>
              </a:solidFill>
              <a:latin typeface="TrebuchetMS"/>
            </a:endParaRPr>
          </a:p>
          <a:p>
            <a:pPr marL="0" marR="0" lvl="0" indent="0" algn="l" defTabSz="914400">
              <a:lnSpc>
                <a:spcPct val="100000"/>
              </a:lnSpc>
              <a:spcBef>
                <a:spcPts val="0"/>
              </a:spcBef>
              <a:spcAft>
                <a:spcPts val="0"/>
              </a:spcAft>
              <a:buClrTx/>
              <a:buSzTx/>
              <a:buFontTx/>
              <a:buNone/>
              <a:tabLst/>
              <a:defRPr/>
            </a:pPr>
            <a:r>
              <a:rPr lang="en-US" sz="1200">
                <a:solidFill>
                  <a:srgbClr val="000000"/>
                </a:solidFill>
                <a:latin typeface="TrebuchetMS"/>
              </a:rPr>
              <a:t>In both cases the laboratory would probably reject the sample. </a:t>
            </a:r>
            <a:endParaRPr lang="en-US">
              <a:latin typeface="Trebuchet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TrebuchetMS"/>
              </a:rPr>
              <a:t>Hence, communication is key. If you have incomplete information, try to complete the gaps and if it’s not possible, let the laboratory know. Supplying the laboratory with the correct information, using the right forms, clearly labeling the sample and placing the documents and sample referral forms with the sample itself as we mentioned before, is crucial for a successful operation. </a:t>
            </a:r>
            <a:endParaRPr lang="en-HU">
              <a:latin typeface="TrebuchetMS"/>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42</a:t>
            </a:fld>
            <a:endParaRPr lang="en-GB"/>
          </a:p>
        </p:txBody>
      </p:sp>
    </p:spTree>
    <p:extLst>
      <p:ext uri="{BB962C8B-B14F-4D97-AF65-F5344CB8AC3E}">
        <p14:creationId xmlns:p14="http://schemas.microsoft.com/office/powerpoint/2010/main" val="40437119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TrebuchetMS" panose="020B0703020202090204" pitchFamily="34" charset="0"/>
              </a:rPr>
              <a:t>Here are a few additional tips.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TrebuchetMS" panose="020B0703020202090204" pitchFamily="34" charset="0"/>
              </a:rPr>
              <a:t>Always write and double check the patient ID or sample ID.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TrebuchetMS" panose="020B0703020202090204" pitchFamily="34" charset="0"/>
              </a:rPr>
              <a:t>Use standardized sample referral forms and provide these forms to all health facilities collecting samples.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TrebuchetMS" panose="020B0703020202090204" pitchFamily="34" charset="0"/>
              </a:rPr>
              <a:t>Use one form for each sample collected from any one single patient.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TrebuchetMS" panose="020B0703020202090204" pitchFamily="34" charset="0"/>
              </a:rPr>
              <a:t>Complete each form with as much information as possible or specify the instances where the information is not available.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TrebuchetMS" panose="020B0703020202090204" pitchFamily="34" charset="0"/>
              </a:rPr>
              <a:t>Place the forms and other documents with the samples in an impermeable sleeve, in a way where there will not be dirtied by a leaking sample.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TrebuchetMS" panose="020B0703020202090204" pitchFamily="34" charset="0"/>
              </a:rPr>
              <a:t>If possible, send an electronic copy or the forms to the laboratory at the same time and keep a copy for your facility.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TrebuchetMS" panose="020B0703020202090204" pitchFamily="34" charset="0"/>
              </a:rPr>
              <a:t>Inform the laboratory that a sample is on its way. </a:t>
            </a:r>
            <a:endParaRPr lang="en-US">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43</a:t>
            </a:fld>
            <a:endParaRPr lang="en-GB"/>
          </a:p>
        </p:txBody>
      </p:sp>
    </p:spTree>
    <p:extLst>
      <p:ext uri="{BB962C8B-B14F-4D97-AF65-F5344CB8AC3E}">
        <p14:creationId xmlns:p14="http://schemas.microsoft.com/office/powerpoint/2010/main" val="29807669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latin typeface="TrebuchetMS" panose="020B0703020202090204" pitchFamily="34" charset="0"/>
              </a:rPr>
              <a:t>Here are links to GTFCC documents that further detail everything discussed during this module. Do not hesitate to take a look and print out what you need. </a:t>
            </a:r>
            <a:endParaRPr lang="en-US" dirty="0"/>
          </a:p>
        </p:txBody>
      </p:sp>
      <p:sp>
        <p:nvSpPr>
          <p:cNvPr id="4" name="Slide Number Placeholder 3"/>
          <p:cNvSpPr>
            <a:spLocks noGrp="1"/>
          </p:cNvSpPr>
          <p:nvPr>
            <p:ph type="sldNum" sz="quarter" idx="5"/>
          </p:nvPr>
        </p:nvSpPr>
        <p:spPr/>
        <p:txBody>
          <a:bodyPr/>
          <a:lstStyle/>
          <a:p>
            <a:fld id="{FC504E23-EFC6-954F-B42A-4F03BD93428A}" type="slidenum">
              <a:rPr lang="en-GB" smtClean="0"/>
              <a:t>44</a:t>
            </a:fld>
            <a:endParaRPr lang="en-GB" dirty="0"/>
          </a:p>
        </p:txBody>
      </p:sp>
    </p:spTree>
    <p:extLst>
      <p:ext uri="{BB962C8B-B14F-4D97-AF65-F5344CB8AC3E}">
        <p14:creationId xmlns:p14="http://schemas.microsoft.com/office/powerpoint/2010/main" val="31456891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latin typeface="Trebuchet MS" panose="020B0703020202090204" pitchFamily="34" charset="0"/>
                <a:ea typeface="Calibri"/>
                <a:cs typeface="Calibri"/>
              </a:rPr>
              <a:t>End of module assessment. </a:t>
            </a:r>
          </a:p>
        </p:txBody>
      </p:sp>
      <p:sp>
        <p:nvSpPr>
          <p:cNvPr id="4" name="Slide Number Placeholder 3"/>
          <p:cNvSpPr>
            <a:spLocks noGrp="1"/>
          </p:cNvSpPr>
          <p:nvPr>
            <p:ph type="sldNum" sz="quarter" idx="5"/>
          </p:nvPr>
        </p:nvSpPr>
        <p:spPr/>
        <p:txBody>
          <a:bodyPr/>
          <a:lstStyle/>
          <a:p>
            <a:fld id="{FC504E23-EFC6-954F-B42A-4F03BD93428A}" type="slidenum">
              <a:rPr lang="en-GB" smtClean="0"/>
              <a:t>45</a:t>
            </a:fld>
            <a:endParaRPr lang="en-GB" dirty="0"/>
          </a:p>
        </p:txBody>
      </p:sp>
    </p:spTree>
    <p:extLst>
      <p:ext uri="{BB962C8B-B14F-4D97-AF65-F5344CB8AC3E}">
        <p14:creationId xmlns:p14="http://schemas.microsoft.com/office/powerpoint/2010/main" val="824689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latin typeface="TrebuchetMS" panose="020B0703020202090204" pitchFamily="34" charset="0"/>
              </a:rPr>
              <a:t>One key message to remember is that the result of any laboratory examination is only as good as the sample that was received by the laboratory. Think of it like this: can we cook a good meal if we only receive damaged eggs?</a:t>
            </a: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5</a:t>
            </a:fld>
            <a:endParaRPr lang="en-GB"/>
          </a:p>
        </p:txBody>
      </p:sp>
    </p:spTree>
    <p:extLst>
      <p:ext uri="{BB962C8B-B14F-4D97-AF65-F5344CB8AC3E}">
        <p14:creationId xmlns:p14="http://schemas.microsoft.com/office/powerpoint/2010/main" val="3061250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latin typeface="TrebuchetMS" panose="020B0703020202090204" pitchFamily="34" charset="0"/>
              </a:rPr>
              <a:t>Before any type of testing can be done, a good quality sample must be collected and sent to the laboratory.  </a:t>
            </a:r>
          </a:p>
          <a:p>
            <a:endParaRPr lang="en-US" sz="1200">
              <a:solidFill>
                <a:srgbClr val="000000"/>
              </a:solidFill>
              <a:latin typeface="TrebuchetMS" panose="020B0703020202090204" pitchFamily="34" charset="0"/>
            </a:endParaRPr>
          </a:p>
          <a:p>
            <a:r>
              <a:rPr lang="en-US" sz="1200">
                <a:solidFill>
                  <a:srgbClr val="000000"/>
                </a:solidFill>
                <a:latin typeface="TrebuchetMS" panose="020B0703020202090204" pitchFamily="34" charset="0"/>
              </a:rPr>
              <a:t>In fact, if the sample collection and transport is done correctly, the outcomes will be: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Accurate and reliable test results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Test results can be reported in a timely way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There may be high customer/patient satisfaction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Costs are reduced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And very importantly we can obtain the correct diagnosis and decide on effective treatment </a:t>
            </a:r>
          </a:p>
          <a:p>
            <a:pPr marL="171450" indent="-171450">
              <a:buFont typeface="Arial" panose="020B0604020202020204" pitchFamily="34" charset="0"/>
              <a:buChar char="•"/>
            </a:pPr>
            <a:endParaRPr lang="en-US" sz="1200">
              <a:solidFill>
                <a:srgbClr val="000000"/>
              </a:solidFill>
              <a:latin typeface="TrebuchetMS" panose="020B0703020202090204" pitchFamily="34" charset="0"/>
            </a:endParaRPr>
          </a:p>
          <a:p>
            <a:pPr marL="0" indent="0">
              <a:buFontTx/>
              <a:buNone/>
            </a:pPr>
            <a:r>
              <a:rPr lang="en-US" sz="1200">
                <a:solidFill>
                  <a:srgbClr val="000000"/>
                </a:solidFill>
                <a:latin typeface="TrebuchetMS" panose="020B0703020202090204" pitchFamily="34" charset="0"/>
              </a:rPr>
              <a:t>Now if a sample is incorrectly collected and transported, there may be negative outcomes such as: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We may not trust the lab results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There may be delays in getting lab results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There may be a need to re-test or even to take another sample from the unfortunate patient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There may be decreased satisfaction on the side of the patient or the doctor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It may cost more to re-test </a:t>
            </a:r>
          </a:p>
          <a:p>
            <a:pPr marL="171450" indent="-171450">
              <a:buFont typeface="Arial" panose="020B0604020202020204" pitchFamily="34" charset="0"/>
              <a:buChar char="•"/>
            </a:pPr>
            <a:r>
              <a:rPr lang="en-US" sz="1200">
                <a:solidFill>
                  <a:srgbClr val="000000"/>
                </a:solidFill>
                <a:latin typeface="TrebuchetMS" panose="020B0703020202090204" pitchFamily="34" charset="0"/>
              </a:rPr>
              <a:t>And very importantly, poor lab results can lead to incorrect diagnosis and ineffective choice of treatment for the patient or in worst case event, lead to injury or death </a:t>
            </a:r>
            <a:endParaRPr lang="en-US" sz="1200" b="0" i="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6</a:t>
            </a:fld>
            <a:endParaRPr lang="en-GB"/>
          </a:p>
        </p:txBody>
      </p:sp>
    </p:spTree>
    <p:extLst>
      <p:ext uri="{BB962C8B-B14F-4D97-AF65-F5344CB8AC3E}">
        <p14:creationId xmlns:p14="http://schemas.microsoft.com/office/powerpoint/2010/main" val="3344739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latin typeface="TrebuchetMS" panose="020B0703020202090204" pitchFamily="34" charset="0"/>
              </a:rPr>
              <a:t>To test a patient for cholera we need to test the stool.  </a:t>
            </a:r>
          </a:p>
          <a:p>
            <a:r>
              <a:rPr lang="en-US" sz="1200">
                <a:solidFill>
                  <a:srgbClr val="000000"/>
                </a:solidFill>
                <a:latin typeface="TrebuchetMS" panose="020B0703020202090204" pitchFamily="34" charset="0"/>
              </a:rPr>
              <a:t>We can collect fresh, loose stool or perform a rectal swab. </a:t>
            </a:r>
          </a:p>
          <a:p>
            <a:endParaRPr lang="en-US" sz="1200">
              <a:solidFill>
                <a:srgbClr val="000000"/>
              </a:solidFill>
              <a:latin typeface="TrebuchetMS" panose="020B0703020202090204" pitchFamily="34" charset="0"/>
            </a:endParaRPr>
          </a:p>
          <a:p>
            <a:r>
              <a:rPr lang="en-US" sz="1200">
                <a:solidFill>
                  <a:srgbClr val="000000"/>
                </a:solidFill>
                <a:latin typeface="TrebuchetMS" panose="020B0703020202090204" pitchFamily="34" charset="0"/>
              </a:rPr>
              <a:t>The specimen (or sample) should be collected from patients who show symptoms for cholera, who are suspected cases of cholera and selected according to the testing strategy that is applied in your area. Refer module 1 introduction to cholera and cholera testing for more information on this.  </a:t>
            </a:r>
          </a:p>
          <a:p>
            <a:endParaRPr lang="en-US" sz="1200">
              <a:solidFill>
                <a:srgbClr val="000000"/>
              </a:solidFill>
              <a:latin typeface="TrebuchetMS" panose="020B0703020202090204" pitchFamily="34" charset="0"/>
            </a:endParaRPr>
          </a:p>
          <a:p>
            <a:r>
              <a:rPr lang="en-US" sz="1200">
                <a:solidFill>
                  <a:srgbClr val="000000"/>
                </a:solidFill>
                <a:latin typeface="TrebuchetMS" panose="020B0703020202090204" pitchFamily="34" charset="0"/>
              </a:rPr>
              <a:t>It is preferable to collect a sample from the patient when the patient has been sick for less than 4 days. During the first four days of illness, there are usually more bacteria in the stool which helps the tests work better. It is also preferable that the patient has not been given any antibiotics before the sample has been taken. Antibiotics may kill the bacteria in the stool, and this may lead to increased difficulty in confirming the diagnosis of cholera. </a:t>
            </a:r>
            <a:endParaRPr lang="en-GB" noProof="0"/>
          </a:p>
        </p:txBody>
      </p:sp>
      <p:sp>
        <p:nvSpPr>
          <p:cNvPr id="4" name="Slide Number Placeholder 3"/>
          <p:cNvSpPr>
            <a:spLocks noGrp="1"/>
          </p:cNvSpPr>
          <p:nvPr>
            <p:ph type="sldNum" sz="quarter" idx="5"/>
          </p:nvPr>
        </p:nvSpPr>
        <p:spPr/>
        <p:txBody>
          <a:bodyPr/>
          <a:lstStyle/>
          <a:p>
            <a:fld id="{FC504E23-EFC6-954F-B42A-4F03BD93428A}" type="slidenum">
              <a:rPr lang="en-GB" smtClean="0"/>
              <a:t>7</a:t>
            </a:fld>
            <a:endParaRPr lang="en-GB"/>
          </a:p>
        </p:txBody>
      </p:sp>
    </p:spTree>
    <p:extLst>
      <p:ext uri="{BB962C8B-B14F-4D97-AF65-F5344CB8AC3E}">
        <p14:creationId xmlns:p14="http://schemas.microsoft.com/office/powerpoint/2010/main" val="3522984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latin typeface="TrebuchetMS"/>
              </a:rPr>
              <a:t>Patient care should always be prioritized. Specimens from patients who have not taken antibiotics are preferred</a:t>
            </a:r>
            <a:r>
              <a:rPr lang="en-US" dirty="0">
                <a:solidFill>
                  <a:srgbClr val="000000"/>
                </a:solidFill>
                <a:latin typeface="TrebuchetMS"/>
              </a:rPr>
              <a:t>. </a:t>
            </a:r>
            <a:endParaRPr lang="en-US" dirty="0">
              <a:solidFill>
                <a:srgbClr val="000000"/>
              </a:solidFill>
              <a:latin typeface="Calibri" panose="020F0502020204030204"/>
              <a:ea typeface="Calibri" panose="020F0502020204030204"/>
              <a:cs typeface="Calibri"/>
            </a:endParaRPr>
          </a:p>
          <a:p>
            <a:r>
              <a:rPr lang="en-US" sz="1200" dirty="0">
                <a:solidFill>
                  <a:srgbClr val="000000"/>
                </a:solidFill>
                <a:latin typeface="TrebuchetMS"/>
              </a:rPr>
              <a:t>Again, antibiotics may kill the bacteria that is in the stool and any tests performed afterwards could then come out </a:t>
            </a:r>
            <a:r>
              <a:rPr lang="en-US" sz="1200" dirty="0" err="1">
                <a:solidFill>
                  <a:srgbClr val="000000"/>
                </a:solidFill>
                <a:latin typeface="TrebuchetMS"/>
              </a:rPr>
              <a:t>Falsoly</a:t>
            </a:r>
            <a:r>
              <a:rPr lang="en-US" sz="1200" dirty="0">
                <a:solidFill>
                  <a:srgbClr val="000000"/>
                </a:solidFill>
                <a:latin typeface="TrebuchetMS"/>
              </a:rPr>
              <a:t> negative.</a:t>
            </a:r>
            <a:endParaRPr lang="en-US" sz="1200" kern="1200" dirty="0">
              <a:solidFill>
                <a:schemeClr val="tx1"/>
              </a:solidFill>
              <a:effectLst/>
              <a:latin typeface="+mn-lt"/>
              <a:ea typeface="Calibri"/>
              <a:cs typeface="Calibri"/>
            </a:endParaRPr>
          </a:p>
          <a:p>
            <a:endParaRPr lang="en-US" sz="1200" kern="1200" dirty="0">
              <a:solidFill>
                <a:schemeClr val="tx1"/>
              </a:solidFill>
              <a:effectLst/>
              <a:latin typeface="+mn-lt"/>
              <a:ea typeface="+mn-ea"/>
              <a:cs typeface="+mn-cs"/>
            </a:endParaRPr>
          </a:p>
          <a:p>
            <a:r>
              <a:rPr lang="en-US" dirty="0">
                <a:solidFill>
                  <a:srgbClr val="000000"/>
                </a:solidFill>
                <a:latin typeface="TrebuchetMS"/>
              </a:rPr>
              <a:t>It</a:t>
            </a:r>
            <a:r>
              <a:rPr lang="en-US" sz="1200" dirty="0">
                <a:solidFill>
                  <a:srgbClr val="000000"/>
                </a:solidFill>
                <a:latin typeface="TrebuchetMS"/>
              </a:rPr>
              <a:t> may happen that despite your efforts the patient has been given antibiotics. In this case it is very important to report this information to the laboratory in the sample collection form. It is important to note which antibiotics were taken, how much antibiotics were taken i.e. the dosage and when was the antibiotic taken or for how long.  </a:t>
            </a:r>
          </a:p>
          <a:p>
            <a:endParaRPr lang="en-US" sz="1200" kern="1200" dirty="0">
              <a:solidFill>
                <a:schemeClr val="tx1"/>
              </a:solidFill>
              <a:effectLst/>
              <a:latin typeface="+mn-lt"/>
              <a:ea typeface="+mn-ea"/>
              <a:cs typeface="+mn-cs"/>
            </a:endParaRPr>
          </a:p>
          <a:p>
            <a:r>
              <a:rPr lang="en-US" sz="1200" dirty="0">
                <a:solidFill>
                  <a:srgbClr val="000000"/>
                </a:solidFill>
                <a:latin typeface="TrebuchetMS"/>
              </a:rPr>
              <a:t>Saying that you have no information on the reporting form is also information by itself! </a:t>
            </a:r>
            <a:endParaRPr lang="en-US" dirty="0">
              <a:latin typeface="TrebuchetMS"/>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8</a:t>
            </a:fld>
            <a:endParaRPr lang="en-GB"/>
          </a:p>
        </p:txBody>
      </p:sp>
    </p:spTree>
    <p:extLst>
      <p:ext uri="{BB962C8B-B14F-4D97-AF65-F5344CB8AC3E}">
        <p14:creationId xmlns:p14="http://schemas.microsoft.com/office/powerpoint/2010/main" val="488767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latin typeface="TrebuchetMS"/>
              </a:rPr>
              <a:t>Before starting the procedure, it is always important to remember the basic safety measures. These are key to keeping you and your community safe.  </a:t>
            </a:r>
          </a:p>
          <a:p>
            <a:r>
              <a:rPr lang="en-US" sz="1200">
                <a:solidFill>
                  <a:srgbClr val="000000"/>
                </a:solidFill>
                <a:latin typeface="TrebuchetMS"/>
              </a:rPr>
              <a:t>First, wear gloves every time you collect or handle a stool sample. </a:t>
            </a:r>
          </a:p>
          <a:p>
            <a:r>
              <a:rPr lang="en-US" sz="1200">
                <a:solidFill>
                  <a:srgbClr val="000000"/>
                </a:solidFill>
                <a:latin typeface="TrebuchetMS"/>
              </a:rPr>
              <a:t>If you have any cuts or abrasions on your skin, if possible, cover them with adhesive dressing or skin tape first. </a:t>
            </a:r>
          </a:p>
          <a:p>
            <a:r>
              <a:rPr lang="en-US" sz="1200">
                <a:solidFill>
                  <a:srgbClr val="000000"/>
                </a:solidFill>
                <a:latin typeface="TrebuchetMS"/>
              </a:rPr>
              <a:t>When you are done collecting and handling the sample, remove the gloves and wash your hands with soap.  </a:t>
            </a:r>
          </a:p>
          <a:p>
            <a:r>
              <a:rPr lang="en-US" sz="1200">
                <a:solidFill>
                  <a:srgbClr val="000000"/>
                </a:solidFill>
                <a:latin typeface="TrebuchetMS"/>
              </a:rPr>
              <a:t>Use a new pair of gloves and wash your hands in between each patient.  </a:t>
            </a:r>
          </a:p>
          <a:p>
            <a:r>
              <a:rPr lang="en-US" sz="1200">
                <a:solidFill>
                  <a:srgbClr val="000000"/>
                </a:solidFill>
                <a:latin typeface="TrebuchetMS"/>
              </a:rPr>
              <a:t>You may also protect your clothes by wearing scrubs or a lab coat. </a:t>
            </a:r>
          </a:p>
          <a:p>
            <a:r>
              <a:rPr lang="en-US" sz="1200">
                <a:solidFill>
                  <a:srgbClr val="000000"/>
                </a:solidFill>
                <a:latin typeface="TrebuchetMS"/>
              </a:rPr>
              <a:t>Be sure to adhere to proper procedures for the disposal of any waste. </a:t>
            </a:r>
            <a:endParaRPr lang="en-US">
              <a:latin typeface="TrebuchetMS"/>
              <a:ea typeface="Calibri" panose="020F0502020204030204"/>
              <a:cs typeface="+mn-lt"/>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9</a:t>
            </a:fld>
            <a:endParaRPr lang="en-GB"/>
          </a:p>
        </p:txBody>
      </p:sp>
    </p:spTree>
    <p:extLst>
      <p:ext uri="{BB962C8B-B14F-4D97-AF65-F5344CB8AC3E}">
        <p14:creationId xmlns:p14="http://schemas.microsoft.com/office/powerpoint/2010/main" val="2034517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457200" y="4960137"/>
            <a:ext cx="7772400" cy="1463040"/>
          </a:xfrm>
        </p:spPr>
        <p:txBody>
          <a:bodyPr anchor="ctr">
            <a:normAutofit/>
          </a:bodyPr>
          <a:lstStyle>
            <a:lvl1pPr algn="r">
              <a:defRPr sz="5000" spc="200" baseline="0"/>
            </a:lvl1pPr>
          </a:lstStyle>
          <a:p>
            <a:r>
              <a:rPr lang="en-US"/>
              <a:t>Title of the presentation</a:t>
            </a:r>
          </a:p>
        </p:txBody>
      </p:sp>
      <p:sp>
        <p:nvSpPr>
          <p:cNvPr id="3" name="Subtitle 2"/>
          <p:cNvSpPr>
            <a:spLocks noGrp="1"/>
          </p:cNvSpPr>
          <p:nvPr>
            <p:ph type="subTitle" idx="1" hasCustomPrompt="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Subtitle, author(s), and/or location of the presentation</a:t>
            </a:r>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a:t>10/6/2025</a:t>
            </a:fld>
            <a:endParaRPr lang="en-US"/>
          </a:p>
        </p:txBody>
      </p:sp>
      <p:sp>
        <p:nvSpPr>
          <p:cNvPr id="5" name="Footer Placeholder 4"/>
          <p:cNvSpPr>
            <a:spLocks noGrp="1"/>
          </p:cNvSpPr>
          <p:nvPr>
            <p:ph type="ftr" sz="quarter" idx="11"/>
          </p:nvPr>
        </p:nvSpPr>
        <p:spPr>
          <a:xfrm>
            <a:off x="4444678" y="6470704"/>
            <a:ext cx="6299713" cy="274320"/>
          </a:xfrm>
        </p:spPr>
        <p:txBody>
          <a:bodyPr/>
          <a:lstStyle/>
          <a:p>
            <a:r>
              <a:rPr lang="en-US"/>
              <a:t>© Global Task force for cholera control 2017                                                                                                               www.who.int/cholera</a:t>
            </a:r>
          </a:p>
        </p:txBody>
      </p:sp>
      <p:sp>
        <p:nvSpPr>
          <p:cNvPr id="6" name="Slide Number Placeholder 5"/>
          <p:cNvSpPr>
            <a:spLocks noGrp="1"/>
          </p:cNvSpPr>
          <p:nvPr>
            <p:ph type="sldNum" sz="quarter" idx="12"/>
          </p:nvPr>
        </p:nvSpPr>
        <p:spPr>
          <a:xfrm>
            <a:off x="10837333" y="6470704"/>
            <a:ext cx="973667" cy="274320"/>
          </a:xfrm>
        </p:spPr>
        <p:txBody>
          <a:bodyPr/>
          <a:lstStyle/>
          <a:p>
            <a:fld id="{4FAB73BC-B049-4115-A692-8D63A059BFB8}" type="slidenum">
              <a:rPr lang="en-US"/>
              <a:t>‹#›</a:t>
            </a:fld>
            <a:endParaRPr lang="en-US"/>
          </a:p>
        </p:txBody>
      </p:sp>
      <p:cxnSp>
        <p:nvCxnSpPr>
          <p:cNvPr id="8" name="Straight Connector 7"/>
          <p:cNvCxnSpPr/>
          <p:nvPr/>
        </p:nvCxnSpPr>
        <p:spPr>
          <a:xfrm flipV="1">
            <a:off x="8386843" y="5264106"/>
            <a:ext cx="0" cy="914400"/>
          </a:xfrm>
          <a:prstGeom prst="line">
            <a:avLst/>
          </a:prstGeom>
          <a:ln w="19050">
            <a:solidFill>
              <a:srgbClr val="119C94"/>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A1E76C4-2BF5-4A70-8F5D-BC152B7F2B00}"/>
              </a:ext>
            </a:extLst>
          </p:cNvPr>
          <p:cNvPicPr>
            <a:picLocks noChangeAspect="1"/>
          </p:cNvPicPr>
          <p:nvPr userDrawn="1"/>
        </p:nvPicPr>
        <p:blipFill>
          <a:blip r:embed="rId2"/>
          <a:stretch>
            <a:fillRect/>
          </a:stretch>
        </p:blipFill>
        <p:spPr>
          <a:xfrm>
            <a:off x="0" y="-14641"/>
            <a:ext cx="12192000" cy="4610100"/>
          </a:xfrm>
          <a:prstGeom prst="rect">
            <a:avLst/>
          </a:prstGeom>
        </p:spPr>
      </p:pic>
      <p:sp>
        <p:nvSpPr>
          <p:cNvPr id="18" name="Rectangle 17">
            <a:extLst>
              <a:ext uri="{FF2B5EF4-FFF2-40B4-BE49-F238E27FC236}">
                <a16:creationId xmlns:a16="http://schemas.microsoft.com/office/drawing/2014/main" id="{2CC5328D-0370-430B-8655-74F82DBB90DB}"/>
              </a:ext>
            </a:extLst>
          </p:cNvPr>
          <p:cNvSpPr/>
          <p:nvPr userDrawn="1"/>
        </p:nvSpPr>
        <p:spPr>
          <a:xfrm flipV="1">
            <a:off x="-1" y="-42815"/>
            <a:ext cx="12192000" cy="4638273"/>
          </a:xfrm>
          <a:prstGeom prst="rect">
            <a:avLst/>
          </a:prstGeom>
          <a:gradFill>
            <a:gsLst>
              <a:gs pos="30000">
                <a:schemeClr val="bg1">
                  <a:alpha val="0"/>
                </a:schemeClr>
              </a:gs>
              <a:gs pos="0">
                <a:schemeClr val="accent1">
                  <a:lumMod val="0"/>
                  <a:lumOff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794A446-119F-43BA-8D01-50975A73868D}"/>
              </a:ext>
            </a:extLst>
          </p:cNvPr>
          <p:cNvPicPr>
            <a:picLocks noChangeAspect="1"/>
          </p:cNvPicPr>
          <p:nvPr userDrawn="1"/>
        </p:nvPicPr>
        <p:blipFill>
          <a:blip r:embed="rId3"/>
          <a:stretch>
            <a:fillRect/>
          </a:stretch>
        </p:blipFill>
        <p:spPr>
          <a:xfrm>
            <a:off x="457200" y="3998751"/>
            <a:ext cx="5534025" cy="942975"/>
          </a:xfrm>
          <a:prstGeom prst="rect">
            <a:avLst/>
          </a:prstGeom>
        </p:spPr>
      </p:pic>
    </p:spTree>
    <p:extLst>
      <p:ext uri="{BB962C8B-B14F-4D97-AF65-F5344CB8AC3E}">
        <p14:creationId xmlns:p14="http://schemas.microsoft.com/office/powerpoint/2010/main" val="1296445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EF4D4C-5367-4C26-9E2B-D8088D7FCA81}" type="datetimeFigureOut">
              <a:rPr lang="en-US"/>
              <a:t>10/6/2025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2622930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947A22-C5C7-D18B-48C3-5013AED2FE72}"/>
              </a:ext>
            </a:extLst>
          </p:cNvPr>
          <p:cNvSpPr/>
          <p:nvPr userDrawn="1"/>
        </p:nvSpPr>
        <p:spPr>
          <a:xfrm>
            <a:off x="-55659" y="0"/>
            <a:ext cx="12247659" cy="6858000"/>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Date Placeholder 1"/>
          <p:cNvSpPr>
            <a:spLocks noGrp="1"/>
          </p:cNvSpPr>
          <p:nvPr>
            <p:ph type="dt" sz="half" idx="10"/>
          </p:nvPr>
        </p:nvSpPr>
        <p:spPr/>
        <p:txBody>
          <a:bodyPr/>
          <a:lstStyle/>
          <a:p>
            <a:fld id="{56E91E96-98B0-4413-9547-46F3504108EF}" type="datetimeFigureOut">
              <a:rPr lang="en-US"/>
              <a:t>10/6/2025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164397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947A22-C5C7-D18B-48C3-5013AED2FE72}"/>
              </a:ext>
            </a:extLst>
          </p:cNvPr>
          <p:cNvSpPr/>
          <p:nvPr userDrawn="1"/>
        </p:nvSpPr>
        <p:spPr>
          <a:xfrm>
            <a:off x="-55659" y="0"/>
            <a:ext cx="12247659" cy="68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sz="2200" b="0" i="0">
              <a:latin typeface="Trebuchet MS" panose="020B0703020202090204" pitchFamily="34" charset="0"/>
            </a:endParaRPr>
          </a:p>
        </p:txBody>
      </p:sp>
      <p:sp>
        <p:nvSpPr>
          <p:cNvPr id="2" name="Date Placeholder 1"/>
          <p:cNvSpPr>
            <a:spLocks noGrp="1"/>
          </p:cNvSpPr>
          <p:nvPr>
            <p:ph type="dt" sz="half" idx="10"/>
          </p:nvPr>
        </p:nvSpPr>
        <p:spPr/>
        <p:txBody>
          <a:bodyPr/>
          <a:lstStyle/>
          <a:p>
            <a:fld id="{56E91E96-98B0-4413-9547-46F3504108EF}" type="datetimeFigureOut">
              <a:rPr lang="en-US"/>
              <a:t>10/6/2025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4316784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5C68B11-C5A8-448C-8CE9-B1A273C79CFC}" type="datetimeFigureOut">
              <a:rPr lang="en-US"/>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875450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16CA0-919D-4A49-9C8A-62FDFB3A5183}" type="datetimeFigureOut">
              <a:rPr lang="en-US"/>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E5644-1E61-4311-A31E-84CB9C7AA8A9}" type="slidenum">
              <a:rPr lang="en-US"/>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8466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D73815-2707-4475-8F1A-B873CB631BB4}" type="datetimeFigureOut">
              <a:rPr lang="en-US"/>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109436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AFB99-0EAB-4182-AFF8-E214C82A68F6}" type="datetimeFigureOut">
              <a:rPr lang="en-US"/>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345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4B320-C346-ED4A-98D8-E2CE5CE86848}"/>
              </a:ext>
            </a:extLst>
          </p:cNvPr>
          <p:cNvSpPr>
            <a:spLocks noGrp="1"/>
          </p:cNvSpPr>
          <p:nvPr>
            <p:ph type="title"/>
          </p:nvPr>
        </p:nvSpPr>
        <p:spPr>
          <a:xfrm>
            <a:off x="873918" y="365125"/>
            <a:ext cx="10515600" cy="1325563"/>
          </a:xfrm>
        </p:spPr>
        <p:txBody>
          <a:bodyPr/>
          <a:lstStyle/>
          <a:p>
            <a:r>
              <a:rPr lang="en-GB"/>
              <a:t>Click to edit Master title style</a:t>
            </a:r>
          </a:p>
        </p:txBody>
      </p:sp>
      <p:sp>
        <p:nvSpPr>
          <p:cNvPr id="3" name="Text Placeholder 29">
            <a:extLst>
              <a:ext uri="{FF2B5EF4-FFF2-40B4-BE49-F238E27FC236}">
                <a16:creationId xmlns:a16="http://schemas.microsoft.com/office/drawing/2014/main" id="{ED3B3CBD-DA24-1ED5-6C5E-D7681EB10FF5}"/>
              </a:ext>
            </a:extLst>
          </p:cNvPr>
          <p:cNvSpPr>
            <a:spLocks noGrp="1"/>
          </p:cNvSpPr>
          <p:nvPr>
            <p:ph type="body" sz="quarter" idx="21"/>
          </p:nvPr>
        </p:nvSpPr>
        <p:spPr>
          <a:xfrm>
            <a:off x="800100" y="1557960"/>
            <a:ext cx="10663237" cy="544512"/>
          </a:xfrm>
          <a:solidFill>
            <a:schemeClr val="accent2">
              <a:lumMod val="60000"/>
              <a:lumOff val="40000"/>
            </a:schemeClr>
          </a:solidFill>
        </p:spPr>
        <p:txBody>
          <a:bodyPr/>
          <a:lstStyle>
            <a:lvl1pPr>
              <a:defRPr>
                <a:noFill/>
              </a:defRPr>
            </a:lvl1pPr>
          </a:lstStyle>
          <a:p>
            <a:pPr lvl="0"/>
            <a:endParaRPr lang="en-GB"/>
          </a:p>
        </p:txBody>
      </p:sp>
      <p:sp>
        <p:nvSpPr>
          <p:cNvPr id="4" name="Content Placeholder 2">
            <a:extLst>
              <a:ext uri="{FF2B5EF4-FFF2-40B4-BE49-F238E27FC236}">
                <a16:creationId xmlns:a16="http://schemas.microsoft.com/office/drawing/2014/main" id="{23671B18-7F72-60A0-B0E8-681E0F5A41E4}"/>
              </a:ext>
            </a:extLst>
          </p:cNvPr>
          <p:cNvSpPr>
            <a:spLocks noGrp="1"/>
          </p:cNvSpPr>
          <p:nvPr>
            <p:ph idx="1" hasCustomPrompt="1"/>
          </p:nvPr>
        </p:nvSpPr>
        <p:spPr>
          <a:xfrm>
            <a:off x="945149" y="1664704"/>
            <a:ext cx="10373139" cy="450340"/>
          </a:xfrm>
        </p:spPr>
        <p:txBody>
          <a:bodyPr>
            <a:normAutofit/>
          </a:bodyPr>
          <a:lstStyle>
            <a:lvl1pPr algn="ctr">
              <a:defRPr/>
            </a:lvl1pPr>
          </a:lstStyle>
          <a:p>
            <a:pPr marL="0" indent="0" algn="ctr">
              <a:buNone/>
            </a:pPr>
            <a:r>
              <a:rPr lang="en-US" sz="2000">
                <a:solidFill>
                  <a:schemeClr val="bg2">
                    <a:lumMod val="25000"/>
                  </a:schemeClr>
                </a:solidFill>
              </a:rPr>
              <a:t>Click to edit </a:t>
            </a:r>
            <a:r>
              <a:rPr lang="en-US" sz="2000" err="1">
                <a:solidFill>
                  <a:schemeClr val="bg2">
                    <a:lumMod val="25000"/>
                  </a:schemeClr>
                </a:solidFill>
              </a:rPr>
              <a:t>subheader</a:t>
            </a:r>
            <a:endParaRPr lang="en-US" sz="2000">
              <a:solidFill>
                <a:schemeClr val="bg2">
                  <a:lumMod val="25000"/>
                </a:schemeClr>
              </a:solidFill>
            </a:endParaRPr>
          </a:p>
        </p:txBody>
      </p:sp>
      <p:sp>
        <p:nvSpPr>
          <p:cNvPr id="8" name="Text Placeholder 7">
            <a:extLst>
              <a:ext uri="{FF2B5EF4-FFF2-40B4-BE49-F238E27FC236}">
                <a16:creationId xmlns:a16="http://schemas.microsoft.com/office/drawing/2014/main" id="{F2712C92-A256-F6D7-E71F-3CB710A8F87D}"/>
              </a:ext>
            </a:extLst>
          </p:cNvPr>
          <p:cNvSpPr>
            <a:spLocks noGrp="1"/>
          </p:cNvSpPr>
          <p:nvPr>
            <p:ph type="body" sz="quarter" idx="24"/>
          </p:nvPr>
        </p:nvSpPr>
        <p:spPr>
          <a:xfrm>
            <a:off x="1003324" y="2675097"/>
            <a:ext cx="3111500" cy="2834163"/>
          </a:xfrm>
          <a:ln w="6350">
            <a:solidFill>
              <a:schemeClr val="tx1">
                <a:lumMod val="75000"/>
              </a:schemeClr>
            </a:solidFill>
          </a:ln>
        </p:spPr>
        <p:txBody>
          <a:bodyPr lIns="216000" tIns="216000" rIns="216000" bIns="21600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Text Placeholder 7">
            <a:extLst>
              <a:ext uri="{FF2B5EF4-FFF2-40B4-BE49-F238E27FC236}">
                <a16:creationId xmlns:a16="http://schemas.microsoft.com/office/drawing/2014/main" id="{4699DBEF-FD4D-5E66-E9B4-155BFE41A569}"/>
              </a:ext>
            </a:extLst>
          </p:cNvPr>
          <p:cNvSpPr>
            <a:spLocks noGrp="1"/>
          </p:cNvSpPr>
          <p:nvPr>
            <p:ph type="body" sz="quarter" idx="25"/>
          </p:nvPr>
        </p:nvSpPr>
        <p:spPr>
          <a:xfrm>
            <a:off x="4649494" y="2675097"/>
            <a:ext cx="3111500" cy="2834163"/>
          </a:xfrm>
          <a:ln w="6350">
            <a:solidFill>
              <a:schemeClr val="tx1">
                <a:lumMod val="75000"/>
              </a:schemeClr>
            </a:solidFill>
          </a:ln>
        </p:spPr>
        <p:txBody>
          <a:bodyPr lIns="216000" tIns="216000" rIns="216000" bIns="21600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7">
            <a:extLst>
              <a:ext uri="{FF2B5EF4-FFF2-40B4-BE49-F238E27FC236}">
                <a16:creationId xmlns:a16="http://schemas.microsoft.com/office/drawing/2014/main" id="{41ECAABA-5023-0804-19D4-40EA0DF3282C}"/>
              </a:ext>
            </a:extLst>
          </p:cNvPr>
          <p:cNvSpPr>
            <a:spLocks noGrp="1"/>
          </p:cNvSpPr>
          <p:nvPr>
            <p:ph type="body" sz="quarter" idx="26"/>
          </p:nvPr>
        </p:nvSpPr>
        <p:spPr>
          <a:xfrm>
            <a:off x="8295664" y="2675097"/>
            <a:ext cx="3111500" cy="2834163"/>
          </a:xfrm>
          <a:ln w="6350">
            <a:solidFill>
              <a:schemeClr val="tx1">
                <a:lumMod val="75000"/>
              </a:schemeClr>
            </a:solidFill>
          </a:ln>
        </p:spPr>
        <p:txBody>
          <a:bodyPr lIns="216000" tIns="216000" rIns="216000" bIns="21600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Rectangle 11">
            <a:extLst>
              <a:ext uri="{FF2B5EF4-FFF2-40B4-BE49-F238E27FC236}">
                <a16:creationId xmlns:a16="http://schemas.microsoft.com/office/drawing/2014/main" id="{12792CB5-4B7B-2E72-C568-F817B3AD326A}"/>
              </a:ext>
            </a:extLst>
          </p:cNvPr>
          <p:cNvSpPr/>
          <p:nvPr userDrawn="1"/>
        </p:nvSpPr>
        <p:spPr>
          <a:xfrm>
            <a:off x="-71562" y="-79513"/>
            <a:ext cx="12348376" cy="33395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Tree>
    <p:extLst>
      <p:ext uri="{BB962C8B-B14F-4D97-AF65-F5344CB8AC3E}">
        <p14:creationId xmlns:p14="http://schemas.microsoft.com/office/powerpoint/2010/main" val="1943393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6331"/>
            <a:ext cx="10515600" cy="739056"/>
          </a:xfrm>
        </p:spPr>
        <p:txBody>
          <a:bodyPr>
            <a:normAutofit/>
          </a:bodyPr>
          <a:lstStyle>
            <a:lvl1pPr>
              <a:defRPr sz="3600"/>
            </a:lvl1pPr>
          </a:lstStyle>
          <a:p>
            <a:r>
              <a:rPr lang="en-US"/>
              <a:t>Click to edit Master title style</a:t>
            </a:r>
          </a:p>
        </p:txBody>
      </p:sp>
      <p:grpSp>
        <p:nvGrpSpPr>
          <p:cNvPr id="3" name="Group 2">
            <a:extLst>
              <a:ext uri="{FF2B5EF4-FFF2-40B4-BE49-F238E27FC236}">
                <a16:creationId xmlns:a16="http://schemas.microsoft.com/office/drawing/2014/main" id="{AEDF2B47-7C58-458B-A014-B081B81A8D06}"/>
              </a:ext>
            </a:extLst>
          </p:cNvPr>
          <p:cNvGrpSpPr/>
          <p:nvPr userDrawn="1"/>
        </p:nvGrpSpPr>
        <p:grpSpPr>
          <a:xfrm>
            <a:off x="12578642" y="2"/>
            <a:ext cx="2196697" cy="1816099"/>
            <a:chOff x="12554553" y="1"/>
            <a:chExt cx="1647523" cy="1816099"/>
          </a:xfrm>
        </p:grpSpPr>
        <p:sp>
          <p:nvSpPr>
            <p:cNvPr id="4" name="Rectangle: Folded Corner 3">
              <a:extLst>
                <a:ext uri="{FF2B5EF4-FFF2-40B4-BE49-F238E27FC236}">
                  <a16:creationId xmlns:a16="http://schemas.microsoft.com/office/drawing/2014/main" id="{C7ACA455-4437-4416-A6F0-33D534A6AE9F}"/>
                </a:ext>
              </a:extLst>
            </p:cNvPr>
            <p:cNvSpPr/>
            <p:nvPr userDrawn="1"/>
          </p:nvSpPr>
          <p:spPr>
            <a:xfrm>
              <a:off x="12554553" y="1"/>
              <a:ext cx="1644047" cy="1816099"/>
            </a:xfrm>
            <a:prstGeom prst="foldedCorner">
              <a:avLst/>
            </a:prstGeom>
            <a:ln>
              <a:noFill/>
            </a:ln>
            <a:effectLst>
              <a:outerShdw blurRad="101600" dist="635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Ins="0" rtlCol="0" anchor="t"/>
            <a:lstStyle/>
            <a:p>
              <a:r>
                <a:rPr lang="en-US" sz="1400">
                  <a:solidFill>
                    <a:schemeClr val="accent2">
                      <a:lumMod val="50000"/>
                    </a:schemeClr>
                  </a:solidFill>
                </a:rPr>
                <a:t>To insert your own icons*:</a:t>
              </a:r>
            </a:p>
            <a:p>
              <a:endParaRPr lang="en-US" sz="1400">
                <a:solidFill>
                  <a:schemeClr val="accent2">
                    <a:lumMod val="50000"/>
                  </a:schemeClr>
                </a:solidFill>
              </a:endParaRPr>
            </a:p>
            <a:p>
              <a:r>
                <a:rPr lang="en-US" sz="1400" b="1">
                  <a:solidFill>
                    <a:schemeClr val="accent2">
                      <a:lumMod val="50000"/>
                    </a:schemeClr>
                  </a:solidFill>
                </a:rPr>
                <a:t>Insert</a:t>
              </a:r>
              <a:r>
                <a:rPr lang="en-US" sz="1400">
                  <a:solidFill>
                    <a:schemeClr val="accent2">
                      <a:lumMod val="50000"/>
                    </a:schemeClr>
                  </a:solidFill>
                </a:rPr>
                <a:t> &gt;&gt; </a:t>
              </a:r>
              <a:r>
                <a:rPr lang="en-US" sz="1400" b="1">
                  <a:solidFill>
                    <a:schemeClr val="accent2">
                      <a:lumMod val="50000"/>
                    </a:schemeClr>
                  </a:solidFill>
                </a:rPr>
                <a:t>Icons</a:t>
              </a:r>
            </a:p>
            <a:p>
              <a:endParaRPr lang="en-US" sz="1400">
                <a:solidFill>
                  <a:schemeClr val="accent2">
                    <a:lumMod val="50000"/>
                  </a:schemeClr>
                </a:solidFill>
              </a:endParaRPr>
            </a:p>
            <a:p>
              <a:r>
                <a:rPr lang="en-US" sz="1200" i="1">
                  <a:solidFill>
                    <a:schemeClr val="accent2">
                      <a:lumMod val="50000"/>
                    </a:schemeClr>
                  </a:solidFill>
                </a:rPr>
                <a:t>(*Only available to Office 365 subscribers)</a:t>
              </a:r>
            </a:p>
          </p:txBody>
        </p:sp>
        <p:pic>
          <p:nvPicPr>
            <p:cNvPr id="5" name="Picture 4">
              <a:extLst>
                <a:ext uri="{FF2B5EF4-FFF2-40B4-BE49-F238E27FC236}">
                  <a16:creationId xmlns:a16="http://schemas.microsoft.com/office/drawing/2014/main" id="{7180DD64-6AC6-41B8-826F-6BE55763C657}"/>
                </a:ext>
              </a:extLst>
            </p:cNvPr>
            <p:cNvPicPr>
              <a:picLocks noChangeAspect="1"/>
            </p:cNvPicPr>
            <p:nvPr userDrawn="1"/>
          </p:nvPicPr>
          <p:blipFill>
            <a:blip r:embed="rId2"/>
            <a:stretch>
              <a:fillRect/>
            </a:stretch>
          </p:blipFill>
          <p:spPr>
            <a:xfrm>
              <a:off x="13802026" y="424090"/>
              <a:ext cx="400050" cy="657225"/>
            </a:xfrm>
            <a:prstGeom prst="rect">
              <a:avLst/>
            </a:prstGeom>
          </p:spPr>
        </p:pic>
      </p:grpSp>
    </p:spTree>
    <p:extLst>
      <p:ext uri="{BB962C8B-B14F-4D97-AF65-F5344CB8AC3E}">
        <p14:creationId xmlns:p14="http://schemas.microsoft.com/office/powerpoint/2010/main" val="2868778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457200" y="4960137"/>
            <a:ext cx="7772400" cy="1463040"/>
          </a:xfrm>
        </p:spPr>
        <p:txBody>
          <a:bodyPr anchor="ctr">
            <a:normAutofit/>
          </a:bodyPr>
          <a:lstStyle>
            <a:lvl1pPr algn="r">
              <a:defRPr sz="5000" spc="200" baseline="0"/>
            </a:lvl1pPr>
          </a:lstStyle>
          <a:p>
            <a:r>
              <a:rPr lang="en-US"/>
              <a:t>Title of the presentation</a:t>
            </a:r>
          </a:p>
        </p:txBody>
      </p:sp>
      <p:sp>
        <p:nvSpPr>
          <p:cNvPr id="3" name="Subtitle 2"/>
          <p:cNvSpPr>
            <a:spLocks noGrp="1"/>
          </p:cNvSpPr>
          <p:nvPr>
            <p:ph type="subTitle" idx="1" hasCustomPrompt="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Subtitle, author(s), and/or location of the presentation</a:t>
            </a:r>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a:t>10/6/2025</a:t>
            </a:fld>
            <a:endParaRPr lang="en-US"/>
          </a:p>
        </p:txBody>
      </p:sp>
      <p:sp>
        <p:nvSpPr>
          <p:cNvPr id="5" name="Footer Placeholder 4"/>
          <p:cNvSpPr>
            <a:spLocks noGrp="1"/>
          </p:cNvSpPr>
          <p:nvPr>
            <p:ph type="ftr" sz="quarter" idx="11"/>
          </p:nvPr>
        </p:nvSpPr>
        <p:spPr>
          <a:xfrm>
            <a:off x="4444678" y="6470704"/>
            <a:ext cx="6299713" cy="274320"/>
          </a:xfrm>
        </p:spPr>
        <p:txBody>
          <a:bodyPr/>
          <a:lstStyle/>
          <a:p>
            <a:r>
              <a:rPr lang="en-US"/>
              <a:t>© Global Task force for cholera control 2017                                                                                                               www.who.int/cholera</a:t>
            </a:r>
          </a:p>
        </p:txBody>
      </p:sp>
      <p:sp>
        <p:nvSpPr>
          <p:cNvPr id="6" name="Slide Number Placeholder 5"/>
          <p:cNvSpPr>
            <a:spLocks noGrp="1"/>
          </p:cNvSpPr>
          <p:nvPr>
            <p:ph type="sldNum" sz="quarter" idx="12"/>
          </p:nvPr>
        </p:nvSpPr>
        <p:spPr>
          <a:xfrm>
            <a:off x="10837333" y="6470704"/>
            <a:ext cx="973667" cy="274320"/>
          </a:xfrm>
        </p:spPr>
        <p:txBody>
          <a:bodyPr/>
          <a:lstStyle/>
          <a:p>
            <a:fld id="{4FAB73BC-B049-4115-A692-8D63A059BFB8}" type="slidenum">
              <a:rPr lang="en-US"/>
              <a:t>‹#›</a:t>
            </a:fld>
            <a:endParaRPr lang="en-US"/>
          </a:p>
        </p:txBody>
      </p:sp>
      <p:cxnSp>
        <p:nvCxnSpPr>
          <p:cNvPr id="8" name="Straight Connector 7"/>
          <p:cNvCxnSpPr/>
          <p:nvPr/>
        </p:nvCxnSpPr>
        <p:spPr>
          <a:xfrm flipV="1">
            <a:off x="8386843" y="5264106"/>
            <a:ext cx="0" cy="914400"/>
          </a:xfrm>
          <a:prstGeom prst="line">
            <a:avLst/>
          </a:prstGeom>
          <a:ln w="19050">
            <a:solidFill>
              <a:srgbClr val="119C9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2D1DC42-1F9B-4B1E-80A4-AE3D3B79723E}"/>
              </a:ext>
            </a:extLst>
          </p:cNvPr>
          <p:cNvPicPr>
            <a:picLocks noChangeAspect="1"/>
          </p:cNvPicPr>
          <p:nvPr userDrawn="1"/>
        </p:nvPicPr>
        <p:blipFill>
          <a:blip r:embed="rId2"/>
          <a:stretch>
            <a:fillRect/>
          </a:stretch>
        </p:blipFill>
        <p:spPr>
          <a:xfrm>
            <a:off x="-1" y="1912"/>
            <a:ext cx="12192000" cy="4610100"/>
          </a:xfrm>
          <a:prstGeom prst="rect">
            <a:avLst/>
          </a:prstGeom>
        </p:spPr>
      </p:pic>
      <p:sp>
        <p:nvSpPr>
          <p:cNvPr id="18" name="Rectangle 17">
            <a:extLst>
              <a:ext uri="{FF2B5EF4-FFF2-40B4-BE49-F238E27FC236}">
                <a16:creationId xmlns:a16="http://schemas.microsoft.com/office/drawing/2014/main" id="{2CC5328D-0370-430B-8655-74F82DBB90DB}"/>
              </a:ext>
            </a:extLst>
          </p:cNvPr>
          <p:cNvSpPr/>
          <p:nvPr userDrawn="1"/>
        </p:nvSpPr>
        <p:spPr>
          <a:xfrm flipV="1">
            <a:off x="0" y="-509288"/>
            <a:ext cx="12192000" cy="5121300"/>
          </a:xfrm>
          <a:prstGeom prst="rect">
            <a:avLst/>
          </a:prstGeom>
          <a:gradFill>
            <a:gsLst>
              <a:gs pos="31000">
                <a:schemeClr val="bg1">
                  <a:alpha val="0"/>
                </a:schemeClr>
              </a:gs>
              <a:gs pos="0">
                <a:schemeClr val="accent1">
                  <a:lumMod val="0"/>
                  <a:lumOff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794A446-119F-43BA-8D01-50975A73868D}"/>
              </a:ext>
            </a:extLst>
          </p:cNvPr>
          <p:cNvPicPr>
            <a:picLocks noChangeAspect="1"/>
          </p:cNvPicPr>
          <p:nvPr userDrawn="1"/>
        </p:nvPicPr>
        <p:blipFill>
          <a:blip r:embed="rId3"/>
          <a:stretch>
            <a:fillRect/>
          </a:stretch>
        </p:blipFill>
        <p:spPr>
          <a:xfrm>
            <a:off x="457199" y="3995084"/>
            <a:ext cx="5534025" cy="942975"/>
          </a:xfrm>
          <a:prstGeom prst="rect">
            <a:avLst/>
          </a:prstGeom>
        </p:spPr>
      </p:pic>
    </p:spTree>
    <p:extLst>
      <p:ext uri="{BB962C8B-B14F-4D97-AF65-F5344CB8AC3E}">
        <p14:creationId xmlns:p14="http://schemas.microsoft.com/office/powerpoint/2010/main" val="9017615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4960137"/>
            <a:ext cx="7772400" cy="1463040"/>
          </a:xfrm>
        </p:spPr>
        <p:txBody>
          <a:bodyPr anchor="ctr">
            <a:normAutofit/>
          </a:bodyPr>
          <a:lstStyle>
            <a:lvl1pPr algn="r">
              <a:defRPr sz="5000" spc="200" baseline="0"/>
            </a:lvl1pPr>
          </a:lstStyle>
          <a:p>
            <a:r>
              <a:rPr lang="en-US"/>
              <a:t>Title of the presentation</a:t>
            </a:r>
          </a:p>
        </p:txBody>
      </p:sp>
      <p:sp>
        <p:nvSpPr>
          <p:cNvPr id="3" name="Subtitle 2"/>
          <p:cNvSpPr>
            <a:spLocks noGrp="1"/>
          </p:cNvSpPr>
          <p:nvPr>
            <p:ph type="subTitle" idx="1" hasCustomPrompt="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Subtitle, author(s), and/or location of the presentation</a:t>
            </a:r>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a:t>10/6/2025</a:t>
            </a:fld>
            <a:endParaRPr lang="en-US"/>
          </a:p>
        </p:txBody>
      </p:sp>
      <p:sp>
        <p:nvSpPr>
          <p:cNvPr id="5" name="Footer Placeholder 4"/>
          <p:cNvSpPr>
            <a:spLocks noGrp="1"/>
          </p:cNvSpPr>
          <p:nvPr>
            <p:ph type="ftr" sz="quarter" idx="11"/>
          </p:nvPr>
        </p:nvSpPr>
        <p:spPr>
          <a:xfrm>
            <a:off x="4444678" y="6470704"/>
            <a:ext cx="6299713" cy="274320"/>
          </a:xfrm>
        </p:spPr>
        <p:txBody>
          <a:bodyPr/>
          <a:lstStyle/>
          <a:p>
            <a:r>
              <a:rPr lang="en-US"/>
              <a:t>© Global Task force for cholera control 2017                                                                                                               www.who.int/cholera</a:t>
            </a:r>
          </a:p>
        </p:txBody>
      </p:sp>
      <p:sp>
        <p:nvSpPr>
          <p:cNvPr id="6" name="Slide Number Placeholder 5"/>
          <p:cNvSpPr>
            <a:spLocks noGrp="1"/>
          </p:cNvSpPr>
          <p:nvPr>
            <p:ph type="sldNum" sz="quarter" idx="12"/>
          </p:nvPr>
        </p:nvSpPr>
        <p:spPr>
          <a:xfrm>
            <a:off x="10837333" y="6470704"/>
            <a:ext cx="973667" cy="274320"/>
          </a:xfrm>
        </p:spPr>
        <p:txBody>
          <a:bodyPr/>
          <a:lstStyle/>
          <a:p>
            <a:fld id="{4FAB73BC-B049-4115-A692-8D63A059BFB8}" type="slidenum">
              <a:rPr lang="en-US"/>
              <a:t>‹#›</a:t>
            </a:fld>
            <a:endParaRPr lang="en-US"/>
          </a:p>
        </p:txBody>
      </p:sp>
      <p:cxnSp>
        <p:nvCxnSpPr>
          <p:cNvPr id="8" name="Straight Connector 7"/>
          <p:cNvCxnSpPr/>
          <p:nvPr/>
        </p:nvCxnSpPr>
        <p:spPr>
          <a:xfrm flipV="1">
            <a:off x="8386843" y="5264106"/>
            <a:ext cx="0" cy="914400"/>
          </a:xfrm>
          <a:prstGeom prst="line">
            <a:avLst/>
          </a:prstGeom>
          <a:ln w="19050">
            <a:solidFill>
              <a:srgbClr val="119C94"/>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2678D17-1089-42AA-8A37-B2B96CD42244}"/>
              </a:ext>
            </a:extLst>
          </p:cNvPr>
          <p:cNvPicPr>
            <a:picLocks noChangeAspect="1"/>
          </p:cNvPicPr>
          <p:nvPr userDrawn="1"/>
        </p:nvPicPr>
        <p:blipFill>
          <a:blip r:embed="rId2"/>
          <a:stretch>
            <a:fillRect/>
          </a:stretch>
        </p:blipFill>
        <p:spPr>
          <a:xfrm>
            <a:off x="0" y="0"/>
            <a:ext cx="12192000" cy="4610100"/>
          </a:xfrm>
          <a:prstGeom prst="rect">
            <a:avLst/>
          </a:prstGeom>
        </p:spPr>
      </p:pic>
      <p:sp>
        <p:nvSpPr>
          <p:cNvPr id="14" name="Rectangle 13">
            <a:extLst>
              <a:ext uri="{FF2B5EF4-FFF2-40B4-BE49-F238E27FC236}">
                <a16:creationId xmlns:a16="http://schemas.microsoft.com/office/drawing/2014/main" id="{A0089ED4-AC8B-4F08-B80C-6C8B664BB5CF}"/>
              </a:ext>
            </a:extLst>
          </p:cNvPr>
          <p:cNvSpPr/>
          <p:nvPr userDrawn="1"/>
        </p:nvSpPr>
        <p:spPr>
          <a:xfrm flipV="1">
            <a:off x="-13650" y="1320"/>
            <a:ext cx="12192000" cy="4917362"/>
          </a:xfrm>
          <a:prstGeom prst="rect">
            <a:avLst/>
          </a:prstGeom>
          <a:gradFill>
            <a:gsLst>
              <a:gs pos="27000">
                <a:schemeClr val="bg1">
                  <a:alpha val="0"/>
                </a:schemeClr>
              </a:gs>
              <a:gs pos="0">
                <a:schemeClr val="accent1">
                  <a:lumMod val="0"/>
                  <a:lumOff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794A446-119F-43BA-8D01-50975A73868D}"/>
              </a:ext>
            </a:extLst>
          </p:cNvPr>
          <p:cNvPicPr>
            <a:picLocks noChangeAspect="1"/>
          </p:cNvPicPr>
          <p:nvPr userDrawn="1"/>
        </p:nvPicPr>
        <p:blipFill>
          <a:blip r:embed="rId3"/>
          <a:stretch>
            <a:fillRect/>
          </a:stretch>
        </p:blipFill>
        <p:spPr>
          <a:xfrm>
            <a:off x="457200" y="3993398"/>
            <a:ext cx="5534025" cy="942975"/>
          </a:xfrm>
          <a:prstGeom prst="rect">
            <a:avLst/>
          </a:prstGeom>
        </p:spPr>
      </p:pic>
    </p:spTree>
    <p:extLst>
      <p:ext uri="{BB962C8B-B14F-4D97-AF65-F5344CB8AC3E}">
        <p14:creationId xmlns:p14="http://schemas.microsoft.com/office/powerpoint/2010/main" val="3060013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5964" y="254442"/>
            <a:ext cx="9720072" cy="1499616"/>
          </a:xfrm>
        </p:spPr>
        <p:txBody>
          <a:bodyPr>
            <a:normAutofit/>
          </a:bodyPr>
          <a:lstStyle>
            <a:lvl1pPr algn="ctr">
              <a:defRPr sz="4400" b="1" i="0" cap="none">
                <a:solidFill>
                  <a:schemeClr val="accent2"/>
                </a:solidFill>
                <a:latin typeface="Trebuchet MS" panose="020B070302020209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1235964" y="2286000"/>
            <a:ext cx="9720073" cy="4023360"/>
          </a:xfrm>
        </p:spPr>
        <p:txBody>
          <a:bodyPr/>
          <a:lstStyle>
            <a:lvl1pPr>
              <a:defRPr b="0" i="0">
                <a:latin typeface="Trebuchet MS" panose="020B0703020202090204" pitchFamily="34" charset="0"/>
              </a:defRPr>
            </a:lvl1pPr>
            <a:lvl2pPr marL="266400" indent="-259200">
              <a:buFont typeface="Arial" panose="020B0604020202020204" pitchFamily="34" charset="0"/>
              <a:buChar char="•"/>
              <a:defRPr b="0" i="0">
                <a:latin typeface="Trebuchet MS" panose="020B0703020202090204" pitchFamily="34" charset="0"/>
              </a:defRPr>
            </a:lvl2pPr>
            <a:lvl3pPr marL="520056" indent="-259200">
              <a:defRPr b="0" i="0">
                <a:latin typeface="Trebuchet MS" panose="020B0703020202090204" pitchFamily="34" charset="0"/>
              </a:defRPr>
            </a:lvl3pPr>
            <a:lvl4pPr marL="774360" indent="-259200">
              <a:buFont typeface="Wingdings" pitchFamily="2" charset="2"/>
              <a:buChar char="§"/>
              <a:defRPr b="0" i="0">
                <a:latin typeface="Trebuchet MS" panose="020B0703020202090204" pitchFamily="34" charset="0"/>
              </a:defRPr>
            </a:lvl4pPr>
            <a:lvl5pPr>
              <a:defRPr b="0" i="0">
                <a:latin typeface="Trebuchet MS" panose="020B070302020209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35964" y="6470704"/>
            <a:ext cx="2154143" cy="274320"/>
          </a:xfrm>
        </p:spPr>
        <p:txBody>
          <a:bodyPr/>
          <a:lstStyle/>
          <a:p>
            <a:fld id="{A5D3794B-289A-4A80-97D7-111025398D45}" type="datetimeFigureOut">
              <a:rPr lang="en-US"/>
              <a:t>10/6/2025</a:t>
            </a:fld>
            <a:endParaRPr lang="en-US"/>
          </a:p>
        </p:txBody>
      </p:sp>
      <p:sp>
        <p:nvSpPr>
          <p:cNvPr id="5" name="Footer Placeholder 4"/>
          <p:cNvSpPr>
            <a:spLocks noGrp="1"/>
          </p:cNvSpPr>
          <p:nvPr>
            <p:ph type="ftr" sz="quarter" idx="11"/>
          </p:nvPr>
        </p:nvSpPr>
        <p:spPr/>
        <p:txBody>
          <a:bodyPr/>
          <a:lstStyle>
            <a:lvl1pPr>
              <a:defRPr/>
            </a:lvl1pPr>
          </a:lstStyle>
          <a:p>
            <a:r>
              <a:rPr lang="en-US"/>
              <a:t>© Global Task force for cholera control 2017                                                                                                               </a:t>
            </a:r>
            <a:r>
              <a:rPr lang="en-US" err="1"/>
              <a:t>www.who.int</a:t>
            </a:r>
            <a:r>
              <a:rPr lang="en-US"/>
              <a:t>/cholera</a:t>
            </a:r>
          </a:p>
        </p:txBody>
      </p:sp>
      <p:sp>
        <p:nvSpPr>
          <p:cNvPr id="8" name="Slide Number Placeholder 5">
            <a:extLst>
              <a:ext uri="{FF2B5EF4-FFF2-40B4-BE49-F238E27FC236}">
                <a16:creationId xmlns:a16="http://schemas.microsoft.com/office/drawing/2014/main" id="{7AFD5D04-99BE-44EC-80F8-426FC1CDB548}"/>
              </a:ext>
            </a:extLst>
          </p:cNvPr>
          <p:cNvSpPr>
            <a:spLocks noGrp="1"/>
          </p:cNvSpPr>
          <p:nvPr>
            <p:ph type="sldNum" sz="quarter" idx="12"/>
          </p:nvPr>
        </p:nvSpPr>
        <p:spPr>
          <a:xfrm>
            <a:off x="10837333" y="6470704"/>
            <a:ext cx="973667" cy="274320"/>
          </a:xfrm>
        </p:spPr>
        <p:txBody>
          <a:bodyPr/>
          <a:lstStyle/>
          <a:p>
            <a:fld id="{4FAB73BC-B049-4115-A692-8D63A059BFB8}" type="slidenum">
              <a:rPr lang="en-US"/>
              <a:t>‹#›</a:t>
            </a:fld>
            <a:endParaRPr lang="en-US"/>
          </a:p>
        </p:txBody>
      </p:sp>
      <p:sp>
        <p:nvSpPr>
          <p:cNvPr id="7" name="Rectangle 6">
            <a:extLst>
              <a:ext uri="{FF2B5EF4-FFF2-40B4-BE49-F238E27FC236}">
                <a16:creationId xmlns:a16="http://schemas.microsoft.com/office/drawing/2014/main" id="{D912340D-B351-685E-52CA-4E6F770CA638}"/>
              </a:ext>
            </a:extLst>
          </p:cNvPr>
          <p:cNvSpPr/>
          <p:nvPr userDrawn="1"/>
        </p:nvSpPr>
        <p:spPr>
          <a:xfrm>
            <a:off x="-71562" y="-79513"/>
            <a:ext cx="12348376" cy="33395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Tree>
    <p:extLst>
      <p:ext uri="{BB962C8B-B14F-4D97-AF65-F5344CB8AC3E}">
        <p14:creationId xmlns:p14="http://schemas.microsoft.com/office/powerpoint/2010/main" val="88612978"/>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046863"/>
            <a:ext cx="7772400" cy="1289588"/>
          </a:xfrm>
        </p:spPr>
        <p:txBody>
          <a:bodyPr anchor="ctr">
            <a:normAutofit/>
          </a:bodyPr>
          <a:lstStyle>
            <a:lvl1pPr algn="r">
              <a:defRPr sz="5000" b="1" i="0" spc="200" baseline="0">
                <a:latin typeface="Trebuchet MS" panose="020B0703020202090204" pitchFamily="34" charset="0"/>
              </a:defRPr>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61015F-7CC6-4D0A-9D87-873EA4C304CC}" type="datetimeFigureOut">
              <a:rPr lang="en-US"/>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cxnSp>
        <p:nvCxnSpPr>
          <p:cNvPr id="8" name="Straight Connector 7"/>
          <p:cNvCxnSpPr>
            <a:cxnSpLocks/>
          </p:cNvCxnSpPr>
          <p:nvPr/>
        </p:nvCxnSpPr>
        <p:spPr>
          <a:xfrm flipV="1">
            <a:off x="8386843" y="5234457"/>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7262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9" name="Rectangle 8"/>
          <p:cNvSpPr/>
          <p:nvPr/>
        </p:nvSpPr>
        <p:spPr>
          <a:xfrm>
            <a:off x="1" y="0"/>
            <a:ext cx="2957884" cy="685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3551766" y="245013"/>
            <a:ext cx="7772400" cy="1463040"/>
          </a:xfrm>
        </p:spPr>
        <p:txBody>
          <a:bodyPr anchor="ctr">
            <a:normAutofit/>
          </a:bodyPr>
          <a:lstStyle>
            <a:lvl1pPr algn="ctr">
              <a:defRPr sz="4400" b="1" i="0" cap="none" spc="200" baseline="0">
                <a:latin typeface="Trebuchet MS" panose="020B070302020209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p>
            <a:fld id="{5A61015F-7CC6-4D0A-9D87-873EA4C304CC}" type="datetimeFigureOut">
              <a:rPr lang="en-US"/>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sp>
        <p:nvSpPr>
          <p:cNvPr id="7" name="Content Placeholder 2">
            <a:extLst>
              <a:ext uri="{FF2B5EF4-FFF2-40B4-BE49-F238E27FC236}">
                <a16:creationId xmlns:a16="http://schemas.microsoft.com/office/drawing/2014/main" id="{84239486-1CF5-65A6-EDD5-B3D80BDD4DC7}"/>
              </a:ext>
            </a:extLst>
          </p:cNvPr>
          <p:cNvSpPr>
            <a:spLocks noGrp="1"/>
          </p:cNvSpPr>
          <p:nvPr>
            <p:ph idx="1"/>
          </p:nvPr>
        </p:nvSpPr>
        <p:spPr>
          <a:xfrm>
            <a:off x="3551766" y="2270098"/>
            <a:ext cx="7772400" cy="4023360"/>
          </a:xfrm>
        </p:spPr>
        <p:txBody>
          <a:bodyPr/>
          <a:lstStyle>
            <a:lvl1pPr>
              <a:defRPr b="0" i="0">
                <a:latin typeface="Trebuchet MS" panose="020B0703020202090204" pitchFamily="34" charset="0"/>
              </a:defRPr>
            </a:lvl1pPr>
            <a:lvl2pPr marL="265176" indent="-137160">
              <a:buFont typeface="Arial" panose="020B0604020202020204" pitchFamily="34" charset="0"/>
              <a:buChar char="•"/>
              <a:defRPr b="0" i="0">
                <a:latin typeface="Trebuchet MS" panose="020B0703020202090204" pitchFamily="34" charset="0"/>
              </a:defRPr>
            </a:lvl2pPr>
            <a:lvl3pPr>
              <a:defRPr b="0" i="0">
                <a:latin typeface="Trebuchet MS" panose="020B0703020202090204" pitchFamily="34" charset="0"/>
              </a:defRPr>
            </a:lvl3pPr>
            <a:lvl4pPr marL="594360" indent="-137160">
              <a:buFont typeface="Wingdings" pitchFamily="2" charset="2"/>
              <a:buChar char="§"/>
              <a:defRPr b="0" i="0">
                <a:latin typeface="Trebuchet MS" panose="020B0703020202090204" pitchFamily="34" charset="0"/>
              </a:defRPr>
            </a:lvl4pPr>
            <a:lvl5pPr>
              <a:defRPr b="0" i="0">
                <a:latin typeface="Trebuchet MS" panose="020B070302020209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6757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sp>
        <p:nvSpPr>
          <p:cNvPr id="9" name="Rectangle 8"/>
          <p:cNvSpPr/>
          <p:nvPr/>
        </p:nvSpPr>
        <p:spPr>
          <a:xfrm>
            <a:off x="1" y="0"/>
            <a:ext cx="29578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p:cNvSpPr>
            <a:spLocks noGrp="1"/>
          </p:cNvSpPr>
          <p:nvPr>
            <p:ph type="title" hasCustomPrompt="1"/>
          </p:nvPr>
        </p:nvSpPr>
        <p:spPr>
          <a:xfrm>
            <a:off x="3551766" y="245013"/>
            <a:ext cx="7772400" cy="1463040"/>
          </a:xfrm>
        </p:spPr>
        <p:txBody>
          <a:bodyPr anchor="ctr">
            <a:normAutofit/>
          </a:bodyPr>
          <a:lstStyle>
            <a:lvl1pPr algn="ctr">
              <a:defRPr sz="4400" b="1" i="0" cap="none" spc="200" baseline="0">
                <a:latin typeface="Trebuchet MS" panose="020B070302020209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p>
            <a:fld id="{5A61015F-7CC6-4D0A-9D87-873EA4C304CC}" type="datetimeFigureOut">
              <a:rPr lang="en-US"/>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sp>
        <p:nvSpPr>
          <p:cNvPr id="7" name="Content Placeholder 2">
            <a:extLst>
              <a:ext uri="{FF2B5EF4-FFF2-40B4-BE49-F238E27FC236}">
                <a16:creationId xmlns:a16="http://schemas.microsoft.com/office/drawing/2014/main" id="{84239486-1CF5-65A6-EDD5-B3D80BDD4DC7}"/>
              </a:ext>
            </a:extLst>
          </p:cNvPr>
          <p:cNvSpPr>
            <a:spLocks noGrp="1"/>
          </p:cNvSpPr>
          <p:nvPr>
            <p:ph idx="1"/>
          </p:nvPr>
        </p:nvSpPr>
        <p:spPr>
          <a:xfrm>
            <a:off x="3551766" y="2270098"/>
            <a:ext cx="7772400" cy="4023360"/>
          </a:xfrm>
        </p:spPr>
        <p:txBody>
          <a:bodyPr/>
          <a:lstStyle>
            <a:lvl1pPr>
              <a:defRPr b="0" i="0">
                <a:latin typeface="Trebuchet MS" panose="020B0703020202090204" pitchFamily="34" charset="0"/>
              </a:defRPr>
            </a:lvl1pPr>
            <a:lvl2pPr marL="265176" indent="-137160">
              <a:buFont typeface="Arial" panose="020B0604020202020204" pitchFamily="34" charset="0"/>
              <a:buChar char="•"/>
              <a:defRPr b="0" i="0">
                <a:latin typeface="Trebuchet MS" panose="020B0703020202090204" pitchFamily="34" charset="0"/>
              </a:defRPr>
            </a:lvl2pPr>
            <a:lvl3pPr>
              <a:defRPr b="0" i="0">
                <a:latin typeface="Trebuchet MS" panose="020B0703020202090204" pitchFamily="34" charset="0"/>
              </a:defRPr>
            </a:lvl3pPr>
            <a:lvl4pPr marL="594360" indent="-137160">
              <a:buFont typeface="Wingdings" pitchFamily="2" charset="2"/>
              <a:buChar char="§"/>
              <a:defRPr b="0" i="0">
                <a:latin typeface="Trebuchet MS" panose="020B0703020202090204" pitchFamily="34" charset="0"/>
              </a:defRPr>
            </a:lvl4pPr>
            <a:lvl5pPr>
              <a:defRPr b="0" i="0">
                <a:latin typeface="Trebuchet MS" panose="020B070302020209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CEB647E4-7FAB-62C5-BB77-11B47515CE71}"/>
              </a:ext>
            </a:extLst>
          </p:cNvPr>
          <p:cNvSpPr>
            <a:spLocks noGrp="1"/>
          </p:cNvSpPr>
          <p:nvPr>
            <p:ph type="body" sz="quarter" idx="13" hasCustomPrompt="1"/>
          </p:nvPr>
        </p:nvSpPr>
        <p:spPr>
          <a:xfrm>
            <a:off x="322516" y="1106433"/>
            <a:ext cx="2385262" cy="793750"/>
          </a:xfrm>
        </p:spPr>
        <p:txBody>
          <a:bodyPr>
            <a:normAutofit/>
          </a:bodyPr>
          <a:lstStyle>
            <a:lvl1pPr>
              <a:defRPr sz="2400">
                <a:solidFill>
                  <a:schemeClr val="accent1">
                    <a:lumMod val="50000"/>
                  </a:schemeClr>
                </a:solidFill>
              </a:defRPr>
            </a:lvl1pPr>
          </a:lstStyle>
          <a:p>
            <a:pPr lvl="0"/>
            <a:r>
              <a:rPr lang="en-GB"/>
              <a:t>CLICK TO EDIT MASTER</a:t>
            </a:r>
          </a:p>
        </p:txBody>
      </p:sp>
      <p:grpSp>
        <p:nvGrpSpPr>
          <p:cNvPr id="14" name="Group 13">
            <a:extLst>
              <a:ext uri="{FF2B5EF4-FFF2-40B4-BE49-F238E27FC236}">
                <a16:creationId xmlns:a16="http://schemas.microsoft.com/office/drawing/2014/main" id="{1850DECF-4269-9263-60F3-DF151D654A6B}"/>
              </a:ext>
            </a:extLst>
          </p:cNvPr>
          <p:cNvGrpSpPr/>
          <p:nvPr userDrawn="1"/>
        </p:nvGrpSpPr>
        <p:grpSpPr>
          <a:xfrm>
            <a:off x="405135" y="348710"/>
            <a:ext cx="646849" cy="627823"/>
            <a:chOff x="220985" y="1325244"/>
            <a:chExt cx="646849" cy="627823"/>
          </a:xfrm>
        </p:grpSpPr>
        <p:sp>
          <p:nvSpPr>
            <p:cNvPr id="10" name="Oval 9">
              <a:extLst>
                <a:ext uri="{FF2B5EF4-FFF2-40B4-BE49-F238E27FC236}">
                  <a16:creationId xmlns:a16="http://schemas.microsoft.com/office/drawing/2014/main" id="{0CB6A9D8-583A-63BB-C0A7-0A1DC7C7C723}"/>
                </a:ext>
              </a:extLst>
            </p:cNvPr>
            <p:cNvSpPr/>
            <p:nvPr userDrawn="1"/>
          </p:nvSpPr>
          <p:spPr>
            <a:xfrm>
              <a:off x="230497" y="1325244"/>
              <a:ext cx="627823" cy="627823"/>
            </a:xfrm>
            <a:prstGeom prst="ellipse">
              <a:avLst/>
            </a:prstGeom>
            <a:noFill/>
            <a:ln w="28575">
              <a:solidFill>
                <a:schemeClr val="accent1">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1DD4C2E1-E9F2-99C6-A9EC-898F5F7BB065}"/>
                </a:ext>
              </a:extLst>
            </p:cNvPr>
            <p:cNvSpPr txBox="1"/>
            <p:nvPr userDrawn="1"/>
          </p:nvSpPr>
          <p:spPr>
            <a:xfrm>
              <a:off x="220985" y="1448399"/>
              <a:ext cx="646849" cy="369332"/>
            </a:xfrm>
            <a:prstGeom prst="rect">
              <a:avLst/>
            </a:prstGeom>
            <a:noFill/>
          </p:spPr>
          <p:txBody>
            <a:bodyPr wrap="square" rtlCol="0">
              <a:spAutoFit/>
            </a:bodyPr>
            <a:lstStyle/>
            <a:p>
              <a:pPr algn="ctr"/>
              <a:r>
                <a:rPr lang="en-GB" b="1">
                  <a:solidFill>
                    <a:schemeClr val="accent4"/>
                  </a:solidFill>
                </a:rPr>
                <a:t>SOP</a:t>
              </a:r>
            </a:p>
          </p:txBody>
        </p:sp>
      </p:grpSp>
    </p:spTree>
    <p:extLst>
      <p:ext uri="{BB962C8B-B14F-4D97-AF65-F5344CB8AC3E}">
        <p14:creationId xmlns:p14="http://schemas.microsoft.com/office/powerpoint/2010/main" val="4115336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C6A301-0538-44EC-B09D-202E1042A48B}" type="datetimeFigureOut">
              <a:rPr lang="en-US"/>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928535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89574A-8875-45EF-8EA2-3CAA0F7ABC4C}" type="datetimeFigureOut">
              <a:rPr lang="en-US"/>
              <a:t>10/6/2025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136786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18.xml"/><Relationship Id="rId4" Type="http://schemas.openxmlformats.org/officeDocument/2006/relationships/hyperlink" Target="http://www.presentationgo.com/"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3872"/>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a:pPr/>
              <a:t>10/6/2025</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a:pPr/>
              <a:t>‹#›</a:t>
            </a:fld>
            <a:endParaRPr lang="en-US" dirty="0"/>
          </a:p>
        </p:txBody>
      </p:sp>
    </p:spTree>
    <p:extLst>
      <p:ext uri="{BB962C8B-B14F-4D97-AF65-F5344CB8AC3E}">
        <p14:creationId xmlns:p14="http://schemas.microsoft.com/office/powerpoint/2010/main" val="213737162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24" r:id="rId6"/>
    <p:sldLayoutId id="2147483726" r:id="rId7"/>
    <p:sldLayoutId id="2147483714" r:id="rId8"/>
    <p:sldLayoutId id="2147483715" r:id="rId9"/>
    <p:sldLayoutId id="2147483716" r:id="rId10"/>
    <p:sldLayoutId id="2147483717" r:id="rId11"/>
    <p:sldLayoutId id="2147483725" r:id="rId12"/>
    <p:sldLayoutId id="2147483718" r:id="rId13"/>
    <p:sldLayoutId id="2147483719" r:id="rId14"/>
    <p:sldLayoutId id="2147483720" r:id="rId15"/>
    <p:sldLayoutId id="2147483721" r:id="rId16"/>
    <p:sldLayoutId id="2147483727" r:id="rId17"/>
  </p:sldLayoutIdLst>
  <p:txStyles>
    <p:title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Trebuchet MS" panose="020B0703020202090204" pitchFamily="34" charset="0"/>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Trebuchet MS" panose="020B0703020202090204" pitchFamily="34" charset="0"/>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kern="1200">
          <a:solidFill>
            <a:schemeClr val="tx1"/>
          </a:solidFill>
          <a:latin typeface="Trebuchet MS" panose="020B0703020202090204" pitchFamily="34" charset="0"/>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pitchFamily="2" charset="2"/>
        <a:buChar char="§"/>
        <a:defRPr sz="1400" kern="1200">
          <a:solidFill>
            <a:schemeClr val="tx1"/>
          </a:solidFill>
          <a:latin typeface="Trebuchet MS" panose="020B0703020202090204" pitchFamily="34" charset="0"/>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Trebuchet MS" panose="020B0703020202090204" pitchFamily="34" charset="0"/>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06332"/>
            <a:ext cx="10515600" cy="739056"/>
          </a:xfrm>
          <a:prstGeom prst="rect">
            <a:avLst/>
          </a:prstGeom>
        </p:spPr>
        <p:txBody>
          <a:bodyPr rIns="0">
            <a:normAutofit/>
          </a:bodyPr>
          <a:lstStyle/>
          <a:p>
            <a:pPr marL="0" lvl="0"/>
            <a:r>
              <a:rPr lang="en-US"/>
              <a:t>Click to edit Master title style</a:t>
            </a:r>
          </a:p>
        </p:txBody>
      </p:sp>
      <p:sp>
        <p:nvSpPr>
          <p:cNvPr id="3" name="Text Placeholder 2"/>
          <p:cNvSpPr>
            <a:spLocks noGrp="1"/>
          </p:cNvSpPr>
          <p:nvPr>
            <p:ph type="body" idx="1"/>
          </p:nvPr>
        </p:nvSpPr>
        <p:spPr>
          <a:xfrm>
            <a:off x="838200" y="1219200"/>
            <a:ext cx="10515600" cy="4957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6305911"/>
            <a:ext cx="12192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err="1">
                <a:ln>
                  <a:noFill/>
                </a:ln>
                <a:solidFill>
                  <a:prstClr val="white">
                    <a:lumMod val="75000"/>
                  </a:prstClr>
                </a:solidFill>
                <a:effectLst/>
                <a:uLnTx/>
                <a:uFillTx/>
                <a:latin typeface="+mn-lt"/>
                <a:ea typeface="+mn-ea"/>
                <a:cs typeface="+mn-cs"/>
              </a:rPr>
              <a:t>www.</a:t>
            </a:r>
            <a:r>
              <a:rPr kumimoji="0" lang="en-US" sz="3200" b="0" i="0" u="none" strike="noStrike" kern="1200" cap="none" spc="150" normalizeH="0" baseline="0" noProof="0" dirty="0" err="1">
                <a:ln>
                  <a:noFill/>
                </a:ln>
                <a:solidFill>
                  <a:prstClr val="black">
                    <a:lumMod val="85000"/>
                    <a:lumOff val="15000"/>
                  </a:prstClr>
                </a:solidFill>
                <a:effectLst/>
                <a:uLnTx/>
                <a:uFillTx/>
                <a:latin typeface="+mn-lt"/>
                <a:ea typeface="+mn-ea"/>
                <a:cs typeface="+mn-cs"/>
              </a:rPr>
              <a:t>presentationgo</a:t>
            </a:r>
            <a:r>
              <a:rPr kumimoji="0" lang="en-US" sz="3200" b="0" i="0" u="none" strike="noStrike" kern="1200" cap="none" spc="150" normalizeH="0" baseline="0" noProof="0" dirty="0" err="1">
                <a:ln>
                  <a:noFill/>
                </a:ln>
                <a:solidFill>
                  <a:prstClr val="white">
                    <a:lumMod val="75000"/>
                  </a:prstClr>
                </a:solidFill>
                <a:effectLst/>
                <a:uLnTx/>
                <a:uFillTx/>
                <a:latin typeface="+mn-lt"/>
                <a:ea typeface="+mn-ea"/>
                <a:cs typeface="+mn-cs"/>
              </a:rPr>
              <a:t>.com</a:t>
            </a:r>
            <a:endParaRPr kumimoji="0" lang="en-US" sz="3200" b="0" i="0" u="none" strike="noStrike" kern="1200" cap="none" spc="150" normalizeH="0" baseline="0" noProof="0" dirty="0">
              <a:ln>
                <a:noFill/>
              </a:ln>
              <a:solidFill>
                <a:prstClr val="white">
                  <a:lumMod val="75000"/>
                </a:prstClr>
              </a:solidFill>
              <a:effectLst/>
              <a:uLnTx/>
              <a:uFillTx/>
              <a:latin typeface="+mn-lt"/>
              <a:ea typeface="+mn-ea"/>
              <a:cs typeface="+mn-cs"/>
            </a:endParaRPr>
          </a:p>
        </p:txBody>
      </p:sp>
      <p:sp>
        <p:nvSpPr>
          <p:cNvPr id="23" name="Freeform 22"/>
          <p:cNvSpPr/>
          <p:nvPr userDrawn="1"/>
        </p:nvSpPr>
        <p:spPr>
          <a:xfrm rot="5400000">
            <a:off x="183153" y="21288"/>
            <a:ext cx="369496" cy="761203"/>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800"/>
          </a:p>
        </p:txBody>
      </p:sp>
      <p:grpSp>
        <p:nvGrpSpPr>
          <p:cNvPr id="8" name="Group 7"/>
          <p:cNvGrpSpPr/>
          <p:nvPr userDrawn="1"/>
        </p:nvGrpSpPr>
        <p:grpSpPr>
          <a:xfrm>
            <a:off x="-2206544" y="-73804"/>
            <a:ext cx="1977374" cy="612144"/>
            <a:chOff x="-2096383" y="21447"/>
            <a:chExt cx="1483030" cy="612144"/>
          </a:xfrm>
        </p:grpSpPr>
        <p:sp>
          <p:nvSpPr>
            <p:cNvPr id="10" name="TextBox 9"/>
            <p:cNvSpPr txBox="1"/>
            <p:nvPr userDrawn="1"/>
          </p:nvSpPr>
          <p:spPr>
            <a:xfrm>
              <a:off x="-2096383" y="21447"/>
              <a:ext cx="259927" cy="246221"/>
            </a:xfrm>
            <a:prstGeom prst="rect">
              <a:avLst/>
            </a:prstGeom>
            <a:noFill/>
          </p:spPr>
          <p:txBody>
            <a:bodyPr wrap="none" rtlCol="0">
              <a:spAutoFit/>
            </a:bodyPr>
            <a:lstStyle/>
            <a:p>
              <a:r>
                <a:rPr lang="en-US" sz="1000">
                  <a:latin typeface="Open Sans" panose="020B0606030504020204" pitchFamily="34" charset="0"/>
                  <a:ea typeface="Open Sans" panose="020B0606030504020204" pitchFamily="34" charset="0"/>
                  <a:cs typeface="Open Sans" panose="020B0606030504020204" pitchFamily="34" charset="0"/>
                </a:rPr>
                <a:t>By:</a:t>
              </a:r>
            </a:p>
          </p:txBody>
        </p:sp>
        <p:sp>
          <p:nvSpPr>
            <p:cNvPr id="11" name="TextBox 10"/>
            <p:cNvSpPr txBox="1"/>
            <p:nvPr userDrawn="1"/>
          </p:nvSpPr>
          <p:spPr>
            <a:xfrm>
              <a:off x="-1002010" y="387370"/>
              <a:ext cx="330859" cy="246221"/>
            </a:xfrm>
            <a:prstGeom prst="rect">
              <a:avLst/>
            </a:prstGeom>
            <a:noFill/>
          </p:spPr>
          <p:txBody>
            <a:bodyPr wrap="none" rtlCol="0">
              <a:spAutoFit/>
            </a:bodyPr>
            <a:lstStyle/>
            <a:p>
              <a:r>
                <a:rPr lang="en-US" sz="1000">
                  <a:latin typeface="Open Sans" panose="020B0606030504020204" pitchFamily="34" charset="0"/>
                  <a:ea typeface="Open Sans" panose="020B0606030504020204" pitchFamily="34" charset="0"/>
                  <a:cs typeface="Open Sans" panose="020B0606030504020204" pitchFamily="34" charset="0"/>
                </a:rPr>
                <a:t>.com</a:t>
              </a:r>
            </a:p>
          </p:txBody>
        </p:sp>
        <p:pic>
          <p:nvPicPr>
            <p:cNvPr id="12" name="Picture 11"/>
            <p:cNvPicPr>
              <a:picLocks noChangeAspect="1"/>
            </p:cNvPicPr>
            <p:nvPr userDrawn="1"/>
          </p:nvPicPr>
          <p:blipFill>
            <a:blip r:embed="rId3"/>
            <a:stretch>
              <a:fillRect/>
            </a:stretch>
          </p:blipFill>
          <p:spPr>
            <a:xfrm>
              <a:off x="-2018604" y="234547"/>
              <a:ext cx="1405251" cy="185944"/>
            </a:xfrm>
            <a:prstGeom prst="rect">
              <a:avLst/>
            </a:prstGeom>
          </p:spPr>
        </p:pic>
      </p:grpSp>
      <p:sp>
        <p:nvSpPr>
          <p:cNvPr id="13" name="Rectangle 12"/>
          <p:cNvSpPr/>
          <p:nvPr userDrawn="1"/>
        </p:nvSpPr>
        <p:spPr>
          <a:xfrm>
            <a:off x="-118532" y="6959601"/>
            <a:ext cx="1486304" cy="261610"/>
          </a:xfrm>
          <a:prstGeom prst="rect">
            <a:avLst/>
          </a:prstGeom>
        </p:spPr>
        <p:txBody>
          <a:bodyPr wrap="none">
            <a:spAutoFit/>
          </a:bodyPr>
          <a:lstStyle/>
          <a:p>
            <a:r>
              <a:rPr lang="en-US" sz="1100" b="0" i="0">
                <a:solidFill>
                  <a:srgbClr val="555555"/>
                </a:solidFill>
                <a:effectLst/>
                <a:latin typeface="Open Sans" panose="020B0606030504020204" pitchFamily="34" charset="0"/>
              </a:rPr>
              <a:t>© </a:t>
            </a:r>
            <a:r>
              <a:rPr lang="en-US" sz="1100" b="0" i="0" u="none" strike="noStrike">
                <a:solidFill>
                  <a:srgbClr val="A5CD28"/>
                </a:solidFill>
                <a:effectLst/>
                <a:latin typeface="Open Sans" panose="020B0606030504020204" pitchFamily="34" charset="0"/>
                <a:hlinkClick r:id="rId4" tooltip="PresentationGo!"/>
              </a:rPr>
              <a:t>presentationgo.com</a:t>
            </a:r>
            <a:endParaRPr lang="en-US" sz="1100"/>
          </a:p>
        </p:txBody>
      </p:sp>
    </p:spTree>
    <p:extLst>
      <p:ext uri="{BB962C8B-B14F-4D97-AF65-F5344CB8AC3E}">
        <p14:creationId xmlns:p14="http://schemas.microsoft.com/office/powerpoint/2010/main" val="771758150"/>
      </p:ext>
    </p:extLst>
  </p:cSld>
  <p:clrMap bg1="lt1" tx1="dk1" bg2="lt2" tx2="dk2" accent1="accent1" accent2="accent2" accent3="accent3" accent4="accent4" accent5="accent5" accent6="accent6" hlink="hlink" folHlink="folHlink"/>
  <p:sldLayoutIdLst>
    <p:sldLayoutId id="2147483723" r:id="rId1"/>
  </p:sldLayoutIdLst>
  <p:txStyles>
    <p:title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gtfcc.org/resources/specimen-collection-preparation-and-packaging-for-transport/" TargetMode="External"/><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2.mp4"/><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7.xml"/><Relationship Id="rId5" Type="http://schemas.openxmlformats.org/officeDocument/2006/relationships/slideLayout" Target="../slideLayouts/slideLayout4.xml"/><Relationship Id="rId4" Type="http://schemas.openxmlformats.org/officeDocument/2006/relationships/video" Target="../media/media2.mp4"/></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4.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hyperlink" Target="https://www.gtfcc.org/resources/gtfcc-laboratory-referral-and-results-reporting-forms/"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52.jpeg"/><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s://www.gtfcc.org/resources/public-health-surveillance-for-cholera/" TargetMode="External"/><Relationship Id="rId7" Type="http://schemas.openxmlformats.org/officeDocument/2006/relationships/hyperlink" Target="https://www.gtfcc.org/resources/gtfcc-laboratory-referral-and-results-reporting-forms/" TargetMode="External"/><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hyperlink" Target="NULL" TargetMode="External"/><Relationship Id="rId5" Type="http://schemas.openxmlformats.org/officeDocument/2006/relationships/hyperlink" Target="https://www.gtfcc.org/resources/specimen-collection-preparation-and-packaging-for-transport/" TargetMode="External"/><Relationship Id="rId4" Type="http://schemas.openxmlformats.org/officeDocument/2006/relationships/hyperlink" Target="https://www.gtfcc.org/wp-content/uploads/2020/05/gtfcc-job-aid-strain-conditioning-for-international-transportation-of-vibrio-cholerae-1.pd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E3582F-E0F3-4918-6174-72CCC9BF4730}"/>
              </a:ext>
            </a:extLst>
          </p:cNvPr>
          <p:cNvPicPr>
            <a:picLocks noChangeAspect="1"/>
          </p:cNvPicPr>
          <p:nvPr/>
        </p:nvPicPr>
        <p:blipFill rotWithShape="1">
          <a:blip r:embed="rId3"/>
          <a:srcRect l="6541" t="25914" r="31342" b="19928"/>
          <a:stretch/>
        </p:blipFill>
        <p:spPr>
          <a:xfrm>
            <a:off x="0" y="-125730"/>
            <a:ext cx="12192001" cy="7086600"/>
          </a:xfrm>
          <a:prstGeom prst="rect">
            <a:avLst/>
          </a:prstGeom>
        </p:spPr>
      </p:pic>
      <p:grpSp>
        <p:nvGrpSpPr>
          <p:cNvPr id="2" name="Group 1">
            <a:extLst>
              <a:ext uri="{FF2B5EF4-FFF2-40B4-BE49-F238E27FC236}">
                <a16:creationId xmlns:a16="http://schemas.microsoft.com/office/drawing/2014/main" id="{FED1251D-6576-B4E3-B312-D2966217A144}"/>
              </a:ext>
            </a:extLst>
          </p:cNvPr>
          <p:cNvGrpSpPr/>
          <p:nvPr/>
        </p:nvGrpSpPr>
        <p:grpSpPr>
          <a:xfrm>
            <a:off x="738049" y="3291732"/>
            <a:ext cx="6076459" cy="3040380"/>
            <a:chOff x="420416" y="3551614"/>
            <a:chExt cx="6076459" cy="3040380"/>
          </a:xfrm>
        </p:grpSpPr>
        <p:grpSp>
          <p:nvGrpSpPr>
            <p:cNvPr id="24" name="Group 23">
              <a:extLst>
                <a:ext uri="{FF2B5EF4-FFF2-40B4-BE49-F238E27FC236}">
                  <a16:creationId xmlns:a16="http://schemas.microsoft.com/office/drawing/2014/main" id="{F48D2238-9734-F532-2B79-E146C44653C1}"/>
                </a:ext>
              </a:extLst>
            </p:cNvPr>
            <p:cNvGrpSpPr/>
            <p:nvPr/>
          </p:nvGrpSpPr>
          <p:grpSpPr>
            <a:xfrm>
              <a:off x="420416" y="3551614"/>
              <a:ext cx="6076459" cy="3040380"/>
              <a:chOff x="420416" y="3551614"/>
              <a:chExt cx="6076459" cy="3040380"/>
            </a:xfrm>
          </p:grpSpPr>
          <p:grpSp>
            <p:nvGrpSpPr>
              <p:cNvPr id="14" name="Group 13">
                <a:extLst>
                  <a:ext uri="{FF2B5EF4-FFF2-40B4-BE49-F238E27FC236}">
                    <a16:creationId xmlns:a16="http://schemas.microsoft.com/office/drawing/2014/main" id="{3DD1AA56-F848-6D58-D1F7-6D51166C9E4E}"/>
                  </a:ext>
                </a:extLst>
              </p:cNvPr>
              <p:cNvGrpSpPr/>
              <p:nvPr/>
            </p:nvGrpSpPr>
            <p:grpSpPr>
              <a:xfrm>
                <a:off x="420416" y="3551614"/>
                <a:ext cx="603712" cy="3040380"/>
                <a:chOff x="1748790" y="3177540"/>
                <a:chExt cx="603712" cy="3040380"/>
              </a:xfrm>
            </p:grpSpPr>
            <p:sp>
              <p:nvSpPr>
                <p:cNvPr id="11" name="Rectangle 10">
                  <a:extLst>
                    <a:ext uri="{FF2B5EF4-FFF2-40B4-BE49-F238E27FC236}">
                      <a16:creationId xmlns:a16="http://schemas.microsoft.com/office/drawing/2014/main" id="{C52D6600-4FC3-F2F9-9E23-DD8CF1E4A2B5}"/>
                    </a:ext>
                  </a:extLst>
                </p:cNvPr>
                <p:cNvSpPr/>
                <p:nvPr/>
              </p:nvSpPr>
              <p:spPr>
                <a:xfrm>
                  <a:off x="1748790" y="3177540"/>
                  <a:ext cx="262890" cy="30403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5E3EF00F-7318-FC9A-EA1A-461829802618}"/>
                    </a:ext>
                  </a:extLst>
                </p:cNvPr>
                <p:cNvSpPr/>
                <p:nvPr/>
              </p:nvSpPr>
              <p:spPr>
                <a:xfrm rot="16200000">
                  <a:off x="1919201" y="3007129"/>
                  <a:ext cx="262890" cy="6037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1FD1CCB8-6A52-CEE7-D9EA-6AE6C89CEC7A}"/>
                    </a:ext>
                  </a:extLst>
                </p:cNvPr>
                <p:cNvSpPr/>
                <p:nvPr/>
              </p:nvSpPr>
              <p:spPr>
                <a:xfrm rot="16200000">
                  <a:off x="1919201" y="5782413"/>
                  <a:ext cx="262890" cy="6037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9" name="Group 18">
                <a:extLst>
                  <a:ext uri="{FF2B5EF4-FFF2-40B4-BE49-F238E27FC236}">
                    <a16:creationId xmlns:a16="http://schemas.microsoft.com/office/drawing/2014/main" id="{CEF98816-F45F-6CE8-6C8B-B9A7D1BB7333}"/>
                  </a:ext>
                </a:extLst>
              </p:cNvPr>
              <p:cNvGrpSpPr/>
              <p:nvPr/>
            </p:nvGrpSpPr>
            <p:grpSpPr>
              <a:xfrm flipH="1" flipV="1">
                <a:off x="5893163" y="3551614"/>
                <a:ext cx="603712" cy="3040380"/>
                <a:chOff x="1689568" y="3177540"/>
                <a:chExt cx="603712" cy="3040380"/>
              </a:xfrm>
            </p:grpSpPr>
            <p:sp>
              <p:nvSpPr>
                <p:cNvPr id="20" name="Rectangle 19">
                  <a:extLst>
                    <a:ext uri="{FF2B5EF4-FFF2-40B4-BE49-F238E27FC236}">
                      <a16:creationId xmlns:a16="http://schemas.microsoft.com/office/drawing/2014/main" id="{09403829-13A0-8B96-F8E9-79F5BA59960D}"/>
                    </a:ext>
                  </a:extLst>
                </p:cNvPr>
                <p:cNvSpPr/>
                <p:nvPr/>
              </p:nvSpPr>
              <p:spPr>
                <a:xfrm>
                  <a:off x="1689568" y="3177540"/>
                  <a:ext cx="262890" cy="30403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13587150-B792-E809-5649-93595C883A4A}"/>
                    </a:ext>
                  </a:extLst>
                </p:cNvPr>
                <p:cNvSpPr/>
                <p:nvPr/>
              </p:nvSpPr>
              <p:spPr>
                <a:xfrm rot="16200000">
                  <a:off x="1859979" y="3007129"/>
                  <a:ext cx="262890" cy="6037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extLst>
                    <a:ext uri="{FF2B5EF4-FFF2-40B4-BE49-F238E27FC236}">
                      <a16:creationId xmlns:a16="http://schemas.microsoft.com/office/drawing/2014/main" id="{9ADE1713-302D-0CA6-BE01-913C6319AB98}"/>
                    </a:ext>
                  </a:extLst>
                </p:cNvPr>
                <p:cNvSpPr/>
                <p:nvPr/>
              </p:nvSpPr>
              <p:spPr>
                <a:xfrm rot="16200000">
                  <a:off x="1859979" y="5782413"/>
                  <a:ext cx="262890" cy="6037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Rectangle 22">
                <a:extLst>
                  <a:ext uri="{FF2B5EF4-FFF2-40B4-BE49-F238E27FC236}">
                    <a16:creationId xmlns:a16="http://schemas.microsoft.com/office/drawing/2014/main" id="{9A89132C-CB3C-614A-7830-2C7D90B58FC2}"/>
                  </a:ext>
                </a:extLst>
              </p:cNvPr>
              <p:cNvSpPr/>
              <p:nvPr/>
            </p:nvSpPr>
            <p:spPr>
              <a:xfrm>
                <a:off x="683307" y="3814505"/>
                <a:ext cx="5550678" cy="2510188"/>
              </a:xfrm>
              <a:prstGeom prst="rect">
                <a:avLst/>
              </a:prstGeom>
              <a:solidFill>
                <a:schemeClr val="bg1">
                  <a:alpha val="9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8" name="TextBox 27">
              <a:extLst>
                <a:ext uri="{FF2B5EF4-FFF2-40B4-BE49-F238E27FC236}">
                  <a16:creationId xmlns:a16="http://schemas.microsoft.com/office/drawing/2014/main" id="{359FAF3E-8E32-F3BE-A82A-28AD51BC4E0D}"/>
                </a:ext>
              </a:extLst>
            </p:cNvPr>
            <p:cNvSpPr txBox="1"/>
            <p:nvPr/>
          </p:nvSpPr>
          <p:spPr>
            <a:xfrm>
              <a:off x="844573" y="4782333"/>
              <a:ext cx="5251427" cy="353943"/>
            </a:xfrm>
            <a:prstGeom prst="rect">
              <a:avLst/>
            </a:prstGeom>
            <a:noFill/>
          </p:spPr>
          <p:txBody>
            <a:bodyPr wrap="square">
              <a:spAutoFit/>
            </a:bodyPr>
            <a:lstStyle/>
            <a:p>
              <a:r>
                <a:rPr lang="en-GB" sz="1700" dirty="0" err="1">
                  <a:solidFill>
                    <a:schemeClr val="accent1"/>
                  </a:solidFill>
                  <a:latin typeface="Trebuchet MS" panose="020B0703020202090204" pitchFamily="34" charset="0"/>
                </a:rPr>
                <a:t>Recomendações</a:t>
              </a:r>
              <a:r>
                <a:rPr lang="en-GB" sz="1700">
                  <a:solidFill>
                    <a:schemeClr val="accent1"/>
                  </a:solidFill>
                  <a:latin typeface="Trebuchet MS" panose="020B0703020202090204" pitchFamily="34" charset="0"/>
                </a:rPr>
                <a:t> do GTFCC</a:t>
              </a:r>
            </a:p>
          </p:txBody>
        </p:sp>
        <p:sp>
          <p:nvSpPr>
            <p:cNvPr id="30" name="TextBox 29">
              <a:extLst>
                <a:ext uri="{FF2B5EF4-FFF2-40B4-BE49-F238E27FC236}">
                  <a16:creationId xmlns:a16="http://schemas.microsoft.com/office/drawing/2014/main" id="{C712B7E6-9BED-A345-F5CC-7BBD1EDD18B8}"/>
                </a:ext>
              </a:extLst>
            </p:cNvPr>
            <p:cNvSpPr txBox="1"/>
            <p:nvPr/>
          </p:nvSpPr>
          <p:spPr>
            <a:xfrm>
              <a:off x="844573" y="5113165"/>
              <a:ext cx="5333805" cy="707886"/>
            </a:xfrm>
            <a:prstGeom prst="rect">
              <a:avLst/>
            </a:prstGeom>
            <a:noFill/>
          </p:spPr>
          <p:txBody>
            <a:bodyPr wrap="square" lIns="91440" tIns="45720" rIns="91440" bIns="45720" anchor="t">
              <a:spAutoFit/>
            </a:bodyPr>
            <a:lstStyle/>
            <a:p>
              <a:r>
                <a:rPr lang="pt-PT" sz="2000" b="1">
                  <a:solidFill>
                    <a:schemeClr val="accent4">
                      <a:lumMod val="75000"/>
                    </a:schemeClr>
                  </a:solidFill>
                  <a:latin typeface="Trebuchet MS" panose="020B0703020202090204" pitchFamily="34" charset="0"/>
                </a:rPr>
                <a:t>MÓDULO 2: COLHEITA, PREPARAÇÃO E TRANSPORTE DE AMOSTRAS PARA A CÓLERA </a:t>
              </a:r>
              <a:endParaRPr lang="en-GB" sz="2000" b="1">
                <a:solidFill>
                  <a:schemeClr val="accent4">
                    <a:lumMod val="75000"/>
                  </a:schemeClr>
                </a:solidFill>
                <a:latin typeface="Trebuchet MS" panose="020B0703020202090204" pitchFamily="34" charset="0"/>
              </a:endParaRPr>
            </a:p>
          </p:txBody>
        </p:sp>
        <p:pic>
          <p:nvPicPr>
            <p:cNvPr id="26" name="Picture 25">
              <a:extLst>
                <a:ext uri="{FF2B5EF4-FFF2-40B4-BE49-F238E27FC236}">
                  <a16:creationId xmlns:a16="http://schemas.microsoft.com/office/drawing/2014/main" id="{F77A0ABE-DF3C-E84E-B63C-053D29FB9AD0}"/>
                </a:ext>
              </a:extLst>
            </p:cNvPr>
            <p:cNvPicPr>
              <a:picLocks noChangeAspect="1"/>
            </p:cNvPicPr>
            <p:nvPr/>
          </p:nvPicPr>
          <p:blipFill>
            <a:blip r:embed="rId4"/>
            <a:srcRect/>
            <a:stretch/>
          </p:blipFill>
          <p:spPr>
            <a:xfrm>
              <a:off x="946196" y="3957444"/>
              <a:ext cx="3546764" cy="709352"/>
            </a:xfrm>
            <a:prstGeom prst="rect">
              <a:avLst/>
            </a:prstGeom>
          </p:spPr>
        </p:pic>
      </p:grpSp>
      <p:sp>
        <p:nvSpPr>
          <p:cNvPr id="5" name="TextBox 4">
            <a:extLst>
              <a:ext uri="{FF2B5EF4-FFF2-40B4-BE49-F238E27FC236}">
                <a16:creationId xmlns:a16="http://schemas.microsoft.com/office/drawing/2014/main" id="{2C4A8B87-BF32-16E7-EFEB-FDCDD9DA5A2F}"/>
              </a:ext>
            </a:extLst>
          </p:cNvPr>
          <p:cNvSpPr txBox="1"/>
          <p:nvPr/>
        </p:nvSpPr>
        <p:spPr>
          <a:xfrm>
            <a:off x="4581814" y="5694475"/>
            <a:ext cx="2141442" cy="276999"/>
          </a:xfrm>
          <a:prstGeom prst="rect">
            <a:avLst/>
          </a:prstGeom>
          <a:noFill/>
        </p:spPr>
        <p:txBody>
          <a:bodyPr wrap="square" lIns="91440" tIns="45720" rIns="91440" bIns="45720" anchor="t">
            <a:spAutoFit/>
          </a:bodyPr>
          <a:lstStyle/>
          <a:p>
            <a:r>
              <a:rPr lang="en-GB" sz="1200" i="1" dirty="0">
                <a:solidFill>
                  <a:schemeClr val="tx1">
                    <a:lumMod val="60000"/>
                    <a:lumOff val="40000"/>
                  </a:schemeClr>
                </a:solidFill>
                <a:latin typeface="Trebuchet MS"/>
              </a:rPr>
              <a:t>V1.1</a:t>
            </a:r>
            <a:r>
              <a:rPr lang="en-GB" sz="1200" i="1" dirty="0">
                <a:solidFill>
                  <a:schemeClr val="tx1">
                    <a:lumMod val="60000"/>
                    <a:lumOff val="40000"/>
                  </a:schemeClr>
                </a:solidFill>
                <a:effectLst/>
                <a:latin typeface="Trebuchet MS"/>
              </a:rPr>
              <a:t> de </a:t>
            </a:r>
            <a:r>
              <a:rPr lang="en-GB" sz="1200" i="1" dirty="0" err="1">
                <a:solidFill>
                  <a:schemeClr val="tx1">
                    <a:lumMod val="60000"/>
                    <a:lumOff val="40000"/>
                  </a:schemeClr>
                </a:solidFill>
                <a:latin typeface="Trebuchet MS"/>
              </a:rPr>
              <a:t>outubro</a:t>
            </a:r>
            <a:r>
              <a:rPr lang="en-GB" sz="1200" i="1" dirty="0">
                <a:solidFill>
                  <a:schemeClr val="tx1">
                    <a:lumMod val="60000"/>
                    <a:lumOff val="40000"/>
                  </a:schemeClr>
                </a:solidFill>
                <a:latin typeface="Trebuchet MS"/>
              </a:rPr>
              <a:t> de 2025</a:t>
            </a:r>
            <a:endParaRPr lang="en-GB" sz="1200" i="1" dirty="0">
              <a:solidFill>
                <a:schemeClr val="tx1">
                  <a:lumMod val="60000"/>
                  <a:lumOff val="40000"/>
                </a:schemeClr>
              </a:solidFill>
              <a:effectLst/>
              <a:latin typeface="Trebuchet MS"/>
            </a:endParaRPr>
          </a:p>
        </p:txBody>
      </p:sp>
      <p:sp>
        <p:nvSpPr>
          <p:cNvPr id="3" name="TextBox 2">
            <a:extLst>
              <a:ext uri="{FF2B5EF4-FFF2-40B4-BE49-F238E27FC236}">
                <a16:creationId xmlns:a16="http://schemas.microsoft.com/office/drawing/2014/main" id="{2D2ADFD3-85A7-95B6-52D8-13390CFB7CAB}"/>
              </a:ext>
            </a:extLst>
          </p:cNvPr>
          <p:cNvSpPr txBox="1"/>
          <p:nvPr/>
        </p:nvSpPr>
        <p:spPr>
          <a:xfrm>
            <a:off x="9974593" y="6486157"/>
            <a:ext cx="2217407" cy="276999"/>
          </a:xfrm>
          <a:prstGeom prst="rect">
            <a:avLst/>
          </a:prstGeom>
          <a:solidFill>
            <a:srgbClr val="BBE2E4">
              <a:alpha val="75000"/>
            </a:srgbClr>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Trebuchet MS" panose="020B0703020202090204" pitchFamily="34" charset="0"/>
                <a:ea typeface="Calibri" panose="020F0502020204030204" pitchFamily="34" charset="0"/>
                <a:cs typeface="Arial" panose="020B0604020202020204" pitchFamily="34" charset="0"/>
              </a:rPr>
              <a:t>© </a:t>
            </a:r>
            <a:r>
              <a:rPr lang="en-GB" sz="1200">
                <a:effectLst/>
                <a:latin typeface="Trebuchet MS" panose="020B0703020202090204" pitchFamily="34" charset="0"/>
              </a:rPr>
              <a:t>WHO / Natalie </a:t>
            </a:r>
            <a:r>
              <a:rPr lang="en-GB" sz="1200" err="1">
                <a:effectLst/>
                <a:latin typeface="Trebuchet MS" panose="020B0703020202090204" pitchFamily="34" charset="0"/>
              </a:rPr>
              <a:t>Naccache</a:t>
            </a:r>
            <a:endParaRPr kumimoji="0" lang="en-GB" sz="1200" b="0" i="0" u="none" strike="noStrike" kern="1200" cap="none" spc="0" normalizeH="0" baseline="0" noProof="0">
              <a:ln>
                <a:noFill/>
              </a:ln>
              <a:solidFill>
                <a:prstClr val="black"/>
              </a:solidFill>
              <a:effectLst/>
              <a:uLnTx/>
              <a:uFillTx/>
              <a:latin typeface="Trebuchet MS" panose="020B0703020202090204" pitchFamily="34" charset="0"/>
            </a:endParaRPr>
          </a:p>
        </p:txBody>
      </p:sp>
    </p:spTree>
    <p:extLst>
      <p:ext uri="{BB962C8B-B14F-4D97-AF65-F5344CB8AC3E}">
        <p14:creationId xmlns:p14="http://schemas.microsoft.com/office/powerpoint/2010/main" val="233017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512DF884-3916-D0EB-C10C-FB5AA404BFE4}"/>
              </a:ext>
            </a:extLst>
          </p:cNvPr>
          <p:cNvSpPr>
            <a:spLocks noGrp="1"/>
          </p:cNvSpPr>
          <p:nvPr>
            <p:ph type="title"/>
          </p:nvPr>
        </p:nvSpPr>
        <p:spPr>
          <a:xfrm>
            <a:off x="-1" y="254442"/>
            <a:ext cx="12186849" cy="1022477"/>
          </a:xfrm>
        </p:spPr>
        <p:txBody>
          <a:bodyPr>
            <a:normAutofit/>
          </a:bodyPr>
          <a:lstStyle/>
          <a:p>
            <a:r>
              <a:rPr lang="pt-PT"/>
              <a:t>Como colher amostras para testes de cólera</a:t>
            </a:r>
            <a:endParaRPr lang="en-GB" sz="4000">
              <a:latin typeface="Trebuchet MS"/>
              <a:ea typeface="Tahoma"/>
              <a:cs typeface="Tahoma"/>
            </a:endParaRPr>
          </a:p>
        </p:txBody>
      </p:sp>
      <p:sp>
        <p:nvSpPr>
          <p:cNvPr id="6" name="Content Placeholder 2">
            <a:extLst>
              <a:ext uri="{FF2B5EF4-FFF2-40B4-BE49-F238E27FC236}">
                <a16:creationId xmlns:a16="http://schemas.microsoft.com/office/drawing/2014/main" id="{AEE1E20D-C4E5-08B3-B978-9C43EE450F74}"/>
              </a:ext>
            </a:extLst>
          </p:cNvPr>
          <p:cNvSpPr txBox="1">
            <a:spLocks/>
          </p:cNvSpPr>
          <p:nvPr/>
        </p:nvSpPr>
        <p:spPr>
          <a:xfrm>
            <a:off x="661500" y="1385718"/>
            <a:ext cx="6072111" cy="773163"/>
          </a:xfrm>
          <a:prstGeom prst="rect">
            <a:avLst/>
          </a:prstGeom>
          <a:ln w="6350">
            <a:solidFill>
              <a:schemeClr val="tx1"/>
            </a:solidFill>
          </a:ln>
        </p:spPr>
        <p:txBody>
          <a:bodyPr vert="horz" lIns="91440" tIns="45720" rIns="91440" bIns="45720" rtlCol="0" anchor="t" anchorCtr="0">
            <a:noAutofit/>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1800" kern="1200">
                <a:solidFill>
                  <a:schemeClr val="tx1">
                    <a:lumMod val="95000"/>
                    <a:lumOff val="5000"/>
                  </a:schemeClr>
                </a:solidFill>
                <a:latin typeface="Trebuchet MS" panose="020B0703020202090204" pitchFamily="34" charset="0"/>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Arial" panose="020B0604020202020204" pitchFamily="34" charset="0"/>
              <a:buNone/>
              <a:defRPr sz="1800" kern="1200">
                <a:solidFill>
                  <a:schemeClr val="tx1">
                    <a:tint val="75000"/>
                  </a:schemeClr>
                </a:solidFill>
                <a:latin typeface="Trebuchet MS" panose="020B0703020202090204" pitchFamily="34" charset="0"/>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ourier New" panose="02070309020205020404" pitchFamily="49" charset="0"/>
              <a:buNone/>
              <a:defRPr sz="1600" kern="1200">
                <a:solidFill>
                  <a:schemeClr val="tx1">
                    <a:tint val="75000"/>
                  </a:schemeClr>
                </a:solidFill>
                <a:latin typeface="Trebuchet MS" panose="020B0703020202090204" pitchFamily="34" charset="0"/>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Wingdings" pitchFamily="2" charset="2"/>
              <a:buNone/>
              <a:defRPr sz="1400" kern="1200">
                <a:solidFill>
                  <a:schemeClr val="tx1">
                    <a:tint val="75000"/>
                  </a:schemeClr>
                </a:solidFill>
                <a:latin typeface="Trebuchet MS" panose="020B0703020202090204" pitchFamily="34" charset="0"/>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Trebuchet MS" panose="020B0703020202090204" pitchFamily="34" charset="0"/>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9pPr>
          </a:lstStyle>
          <a:p>
            <a:pPr algn="ctr"/>
            <a:r>
              <a:rPr lang="pt-PT" sz="2200" noProof="0">
                <a:latin typeface="Trebuchet MS"/>
              </a:rPr>
              <a:t>Doentes capazes e acamados que</a:t>
            </a:r>
            <a:br>
              <a:rPr lang="pt-PT" sz="2200" noProof="0">
                <a:latin typeface="Trebuchet MS"/>
              </a:rPr>
            </a:br>
            <a:r>
              <a:rPr lang="pt-PT" sz="2200" noProof="0">
                <a:latin typeface="Trebuchet MS"/>
              </a:rPr>
              <a:t>produzem fezes moles</a:t>
            </a:r>
          </a:p>
        </p:txBody>
      </p:sp>
      <p:sp>
        <p:nvSpPr>
          <p:cNvPr id="17" name="Content Placeholder 2">
            <a:extLst>
              <a:ext uri="{FF2B5EF4-FFF2-40B4-BE49-F238E27FC236}">
                <a16:creationId xmlns:a16="http://schemas.microsoft.com/office/drawing/2014/main" id="{CC79FCA8-95D5-3823-70CE-1BE064B942F8}"/>
              </a:ext>
            </a:extLst>
          </p:cNvPr>
          <p:cNvSpPr txBox="1">
            <a:spLocks/>
          </p:cNvSpPr>
          <p:nvPr/>
        </p:nvSpPr>
        <p:spPr>
          <a:xfrm>
            <a:off x="7620000" y="1385718"/>
            <a:ext cx="3718561" cy="773163"/>
          </a:xfrm>
          <a:prstGeom prst="rect">
            <a:avLst/>
          </a:prstGeom>
          <a:ln w="6350">
            <a:solidFill>
              <a:schemeClr val="tx1"/>
            </a:solidFill>
          </a:ln>
        </p:spPr>
        <p:txBody>
          <a:bodyPr vert="horz" lIns="91440" tIns="45720" rIns="91440" bIns="45720" rtlCol="0" anchor="t" anchorCtr="0">
            <a:noAutofit/>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1800" kern="1200">
                <a:solidFill>
                  <a:schemeClr val="tx1">
                    <a:lumMod val="95000"/>
                    <a:lumOff val="5000"/>
                  </a:schemeClr>
                </a:solidFill>
                <a:latin typeface="Trebuchet MS" panose="020B0703020202090204" pitchFamily="34" charset="0"/>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Arial" panose="020B0604020202020204" pitchFamily="34" charset="0"/>
              <a:buNone/>
              <a:defRPr sz="1800" kern="1200">
                <a:solidFill>
                  <a:schemeClr val="tx1">
                    <a:tint val="75000"/>
                  </a:schemeClr>
                </a:solidFill>
                <a:latin typeface="Trebuchet MS" panose="020B0703020202090204" pitchFamily="34" charset="0"/>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ourier New" panose="02070309020205020404" pitchFamily="49" charset="0"/>
              <a:buNone/>
              <a:defRPr sz="1600" kern="1200">
                <a:solidFill>
                  <a:schemeClr val="tx1">
                    <a:tint val="75000"/>
                  </a:schemeClr>
                </a:solidFill>
                <a:latin typeface="Trebuchet MS" panose="020B0703020202090204" pitchFamily="34" charset="0"/>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Wingdings" pitchFamily="2" charset="2"/>
              <a:buNone/>
              <a:defRPr sz="1400" kern="1200">
                <a:solidFill>
                  <a:schemeClr val="tx1">
                    <a:tint val="75000"/>
                  </a:schemeClr>
                </a:solidFill>
                <a:latin typeface="Trebuchet MS" panose="020B0703020202090204" pitchFamily="34" charset="0"/>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Trebuchet MS" panose="020B0703020202090204" pitchFamily="34" charset="0"/>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9pPr>
          </a:lstStyle>
          <a:p>
            <a:pPr algn="ctr"/>
            <a:r>
              <a:rPr lang="pt-PT" sz="2200" noProof="0">
                <a:latin typeface="Trebuchet MS"/>
              </a:rPr>
              <a:t>Doentes que não </a:t>
            </a:r>
            <a:br>
              <a:rPr lang="pt-PT" sz="2200" noProof="0">
                <a:latin typeface="Trebuchet MS"/>
              </a:rPr>
            </a:br>
            <a:r>
              <a:rPr lang="pt-PT" sz="2200" noProof="0">
                <a:latin typeface="Trebuchet MS"/>
              </a:rPr>
              <a:t>produzem fezes moles</a:t>
            </a:r>
            <a:endParaRPr lang="pt-PT" sz="2200" noProof="0"/>
          </a:p>
        </p:txBody>
      </p:sp>
      <p:sp>
        <p:nvSpPr>
          <p:cNvPr id="38" name="TextBox 37">
            <a:extLst>
              <a:ext uri="{FF2B5EF4-FFF2-40B4-BE49-F238E27FC236}">
                <a16:creationId xmlns:a16="http://schemas.microsoft.com/office/drawing/2014/main" id="{A0C6E2E2-6107-804C-B6D3-FEDACD625259}"/>
              </a:ext>
            </a:extLst>
          </p:cNvPr>
          <p:cNvSpPr txBox="1"/>
          <p:nvPr/>
        </p:nvSpPr>
        <p:spPr>
          <a:xfrm>
            <a:off x="613962" y="5050465"/>
            <a:ext cx="10724599" cy="970641"/>
          </a:xfrm>
          <a:prstGeom prst="rect">
            <a:avLst/>
          </a:prstGeom>
          <a:noFill/>
          <a:ln w="63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pt-PT" sz="2000" noProof="0">
                <a:latin typeface="Trebuchet MS" panose="020B0703020202090204" pitchFamily="34" charset="0"/>
              </a:rPr>
              <a:t>Após a preparação adicional da amostra, poderá obter outros tipos de amostras, como, por exemplo, uma amostra em papel de filtro ou em água </a:t>
            </a:r>
            <a:r>
              <a:rPr lang="pt-PT" sz="2000" noProof="0" err="1">
                <a:latin typeface="Trebuchet MS" panose="020B0703020202090204" pitchFamily="34" charset="0"/>
              </a:rPr>
              <a:t>peptonada</a:t>
            </a:r>
            <a:r>
              <a:rPr lang="pt-PT" sz="2000" noProof="0">
                <a:latin typeface="Trebuchet MS" panose="020B0703020202090204" pitchFamily="34" charset="0"/>
              </a:rPr>
              <a:t> alcalina </a:t>
            </a:r>
            <a:r>
              <a:rPr lang="pt-PT" sz="2000" noProof="0">
                <a:solidFill>
                  <a:srgbClr val="313131"/>
                </a:solidFill>
                <a:latin typeface="Trebuchet MS"/>
              </a:rPr>
              <a:t>como se apresenta na secção seguinte.</a:t>
            </a:r>
          </a:p>
        </p:txBody>
      </p:sp>
      <p:sp>
        <p:nvSpPr>
          <p:cNvPr id="3" name="TextBox 2">
            <a:extLst>
              <a:ext uri="{FF2B5EF4-FFF2-40B4-BE49-F238E27FC236}">
                <a16:creationId xmlns:a16="http://schemas.microsoft.com/office/drawing/2014/main" id="{930211CE-0E44-A4E7-52E2-6B7AA1D9036E}"/>
              </a:ext>
            </a:extLst>
          </p:cNvPr>
          <p:cNvSpPr txBox="1"/>
          <p:nvPr/>
        </p:nvSpPr>
        <p:spPr>
          <a:xfrm>
            <a:off x="980478" y="6025309"/>
            <a:ext cx="102097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rgbClr val="119C94"/>
                </a:solidFill>
                <a:latin typeface="Trebuchet MS"/>
                <a:cs typeface="Segoe UI"/>
                <a:hlinkClick r:id="rId3"/>
              </a:rPr>
              <a:t>https://www.gtfcc.org/resources/specimen-collection-preparation-and-packaging-for-transport/</a:t>
            </a:r>
            <a:r>
              <a:rPr lang="en-US">
                <a:latin typeface="Trebuchet MS"/>
              </a:rPr>
              <a:t> </a:t>
            </a:r>
            <a:endParaRPr lang="en-US"/>
          </a:p>
        </p:txBody>
      </p:sp>
      <p:grpSp>
        <p:nvGrpSpPr>
          <p:cNvPr id="15" name="Group 14">
            <a:extLst>
              <a:ext uri="{FF2B5EF4-FFF2-40B4-BE49-F238E27FC236}">
                <a16:creationId xmlns:a16="http://schemas.microsoft.com/office/drawing/2014/main" id="{20A182AD-0EBB-F5DE-ACD3-1C2A79D68480}"/>
              </a:ext>
            </a:extLst>
          </p:cNvPr>
          <p:cNvGrpSpPr/>
          <p:nvPr/>
        </p:nvGrpSpPr>
        <p:grpSpPr>
          <a:xfrm>
            <a:off x="613962" y="2415466"/>
            <a:ext cx="2903589" cy="2070000"/>
            <a:chOff x="573679" y="2529548"/>
            <a:chExt cx="2903589" cy="2070000"/>
          </a:xfrm>
        </p:grpSpPr>
        <p:sp>
          <p:nvSpPr>
            <p:cNvPr id="40" name="TextBox 39">
              <a:extLst>
                <a:ext uri="{FF2B5EF4-FFF2-40B4-BE49-F238E27FC236}">
                  <a16:creationId xmlns:a16="http://schemas.microsoft.com/office/drawing/2014/main" id="{08B52E67-74CD-68F6-AF05-26AC7785C028}"/>
                </a:ext>
              </a:extLst>
            </p:cNvPr>
            <p:cNvSpPr txBox="1"/>
            <p:nvPr/>
          </p:nvSpPr>
          <p:spPr>
            <a:xfrm>
              <a:off x="573679" y="2529548"/>
              <a:ext cx="2903589" cy="2070000"/>
            </a:xfrm>
            <a:prstGeom prst="rect">
              <a:avLst/>
            </a:prstGeom>
            <a:noFill/>
            <a:ln w="63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pt-PT" sz="2000" b="1" noProof="0">
                  <a:solidFill>
                    <a:srgbClr val="129C94"/>
                  </a:solidFill>
                  <a:latin typeface="Trebuchet MS"/>
                </a:rPr>
                <a:t>Recipiente primário</a:t>
              </a:r>
            </a:p>
          </p:txBody>
        </p:sp>
        <p:pic>
          <p:nvPicPr>
            <p:cNvPr id="14" name="Picture 13" descr="A yellow bucket with a handle&#10;&#10;Description automatically generated">
              <a:extLst>
                <a:ext uri="{FF2B5EF4-FFF2-40B4-BE49-F238E27FC236}">
                  <a16:creationId xmlns:a16="http://schemas.microsoft.com/office/drawing/2014/main" id="{88EF7C13-BCC2-8654-CF8C-A6CEC41DD665}"/>
                </a:ext>
              </a:extLst>
            </p:cNvPr>
            <p:cNvPicPr>
              <a:picLocks noChangeAspect="1"/>
            </p:cNvPicPr>
            <p:nvPr/>
          </p:nvPicPr>
          <p:blipFill rotWithShape="1">
            <a:blip r:embed="rId4"/>
            <a:srcRect l="-4967" t="-4443" r="-6711" b="-4745"/>
            <a:stretch/>
          </p:blipFill>
          <p:spPr>
            <a:xfrm flipH="1">
              <a:off x="689882" y="3106044"/>
              <a:ext cx="1128847" cy="1206250"/>
            </a:xfrm>
            <a:prstGeom prst="rect">
              <a:avLst/>
            </a:prstGeom>
          </p:spPr>
        </p:pic>
        <p:pic>
          <p:nvPicPr>
            <p:cNvPr id="16" name="Picture 15" descr="A blue oval with a black background&#10;&#10;Description automatically generated">
              <a:extLst>
                <a:ext uri="{FF2B5EF4-FFF2-40B4-BE49-F238E27FC236}">
                  <a16:creationId xmlns:a16="http://schemas.microsoft.com/office/drawing/2014/main" id="{2CD6887D-BBBD-781A-4D48-C78BA6BE046C}"/>
                </a:ext>
              </a:extLst>
            </p:cNvPr>
            <p:cNvPicPr>
              <a:picLocks noChangeAspect="1"/>
            </p:cNvPicPr>
            <p:nvPr/>
          </p:nvPicPr>
          <p:blipFill>
            <a:blip r:embed="rId5"/>
            <a:srcRect/>
            <a:stretch/>
          </p:blipFill>
          <p:spPr>
            <a:xfrm rot="1080000" flipH="1">
              <a:off x="2131842" y="3115379"/>
              <a:ext cx="916569" cy="1130985"/>
            </a:xfrm>
            <a:prstGeom prst="rect">
              <a:avLst/>
            </a:prstGeom>
          </p:spPr>
        </p:pic>
      </p:grpSp>
      <p:grpSp>
        <p:nvGrpSpPr>
          <p:cNvPr id="10" name="Group 9">
            <a:extLst>
              <a:ext uri="{FF2B5EF4-FFF2-40B4-BE49-F238E27FC236}">
                <a16:creationId xmlns:a16="http://schemas.microsoft.com/office/drawing/2014/main" id="{FB79ACBB-2219-D3F3-E203-0602C49C8AEA}"/>
              </a:ext>
            </a:extLst>
          </p:cNvPr>
          <p:cNvGrpSpPr/>
          <p:nvPr/>
        </p:nvGrpSpPr>
        <p:grpSpPr>
          <a:xfrm>
            <a:off x="3687342" y="2396314"/>
            <a:ext cx="3198134" cy="2355403"/>
            <a:chOff x="3719027" y="2503254"/>
            <a:chExt cx="3198134" cy="2355403"/>
          </a:xfrm>
        </p:grpSpPr>
        <p:sp>
          <p:nvSpPr>
            <p:cNvPr id="42" name="TextBox 41">
              <a:extLst>
                <a:ext uri="{FF2B5EF4-FFF2-40B4-BE49-F238E27FC236}">
                  <a16:creationId xmlns:a16="http://schemas.microsoft.com/office/drawing/2014/main" id="{DA06C3D1-001E-87FD-D58A-20EDC85A6780}"/>
                </a:ext>
              </a:extLst>
            </p:cNvPr>
            <p:cNvSpPr txBox="1"/>
            <p:nvPr/>
          </p:nvSpPr>
          <p:spPr>
            <a:xfrm>
              <a:off x="3894545" y="2513495"/>
              <a:ext cx="2881132" cy="2069142"/>
            </a:xfrm>
            <a:prstGeom prst="rect">
              <a:avLst/>
            </a:prstGeom>
            <a:noFill/>
            <a:ln w="63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pt-PT" sz="2000" b="1" noProof="0">
                  <a:solidFill>
                    <a:srgbClr val="129C94"/>
                  </a:solidFill>
                  <a:latin typeface="Trebuchet MS"/>
                </a:rPr>
                <a:t>Copo de </a:t>
              </a:r>
            </a:p>
            <a:p>
              <a:r>
                <a:rPr lang="pt-PT" sz="2000" b="1" noProof="0">
                  <a:solidFill>
                    <a:srgbClr val="129C94"/>
                  </a:solidFill>
                  <a:latin typeface="Trebuchet MS"/>
                </a:rPr>
                <a:t>fezes</a:t>
              </a:r>
            </a:p>
          </p:txBody>
        </p:sp>
        <p:pic>
          <p:nvPicPr>
            <p:cNvPr id="22" name="Picture 21">
              <a:extLst>
                <a:ext uri="{FF2B5EF4-FFF2-40B4-BE49-F238E27FC236}">
                  <a16:creationId xmlns:a16="http://schemas.microsoft.com/office/drawing/2014/main" id="{995ADCEF-E7B2-8267-FFCD-AFAFD3979650}"/>
                </a:ext>
              </a:extLst>
            </p:cNvPr>
            <p:cNvPicPr>
              <a:picLocks noChangeAspect="1"/>
            </p:cNvPicPr>
            <p:nvPr/>
          </p:nvPicPr>
          <p:blipFill>
            <a:blip r:embed="rId6"/>
            <a:srcRect l="15568" r="15568"/>
            <a:stretch/>
          </p:blipFill>
          <p:spPr>
            <a:xfrm>
              <a:off x="3719027" y="2750530"/>
              <a:ext cx="1719800" cy="2108127"/>
            </a:xfrm>
            <a:prstGeom prst="rect">
              <a:avLst/>
            </a:prstGeom>
          </p:spPr>
        </p:pic>
        <p:pic>
          <p:nvPicPr>
            <p:cNvPr id="34" name="Picture 33">
              <a:extLst>
                <a:ext uri="{FF2B5EF4-FFF2-40B4-BE49-F238E27FC236}">
                  <a16:creationId xmlns:a16="http://schemas.microsoft.com/office/drawing/2014/main" id="{EC5F021F-F0C2-B529-72A2-1D24506B2934}"/>
                </a:ext>
              </a:extLst>
            </p:cNvPr>
            <p:cNvPicPr>
              <a:picLocks noChangeAspect="1"/>
            </p:cNvPicPr>
            <p:nvPr/>
          </p:nvPicPr>
          <p:blipFill>
            <a:blip r:embed="rId7"/>
            <a:srcRect l="11203" t="5207" r="5599" b="7795"/>
            <a:stretch/>
          </p:blipFill>
          <p:spPr>
            <a:xfrm rot="901869">
              <a:off x="5387766" y="3163408"/>
              <a:ext cx="1259899" cy="1317470"/>
            </a:xfrm>
            <a:prstGeom prst="rect">
              <a:avLst/>
            </a:prstGeom>
          </p:spPr>
        </p:pic>
        <p:sp>
          <p:nvSpPr>
            <p:cNvPr id="41" name="TextBox 40">
              <a:extLst>
                <a:ext uri="{FF2B5EF4-FFF2-40B4-BE49-F238E27FC236}">
                  <a16:creationId xmlns:a16="http://schemas.microsoft.com/office/drawing/2014/main" id="{C0E84837-A754-65A8-6123-34C4CBA65E5A}"/>
                </a:ext>
              </a:extLst>
            </p:cNvPr>
            <p:cNvSpPr txBox="1"/>
            <p:nvPr/>
          </p:nvSpPr>
          <p:spPr>
            <a:xfrm>
              <a:off x="5316961" y="2503254"/>
              <a:ext cx="1600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PT" sz="2000" b="1" noProof="0">
                  <a:solidFill>
                    <a:srgbClr val="129C94"/>
                  </a:solidFill>
                  <a:latin typeface="Trebuchet MS"/>
                </a:rPr>
                <a:t>Cotonete fecal</a:t>
              </a:r>
              <a:endParaRPr lang="pt-PT" sz="2000" noProof="0">
                <a:solidFill>
                  <a:srgbClr val="129C94"/>
                </a:solidFill>
              </a:endParaRPr>
            </a:p>
          </p:txBody>
        </p:sp>
      </p:grpSp>
      <p:cxnSp>
        <p:nvCxnSpPr>
          <p:cNvPr id="7" name="Straight Arrow Connector 6">
            <a:extLst>
              <a:ext uri="{FF2B5EF4-FFF2-40B4-BE49-F238E27FC236}">
                <a16:creationId xmlns:a16="http://schemas.microsoft.com/office/drawing/2014/main" id="{2013D93A-D331-7202-F8A5-4DDD02468167}"/>
              </a:ext>
            </a:extLst>
          </p:cNvPr>
          <p:cNvCxnSpPr>
            <a:cxnSpLocks/>
          </p:cNvCxnSpPr>
          <p:nvPr/>
        </p:nvCxnSpPr>
        <p:spPr>
          <a:xfrm>
            <a:off x="2937802" y="4246222"/>
            <a:ext cx="126485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7055BD94-6E26-9C03-774C-7B2BA98B33C1}"/>
              </a:ext>
            </a:extLst>
          </p:cNvPr>
          <p:cNvPicPr>
            <a:picLocks noChangeAspect="1"/>
          </p:cNvPicPr>
          <p:nvPr/>
        </p:nvPicPr>
        <p:blipFill>
          <a:blip r:embed="rId8"/>
          <a:srcRect l="15466" r="30154"/>
          <a:stretch/>
        </p:blipFill>
        <p:spPr>
          <a:xfrm>
            <a:off x="7641482" y="2383133"/>
            <a:ext cx="1746660" cy="2134666"/>
          </a:xfrm>
          <a:prstGeom prst="rect">
            <a:avLst/>
          </a:prstGeom>
          <a:ln w="6350">
            <a:noFill/>
          </a:ln>
        </p:spPr>
      </p:pic>
      <p:sp>
        <p:nvSpPr>
          <p:cNvPr id="13" name="Rectangle 12">
            <a:extLst>
              <a:ext uri="{FF2B5EF4-FFF2-40B4-BE49-F238E27FC236}">
                <a16:creationId xmlns:a16="http://schemas.microsoft.com/office/drawing/2014/main" id="{8A946A15-5C2C-A2B1-0216-8A830B6F0731}"/>
              </a:ext>
            </a:extLst>
          </p:cNvPr>
          <p:cNvSpPr/>
          <p:nvPr/>
        </p:nvSpPr>
        <p:spPr>
          <a:xfrm>
            <a:off x="7641482" y="2453108"/>
            <a:ext cx="1746660" cy="2128356"/>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68EDB00E-BB46-43C6-17B5-179B1A0F0A4E}"/>
              </a:ext>
            </a:extLst>
          </p:cNvPr>
          <p:cNvCxnSpPr>
            <a:cxnSpLocks/>
          </p:cNvCxnSpPr>
          <p:nvPr/>
        </p:nvCxnSpPr>
        <p:spPr>
          <a:xfrm>
            <a:off x="9019881" y="4342580"/>
            <a:ext cx="78416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Triangle 27">
            <a:extLst>
              <a:ext uri="{FF2B5EF4-FFF2-40B4-BE49-F238E27FC236}">
                <a16:creationId xmlns:a16="http://schemas.microsoft.com/office/drawing/2014/main" id="{53C47DD0-A1DA-9D52-CDC3-B868ED4A2D0E}"/>
              </a:ext>
            </a:extLst>
          </p:cNvPr>
          <p:cNvSpPr/>
          <p:nvPr/>
        </p:nvSpPr>
        <p:spPr>
          <a:xfrm rot="10800000">
            <a:off x="1702199" y="2116477"/>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9" name="Triangle 28">
            <a:extLst>
              <a:ext uri="{FF2B5EF4-FFF2-40B4-BE49-F238E27FC236}">
                <a16:creationId xmlns:a16="http://schemas.microsoft.com/office/drawing/2014/main" id="{953B27CB-7281-DB3F-0639-AB483E1672B2}"/>
              </a:ext>
            </a:extLst>
          </p:cNvPr>
          <p:cNvSpPr/>
          <p:nvPr/>
        </p:nvSpPr>
        <p:spPr>
          <a:xfrm rot="10800000">
            <a:off x="8335487" y="2116477"/>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nvGrpSpPr>
          <p:cNvPr id="4" name="Group 3">
            <a:extLst>
              <a:ext uri="{FF2B5EF4-FFF2-40B4-BE49-F238E27FC236}">
                <a16:creationId xmlns:a16="http://schemas.microsoft.com/office/drawing/2014/main" id="{D86679C9-B446-537D-D100-8239E73E1D10}"/>
              </a:ext>
            </a:extLst>
          </p:cNvPr>
          <p:cNvGrpSpPr/>
          <p:nvPr/>
        </p:nvGrpSpPr>
        <p:grpSpPr>
          <a:xfrm>
            <a:off x="9587118" y="2453107"/>
            <a:ext cx="1756291" cy="2128357"/>
            <a:chOff x="9587118" y="2453107"/>
            <a:chExt cx="1756291" cy="2128357"/>
          </a:xfrm>
        </p:grpSpPr>
        <p:sp>
          <p:nvSpPr>
            <p:cNvPr id="39" name="TextBox 38">
              <a:extLst>
                <a:ext uri="{FF2B5EF4-FFF2-40B4-BE49-F238E27FC236}">
                  <a16:creationId xmlns:a16="http://schemas.microsoft.com/office/drawing/2014/main" id="{56999ACC-DE52-9C37-E8BC-E64B635DC84D}"/>
                </a:ext>
              </a:extLst>
            </p:cNvPr>
            <p:cNvSpPr txBox="1"/>
            <p:nvPr/>
          </p:nvSpPr>
          <p:spPr>
            <a:xfrm>
              <a:off x="9587118" y="2463451"/>
              <a:ext cx="175144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PT" sz="2000" b="1" noProof="0">
                  <a:solidFill>
                    <a:srgbClr val="129C94"/>
                  </a:solidFill>
                  <a:latin typeface="Trebuchet MS"/>
                </a:rPr>
                <a:t>Cotonete rectal</a:t>
              </a:r>
              <a:endParaRPr lang="pt-PT" sz="2000" noProof="0">
                <a:solidFill>
                  <a:srgbClr val="129C94"/>
                </a:solidFill>
              </a:endParaRPr>
            </a:p>
          </p:txBody>
        </p:sp>
        <p:sp>
          <p:nvSpPr>
            <p:cNvPr id="18" name="Rectangle 17">
              <a:extLst>
                <a:ext uri="{FF2B5EF4-FFF2-40B4-BE49-F238E27FC236}">
                  <a16:creationId xmlns:a16="http://schemas.microsoft.com/office/drawing/2014/main" id="{D9AF3B23-AF65-1952-4F84-77D14045E5BE}"/>
                </a:ext>
              </a:extLst>
            </p:cNvPr>
            <p:cNvSpPr/>
            <p:nvPr/>
          </p:nvSpPr>
          <p:spPr>
            <a:xfrm>
              <a:off x="9591966" y="2453107"/>
              <a:ext cx="1751443" cy="212835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noProof="0"/>
            </a:p>
          </p:txBody>
        </p:sp>
        <p:pic>
          <p:nvPicPr>
            <p:cNvPr id="2" name="Picture 1">
              <a:extLst>
                <a:ext uri="{FF2B5EF4-FFF2-40B4-BE49-F238E27FC236}">
                  <a16:creationId xmlns:a16="http://schemas.microsoft.com/office/drawing/2014/main" id="{7EBC8D33-8A63-0E04-7F5C-9257C19B01AC}"/>
                </a:ext>
              </a:extLst>
            </p:cNvPr>
            <p:cNvPicPr>
              <a:picLocks noChangeAspect="1"/>
            </p:cNvPicPr>
            <p:nvPr/>
          </p:nvPicPr>
          <p:blipFill>
            <a:blip r:embed="rId7"/>
            <a:srcRect l="11203" t="5207" r="5599" b="7795"/>
            <a:stretch/>
          </p:blipFill>
          <p:spPr>
            <a:xfrm rot="901869">
              <a:off x="9832889" y="3112880"/>
              <a:ext cx="1259899" cy="1317470"/>
            </a:xfrm>
            <a:prstGeom prst="rect">
              <a:avLst/>
            </a:prstGeom>
          </p:spPr>
        </p:pic>
      </p:grpSp>
      <p:sp>
        <p:nvSpPr>
          <p:cNvPr id="8" name="Google Shape;18;p31">
            <a:extLst>
              <a:ext uri="{FF2B5EF4-FFF2-40B4-BE49-F238E27FC236}">
                <a16:creationId xmlns:a16="http://schemas.microsoft.com/office/drawing/2014/main" id="{96555591-2505-C5BF-9222-FD289CC31200}"/>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smtClean="0">
                <a:solidFill>
                  <a:schemeClr val="tx1">
                    <a:lumMod val="40000"/>
                    <a:lumOff val="60000"/>
                  </a:schemeClr>
                </a:solidFill>
              </a:rPr>
              <a:pPr/>
              <a:t>10</a:t>
            </a:fld>
            <a:endParaRPr b="1">
              <a:solidFill>
                <a:schemeClr val="tx1">
                  <a:lumMod val="40000"/>
                  <a:lumOff val="60000"/>
                </a:schemeClr>
              </a:solidFill>
            </a:endParaRPr>
          </a:p>
        </p:txBody>
      </p:sp>
    </p:spTree>
    <p:extLst>
      <p:ext uri="{BB962C8B-B14F-4D97-AF65-F5344CB8AC3E}">
        <p14:creationId xmlns:p14="http://schemas.microsoft.com/office/powerpoint/2010/main" val="1668524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F5504-7F72-5C74-D1BB-8DF89A64097D}"/>
              </a:ext>
            </a:extLst>
          </p:cNvPr>
          <p:cNvSpPr>
            <a:spLocks noGrp="1"/>
          </p:cNvSpPr>
          <p:nvPr>
            <p:ph type="title"/>
          </p:nvPr>
        </p:nvSpPr>
        <p:spPr/>
        <p:txBody>
          <a:bodyPr>
            <a:normAutofit/>
          </a:bodyPr>
          <a:lstStyle/>
          <a:p>
            <a:r>
              <a:rPr lang="pt-PT" noProof="0"/>
              <a:t>Tudo sobre lixívia</a:t>
            </a:r>
            <a:r>
              <a:rPr lang="pt-PT" noProof="0">
                <a:latin typeface="Trebuchet MS"/>
                <a:ea typeface="Tahoma"/>
                <a:cs typeface="Tahoma"/>
              </a:rPr>
              <a:t> </a:t>
            </a:r>
            <a:endParaRPr lang="pt-PT" sz="4400" noProof="0">
              <a:latin typeface="Trebuchet MS"/>
              <a:ea typeface="Tahoma"/>
              <a:cs typeface="Tahoma"/>
            </a:endParaRPr>
          </a:p>
        </p:txBody>
      </p:sp>
      <p:sp>
        <p:nvSpPr>
          <p:cNvPr id="3" name="Rectangle 2">
            <a:extLst>
              <a:ext uri="{FF2B5EF4-FFF2-40B4-BE49-F238E27FC236}">
                <a16:creationId xmlns:a16="http://schemas.microsoft.com/office/drawing/2014/main" id="{668E1091-9297-9600-34C8-BF98A048B4D5}"/>
              </a:ext>
            </a:extLst>
          </p:cNvPr>
          <p:cNvSpPr/>
          <p:nvPr/>
        </p:nvSpPr>
        <p:spPr>
          <a:xfrm>
            <a:off x="627017" y="1453475"/>
            <a:ext cx="10972800" cy="92232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4" name="TextBox 3">
            <a:extLst>
              <a:ext uri="{FF2B5EF4-FFF2-40B4-BE49-F238E27FC236}">
                <a16:creationId xmlns:a16="http://schemas.microsoft.com/office/drawing/2014/main" id="{B01E745A-939F-9CFF-33C9-2B6BE4D2E634}"/>
              </a:ext>
            </a:extLst>
          </p:cNvPr>
          <p:cNvSpPr txBox="1"/>
          <p:nvPr/>
        </p:nvSpPr>
        <p:spPr>
          <a:xfrm>
            <a:off x="627017" y="1588960"/>
            <a:ext cx="10955383" cy="684002"/>
          </a:xfrm>
          <a:prstGeom prst="rect">
            <a:avLst/>
          </a:prstGeom>
          <a:noFill/>
          <a:ln w="3175">
            <a:noFill/>
          </a:ln>
        </p:spPr>
        <p:txBody>
          <a:bodyPr wrap="square" lIns="91440" tIns="45720" rIns="91440" bIns="45720" anchor="t">
            <a:noAutofit/>
          </a:bodyPr>
          <a:lstStyle/>
          <a:p>
            <a:pPr algn="ctr">
              <a:buClr>
                <a:srgbClr val="26BCB4"/>
              </a:buClr>
            </a:pPr>
            <a:r>
              <a:rPr lang="pt-PT" sz="2200" noProof="0">
                <a:latin typeface="Trebuchet MS" panose="020B0703020202090204" pitchFamily="34" charset="0"/>
              </a:rPr>
              <a:t>A lixívia ou outros desinfetantes podem matar as bactérias</a:t>
            </a:r>
            <a:r>
              <a:rPr lang="pt-PT" noProof="0"/>
              <a:t> </a:t>
            </a:r>
            <a:r>
              <a:rPr lang="pt-PT" sz="2100" noProof="0">
                <a:latin typeface="Trebuchet MS"/>
              </a:rPr>
              <a:t>e gerar resultados incorretos dos testes.</a:t>
            </a:r>
            <a:endParaRPr lang="pt-PT" sz="2100" b="1" noProof="0">
              <a:latin typeface="Trebuchet MS"/>
            </a:endParaRPr>
          </a:p>
        </p:txBody>
      </p:sp>
      <p:grpSp>
        <p:nvGrpSpPr>
          <p:cNvPr id="19" name="Group 18">
            <a:extLst>
              <a:ext uri="{FF2B5EF4-FFF2-40B4-BE49-F238E27FC236}">
                <a16:creationId xmlns:a16="http://schemas.microsoft.com/office/drawing/2014/main" id="{1932F6BC-3138-2CFD-94C9-7A43BA391FD2}"/>
              </a:ext>
            </a:extLst>
          </p:cNvPr>
          <p:cNvGrpSpPr/>
          <p:nvPr/>
        </p:nvGrpSpPr>
        <p:grpSpPr>
          <a:xfrm>
            <a:off x="4058194" y="2596673"/>
            <a:ext cx="7524206" cy="1624516"/>
            <a:chOff x="4058194" y="3059441"/>
            <a:chExt cx="7524206" cy="1624516"/>
          </a:xfrm>
        </p:grpSpPr>
        <p:sp>
          <p:nvSpPr>
            <p:cNvPr id="7" name="TextBox 6">
              <a:extLst>
                <a:ext uri="{FF2B5EF4-FFF2-40B4-BE49-F238E27FC236}">
                  <a16:creationId xmlns:a16="http://schemas.microsoft.com/office/drawing/2014/main" id="{15EB80FB-E908-6FA4-6248-E509DE82D58B}"/>
                </a:ext>
              </a:extLst>
            </p:cNvPr>
            <p:cNvSpPr txBox="1"/>
            <p:nvPr/>
          </p:nvSpPr>
          <p:spPr>
            <a:xfrm>
              <a:off x="4058194" y="3207957"/>
              <a:ext cx="7524206" cy="1476000"/>
            </a:xfrm>
            <a:prstGeom prst="rect">
              <a:avLst/>
            </a:prstGeom>
            <a:noFill/>
            <a:ln w="3175">
              <a:solidFill>
                <a:schemeClr val="bg2">
                  <a:lumMod val="25000"/>
                </a:schemeClr>
              </a:solidFill>
            </a:ln>
          </p:spPr>
          <p:txBody>
            <a:bodyPr wrap="square" lIns="180000" tIns="0" rIns="180000" bIns="45720" anchor="ctr" anchorCtr="0">
              <a:noAutofit/>
            </a:bodyPr>
            <a:lstStyle/>
            <a:p>
              <a:pPr>
                <a:spcAft>
                  <a:spcPts val="600"/>
                </a:spcAft>
                <a:buClr>
                  <a:srgbClr val="26BCB4"/>
                </a:buClr>
              </a:pPr>
              <a:r>
                <a:rPr lang="pt-PT" sz="2200" noProof="0" dirty="0">
                  <a:latin typeface="Trebuchet MS" panose="020B0703020202090204" pitchFamily="34" charset="0"/>
                </a:rPr>
                <a:t>Colher sempre as fezes dos doentes utilizando apenas recipientes limpos</a:t>
              </a:r>
              <a:r>
                <a:rPr lang="pt-PT" sz="2200" noProof="0" dirty="0">
                  <a:latin typeface="Trebuchet MS"/>
                </a:rPr>
                <a:t>– </a:t>
              </a:r>
              <a:r>
                <a:rPr lang="pt-PT" sz="2200" noProof="0" dirty="0">
                  <a:latin typeface="Trebuchet MS" panose="020B0703020202090204" pitchFamily="34" charset="0"/>
                </a:rPr>
                <a:t>sem </a:t>
              </a:r>
              <a:r>
                <a:rPr lang="pt-PT" sz="2200" i="1" noProof="0" dirty="0">
                  <a:latin typeface="Trebuchet MS" panose="020B0703020202090204" pitchFamily="34" charset="0"/>
                </a:rPr>
                <a:t>vestígios de resíduos de desinfetante ou detergente ou outros contaminantes </a:t>
              </a:r>
              <a:r>
                <a:rPr lang="pt-PT" sz="2200" i="1" noProof="0" dirty="0">
                  <a:latin typeface="Trebuchet MS"/>
                </a:rPr>
                <a:t>(urina, etc.).</a:t>
              </a:r>
              <a:endParaRPr lang="pt-PT" sz="2200" noProof="0" dirty="0">
                <a:latin typeface="Trebuchet MS"/>
              </a:endParaRPr>
            </a:p>
          </p:txBody>
        </p:sp>
        <p:sp>
          <p:nvSpPr>
            <p:cNvPr id="10" name="Triangle 9">
              <a:extLst>
                <a:ext uri="{FF2B5EF4-FFF2-40B4-BE49-F238E27FC236}">
                  <a16:creationId xmlns:a16="http://schemas.microsoft.com/office/drawing/2014/main" id="{17595091-783A-5C69-3CC1-AFFC57389E8D}"/>
                </a:ext>
              </a:extLst>
            </p:cNvPr>
            <p:cNvSpPr/>
            <p:nvPr/>
          </p:nvSpPr>
          <p:spPr>
            <a:xfrm rot="10800000">
              <a:off x="7571609" y="3059441"/>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noProof="0"/>
            </a:p>
          </p:txBody>
        </p:sp>
      </p:grpSp>
      <p:grpSp>
        <p:nvGrpSpPr>
          <p:cNvPr id="17" name="Group 16">
            <a:extLst>
              <a:ext uri="{FF2B5EF4-FFF2-40B4-BE49-F238E27FC236}">
                <a16:creationId xmlns:a16="http://schemas.microsoft.com/office/drawing/2014/main" id="{D85C8171-A36B-A132-98CD-BD491437806C}"/>
              </a:ext>
            </a:extLst>
          </p:cNvPr>
          <p:cNvGrpSpPr/>
          <p:nvPr/>
        </p:nvGrpSpPr>
        <p:grpSpPr>
          <a:xfrm>
            <a:off x="1025706" y="2272962"/>
            <a:ext cx="2400578" cy="3170099"/>
            <a:chOff x="9257616" y="3442552"/>
            <a:chExt cx="2400578" cy="3170099"/>
          </a:xfrm>
        </p:grpSpPr>
        <p:sp>
          <p:nvSpPr>
            <p:cNvPr id="14" name="Oval 13">
              <a:extLst>
                <a:ext uri="{FF2B5EF4-FFF2-40B4-BE49-F238E27FC236}">
                  <a16:creationId xmlns:a16="http://schemas.microsoft.com/office/drawing/2014/main" id="{E402272E-00F7-4538-46F9-7FC68837D923}"/>
                </a:ext>
              </a:extLst>
            </p:cNvPr>
            <p:cNvSpPr/>
            <p:nvPr/>
          </p:nvSpPr>
          <p:spPr>
            <a:xfrm>
              <a:off x="9257616" y="3827314"/>
              <a:ext cx="2400578" cy="2400577"/>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15" name="TextBox 14">
              <a:extLst>
                <a:ext uri="{FF2B5EF4-FFF2-40B4-BE49-F238E27FC236}">
                  <a16:creationId xmlns:a16="http://schemas.microsoft.com/office/drawing/2014/main" id="{87BAA784-17D0-76D7-68C8-A08251BE427F}"/>
                </a:ext>
              </a:extLst>
            </p:cNvPr>
            <p:cNvSpPr txBox="1"/>
            <p:nvPr/>
          </p:nvSpPr>
          <p:spPr>
            <a:xfrm>
              <a:off x="9915962" y="3442552"/>
              <a:ext cx="1031828" cy="3170099"/>
            </a:xfrm>
            <a:prstGeom prst="rect">
              <a:avLst/>
            </a:prstGeom>
            <a:noFill/>
          </p:spPr>
          <p:txBody>
            <a:bodyPr wrap="square" rtlCol="0">
              <a:spAutoFit/>
            </a:bodyPr>
            <a:lstStyle/>
            <a:p>
              <a:r>
                <a:rPr lang="en-HU" sz="20000" b="1">
                  <a:solidFill>
                    <a:schemeClr val="accent4">
                      <a:lumMod val="60000"/>
                      <a:lumOff val="40000"/>
                    </a:schemeClr>
                  </a:solidFill>
                  <a:latin typeface="Trebuchet MS" panose="020B0703020202090204" pitchFamily="34" charset="0"/>
                </a:rPr>
                <a:t>!</a:t>
              </a:r>
            </a:p>
          </p:txBody>
        </p:sp>
        <p:sp>
          <p:nvSpPr>
            <p:cNvPr id="16" name="TextBox 15">
              <a:extLst>
                <a:ext uri="{FF2B5EF4-FFF2-40B4-BE49-F238E27FC236}">
                  <a16:creationId xmlns:a16="http://schemas.microsoft.com/office/drawing/2014/main" id="{7893E864-F47B-C6DF-BB60-E0FA93AC15C2}"/>
                </a:ext>
              </a:extLst>
            </p:cNvPr>
            <p:cNvSpPr txBox="1"/>
            <p:nvPr/>
          </p:nvSpPr>
          <p:spPr>
            <a:xfrm>
              <a:off x="9407189" y="4436672"/>
              <a:ext cx="2101432" cy="954107"/>
            </a:xfrm>
            <a:prstGeom prst="rect">
              <a:avLst/>
            </a:prstGeom>
            <a:noFill/>
          </p:spPr>
          <p:txBody>
            <a:bodyPr wrap="square" lIns="91440" tIns="45720" rIns="91440" bIns="45720" anchor="t">
              <a:spAutoFit/>
            </a:bodyPr>
            <a:lstStyle/>
            <a:p>
              <a:pPr marL="0" lvl="1" algn="ctr">
                <a:spcAft>
                  <a:spcPts val="600"/>
                </a:spcAft>
                <a:buClr>
                  <a:srgbClr val="26BCB4"/>
                </a:buClr>
              </a:pPr>
              <a:r>
                <a:rPr lang="en-US" sz="2800" b="1" dirty="0">
                  <a:latin typeface="Trebuchet MS"/>
                </a:rPr>
                <a:t>Preste </a:t>
              </a:r>
              <a:r>
                <a:rPr lang="en-US" sz="2800" b="1" dirty="0" err="1">
                  <a:latin typeface="Trebuchet MS"/>
                </a:rPr>
                <a:t>atenção</a:t>
              </a:r>
              <a:endParaRPr lang="en-US" sz="2800" b="1" dirty="0">
                <a:solidFill>
                  <a:schemeClr val="accent1"/>
                </a:solidFill>
                <a:latin typeface="Trebuchet MS"/>
              </a:endParaRPr>
            </a:p>
          </p:txBody>
        </p:sp>
      </p:grpSp>
      <p:grpSp>
        <p:nvGrpSpPr>
          <p:cNvPr id="5" name="Group 4">
            <a:extLst>
              <a:ext uri="{FF2B5EF4-FFF2-40B4-BE49-F238E27FC236}">
                <a16:creationId xmlns:a16="http://schemas.microsoft.com/office/drawing/2014/main" id="{D716AC58-B4E8-F25E-F153-E1C56407DA63}"/>
              </a:ext>
            </a:extLst>
          </p:cNvPr>
          <p:cNvGrpSpPr/>
          <p:nvPr/>
        </p:nvGrpSpPr>
        <p:grpSpPr>
          <a:xfrm>
            <a:off x="4058194" y="4387064"/>
            <a:ext cx="7524206" cy="1822758"/>
            <a:chOff x="4058194" y="4387064"/>
            <a:chExt cx="7524206" cy="1822758"/>
          </a:xfrm>
        </p:grpSpPr>
        <p:grpSp>
          <p:nvGrpSpPr>
            <p:cNvPr id="20" name="Group 19">
              <a:extLst>
                <a:ext uri="{FF2B5EF4-FFF2-40B4-BE49-F238E27FC236}">
                  <a16:creationId xmlns:a16="http://schemas.microsoft.com/office/drawing/2014/main" id="{21CF49A9-7CFA-E042-3AB2-27BFFF42A417}"/>
                </a:ext>
              </a:extLst>
            </p:cNvPr>
            <p:cNvGrpSpPr/>
            <p:nvPr/>
          </p:nvGrpSpPr>
          <p:grpSpPr>
            <a:xfrm>
              <a:off x="4058194" y="4537298"/>
              <a:ext cx="7524206" cy="1672524"/>
              <a:chOff x="4058194" y="4774886"/>
              <a:chExt cx="7524206" cy="1672524"/>
            </a:xfrm>
          </p:grpSpPr>
          <p:sp>
            <p:nvSpPr>
              <p:cNvPr id="9" name="TextBox 8">
                <a:extLst>
                  <a:ext uri="{FF2B5EF4-FFF2-40B4-BE49-F238E27FC236}">
                    <a16:creationId xmlns:a16="http://schemas.microsoft.com/office/drawing/2014/main" id="{55D53CCE-2002-5139-58D3-8456FECBFB5B}"/>
                  </a:ext>
                </a:extLst>
              </p:cNvPr>
              <p:cNvSpPr txBox="1"/>
              <p:nvPr/>
            </p:nvSpPr>
            <p:spPr>
              <a:xfrm>
                <a:off x="4058194" y="4899903"/>
                <a:ext cx="7524206" cy="1547507"/>
              </a:xfrm>
              <a:prstGeom prst="rect">
                <a:avLst/>
              </a:prstGeom>
              <a:noFill/>
              <a:ln w="3175">
                <a:solidFill>
                  <a:schemeClr val="bg2">
                    <a:lumMod val="25000"/>
                  </a:schemeClr>
                </a:solidFill>
              </a:ln>
            </p:spPr>
            <p:txBody>
              <a:bodyPr wrap="square" lIns="1080000" tIns="45720" rIns="1080000" bIns="45720" anchor="ctr" anchorCtr="0">
                <a:noAutofit/>
              </a:bodyPr>
              <a:lstStyle/>
              <a:p>
                <a:pPr>
                  <a:buClr>
                    <a:srgbClr val="26BCB4"/>
                  </a:buClr>
                </a:pPr>
                <a:r>
                  <a:rPr lang="pt-PT" sz="2200" noProof="0" dirty="0">
                    <a:latin typeface="Trebuchet MS" panose="020B0703020202090204" pitchFamily="34" charset="0"/>
                  </a:rPr>
                  <a:t>Antes da utilização, as bacias e os baldes devem ser lavados, desinfetados, enxaguados abundantemente com água limpa e secos. </a:t>
                </a:r>
              </a:p>
            </p:txBody>
          </p:sp>
          <p:sp>
            <p:nvSpPr>
              <p:cNvPr id="11" name="Triangle 10">
                <a:extLst>
                  <a:ext uri="{FF2B5EF4-FFF2-40B4-BE49-F238E27FC236}">
                    <a16:creationId xmlns:a16="http://schemas.microsoft.com/office/drawing/2014/main" id="{5780C64C-2A01-0375-3935-F1B4B686E458}"/>
                  </a:ext>
                </a:extLst>
              </p:cNvPr>
              <p:cNvSpPr/>
              <p:nvPr/>
            </p:nvSpPr>
            <p:spPr>
              <a:xfrm rot="10800000">
                <a:off x="7571610" y="4774886"/>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noProof="0"/>
              </a:p>
            </p:txBody>
          </p:sp>
        </p:grpSp>
        <p:pic>
          <p:nvPicPr>
            <p:cNvPr id="22" name="Picture 21" descr="A blue oval with a black background&#10;&#10;Description automatically generated">
              <a:extLst>
                <a:ext uri="{FF2B5EF4-FFF2-40B4-BE49-F238E27FC236}">
                  <a16:creationId xmlns:a16="http://schemas.microsoft.com/office/drawing/2014/main" id="{F4E4678D-BC80-8E0D-89A8-3DB1F2DFF1BE}"/>
                </a:ext>
              </a:extLst>
            </p:cNvPr>
            <p:cNvPicPr>
              <a:picLocks noChangeAspect="1"/>
            </p:cNvPicPr>
            <p:nvPr/>
          </p:nvPicPr>
          <p:blipFill>
            <a:blip r:embed="rId3"/>
            <a:srcRect/>
            <a:stretch/>
          </p:blipFill>
          <p:spPr>
            <a:xfrm flipH="1">
              <a:off x="4219201" y="4387064"/>
              <a:ext cx="817259" cy="1049004"/>
            </a:xfrm>
            <a:prstGeom prst="rect">
              <a:avLst/>
            </a:prstGeom>
          </p:spPr>
        </p:pic>
        <p:pic>
          <p:nvPicPr>
            <p:cNvPr id="24" name="Picture 23" descr="A yellow bucket with a handle&#10;&#10;Description automatically generated">
              <a:extLst>
                <a:ext uri="{FF2B5EF4-FFF2-40B4-BE49-F238E27FC236}">
                  <a16:creationId xmlns:a16="http://schemas.microsoft.com/office/drawing/2014/main" id="{0DB6599B-BAF2-493B-CEF0-CEF7AA09C514}"/>
                </a:ext>
              </a:extLst>
            </p:cNvPr>
            <p:cNvPicPr>
              <a:picLocks noChangeAspect="1"/>
            </p:cNvPicPr>
            <p:nvPr/>
          </p:nvPicPr>
          <p:blipFill rotWithShape="1">
            <a:blip r:embed="rId4"/>
            <a:srcRect l="-4967" t="-4443" r="-6711" b="-4745"/>
            <a:stretch/>
          </p:blipFill>
          <p:spPr>
            <a:xfrm flipH="1">
              <a:off x="10482616" y="4442059"/>
              <a:ext cx="946287" cy="994009"/>
            </a:xfrm>
            <a:prstGeom prst="rect">
              <a:avLst/>
            </a:prstGeom>
          </p:spPr>
        </p:pic>
      </p:grpSp>
      <p:sp>
        <p:nvSpPr>
          <p:cNvPr id="8" name="Google Shape;18;p31">
            <a:extLst>
              <a:ext uri="{FF2B5EF4-FFF2-40B4-BE49-F238E27FC236}">
                <a16:creationId xmlns:a16="http://schemas.microsoft.com/office/drawing/2014/main" id="{A7E0EBDC-882A-76D9-914D-9ED5FC059B6E}"/>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smtClean="0">
                <a:solidFill>
                  <a:schemeClr val="tx1">
                    <a:lumMod val="40000"/>
                    <a:lumOff val="60000"/>
                  </a:schemeClr>
                </a:solidFill>
              </a:rPr>
              <a:pPr/>
              <a:t>11</a:t>
            </a:fld>
            <a:endParaRPr b="1">
              <a:solidFill>
                <a:schemeClr val="tx1">
                  <a:lumMod val="40000"/>
                  <a:lumOff val="60000"/>
                </a:schemeClr>
              </a:solidFill>
            </a:endParaRPr>
          </a:p>
        </p:txBody>
      </p:sp>
    </p:spTree>
    <p:extLst>
      <p:ext uri="{BB962C8B-B14F-4D97-AF65-F5344CB8AC3E}">
        <p14:creationId xmlns:p14="http://schemas.microsoft.com/office/powerpoint/2010/main" val="4195924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271E11-44C8-67A9-97F1-FDEF23F4E242}"/>
              </a:ext>
            </a:extLst>
          </p:cNvPr>
          <p:cNvSpPr>
            <a:spLocks noGrp="1"/>
          </p:cNvSpPr>
          <p:nvPr>
            <p:ph type="title"/>
          </p:nvPr>
        </p:nvSpPr>
        <p:spPr/>
        <p:txBody>
          <a:bodyPr>
            <a:normAutofit/>
          </a:bodyPr>
          <a:lstStyle/>
          <a:p>
            <a:r>
              <a:rPr lang="pt-PT"/>
              <a:t>Pacientes capazes</a:t>
            </a:r>
            <a:endParaRPr lang="en-HU" sz="4400"/>
          </a:p>
        </p:txBody>
      </p:sp>
      <p:sp>
        <p:nvSpPr>
          <p:cNvPr id="8" name="Text Placeholder 7">
            <a:extLst>
              <a:ext uri="{FF2B5EF4-FFF2-40B4-BE49-F238E27FC236}">
                <a16:creationId xmlns:a16="http://schemas.microsoft.com/office/drawing/2014/main" id="{C390CF0B-2FFD-D545-4C2E-6D4062751F38}"/>
              </a:ext>
            </a:extLst>
          </p:cNvPr>
          <p:cNvSpPr>
            <a:spLocks noGrp="1"/>
          </p:cNvSpPr>
          <p:nvPr>
            <p:ph type="body" sz="quarter" idx="13"/>
          </p:nvPr>
        </p:nvSpPr>
        <p:spPr>
          <a:xfrm>
            <a:off x="184730" y="1118959"/>
            <a:ext cx="2521678" cy="793750"/>
          </a:xfrm>
        </p:spPr>
        <p:txBody>
          <a:bodyPr vert="horz" lIns="45720" tIns="45720" rIns="45720" bIns="45720" rtlCol="0" anchor="t">
            <a:noAutofit/>
          </a:bodyPr>
          <a:lstStyle/>
          <a:p>
            <a:pPr indent="0"/>
            <a:r>
              <a:rPr lang="en-US" sz="2200" dirty="0">
                <a:solidFill>
                  <a:schemeClr val="accent1">
                    <a:lumMod val="50000"/>
                  </a:schemeClr>
                </a:solidFill>
                <a:latin typeface="Trebuchet MS" panose="020B0703020202090204" pitchFamily="34" charset="0"/>
              </a:rPr>
              <a:t>PROCEDIMENTO PARA FEZES MOLES</a:t>
            </a:r>
            <a:endParaRPr lang="en-GB" sz="2200" dirty="0">
              <a:solidFill>
                <a:schemeClr val="accent1">
                  <a:lumMod val="50000"/>
                </a:schemeClr>
              </a:solidFill>
            </a:endParaRPr>
          </a:p>
        </p:txBody>
      </p:sp>
      <p:sp>
        <p:nvSpPr>
          <p:cNvPr id="10" name="TextBox 9">
            <a:extLst>
              <a:ext uri="{FF2B5EF4-FFF2-40B4-BE49-F238E27FC236}">
                <a16:creationId xmlns:a16="http://schemas.microsoft.com/office/drawing/2014/main" id="{F18073C7-D007-C00E-7819-A02332BA4F17}"/>
              </a:ext>
            </a:extLst>
          </p:cNvPr>
          <p:cNvSpPr txBox="1"/>
          <p:nvPr/>
        </p:nvSpPr>
        <p:spPr>
          <a:xfrm>
            <a:off x="3248167" y="1733350"/>
            <a:ext cx="8420372" cy="4247317"/>
          </a:xfrm>
          <a:prstGeom prst="rect">
            <a:avLst/>
          </a:prstGeom>
          <a:noFill/>
        </p:spPr>
        <p:txBody>
          <a:bodyPr wrap="square" lIns="91440" tIns="45720" rIns="91440" bIns="45720" anchor="t">
            <a:spAutoFit/>
          </a:bodyPr>
          <a:lstStyle/>
          <a:p>
            <a:pPr>
              <a:buClr>
                <a:srgbClr val="26BCB4"/>
              </a:buClr>
            </a:pPr>
            <a:endParaRPr lang="en-US" sz="2200" dirty="0">
              <a:latin typeface="Trebuchet MS" panose="020B0703020202090204" pitchFamily="34" charset="0"/>
            </a:endParaRPr>
          </a:p>
          <a:p>
            <a:pPr marL="1257300" lvl="2" indent="-342900">
              <a:spcBef>
                <a:spcPts val="600"/>
              </a:spcBef>
              <a:spcAft>
                <a:spcPts val="1200"/>
              </a:spcAft>
              <a:buClr>
                <a:srgbClr val="26BCB4"/>
              </a:buClr>
              <a:buFont typeface="Wingdings" pitchFamily="2" charset="2"/>
              <a:buChar char="ü"/>
            </a:pPr>
            <a:r>
              <a:rPr lang="pt-PT" sz="2200" dirty="0">
                <a:latin typeface="Trebuchet MS" panose="020B0703020202090204" pitchFamily="34" charset="0"/>
              </a:rPr>
              <a:t>Forneça ao doente um recipiente, como um balde ou uma bacia, sem vestígios de detergente ou desinfetante, ou um saco de plástico novo (como um saco de plástico com fecho hermético) ou, idealmente, um copo de papel biodegradável grande, com uma abertura suficientemente larga</a:t>
            </a:r>
            <a:r>
              <a:rPr lang="en-US" sz="2200" dirty="0">
                <a:latin typeface="Trebuchet MS" panose="020B0703020202090204" pitchFamily="34" charset="0"/>
              </a:rPr>
              <a:t>.</a:t>
            </a:r>
          </a:p>
          <a:p>
            <a:pPr marL="1257300" lvl="2" indent="-342900">
              <a:spcBef>
                <a:spcPts val="600"/>
              </a:spcBef>
              <a:spcAft>
                <a:spcPts val="1200"/>
              </a:spcAft>
              <a:buClr>
                <a:srgbClr val="26BCB4"/>
              </a:buClr>
              <a:buFont typeface="Wingdings" pitchFamily="2" charset="2"/>
              <a:buChar char="ü"/>
            </a:pPr>
            <a:r>
              <a:rPr lang="pt-PT" sz="2200" dirty="0">
                <a:latin typeface="Trebuchet MS" panose="020B0703020202090204" pitchFamily="34" charset="0"/>
              </a:rPr>
              <a:t>Explique ao doente que</a:t>
            </a:r>
            <a:r>
              <a:rPr lang="en-US" sz="2200" dirty="0">
                <a:latin typeface="Trebuchet MS" panose="020B0703020202090204" pitchFamily="34" charset="0"/>
              </a:rPr>
              <a:t>: </a:t>
            </a:r>
          </a:p>
          <a:p>
            <a:pPr marL="1828800" lvl="3" indent="-457200">
              <a:spcBef>
                <a:spcPts val="600"/>
              </a:spcBef>
              <a:spcAft>
                <a:spcPts val="1200"/>
              </a:spcAft>
              <a:buClr>
                <a:srgbClr val="26BCB4"/>
              </a:buClr>
              <a:buAutoNum type="arabicParenR"/>
            </a:pPr>
            <a:r>
              <a:rPr lang="pt-PT" sz="2200" dirty="0">
                <a:latin typeface="Trebuchet MS" panose="020B0703020202090204" pitchFamily="34" charset="0"/>
              </a:rPr>
              <a:t>deve urinar, antes de utilizar o recipiente</a:t>
            </a:r>
            <a:endParaRPr lang="en-US" sz="2200" dirty="0">
              <a:latin typeface="Trebuchet MS" panose="020B0703020202090204" pitchFamily="34" charset="0"/>
            </a:endParaRPr>
          </a:p>
          <a:p>
            <a:pPr marL="1828800" lvl="3" indent="-457200">
              <a:spcBef>
                <a:spcPts val="600"/>
              </a:spcBef>
              <a:spcAft>
                <a:spcPts val="1200"/>
              </a:spcAft>
              <a:buClr>
                <a:srgbClr val="26BCB4"/>
              </a:buClr>
              <a:buAutoNum type="arabicParenR"/>
            </a:pPr>
            <a:r>
              <a:rPr lang="pt-PT" sz="2200" dirty="0">
                <a:latin typeface="Trebuchet MS" panose="020B0703020202090204" pitchFamily="34" charset="0"/>
              </a:rPr>
              <a:t>evacuar para o recipiente</a:t>
            </a:r>
            <a:endParaRPr lang="en-US" sz="2200" dirty="0">
              <a:latin typeface="Trebuchet MS" panose="020B0703020202090204" pitchFamily="34" charset="0"/>
            </a:endParaRPr>
          </a:p>
        </p:txBody>
      </p:sp>
      <p:pic>
        <p:nvPicPr>
          <p:cNvPr id="11" name="Picture 10">
            <a:extLst>
              <a:ext uri="{FF2B5EF4-FFF2-40B4-BE49-F238E27FC236}">
                <a16:creationId xmlns:a16="http://schemas.microsoft.com/office/drawing/2014/main" id="{8A28F375-B818-15F3-7896-2EA9EAC9C2D4}"/>
              </a:ext>
            </a:extLst>
          </p:cNvPr>
          <p:cNvPicPr>
            <a:picLocks noChangeAspect="1"/>
          </p:cNvPicPr>
          <p:nvPr/>
        </p:nvPicPr>
        <p:blipFill rotWithShape="1">
          <a:blip r:embed="rId3"/>
          <a:srcRect l="-4967" t="-4443" r="-6711" b="-4745"/>
          <a:stretch/>
        </p:blipFill>
        <p:spPr>
          <a:xfrm flipH="1">
            <a:off x="655983" y="2773017"/>
            <a:ext cx="2188211" cy="2339956"/>
          </a:xfrm>
          <a:prstGeom prst="rect">
            <a:avLst/>
          </a:prstGeom>
        </p:spPr>
      </p:pic>
      <p:pic>
        <p:nvPicPr>
          <p:cNvPr id="3" name="Picture 2" descr="A blue oval with a black background&#10;&#10;Description automatically generated">
            <a:extLst>
              <a:ext uri="{FF2B5EF4-FFF2-40B4-BE49-F238E27FC236}">
                <a16:creationId xmlns:a16="http://schemas.microsoft.com/office/drawing/2014/main" id="{3825589F-CD0D-1B88-242C-3F354ABE093F}"/>
              </a:ext>
            </a:extLst>
          </p:cNvPr>
          <p:cNvPicPr>
            <a:picLocks noChangeAspect="1"/>
          </p:cNvPicPr>
          <p:nvPr/>
        </p:nvPicPr>
        <p:blipFill>
          <a:blip r:embed="rId4"/>
          <a:srcRect/>
          <a:stretch/>
        </p:blipFill>
        <p:spPr>
          <a:xfrm rot="1080000" flipH="1">
            <a:off x="2160099" y="4166317"/>
            <a:ext cx="1780787" cy="2190349"/>
          </a:xfrm>
          <a:prstGeom prst="rect">
            <a:avLst/>
          </a:prstGeom>
        </p:spPr>
      </p:pic>
      <p:sp>
        <p:nvSpPr>
          <p:cNvPr id="4" name="Google Shape;18;p31">
            <a:extLst>
              <a:ext uri="{FF2B5EF4-FFF2-40B4-BE49-F238E27FC236}">
                <a16:creationId xmlns:a16="http://schemas.microsoft.com/office/drawing/2014/main" id="{840D1761-9F13-63BA-2059-2EE3A2463CC7}"/>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smtClean="0">
                <a:solidFill>
                  <a:schemeClr val="tx1">
                    <a:lumMod val="40000"/>
                    <a:lumOff val="60000"/>
                  </a:schemeClr>
                </a:solidFill>
              </a:rPr>
              <a:pPr/>
              <a:t>12</a:t>
            </a:fld>
            <a:endParaRPr b="1">
              <a:solidFill>
                <a:schemeClr val="tx1">
                  <a:lumMod val="40000"/>
                  <a:lumOff val="60000"/>
                </a:schemeClr>
              </a:solidFill>
            </a:endParaRPr>
          </a:p>
        </p:txBody>
      </p:sp>
    </p:spTree>
    <p:extLst>
      <p:ext uri="{BB962C8B-B14F-4D97-AF65-F5344CB8AC3E}">
        <p14:creationId xmlns:p14="http://schemas.microsoft.com/office/powerpoint/2010/main" val="1667720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271E11-44C8-67A9-97F1-FDEF23F4E242}"/>
              </a:ext>
            </a:extLst>
          </p:cNvPr>
          <p:cNvSpPr>
            <a:spLocks noGrp="1"/>
          </p:cNvSpPr>
          <p:nvPr>
            <p:ph type="title"/>
          </p:nvPr>
        </p:nvSpPr>
        <p:spPr>
          <a:xfrm>
            <a:off x="3551766" y="245013"/>
            <a:ext cx="7988060" cy="1463040"/>
          </a:xfrm>
        </p:spPr>
        <p:txBody>
          <a:bodyPr>
            <a:normAutofit/>
          </a:bodyPr>
          <a:lstStyle/>
          <a:p>
            <a:r>
              <a:rPr lang="pt-PT"/>
              <a:t>Pacientes acamados</a:t>
            </a:r>
            <a:endParaRPr lang="en-HU" sz="4400">
              <a:latin typeface="Trebuchet MS"/>
            </a:endParaRPr>
          </a:p>
        </p:txBody>
      </p:sp>
      <p:sp>
        <p:nvSpPr>
          <p:cNvPr id="6" name="Text Placeholder 5">
            <a:extLst>
              <a:ext uri="{FF2B5EF4-FFF2-40B4-BE49-F238E27FC236}">
                <a16:creationId xmlns:a16="http://schemas.microsoft.com/office/drawing/2014/main" id="{095CA650-E546-C6D4-48C4-45D62C696519}"/>
              </a:ext>
            </a:extLst>
          </p:cNvPr>
          <p:cNvSpPr>
            <a:spLocks noGrp="1"/>
          </p:cNvSpPr>
          <p:nvPr>
            <p:ph type="body" sz="quarter" idx="13"/>
          </p:nvPr>
        </p:nvSpPr>
        <p:spPr>
          <a:xfrm>
            <a:off x="154236" y="1106433"/>
            <a:ext cx="2553542" cy="793750"/>
          </a:xfrm>
        </p:spPr>
        <p:txBody>
          <a:bodyPr vert="horz" lIns="45720" tIns="45720" rIns="45720" bIns="45720" rtlCol="0" anchor="t">
            <a:noAutofit/>
          </a:bodyPr>
          <a:lstStyle/>
          <a:p>
            <a:pPr indent="0"/>
            <a:r>
              <a:rPr lang="en-US" sz="2200" dirty="0">
                <a:solidFill>
                  <a:schemeClr val="accent1">
                    <a:lumMod val="50000"/>
                  </a:schemeClr>
                </a:solidFill>
                <a:latin typeface="Trebuchet MS" panose="020B0703020202090204" pitchFamily="34" charset="0"/>
              </a:rPr>
              <a:t>PROCEDIMENTO PARA FEZES MOLES</a:t>
            </a:r>
            <a:endParaRPr lang="en-GB" sz="2200" dirty="0">
              <a:solidFill>
                <a:schemeClr val="accent1">
                  <a:lumMod val="50000"/>
                </a:schemeClr>
              </a:solidFill>
            </a:endParaRPr>
          </a:p>
        </p:txBody>
      </p:sp>
      <p:sp>
        <p:nvSpPr>
          <p:cNvPr id="10" name="TextBox 9">
            <a:extLst>
              <a:ext uri="{FF2B5EF4-FFF2-40B4-BE49-F238E27FC236}">
                <a16:creationId xmlns:a16="http://schemas.microsoft.com/office/drawing/2014/main" id="{F18073C7-D007-C00E-7819-A02332BA4F17}"/>
              </a:ext>
            </a:extLst>
          </p:cNvPr>
          <p:cNvSpPr txBox="1"/>
          <p:nvPr/>
        </p:nvSpPr>
        <p:spPr>
          <a:xfrm>
            <a:off x="3407485" y="2072769"/>
            <a:ext cx="8416216" cy="3493264"/>
          </a:xfrm>
          <a:prstGeom prst="rect">
            <a:avLst/>
          </a:prstGeom>
          <a:noFill/>
        </p:spPr>
        <p:txBody>
          <a:bodyPr wrap="square" lIns="91440" tIns="45720" rIns="91440" bIns="45720" anchor="t">
            <a:spAutoFit/>
          </a:bodyPr>
          <a:lstStyle/>
          <a:p>
            <a:pPr marL="1257300" lvl="2" indent="-342900">
              <a:spcBef>
                <a:spcPts val="600"/>
              </a:spcBef>
              <a:spcAft>
                <a:spcPts val="1200"/>
              </a:spcAft>
              <a:buClr>
                <a:srgbClr val="26BCB4"/>
              </a:buClr>
              <a:buFont typeface="Wingdings" pitchFamily="2" charset="2"/>
              <a:buChar char="ü"/>
            </a:pPr>
            <a:r>
              <a:rPr lang="pt-PT" sz="2200" noProof="0">
                <a:latin typeface="Trebuchet MS" panose="020B0703020202090204" pitchFamily="34" charset="0"/>
              </a:rPr>
              <a:t>Utilize uma bacia ou balde limpo e sem uso</a:t>
            </a:r>
            <a:r>
              <a:rPr lang="pt-PT" sz="2200" noProof="0">
                <a:latin typeface="Trebuchet MS"/>
              </a:rPr>
              <a:t>.  A bacia ou balde deve ser lavado, branqueado, bem enxaguado e bem seco antes de ser reutilizado.</a:t>
            </a:r>
            <a:endParaRPr lang="pt-PT" sz="2200" noProof="0">
              <a:latin typeface="Trebuchet MS" panose="020B0703020202090204" pitchFamily="34" charset="0"/>
            </a:endParaRPr>
          </a:p>
          <a:p>
            <a:pPr marL="1257300" lvl="2" indent="-342900">
              <a:spcBef>
                <a:spcPts val="600"/>
              </a:spcBef>
              <a:spcAft>
                <a:spcPts val="1200"/>
              </a:spcAft>
              <a:buClr>
                <a:srgbClr val="26BCB4"/>
              </a:buClr>
              <a:buFont typeface="Wingdings" pitchFamily="2" charset="2"/>
              <a:buChar char="ü"/>
            </a:pPr>
            <a:r>
              <a:rPr lang="pt-PT" sz="2200" noProof="0">
                <a:latin typeface="Trebuchet MS" panose="020B0703020202090204" pitchFamily="34" charset="0"/>
              </a:rPr>
              <a:t>A bacia ou balde não deve conter resíduos de cloro ou qualquer outro desinfetante.</a:t>
            </a:r>
          </a:p>
          <a:p>
            <a:pPr marL="1257300" lvl="2" indent="-342900">
              <a:spcBef>
                <a:spcPts val="600"/>
              </a:spcBef>
              <a:spcAft>
                <a:spcPts val="1200"/>
              </a:spcAft>
              <a:buClr>
                <a:srgbClr val="26BCB4"/>
              </a:buClr>
              <a:buFont typeface="Wingdings" pitchFamily="2" charset="2"/>
              <a:buChar char="ü"/>
            </a:pPr>
            <a:r>
              <a:rPr lang="pt-PT" sz="2200" noProof="0">
                <a:latin typeface="Trebuchet MS" panose="020B0703020202090204" pitchFamily="34" charset="0"/>
              </a:rPr>
              <a:t>Coloque-o debaixo do orifício de uma cama de cólera ou debaixo do paciente.</a:t>
            </a:r>
          </a:p>
          <a:p>
            <a:pPr marL="1257300" lvl="2" indent="-342900">
              <a:spcBef>
                <a:spcPts val="600"/>
              </a:spcBef>
              <a:spcAft>
                <a:spcPts val="1200"/>
              </a:spcAft>
              <a:buClr>
                <a:srgbClr val="26BCB4"/>
              </a:buClr>
              <a:buFont typeface="Wingdings" pitchFamily="2" charset="2"/>
              <a:buChar char="ü"/>
            </a:pPr>
            <a:r>
              <a:rPr lang="pt-PT" sz="2200" noProof="0">
                <a:latin typeface="Trebuchet MS" panose="020B0703020202090204" pitchFamily="34" charset="0"/>
              </a:rPr>
              <a:t>Recolha as fezes recém-eliminadas.</a:t>
            </a:r>
          </a:p>
        </p:txBody>
      </p:sp>
      <p:pic>
        <p:nvPicPr>
          <p:cNvPr id="11" name="Picture 10">
            <a:extLst>
              <a:ext uri="{FF2B5EF4-FFF2-40B4-BE49-F238E27FC236}">
                <a16:creationId xmlns:a16="http://schemas.microsoft.com/office/drawing/2014/main" id="{8A28F375-B818-15F3-7896-2EA9EAC9C2D4}"/>
              </a:ext>
            </a:extLst>
          </p:cNvPr>
          <p:cNvPicPr>
            <a:picLocks noChangeAspect="1"/>
          </p:cNvPicPr>
          <p:nvPr/>
        </p:nvPicPr>
        <p:blipFill>
          <a:blip r:embed="rId3"/>
          <a:srcRect/>
          <a:stretch/>
        </p:blipFill>
        <p:spPr>
          <a:xfrm flipH="1">
            <a:off x="440156" y="2424603"/>
            <a:ext cx="2967329" cy="3714349"/>
          </a:xfrm>
          <a:prstGeom prst="rect">
            <a:avLst/>
          </a:prstGeom>
        </p:spPr>
      </p:pic>
      <p:sp>
        <p:nvSpPr>
          <p:cNvPr id="3" name="Google Shape;18;p31">
            <a:extLst>
              <a:ext uri="{FF2B5EF4-FFF2-40B4-BE49-F238E27FC236}">
                <a16:creationId xmlns:a16="http://schemas.microsoft.com/office/drawing/2014/main" id="{68286FA5-ABF2-5639-23C4-B75CD77C3205}"/>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smtClean="0">
                <a:solidFill>
                  <a:schemeClr val="tx1">
                    <a:lumMod val="40000"/>
                    <a:lumOff val="60000"/>
                  </a:schemeClr>
                </a:solidFill>
              </a:rPr>
              <a:pPr/>
              <a:t>13</a:t>
            </a:fld>
            <a:endParaRPr b="1">
              <a:solidFill>
                <a:schemeClr val="tx1">
                  <a:lumMod val="40000"/>
                  <a:lumOff val="60000"/>
                </a:schemeClr>
              </a:solidFill>
            </a:endParaRPr>
          </a:p>
        </p:txBody>
      </p:sp>
    </p:spTree>
    <p:extLst>
      <p:ext uri="{BB962C8B-B14F-4D97-AF65-F5344CB8AC3E}">
        <p14:creationId xmlns:p14="http://schemas.microsoft.com/office/powerpoint/2010/main" val="688468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B98657-8946-4AA1-FBB0-26A6F21824E6}"/>
              </a:ext>
            </a:extLst>
          </p:cNvPr>
          <p:cNvSpPr/>
          <p:nvPr/>
        </p:nvSpPr>
        <p:spPr>
          <a:xfrm>
            <a:off x="1073615" y="6015463"/>
            <a:ext cx="10635785" cy="72421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7" name="Title 6">
            <a:extLst>
              <a:ext uri="{FF2B5EF4-FFF2-40B4-BE49-F238E27FC236}">
                <a16:creationId xmlns:a16="http://schemas.microsoft.com/office/drawing/2014/main" id="{19271E11-44C8-67A9-97F1-FDEF23F4E242}"/>
              </a:ext>
            </a:extLst>
          </p:cNvPr>
          <p:cNvSpPr>
            <a:spLocks noGrp="1"/>
          </p:cNvSpPr>
          <p:nvPr>
            <p:ph type="title"/>
          </p:nvPr>
        </p:nvSpPr>
        <p:spPr>
          <a:xfrm>
            <a:off x="3062936" y="245013"/>
            <a:ext cx="8936965" cy="1463040"/>
          </a:xfrm>
        </p:spPr>
        <p:txBody>
          <a:bodyPr>
            <a:normAutofit/>
          </a:bodyPr>
          <a:lstStyle/>
          <a:p>
            <a:r>
              <a:rPr lang="pt-PT" sz="3200" noProof="0"/>
              <a:t>Transferir fezes para um copo de fezes </a:t>
            </a:r>
          </a:p>
        </p:txBody>
      </p:sp>
      <p:sp>
        <p:nvSpPr>
          <p:cNvPr id="5" name="Text Placeholder 4">
            <a:extLst>
              <a:ext uri="{FF2B5EF4-FFF2-40B4-BE49-F238E27FC236}">
                <a16:creationId xmlns:a16="http://schemas.microsoft.com/office/drawing/2014/main" id="{9A9FFF3A-6D54-1CA1-90A8-54C2CCDE7688}"/>
              </a:ext>
            </a:extLst>
          </p:cNvPr>
          <p:cNvSpPr>
            <a:spLocks noGrp="1"/>
          </p:cNvSpPr>
          <p:nvPr>
            <p:ph type="body" sz="quarter" idx="13"/>
          </p:nvPr>
        </p:nvSpPr>
        <p:spPr>
          <a:xfrm>
            <a:off x="322516" y="1118723"/>
            <a:ext cx="2385262" cy="793750"/>
          </a:xfrm>
        </p:spPr>
        <p:txBody>
          <a:bodyPr vert="horz" lIns="45720" tIns="45720" rIns="45720" bIns="45720" rtlCol="0" anchor="t">
            <a:noAutofit/>
          </a:bodyPr>
          <a:lstStyle/>
          <a:p>
            <a:pPr indent="0"/>
            <a:r>
              <a:rPr lang="en-US" sz="2200" dirty="0">
                <a:latin typeface="Trebuchet MS"/>
              </a:rPr>
              <a:t>PROCEDIMENTO PARA O COPO DE FEZES</a:t>
            </a:r>
            <a:endParaRPr lang="en-US" sz="2200" dirty="0"/>
          </a:p>
        </p:txBody>
      </p:sp>
      <p:sp>
        <p:nvSpPr>
          <p:cNvPr id="10" name="TextBox 9">
            <a:extLst>
              <a:ext uri="{FF2B5EF4-FFF2-40B4-BE49-F238E27FC236}">
                <a16:creationId xmlns:a16="http://schemas.microsoft.com/office/drawing/2014/main" id="{F18073C7-D007-C00E-7819-A02332BA4F17}"/>
              </a:ext>
            </a:extLst>
          </p:cNvPr>
          <p:cNvSpPr txBox="1"/>
          <p:nvPr/>
        </p:nvSpPr>
        <p:spPr>
          <a:xfrm>
            <a:off x="3756991" y="1378544"/>
            <a:ext cx="8253039" cy="1107996"/>
          </a:xfrm>
          <a:prstGeom prst="rect">
            <a:avLst/>
          </a:prstGeom>
          <a:noFill/>
        </p:spPr>
        <p:txBody>
          <a:bodyPr wrap="square" lIns="91440" tIns="45720" rIns="91440" bIns="45720" anchor="t">
            <a:spAutoFit/>
          </a:bodyPr>
          <a:lstStyle/>
          <a:p>
            <a:pPr>
              <a:buClr>
                <a:srgbClr val="26BCB4"/>
              </a:buClr>
            </a:pPr>
            <a:r>
              <a:rPr lang="pt-PT" sz="2200" noProof="0">
                <a:latin typeface="Trebuchet MS" panose="020B0703020202090204" pitchFamily="34" charset="0"/>
              </a:rPr>
              <a:t>Esta parte do procedimento pode ser realizada </a:t>
            </a:r>
            <a:r>
              <a:rPr lang="pt-PT" sz="2200" noProof="0">
                <a:latin typeface="Trebuchet MS"/>
              </a:rPr>
              <a:t>pelos profissionais ou pelo próprio doente, se devidamente instruído</a:t>
            </a:r>
            <a:r>
              <a:rPr lang="en-US" sz="2200">
                <a:latin typeface="Trebuchet MS"/>
              </a:rPr>
              <a:t>:</a:t>
            </a:r>
          </a:p>
          <a:p>
            <a:pPr>
              <a:spcAft>
                <a:spcPts val="600"/>
              </a:spcAft>
              <a:buClr>
                <a:srgbClr val="26BCB4"/>
              </a:buClr>
            </a:pPr>
            <a:endParaRPr lang="en-US" sz="2200">
              <a:latin typeface="Trebuchet MS" panose="020B0703020202090204" pitchFamily="34" charset="0"/>
            </a:endParaRPr>
          </a:p>
        </p:txBody>
      </p:sp>
      <p:pic>
        <p:nvPicPr>
          <p:cNvPr id="11" name="Picture 10">
            <a:extLst>
              <a:ext uri="{FF2B5EF4-FFF2-40B4-BE49-F238E27FC236}">
                <a16:creationId xmlns:a16="http://schemas.microsoft.com/office/drawing/2014/main" id="{8A28F375-B818-15F3-7896-2EA9EAC9C2D4}"/>
              </a:ext>
            </a:extLst>
          </p:cNvPr>
          <p:cNvPicPr>
            <a:picLocks noChangeAspect="1"/>
          </p:cNvPicPr>
          <p:nvPr/>
        </p:nvPicPr>
        <p:blipFill rotWithShape="1">
          <a:blip r:embed="rId3"/>
          <a:srcRect l="30001" t="29843"/>
          <a:stretch/>
        </p:blipFill>
        <p:spPr>
          <a:xfrm flipH="1">
            <a:off x="-401969" y="2609784"/>
            <a:ext cx="4238664" cy="4248216"/>
          </a:xfrm>
          <a:prstGeom prst="rect">
            <a:avLst/>
          </a:prstGeom>
        </p:spPr>
      </p:pic>
      <p:sp>
        <p:nvSpPr>
          <p:cNvPr id="13" name="TextBox 12">
            <a:extLst>
              <a:ext uri="{FF2B5EF4-FFF2-40B4-BE49-F238E27FC236}">
                <a16:creationId xmlns:a16="http://schemas.microsoft.com/office/drawing/2014/main" id="{9BBE8B8B-F04B-DCA5-8D59-1081E82A2543}"/>
              </a:ext>
            </a:extLst>
          </p:cNvPr>
          <p:cNvSpPr txBox="1"/>
          <p:nvPr/>
        </p:nvSpPr>
        <p:spPr>
          <a:xfrm>
            <a:off x="952810" y="6167579"/>
            <a:ext cx="10756590" cy="430887"/>
          </a:xfrm>
          <a:prstGeom prst="rect">
            <a:avLst/>
          </a:prstGeom>
          <a:noFill/>
        </p:spPr>
        <p:txBody>
          <a:bodyPr wrap="square" lIns="91440" tIns="45720" rIns="91440" bIns="45720" anchor="t">
            <a:spAutoFit/>
          </a:bodyPr>
          <a:lstStyle/>
          <a:p>
            <a:pPr algn="ctr">
              <a:buClr>
                <a:srgbClr val="26BCB4"/>
              </a:buClr>
            </a:pPr>
            <a:r>
              <a:rPr lang="en-GB" sz="2200">
                <a:latin typeface="Trebuchet MS"/>
              </a:rPr>
              <a:t> </a:t>
            </a:r>
            <a:r>
              <a:rPr lang="pt-PT"/>
              <a:t> </a:t>
            </a:r>
            <a:r>
              <a:rPr lang="pt-PT">
                <a:latin typeface="Trebuchet MS" panose="020B0703020202090204" pitchFamily="34" charset="0"/>
              </a:rPr>
              <a:t>Certifique-se de que o copo de fezes está hermeticamente fechado e corretamente rotulado</a:t>
            </a:r>
            <a:r>
              <a:rPr lang="en-GB">
                <a:latin typeface="Trebuchet MS" panose="020B0703020202090204" pitchFamily="34" charset="0"/>
              </a:rPr>
              <a:t>!</a:t>
            </a:r>
          </a:p>
        </p:txBody>
      </p:sp>
      <p:sp>
        <p:nvSpPr>
          <p:cNvPr id="2" name="TextBox 1">
            <a:extLst>
              <a:ext uri="{FF2B5EF4-FFF2-40B4-BE49-F238E27FC236}">
                <a16:creationId xmlns:a16="http://schemas.microsoft.com/office/drawing/2014/main" id="{84B2EB9F-7006-DCF4-3799-17EA4714120D}"/>
              </a:ext>
            </a:extLst>
          </p:cNvPr>
          <p:cNvSpPr txBox="1"/>
          <p:nvPr/>
        </p:nvSpPr>
        <p:spPr>
          <a:xfrm>
            <a:off x="3756990" y="1854138"/>
            <a:ext cx="8253039" cy="4124206"/>
          </a:xfrm>
          <a:prstGeom prst="rect">
            <a:avLst/>
          </a:prstGeom>
          <a:noFill/>
        </p:spPr>
        <p:txBody>
          <a:bodyPr wrap="square" lIns="91440" tIns="45720" rIns="91440" bIns="45720" anchor="t">
            <a:spAutoFit/>
          </a:bodyPr>
          <a:lstStyle/>
          <a:p>
            <a:pPr>
              <a:buClr>
                <a:srgbClr val="26BCB4"/>
              </a:buClr>
            </a:pPr>
            <a:endParaRPr lang="pt-PT" sz="2200" noProof="0" dirty="0">
              <a:latin typeface="Trebuchet MS"/>
            </a:endParaRPr>
          </a:p>
          <a:p>
            <a:pPr marL="342900" indent="-342900">
              <a:spcAft>
                <a:spcPts val="600"/>
              </a:spcAft>
              <a:buClr>
                <a:srgbClr val="26BCB4"/>
              </a:buClr>
              <a:buFont typeface="Wingdings" pitchFamily="2" charset="2"/>
              <a:buChar char="ü"/>
            </a:pPr>
            <a:r>
              <a:rPr lang="pt-PT" sz="2200" noProof="0" dirty="0">
                <a:latin typeface="Trebuchet MS"/>
              </a:rPr>
              <a:t>Transfira as fezes do recipiente original para um copo de fezes usando a colher fornecida, uma espátula esterilizada ou um cotonete. Encha o copo de fezes até metade.</a:t>
            </a:r>
            <a:endParaRPr lang="pt-PT" sz="2200" noProof="0" dirty="0">
              <a:latin typeface="Trebuchet MS" panose="020B0703020202090204" pitchFamily="34" charset="0"/>
            </a:endParaRPr>
          </a:p>
          <a:p>
            <a:pPr marL="342900" indent="-342900">
              <a:spcAft>
                <a:spcPts val="600"/>
              </a:spcAft>
              <a:buClr>
                <a:srgbClr val="26BCB4"/>
              </a:buClr>
              <a:buFont typeface="Wingdings" pitchFamily="2" charset="2"/>
              <a:buChar char="ü"/>
            </a:pPr>
            <a:r>
              <a:rPr lang="pt-PT" sz="2200" noProof="0" dirty="0">
                <a:latin typeface="Trebuchet MS" panose="020B0703020202090204" pitchFamily="34" charset="0"/>
              </a:rPr>
              <a:t>Elimine as fezes restantes </a:t>
            </a:r>
            <a:r>
              <a:rPr lang="pt-PT" sz="2200" noProof="0" dirty="0">
                <a:latin typeface="Trebuchet MS"/>
              </a:rPr>
              <a:t>do balde/saco de plástico para a sanita, latrina ou fossa.</a:t>
            </a:r>
          </a:p>
          <a:p>
            <a:pPr marL="342900" indent="-342900">
              <a:spcAft>
                <a:spcPts val="600"/>
              </a:spcAft>
              <a:buClr>
                <a:srgbClr val="26BCB4"/>
              </a:buClr>
              <a:buFont typeface="Wingdings" pitchFamily="2" charset="2"/>
              <a:buChar char="ü"/>
            </a:pPr>
            <a:r>
              <a:rPr lang="pt-PT" sz="2200" noProof="0" dirty="0">
                <a:latin typeface="Trebuchet MS"/>
              </a:rPr>
              <a:t>Deixe o balde/saco de plástico sujo num local designado ou deite-o num contentor apropriado para resíduos biológicos.</a:t>
            </a:r>
          </a:p>
          <a:p>
            <a:pPr marL="342900" indent="-342900">
              <a:spcAft>
                <a:spcPts val="600"/>
              </a:spcAft>
              <a:buClr>
                <a:srgbClr val="26BCB4"/>
              </a:buClr>
              <a:buFont typeface="Wingdings" pitchFamily="2" charset="2"/>
              <a:buChar char="ü"/>
            </a:pPr>
            <a:r>
              <a:rPr lang="pt-PT" sz="2200" noProof="0" dirty="0">
                <a:latin typeface="Trebuchet MS"/>
              </a:rPr>
              <a:t>Retire as luvas e lave as mãos.</a:t>
            </a:r>
          </a:p>
          <a:p>
            <a:pPr marL="342900" indent="-342900">
              <a:spcAft>
                <a:spcPts val="600"/>
              </a:spcAft>
              <a:buClr>
                <a:srgbClr val="26BCB4"/>
              </a:buClr>
              <a:buFont typeface="Wingdings" pitchFamily="2" charset="2"/>
              <a:buChar char="ü"/>
            </a:pPr>
            <a:r>
              <a:rPr lang="pt-PT" sz="2200" noProof="0" dirty="0">
                <a:latin typeface="Trebuchet MS"/>
              </a:rPr>
              <a:t>Devolva o copo de fezes cheio ao profissional de saúde responsável.</a:t>
            </a:r>
          </a:p>
        </p:txBody>
      </p:sp>
    </p:spTree>
    <p:extLst>
      <p:ext uri="{BB962C8B-B14F-4D97-AF65-F5344CB8AC3E}">
        <p14:creationId xmlns:p14="http://schemas.microsoft.com/office/powerpoint/2010/main" val="1718073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B98657-8946-4AA1-FBB0-26A6F21824E6}"/>
              </a:ext>
            </a:extLst>
          </p:cNvPr>
          <p:cNvSpPr/>
          <p:nvPr/>
        </p:nvSpPr>
        <p:spPr>
          <a:xfrm>
            <a:off x="2768151" y="6041083"/>
            <a:ext cx="8924275" cy="59808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7" name="Title 6">
            <a:extLst>
              <a:ext uri="{FF2B5EF4-FFF2-40B4-BE49-F238E27FC236}">
                <a16:creationId xmlns:a16="http://schemas.microsoft.com/office/drawing/2014/main" id="{19271E11-44C8-67A9-97F1-FDEF23F4E242}"/>
              </a:ext>
            </a:extLst>
          </p:cNvPr>
          <p:cNvSpPr>
            <a:spLocks noGrp="1"/>
          </p:cNvSpPr>
          <p:nvPr>
            <p:ph type="title"/>
          </p:nvPr>
        </p:nvSpPr>
        <p:spPr/>
        <p:txBody>
          <a:bodyPr>
            <a:normAutofit/>
          </a:bodyPr>
          <a:lstStyle/>
          <a:p>
            <a:r>
              <a:rPr lang="pt-PT"/>
              <a:t>Transferir fezes para um cotonete fecal</a:t>
            </a:r>
            <a:endParaRPr lang="en-GB" sz="4400">
              <a:latin typeface="Trebuchet MS"/>
            </a:endParaRPr>
          </a:p>
        </p:txBody>
      </p:sp>
      <p:sp>
        <p:nvSpPr>
          <p:cNvPr id="8" name="Text Placeholder 7">
            <a:extLst>
              <a:ext uri="{FF2B5EF4-FFF2-40B4-BE49-F238E27FC236}">
                <a16:creationId xmlns:a16="http://schemas.microsoft.com/office/drawing/2014/main" id="{D2C5C7E8-C3D4-6963-4E9C-161B9D0092D1}"/>
              </a:ext>
            </a:extLst>
          </p:cNvPr>
          <p:cNvSpPr>
            <a:spLocks noGrp="1"/>
          </p:cNvSpPr>
          <p:nvPr>
            <p:ph type="body" sz="quarter" idx="13"/>
          </p:nvPr>
        </p:nvSpPr>
        <p:spPr/>
        <p:txBody>
          <a:bodyPr vert="horz" lIns="45720" tIns="45720" rIns="45720" bIns="45720" rtlCol="0" anchor="t">
            <a:noAutofit/>
          </a:bodyPr>
          <a:lstStyle/>
          <a:p>
            <a:pPr indent="0"/>
            <a:r>
              <a:rPr lang="en-US" sz="2200" dirty="0">
                <a:latin typeface="Trebuchet MS"/>
              </a:rPr>
              <a:t>PROCEDIMENTO PARA </a:t>
            </a:r>
            <a:r>
              <a:rPr lang="en-GB" sz="2200" dirty="0">
                <a:latin typeface="Trebuchet MS"/>
              </a:rPr>
              <a:t>COTONETE FECAL</a:t>
            </a:r>
            <a:endParaRPr lang="en-GB" sz="2200" dirty="0"/>
          </a:p>
        </p:txBody>
      </p:sp>
      <p:sp>
        <p:nvSpPr>
          <p:cNvPr id="10" name="TextBox 9">
            <a:extLst>
              <a:ext uri="{FF2B5EF4-FFF2-40B4-BE49-F238E27FC236}">
                <a16:creationId xmlns:a16="http://schemas.microsoft.com/office/drawing/2014/main" id="{F18073C7-D007-C00E-7819-A02332BA4F17}"/>
              </a:ext>
            </a:extLst>
          </p:cNvPr>
          <p:cNvSpPr txBox="1"/>
          <p:nvPr/>
        </p:nvSpPr>
        <p:spPr>
          <a:xfrm>
            <a:off x="2539977" y="1557764"/>
            <a:ext cx="9325591" cy="4401205"/>
          </a:xfrm>
          <a:prstGeom prst="rect">
            <a:avLst/>
          </a:prstGeom>
          <a:noFill/>
        </p:spPr>
        <p:txBody>
          <a:bodyPr wrap="square" lIns="91440" tIns="45720" rIns="91440" bIns="45720" anchor="t">
            <a:spAutoFit/>
          </a:bodyPr>
          <a:lstStyle/>
          <a:p>
            <a:pPr marL="1714500" lvl="3" indent="-342900">
              <a:spcBef>
                <a:spcPts val="600"/>
              </a:spcBef>
              <a:spcAft>
                <a:spcPts val="1200"/>
              </a:spcAft>
              <a:buClr>
                <a:srgbClr val="26BCB4"/>
              </a:buClr>
              <a:buFont typeface="Wingdings" pitchFamily="2" charset="2"/>
              <a:buChar char="ü"/>
            </a:pPr>
            <a:r>
              <a:rPr lang="pt-PT" sz="2200" noProof="0">
                <a:latin typeface="Trebuchet MS"/>
              </a:rPr>
              <a:t>Utilize um cotonete estéril com ponta de algodão ou poliéster.</a:t>
            </a:r>
          </a:p>
          <a:p>
            <a:pPr marL="1714500" lvl="3" indent="-342900">
              <a:spcBef>
                <a:spcPts val="600"/>
              </a:spcBef>
              <a:spcAft>
                <a:spcPts val="1200"/>
              </a:spcAft>
              <a:buClr>
                <a:srgbClr val="26BCB4"/>
              </a:buClr>
              <a:buFont typeface="Wingdings" pitchFamily="2" charset="2"/>
              <a:buChar char="ü"/>
            </a:pPr>
            <a:r>
              <a:rPr lang="pt-PT" sz="2200" noProof="0">
                <a:latin typeface="Trebuchet MS"/>
              </a:rPr>
              <a:t>Mergulhe o cotonete e agite-o nas fezes.</a:t>
            </a:r>
          </a:p>
          <a:p>
            <a:pPr marL="1714500" lvl="3" indent="-342900">
              <a:spcBef>
                <a:spcPts val="600"/>
              </a:spcBef>
              <a:spcAft>
                <a:spcPts val="1200"/>
              </a:spcAft>
              <a:buClr>
                <a:srgbClr val="26BCB4"/>
              </a:buClr>
              <a:buFont typeface="Wingdings" pitchFamily="2" charset="2"/>
              <a:buChar char="ü"/>
            </a:pPr>
            <a:r>
              <a:rPr lang="pt-PT" sz="2200" noProof="0">
                <a:latin typeface="Trebuchet MS"/>
              </a:rPr>
              <a:t>Utilize o cotonete para recolher amostras de muco ou fragmentos de tecido, se presentes.</a:t>
            </a:r>
          </a:p>
          <a:p>
            <a:pPr marL="1714500" lvl="3" indent="-342900">
              <a:spcBef>
                <a:spcPts val="600"/>
              </a:spcBef>
              <a:spcAft>
                <a:spcPts val="1200"/>
              </a:spcAft>
              <a:buClr>
                <a:srgbClr val="26BCB4"/>
              </a:buClr>
              <a:buFont typeface="Wingdings" pitchFamily="2" charset="2"/>
              <a:buChar char="ü"/>
            </a:pPr>
            <a:r>
              <a:rPr lang="pt-PT" sz="2200" noProof="0">
                <a:latin typeface="Trebuchet MS"/>
              </a:rPr>
              <a:t>Para TDR: não coloque o cotonete no meio de transporte e continue imediatamente com o TDR.</a:t>
            </a:r>
          </a:p>
          <a:p>
            <a:pPr marL="1714500" lvl="3" indent="-342900">
              <a:spcBef>
                <a:spcPts val="600"/>
              </a:spcBef>
              <a:spcAft>
                <a:spcPts val="1200"/>
              </a:spcAft>
              <a:buClr>
                <a:srgbClr val="26BCB4"/>
              </a:buClr>
              <a:buFont typeface="Wingdings" pitchFamily="2" charset="2"/>
              <a:buChar char="ü"/>
            </a:pPr>
            <a:r>
              <a:rPr lang="pt-PT" sz="2200" noProof="0">
                <a:latin typeface="Trebuchet MS"/>
              </a:rPr>
              <a:t>Para o transporte: coloque primeiro a ponta do cotonete até ao fundo do tubo do meio de transporte (geralmente o meio </a:t>
            </a:r>
            <a:r>
              <a:rPr lang="pt-PT" sz="2200" noProof="0" err="1">
                <a:latin typeface="Trebuchet MS"/>
              </a:rPr>
              <a:t>Cary</a:t>
            </a:r>
            <a:r>
              <a:rPr lang="pt-PT" sz="2200" noProof="0">
                <a:latin typeface="Trebuchet MS"/>
              </a:rPr>
              <a:t> Blair).</a:t>
            </a:r>
            <a:endParaRPr lang="pt-PT" sz="2200" noProof="0">
              <a:latin typeface="Trebuchet MS" panose="020B0703020202090204" pitchFamily="34" charset="0"/>
            </a:endParaRPr>
          </a:p>
        </p:txBody>
      </p:sp>
      <p:sp>
        <p:nvSpPr>
          <p:cNvPr id="13" name="TextBox 12">
            <a:extLst>
              <a:ext uri="{FF2B5EF4-FFF2-40B4-BE49-F238E27FC236}">
                <a16:creationId xmlns:a16="http://schemas.microsoft.com/office/drawing/2014/main" id="{9BBE8B8B-F04B-DCA5-8D59-1081E82A2543}"/>
              </a:ext>
            </a:extLst>
          </p:cNvPr>
          <p:cNvSpPr txBox="1"/>
          <p:nvPr/>
        </p:nvSpPr>
        <p:spPr>
          <a:xfrm>
            <a:off x="2290956" y="6041084"/>
            <a:ext cx="9855200" cy="430887"/>
          </a:xfrm>
          <a:prstGeom prst="rect">
            <a:avLst/>
          </a:prstGeom>
          <a:noFill/>
        </p:spPr>
        <p:txBody>
          <a:bodyPr wrap="square" lIns="91440" tIns="45720" rIns="91440" bIns="45720" anchor="t">
            <a:spAutoFit/>
          </a:bodyPr>
          <a:lstStyle/>
          <a:p>
            <a:pPr algn="ctr">
              <a:buClr>
                <a:srgbClr val="26BCB4"/>
              </a:buClr>
            </a:pPr>
            <a:r>
              <a:rPr lang="en-US" sz="2200">
                <a:latin typeface="Trebuchet MS"/>
              </a:rPr>
              <a:t> </a:t>
            </a:r>
            <a:r>
              <a:rPr lang="pt-PT">
                <a:latin typeface="Trebuchet MS" panose="020B0703020202090204" pitchFamily="34" charset="0"/>
              </a:rPr>
              <a:t>Certifique-se de que o tubo está hermeticamente fechado e corretamente rotulado</a:t>
            </a:r>
            <a:r>
              <a:rPr lang="en-US">
                <a:latin typeface="Trebuchet MS"/>
              </a:rPr>
              <a:t>!</a:t>
            </a:r>
          </a:p>
        </p:txBody>
      </p:sp>
      <p:pic>
        <p:nvPicPr>
          <p:cNvPr id="4" name="Picture 3">
            <a:extLst>
              <a:ext uri="{FF2B5EF4-FFF2-40B4-BE49-F238E27FC236}">
                <a16:creationId xmlns:a16="http://schemas.microsoft.com/office/drawing/2014/main" id="{A764FF02-C3C8-8A16-1F2C-D75E892A20AE}"/>
              </a:ext>
            </a:extLst>
          </p:cNvPr>
          <p:cNvPicPr>
            <a:picLocks noChangeAspect="1"/>
          </p:cNvPicPr>
          <p:nvPr/>
        </p:nvPicPr>
        <p:blipFill>
          <a:blip r:embed="rId3"/>
          <a:srcRect l="-46346" t="-2767" r="-61037" b="-4372"/>
          <a:stretch/>
        </p:blipFill>
        <p:spPr>
          <a:xfrm rot="19657049">
            <a:off x="922476" y="1807764"/>
            <a:ext cx="2583784" cy="4034949"/>
          </a:xfrm>
          <a:prstGeom prst="rect">
            <a:avLst/>
          </a:prstGeom>
        </p:spPr>
      </p:pic>
      <p:sp>
        <p:nvSpPr>
          <p:cNvPr id="3" name="Google Shape;18;p31">
            <a:extLst>
              <a:ext uri="{FF2B5EF4-FFF2-40B4-BE49-F238E27FC236}">
                <a16:creationId xmlns:a16="http://schemas.microsoft.com/office/drawing/2014/main" id="{EB04E570-C2F4-CB2A-4869-278251D30FE0}"/>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smtClean="0">
                <a:solidFill>
                  <a:schemeClr val="tx1">
                    <a:lumMod val="40000"/>
                    <a:lumOff val="60000"/>
                  </a:schemeClr>
                </a:solidFill>
              </a:rPr>
              <a:pPr/>
              <a:t>15</a:t>
            </a:fld>
            <a:endParaRPr b="1">
              <a:solidFill>
                <a:schemeClr val="tx1">
                  <a:lumMod val="40000"/>
                  <a:lumOff val="60000"/>
                </a:schemeClr>
              </a:solidFill>
            </a:endParaRPr>
          </a:p>
        </p:txBody>
      </p:sp>
    </p:spTree>
    <p:extLst>
      <p:ext uri="{BB962C8B-B14F-4D97-AF65-F5344CB8AC3E}">
        <p14:creationId xmlns:p14="http://schemas.microsoft.com/office/powerpoint/2010/main" val="1084426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578DBD-80C3-B0A9-9D74-EB0599C6A483}"/>
              </a:ext>
            </a:extLst>
          </p:cNvPr>
          <p:cNvSpPr>
            <a:spLocks noGrp="1"/>
          </p:cNvSpPr>
          <p:nvPr>
            <p:ph type="title"/>
          </p:nvPr>
        </p:nvSpPr>
        <p:spPr/>
        <p:txBody>
          <a:bodyPr>
            <a:normAutofit/>
          </a:bodyPr>
          <a:lstStyle/>
          <a:p>
            <a:r>
              <a:rPr lang="pt-PT"/>
              <a:t>Colher uma amostra retal</a:t>
            </a:r>
            <a:endParaRPr lang="en-HU" sz="4400">
              <a:latin typeface="Trebuchet MS"/>
            </a:endParaRPr>
          </a:p>
        </p:txBody>
      </p:sp>
      <p:sp>
        <p:nvSpPr>
          <p:cNvPr id="16" name="Text Placeholder 15">
            <a:extLst>
              <a:ext uri="{FF2B5EF4-FFF2-40B4-BE49-F238E27FC236}">
                <a16:creationId xmlns:a16="http://schemas.microsoft.com/office/drawing/2014/main" id="{63676ED0-9809-FC68-EC33-F42DC20DF195}"/>
              </a:ext>
            </a:extLst>
          </p:cNvPr>
          <p:cNvSpPr>
            <a:spLocks noGrp="1"/>
          </p:cNvSpPr>
          <p:nvPr>
            <p:ph type="body" sz="quarter" idx="13"/>
          </p:nvPr>
        </p:nvSpPr>
        <p:spPr/>
        <p:txBody>
          <a:bodyPr vert="horz" lIns="45720" tIns="45720" rIns="45720" bIns="45720" rtlCol="0" anchor="t">
            <a:noAutofit/>
          </a:bodyPr>
          <a:lstStyle/>
          <a:p>
            <a:pPr indent="0"/>
            <a:r>
              <a:rPr lang="en-US" sz="2200" dirty="0">
                <a:latin typeface="Trebuchet MS"/>
              </a:rPr>
              <a:t>PROCEDIMENTO PARA </a:t>
            </a:r>
            <a:r>
              <a:rPr lang="en-GB" sz="2200" dirty="0">
                <a:latin typeface="Trebuchet MS"/>
              </a:rPr>
              <a:t>COTONETE FECAL</a:t>
            </a:r>
            <a:endParaRPr lang="en-GB" sz="2200" dirty="0"/>
          </a:p>
        </p:txBody>
      </p:sp>
      <p:pic>
        <p:nvPicPr>
          <p:cNvPr id="11" name="Picture 10">
            <a:extLst>
              <a:ext uri="{FF2B5EF4-FFF2-40B4-BE49-F238E27FC236}">
                <a16:creationId xmlns:a16="http://schemas.microsoft.com/office/drawing/2014/main" id="{D64DC1E4-8896-B2E5-0829-9C1710365508}"/>
              </a:ext>
            </a:extLst>
          </p:cNvPr>
          <p:cNvPicPr>
            <a:picLocks noChangeAspect="1"/>
          </p:cNvPicPr>
          <p:nvPr/>
        </p:nvPicPr>
        <p:blipFill>
          <a:blip r:embed="rId3"/>
          <a:srcRect/>
          <a:stretch/>
        </p:blipFill>
        <p:spPr>
          <a:xfrm>
            <a:off x="-828321" y="3150540"/>
            <a:ext cx="5608347" cy="3514930"/>
          </a:xfrm>
          <a:prstGeom prst="rect">
            <a:avLst/>
          </a:prstGeom>
        </p:spPr>
      </p:pic>
      <p:sp>
        <p:nvSpPr>
          <p:cNvPr id="10" name="TextBox 9">
            <a:extLst>
              <a:ext uri="{FF2B5EF4-FFF2-40B4-BE49-F238E27FC236}">
                <a16:creationId xmlns:a16="http://schemas.microsoft.com/office/drawing/2014/main" id="{863B1ADC-5EBE-1F1E-6E53-908E1D316289}"/>
              </a:ext>
            </a:extLst>
          </p:cNvPr>
          <p:cNvSpPr txBox="1"/>
          <p:nvPr/>
        </p:nvSpPr>
        <p:spPr>
          <a:xfrm>
            <a:off x="5113171" y="3561448"/>
            <a:ext cx="6475448" cy="769441"/>
          </a:xfrm>
          <a:prstGeom prst="rect">
            <a:avLst/>
          </a:prstGeom>
          <a:noFill/>
        </p:spPr>
        <p:txBody>
          <a:bodyPr wrap="square" lIns="91440" tIns="45720" rIns="91440" bIns="45720" anchor="t">
            <a:spAutoFit/>
          </a:bodyPr>
          <a:lstStyle/>
          <a:p>
            <a:pPr>
              <a:buClr>
                <a:srgbClr val="26BCB4"/>
              </a:buClr>
            </a:pPr>
            <a:r>
              <a:rPr lang="pt-PT" sz="2200" noProof="0">
                <a:latin typeface="Trebuchet MS" panose="020B0703020202090204" pitchFamily="34" charset="0"/>
              </a:rPr>
              <a:t>Humedeça o cotonete com meio</a:t>
            </a:r>
            <a:r>
              <a:rPr lang="pt-PT" noProof="0"/>
              <a:t> </a:t>
            </a:r>
            <a:r>
              <a:rPr lang="pt-PT" sz="2200" noProof="0">
                <a:latin typeface="Trebuchet MS" panose="020B0703020202090204" pitchFamily="34" charset="0"/>
              </a:rPr>
              <a:t>de transporte estéril ou com  soro fisiológico.</a:t>
            </a:r>
          </a:p>
        </p:txBody>
      </p:sp>
      <p:sp>
        <p:nvSpPr>
          <p:cNvPr id="3" name="TextBox 2">
            <a:extLst>
              <a:ext uri="{FF2B5EF4-FFF2-40B4-BE49-F238E27FC236}">
                <a16:creationId xmlns:a16="http://schemas.microsoft.com/office/drawing/2014/main" id="{C04710F9-29E2-2AEA-EE77-202A8CB32731}"/>
              </a:ext>
            </a:extLst>
          </p:cNvPr>
          <p:cNvSpPr txBox="1"/>
          <p:nvPr/>
        </p:nvSpPr>
        <p:spPr>
          <a:xfrm>
            <a:off x="5113169" y="5090594"/>
            <a:ext cx="6848808" cy="430887"/>
          </a:xfrm>
          <a:prstGeom prst="rect">
            <a:avLst/>
          </a:prstGeom>
          <a:noFill/>
        </p:spPr>
        <p:txBody>
          <a:bodyPr wrap="square" lIns="91440" tIns="45720" rIns="91440" bIns="45720" anchor="t">
            <a:spAutoFit/>
          </a:bodyPr>
          <a:lstStyle/>
          <a:p>
            <a:r>
              <a:rPr lang="pt-PT" sz="2200" noProof="0">
                <a:latin typeface="Trebuchet MS"/>
              </a:rPr>
              <a:t>Rode durante 5 a 10 segundos e retire com cuidado. </a:t>
            </a:r>
          </a:p>
        </p:txBody>
      </p:sp>
      <p:sp>
        <p:nvSpPr>
          <p:cNvPr id="5" name="TextBox 4">
            <a:extLst>
              <a:ext uri="{FF2B5EF4-FFF2-40B4-BE49-F238E27FC236}">
                <a16:creationId xmlns:a16="http://schemas.microsoft.com/office/drawing/2014/main" id="{9F982D0B-E2CA-12D2-AD2E-C9C638C5292B}"/>
              </a:ext>
            </a:extLst>
          </p:cNvPr>
          <p:cNvSpPr txBox="1"/>
          <p:nvPr/>
        </p:nvSpPr>
        <p:spPr>
          <a:xfrm>
            <a:off x="5113169" y="5685891"/>
            <a:ext cx="6475450" cy="769441"/>
          </a:xfrm>
          <a:prstGeom prst="rect">
            <a:avLst/>
          </a:prstGeom>
          <a:noFill/>
        </p:spPr>
        <p:txBody>
          <a:bodyPr wrap="square" lIns="91440" tIns="45720" rIns="91440" bIns="45720" anchor="t">
            <a:spAutoFit/>
          </a:bodyPr>
          <a:lstStyle/>
          <a:p>
            <a:r>
              <a:rPr lang="pt-PT" sz="2200" noProof="0">
                <a:latin typeface="Trebuchet MS"/>
              </a:rPr>
              <a:t>Examine para garantir que há matéria fecal visível no cotonete.</a:t>
            </a:r>
          </a:p>
        </p:txBody>
      </p:sp>
      <p:sp>
        <p:nvSpPr>
          <p:cNvPr id="8" name="TextBox 7">
            <a:extLst>
              <a:ext uri="{FF2B5EF4-FFF2-40B4-BE49-F238E27FC236}">
                <a16:creationId xmlns:a16="http://schemas.microsoft.com/office/drawing/2014/main" id="{700F9F31-74C9-E58F-20D4-1F89B686EDFE}"/>
              </a:ext>
            </a:extLst>
          </p:cNvPr>
          <p:cNvSpPr txBox="1"/>
          <p:nvPr/>
        </p:nvSpPr>
        <p:spPr>
          <a:xfrm>
            <a:off x="5113168" y="4495298"/>
            <a:ext cx="6848671" cy="430887"/>
          </a:xfrm>
          <a:prstGeom prst="rect">
            <a:avLst/>
          </a:prstGeom>
          <a:noFill/>
        </p:spPr>
        <p:txBody>
          <a:bodyPr wrap="square" lIns="91440" tIns="45720" rIns="91440" bIns="45720" anchor="t">
            <a:spAutoFit/>
          </a:bodyPr>
          <a:lstStyle/>
          <a:p>
            <a:pPr>
              <a:buClr>
                <a:srgbClr val="26BCB4"/>
              </a:buClr>
            </a:pPr>
            <a:r>
              <a:rPr lang="pt-PT" sz="2200" noProof="0">
                <a:latin typeface="Trebuchet MS"/>
              </a:rPr>
              <a:t>Insira o cotonete através do esfíncter retal 3–4 cm.</a:t>
            </a:r>
            <a:endParaRPr lang="pt-PT" sz="2200" noProof="0">
              <a:latin typeface="Trebuchet MS" panose="020B0703020202090204" pitchFamily="34" charset="0"/>
            </a:endParaRPr>
          </a:p>
        </p:txBody>
      </p:sp>
      <p:sp>
        <p:nvSpPr>
          <p:cNvPr id="4" name="TextBox 3">
            <a:extLst>
              <a:ext uri="{FF2B5EF4-FFF2-40B4-BE49-F238E27FC236}">
                <a16:creationId xmlns:a16="http://schemas.microsoft.com/office/drawing/2014/main" id="{129FFAED-AFD3-D9C8-56ED-E2E66D575423}"/>
              </a:ext>
            </a:extLst>
          </p:cNvPr>
          <p:cNvSpPr txBox="1"/>
          <p:nvPr/>
        </p:nvSpPr>
        <p:spPr>
          <a:xfrm>
            <a:off x="3849329" y="1505729"/>
            <a:ext cx="7739290" cy="1015663"/>
          </a:xfrm>
          <a:prstGeom prst="rect">
            <a:avLst/>
          </a:prstGeom>
          <a:noFill/>
        </p:spPr>
        <p:txBody>
          <a:bodyPr wrap="square" lIns="91440" tIns="45720" rIns="91440" bIns="45720" anchor="t">
            <a:spAutoFit/>
          </a:bodyPr>
          <a:lstStyle/>
          <a:p>
            <a:r>
              <a:rPr lang="pt-PT" sz="2000" noProof="0">
                <a:latin typeface="Trebuchet MS" panose="020B0703020202090204" pitchFamily="34" charset="0"/>
              </a:rPr>
              <a:t>Garanta a privacidade do paciente e explique o procedimento.</a:t>
            </a:r>
          </a:p>
          <a:p>
            <a:r>
              <a:rPr lang="pt-PT" sz="2000" noProof="0">
                <a:latin typeface="Trebuchet MS" panose="020B0703020202090204" pitchFamily="34" charset="0"/>
              </a:rPr>
              <a:t>Se forem necessárias duas amostras retais, recolha-as ao mesmo tempo.</a:t>
            </a:r>
          </a:p>
        </p:txBody>
      </p:sp>
      <p:sp>
        <p:nvSpPr>
          <p:cNvPr id="18" name="TextBox 17">
            <a:extLst>
              <a:ext uri="{FF2B5EF4-FFF2-40B4-BE49-F238E27FC236}">
                <a16:creationId xmlns:a16="http://schemas.microsoft.com/office/drawing/2014/main" id="{D9331CCA-544B-C6B6-FF6A-03BB6AD45C11}"/>
              </a:ext>
            </a:extLst>
          </p:cNvPr>
          <p:cNvSpPr txBox="1"/>
          <p:nvPr/>
        </p:nvSpPr>
        <p:spPr>
          <a:xfrm>
            <a:off x="5113170" y="2627598"/>
            <a:ext cx="6475449" cy="769441"/>
          </a:xfrm>
          <a:prstGeom prst="rect">
            <a:avLst/>
          </a:prstGeom>
          <a:noFill/>
        </p:spPr>
        <p:txBody>
          <a:bodyPr wrap="square" lIns="91440" tIns="45720" rIns="91440" bIns="45720" anchor="t">
            <a:spAutoFit/>
          </a:bodyPr>
          <a:lstStyle/>
          <a:p>
            <a:r>
              <a:rPr lang="pt-PT" sz="2200" noProof="0">
                <a:latin typeface="Trebuchet MS" panose="020B0703020202090204" pitchFamily="34" charset="0"/>
              </a:rPr>
              <a:t>Peça ao doente que se deite de lado e que curve e levante o joelho </a:t>
            </a:r>
            <a:r>
              <a:rPr lang="pt-PT" sz="2200" noProof="0">
                <a:latin typeface="Trebuchet MS"/>
              </a:rPr>
              <a:t>da perna de cima.</a:t>
            </a:r>
            <a:endParaRPr lang="pt-PT" noProof="0"/>
          </a:p>
        </p:txBody>
      </p:sp>
      <p:sp>
        <p:nvSpPr>
          <p:cNvPr id="2" name="Oval 1">
            <a:extLst>
              <a:ext uri="{FF2B5EF4-FFF2-40B4-BE49-F238E27FC236}">
                <a16:creationId xmlns:a16="http://schemas.microsoft.com/office/drawing/2014/main" id="{5F2D7E36-C12D-F989-17DA-C1412945F949}"/>
              </a:ext>
            </a:extLst>
          </p:cNvPr>
          <p:cNvSpPr/>
          <p:nvPr/>
        </p:nvSpPr>
        <p:spPr>
          <a:xfrm>
            <a:off x="4630731" y="2669645"/>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1</a:t>
            </a:r>
          </a:p>
        </p:txBody>
      </p:sp>
      <p:sp>
        <p:nvSpPr>
          <p:cNvPr id="6" name="Oval 5">
            <a:extLst>
              <a:ext uri="{FF2B5EF4-FFF2-40B4-BE49-F238E27FC236}">
                <a16:creationId xmlns:a16="http://schemas.microsoft.com/office/drawing/2014/main" id="{48A8883A-ACB2-9378-26FF-9E093E1CE91F}"/>
              </a:ext>
            </a:extLst>
          </p:cNvPr>
          <p:cNvSpPr/>
          <p:nvPr/>
        </p:nvSpPr>
        <p:spPr>
          <a:xfrm>
            <a:off x="4630731" y="3575317"/>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2</a:t>
            </a:r>
          </a:p>
        </p:txBody>
      </p:sp>
      <p:sp>
        <p:nvSpPr>
          <p:cNvPr id="17" name="Oval 16">
            <a:extLst>
              <a:ext uri="{FF2B5EF4-FFF2-40B4-BE49-F238E27FC236}">
                <a16:creationId xmlns:a16="http://schemas.microsoft.com/office/drawing/2014/main" id="{69372A27-0711-54F4-755C-13B31747A4C9}"/>
              </a:ext>
            </a:extLst>
          </p:cNvPr>
          <p:cNvSpPr/>
          <p:nvPr/>
        </p:nvSpPr>
        <p:spPr>
          <a:xfrm>
            <a:off x="4630731" y="4540422"/>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3</a:t>
            </a:r>
          </a:p>
        </p:txBody>
      </p:sp>
      <p:sp>
        <p:nvSpPr>
          <p:cNvPr id="19" name="Oval 18">
            <a:extLst>
              <a:ext uri="{FF2B5EF4-FFF2-40B4-BE49-F238E27FC236}">
                <a16:creationId xmlns:a16="http://schemas.microsoft.com/office/drawing/2014/main" id="{99BBF0EB-D569-9B24-BE55-BDC2C927EC63}"/>
              </a:ext>
            </a:extLst>
          </p:cNvPr>
          <p:cNvSpPr/>
          <p:nvPr/>
        </p:nvSpPr>
        <p:spPr>
          <a:xfrm>
            <a:off x="4630731" y="5090594"/>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4</a:t>
            </a:r>
          </a:p>
        </p:txBody>
      </p:sp>
      <p:sp>
        <p:nvSpPr>
          <p:cNvPr id="21" name="Oval 20">
            <a:extLst>
              <a:ext uri="{FF2B5EF4-FFF2-40B4-BE49-F238E27FC236}">
                <a16:creationId xmlns:a16="http://schemas.microsoft.com/office/drawing/2014/main" id="{4B882945-6D9D-09EF-649A-D5B64F0EF1B6}"/>
              </a:ext>
            </a:extLst>
          </p:cNvPr>
          <p:cNvSpPr/>
          <p:nvPr/>
        </p:nvSpPr>
        <p:spPr>
          <a:xfrm>
            <a:off x="4630731" y="570209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5</a:t>
            </a:r>
          </a:p>
        </p:txBody>
      </p:sp>
      <p:sp>
        <p:nvSpPr>
          <p:cNvPr id="12" name="Google Shape;18;p31">
            <a:extLst>
              <a:ext uri="{FF2B5EF4-FFF2-40B4-BE49-F238E27FC236}">
                <a16:creationId xmlns:a16="http://schemas.microsoft.com/office/drawing/2014/main" id="{81E131BD-3C38-4E5E-C7E9-9B7051A9EF47}"/>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smtClean="0">
                <a:solidFill>
                  <a:schemeClr val="tx1">
                    <a:lumMod val="40000"/>
                    <a:lumOff val="60000"/>
                  </a:schemeClr>
                </a:solidFill>
              </a:rPr>
              <a:pPr/>
              <a:t>16</a:t>
            </a:fld>
            <a:endParaRPr b="1">
              <a:solidFill>
                <a:schemeClr val="tx1">
                  <a:lumMod val="40000"/>
                  <a:lumOff val="60000"/>
                </a:schemeClr>
              </a:solidFill>
            </a:endParaRPr>
          </a:p>
        </p:txBody>
      </p:sp>
    </p:spTree>
    <p:extLst>
      <p:ext uri="{BB962C8B-B14F-4D97-AF65-F5344CB8AC3E}">
        <p14:creationId xmlns:p14="http://schemas.microsoft.com/office/powerpoint/2010/main" val="2956939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F5504-7F72-5C74-D1BB-8DF89A64097D}"/>
              </a:ext>
            </a:extLst>
          </p:cNvPr>
          <p:cNvSpPr>
            <a:spLocks noGrp="1"/>
          </p:cNvSpPr>
          <p:nvPr>
            <p:ph type="title"/>
          </p:nvPr>
        </p:nvSpPr>
        <p:spPr/>
        <p:txBody>
          <a:bodyPr>
            <a:normAutofit/>
          </a:bodyPr>
          <a:lstStyle/>
          <a:p>
            <a:r>
              <a:rPr lang="pt-PT" noProof="0"/>
              <a:t>Como manusear um cotonete</a:t>
            </a:r>
            <a:endParaRPr lang="pt-PT" sz="4400" noProof="0"/>
          </a:p>
        </p:txBody>
      </p:sp>
      <p:sp>
        <p:nvSpPr>
          <p:cNvPr id="6" name="TextBox 5">
            <a:extLst>
              <a:ext uri="{FF2B5EF4-FFF2-40B4-BE49-F238E27FC236}">
                <a16:creationId xmlns:a16="http://schemas.microsoft.com/office/drawing/2014/main" id="{17B00B88-4E2B-FFD3-6C6B-7251A966423D}"/>
              </a:ext>
            </a:extLst>
          </p:cNvPr>
          <p:cNvSpPr txBox="1"/>
          <p:nvPr/>
        </p:nvSpPr>
        <p:spPr>
          <a:xfrm>
            <a:off x="584718" y="1653544"/>
            <a:ext cx="5253565" cy="4849893"/>
          </a:xfrm>
          <a:prstGeom prst="rect">
            <a:avLst/>
          </a:prstGeom>
          <a:noFill/>
          <a:ln w="6350">
            <a:solidFill>
              <a:schemeClr val="bg2">
                <a:lumMod val="25000"/>
              </a:schemeClr>
            </a:solidFill>
          </a:ln>
        </p:spPr>
        <p:txBody>
          <a:bodyPr wrap="square" tIns="108000">
            <a:noAutofit/>
          </a:bodyPr>
          <a:lstStyle/>
          <a:p>
            <a:pPr marL="127000">
              <a:spcAft>
                <a:spcPts val="600"/>
              </a:spcAft>
              <a:buClr>
                <a:srgbClr val="26BCB4"/>
              </a:buClr>
            </a:pPr>
            <a:r>
              <a:rPr lang="pt-PT" noProof="0" dirty="0">
                <a:solidFill>
                  <a:schemeClr val="tx1">
                    <a:lumMod val="75000"/>
                  </a:schemeClr>
                </a:solidFill>
                <a:latin typeface="Trebuchet MS" panose="020B0703020202090204" pitchFamily="34" charset="0"/>
              </a:rPr>
              <a:t>Desembrulhe sempre um cotonete esterilizado sem tocar na ponta e sem deixar que a ponta </a:t>
            </a:r>
            <a:r>
              <a:rPr lang="pt-PT" dirty="0">
                <a:solidFill>
                  <a:schemeClr val="tx1">
                    <a:lumMod val="75000"/>
                  </a:schemeClr>
                </a:solidFill>
                <a:latin typeface="Trebuchet MS" panose="020B0703020202090204" pitchFamily="34" charset="0"/>
              </a:rPr>
              <a:t>    </a:t>
            </a:r>
            <a:r>
              <a:rPr lang="pt-PT" noProof="0" dirty="0">
                <a:solidFill>
                  <a:schemeClr val="tx1">
                    <a:lumMod val="75000"/>
                  </a:schemeClr>
                </a:solidFill>
                <a:latin typeface="Trebuchet MS" panose="020B0703020202090204" pitchFamily="34" charset="0"/>
              </a:rPr>
              <a:t>toque em mais nada, para evitar a contaminação.</a:t>
            </a:r>
          </a:p>
        </p:txBody>
      </p:sp>
      <p:sp>
        <p:nvSpPr>
          <p:cNvPr id="3" name="TextBox 2">
            <a:extLst>
              <a:ext uri="{FF2B5EF4-FFF2-40B4-BE49-F238E27FC236}">
                <a16:creationId xmlns:a16="http://schemas.microsoft.com/office/drawing/2014/main" id="{6F5F7872-5012-0745-1CCE-8C7B9AE0A208}"/>
              </a:ext>
            </a:extLst>
          </p:cNvPr>
          <p:cNvSpPr txBox="1"/>
          <p:nvPr/>
        </p:nvSpPr>
        <p:spPr>
          <a:xfrm>
            <a:off x="6096001" y="1653544"/>
            <a:ext cx="5511281" cy="4849893"/>
          </a:xfrm>
          <a:prstGeom prst="rect">
            <a:avLst/>
          </a:prstGeom>
          <a:noFill/>
          <a:ln w="6350">
            <a:solidFill>
              <a:schemeClr val="bg2">
                <a:lumMod val="25000"/>
              </a:schemeClr>
            </a:solidFill>
          </a:ln>
        </p:spPr>
        <p:txBody>
          <a:bodyPr wrap="square" lIns="91440" tIns="108000" rIns="91440" bIns="45720" anchor="t">
            <a:noAutofit/>
          </a:bodyPr>
          <a:lstStyle/>
          <a:p>
            <a:pPr marL="91440">
              <a:spcAft>
                <a:spcPts val="600"/>
              </a:spcAft>
              <a:buClr>
                <a:srgbClr val="26BCB4"/>
              </a:buClr>
            </a:pPr>
            <a:r>
              <a:rPr lang="pt-PT" sz="2000" noProof="0" dirty="0">
                <a:solidFill>
                  <a:schemeClr val="tx1">
                    <a:lumMod val="75000"/>
                  </a:schemeClr>
                </a:solidFill>
                <a:latin typeface="Trebuchet MS"/>
              </a:rPr>
              <a:t>Para alguns tipos de cotonetes, pode ser necessário quebrá-los, para que se encaixem no tubo de </a:t>
            </a:r>
            <a:r>
              <a:rPr lang="pt-PT" sz="2000" noProof="0" err="1">
                <a:solidFill>
                  <a:schemeClr val="tx1">
                    <a:lumMod val="75000"/>
                  </a:schemeClr>
                </a:solidFill>
                <a:latin typeface="Trebuchet MS"/>
              </a:rPr>
              <a:t>Cary</a:t>
            </a:r>
            <a:r>
              <a:rPr lang="pt-PT" sz="2000" noProof="0" dirty="0">
                <a:solidFill>
                  <a:schemeClr val="tx1">
                    <a:lumMod val="75000"/>
                  </a:schemeClr>
                </a:solidFill>
                <a:latin typeface="Trebuchet MS"/>
              </a:rPr>
              <a:t> Blair.</a:t>
            </a:r>
            <a:endParaRPr lang="en-US">
              <a:solidFill>
                <a:schemeClr val="tx1">
                  <a:lumMod val="75000"/>
                </a:schemeClr>
              </a:solidFill>
            </a:endParaRPr>
          </a:p>
        </p:txBody>
      </p:sp>
      <p:pic>
        <p:nvPicPr>
          <p:cNvPr id="5" name="VID-20241108-WA0016">
            <a:hlinkClick r:id="" action="ppaction://media"/>
            <a:extLst>
              <a:ext uri="{FF2B5EF4-FFF2-40B4-BE49-F238E27FC236}">
                <a16:creationId xmlns:a16="http://schemas.microsoft.com/office/drawing/2014/main" id="{13BDC0AD-7ECB-D5C2-5182-A52E47543AA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63586" y="3117317"/>
            <a:ext cx="4309395" cy="3070058"/>
          </a:xfrm>
          <a:prstGeom prst="rect">
            <a:avLst/>
          </a:prstGeom>
        </p:spPr>
      </p:pic>
      <p:pic>
        <p:nvPicPr>
          <p:cNvPr id="7" name="VID-20241108-WA0017">
            <a:hlinkClick r:id="" action="ppaction://media"/>
            <a:extLst>
              <a:ext uri="{FF2B5EF4-FFF2-40B4-BE49-F238E27FC236}">
                <a16:creationId xmlns:a16="http://schemas.microsoft.com/office/drawing/2014/main" id="{1A8FFDFD-7635-1366-5628-BA1D4503C158}"/>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726706" y="3117317"/>
            <a:ext cx="4301708" cy="3070058"/>
          </a:xfrm>
          <a:prstGeom prst="rect">
            <a:avLst/>
          </a:prstGeom>
        </p:spPr>
      </p:pic>
      <p:sp>
        <p:nvSpPr>
          <p:cNvPr id="4" name="Triangle 3">
            <a:extLst>
              <a:ext uri="{FF2B5EF4-FFF2-40B4-BE49-F238E27FC236}">
                <a16:creationId xmlns:a16="http://schemas.microsoft.com/office/drawing/2014/main" id="{F36FDF35-12A4-CB6B-9E5A-F43040C80AED}"/>
              </a:ext>
            </a:extLst>
          </p:cNvPr>
          <p:cNvSpPr/>
          <p:nvPr/>
        </p:nvSpPr>
        <p:spPr>
          <a:xfrm rot="10800000">
            <a:off x="792911" y="1552889"/>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8" name="Triangle 7">
            <a:extLst>
              <a:ext uri="{FF2B5EF4-FFF2-40B4-BE49-F238E27FC236}">
                <a16:creationId xmlns:a16="http://schemas.microsoft.com/office/drawing/2014/main" id="{CAD697EE-B919-36FE-564A-F2AD6DCBE108}"/>
              </a:ext>
            </a:extLst>
          </p:cNvPr>
          <p:cNvSpPr/>
          <p:nvPr/>
        </p:nvSpPr>
        <p:spPr>
          <a:xfrm rot="10800000">
            <a:off x="6251319" y="1552889"/>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Tree>
    <p:extLst>
      <p:ext uri="{BB962C8B-B14F-4D97-AF65-F5344CB8AC3E}">
        <p14:creationId xmlns:p14="http://schemas.microsoft.com/office/powerpoint/2010/main" val="409116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2557A4-F321-C890-A6C7-65946D797E19}"/>
              </a:ext>
            </a:extLst>
          </p:cNvPr>
          <p:cNvSpPr/>
          <p:nvPr/>
        </p:nvSpPr>
        <p:spPr>
          <a:xfrm>
            <a:off x="408911" y="1906787"/>
            <a:ext cx="11359801" cy="1045864"/>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58AF5504-7F72-5C74-D1BB-8DF89A64097D}"/>
              </a:ext>
            </a:extLst>
          </p:cNvPr>
          <p:cNvSpPr>
            <a:spLocks noGrp="1"/>
          </p:cNvSpPr>
          <p:nvPr>
            <p:ph type="title"/>
          </p:nvPr>
        </p:nvSpPr>
        <p:spPr/>
        <p:txBody>
          <a:bodyPr>
            <a:normAutofit/>
          </a:bodyPr>
          <a:lstStyle/>
          <a:p>
            <a:r>
              <a:rPr lang="pt-PT"/>
              <a:t>Gestão de resíduos </a:t>
            </a:r>
            <a:endParaRPr lang="en-US" sz="4400"/>
          </a:p>
        </p:txBody>
      </p:sp>
      <p:sp>
        <p:nvSpPr>
          <p:cNvPr id="6" name="TextBox 5">
            <a:extLst>
              <a:ext uri="{FF2B5EF4-FFF2-40B4-BE49-F238E27FC236}">
                <a16:creationId xmlns:a16="http://schemas.microsoft.com/office/drawing/2014/main" id="{17B00B88-4E2B-FFD3-6C6B-7251A966423D}"/>
              </a:ext>
            </a:extLst>
          </p:cNvPr>
          <p:cNvSpPr txBox="1"/>
          <p:nvPr/>
        </p:nvSpPr>
        <p:spPr>
          <a:xfrm>
            <a:off x="406400" y="2092115"/>
            <a:ext cx="11379200" cy="4124206"/>
          </a:xfrm>
          <a:prstGeom prst="rect">
            <a:avLst/>
          </a:prstGeom>
          <a:noFill/>
        </p:spPr>
        <p:txBody>
          <a:bodyPr wrap="square" lIns="91440" tIns="45720" rIns="91440" bIns="45720" anchor="t">
            <a:spAutoFit/>
          </a:bodyPr>
          <a:lstStyle/>
          <a:p>
            <a:pPr algn="ctr">
              <a:spcAft>
                <a:spcPts val="600"/>
              </a:spcAft>
              <a:buClr>
                <a:srgbClr val="26BCB4"/>
              </a:buClr>
            </a:pPr>
            <a:r>
              <a:rPr lang="pt-PT" sz="2200" noProof="0" dirty="0">
                <a:latin typeface="Trebuchet MS" panose="020B0703020202090204" pitchFamily="34" charset="0"/>
              </a:rPr>
              <a:t>Qualquer resíduo biológico deve ser eliminado adequadamente. Isto aplica-se a qualquer material que tenha entrado em contacto com matéria fecal</a:t>
            </a:r>
            <a:r>
              <a:rPr lang="pt-PT" sz="2200" noProof="0" dirty="0">
                <a:solidFill>
                  <a:schemeClr val="tx1">
                    <a:lumMod val="75000"/>
                  </a:schemeClr>
                </a:solidFill>
                <a:latin typeface="Trebuchet MS" panose="020B0703020202090204" pitchFamily="34" charset="0"/>
              </a:rPr>
              <a:t>.</a:t>
            </a:r>
          </a:p>
          <a:p>
            <a:pPr algn="ctr">
              <a:spcAft>
                <a:spcPts val="600"/>
              </a:spcAft>
            </a:pPr>
            <a:endParaRPr lang="pt-PT" sz="2200" noProof="0" dirty="0">
              <a:solidFill>
                <a:schemeClr val="tx1">
                  <a:lumMod val="75000"/>
                </a:schemeClr>
              </a:solidFill>
              <a:latin typeface="Trebuchet MS"/>
            </a:endParaRPr>
          </a:p>
          <a:p>
            <a:pPr algn="ctr">
              <a:spcAft>
                <a:spcPts val="600"/>
              </a:spcAft>
            </a:pPr>
            <a:r>
              <a:rPr lang="pt-PT" sz="2200" noProof="0" dirty="0">
                <a:solidFill>
                  <a:schemeClr val="tx1">
                    <a:lumMod val="75000"/>
                  </a:schemeClr>
                </a:solidFill>
                <a:latin typeface="Trebuchet MS"/>
              </a:rPr>
              <a:t>Se estiver a fornecer aos doentes baldes ou recipientes reutilizáveis ​​para a recolha de fezes, será necessário ter um sistema para armazenar, lavar e esterilizar estes artigos em segurança, antes de poderem ser utilizados novamente.</a:t>
            </a:r>
          </a:p>
          <a:p>
            <a:pPr algn="ctr">
              <a:spcAft>
                <a:spcPts val="600"/>
              </a:spcAft>
            </a:pPr>
            <a:endParaRPr lang="pt-PT" sz="2200" noProof="0" dirty="0">
              <a:solidFill>
                <a:schemeClr val="tx1">
                  <a:lumMod val="75000"/>
                </a:schemeClr>
              </a:solidFill>
              <a:latin typeface="Trebuchet MS"/>
            </a:endParaRPr>
          </a:p>
          <a:p>
            <a:pPr algn="ctr">
              <a:spcAft>
                <a:spcPts val="600"/>
              </a:spcAft>
            </a:pPr>
            <a:r>
              <a:rPr lang="pt-PT" sz="2200" noProof="0" dirty="0">
                <a:solidFill>
                  <a:schemeClr val="tx1">
                    <a:lumMod val="75000"/>
                  </a:schemeClr>
                </a:solidFill>
                <a:latin typeface="Trebuchet MS"/>
              </a:rPr>
              <a:t>Se estiver a fornecer aos doentes sacos descartáveis, é necessário que exista um contentor de resíduos biológicos disponível para que o doente os possa eliminar, bem como mecanismos para incinerar os resíduos biológicos e evitar que o plástico contaminado se disperse no ambiente.</a:t>
            </a:r>
          </a:p>
        </p:txBody>
      </p:sp>
      <p:sp>
        <p:nvSpPr>
          <p:cNvPr id="5" name="Google Shape;18;p31">
            <a:extLst>
              <a:ext uri="{FF2B5EF4-FFF2-40B4-BE49-F238E27FC236}">
                <a16:creationId xmlns:a16="http://schemas.microsoft.com/office/drawing/2014/main" id="{3C6D2BE5-1FCD-227D-A63D-870672CDC0E0}"/>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smtClean="0">
                <a:solidFill>
                  <a:schemeClr val="tx1">
                    <a:lumMod val="40000"/>
                    <a:lumOff val="60000"/>
                  </a:schemeClr>
                </a:solidFill>
              </a:rPr>
              <a:pPr/>
              <a:t>18</a:t>
            </a:fld>
            <a:endParaRPr b="1">
              <a:solidFill>
                <a:schemeClr val="tx1">
                  <a:lumMod val="40000"/>
                  <a:lumOff val="60000"/>
                </a:schemeClr>
              </a:solidFill>
            </a:endParaRPr>
          </a:p>
        </p:txBody>
      </p:sp>
    </p:spTree>
    <p:extLst>
      <p:ext uri="{BB962C8B-B14F-4D97-AF65-F5344CB8AC3E}">
        <p14:creationId xmlns:p14="http://schemas.microsoft.com/office/powerpoint/2010/main" val="512155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0F5BCB-71F4-5893-56A5-3A844AACD28B}"/>
              </a:ext>
            </a:extLst>
          </p:cNvPr>
          <p:cNvSpPr/>
          <p:nvPr/>
        </p:nvSpPr>
        <p:spPr>
          <a:xfrm>
            <a:off x="768344" y="1576108"/>
            <a:ext cx="10655312" cy="1045864"/>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58AF5504-7F72-5C74-D1BB-8DF89A64097D}"/>
              </a:ext>
            </a:extLst>
          </p:cNvPr>
          <p:cNvSpPr>
            <a:spLocks noGrp="1"/>
          </p:cNvSpPr>
          <p:nvPr>
            <p:ph type="title"/>
          </p:nvPr>
        </p:nvSpPr>
        <p:spPr/>
        <p:txBody>
          <a:bodyPr>
            <a:normAutofit/>
          </a:bodyPr>
          <a:lstStyle/>
          <a:p>
            <a:r>
              <a:rPr lang="pt-PT"/>
              <a:t>E a seguir?</a:t>
            </a:r>
            <a:endParaRPr lang="en-US" sz="4400"/>
          </a:p>
        </p:txBody>
      </p:sp>
      <p:sp>
        <p:nvSpPr>
          <p:cNvPr id="6" name="TextBox 5">
            <a:extLst>
              <a:ext uri="{FF2B5EF4-FFF2-40B4-BE49-F238E27FC236}">
                <a16:creationId xmlns:a16="http://schemas.microsoft.com/office/drawing/2014/main" id="{17B00B88-4E2B-FFD3-6C6B-7251A966423D}"/>
              </a:ext>
            </a:extLst>
          </p:cNvPr>
          <p:cNvSpPr txBox="1"/>
          <p:nvPr/>
        </p:nvSpPr>
        <p:spPr>
          <a:xfrm>
            <a:off x="986421" y="1686385"/>
            <a:ext cx="10219157" cy="769441"/>
          </a:xfrm>
          <a:prstGeom prst="rect">
            <a:avLst/>
          </a:prstGeom>
          <a:noFill/>
        </p:spPr>
        <p:txBody>
          <a:bodyPr wrap="square" lIns="91440" tIns="45720" rIns="91440" bIns="45720" anchor="t">
            <a:spAutoFit/>
          </a:bodyPr>
          <a:lstStyle/>
          <a:p>
            <a:pPr algn="ctr">
              <a:buClr>
                <a:srgbClr val="26BCB4"/>
              </a:buClr>
            </a:pPr>
            <a:r>
              <a:rPr lang="pt-PT" sz="2200">
                <a:latin typeface="Trebuchet MS" panose="020B0703020202090204" pitchFamily="34" charset="0"/>
              </a:rPr>
              <a:t>Agora tem uma amostra de fezes num recipiente de recolha ou num cotonete (uma amostra fecal ou retal)</a:t>
            </a:r>
            <a:endParaRPr lang="en-GB" sz="2200">
              <a:latin typeface="Trebuchet MS" panose="020B0703020202090204" pitchFamily="34" charset="0"/>
            </a:endParaRPr>
          </a:p>
        </p:txBody>
      </p:sp>
      <p:grpSp>
        <p:nvGrpSpPr>
          <p:cNvPr id="9" name="Group 8">
            <a:extLst>
              <a:ext uri="{FF2B5EF4-FFF2-40B4-BE49-F238E27FC236}">
                <a16:creationId xmlns:a16="http://schemas.microsoft.com/office/drawing/2014/main" id="{C1DA72B7-8645-6021-0244-DF0F1C8FBE99}"/>
              </a:ext>
            </a:extLst>
          </p:cNvPr>
          <p:cNvGrpSpPr/>
          <p:nvPr/>
        </p:nvGrpSpPr>
        <p:grpSpPr>
          <a:xfrm>
            <a:off x="6799393" y="2894963"/>
            <a:ext cx="3902400" cy="1796800"/>
            <a:chOff x="6799393" y="2893913"/>
            <a:chExt cx="3902400" cy="1550865"/>
          </a:xfrm>
        </p:grpSpPr>
        <p:sp>
          <p:nvSpPr>
            <p:cNvPr id="13" name="Rectangle 12">
              <a:extLst>
                <a:ext uri="{FF2B5EF4-FFF2-40B4-BE49-F238E27FC236}">
                  <a16:creationId xmlns:a16="http://schemas.microsoft.com/office/drawing/2014/main" id="{A74F7599-AFD2-EC0B-937D-7E663C295F8F}"/>
                </a:ext>
              </a:extLst>
            </p:cNvPr>
            <p:cNvSpPr/>
            <p:nvPr/>
          </p:nvSpPr>
          <p:spPr>
            <a:xfrm>
              <a:off x="6799393" y="2974427"/>
              <a:ext cx="3902400" cy="1470351"/>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4" name="TextBox 3">
              <a:extLst>
                <a:ext uri="{FF2B5EF4-FFF2-40B4-BE49-F238E27FC236}">
                  <a16:creationId xmlns:a16="http://schemas.microsoft.com/office/drawing/2014/main" id="{461A18C6-E5B6-FA8A-2571-040A2C4D84AF}"/>
                </a:ext>
              </a:extLst>
            </p:cNvPr>
            <p:cNvSpPr txBox="1"/>
            <p:nvPr/>
          </p:nvSpPr>
          <p:spPr>
            <a:xfrm>
              <a:off x="7025566" y="3111568"/>
              <a:ext cx="3539610" cy="1248555"/>
            </a:xfrm>
            <a:prstGeom prst="rect">
              <a:avLst/>
            </a:prstGeom>
            <a:noFill/>
          </p:spPr>
          <p:txBody>
            <a:bodyPr wrap="square" lIns="91440" tIns="45720" rIns="91440" bIns="45720" anchor="t">
              <a:spAutoFit/>
            </a:bodyPr>
            <a:lstStyle/>
            <a:p>
              <a:pPr>
                <a:buClr>
                  <a:srgbClr val="26BCB4"/>
                </a:buClr>
              </a:pPr>
              <a:r>
                <a:rPr lang="pt-PT" sz="2200" dirty="0">
                  <a:latin typeface="Trebuchet MS" panose="020B0703020202090204" pitchFamily="34" charset="0"/>
                </a:rPr>
                <a:t>Teste a amostra diretamente usando um teste de diagnóstico rápido </a:t>
              </a:r>
              <a:r>
                <a:rPr lang="en-US" sz="2200" dirty="0">
                  <a:latin typeface="Trebuchet MS"/>
                </a:rPr>
                <a:t>(TDR)*</a:t>
              </a:r>
              <a:endParaRPr lang="en-US" sz="2200" i="1" dirty="0">
                <a:latin typeface="Trebuchet MS" panose="020B0703020202090204" pitchFamily="34" charset="0"/>
              </a:endParaRPr>
            </a:p>
          </p:txBody>
        </p:sp>
        <p:sp>
          <p:nvSpPr>
            <p:cNvPr id="17" name="Triangle 16">
              <a:extLst>
                <a:ext uri="{FF2B5EF4-FFF2-40B4-BE49-F238E27FC236}">
                  <a16:creationId xmlns:a16="http://schemas.microsoft.com/office/drawing/2014/main" id="{DD299300-2D59-DF60-2907-794BC6458585}"/>
                </a:ext>
              </a:extLst>
            </p:cNvPr>
            <p:cNvSpPr/>
            <p:nvPr/>
          </p:nvSpPr>
          <p:spPr>
            <a:xfrm rot="10800000">
              <a:off x="7001018" y="2893913"/>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sp>
        <p:nvSpPr>
          <p:cNvPr id="3" name="TextBox 2">
            <a:extLst>
              <a:ext uri="{FF2B5EF4-FFF2-40B4-BE49-F238E27FC236}">
                <a16:creationId xmlns:a16="http://schemas.microsoft.com/office/drawing/2014/main" id="{6B316416-90A1-3D26-3A76-1ACF1B65166A}"/>
              </a:ext>
            </a:extLst>
          </p:cNvPr>
          <p:cNvSpPr txBox="1"/>
          <p:nvPr/>
        </p:nvSpPr>
        <p:spPr>
          <a:xfrm>
            <a:off x="6885993" y="5065231"/>
            <a:ext cx="3815800" cy="923330"/>
          </a:xfrm>
          <a:prstGeom prst="rect">
            <a:avLst/>
          </a:prstGeom>
          <a:noFill/>
          <a:ln w="28575">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PT" b="1" noProof="0">
                <a:latin typeface="Trebuchet MS" panose="020B0703020202090204" pitchFamily="34" charset="0"/>
              </a:rPr>
              <a:t>Consultar o módulo 3: </a:t>
            </a:r>
            <a:br>
              <a:rPr lang="pt-PT" b="1" noProof="0">
                <a:latin typeface="Trebuchet MS" panose="020B0703020202090204" pitchFamily="34" charset="0"/>
              </a:rPr>
            </a:br>
            <a:r>
              <a:rPr lang="pt-PT" noProof="0">
                <a:latin typeface="Trebuchet MS" panose="020B0703020202090204" pitchFamily="34" charset="0"/>
              </a:rPr>
              <a:t>Testes de diagnóstico rápido da cólera</a:t>
            </a:r>
          </a:p>
        </p:txBody>
      </p:sp>
      <p:sp>
        <p:nvSpPr>
          <p:cNvPr id="11" name="TextBox 10">
            <a:extLst>
              <a:ext uri="{FF2B5EF4-FFF2-40B4-BE49-F238E27FC236}">
                <a16:creationId xmlns:a16="http://schemas.microsoft.com/office/drawing/2014/main" id="{FB3DB66D-5347-D338-F27C-D820CB16001F}"/>
              </a:ext>
            </a:extLst>
          </p:cNvPr>
          <p:cNvSpPr txBox="1"/>
          <p:nvPr/>
        </p:nvSpPr>
        <p:spPr>
          <a:xfrm>
            <a:off x="6224809" y="5950918"/>
            <a:ext cx="519884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PT" sz="1600" i="1" noProof="0">
                <a:latin typeface="Trebuchet MS" panose="020B0703020202090204" pitchFamily="34" charset="0"/>
              </a:rPr>
              <a:t>*Nem todos os tipos de amostras podem ser usados para um TDR direto</a:t>
            </a:r>
          </a:p>
        </p:txBody>
      </p:sp>
      <p:grpSp>
        <p:nvGrpSpPr>
          <p:cNvPr id="22" name="Group 21">
            <a:extLst>
              <a:ext uri="{FF2B5EF4-FFF2-40B4-BE49-F238E27FC236}">
                <a16:creationId xmlns:a16="http://schemas.microsoft.com/office/drawing/2014/main" id="{F2FCA2CF-FAD7-0BED-B69E-E0A92D1E360B}"/>
              </a:ext>
            </a:extLst>
          </p:cNvPr>
          <p:cNvGrpSpPr/>
          <p:nvPr/>
        </p:nvGrpSpPr>
        <p:grpSpPr>
          <a:xfrm>
            <a:off x="1836508" y="2986312"/>
            <a:ext cx="3902400" cy="1470351"/>
            <a:chOff x="1338277" y="3362053"/>
            <a:chExt cx="3902400" cy="1470351"/>
          </a:xfrm>
        </p:grpSpPr>
        <p:sp>
          <p:nvSpPr>
            <p:cNvPr id="14" name="Rectangle 13">
              <a:extLst>
                <a:ext uri="{FF2B5EF4-FFF2-40B4-BE49-F238E27FC236}">
                  <a16:creationId xmlns:a16="http://schemas.microsoft.com/office/drawing/2014/main" id="{4CC0C3B0-31EF-2C23-A5E4-4DEE0917E7AD}"/>
                </a:ext>
              </a:extLst>
            </p:cNvPr>
            <p:cNvSpPr/>
            <p:nvPr/>
          </p:nvSpPr>
          <p:spPr>
            <a:xfrm>
              <a:off x="1338277" y="3362053"/>
              <a:ext cx="3902400" cy="1470351"/>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8" name="TextBox 7">
              <a:extLst>
                <a:ext uri="{FF2B5EF4-FFF2-40B4-BE49-F238E27FC236}">
                  <a16:creationId xmlns:a16="http://schemas.microsoft.com/office/drawing/2014/main" id="{7B13A86A-405D-22E3-CDFD-88D9DF64D598}"/>
                </a:ext>
              </a:extLst>
            </p:cNvPr>
            <p:cNvSpPr txBox="1"/>
            <p:nvPr/>
          </p:nvSpPr>
          <p:spPr>
            <a:xfrm>
              <a:off x="1474679" y="3589778"/>
              <a:ext cx="3412473" cy="1107996"/>
            </a:xfrm>
            <a:prstGeom prst="rect">
              <a:avLst/>
            </a:prstGeom>
            <a:noFill/>
          </p:spPr>
          <p:txBody>
            <a:bodyPr wrap="square">
              <a:spAutoFit/>
            </a:bodyPr>
            <a:lstStyle/>
            <a:p>
              <a:pPr>
                <a:buClr>
                  <a:srgbClr val="26BCB4"/>
                </a:buClr>
              </a:pPr>
              <a:r>
                <a:rPr lang="pt-PT" sz="2200">
                  <a:latin typeface="Trebuchet MS" panose="020B0703020202090204" pitchFamily="34" charset="0"/>
                </a:rPr>
                <a:t>Prepare a amostra para transporte para um laboratório</a:t>
              </a:r>
              <a:endParaRPr lang="en-US" sz="2200">
                <a:latin typeface="Trebuchet MS" panose="020B0703020202090204" pitchFamily="34" charset="0"/>
              </a:endParaRPr>
            </a:p>
          </p:txBody>
        </p:sp>
      </p:grpSp>
      <p:sp>
        <p:nvSpPr>
          <p:cNvPr id="21" name="Triangle 20">
            <a:extLst>
              <a:ext uri="{FF2B5EF4-FFF2-40B4-BE49-F238E27FC236}">
                <a16:creationId xmlns:a16="http://schemas.microsoft.com/office/drawing/2014/main" id="{540514A7-343E-3987-03BC-6CFE671AA562}"/>
              </a:ext>
            </a:extLst>
          </p:cNvPr>
          <p:cNvSpPr/>
          <p:nvPr/>
        </p:nvSpPr>
        <p:spPr>
          <a:xfrm rot="10800000">
            <a:off x="8363373" y="4558981"/>
            <a:ext cx="774440" cy="432750"/>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0" name="Triangle 16">
            <a:extLst>
              <a:ext uri="{FF2B5EF4-FFF2-40B4-BE49-F238E27FC236}">
                <a16:creationId xmlns:a16="http://schemas.microsoft.com/office/drawing/2014/main" id="{6E2994CE-975A-19F0-EF6F-FADC8006A857}"/>
              </a:ext>
            </a:extLst>
          </p:cNvPr>
          <p:cNvSpPr/>
          <p:nvPr/>
        </p:nvSpPr>
        <p:spPr>
          <a:xfrm rot="10800000">
            <a:off x="2024572" y="2891055"/>
            <a:ext cx="360008" cy="233070"/>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Tree>
    <p:extLst>
      <p:ext uri="{BB962C8B-B14F-4D97-AF65-F5344CB8AC3E}">
        <p14:creationId xmlns:p14="http://schemas.microsoft.com/office/powerpoint/2010/main" val="2746473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543FA-CC1F-46E2-B712-1773048BB41D}"/>
              </a:ext>
            </a:extLst>
          </p:cNvPr>
          <p:cNvSpPr>
            <a:spLocks noGrp="1"/>
          </p:cNvSpPr>
          <p:nvPr>
            <p:ph type="title"/>
          </p:nvPr>
        </p:nvSpPr>
        <p:spPr>
          <a:xfrm>
            <a:off x="869938" y="273525"/>
            <a:ext cx="10655312" cy="1499616"/>
          </a:xfrm>
        </p:spPr>
        <p:txBody>
          <a:bodyPr>
            <a:normAutofit/>
          </a:bodyPr>
          <a:lstStyle/>
          <a:p>
            <a:r>
              <a:rPr lang="pt-PT"/>
              <a:t>Objetivos da aprendizagem </a:t>
            </a:r>
            <a:endParaRPr lang="en-US" sz="4400" cap="none"/>
          </a:p>
        </p:txBody>
      </p:sp>
      <p:sp>
        <p:nvSpPr>
          <p:cNvPr id="4" name="TextBox 3">
            <a:extLst>
              <a:ext uri="{FF2B5EF4-FFF2-40B4-BE49-F238E27FC236}">
                <a16:creationId xmlns:a16="http://schemas.microsoft.com/office/drawing/2014/main" id="{14AA8381-CA71-44C9-B5DB-715D69498671}"/>
              </a:ext>
            </a:extLst>
          </p:cNvPr>
          <p:cNvSpPr txBox="1"/>
          <p:nvPr/>
        </p:nvSpPr>
        <p:spPr>
          <a:xfrm>
            <a:off x="688963" y="1703922"/>
            <a:ext cx="11017262" cy="4524315"/>
          </a:xfrm>
          <a:prstGeom prst="rect">
            <a:avLst/>
          </a:prstGeom>
          <a:noFill/>
        </p:spPr>
        <p:txBody>
          <a:bodyPr wrap="square" lIns="91440" tIns="45720" rIns="91440" bIns="45720" rtlCol="0" anchor="t">
            <a:spAutoFit/>
          </a:bodyPr>
          <a:lstStyle/>
          <a:p>
            <a:endParaRPr lang="fr-FR" sz="2400" dirty="0"/>
          </a:p>
          <a:p>
            <a:pPr marL="342900" indent="-342900">
              <a:buClr>
                <a:schemeClr val="accent3"/>
              </a:buClr>
              <a:buFont typeface="Arial" panose="020B0604020202020204" pitchFamily="34" charset="0"/>
              <a:buChar char="•"/>
            </a:pPr>
            <a:r>
              <a:rPr lang="pt-PT" sz="2400" noProof="0" dirty="0"/>
              <a:t> </a:t>
            </a:r>
            <a:r>
              <a:rPr lang="pt-PT" sz="2200" noProof="0" dirty="0">
                <a:latin typeface="Trebuchet MS" panose="020B0703020202090204" pitchFamily="34" charset="0"/>
              </a:rPr>
              <a:t>Descrever o que é uma boa amostra para o teste de cólera</a:t>
            </a:r>
          </a:p>
          <a:p>
            <a:pPr marL="342900" indent="-342900">
              <a:buClr>
                <a:schemeClr val="accent3"/>
              </a:buClr>
              <a:buFont typeface="Arial" panose="020B0604020202020204" pitchFamily="34" charset="0"/>
              <a:buChar char="•"/>
            </a:pPr>
            <a:endParaRPr lang="pt-PT" sz="2200" noProof="0" dirty="0">
              <a:latin typeface="Trebuchet MS" panose="020B0703020202090204" pitchFamily="34" charset="0"/>
            </a:endParaRPr>
          </a:p>
          <a:p>
            <a:pPr marL="342900" indent="-342900">
              <a:buClr>
                <a:schemeClr val="accent3"/>
              </a:buClr>
              <a:buFont typeface="Arial" panose="020B0604020202020204" pitchFamily="34" charset="0"/>
              <a:buChar char="•"/>
            </a:pPr>
            <a:r>
              <a:rPr lang="en-US" sz="2200" dirty="0">
                <a:latin typeface="Trebuchet MS"/>
              </a:rPr>
              <a:t> </a:t>
            </a:r>
            <a:r>
              <a:rPr lang="pt-PT" sz="2200" dirty="0">
                <a:latin typeface="Trebuchet MS" panose="020B0703020202090204" pitchFamily="34" charset="0"/>
              </a:rPr>
              <a:t>Colher e preparar com segurança amostras de alta qualidade para testes de cólera</a:t>
            </a:r>
          </a:p>
          <a:p>
            <a:pPr>
              <a:buClr>
                <a:schemeClr val="accent3"/>
              </a:buClr>
            </a:pPr>
            <a:endParaRPr lang="en-US" sz="2200" dirty="0">
              <a:latin typeface="Trebuchet MS" panose="020B0703020202090204" pitchFamily="34" charset="0"/>
            </a:endParaRPr>
          </a:p>
          <a:p>
            <a:pPr marL="342900" indent="-342900">
              <a:buClr>
                <a:schemeClr val="accent3"/>
              </a:buClr>
              <a:buFont typeface="Arial" panose="020B0604020202020204" pitchFamily="34" charset="0"/>
              <a:buChar char="•"/>
            </a:pPr>
            <a:r>
              <a:rPr lang="en-US" sz="2200" dirty="0">
                <a:latin typeface="Trebuchet MS"/>
              </a:rPr>
              <a:t> </a:t>
            </a:r>
            <a:r>
              <a:rPr lang="pt-PT" sz="2200" dirty="0">
                <a:latin typeface="Trebuchet MS" panose="020B0703020202090204" pitchFamily="34" charset="0"/>
              </a:rPr>
              <a:t>Definir os principais fatores que afetam o armazenamento e o transporte das                      	amostras </a:t>
            </a:r>
            <a:endParaRPr lang="en-US" sz="2200" dirty="0">
              <a:latin typeface="Trebuchet MS" panose="020B0703020202090204" pitchFamily="34" charset="0"/>
            </a:endParaRPr>
          </a:p>
          <a:p>
            <a:pPr marL="342900" indent="-342900">
              <a:buClr>
                <a:schemeClr val="accent3"/>
              </a:buClr>
              <a:buFont typeface="Arial" panose="020B0604020202020204" pitchFamily="34" charset="0"/>
              <a:buChar char="•"/>
            </a:pPr>
            <a:endParaRPr lang="en-US" sz="2200" dirty="0">
              <a:latin typeface="Trebuchet MS" panose="020B0703020202090204" pitchFamily="34" charset="0"/>
            </a:endParaRPr>
          </a:p>
          <a:p>
            <a:pPr marL="342900" indent="-342900">
              <a:buClr>
                <a:schemeClr val="accent3"/>
              </a:buClr>
              <a:buFont typeface="Arial" panose="020B0604020202020204" pitchFamily="34" charset="0"/>
              <a:buChar char="•"/>
            </a:pPr>
            <a:r>
              <a:rPr lang="en-US" sz="2200" dirty="0">
                <a:latin typeface="Trebuchet MS"/>
              </a:rPr>
              <a:t> </a:t>
            </a:r>
            <a:r>
              <a:rPr lang="pt-PT" sz="2200" dirty="0">
                <a:latin typeface="Trebuchet MS" panose="020B0703020202090204" pitchFamily="34" charset="0"/>
              </a:rPr>
              <a:t>Identificar o que é necessário para o transporte adequado das amostras</a:t>
            </a:r>
            <a:endParaRPr lang="en-US" sz="2200" dirty="0">
              <a:latin typeface="Trebuchet MS"/>
            </a:endParaRPr>
          </a:p>
          <a:p>
            <a:pPr marL="342900" indent="-342900">
              <a:buClr>
                <a:schemeClr val="accent3"/>
              </a:buClr>
              <a:buFont typeface="Arial" panose="020B0604020202020204" pitchFamily="34" charset="0"/>
              <a:buChar char="•"/>
            </a:pPr>
            <a:endParaRPr lang="en-US" sz="2200" dirty="0">
              <a:latin typeface="Trebuchet MS" panose="020B0703020202090204" pitchFamily="34" charset="0"/>
            </a:endParaRPr>
          </a:p>
          <a:p>
            <a:pPr marL="482600" lvl="1" indent="-444500">
              <a:buClr>
                <a:schemeClr val="accent3"/>
              </a:buClr>
              <a:buFont typeface="Arial" panose="020B0604020202020204" pitchFamily="34" charset="0"/>
              <a:buChar char="•"/>
            </a:pPr>
            <a:r>
              <a:rPr lang="pt-PT" sz="2200" dirty="0">
                <a:latin typeface="Trebuchet MS" panose="020B0703020202090204" pitchFamily="34" charset="0"/>
              </a:rPr>
              <a:t>Aplicar as melhores práticas para a elaboração de relatórios </a:t>
            </a:r>
            <a:endParaRPr lang="en-US" sz="2200" dirty="0">
              <a:latin typeface="Trebuchet MS" panose="020B0703020202090204" pitchFamily="34" charset="0"/>
            </a:endParaRPr>
          </a:p>
          <a:p>
            <a:pPr marL="800100" marR="0" lvl="1" indent="-342900" algn="l" defTabSz="457200" rtl="0" eaLnBrk="1" fontAlgn="auto" latinLnBrk="0" hangingPunct="1">
              <a:lnSpc>
                <a:spcPct val="100000"/>
              </a:lnSpc>
              <a:spcBef>
                <a:spcPts val="0"/>
              </a:spcBef>
              <a:spcAft>
                <a:spcPts val="0"/>
              </a:spcAft>
              <a:buClr>
                <a:srgbClr val="008080"/>
              </a:buClr>
              <a:buSzTx/>
              <a:buFont typeface="Arial" panose="020B0604020202020204" pitchFamily="34" charset="0"/>
              <a:buChar char="•"/>
              <a:tabLst/>
              <a:defRPr/>
            </a:pPr>
            <a:endParaRPr kumimoji="0" lang="fr-FR" sz="2400" b="0" i="0" u="none" strike="noStrike" kern="1200" cap="none" spc="0" normalizeH="0" baseline="0" noProof="0" dirty="0">
              <a:ln>
                <a:noFill/>
              </a:ln>
              <a:solidFill>
                <a:srgbClr val="414142"/>
              </a:solidFill>
              <a:effectLst/>
              <a:uLnTx/>
              <a:uFillTx/>
              <a:ea typeface="+mn-ea"/>
              <a:cs typeface="+mn-cs"/>
            </a:endParaRPr>
          </a:p>
          <a:p>
            <a:endParaRPr lang="fr-FR" dirty="0"/>
          </a:p>
        </p:txBody>
      </p:sp>
      <p:cxnSp>
        <p:nvCxnSpPr>
          <p:cNvPr id="3" name="Straight Connector 2">
            <a:extLst>
              <a:ext uri="{FF2B5EF4-FFF2-40B4-BE49-F238E27FC236}">
                <a16:creationId xmlns:a16="http://schemas.microsoft.com/office/drawing/2014/main" id="{4208B61C-9E4E-2F9E-E8F8-BFECEAC57B30}"/>
              </a:ext>
            </a:extLst>
          </p:cNvPr>
          <p:cNvCxnSpPr>
            <a:cxnSpLocks/>
          </p:cNvCxnSpPr>
          <p:nvPr/>
        </p:nvCxnSpPr>
        <p:spPr>
          <a:xfrm>
            <a:off x="1235785" y="2544003"/>
            <a:ext cx="10462883" cy="0"/>
          </a:xfrm>
          <a:prstGeom prst="line">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F7AAD72-A7BD-8865-C152-20506A82F338}"/>
              </a:ext>
            </a:extLst>
          </p:cNvPr>
          <p:cNvCxnSpPr>
            <a:cxnSpLocks/>
          </p:cNvCxnSpPr>
          <p:nvPr/>
        </p:nvCxnSpPr>
        <p:spPr>
          <a:xfrm>
            <a:off x="1227834" y="3229467"/>
            <a:ext cx="10470834" cy="0"/>
          </a:xfrm>
          <a:prstGeom prst="line">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DE33585-7379-2330-2298-1023434D9D98}"/>
              </a:ext>
            </a:extLst>
          </p:cNvPr>
          <p:cNvCxnSpPr>
            <a:cxnSpLocks/>
          </p:cNvCxnSpPr>
          <p:nvPr/>
        </p:nvCxnSpPr>
        <p:spPr>
          <a:xfrm>
            <a:off x="1235785" y="4241987"/>
            <a:ext cx="10470834" cy="0"/>
          </a:xfrm>
          <a:prstGeom prst="line">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96F7499-7DCE-33A8-33ED-39C2D1AF35A6}"/>
              </a:ext>
            </a:extLst>
          </p:cNvPr>
          <p:cNvCxnSpPr>
            <a:cxnSpLocks/>
          </p:cNvCxnSpPr>
          <p:nvPr/>
        </p:nvCxnSpPr>
        <p:spPr>
          <a:xfrm>
            <a:off x="1235785" y="4979522"/>
            <a:ext cx="10470834" cy="0"/>
          </a:xfrm>
          <a:prstGeom prst="line">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478AE7C-8C59-C9D5-43CC-E07670D937AD}"/>
              </a:ext>
            </a:extLst>
          </p:cNvPr>
          <p:cNvSpPr txBox="1"/>
          <p:nvPr/>
        </p:nvSpPr>
        <p:spPr>
          <a:xfrm>
            <a:off x="1653257" y="6132227"/>
            <a:ext cx="8984680" cy="369332"/>
          </a:xfrm>
          <a:prstGeom prst="rect">
            <a:avLst/>
          </a:prstGeom>
          <a:noFill/>
          <a:ln w="19050">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PT" b="1" noProof="0">
                <a:latin typeface="Trebuchet MS"/>
              </a:rPr>
              <a:t>Módulos anteriores sugeridos:</a:t>
            </a:r>
            <a:r>
              <a:rPr lang="pt-PT" noProof="0">
                <a:latin typeface="Trebuchet MS"/>
              </a:rPr>
              <a:t> Módulo 1 </a:t>
            </a:r>
            <a:r>
              <a:rPr lang="pt-PT" noProof="0">
                <a:latin typeface="Trebuchet MS" panose="020B0703020202090204" pitchFamily="34" charset="0"/>
              </a:rPr>
              <a:t>Introdução à cólera e testes da cólera</a:t>
            </a:r>
            <a:r>
              <a:rPr lang="pt-PT" noProof="0"/>
              <a:t> </a:t>
            </a:r>
            <a:endParaRPr lang="pt-PT" noProof="0">
              <a:latin typeface="Trebuchet MS"/>
            </a:endParaRPr>
          </a:p>
        </p:txBody>
      </p:sp>
      <p:sp>
        <p:nvSpPr>
          <p:cNvPr id="10" name="Google Shape;18;p31">
            <a:extLst>
              <a:ext uri="{FF2B5EF4-FFF2-40B4-BE49-F238E27FC236}">
                <a16:creationId xmlns:a16="http://schemas.microsoft.com/office/drawing/2014/main" id="{66758818-9129-3304-8D51-742A7B39DEA7}"/>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smtClean="0">
                <a:solidFill>
                  <a:schemeClr val="tx1">
                    <a:lumMod val="40000"/>
                    <a:lumOff val="60000"/>
                  </a:schemeClr>
                </a:solidFill>
              </a:rPr>
              <a:pPr/>
              <a:t>2</a:t>
            </a:fld>
            <a:endParaRPr b="1">
              <a:solidFill>
                <a:schemeClr val="tx1">
                  <a:lumMod val="40000"/>
                  <a:lumOff val="60000"/>
                </a:schemeClr>
              </a:solidFill>
            </a:endParaRPr>
          </a:p>
        </p:txBody>
      </p:sp>
    </p:spTree>
    <p:extLst>
      <p:ext uri="{BB962C8B-B14F-4D97-AF65-F5344CB8AC3E}">
        <p14:creationId xmlns:p14="http://schemas.microsoft.com/office/powerpoint/2010/main" val="1744004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F1EEF2-30CE-E7E6-3F7F-208E4B6D16F7}"/>
              </a:ext>
            </a:extLst>
          </p:cNvPr>
          <p:cNvSpPr>
            <a:spLocks noGrp="1"/>
          </p:cNvSpPr>
          <p:nvPr>
            <p:ph type="title"/>
          </p:nvPr>
        </p:nvSpPr>
        <p:spPr>
          <a:xfrm>
            <a:off x="437322" y="5001064"/>
            <a:ext cx="7792278" cy="1463040"/>
          </a:xfrm>
        </p:spPr>
        <p:txBody>
          <a:bodyPr>
            <a:normAutofit fontScale="90000"/>
          </a:bodyPr>
          <a:lstStyle/>
          <a:p>
            <a:r>
              <a:rPr lang="pt-PT"/>
              <a:t>ARMAZENAMENTO DE AMOSTRAS E PREPARAÇÃO PARA TRANSPORTE</a:t>
            </a:r>
            <a:endParaRPr lang="en-HU"/>
          </a:p>
        </p:txBody>
      </p:sp>
      <p:grpSp>
        <p:nvGrpSpPr>
          <p:cNvPr id="9" name="Group 8">
            <a:extLst>
              <a:ext uri="{FF2B5EF4-FFF2-40B4-BE49-F238E27FC236}">
                <a16:creationId xmlns:a16="http://schemas.microsoft.com/office/drawing/2014/main" id="{BFBF00A8-5D9C-20FA-459A-B68374708537}"/>
              </a:ext>
            </a:extLst>
          </p:cNvPr>
          <p:cNvGrpSpPr/>
          <p:nvPr/>
        </p:nvGrpSpPr>
        <p:grpSpPr>
          <a:xfrm>
            <a:off x="8421463" y="4142413"/>
            <a:ext cx="2727244" cy="2415220"/>
            <a:chOff x="210849" y="1340490"/>
            <a:chExt cx="2727244" cy="2415220"/>
          </a:xfrm>
        </p:grpSpPr>
        <p:pic>
          <p:nvPicPr>
            <p:cNvPr id="4" name="Picture 3">
              <a:extLst>
                <a:ext uri="{FF2B5EF4-FFF2-40B4-BE49-F238E27FC236}">
                  <a16:creationId xmlns:a16="http://schemas.microsoft.com/office/drawing/2014/main" id="{9B79E037-E1B3-BD2C-22DC-8B86AF88F2B5}"/>
                </a:ext>
              </a:extLst>
            </p:cNvPr>
            <p:cNvPicPr>
              <a:picLocks noChangeAspect="1"/>
            </p:cNvPicPr>
            <p:nvPr/>
          </p:nvPicPr>
          <p:blipFill rotWithShape="1">
            <a:blip r:embed="rId3"/>
            <a:srcRect l="29535" r="19970" b="17508"/>
            <a:stretch/>
          </p:blipFill>
          <p:spPr>
            <a:xfrm>
              <a:off x="210849" y="1467966"/>
              <a:ext cx="1269771" cy="2074345"/>
            </a:xfrm>
            <a:prstGeom prst="rect">
              <a:avLst/>
            </a:prstGeom>
          </p:spPr>
        </p:pic>
        <p:pic>
          <p:nvPicPr>
            <p:cNvPr id="6" name="Picture 5">
              <a:extLst>
                <a:ext uri="{FF2B5EF4-FFF2-40B4-BE49-F238E27FC236}">
                  <a16:creationId xmlns:a16="http://schemas.microsoft.com/office/drawing/2014/main" id="{4E9DB627-03C3-E157-71D4-FCB19EB33BC1}"/>
                </a:ext>
              </a:extLst>
            </p:cNvPr>
            <p:cNvPicPr>
              <a:picLocks noChangeAspect="1"/>
            </p:cNvPicPr>
            <p:nvPr/>
          </p:nvPicPr>
          <p:blipFill rotWithShape="1">
            <a:blip r:embed="rId4"/>
            <a:srcRect l="28610" r="24990"/>
            <a:stretch/>
          </p:blipFill>
          <p:spPr>
            <a:xfrm>
              <a:off x="930861" y="1340490"/>
              <a:ext cx="1120689" cy="2415220"/>
            </a:xfrm>
            <a:prstGeom prst="rect">
              <a:avLst/>
            </a:prstGeom>
          </p:spPr>
        </p:pic>
        <p:pic>
          <p:nvPicPr>
            <p:cNvPr id="7" name="Picture 6">
              <a:extLst>
                <a:ext uri="{FF2B5EF4-FFF2-40B4-BE49-F238E27FC236}">
                  <a16:creationId xmlns:a16="http://schemas.microsoft.com/office/drawing/2014/main" id="{55F65F7B-D21C-6130-269D-FE7555A66F12}"/>
                </a:ext>
              </a:extLst>
            </p:cNvPr>
            <p:cNvPicPr>
              <a:picLocks noChangeAspect="1"/>
            </p:cNvPicPr>
            <p:nvPr/>
          </p:nvPicPr>
          <p:blipFill rotWithShape="1">
            <a:blip r:embed="rId5"/>
            <a:srcRect l="41756" r="33219" b="14519"/>
            <a:stretch/>
          </p:blipFill>
          <p:spPr>
            <a:xfrm>
              <a:off x="1813270" y="1386150"/>
              <a:ext cx="629265" cy="2149499"/>
            </a:xfrm>
            <a:prstGeom prst="rect">
              <a:avLst/>
            </a:prstGeom>
          </p:spPr>
        </p:pic>
        <p:pic>
          <p:nvPicPr>
            <p:cNvPr id="8" name="Picture 7">
              <a:extLst>
                <a:ext uri="{FF2B5EF4-FFF2-40B4-BE49-F238E27FC236}">
                  <a16:creationId xmlns:a16="http://schemas.microsoft.com/office/drawing/2014/main" id="{D88C0A69-86A3-4A68-5F1A-47E5746ADE95}"/>
                </a:ext>
              </a:extLst>
            </p:cNvPr>
            <p:cNvPicPr>
              <a:picLocks noChangeAspect="1"/>
            </p:cNvPicPr>
            <p:nvPr/>
          </p:nvPicPr>
          <p:blipFill rotWithShape="1">
            <a:blip r:embed="rId6"/>
            <a:srcRect l="41326" r="36647" b="17508"/>
            <a:stretch/>
          </p:blipFill>
          <p:spPr>
            <a:xfrm>
              <a:off x="2384201" y="1386150"/>
              <a:ext cx="553892" cy="2074345"/>
            </a:xfrm>
            <a:prstGeom prst="rect">
              <a:avLst/>
            </a:prstGeom>
          </p:spPr>
        </p:pic>
      </p:grpSp>
    </p:spTree>
    <p:extLst>
      <p:ext uri="{BB962C8B-B14F-4D97-AF65-F5344CB8AC3E}">
        <p14:creationId xmlns:p14="http://schemas.microsoft.com/office/powerpoint/2010/main" val="786838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6DD880-8CA3-9A57-1C3E-7CA7C6448CAD}"/>
              </a:ext>
            </a:extLst>
          </p:cNvPr>
          <p:cNvSpPr/>
          <p:nvPr/>
        </p:nvSpPr>
        <p:spPr>
          <a:xfrm>
            <a:off x="760093" y="1728844"/>
            <a:ext cx="10671815"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7215C1B2-96B0-D9A7-BECD-2C8F92195C78}"/>
              </a:ext>
            </a:extLst>
          </p:cNvPr>
          <p:cNvSpPr>
            <a:spLocks noGrp="1"/>
          </p:cNvSpPr>
          <p:nvPr>
            <p:ph type="title"/>
          </p:nvPr>
        </p:nvSpPr>
        <p:spPr>
          <a:xfrm>
            <a:off x="-180574" y="254442"/>
            <a:ext cx="12543379" cy="1460540"/>
          </a:xfrm>
        </p:spPr>
        <p:txBody>
          <a:bodyPr>
            <a:normAutofit/>
          </a:bodyPr>
          <a:lstStyle/>
          <a:p>
            <a:r>
              <a:rPr lang="pt-PT"/>
              <a:t>Preparação das amostras para transporte</a:t>
            </a:r>
            <a:endParaRPr lang="en-GB" sz="4400">
              <a:latin typeface="Trebuchet MS"/>
              <a:ea typeface="Tahoma"/>
              <a:cs typeface="Tahoma"/>
            </a:endParaRPr>
          </a:p>
        </p:txBody>
      </p:sp>
      <p:sp>
        <p:nvSpPr>
          <p:cNvPr id="6" name="TextBox 5">
            <a:extLst>
              <a:ext uri="{FF2B5EF4-FFF2-40B4-BE49-F238E27FC236}">
                <a16:creationId xmlns:a16="http://schemas.microsoft.com/office/drawing/2014/main" id="{0503934D-487C-EB26-A62F-565493D30D93}"/>
              </a:ext>
            </a:extLst>
          </p:cNvPr>
          <p:cNvSpPr txBox="1"/>
          <p:nvPr/>
        </p:nvSpPr>
        <p:spPr>
          <a:xfrm>
            <a:off x="760093" y="3357471"/>
            <a:ext cx="3384000" cy="1440000"/>
          </a:xfrm>
          <a:prstGeom prst="rect">
            <a:avLst/>
          </a:prstGeom>
          <a:noFill/>
          <a:ln w="3175">
            <a:solidFill>
              <a:schemeClr val="bg2">
                <a:lumMod val="25000"/>
              </a:schemeClr>
            </a:solidFill>
          </a:ln>
        </p:spPr>
        <p:txBody>
          <a:bodyPr wrap="square" lIns="91440" tIns="45720" rIns="91440" bIns="45720" rtlCol="0" anchor="ctr" anchorCtr="0">
            <a:noAutofit/>
          </a:bodyPr>
          <a:lstStyle/>
          <a:p>
            <a:pPr algn="ctr">
              <a:buClr>
                <a:srgbClr val="26BCB4"/>
              </a:buClr>
            </a:pPr>
            <a:r>
              <a:rPr lang="pt-PT" sz="2000" noProof="0">
                <a:latin typeface="Trebuchet MS" panose="020B0703020202090204" pitchFamily="34" charset="0"/>
              </a:rPr>
              <a:t>Que recursos estão disponíveis (copos de fezes, cotonetes </a:t>
            </a:r>
            <a:r>
              <a:rPr lang="pt-PT" sz="2000" noProof="0" err="1">
                <a:latin typeface="Trebuchet MS" panose="020B0703020202090204" pitchFamily="34" charset="0"/>
              </a:rPr>
              <a:t>Cary</a:t>
            </a:r>
            <a:r>
              <a:rPr lang="pt-PT" sz="2000" noProof="0">
                <a:latin typeface="Trebuchet MS" panose="020B0703020202090204" pitchFamily="34" charset="0"/>
              </a:rPr>
              <a:t> Blair, etc.) </a:t>
            </a:r>
          </a:p>
        </p:txBody>
      </p:sp>
      <p:sp>
        <p:nvSpPr>
          <p:cNvPr id="8" name="TextBox 7">
            <a:extLst>
              <a:ext uri="{FF2B5EF4-FFF2-40B4-BE49-F238E27FC236}">
                <a16:creationId xmlns:a16="http://schemas.microsoft.com/office/drawing/2014/main" id="{6293BEF4-3652-6C4F-8264-E94BAD433B7D}"/>
              </a:ext>
            </a:extLst>
          </p:cNvPr>
          <p:cNvSpPr txBox="1"/>
          <p:nvPr/>
        </p:nvSpPr>
        <p:spPr>
          <a:xfrm>
            <a:off x="760093" y="5491054"/>
            <a:ext cx="10671815" cy="769441"/>
          </a:xfrm>
          <a:prstGeom prst="rect">
            <a:avLst/>
          </a:prstGeom>
          <a:solidFill>
            <a:schemeClr val="accent3">
              <a:lumMod val="60000"/>
              <a:lumOff val="40000"/>
            </a:schemeClr>
          </a:solidFill>
        </p:spPr>
        <p:txBody>
          <a:bodyPr wrap="square" lIns="91440" tIns="45720" rIns="91440" bIns="45720" rtlCol="0" anchor="t">
            <a:spAutoFit/>
          </a:bodyPr>
          <a:lstStyle/>
          <a:p>
            <a:pPr algn="ctr"/>
            <a:r>
              <a:rPr lang="pt-PT" sz="2200" dirty="0"/>
              <a:t>Estas decisões devem ser tomadas antecipadamente pelo laboratório,                                em coordenação com a equipa de vigilância</a:t>
            </a:r>
            <a:r>
              <a:rPr lang="en-US" sz="2200" dirty="0">
                <a:latin typeface="Trebuchet MS"/>
              </a:rPr>
              <a:t>! </a:t>
            </a:r>
            <a:endParaRPr lang="en-US" sz="2200" dirty="0">
              <a:latin typeface="Trebuchet MS" panose="020B0703020202090204" pitchFamily="34" charset="0"/>
            </a:endParaRPr>
          </a:p>
        </p:txBody>
      </p:sp>
      <p:sp>
        <p:nvSpPr>
          <p:cNvPr id="4" name="TextBox 3">
            <a:extLst>
              <a:ext uri="{FF2B5EF4-FFF2-40B4-BE49-F238E27FC236}">
                <a16:creationId xmlns:a16="http://schemas.microsoft.com/office/drawing/2014/main" id="{199DE525-E6DD-70F0-D2DE-EE2851E58412}"/>
              </a:ext>
            </a:extLst>
          </p:cNvPr>
          <p:cNvSpPr txBox="1"/>
          <p:nvPr/>
        </p:nvSpPr>
        <p:spPr>
          <a:xfrm>
            <a:off x="1118245" y="1813417"/>
            <a:ext cx="9818741" cy="400110"/>
          </a:xfrm>
          <a:prstGeom prst="rect">
            <a:avLst/>
          </a:prstGeom>
          <a:noFill/>
        </p:spPr>
        <p:txBody>
          <a:bodyPr wrap="square" lIns="91440" tIns="45720" rIns="91440" bIns="45720" anchor="t">
            <a:spAutoFit/>
          </a:bodyPr>
          <a:lstStyle/>
          <a:p>
            <a:pPr algn="ctr"/>
            <a:r>
              <a:rPr lang="pt-PT" sz="2000">
                <a:latin typeface="Trebuchet MS" panose="020B0703020202090204" pitchFamily="34" charset="0"/>
              </a:rPr>
              <a:t>Existem diferentes métodos de preparação de amostras de cólera para transporte</a:t>
            </a:r>
            <a:r>
              <a:rPr lang="en-US" sz="2000">
                <a:latin typeface="Trebuchet MS" panose="020B0703020202090204" pitchFamily="34" charset="0"/>
              </a:rPr>
              <a:t>.</a:t>
            </a:r>
            <a:endParaRPr lang="en-HU" sz="2000">
              <a:latin typeface="Trebuchet MS" panose="020B0703020202090204" pitchFamily="34" charset="0"/>
            </a:endParaRPr>
          </a:p>
        </p:txBody>
      </p:sp>
      <p:sp>
        <p:nvSpPr>
          <p:cNvPr id="9" name="TextBox 8">
            <a:extLst>
              <a:ext uri="{FF2B5EF4-FFF2-40B4-BE49-F238E27FC236}">
                <a16:creationId xmlns:a16="http://schemas.microsoft.com/office/drawing/2014/main" id="{75EA82BB-EE4C-C5F5-7A5E-8147D26593F1}"/>
              </a:ext>
            </a:extLst>
          </p:cNvPr>
          <p:cNvSpPr txBox="1"/>
          <p:nvPr/>
        </p:nvSpPr>
        <p:spPr>
          <a:xfrm>
            <a:off x="3007067" y="2287878"/>
            <a:ext cx="6177866" cy="1045799"/>
          </a:xfrm>
          <a:prstGeom prst="rect">
            <a:avLst/>
          </a:prstGeom>
          <a:noFill/>
        </p:spPr>
        <p:txBody>
          <a:bodyPr wrap="square" lIns="91440" tIns="45720" rIns="91440" bIns="45720" anchor="t">
            <a:spAutoFit/>
          </a:bodyPr>
          <a:lstStyle/>
          <a:p>
            <a:pPr algn="ctr">
              <a:lnSpc>
                <a:spcPct val="150000"/>
              </a:lnSpc>
              <a:buClr>
                <a:srgbClr val="26BCB4"/>
              </a:buClr>
            </a:pPr>
            <a:r>
              <a:rPr lang="pt-PT" sz="2200" dirty="0">
                <a:latin typeface="Trebuchet MS" panose="020B0703020202090204" pitchFamily="34" charset="0"/>
              </a:rPr>
              <a:t>O método de transporte dependerá do seguinte </a:t>
            </a:r>
            <a:r>
              <a:rPr lang="en-US" sz="2200" dirty="0">
                <a:latin typeface="Trebuchet MS"/>
              </a:rPr>
              <a:t>:</a:t>
            </a:r>
          </a:p>
        </p:txBody>
      </p:sp>
      <p:sp>
        <p:nvSpPr>
          <p:cNvPr id="11" name="TextBox 10">
            <a:extLst>
              <a:ext uri="{FF2B5EF4-FFF2-40B4-BE49-F238E27FC236}">
                <a16:creationId xmlns:a16="http://schemas.microsoft.com/office/drawing/2014/main" id="{EE8F9362-FE89-5F6F-724C-129227A8B10D}"/>
              </a:ext>
            </a:extLst>
          </p:cNvPr>
          <p:cNvSpPr txBox="1"/>
          <p:nvPr/>
        </p:nvSpPr>
        <p:spPr>
          <a:xfrm>
            <a:off x="4404001" y="3357471"/>
            <a:ext cx="3384000" cy="1440000"/>
          </a:xfrm>
          <a:prstGeom prst="rect">
            <a:avLst/>
          </a:prstGeom>
          <a:noFill/>
          <a:ln w="3175">
            <a:solidFill>
              <a:schemeClr val="bg2">
                <a:lumMod val="25000"/>
              </a:schemeClr>
            </a:solidFill>
          </a:ln>
        </p:spPr>
        <p:txBody>
          <a:bodyPr wrap="square" lIns="91440" tIns="45720" rIns="91440" bIns="45720" anchor="ctr" anchorCtr="0">
            <a:noAutofit/>
          </a:bodyPr>
          <a:lstStyle/>
          <a:p>
            <a:pPr algn="ctr">
              <a:buClr>
                <a:srgbClr val="26BCB4"/>
              </a:buClr>
            </a:pPr>
            <a:r>
              <a:rPr lang="pt-PT" sz="2000" noProof="0" dirty="0">
                <a:latin typeface="Trebuchet MS"/>
              </a:rPr>
              <a:t>Quando</a:t>
            </a:r>
            <a:r>
              <a:rPr lang="pt-PT" sz="2200" noProof="0" dirty="0">
                <a:latin typeface="Trebuchet MS" panose="020B0703020202090204" pitchFamily="34" charset="0"/>
              </a:rPr>
              <a:t> </a:t>
            </a:r>
            <a:r>
              <a:rPr lang="pt-PT" sz="2000" noProof="0" dirty="0">
                <a:latin typeface="Trebuchet MS" panose="020B0703020202090204" pitchFamily="34" charset="0"/>
              </a:rPr>
              <a:t>será </a:t>
            </a:r>
            <a:r>
              <a:rPr lang="pt-PT" sz="2000" dirty="0">
                <a:latin typeface="Trebuchet MS" panose="020B0703020202090204" pitchFamily="34" charset="0"/>
              </a:rPr>
              <a:t>f</a:t>
            </a:r>
            <a:r>
              <a:rPr lang="pt-PT" sz="2000" noProof="0" dirty="0">
                <a:latin typeface="Trebuchet MS" panose="020B0703020202090204" pitchFamily="34" charset="0"/>
              </a:rPr>
              <a:t>eito o teste </a:t>
            </a:r>
            <a:r>
              <a:rPr lang="pt-PT" sz="2000" noProof="0" dirty="0">
                <a:latin typeface="Trebuchet MS"/>
              </a:rPr>
              <a:t>(em menos de 2 horas, em mais de 2 horas…)</a:t>
            </a:r>
          </a:p>
        </p:txBody>
      </p:sp>
      <p:sp>
        <p:nvSpPr>
          <p:cNvPr id="13" name="TextBox 12">
            <a:extLst>
              <a:ext uri="{FF2B5EF4-FFF2-40B4-BE49-F238E27FC236}">
                <a16:creationId xmlns:a16="http://schemas.microsoft.com/office/drawing/2014/main" id="{0F8B7AE2-9E2A-779C-E712-BC1E00A62E25}"/>
              </a:ext>
            </a:extLst>
          </p:cNvPr>
          <p:cNvSpPr txBox="1"/>
          <p:nvPr/>
        </p:nvSpPr>
        <p:spPr>
          <a:xfrm>
            <a:off x="8047909" y="3357471"/>
            <a:ext cx="3384000" cy="1440000"/>
          </a:xfrm>
          <a:prstGeom prst="rect">
            <a:avLst/>
          </a:prstGeom>
          <a:noFill/>
          <a:ln w="3175">
            <a:solidFill>
              <a:schemeClr val="bg2">
                <a:lumMod val="25000"/>
              </a:schemeClr>
            </a:solidFill>
          </a:ln>
        </p:spPr>
        <p:txBody>
          <a:bodyPr wrap="square" lIns="91440" tIns="45720" rIns="91440" bIns="45720" anchor="ctr" anchorCtr="0">
            <a:noAutofit/>
          </a:bodyPr>
          <a:lstStyle/>
          <a:p>
            <a:pPr algn="ctr">
              <a:buClr>
                <a:srgbClr val="26BCB4"/>
              </a:buClr>
            </a:pPr>
            <a:r>
              <a:rPr lang="pt-PT" sz="2000" noProof="0">
                <a:latin typeface="Trebuchet MS" panose="020B0703020202090204" pitchFamily="34" charset="0"/>
              </a:rPr>
              <a:t>Que tipos de testes serão realizados </a:t>
            </a:r>
            <a:r>
              <a:rPr lang="pt-PT" sz="2000" noProof="0">
                <a:latin typeface="Trebuchet MS"/>
              </a:rPr>
              <a:t>(TDR, cultura, PCR etc.)</a:t>
            </a:r>
          </a:p>
        </p:txBody>
      </p:sp>
      <p:sp>
        <p:nvSpPr>
          <p:cNvPr id="14" name="Oval 13">
            <a:extLst>
              <a:ext uri="{FF2B5EF4-FFF2-40B4-BE49-F238E27FC236}">
                <a16:creationId xmlns:a16="http://schemas.microsoft.com/office/drawing/2014/main" id="{226F7D3F-D16E-5117-6EC5-AC08E0AFBF32}"/>
              </a:ext>
            </a:extLst>
          </p:cNvPr>
          <p:cNvSpPr/>
          <p:nvPr/>
        </p:nvSpPr>
        <p:spPr>
          <a:xfrm>
            <a:off x="2255610" y="316639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1</a:t>
            </a:r>
          </a:p>
        </p:txBody>
      </p:sp>
      <p:sp>
        <p:nvSpPr>
          <p:cNvPr id="15" name="Oval 14">
            <a:extLst>
              <a:ext uri="{FF2B5EF4-FFF2-40B4-BE49-F238E27FC236}">
                <a16:creationId xmlns:a16="http://schemas.microsoft.com/office/drawing/2014/main" id="{EF6F1D8D-A7F9-E779-D83E-E8BF301279AB}"/>
              </a:ext>
            </a:extLst>
          </p:cNvPr>
          <p:cNvSpPr/>
          <p:nvPr/>
        </p:nvSpPr>
        <p:spPr>
          <a:xfrm>
            <a:off x="5899517" y="316639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2</a:t>
            </a:r>
          </a:p>
        </p:txBody>
      </p:sp>
      <p:sp>
        <p:nvSpPr>
          <p:cNvPr id="16" name="Oval 15">
            <a:extLst>
              <a:ext uri="{FF2B5EF4-FFF2-40B4-BE49-F238E27FC236}">
                <a16:creationId xmlns:a16="http://schemas.microsoft.com/office/drawing/2014/main" id="{6DCC313F-35A6-8737-A20A-184482D832B0}"/>
              </a:ext>
            </a:extLst>
          </p:cNvPr>
          <p:cNvSpPr/>
          <p:nvPr/>
        </p:nvSpPr>
        <p:spPr>
          <a:xfrm>
            <a:off x="9543424" y="316639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3</a:t>
            </a:r>
          </a:p>
        </p:txBody>
      </p:sp>
      <p:sp>
        <p:nvSpPr>
          <p:cNvPr id="7" name="Google Shape;18;p31">
            <a:extLst>
              <a:ext uri="{FF2B5EF4-FFF2-40B4-BE49-F238E27FC236}">
                <a16:creationId xmlns:a16="http://schemas.microsoft.com/office/drawing/2014/main" id="{A8F2A9B8-753B-4FF9-DFCC-D537E519D048}"/>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smtClean="0">
                <a:solidFill>
                  <a:schemeClr val="tx1">
                    <a:lumMod val="40000"/>
                    <a:lumOff val="60000"/>
                  </a:schemeClr>
                </a:solidFill>
              </a:rPr>
              <a:pPr/>
              <a:t>21</a:t>
            </a:fld>
            <a:endParaRPr b="1">
              <a:solidFill>
                <a:schemeClr val="tx1">
                  <a:lumMod val="40000"/>
                  <a:lumOff val="60000"/>
                </a:schemeClr>
              </a:solidFill>
            </a:endParaRPr>
          </a:p>
        </p:txBody>
      </p:sp>
    </p:spTree>
    <p:extLst>
      <p:ext uri="{BB962C8B-B14F-4D97-AF65-F5344CB8AC3E}">
        <p14:creationId xmlns:p14="http://schemas.microsoft.com/office/powerpoint/2010/main" val="2809587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20AC2DAB-01A1-3027-0F40-92EAAF4FC14D}"/>
              </a:ext>
            </a:extLst>
          </p:cNvPr>
          <p:cNvSpPr/>
          <p:nvPr/>
        </p:nvSpPr>
        <p:spPr>
          <a:xfrm>
            <a:off x="509302" y="2643275"/>
            <a:ext cx="1630018" cy="163001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6A7B2143-EF53-F9B9-D1D7-EE0A653EE096}"/>
              </a:ext>
            </a:extLst>
          </p:cNvPr>
          <p:cNvSpPr/>
          <p:nvPr/>
        </p:nvSpPr>
        <p:spPr>
          <a:xfrm>
            <a:off x="2812695" y="2643275"/>
            <a:ext cx="1630018" cy="163001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30E0C5DC-B997-CD96-F7E0-DBC1330A8A9D}"/>
              </a:ext>
            </a:extLst>
          </p:cNvPr>
          <p:cNvSpPr/>
          <p:nvPr/>
        </p:nvSpPr>
        <p:spPr>
          <a:xfrm>
            <a:off x="5116088" y="2643275"/>
            <a:ext cx="1630018" cy="163001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66BD1D28-6FDC-DA6B-CBEA-290BD99C65AF}"/>
              </a:ext>
            </a:extLst>
          </p:cNvPr>
          <p:cNvSpPr/>
          <p:nvPr/>
        </p:nvSpPr>
        <p:spPr>
          <a:xfrm>
            <a:off x="7419481" y="2643275"/>
            <a:ext cx="1630018" cy="163001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A9650855-509A-0657-1C34-A3662A0F585E}"/>
              </a:ext>
            </a:extLst>
          </p:cNvPr>
          <p:cNvSpPr/>
          <p:nvPr/>
        </p:nvSpPr>
        <p:spPr>
          <a:xfrm>
            <a:off x="9722875" y="2643275"/>
            <a:ext cx="1630018" cy="163001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215C1B2-96B0-D9A7-BECD-2C8F92195C78}"/>
              </a:ext>
            </a:extLst>
          </p:cNvPr>
          <p:cNvSpPr>
            <a:spLocks noGrp="1"/>
          </p:cNvSpPr>
          <p:nvPr>
            <p:ph type="title"/>
          </p:nvPr>
        </p:nvSpPr>
        <p:spPr>
          <a:xfrm>
            <a:off x="356734" y="244673"/>
            <a:ext cx="11478533" cy="1460540"/>
          </a:xfrm>
        </p:spPr>
        <p:txBody>
          <a:bodyPr>
            <a:normAutofit/>
          </a:bodyPr>
          <a:lstStyle/>
          <a:p>
            <a:r>
              <a:rPr lang="pt-PT"/>
              <a:t>Preparação das amostras para transporte</a:t>
            </a:r>
            <a:endParaRPr lang="en-GB" sz="4400">
              <a:latin typeface="Trebuchet MS"/>
              <a:ea typeface="Tahoma"/>
              <a:cs typeface="Tahoma"/>
            </a:endParaRPr>
          </a:p>
        </p:txBody>
      </p:sp>
      <p:sp>
        <p:nvSpPr>
          <p:cNvPr id="8" name="TextBox 7">
            <a:extLst>
              <a:ext uri="{FF2B5EF4-FFF2-40B4-BE49-F238E27FC236}">
                <a16:creationId xmlns:a16="http://schemas.microsoft.com/office/drawing/2014/main" id="{6293BEF4-3652-6C4F-8264-E94BAD433B7D}"/>
              </a:ext>
            </a:extLst>
          </p:cNvPr>
          <p:cNvSpPr txBox="1"/>
          <p:nvPr/>
        </p:nvSpPr>
        <p:spPr>
          <a:xfrm>
            <a:off x="1729798" y="5434885"/>
            <a:ext cx="8969653" cy="430887"/>
          </a:xfrm>
          <a:prstGeom prst="rect">
            <a:avLst/>
          </a:prstGeom>
          <a:noFill/>
        </p:spPr>
        <p:txBody>
          <a:bodyPr wrap="square" lIns="91440" tIns="45720" rIns="91440" bIns="45720" rtlCol="0" anchor="t">
            <a:spAutoFit/>
          </a:bodyPr>
          <a:lstStyle/>
          <a:p>
            <a:pPr algn="ctr"/>
            <a:r>
              <a:rPr lang="pt-PT" sz="2200" noProof="0">
                <a:latin typeface="Trebuchet MS" panose="020B0703020202090204" pitchFamily="34" charset="0"/>
              </a:rPr>
              <a:t>São cinco as formas mais recomendadas para </a:t>
            </a:r>
            <a:r>
              <a:rPr lang="pt-PT" sz="2200" noProof="0">
                <a:latin typeface="Trebuchet MS"/>
              </a:rPr>
              <a:t>preparar amostras</a:t>
            </a:r>
          </a:p>
        </p:txBody>
      </p:sp>
      <p:pic>
        <p:nvPicPr>
          <p:cNvPr id="3" name="Picture 2">
            <a:extLst>
              <a:ext uri="{FF2B5EF4-FFF2-40B4-BE49-F238E27FC236}">
                <a16:creationId xmlns:a16="http://schemas.microsoft.com/office/drawing/2014/main" id="{995ADCEF-E7B2-8267-FFCD-AFAFD3979650}"/>
              </a:ext>
            </a:extLst>
          </p:cNvPr>
          <p:cNvPicPr>
            <a:picLocks noChangeAspect="1"/>
          </p:cNvPicPr>
          <p:nvPr/>
        </p:nvPicPr>
        <p:blipFill>
          <a:blip r:embed="rId3"/>
          <a:srcRect l="15568" r="15568"/>
          <a:stretch/>
        </p:blipFill>
        <p:spPr>
          <a:xfrm>
            <a:off x="-96764" y="1372356"/>
            <a:ext cx="2811322" cy="4082407"/>
          </a:xfrm>
          <a:prstGeom prst="rect">
            <a:avLst/>
          </a:prstGeom>
        </p:spPr>
      </p:pic>
      <p:pic>
        <p:nvPicPr>
          <p:cNvPr id="7" name="Picture 6">
            <a:extLst>
              <a:ext uri="{FF2B5EF4-FFF2-40B4-BE49-F238E27FC236}">
                <a16:creationId xmlns:a16="http://schemas.microsoft.com/office/drawing/2014/main" id="{5B9112C1-3F99-6AD5-F340-5854805C5EDE}"/>
              </a:ext>
            </a:extLst>
          </p:cNvPr>
          <p:cNvPicPr>
            <a:picLocks noChangeAspect="1"/>
          </p:cNvPicPr>
          <p:nvPr/>
        </p:nvPicPr>
        <p:blipFill>
          <a:blip r:embed="rId4"/>
          <a:srcRect l="-12096" t="-2015" r="-25586" b="-840"/>
          <a:stretch/>
        </p:blipFill>
        <p:spPr>
          <a:xfrm rot="1853085">
            <a:off x="3070205" y="2373419"/>
            <a:ext cx="1053525" cy="2378942"/>
          </a:xfrm>
          <a:prstGeom prst="rect">
            <a:avLst/>
          </a:prstGeom>
        </p:spPr>
      </p:pic>
      <p:pic>
        <p:nvPicPr>
          <p:cNvPr id="10" name="Picture 9">
            <a:extLst>
              <a:ext uri="{FF2B5EF4-FFF2-40B4-BE49-F238E27FC236}">
                <a16:creationId xmlns:a16="http://schemas.microsoft.com/office/drawing/2014/main" id="{0636D926-5072-F023-332A-FCAC99618DC0}"/>
              </a:ext>
            </a:extLst>
          </p:cNvPr>
          <p:cNvPicPr>
            <a:picLocks noChangeAspect="1"/>
          </p:cNvPicPr>
          <p:nvPr/>
        </p:nvPicPr>
        <p:blipFill>
          <a:blip r:embed="rId5"/>
          <a:srcRect l="16263" r="16263"/>
          <a:stretch/>
        </p:blipFill>
        <p:spPr>
          <a:xfrm>
            <a:off x="4597144" y="1306072"/>
            <a:ext cx="2694872" cy="3993938"/>
          </a:xfrm>
          <a:prstGeom prst="rect">
            <a:avLst/>
          </a:prstGeom>
        </p:spPr>
      </p:pic>
      <p:pic>
        <p:nvPicPr>
          <p:cNvPr id="18" name="Picture 17">
            <a:extLst>
              <a:ext uri="{FF2B5EF4-FFF2-40B4-BE49-F238E27FC236}">
                <a16:creationId xmlns:a16="http://schemas.microsoft.com/office/drawing/2014/main" id="{C2F6AD3C-710E-7D9F-F78C-145440DA490A}"/>
              </a:ext>
            </a:extLst>
          </p:cNvPr>
          <p:cNvPicPr/>
          <p:nvPr/>
        </p:nvPicPr>
        <p:blipFill rotWithShape="1">
          <a:blip r:embed="rId6"/>
          <a:srcRect l="-8746" t="-4387" r="-8215" b="-11641"/>
          <a:stretch/>
        </p:blipFill>
        <p:spPr>
          <a:xfrm rot="20831086">
            <a:off x="9526633" y="1719506"/>
            <a:ext cx="2345634" cy="2802337"/>
          </a:xfrm>
          <a:prstGeom prst="rect">
            <a:avLst/>
          </a:prstGeom>
        </p:spPr>
      </p:pic>
      <p:grpSp>
        <p:nvGrpSpPr>
          <p:cNvPr id="19" name="Group 18">
            <a:extLst>
              <a:ext uri="{FF2B5EF4-FFF2-40B4-BE49-F238E27FC236}">
                <a16:creationId xmlns:a16="http://schemas.microsoft.com/office/drawing/2014/main" id="{5A854EFB-58AA-AA56-9200-6686316F1A85}"/>
              </a:ext>
            </a:extLst>
          </p:cNvPr>
          <p:cNvGrpSpPr/>
          <p:nvPr/>
        </p:nvGrpSpPr>
        <p:grpSpPr>
          <a:xfrm>
            <a:off x="6852106" y="2037842"/>
            <a:ext cx="2727244" cy="2415220"/>
            <a:chOff x="210849" y="1340490"/>
            <a:chExt cx="2727244" cy="2415220"/>
          </a:xfrm>
        </p:grpSpPr>
        <p:pic>
          <p:nvPicPr>
            <p:cNvPr id="20" name="Picture 19">
              <a:extLst>
                <a:ext uri="{FF2B5EF4-FFF2-40B4-BE49-F238E27FC236}">
                  <a16:creationId xmlns:a16="http://schemas.microsoft.com/office/drawing/2014/main" id="{135A85A9-07D3-1FC6-35A5-002E2C645D39}"/>
                </a:ext>
              </a:extLst>
            </p:cNvPr>
            <p:cNvPicPr>
              <a:picLocks noChangeAspect="1"/>
            </p:cNvPicPr>
            <p:nvPr/>
          </p:nvPicPr>
          <p:blipFill rotWithShape="1">
            <a:blip r:embed="rId7"/>
            <a:srcRect l="29535" r="19970" b="17508"/>
            <a:stretch/>
          </p:blipFill>
          <p:spPr>
            <a:xfrm>
              <a:off x="210849" y="1467966"/>
              <a:ext cx="1269771" cy="2074345"/>
            </a:xfrm>
            <a:prstGeom prst="rect">
              <a:avLst/>
            </a:prstGeom>
          </p:spPr>
        </p:pic>
        <p:pic>
          <p:nvPicPr>
            <p:cNvPr id="21" name="Picture 20">
              <a:extLst>
                <a:ext uri="{FF2B5EF4-FFF2-40B4-BE49-F238E27FC236}">
                  <a16:creationId xmlns:a16="http://schemas.microsoft.com/office/drawing/2014/main" id="{623DC76A-7FE9-15AB-41BA-C0E0A1881663}"/>
                </a:ext>
              </a:extLst>
            </p:cNvPr>
            <p:cNvPicPr>
              <a:picLocks noChangeAspect="1"/>
            </p:cNvPicPr>
            <p:nvPr/>
          </p:nvPicPr>
          <p:blipFill rotWithShape="1">
            <a:blip r:embed="rId8"/>
            <a:srcRect l="28610" r="24990"/>
            <a:stretch/>
          </p:blipFill>
          <p:spPr>
            <a:xfrm>
              <a:off x="930861" y="1340490"/>
              <a:ext cx="1120689" cy="2415220"/>
            </a:xfrm>
            <a:prstGeom prst="rect">
              <a:avLst/>
            </a:prstGeom>
          </p:spPr>
        </p:pic>
        <p:pic>
          <p:nvPicPr>
            <p:cNvPr id="22" name="Picture 21">
              <a:extLst>
                <a:ext uri="{FF2B5EF4-FFF2-40B4-BE49-F238E27FC236}">
                  <a16:creationId xmlns:a16="http://schemas.microsoft.com/office/drawing/2014/main" id="{4C28E645-8CB5-D2DB-7455-0B7C572F8040}"/>
                </a:ext>
              </a:extLst>
            </p:cNvPr>
            <p:cNvPicPr>
              <a:picLocks noChangeAspect="1"/>
            </p:cNvPicPr>
            <p:nvPr/>
          </p:nvPicPr>
          <p:blipFill rotWithShape="1">
            <a:blip r:embed="rId9"/>
            <a:srcRect l="41756" r="33219" b="14519"/>
            <a:stretch/>
          </p:blipFill>
          <p:spPr>
            <a:xfrm>
              <a:off x="1813270" y="1386150"/>
              <a:ext cx="629265" cy="2149499"/>
            </a:xfrm>
            <a:prstGeom prst="rect">
              <a:avLst/>
            </a:prstGeom>
          </p:spPr>
        </p:pic>
        <p:pic>
          <p:nvPicPr>
            <p:cNvPr id="23" name="Picture 22">
              <a:extLst>
                <a:ext uri="{FF2B5EF4-FFF2-40B4-BE49-F238E27FC236}">
                  <a16:creationId xmlns:a16="http://schemas.microsoft.com/office/drawing/2014/main" id="{B1759E98-1218-6378-8A6F-92AE20A2DC9F}"/>
                </a:ext>
              </a:extLst>
            </p:cNvPr>
            <p:cNvPicPr>
              <a:picLocks noChangeAspect="1"/>
            </p:cNvPicPr>
            <p:nvPr/>
          </p:nvPicPr>
          <p:blipFill rotWithShape="1">
            <a:blip r:embed="rId10"/>
            <a:srcRect l="41326" r="36647" b="17508"/>
            <a:stretch/>
          </p:blipFill>
          <p:spPr>
            <a:xfrm>
              <a:off x="2384201" y="1386150"/>
              <a:ext cx="553892" cy="2074345"/>
            </a:xfrm>
            <a:prstGeom prst="rect">
              <a:avLst/>
            </a:prstGeom>
          </p:spPr>
        </p:pic>
      </p:grpSp>
      <p:sp>
        <p:nvSpPr>
          <p:cNvPr id="13" name="Google Shape;18;p31">
            <a:extLst>
              <a:ext uri="{FF2B5EF4-FFF2-40B4-BE49-F238E27FC236}">
                <a16:creationId xmlns:a16="http://schemas.microsoft.com/office/drawing/2014/main" id="{02D97FDC-2645-8150-2E74-125DE891E5AE}"/>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smtClean="0">
                <a:solidFill>
                  <a:schemeClr val="tx1">
                    <a:lumMod val="40000"/>
                    <a:lumOff val="60000"/>
                  </a:schemeClr>
                </a:solidFill>
              </a:rPr>
              <a:pPr/>
              <a:t>22</a:t>
            </a:fld>
            <a:endParaRPr b="1">
              <a:solidFill>
                <a:schemeClr val="tx1">
                  <a:lumMod val="40000"/>
                  <a:lumOff val="60000"/>
                </a:schemeClr>
              </a:solidFill>
            </a:endParaRPr>
          </a:p>
        </p:txBody>
      </p:sp>
    </p:spTree>
    <p:extLst>
      <p:ext uri="{BB962C8B-B14F-4D97-AF65-F5344CB8AC3E}">
        <p14:creationId xmlns:p14="http://schemas.microsoft.com/office/powerpoint/2010/main" val="1364692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5C5E2875-A988-F57B-C8A2-FB995A5F50D9}"/>
              </a:ext>
            </a:extLst>
          </p:cNvPr>
          <p:cNvSpPr txBox="1">
            <a:spLocks/>
          </p:cNvSpPr>
          <p:nvPr/>
        </p:nvSpPr>
        <p:spPr>
          <a:xfrm>
            <a:off x="2004937" y="364097"/>
            <a:ext cx="9699094" cy="1099641"/>
          </a:xfrm>
          <a:prstGeom prst="rect">
            <a:avLst/>
          </a:prstGeom>
        </p:spPr>
        <p:txBody>
          <a:bodyPr vert="horz" lIns="91440" tIns="45720" rIns="91440" bIns="45720" rtlCol="0" anchor="ctr">
            <a:normAutofit lnSpcReduction="10000"/>
          </a:bodyPr>
          <a:lstStyle>
            <a:lvl1pPr algn="ctr" defTabSz="914400" rtl="0" eaLnBrk="1" latinLnBrk="0" hangingPunct="1">
              <a:lnSpc>
                <a:spcPct val="80000"/>
              </a:lnSpc>
              <a:spcBef>
                <a:spcPct val="0"/>
              </a:spcBef>
              <a:buNone/>
              <a:defRPr sz="4400" b="1" i="0" kern="1200" cap="none" spc="100" baseline="0">
                <a:solidFill>
                  <a:schemeClr val="accent2"/>
                </a:solidFill>
                <a:latin typeface="Trebuchet MS" panose="020B0703020202090204" pitchFamily="34" charset="0"/>
                <a:ea typeface="Tahoma" panose="020B0604030504040204" pitchFamily="34" charset="0"/>
                <a:cs typeface="Tahoma" panose="020B0604030504040204" pitchFamily="34" charset="0"/>
              </a:defRPr>
            </a:lvl1pPr>
          </a:lstStyle>
          <a:p>
            <a:r>
              <a:rPr lang="pt-PT"/>
              <a:t>Manusear as amostras com segurança</a:t>
            </a:r>
            <a:endParaRPr lang="fr-FR">
              <a:latin typeface="Trebuchet MS"/>
              <a:ea typeface="Tahoma"/>
              <a:cs typeface="Tahoma"/>
            </a:endParaRPr>
          </a:p>
        </p:txBody>
      </p:sp>
      <p:sp>
        <p:nvSpPr>
          <p:cNvPr id="27" name="TextBox 26">
            <a:extLst>
              <a:ext uri="{FF2B5EF4-FFF2-40B4-BE49-F238E27FC236}">
                <a16:creationId xmlns:a16="http://schemas.microsoft.com/office/drawing/2014/main" id="{96116709-E184-AA43-9495-8B9DE36A09E4}"/>
              </a:ext>
            </a:extLst>
          </p:cNvPr>
          <p:cNvSpPr txBox="1"/>
          <p:nvPr/>
        </p:nvSpPr>
        <p:spPr>
          <a:xfrm>
            <a:off x="3579223" y="4152370"/>
            <a:ext cx="2516372" cy="1323439"/>
          </a:xfrm>
          <a:prstGeom prst="rect">
            <a:avLst/>
          </a:prstGeom>
          <a:noFill/>
        </p:spPr>
        <p:txBody>
          <a:bodyPr wrap="square" lIns="91440" tIns="45720" rIns="91440" bIns="45720" anchor="t">
            <a:spAutoFit/>
          </a:bodyPr>
          <a:lstStyle/>
          <a:p>
            <a:pPr algn="ctr">
              <a:spcAft>
                <a:spcPts val="600"/>
              </a:spcAft>
              <a:buClr>
                <a:srgbClr val="26BCB4"/>
              </a:buClr>
            </a:pPr>
            <a:r>
              <a:rPr lang="pt-PT" sz="2000">
                <a:latin typeface="Trebuchet MS" panose="020B0703020202090204" pitchFamily="34" charset="0"/>
              </a:rPr>
              <a:t>Use luvas sempre que recolher ou manusear uma amostra de fezes</a:t>
            </a:r>
            <a:r>
              <a:rPr lang="en-US" sz="2000">
                <a:latin typeface="Trebuchet MS" panose="020B0703020202090204" pitchFamily="34" charset="0"/>
              </a:rPr>
              <a:t>.</a:t>
            </a:r>
          </a:p>
        </p:txBody>
      </p:sp>
      <p:sp>
        <p:nvSpPr>
          <p:cNvPr id="28" name="TextBox 27">
            <a:extLst>
              <a:ext uri="{FF2B5EF4-FFF2-40B4-BE49-F238E27FC236}">
                <a16:creationId xmlns:a16="http://schemas.microsoft.com/office/drawing/2014/main" id="{1E6FD5C3-60D2-76B7-F7C4-9EB0B2AC6C7E}"/>
              </a:ext>
            </a:extLst>
          </p:cNvPr>
          <p:cNvSpPr txBox="1"/>
          <p:nvPr/>
        </p:nvSpPr>
        <p:spPr>
          <a:xfrm>
            <a:off x="6402526" y="4152370"/>
            <a:ext cx="2990274" cy="1631216"/>
          </a:xfrm>
          <a:prstGeom prst="rect">
            <a:avLst/>
          </a:prstGeom>
          <a:noFill/>
        </p:spPr>
        <p:txBody>
          <a:bodyPr wrap="square" lIns="91440" tIns="45720" rIns="91440" bIns="45720" anchor="t">
            <a:spAutoFit/>
          </a:bodyPr>
          <a:lstStyle/>
          <a:p>
            <a:pPr algn="ctr">
              <a:spcAft>
                <a:spcPts val="600"/>
              </a:spcAft>
              <a:buClr>
                <a:srgbClr val="26BCB4"/>
              </a:buClr>
            </a:pPr>
            <a:r>
              <a:rPr lang="pt-PT" sz="2000" noProof="0">
                <a:latin typeface="Trebuchet MS" panose="020B0703020202090204" pitchFamily="34" charset="0"/>
              </a:rPr>
              <a:t>Retire as luvas e lave as mãos depois de concluir uma tarefa que envolva o manuseamento de amostras de fezes.</a:t>
            </a:r>
          </a:p>
        </p:txBody>
      </p:sp>
      <p:grpSp>
        <p:nvGrpSpPr>
          <p:cNvPr id="29" name="Group 28">
            <a:extLst>
              <a:ext uri="{FF2B5EF4-FFF2-40B4-BE49-F238E27FC236}">
                <a16:creationId xmlns:a16="http://schemas.microsoft.com/office/drawing/2014/main" id="{F28E7901-DE02-5ADF-70F1-1477DD9EF314}"/>
              </a:ext>
            </a:extLst>
          </p:cNvPr>
          <p:cNvGrpSpPr/>
          <p:nvPr/>
        </p:nvGrpSpPr>
        <p:grpSpPr>
          <a:xfrm>
            <a:off x="4104544" y="2322580"/>
            <a:ext cx="1465730" cy="1726028"/>
            <a:chOff x="914400" y="1677545"/>
            <a:chExt cx="1465730" cy="1726028"/>
          </a:xfrm>
        </p:grpSpPr>
        <p:sp>
          <p:nvSpPr>
            <p:cNvPr id="30" name="Oval 29">
              <a:extLst>
                <a:ext uri="{FF2B5EF4-FFF2-40B4-BE49-F238E27FC236}">
                  <a16:creationId xmlns:a16="http://schemas.microsoft.com/office/drawing/2014/main" id="{59E60A40-62BE-A676-A45D-46BD24548A01}"/>
                </a:ext>
              </a:extLst>
            </p:cNvPr>
            <p:cNvSpPr/>
            <p:nvPr/>
          </p:nvSpPr>
          <p:spPr>
            <a:xfrm>
              <a:off x="914400" y="1852298"/>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31" name="Picture 30">
              <a:extLst>
                <a:ext uri="{FF2B5EF4-FFF2-40B4-BE49-F238E27FC236}">
                  <a16:creationId xmlns:a16="http://schemas.microsoft.com/office/drawing/2014/main" id="{E19EAB45-F3C4-398C-3F9E-E6CD72141654}"/>
                </a:ext>
              </a:extLst>
            </p:cNvPr>
            <p:cNvPicPr>
              <a:picLocks noChangeAspect="1"/>
            </p:cNvPicPr>
            <p:nvPr/>
          </p:nvPicPr>
          <p:blipFill>
            <a:blip r:embed="rId3"/>
            <a:stretch>
              <a:fillRect/>
            </a:stretch>
          </p:blipFill>
          <p:spPr>
            <a:xfrm>
              <a:off x="959753" y="1677545"/>
              <a:ext cx="1420377" cy="1726028"/>
            </a:xfrm>
            <a:prstGeom prst="rect">
              <a:avLst/>
            </a:prstGeom>
          </p:spPr>
        </p:pic>
      </p:grpSp>
      <p:grpSp>
        <p:nvGrpSpPr>
          <p:cNvPr id="32" name="Group 31">
            <a:extLst>
              <a:ext uri="{FF2B5EF4-FFF2-40B4-BE49-F238E27FC236}">
                <a16:creationId xmlns:a16="http://schemas.microsoft.com/office/drawing/2014/main" id="{41CA9CF8-F191-E37C-84BD-129927BA6250}"/>
              </a:ext>
            </a:extLst>
          </p:cNvPr>
          <p:cNvGrpSpPr>
            <a:grpSpLocks/>
          </p:cNvGrpSpPr>
          <p:nvPr/>
        </p:nvGrpSpPr>
        <p:grpSpPr>
          <a:xfrm>
            <a:off x="6854484" y="2339998"/>
            <a:ext cx="2059646" cy="1879855"/>
            <a:chOff x="6854484" y="2322580"/>
            <a:chExt cx="2059646" cy="1879855"/>
          </a:xfrm>
        </p:grpSpPr>
        <p:sp>
          <p:nvSpPr>
            <p:cNvPr id="33" name="Oval 32">
              <a:extLst>
                <a:ext uri="{FF2B5EF4-FFF2-40B4-BE49-F238E27FC236}">
                  <a16:creationId xmlns:a16="http://schemas.microsoft.com/office/drawing/2014/main" id="{53DD618C-00A5-AB35-59AE-04755277E2D3}"/>
                </a:ext>
              </a:extLst>
            </p:cNvPr>
            <p:cNvSpPr>
              <a:spLocks/>
            </p:cNvSpPr>
            <p:nvPr/>
          </p:nvSpPr>
          <p:spPr>
            <a:xfrm>
              <a:off x="7180537" y="2488395"/>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34" name="Picture 33">
              <a:extLst>
                <a:ext uri="{FF2B5EF4-FFF2-40B4-BE49-F238E27FC236}">
                  <a16:creationId xmlns:a16="http://schemas.microsoft.com/office/drawing/2014/main" id="{5FAC5D5F-AC47-665C-AD30-DEFFE1830C1E}"/>
                </a:ext>
              </a:extLst>
            </p:cNvPr>
            <p:cNvPicPr>
              <a:picLocks noChangeAspect="1"/>
            </p:cNvPicPr>
            <p:nvPr/>
          </p:nvPicPr>
          <p:blipFill>
            <a:blip r:embed="rId4"/>
            <a:srcRect l="17419" t="23106" r="20634" b="20353"/>
            <a:stretch/>
          </p:blipFill>
          <p:spPr>
            <a:xfrm>
              <a:off x="6854484" y="2322580"/>
              <a:ext cx="2059646" cy="1879855"/>
            </a:xfrm>
            <a:prstGeom prst="rect">
              <a:avLst/>
            </a:prstGeom>
          </p:spPr>
        </p:pic>
      </p:grpSp>
      <p:sp>
        <p:nvSpPr>
          <p:cNvPr id="35" name="TextBox 3">
            <a:extLst>
              <a:ext uri="{FF2B5EF4-FFF2-40B4-BE49-F238E27FC236}">
                <a16:creationId xmlns:a16="http://schemas.microsoft.com/office/drawing/2014/main" id="{BA24AC57-77D4-77B9-FDD0-7A4332A6A79D}"/>
              </a:ext>
            </a:extLst>
          </p:cNvPr>
          <p:cNvSpPr txBox="1"/>
          <p:nvPr/>
        </p:nvSpPr>
        <p:spPr>
          <a:xfrm>
            <a:off x="638095" y="4152370"/>
            <a:ext cx="2720717" cy="1631216"/>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Aft>
                <a:spcPts val="600"/>
              </a:spcAft>
              <a:buClr>
                <a:srgbClr val="26BCB4"/>
              </a:buClr>
            </a:pPr>
            <a:r>
              <a:rPr lang="pt-PT" sz="2000">
                <a:latin typeface="Trebuchet MS" panose="020B0703020202090204" pitchFamily="34" charset="0"/>
              </a:rPr>
              <a:t>Se tiver cortes ou escoriações na pele das mãos, cubra-os primeiro com um penso adesivo</a:t>
            </a:r>
            <a:r>
              <a:rPr lang="en-US" sz="2000">
                <a:latin typeface="Trebuchet MS" panose="020B0703020202090204" pitchFamily="34" charset="0"/>
              </a:rPr>
              <a:t>.</a:t>
            </a:r>
          </a:p>
        </p:txBody>
      </p:sp>
      <p:grpSp>
        <p:nvGrpSpPr>
          <p:cNvPr id="36" name="Group 35">
            <a:extLst>
              <a:ext uri="{FF2B5EF4-FFF2-40B4-BE49-F238E27FC236}">
                <a16:creationId xmlns:a16="http://schemas.microsoft.com/office/drawing/2014/main" id="{DE57566B-281F-E67D-3B5D-15989EE33D85}"/>
              </a:ext>
            </a:extLst>
          </p:cNvPr>
          <p:cNvGrpSpPr/>
          <p:nvPr/>
        </p:nvGrpSpPr>
        <p:grpSpPr>
          <a:xfrm>
            <a:off x="1022560" y="2332790"/>
            <a:ext cx="1717058" cy="1912919"/>
            <a:chOff x="4879472" y="1801158"/>
            <a:chExt cx="1717058" cy="1912919"/>
          </a:xfrm>
        </p:grpSpPr>
        <p:sp>
          <p:nvSpPr>
            <p:cNvPr id="37" name="Oval 36">
              <a:extLst>
                <a:ext uri="{FF2B5EF4-FFF2-40B4-BE49-F238E27FC236}">
                  <a16:creationId xmlns:a16="http://schemas.microsoft.com/office/drawing/2014/main" id="{07816C34-471F-FEA8-318B-553F2074A3D1}"/>
                </a:ext>
              </a:extLst>
            </p:cNvPr>
            <p:cNvSpPr/>
            <p:nvPr/>
          </p:nvSpPr>
          <p:spPr>
            <a:xfrm>
              <a:off x="5130800" y="1934213"/>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HU"/>
            </a:p>
          </p:txBody>
        </p:sp>
        <p:pic>
          <p:nvPicPr>
            <p:cNvPr id="38" name="Picture 37">
              <a:extLst>
                <a:ext uri="{FF2B5EF4-FFF2-40B4-BE49-F238E27FC236}">
                  <a16:creationId xmlns:a16="http://schemas.microsoft.com/office/drawing/2014/main" id="{8024CAF0-D515-9982-98DF-34FE3F80C3AF}"/>
                </a:ext>
              </a:extLst>
            </p:cNvPr>
            <p:cNvPicPr>
              <a:picLocks noChangeAspect="1"/>
            </p:cNvPicPr>
            <p:nvPr/>
          </p:nvPicPr>
          <p:blipFill rotWithShape="1">
            <a:blip r:embed="rId5"/>
            <a:srcRect l="19346" t="10145" r="-2"/>
            <a:stretch/>
          </p:blipFill>
          <p:spPr>
            <a:xfrm>
              <a:off x="4879472" y="1801158"/>
              <a:ext cx="1717058" cy="1912919"/>
            </a:xfrm>
            <a:prstGeom prst="rect">
              <a:avLst/>
            </a:prstGeom>
          </p:spPr>
        </p:pic>
      </p:grpSp>
      <p:grpSp>
        <p:nvGrpSpPr>
          <p:cNvPr id="39" name="Group 38">
            <a:extLst>
              <a:ext uri="{FF2B5EF4-FFF2-40B4-BE49-F238E27FC236}">
                <a16:creationId xmlns:a16="http://schemas.microsoft.com/office/drawing/2014/main" id="{CD45661A-2FA4-92B8-0919-E5CF23FCF1CE}"/>
              </a:ext>
            </a:extLst>
          </p:cNvPr>
          <p:cNvGrpSpPr/>
          <p:nvPr/>
        </p:nvGrpSpPr>
        <p:grpSpPr>
          <a:xfrm>
            <a:off x="505488" y="343853"/>
            <a:ext cx="1794901" cy="1794900"/>
            <a:chOff x="1493272" y="4607226"/>
            <a:chExt cx="2240577" cy="2240576"/>
          </a:xfrm>
        </p:grpSpPr>
        <p:sp>
          <p:nvSpPr>
            <p:cNvPr id="40" name="Oval 39">
              <a:extLst>
                <a:ext uri="{FF2B5EF4-FFF2-40B4-BE49-F238E27FC236}">
                  <a16:creationId xmlns:a16="http://schemas.microsoft.com/office/drawing/2014/main" id="{61B54EBD-719D-8173-650C-92980B9DE3DE}"/>
                </a:ext>
              </a:extLst>
            </p:cNvPr>
            <p:cNvSpPr/>
            <p:nvPr/>
          </p:nvSpPr>
          <p:spPr>
            <a:xfrm>
              <a:off x="1493272" y="4607226"/>
              <a:ext cx="2240576" cy="2240576"/>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HU"/>
            </a:p>
          </p:txBody>
        </p:sp>
        <p:sp>
          <p:nvSpPr>
            <p:cNvPr id="41" name="TextBox 40">
              <a:extLst>
                <a:ext uri="{FF2B5EF4-FFF2-40B4-BE49-F238E27FC236}">
                  <a16:creationId xmlns:a16="http://schemas.microsoft.com/office/drawing/2014/main" id="{07855CF1-57CA-4CC5-2457-F94ED6082833}"/>
                </a:ext>
              </a:extLst>
            </p:cNvPr>
            <p:cNvSpPr txBox="1"/>
            <p:nvPr/>
          </p:nvSpPr>
          <p:spPr>
            <a:xfrm>
              <a:off x="1493272" y="4937011"/>
              <a:ext cx="2240577" cy="1498372"/>
            </a:xfrm>
            <a:prstGeom prst="rect">
              <a:avLst/>
            </a:prstGeom>
            <a:noFill/>
          </p:spPr>
          <p:txBody>
            <a:bodyPr wrap="square">
              <a:spAutoFit/>
            </a:bodyPr>
            <a:lstStyle/>
            <a:p>
              <a:pPr algn="ctr"/>
              <a:r>
                <a:rPr lang="pt-PT" sz="2400" noProof="0">
                  <a:latin typeface="Trebuchet MS" panose="020B0703020202090204" pitchFamily="34" charset="0"/>
                </a:rPr>
                <a:t>Práticas básicas de higiene</a:t>
              </a:r>
              <a:endParaRPr lang="pt-PT" sz="2400" noProof="0"/>
            </a:p>
          </p:txBody>
        </p:sp>
      </p:grpSp>
      <p:sp>
        <p:nvSpPr>
          <p:cNvPr id="42" name="TextBox 13">
            <a:extLst>
              <a:ext uri="{FF2B5EF4-FFF2-40B4-BE49-F238E27FC236}">
                <a16:creationId xmlns:a16="http://schemas.microsoft.com/office/drawing/2014/main" id="{1EBCE4DD-9EBB-4F31-2165-4B91B69CBB75}"/>
              </a:ext>
            </a:extLst>
          </p:cNvPr>
          <p:cNvSpPr txBox="1"/>
          <p:nvPr/>
        </p:nvSpPr>
        <p:spPr>
          <a:xfrm>
            <a:off x="9520785" y="4152370"/>
            <a:ext cx="2070324" cy="1661993"/>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5560" lvl="2" algn="ctr">
              <a:buClr>
                <a:srgbClr val="26BCB4"/>
              </a:buClr>
            </a:pPr>
            <a:r>
              <a:rPr lang="pt-PT" sz="2000">
                <a:latin typeface="Trebuchet MS" panose="020B0703020202090204" pitchFamily="34" charset="0"/>
              </a:rPr>
              <a:t>Siga os procedimentos adequados para a eliminação de resíduos</a:t>
            </a:r>
            <a:r>
              <a:rPr lang="en-US" sz="2200">
                <a:latin typeface="Trebuchet MS"/>
              </a:rPr>
              <a:t>.</a:t>
            </a:r>
            <a:endParaRPr lang="en-US"/>
          </a:p>
        </p:txBody>
      </p:sp>
      <p:grpSp>
        <p:nvGrpSpPr>
          <p:cNvPr id="43" name="Group 42">
            <a:extLst>
              <a:ext uri="{FF2B5EF4-FFF2-40B4-BE49-F238E27FC236}">
                <a16:creationId xmlns:a16="http://schemas.microsoft.com/office/drawing/2014/main" id="{8FBD17A7-9812-1842-7984-E58FD10D67FF}"/>
              </a:ext>
            </a:extLst>
          </p:cNvPr>
          <p:cNvGrpSpPr/>
          <p:nvPr/>
        </p:nvGrpSpPr>
        <p:grpSpPr>
          <a:xfrm>
            <a:off x="9520782" y="2272515"/>
            <a:ext cx="1949551" cy="1787974"/>
            <a:chOff x="9520782" y="2272515"/>
            <a:chExt cx="1949551" cy="1787974"/>
          </a:xfrm>
        </p:grpSpPr>
        <p:sp>
          <p:nvSpPr>
            <p:cNvPr id="44" name="Oval 43">
              <a:extLst>
                <a:ext uri="{FF2B5EF4-FFF2-40B4-BE49-F238E27FC236}">
                  <a16:creationId xmlns:a16="http://schemas.microsoft.com/office/drawing/2014/main" id="{358C3A56-4AF6-CBF0-E985-F3D0F4CD272D}"/>
                </a:ext>
              </a:extLst>
            </p:cNvPr>
            <p:cNvSpPr/>
            <p:nvPr/>
          </p:nvSpPr>
          <p:spPr>
            <a:xfrm>
              <a:off x="9749807" y="2503020"/>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HU"/>
            </a:p>
          </p:txBody>
        </p:sp>
        <p:pic>
          <p:nvPicPr>
            <p:cNvPr id="45" name="Picture 44">
              <a:extLst>
                <a:ext uri="{FF2B5EF4-FFF2-40B4-BE49-F238E27FC236}">
                  <a16:creationId xmlns:a16="http://schemas.microsoft.com/office/drawing/2014/main" id="{E96FB6AB-BE28-3758-63E2-43BECCBA839C}"/>
                </a:ext>
              </a:extLst>
            </p:cNvPr>
            <p:cNvPicPr>
              <a:picLocks noChangeAspect="1"/>
            </p:cNvPicPr>
            <p:nvPr/>
          </p:nvPicPr>
          <p:blipFill>
            <a:blip r:embed="rId6"/>
            <a:stretch>
              <a:fillRect/>
            </a:stretch>
          </p:blipFill>
          <p:spPr>
            <a:xfrm>
              <a:off x="9520782" y="2272515"/>
              <a:ext cx="1949551" cy="1787974"/>
            </a:xfrm>
            <a:prstGeom prst="rect">
              <a:avLst/>
            </a:prstGeom>
          </p:spPr>
        </p:pic>
      </p:grpSp>
      <p:sp>
        <p:nvSpPr>
          <p:cNvPr id="46" name="Text Placeholder 6">
            <a:extLst>
              <a:ext uri="{FF2B5EF4-FFF2-40B4-BE49-F238E27FC236}">
                <a16:creationId xmlns:a16="http://schemas.microsoft.com/office/drawing/2014/main" id="{FB3FEA94-6BA9-70DD-A0F5-619C16BDC30B}"/>
              </a:ext>
            </a:extLst>
          </p:cNvPr>
          <p:cNvSpPr txBox="1">
            <a:spLocks/>
          </p:cNvSpPr>
          <p:nvPr/>
        </p:nvSpPr>
        <p:spPr>
          <a:xfrm>
            <a:off x="638095" y="6167445"/>
            <a:ext cx="10953013" cy="430711"/>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pt-PT" sz="2000">
                <a:latin typeface="Trebuchet MS" panose="020B0703020202090204" pitchFamily="34" charset="0"/>
              </a:rPr>
              <a:t>Também pode proteger as suas roupas usando uniforme cirúrgico ou bata de laboratório</a:t>
            </a:r>
            <a:r>
              <a:rPr lang="en-US" sz="2000">
                <a:latin typeface="Trebuchet MS" panose="020B0703020202090204" pitchFamily="34" charset="0"/>
              </a:rPr>
              <a:t>. </a:t>
            </a:r>
          </a:p>
        </p:txBody>
      </p:sp>
      <p:sp>
        <p:nvSpPr>
          <p:cNvPr id="47" name="Text Placeholder 6">
            <a:extLst>
              <a:ext uri="{FF2B5EF4-FFF2-40B4-BE49-F238E27FC236}">
                <a16:creationId xmlns:a16="http://schemas.microsoft.com/office/drawing/2014/main" id="{92516876-1AB6-1172-04AA-A006FFE96B5A}"/>
              </a:ext>
            </a:extLst>
          </p:cNvPr>
          <p:cNvSpPr txBox="1">
            <a:spLocks/>
          </p:cNvSpPr>
          <p:nvPr/>
        </p:nvSpPr>
        <p:spPr>
          <a:xfrm>
            <a:off x="2004938" y="1492359"/>
            <a:ext cx="9699093" cy="691710"/>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err="1">
                <a:latin typeface="Trebuchet MS" panose="020B0703020202090204" pitchFamily="34" charset="0"/>
              </a:rPr>
              <a:t>Proteja</a:t>
            </a:r>
            <a:r>
              <a:rPr lang="en-US" sz="2400">
                <a:latin typeface="Trebuchet MS" panose="020B0703020202090204" pitchFamily="34" charset="0"/>
              </a:rPr>
              <a:t>-se a </a:t>
            </a:r>
            <a:r>
              <a:rPr lang="en-US" sz="2400" err="1">
                <a:latin typeface="Trebuchet MS" panose="020B0703020202090204" pitchFamily="34" charset="0"/>
              </a:rPr>
              <a:t>si</a:t>
            </a:r>
            <a:r>
              <a:rPr lang="en-US" sz="2400">
                <a:latin typeface="Trebuchet MS" panose="020B0703020202090204" pitchFamily="34" charset="0"/>
              </a:rPr>
              <a:t> </a:t>
            </a:r>
            <a:r>
              <a:rPr lang="en-US" sz="2400" err="1">
                <a:latin typeface="Trebuchet MS" panose="020B0703020202090204" pitchFamily="34" charset="0"/>
              </a:rPr>
              <a:t>próprio</a:t>
            </a:r>
            <a:r>
              <a:rPr lang="en-US" sz="2400">
                <a:latin typeface="Trebuchet MS" panose="020B0703020202090204" pitchFamily="34" charset="0"/>
              </a:rPr>
              <a:t>, </a:t>
            </a:r>
            <a:r>
              <a:rPr lang="en-US" sz="2400" err="1">
                <a:latin typeface="Trebuchet MS" panose="020B0703020202090204" pitchFamily="34" charset="0"/>
              </a:rPr>
              <a:t>os</a:t>
            </a:r>
            <a:r>
              <a:rPr lang="en-US" sz="2400">
                <a:latin typeface="Trebuchet MS" panose="020B0703020202090204" pitchFamily="34" charset="0"/>
              </a:rPr>
              <a:t> </a:t>
            </a:r>
            <a:r>
              <a:rPr lang="en-US" sz="2400" err="1">
                <a:latin typeface="Trebuchet MS" panose="020B0703020202090204" pitchFamily="34" charset="0"/>
              </a:rPr>
              <a:t>doentes</a:t>
            </a:r>
            <a:r>
              <a:rPr lang="en-US" sz="2400">
                <a:latin typeface="Trebuchet MS" panose="020B0703020202090204" pitchFamily="34" charset="0"/>
              </a:rPr>
              <a:t> e a </a:t>
            </a:r>
            <a:r>
              <a:rPr lang="en-US" sz="2400" err="1">
                <a:latin typeface="Trebuchet MS" panose="020B0703020202090204" pitchFamily="34" charset="0"/>
              </a:rPr>
              <a:t>comunidade</a:t>
            </a:r>
            <a:r>
              <a:rPr lang="en-US" sz="2400">
                <a:latin typeface="Trebuchet MS" panose="020B0703020202090204" pitchFamily="34" charset="0"/>
              </a:rPr>
              <a:t>. </a:t>
            </a:r>
          </a:p>
        </p:txBody>
      </p:sp>
    </p:spTree>
    <p:extLst>
      <p:ext uri="{BB962C8B-B14F-4D97-AF65-F5344CB8AC3E}">
        <p14:creationId xmlns:p14="http://schemas.microsoft.com/office/powerpoint/2010/main" val="631760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2FEDD89-74B0-6FF1-E322-CCAE5A873F7E}"/>
              </a:ext>
            </a:extLst>
          </p:cNvPr>
          <p:cNvSpPr txBox="1">
            <a:spLocks/>
          </p:cNvSpPr>
          <p:nvPr/>
        </p:nvSpPr>
        <p:spPr>
          <a:xfrm>
            <a:off x="534291" y="254442"/>
            <a:ext cx="11042808" cy="1499616"/>
          </a:xfrm>
          <a:prstGeom prst="rect">
            <a:avLst/>
          </a:prstGeom>
        </p:spPr>
        <p:txBody>
          <a:bodyPr lIns="91440" tIns="45720" rIns="91440" bIns="45720" anchor="t">
            <a:normAutofit/>
          </a:bodyPr>
          <a:lst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a:lstStyle>
          <a:p>
            <a:pPr>
              <a:lnSpc>
                <a:spcPct val="100000"/>
              </a:lnSpc>
            </a:pPr>
            <a:r>
              <a:rPr lang="pt-PT" sz="4400">
                <a:solidFill>
                  <a:schemeClr val="accent1"/>
                </a:solidFill>
              </a:rPr>
              <a:t>AMOSTRA NUM COTONETE CARY BLAIR</a:t>
            </a:r>
            <a:endParaRPr lang="fr-FR" sz="4400">
              <a:solidFill>
                <a:schemeClr val="accent1"/>
              </a:solidFill>
            </a:endParaRPr>
          </a:p>
        </p:txBody>
      </p:sp>
      <p:sp>
        <p:nvSpPr>
          <p:cNvPr id="16" name="TextBox 15">
            <a:extLst>
              <a:ext uri="{FF2B5EF4-FFF2-40B4-BE49-F238E27FC236}">
                <a16:creationId xmlns:a16="http://schemas.microsoft.com/office/drawing/2014/main" id="{1C2EC0B6-193C-2246-5409-49169A1B43C4}"/>
              </a:ext>
            </a:extLst>
          </p:cNvPr>
          <p:cNvSpPr txBox="1"/>
          <p:nvPr/>
        </p:nvSpPr>
        <p:spPr>
          <a:xfrm>
            <a:off x="616970" y="1036722"/>
            <a:ext cx="11324817" cy="461665"/>
          </a:xfrm>
          <a:prstGeom prst="rect">
            <a:avLst/>
          </a:prstGeom>
          <a:noFill/>
        </p:spPr>
        <p:txBody>
          <a:bodyPr wrap="square" rtlCol="0">
            <a:spAutoFit/>
          </a:bodyPr>
          <a:lstStyle/>
          <a:p>
            <a:pPr algn="ctr">
              <a:spcAft>
                <a:spcPts val="1200"/>
              </a:spcAft>
              <a:buClr>
                <a:srgbClr val="26BCB4"/>
              </a:buClr>
            </a:pPr>
            <a:r>
              <a:rPr lang="pt-PT" sz="2400"/>
              <a:t>O meio de transporte mais indicado para amostras com suspeita de </a:t>
            </a:r>
            <a:r>
              <a:rPr lang="pt-PT" sz="2400" err="1"/>
              <a:t>Vibrio</a:t>
            </a:r>
            <a:r>
              <a:rPr lang="pt-PT" sz="2400"/>
              <a:t> </a:t>
            </a:r>
            <a:r>
              <a:rPr lang="pt-PT" sz="2400" err="1"/>
              <a:t>cholerae</a:t>
            </a:r>
            <a:endParaRPr lang="en-US" sz="2400" i="1">
              <a:latin typeface="Trebuchet MS" panose="020B0703020202090204" pitchFamily="34" charset="0"/>
            </a:endParaRPr>
          </a:p>
        </p:txBody>
      </p:sp>
      <p:cxnSp>
        <p:nvCxnSpPr>
          <p:cNvPr id="22" name="Straight Connector 21">
            <a:extLst>
              <a:ext uri="{FF2B5EF4-FFF2-40B4-BE49-F238E27FC236}">
                <a16:creationId xmlns:a16="http://schemas.microsoft.com/office/drawing/2014/main" id="{F31D79AC-F699-99F1-5B56-CF9D470CF183}"/>
              </a:ext>
            </a:extLst>
          </p:cNvPr>
          <p:cNvCxnSpPr>
            <a:cxnSpLocks/>
          </p:cNvCxnSpPr>
          <p:nvPr/>
        </p:nvCxnSpPr>
        <p:spPr>
          <a:xfrm>
            <a:off x="915377" y="946969"/>
            <a:ext cx="10298723" cy="9769"/>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10" name="Group 9">
            <a:extLst>
              <a:ext uri="{FF2B5EF4-FFF2-40B4-BE49-F238E27FC236}">
                <a16:creationId xmlns:a16="http://schemas.microsoft.com/office/drawing/2014/main" id="{B56915EC-91AE-3B8E-468F-35F0FA0D6E48}"/>
              </a:ext>
            </a:extLst>
          </p:cNvPr>
          <p:cNvGrpSpPr/>
          <p:nvPr/>
        </p:nvGrpSpPr>
        <p:grpSpPr>
          <a:xfrm>
            <a:off x="354135" y="1780816"/>
            <a:ext cx="2360633" cy="2311347"/>
            <a:chOff x="2050490" y="1573009"/>
            <a:chExt cx="2360633" cy="2311347"/>
          </a:xfrm>
        </p:grpSpPr>
        <p:sp>
          <p:nvSpPr>
            <p:cNvPr id="19" name="Oval 18">
              <a:extLst>
                <a:ext uri="{FF2B5EF4-FFF2-40B4-BE49-F238E27FC236}">
                  <a16:creationId xmlns:a16="http://schemas.microsoft.com/office/drawing/2014/main" id="{A91EB656-71BB-927E-9F89-1D0B0E92BB00}"/>
                </a:ext>
              </a:extLst>
            </p:cNvPr>
            <p:cNvSpPr/>
            <p:nvPr/>
          </p:nvSpPr>
          <p:spPr>
            <a:xfrm>
              <a:off x="2099776" y="1573009"/>
              <a:ext cx="2311347" cy="2311347"/>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pt-PT" noProof="0"/>
            </a:p>
          </p:txBody>
        </p:sp>
        <p:sp>
          <p:nvSpPr>
            <p:cNvPr id="20" name="TextBox 19">
              <a:extLst>
                <a:ext uri="{FF2B5EF4-FFF2-40B4-BE49-F238E27FC236}">
                  <a16:creationId xmlns:a16="http://schemas.microsoft.com/office/drawing/2014/main" id="{CAE6F7A7-C08B-3D32-E31C-DEC4171B3463}"/>
                </a:ext>
              </a:extLst>
            </p:cNvPr>
            <p:cNvSpPr txBox="1"/>
            <p:nvPr/>
          </p:nvSpPr>
          <p:spPr>
            <a:xfrm>
              <a:off x="2099777" y="2003137"/>
              <a:ext cx="2311346" cy="1646605"/>
            </a:xfrm>
            <a:prstGeom prst="rect">
              <a:avLst/>
            </a:prstGeom>
            <a:noFill/>
          </p:spPr>
          <p:txBody>
            <a:bodyPr wrap="square" lIns="91440" tIns="45720" rIns="91440" bIns="45720" rtlCol="0" anchor="t">
              <a:spAutoFit/>
            </a:bodyPr>
            <a:lstStyle/>
            <a:p>
              <a:pPr algn="ctr">
                <a:spcAft>
                  <a:spcPts val="600"/>
                </a:spcAft>
              </a:pPr>
              <a:r>
                <a:rPr lang="pt-PT" sz="1600" b="1" dirty="0" err="1">
                  <a:solidFill>
                    <a:schemeClr val="accent1"/>
                  </a:solidFill>
                  <a:latin typeface="Trebuchet MS"/>
                </a:rPr>
                <a:t>Cary</a:t>
              </a:r>
              <a:r>
                <a:rPr lang="pt-PT" sz="1600" b="1" noProof="0" dirty="0">
                  <a:solidFill>
                    <a:schemeClr val="accent1"/>
                  </a:solidFill>
                  <a:latin typeface="Trebuchet MS"/>
                </a:rPr>
                <a:t> Blair </a:t>
              </a:r>
              <a:br>
                <a:rPr lang="pt-PT" sz="1600" noProof="0" dirty="0">
                  <a:latin typeface="Trebuchet MS" panose="020B0703020202090204" pitchFamily="34" charset="0"/>
                </a:rPr>
              </a:br>
              <a:r>
                <a:rPr lang="pt-PT" sz="1600" noProof="0" dirty="0" err="1">
                  <a:latin typeface="Trebuchet MS"/>
                </a:rPr>
                <a:t>semi-sólido</a:t>
              </a:r>
              <a:r>
                <a:rPr lang="pt-PT" sz="1600" noProof="0" dirty="0">
                  <a:latin typeface="Trebuchet MS"/>
                </a:rPr>
                <a:t>, </a:t>
              </a:r>
              <a:r>
                <a:rPr lang="pt-PT" sz="1600" dirty="0">
                  <a:latin typeface="Trebuchet MS"/>
                </a:rPr>
                <a:t>frasco/tubo</a:t>
              </a:r>
              <a:endParaRPr lang="pt-PT" sz="1600" noProof="0">
                <a:latin typeface="Trebuchet MS" panose="020B0703020202090204" pitchFamily="34" charset="0"/>
              </a:endParaRPr>
            </a:p>
            <a:p>
              <a:pPr algn="ctr"/>
              <a:r>
                <a:rPr lang="pt-PT" sz="1600" b="1" noProof="0" dirty="0">
                  <a:solidFill>
                    <a:schemeClr val="accent1"/>
                  </a:solidFill>
                  <a:latin typeface="Trebuchet MS"/>
                </a:rPr>
                <a:t>Cotonete</a:t>
              </a:r>
              <a:r>
                <a:rPr lang="pt-PT" sz="1600" noProof="0" dirty="0">
                  <a:solidFill>
                    <a:schemeClr val="accent1"/>
                  </a:solidFill>
                  <a:latin typeface="Trebuchet MS"/>
                </a:rPr>
                <a:t> </a:t>
              </a:r>
              <a:br>
                <a:rPr lang="pt-PT" sz="1600" noProof="0" dirty="0">
                  <a:latin typeface="Trebuchet MS" panose="020B0703020202090204" pitchFamily="34" charset="0"/>
                </a:rPr>
              </a:br>
              <a:r>
                <a:rPr lang="pt-PT" sz="1600" noProof="0" dirty="0">
                  <a:latin typeface="Trebuchet MS"/>
                </a:rPr>
                <a:t>estéril, algodão/poliéster</a:t>
              </a:r>
            </a:p>
          </p:txBody>
        </p:sp>
        <p:sp>
          <p:nvSpPr>
            <p:cNvPr id="21" name="TextBox 20">
              <a:extLst>
                <a:ext uri="{FF2B5EF4-FFF2-40B4-BE49-F238E27FC236}">
                  <a16:creationId xmlns:a16="http://schemas.microsoft.com/office/drawing/2014/main" id="{D2E7EEF9-6202-129B-D276-ADD577BA10BF}"/>
                </a:ext>
              </a:extLst>
            </p:cNvPr>
            <p:cNvSpPr txBox="1"/>
            <p:nvPr/>
          </p:nvSpPr>
          <p:spPr>
            <a:xfrm>
              <a:off x="2050490" y="1615585"/>
              <a:ext cx="1967966" cy="369332"/>
            </a:xfrm>
            <a:prstGeom prst="rect">
              <a:avLst/>
            </a:prstGeom>
            <a:solidFill>
              <a:schemeClr val="bg2">
                <a:lumMod val="25000"/>
              </a:schemeClr>
            </a:solidFill>
          </p:spPr>
          <p:txBody>
            <a:bodyPr wrap="square" rtlCol="0">
              <a:spAutoFit/>
            </a:bodyPr>
            <a:lstStyle/>
            <a:p>
              <a:r>
                <a:rPr lang="pt-PT" noProof="0">
                  <a:solidFill>
                    <a:schemeClr val="bg1"/>
                  </a:solidFill>
                </a:rPr>
                <a:t>Material necessário</a:t>
              </a:r>
            </a:p>
          </p:txBody>
        </p:sp>
      </p:grpSp>
      <p:sp>
        <p:nvSpPr>
          <p:cNvPr id="8" name="TextBox 7">
            <a:extLst>
              <a:ext uri="{FF2B5EF4-FFF2-40B4-BE49-F238E27FC236}">
                <a16:creationId xmlns:a16="http://schemas.microsoft.com/office/drawing/2014/main" id="{758CB096-6E1D-103B-0B00-9BE8C9898F1C}"/>
              </a:ext>
            </a:extLst>
          </p:cNvPr>
          <p:cNvSpPr txBox="1"/>
          <p:nvPr/>
        </p:nvSpPr>
        <p:spPr>
          <a:xfrm>
            <a:off x="354135" y="6379914"/>
            <a:ext cx="11337968" cy="276999"/>
          </a:xfrm>
          <a:prstGeom prst="rect">
            <a:avLst/>
          </a:prstGeom>
          <a:noFill/>
        </p:spPr>
        <p:txBody>
          <a:bodyPr wrap="square" lIns="91440" tIns="45720" rIns="91440" bIns="45720" anchor="t">
            <a:spAutoFit/>
          </a:bodyPr>
          <a:lstStyle/>
          <a:p>
            <a:r>
              <a:rPr lang="en-US" sz="1200" i="1" dirty="0">
                <a:latin typeface="Trebuchet MS"/>
              </a:rPr>
              <a:t> </a:t>
            </a:r>
            <a:r>
              <a:rPr lang="pt-PT" sz="1200" i="1" noProof="0" dirty="0">
                <a:latin typeface="Trebuchet MS"/>
              </a:rPr>
              <a:t>*Usado, principalmente, para cultura • Os testes moleculares e os TDR são possíveis, mas requerem cultura e uma etapa de enriquecimento em APA</a:t>
            </a:r>
            <a:endParaRPr lang="en-US" sz="1200" i="1" dirty="0">
              <a:latin typeface="Trebuchet MS"/>
            </a:endParaRPr>
          </a:p>
        </p:txBody>
      </p:sp>
      <p:grpSp>
        <p:nvGrpSpPr>
          <p:cNvPr id="11" name="Group 10">
            <a:extLst>
              <a:ext uri="{FF2B5EF4-FFF2-40B4-BE49-F238E27FC236}">
                <a16:creationId xmlns:a16="http://schemas.microsoft.com/office/drawing/2014/main" id="{BA5A8FBA-BBF5-0CF7-E3AD-1763223FEEB7}"/>
              </a:ext>
            </a:extLst>
          </p:cNvPr>
          <p:cNvGrpSpPr/>
          <p:nvPr/>
        </p:nvGrpSpPr>
        <p:grpSpPr>
          <a:xfrm>
            <a:off x="232619" y="4312708"/>
            <a:ext cx="2399852" cy="1716052"/>
            <a:chOff x="8923003" y="4215022"/>
            <a:chExt cx="2399852" cy="1716052"/>
          </a:xfrm>
        </p:grpSpPr>
        <p:sp>
          <p:nvSpPr>
            <p:cNvPr id="12" name="TextBox 11">
              <a:extLst>
                <a:ext uri="{FF2B5EF4-FFF2-40B4-BE49-F238E27FC236}">
                  <a16:creationId xmlns:a16="http://schemas.microsoft.com/office/drawing/2014/main" id="{3ACF2243-8D52-6868-D5C5-39319D85AC37}"/>
                </a:ext>
              </a:extLst>
            </p:cNvPr>
            <p:cNvSpPr txBox="1"/>
            <p:nvPr/>
          </p:nvSpPr>
          <p:spPr>
            <a:xfrm>
              <a:off x="9254012" y="4704810"/>
              <a:ext cx="2068843" cy="1226264"/>
            </a:xfrm>
            <a:prstGeom prst="rect">
              <a:avLst/>
            </a:prstGeom>
            <a:solidFill>
              <a:schemeClr val="accent3"/>
            </a:solidFill>
          </p:spPr>
          <p:txBody>
            <a:bodyPr wrap="square" lIns="91440" tIns="324000" rIns="91440" bIns="45720" rtlCol="0" anchor="ctr" anchorCtr="0">
              <a:noAutofit/>
            </a:bodyPr>
            <a:lstStyle/>
            <a:p>
              <a:pPr algn="ctr"/>
              <a:r>
                <a:rPr lang="pt-PT" sz="1600" noProof="0">
                  <a:solidFill>
                    <a:schemeClr val="bg1"/>
                  </a:solidFill>
                  <a:latin typeface="Trebuchet MS"/>
                </a:rPr>
                <a:t>Cultura</a:t>
              </a:r>
            </a:p>
            <a:p>
              <a:pPr algn="ctr"/>
              <a:endParaRPr lang="pt-PT" sz="1600" noProof="0">
                <a:solidFill>
                  <a:schemeClr val="bg1"/>
                </a:solidFill>
                <a:latin typeface="Trebuchet MS"/>
              </a:endParaRPr>
            </a:p>
          </p:txBody>
        </p:sp>
        <p:sp>
          <p:nvSpPr>
            <p:cNvPr id="13" name="TextBox 12">
              <a:extLst>
                <a:ext uri="{FF2B5EF4-FFF2-40B4-BE49-F238E27FC236}">
                  <a16:creationId xmlns:a16="http://schemas.microsoft.com/office/drawing/2014/main" id="{CBED066A-7D1F-4326-043A-1983193660DB}"/>
                </a:ext>
              </a:extLst>
            </p:cNvPr>
            <p:cNvSpPr txBox="1"/>
            <p:nvPr/>
          </p:nvSpPr>
          <p:spPr>
            <a:xfrm>
              <a:off x="8923003" y="4215022"/>
              <a:ext cx="1879135" cy="923330"/>
            </a:xfrm>
            <a:prstGeom prst="rect">
              <a:avLst/>
            </a:prstGeom>
            <a:solidFill>
              <a:schemeClr val="bg2">
                <a:lumMod val="25000"/>
              </a:schemeClr>
            </a:solidFill>
          </p:spPr>
          <p:txBody>
            <a:bodyPr wrap="square" lIns="91440" tIns="45720" rIns="91440" bIns="45720" rtlCol="0" anchor="t">
              <a:spAutoFit/>
            </a:bodyPr>
            <a:lstStyle/>
            <a:p>
              <a:r>
                <a:rPr lang="pt-PT" noProof="0">
                  <a:solidFill>
                    <a:schemeClr val="bg1"/>
                  </a:solidFill>
                </a:rPr>
                <a:t>Compatibilidade com os métodos de testagem*</a:t>
              </a:r>
            </a:p>
          </p:txBody>
        </p:sp>
      </p:grpSp>
      <p:grpSp>
        <p:nvGrpSpPr>
          <p:cNvPr id="27" name="Group 26">
            <a:extLst>
              <a:ext uri="{FF2B5EF4-FFF2-40B4-BE49-F238E27FC236}">
                <a16:creationId xmlns:a16="http://schemas.microsoft.com/office/drawing/2014/main" id="{EA5819D5-EF53-9EF3-4184-143CD07B17E1}"/>
              </a:ext>
            </a:extLst>
          </p:cNvPr>
          <p:cNvGrpSpPr/>
          <p:nvPr/>
        </p:nvGrpSpPr>
        <p:grpSpPr>
          <a:xfrm>
            <a:off x="3407761" y="4098999"/>
            <a:ext cx="8169333" cy="1927954"/>
            <a:chOff x="3407761" y="3930036"/>
            <a:chExt cx="8169333" cy="1927954"/>
          </a:xfrm>
        </p:grpSpPr>
        <p:sp>
          <p:nvSpPr>
            <p:cNvPr id="3" name="TextBox 2">
              <a:extLst>
                <a:ext uri="{FF2B5EF4-FFF2-40B4-BE49-F238E27FC236}">
                  <a16:creationId xmlns:a16="http://schemas.microsoft.com/office/drawing/2014/main" id="{78AAC95F-C1AC-AF49-38E0-1D84167D6BFD}"/>
                </a:ext>
              </a:extLst>
            </p:cNvPr>
            <p:cNvSpPr txBox="1"/>
            <p:nvPr/>
          </p:nvSpPr>
          <p:spPr>
            <a:xfrm>
              <a:off x="3782140" y="4232590"/>
              <a:ext cx="7794954" cy="1625400"/>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spcAft>
                  <a:spcPts val="1200"/>
                </a:spcAft>
                <a:buClr>
                  <a:schemeClr val="accent1"/>
                </a:buClr>
                <a:buFont typeface="Arial" panose="020B0604020202020204" pitchFamily="34" charset="0"/>
                <a:buChar char="•"/>
              </a:pPr>
              <a:r>
                <a:rPr lang="pt-PT" b="1" noProof="0" dirty="0">
                  <a:latin typeface="Trebuchet MS"/>
                </a:rPr>
                <a:t>Para amostras fecais: </a:t>
              </a:r>
              <a:r>
                <a:rPr lang="pt-PT" noProof="0" dirty="0">
                  <a:latin typeface="Trebuchet MS"/>
                </a:rPr>
                <a:t>mergulhe o cotonete nas fezes </a:t>
              </a:r>
              <a:r>
                <a:rPr lang="pt-PT" dirty="0">
                  <a:latin typeface="Trebuchet MS"/>
                </a:rPr>
                <a:t>                         </a:t>
              </a:r>
              <a:r>
                <a:rPr lang="pt-PT" noProof="0" dirty="0">
                  <a:latin typeface="Trebuchet MS"/>
                </a:rPr>
                <a:t>e transfira para o tubo </a:t>
              </a:r>
              <a:r>
                <a:rPr lang="pt-PT" noProof="0" dirty="0" err="1">
                  <a:latin typeface="Trebuchet MS"/>
                </a:rPr>
                <a:t>Cary</a:t>
              </a:r>
              <a:r>
                <a:rPr lang="pt-PT" noProof="0" dirty="0">
                  <a:latin typeface="Trebuchet MS"/>
                </a:rPr>
                <a:t> Blair.</a:t>
              </a:r>
            </a:p>
            <a:p>
              <a:pPr marL="285750" indent="-285750">
                <a:spcAft>
                  <a:spcPts val="1200"/>
                </a:spcAft>
                <a:buClr>
                  <a:schemeClr val="accent1"/>
                </a:buClr>
                <a:buFont typeface="Arial" panose="020B0604020202020204" pitchFamily="34" charset="0"/>
                <a:buChar char="•"/>
              </a:pPr>
              <a:r>
                <a:rPr lang="pt-PT" b="1" noProof="0" dirty="0">
                  <a:latin typeface="Trebuchet MS"/>
                </a:rPr>
                <a:t>Amostra retal: </a:t>
              </a:r>
              <a:r>
                <a:rPr lang="pt-PT" noProof="0" dirty="0">
                  <a:latin typeface="Trebuchet MS"/>
                </a:rPr>
                <a:t>coloque o cotonete diretamente no tubo </a:t>
              </a:r>
              <a:r>
                <a:rPr lang="pt-PT" noProof="0" dirty="0" err="1">
                  <a:latin typeface="Trebuchet MS"/>
                </a:rPr>
                <a:t>Cary</a:t>
              </a:r>
              <a:r>
                <a:rPr lang="pt-PT" noProof="0" dirty="0">
                  <a:latin typeface="Trebuchet MS"/>
                </a:rPr>
                <a:t> Blair. Não é necessária qualquer manipulação adicional.</a:t>
              </a:r>
            </a:p>
          </p:txBody>
        </p:sp>
        <p:sp>
          <p:nvSpPr>
            <p:cNvPr id="14" name="TextBox 13">
              <a:extLst>
                <a:ext uri="{FF2B5EF4-FFF2-40B4-BE49-F238E27FC236}">
                  <a16:creationId xmlns:a16="http://schemas.microsoft.com/office/drawing/2014/main" id="{5A5D3CF5-56D0-D488-6685-BC17DE939FAE}"/>
                </a:ext>
              </a:extLst>
            </p:cNvPr>
            <p:cNvSpPr txBox="1"/>
            <p:nvPr/>
          </p:nvSpPr>
          <p:spPr>
            <a:xfrm>
              <a:off x="3407761" y="3930036"/>
              <a:ext cx="1712220" cy="369332"/>
            </a:xfrm>
            <a:prstGeom prst="rect">
              <a:avLst/>
            </a:prstGeom>
            <a:solidFill>
              <a:schemeClr val="accent3"/>
            </a:solidFill>
          </p:spPr>
          <p:txBody>
            <a:bodyPr wrap="square" rtlCol="0">
              <a:spAutoFit/>
            </a:bodyPr>
            <a:lstStyle/>
            <a:p>
              <a:r>
                <a:rPr lang="pt-PT" noProof="0">
                  <a:solidFill>
                    <a:schemeClr val="bg1"/>
                  </a:solidFill>
                </a:rPr>
                <a:t>Procedimento</a:t>
              </a:r>
            </a:p>
          </p:txBody>
        </p:sp>
      </p:grpSp>
      <p:grpSp>
        <p:nvGrpSpPr>
          <p:cNvPr id="28" name="Group 27">
            <a:extLst>
              <a:ext uri="{FF2B5EF4-FFF2-40B4-BE49-F238E27FC236}">
                <a16:creationId xmlns:a16="http://schemas.microsoft.com/office/drawing/2014/main" id="{FF9125FD-FDC3-9792-DDAD-72B89BFC4C0D}"/>
              </a:ext>
            </a:extLst>
          </p:cNvPr>
          <p:cNvGrpSpPr/>
          <p:nvPr/>
        </p:nvGrpSpPr>
        <p:grpSpPr>
          <a:xfrm>
            <a:off x="3406429" y="1948997"/>
            <a:ext cx="8170665" cy="1714849"/>
            <a:chOff x="3406429" y="1640888"/>
            <a:chExt cx="8170665" cy="1714849"/>
          </a:xfrm>
        </p:grpSpPr>
        <p:sp>
          <p:nvSpPr>
            <p:cNvPr id="5" name="TextBox 4">
              <a:extLst>
                <a:ext uri="{FF2B5EF4-FFF2-40B4-BE49-F238E27FC236}">
                  <a16:creationId xmlns:a16="http://schemas.microsoft.com/office/drawing/2014/main" id="{AA6F6557-749B-4C9A-EBE3-8587047D176D}"/>
                </a:ext>
              </a:extLst>
            </p:cNvPr>
            <p:cNvSpPr txBox="1"/>
            <p:nvPr/>
          </p:nvSpPr>
          <p:spPr>
            <a:xfrm>
              <a:off x="3782139" y="1853448"/>
              <a:ext cx="7794955" cy="1502289"/>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spcAft>
                  <a:spcPts val="1200"/>
                </a:spcAft>
                <a:buClr>
                  <a:schemeClr val="accent1"/>
                </a:buClr>
                <a:buFont typeface="Arial" panose="020B0604020202020204" pitchFamily="34" charset="0"/>
                <a:buChar char="•"/>
              </a:pPr>
              <a:r>
                <a:rPr lang="pt-PT" noProof="0" dirty="0">
                  <a:latin typeface="Trebuchet MS"/>
                </a:rPr>
                <a:t>Para testagem, em média, 7 dias a partir da colheita.</a:t>
              </a:r>
              <a:endParaRPr lang="pt-PT" sz="1800" noProof="0" dirty="0">
                <a:latin typeface="Trebuchet MS"/>
              </a:endParaRPr>
            </a:p>
            <a:p>
              <a:pPr marL="285750" indent="-285750">
                <a:spcAft>
                  <a:spcPts val="1200"/>
                </a:spcAft>
                <a:buClr>
                  <a:schemeClr val="accent1"/>
                </a:buClr>
                <a:buFont typeface="Arial" panose="020B0604020202020204" pitchFamily="34" charset="0"/>
                <a:buChar char="•"/>
              </a:pPr>
              <a:r>
                <a:rPr lang="pt-PT" sz="1800" noProof="0" dirty="0">
                  <a:latin typeface="Trebuchet MS"/>
                </a:rPr>
                <a:t>Deve ser transportada à temperatura ambiente (22 </a:t>
              </a:r>
              <a:r>
                <a:rPr lang="pt-PT" sz="1800" baseline="30000" noProof="0" dirty="0" err="1">
                  <a:latin typeface="Trebuchet MS"/>
                </a:rPr>
                <a:t>o</a:t>
              </a:r>
              <a:r>
                <a:rPr lang="pt-PT" sz="1800" noProof="0" dirty="0" err="1">
                  <a:latin typeface="Trebuchet MS"/>
                </a:rPr>
                <a:t>C</a:t>
              </a:r>
              <a:r>
                <a:rPr lang="pt-PT" sz="1800" noProof="0" dirty="0">
                  <a:latin typeface="Trebuchet MS"/>
                </a:rPr>
                <a:t> – 25 </a:t>
              </a:r>
              <a:r>
                <a:rPr lang="pt-PT" sz="1800" baseline="30000" noProof="0" dirty="0" err="1">
                  <a:latin typeface="Trebuchet MS"/>
                </a:rPr>
                <a:t>o</a:t>
              </a:r>
              <a:r>
                <a:rPr lang="pt-PT" sz="1800" noProof="0" dirty="0" err="1">
                  <a:latin typeface="Trebuchet MS"/>
                </a:rPr>
                <a:t>C</a:t>
              </a:r>
              <a:r>
                <a:rPr lang="pt-PT" sz="1800" noProof="0" dirty="0">
                  <a:latin typeface="Trebuchet MS"/>
                </a:rPr>
                <a:t>).</a:t>
              </a:r>
            </a:p>
            <a:p>
              <a:pPr marL="285750" indent="-285750">
                <a:spcAft>
                  <a:spcPts val="1200"/>
                </a:spcAft>
                <a:buClr>
                  <a:schemeClr val="accent1"/>
                </a:buClr>
                <a:buFont typeface="Arial" panose="020B0604020202020204" pitchFamily="34" charset="0"/>
                <a:buChar char="•"/>
              </a:pPr>
              <a:r>
                <a:rPr lang="pt-PT" sz="1800" noProof="0" dirty="0">
                  <a:latin typeface="Trebuchet MS"/>
                </a:rPr>
                <a:t>Manter o recipiente ao abrigo da luz solar direta</a:t>
              </a:r>
              <a:r>
                <a:rPr lang="pt-PT" noProof="0" dirty="0">
                  <a:latin typeface="Trebuchet MS"/>
                </a:rPr>
                <a:t>.</a:t>
              </a:r>
              <a:endParaRPr lang="pt-PT" sz="1800" noProof="0" dirty="0">
                <a:latin typeface="Trebuchet MS"/>
              </a:endParaRPr>
            </a:p>
          </p:txBody>
        </p:sp>
        <p:sp>
          <p:nvSpPr>
            <p:cNvPr id="23" name="TextBox 22">
              <a:extLst>
                <a:ext uri="{FF2B5EF4-FFF2-40B4-BE49-F238E27FC236}">
                  <a16:creationId xmlns:a16="http://schemas.microsoft.com/office/drawing/2014/main" id="{F5114BA9-3CAE-7960-750B-EFDDFE2E8734}"/>
                </a:ext>
              </a:extLst>
            </p:cNvPr>
            <p:cNvSpPr txBox="1"/>
            <p:nvPr/>
          </p:nvSpPr>
          <p:spPr>
            <a:xfrm>
              <a:off x="3406429" y="1640888"/>
              <a:ext cx="1712220" cy="369332"/>
            </a:xfrm>
            <a:prstGeom prst="rect">
              <a:avLst/>
            </a:prstGeom>
            <a:solidFill>
              <a:schemeClr val="accent3"/>
            </a:solidFill>
          </p:spPr>
          <p:txBody>
            <a:bodyPr wrap="square" rtlCol="0">
              <a:spAutoFit/>
            </a:bodyPr>
            <a:lstStyle/>
            <a:p>
              <a:r>
                <a:rPr lang="pt-PT" noProof="0">
                  <a:solidFill>
                    <a:schemeClr val="bg1"/>
                  </a:solidFill>
                </a:rPr>
                <a:t>Conservação</a:t>
              </a:r>
            </a:p>
          </p:txBody>
        </p:sp>
      </p:grpSp>
      <p:cxnSp>
        <p:nvCxnSpPr>
          <p:cNvPr id="4" name="Straight Connector 3">
            <a:extLst>
              <a:ext uri="{FF2B5EF4-FFF2-40B4-BE49-F238E27FC236}">
                <a16:creationId xmlns:a16="http://schemas.microsoft.com/office/drawing/2014/main" id="{80DD1541-6F2B-D730-6E4C-0467CCC770EE}"/>
              </a:ext>
            </a:extLst>
          </p:cNvPr>
          <p:cNvCxnSpPr>
            <a:cxnSpLocks/>
          </p:cNvCxnSpPr>
          <p:nvPr/>
        </p:nvCxnSpPr>
        <p:spPr>
          <a:xfrm>
            <a:off x="3052120" y="1541498"/>
            <a:ext cx="0" cy="4485455"/>
          </a:xfrm>
          <a:prstGeom prst="line">
            <a:avLst/>
          </a:prstGeom>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2A1B13B-A9DB-F51D-CF06-2486DE965D86}"/>
              </a:ext>
            </a:extLst>
          </p:cNvPr>
          <p:cNvGrpSpPr/>
          <p:nvPr/>
        </p:nvGrpSpPr>
        <p:grpSpPr>
          <a:xfrm>
            <a:off x="9734509" y="2977931"/>
            <a:ext cx="1874512" cy="2378942"/>
            <a:chOff x="9734509" y="3085393"/>
            <a:chExt cx="1874512" cy="2378942"/>
          </a:xfrm>
        </p:grpSpPr>
        <p:sp>
          <p:nvSpPr>
            <p:cNvPr id="2" name="Oval 1">
              <a:extLst>
                <a:ext uri="{FF2B5EF4-FFF2-40B4-BE49-F238E27FC236}">
                  <a16:creationId xmlns:a16="http://schemas.microsoft.com/office/drawing/2014/main" id="{7C298372-6393-67AE-7658-1E0052A17DAE}"/>
                </a:ext>
              </a:extLst>
            </p:cNvPr>
            <p:cNvSpPr/>
            <p:nvPr/>
          </p:nvSpPr>
          <p:spPr>
            <a:xfrm rot="8280000">
              <a:off x="9734509" y="3421186"/>
              <a:ext cx="1874512" cy="1874512"/>
            </a:xfrm>
            <a:prstGeom prst="ellipse">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pic>
          <p:nvPicPr>
            <p:cNvPr id="7" name="Picture 6">
              <a:extLst>
                <a:ext uri="{FF2B5EF4-FFF2-40B4-BE49-F238E27FC236}">
                  <a16:creationId xmlns:a16="http://schemas.microsoft.com/office/drawing/2014/main" id="{A396AE8E-31C5-CC60-1366-8FBC8475A51A}"/>
                </a:ext>
              </a:extLst>
            </p:cNvPr>
            <p:cNvPicPr>
              <a:picLocks noChangeAspect="1"/>
            </p:cNvPicPr>
            <p:nvPr/>
          </p:nvPicPr>
          <p:blipFill>
            <a:blip r:embed="rId3"/>
            <a:srcRect l="-12096" t="-2015" r="-25586" b="-840"/>
            <a:stretch/>
          </p:blipFill>
          <p:spPr>
            <a:xfrm rot="1853085">
              <a:off x="10075018" y="3085393"/>
              <a:ext cx="1053525" cy="2378942"/>
            </a:xfrm>
            <a:prstGeom prst="rect">
              <a:avLst/>
            </a:prstGeom>
          </p:spPr>
        </p:pic>
      </p:grpSp>
      <p:sp>
        <p:nvSpPr>
          <p:cNvPr id="17" name="Google Shape;18;p31">
            <a:extLst>
              <a:ext uri="{FF2B5EF4-FFF2-40B4-BE49-F238E27FC236}">
                <a16:creationId xmlns:a16="http://schemas.microsoft.com/office/drawing/2014/main" id="{306CC0F3-6BB4-F666-3B5B-C794BAA7B02B}"/>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dirty="0">
                <a:solidFill>
                  <a:schemeClr val="tx1">
                    <a:lumMod val="40000"/>
                    <a:lumOff val="60000"/>
                  </a:schemeClr>
                </a:solidFill>
              </a:rPr>
              <a:t>2 /</a:t>
            </a:r>
            <a:fld id="{00000000-1234-1234-1234-123412341234}" type="slidenum">
              <a:rPr lang="en-US" b="1" smtClean="0">
                <a:solidFill>
                  <a:schemeClr val="tx1">
                    <a:lumMod val="40000"/>
                    <a:lumOff val="60000"/>
                  </a:schemeClr>
                </a:solidFill>
              </a:rPr>
              <a:pPr/>
              <a:t>24</a:t>
            </a:fld>
            <a:endParaRPr b="1" dirty="0">
              <a:solidFill>
                <a:schemeClr val="tx1">
                  <a:lumMod val="40000"/>
                  <a:lumOff val="60000"/>
                </a:schemeClr>
              </a:solidFill>
            </a:endParaRPr>
          </a:p>
        </p:txBody>
      </p:sp>
    </p:spTree>
    <p:extLst>
      <p:ext uri="{BB962C8B-B14F-4D97-AF65-F5344CB8AC3E}">
        <p14:creationId xmlns:p14="http://schemas.microsoft.com/office/powerpoint/2010/main" val="3974556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2F5FF25E-89F5-BF4B-EF18-D61E3FB670D5}"/>
              </a:ext>
            </a:extLst>
          </p:cNvPr>
          <p:cNvSpPr txBox="1">
            <a:spLocks/>
          </p:cNvSpPr>
          <p:nvPr/>
        </p:nvSpPr>
        <p:spPr>
          <a:xfrm>
            <a:off x="606294" y="256859"/>
            <a:ext cx="10803827" cy="1499616"/>
          </a:xfrm>
          <a:prstGeom prst="rect">
            <a:avLst/>
          </a:prstGeom>
        </p:spPr>
        <p:txBody>
          <a:bodyPr>
            <a:normAutofit/>
          </a:bodyPr>
          <a:lst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a:lstStyle>
          <a:p>
            <a:pPr>
              <a:lnSpc>
                <a:spcPct val="100000"/>
              </a:lnSpc>
            </a:pPr>
            <a:r>
              <a:rPr lang="en-US" sz="4400">
                <a:solidFill>
                  <a:schemeClr val="accent1"/>
                </a:solidFill>
              </a:rPr>
              <a:t>AMOSTRA NUM COPO DE FEZES</a:t>
            </a:r>
            <a:endParaRPr lang="fr-FR" sz="4400">
              <a:solidFill>
                <a:schemeClr val="accent1"/>
              </a:solidFill>
            </a:endParaRPr>
          </a:p>
        </p:txBody>
      </p:sp>
      <p:cxnSp>
        <p:nvCxnSpPr>
          <p:cNvPr id="27" name="Straight Connector 26">
            <a:extLst>
              <a:ext uri="{FF2B5EF4-FFF2-40B4-BE49-F238E27FC236}">
                <a16:creationId xmlns:a16="http://schemas.microsoft.com/office/drawing/2014/main" id="{31B72DB7-A93C-4D11-E491-01BF00B572F4}"/>
              </a:ext>
            </a:extLst>
          </p:cNvPr>
          <p:cNvCxnSpPr>
            <a:cxnSpLocks/>
          </p:cNvCxnSpPr>
          <p:nvPr/>
        </p:nvCxnSpPr>
        <p:spPr>
          <a:xfrm>
            <a:off x="1854200" y="948062"/>
            <a:ext cx="8283417" cy="0"/>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9" name="Group 8">
            <a:extLst>
              <a:ext uri="{FF2B5EF4-FFF2-40B4-BE49-F238E27FC236}">
                <a16:creationId xmlns:a16="http://schemas.microsoft.com/office/drawing/2014/main" id="{E027272A-9C58-D652-2540-3F512CE9E3E2}"/>
              </a:ext>
            </a:extLst>
          </p:cNvPr>
          <p:cNvGrpSpPr/>
          <p:nvPr/>
        </p:nvGrpSpPr>
        <p:grpSpPr>
          <a:xfrm>
            <a:off x="210566" y="1510964"/>
            <a:ext cx="2323959" cy="2068842"/>
            <a:chOff x="382147" y="842926"/>
            <a:chExt cx="2323959" cy="2068842"/>
          </a:xfrm>
        </p:grpSpPr>
        <p:sp>
          <p:nvSpPr>
            <p:cNvPr id="23" name="Oval 22">
              <a:extLst>
                <a:ext uri="{FF2B5EF4-FFF2-40B4-BE49-F238E27FC236}">
                  <a16:creationId xmlns:a16="http://schemas.microsoft.com/office/drawing/2014/main" id="{A7245C2E-9859-1BC8-7558-A72809BCA95C}"/>
                </a:ext>
              </a:extLst>
            </p:cNvPr>
            <p:cNvSpPr/>
            <p:nvPr/>
          </p:nvSpPr>
          <p:spPr>
            <a:xfrm>
              <a:off x="637264" y="842926"/>
              <a:ext cx="2068842" cy="2068842"/>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pt-PT" noProof="0"/>
            </a:p>
          </p:txBody>
        </p:sp>
        <p:sp>
          <p:nvSpPr>
            <p:cNvPr id="24" name="TextBox 23">
              <a:extLst>
                <a:ext uri="{FF2B5EF4-FFF2-40B4-BE49-F238E27FC236}">
                  <a16:creationId xmlns:a16="http://schemas.microsoft.com/office/drawing/2014/main" id="{30C2B5F2-D77F-674A-1BA7-E9B952457814}"/>
                </a:ext>
              </a:extLst>
            </p:cNvPr>
            <p:cNvSpPr txBox="1"/>
            <p:nvPr/>
          </p:nvSpPr>
          <p:spPr>
            <a:xfrm>
              <a:off x="637264" y="1392982"/>
              <a:ext cx="2068842" cy="1077218"/>
            </a:xfrm>
            <a:prstGeom prst="rect">
              <a:avLst/>
            </a:prstGeom>
            <a:noFill/>
          </p:spPr>
          <p:txBody>
            <a:bodyPr wrap="square" rtlCol="0">
              <a:spAutoFit/>
            </a:bodyPr>
            <a:lstStyle/>
            <a:p>
              <a:pPr algn="ctr">
                <a:spcAft>
                  <a:spcPts val="600"/>
                </a:spcAft>
              </a:pPr>
              <a:r>
                <a:rPr lang="pt-PT" sz="1600" b="1" noProof="0">
                  <a:solidFill>
                    <a:schemeClr val="accent1"/>
                  </a:solidFill>
                  <a:latin typeface="Trebuchet MS" panose="020B0703020202090204" pitchFamily="34" charset="0"/>
                </a:rPr>
                <a:t>Recipiente de fezes</a:t>
              </a:r>
              <a:br>
                <a:rPr lang="pt-PT" sz="1600" noProof="0">
                  <a:latin typeface="Trebuchet MS" panose="020B0703020202090204" pitchFamily="34" charset="0"/>
                </a:rPr>
              </a:br>
              <a:r>
                <a:rPr lang="pt-PT" sz="1600" noProof="0">
                  <a:latin typeface="Trebuchet MS" panose="020B0703020202090204" pitchFamily="34" charset="0"/>
                </a:rPr>
                <a:t>de plástico, tampa de rosca, 30ml, sem desinfetante</a:t>
              </a:r>
            </a:p>
          </p:txBody>
        </p:sp>
        <p:sp>
          <p:nvSpPr>
            <p:cNvPr id="25" name="TextBox 24">
              <a:extLst>
                <a:ext uri="{FF2B5EF4-FFF2-40B4-BE49-F238E27FC236}">
                  <a16:creationId xmlns:a16="http://schemas.microsoft.com/office/drawing/2014/main" id="{1C26C4EE-BB35-953A-3954-4C27017152B3}"/>
                </a:ext>
              </a:extLst>
            </p:cNvPr>
            <p:cNvSpPr txBox="1"/>
            <p:nvPr/>
          </p:nvSpPr>
          <p:spPr>
            <a:xfrm>
              <a:off x="382147" y="891033"/>
              <a:ext cx="2068842" cy="369332"/>
            </a:xfrm>
            <a:prstGeom prst="rect">
              <a:avLst/>
            </a:prstGeom>
            <a:solidFill>
              <a:schemeClr val="bg2">
                <a:lumMod val="25000"/>
              </a:schemeClr>
            </a:solidFill>
          </p:spPr>
          <p:txBody>
            <a:bodyPr wrap="square" rtlCol="0">
              <a:spAutoFit/>
            </a:bodyPr>
            <a:lstStyle/>
            <a:p>
              <a:r>
                <a:rPr lang="pt-PT" noProof="0">
                  <a:solidFill>
                    <a:schemeClr val="bg1"/>
                  </a:solidFill>
                </a:rPr>
                <a:t>Material necessário</a:t>
              </a:r>
            </a:p>
          </p:txBody>
        </p:sp>
      </p:grpSp>
      <p:sp>
        <p:nvSpPr>
          <p:cNvPr id="3" name="TextBox 2">
            <a:extLst>
              <a:ext uri="{FF2B5EF4-FFF2-40B4-BE49-F238E27FC236}">
                <a16:creationId xmlns:a16="http://schemas.microsoft.com/office/drawing/2014/main" id="{857C6CE5-1108-0A1F-BA64-7B1E2F921EEE}"/>
              </a:ext>
            </a:extLst>
          </p:cNvPr>
          <p:cNvSpPr txBox="1"/>
          <p:nvPr/>
        </p:nvSpPr>
        <p:spPr>
          <a:xfrm>
            <a:off x="3806686" y="4521793"/>
            <a:ext cx="7603431" cy="1274189"/>
          </a:xfrm>
          <a:prstGeom prst="rect">
            <a:avLst/>
          </a:prstGeom>
          <a:noFill/>
          <a:ln w="3175">
            <a:solidFill>
              <a:schemeClr val="bg2">
                <a:lumMod val="25000"/>
              </a:schemeClr>
            </a:solidFill>
          </a:ln>
        </p:spPr>
        <p:txBody>
          <a:bodyPr wrap="square" lIns="91440" tIns="216000" rIns="91440" bIns="144000" rtlCol="0" anchor="ctr" anchorCtr="0">
            <a:noAutofit/>
          </a:bodyPr>
          <a:lstStyle/>
          <a:p>
            <a:pPr marL="285750" indent="-285750">
              <a:buClr>
                <a:schemeClr val="accent1"/>
              </a:buClr>
              <a:buFont typeface="Arial" panose="020B0604020202020204" pitchFamily="34" charset="0"/>
              <a:buChar char="•"/>
            </a:pPr>
            <a:r>
              <a:rPr lang="pt-PT" noProof="0">
                <a:latin typeface="Trebuchet MS"/>
              </a:rPr>
              <a:t>Manter no copo de fezes inicial.</a:t>
            </a:r>
          </a:p>
          <a:p>
            <a:pPr marL="285750" indent="-285750">
              <a:buClr>
                <a:schemeClr val="accent1"/>
              </a:buClr>
              <a:buFont typeface="Arial" panose="020B0604020202020204" pitchFamily="34" charset="0"/>
              <a:buChar char="•"/>
            </a:pPr>
            <a:endParaRPr lang="pt-PT" noProof="0">
              <a:latin typeface="Trebuchet MS" panose="020B0703020202090204" pitchFamily="34" charset="0"/>
            </a:endParaRPr>
          </a:p>
          <a:p>
            <a:pPr marL="285750" indent="-285750">
              <a:buClr>
                <a:schemeClr val="accent1"/>
              </a:buClr>
              <a:buFont typeface="Arial" panose="020B0604020202020204" pitchFamily="34" charset="0"/>
              <a:buChar char="•"/>
            </a:pPr>
            <a:r>
              <a:rPr lang="pt-PT" noProof="0">
                <a:latin typeface="Trebuchet MS"/>
              </a:rPr>
              <a:t>Película ou fita de vedação podem ser utilizados para selar o recipiente e evitar fugas quando possível!</a:t>
            </a:r>
            <a:endParaRPr lang="pt-PT" sz="1800" noProof="0">
              <a:latin typeface="Trebuchet MS"/>
            </a:endParaRPr>
          </a:p>
        </p:txBody>
      </p:sp>
      <p:sp>
        <p:nvSpPr>
          <p:cNvPr id="5" name="TextBox 4">
            <a:extLst>
              <a:ext uri="{FF2B5EF4-FFF2-40B4-BE49-F238E27FC236}">
                <a16:creationId xmlns:a16="http://schemas.microsoft.com/office/drawing/2014/main" id="{638C7AAD-2EF2-F47F-967F-B9A3DAD335EC}"/>
              </a:ext>
            </a:extLst>
          </p:cNvPr>
          <p:cNvSpPr txBox="1"/>
          <p:nvPr/>
        </p:nvSpPr>
        <p:spPr>
          <a:xfrm>
            <a:off x="3406421" y="4224773"/>
            <a:ext cx="1712220" cy="369332"/>
          </a:xfrm>
          <a:prstGeom prst="rect">
            <a:avLst/>
          </a:prstGeom>
          <a:solidFill>
            <a:schemeClr val="accent3"/>
          </a:solidFill>
        </p:spPr>
        <p:txBody>
          <a:bodyPr wrap="square" rtlCol="0">
            <a:spAutoFit/>
          </a:bodyPr>
          <a:lstStyle/>
          <a:p>
            <a:r>
              <a:rPr lang="pt-PT" noProof="0">
                <a:solidFill>
                  <a:schemeClr val="bg1"/>
                </a:solidFill>
              </a:rPr>
              <a:t>Procedimento</a:t>
            </a:r>
          </a:p>
        </p:txBody>
      </p:sp>
      <p:grpSp>
        <p:nvGrpSpPr>
          <p:cNvPr id="4" name="Group 3">
            <a:extLst>
              <a:ext uri="{FF2B5EF4-FFF2-40B4-BE49-F238E27FC236}">
                <a16:creationId xmlns:a16="http://schemas.microsoft.com/office/drawing/2014/main" id="{B6944D7E-CB48-2F0A-680D-9FC0CD7125F4}"/>
              </a:ext>
            </a:extLst>
          </p:cNvPr>
          <p:cNvGrpSpPr/>
          <p:nvPr/>
        </p:nvGrpSpPr>
        <p:grpSpPr>
          <a:xfrm>
            <a:off x="137507" y="3884351"/>
            <a:ext cx="2397018" cy="1905592"/>
            <a:chOff x="8925837" y="4226851"/>
            <a:chExt cx="2397018" cy="1905592"/>
          </a:xfrm>
        </p:grpSpPr>
        <p:sp>
          <p:nvSpPr>
            <p:cNvPr id="29" name="TextBox 28">
              <a:extLst>
                <a:ext uri="{FF2B5EF4-FFF2-40B4-BE49-F238E27FC236}">
                  <a16:creationId xmlns:a16="http://schemas.microsoft.com/office/drawing/2014/main" id="{8E72F93E-E15A-1F82-05DF-066EA0E8717E}"/>
                </a:ext>
              </a:extLst>
            </p:cNvPr>
            <p:cNvSpPr txBox="1"/>
            <p:nvPr/>
          </p:nvSpPr>
          <p:spPr>
            <a:xfrm>
              <a:off x="9254012" y="4764359"/>
              <a:ext cx="2068843" cy="1368084"/>
            </a:xfrm>
            <a:prstGeom prst="rect">
              <a:avLst/>
            </a:prstGeom>
            <a:solidFill>
              <a:schemeClr val="accent3"/>
            </a:solidFill>
          </p:spPr>
          <p:txBody>
            <a:bodyPr wrap="square" lIns="91440" tIns="324000" rIns="91440" bIns="45720" rtlCol="0" anchor="ctr" anchorCtr="0">
              <a:noAutofit/>
            </a:bodyPr>
            <a:lstStyle/>
            <a:p>
              <a:pPr algn="ctr"/>
              <a:r>
                <a:rPr lang="pt-PT" sz="1600" noProof="0">
                  <a:solidFill>
                    <a:schemeClr val="bg1"/>
                  </a:solidFill>
                  <a:latin typeface="Trebuchet MS"/>
                </a:rPr>
                <a:t>TDR </a:t>
              </a:r>
              <a:endParaRPr lang="pt-PT" sz="1600" noProof="0">
                <a:solidFill>
                  <a:schemeClr val="bg1"/>
                </a:solidFill>
                <a:latin typeface="Trebuchet MS" panose="020B0703020202090204" pitchFamily="34" charset="0"/>
              </a:endParaRPr>
            </a:p>
            <a:p>
              <a:pPr algn="ctr"/>
              <a:r>
                <a:rPr lang="pt-PT" sz="1600" noProof="0">
                  <a:solidFill>
                    <a:schemeClr val="bg1"/>
                  </a:solidFill>
                  <a:latin typeface="Trebuchet MS"/>
                </a:rPr>
                <a:t>Cultura</a:t>
              </a:r>
            </a:p>
            <a:p>
              <a:pPr algn="ctr"/>
              <a:r>
                <a:rPr lang="pt-PT" sz="1600" noProof="0">
                  <a:solidFill>
                    <a:schemeClr val="bg1"/>
                  </a:solidFill>
                  <a:latin typeface="Trebuchet MS"/>
                </a:rPr>
                <a:t>PCR...</a:t>
              </a:r>
            </a:p>
          </p:txBody>
        </p:sp>
        <p:sp>
          <p:nvSpPr>
            <p:cNvPr id="6" name="TextBox 5">
              <a:extLst>
                <a:ext uri="{FF2B5EF4-FFF2-40B4-BE49-F238E27FC236}">
                  <a16:creationId xmlns:a16="http://schemas.microsoft.com/office/drawing/2014/main" id="{99E26566-5D19-897E-88F4-CFC7CECCC0E3}"/>
                </a:ext>
              </a:extLst>
            </p:cNvPr>
            <p:cNvSpPr txBox="1"/>
            <p:nvPr/>
          </p:nvSpPr>
          <p:spPr>
            <a:xfrm>
              <a:off x="8925837" y="4226851"/>
              <a:ext cx="1879135" cy="923330"/>
            </a:xfrm>
            <a:prstGeom prst="rect">
              <a:avLst/>
            </a:prstGeom>
            <a:solidFill>
              <a:schemeClr val="bg2">
                <a:lumMod val="25000"/>
              </a:schemeClr>
            </a:solidFill>
          </p:spPr>
          <p:txBody>
            <a:bodyPr wrap="square" lIns="91440" tIns="45720" rIns="91440" bIns="45720" rtlCol="0" anchor="t">
              <a:spAutoFit/>
            </a:bodyPr>
            <a:lstStyle/>
            <a:p>
              <a:r>
                <a:rPr lang="pt-PT" noProof="0">
                  <a:solidFill>
                    <a:schemeClr val="bg1"/>
                  </a:solidFill>
                </a:rPr>
                <a:t>Compatibilidade com os métodos de testagem</a:t>
              </a:r>
            </a:p>
          </p:txBody>
        </p:sp>
      </p:grpSp>
      <p:sp>
        <p:nvSpPr>
          <p:cNvPr id="8" name="TextBox 7">
            <a:extLst>
              <a:ext uri="{FF2B5EF4-FFF2-40B4-BE49-F238E27FC236}">
                <a16:creationId xmlns:a16="http://schemas.microsoft.com/office/drawing/2014/main" id="{BABE4871-98A5-C2CB-EB71-40AEE7117BB1}"/>
              </a:ext>
            </a:extLst>
          </p:cNvPr>
          <p:cNvSpPr txBox="1"/>
          <p:nvPr/>
        </p:nvSpPr>
        <p:spPr>
          <a:xfrm>
            <a:off x="3806686" y="1767309"/>
            <a:ext cx="7603431" cy="1874512"/>
          </a:xfrm>
          <a:prstGeom prst="rect">
            <a:avLst/>
          </a:prstGeom>
          <a:noFill/>
          <a:ln w="3175">
            <a:solidFill>
              <a:schemeClr val="bg2">
                <a:lumMod val="25000"/>
              </a:schemeClr>
            </a:solidFill>
          </a:ln>
        </p:spPr>
        <p:txBody>
          <a:bodyPr wrap="square" lIns="91440" tIns="216000" rIns="91440" bIns="144000" rtlCol="0" anchor="ctr" anchorCtr="0">
            <a:noAutofit/>
          </a:bodyPr>
          <a:lstStyle/>
          <a:p>
            <a:pPr marL="285750" indent="-285750">
              <a:buClr>
                <a:schemeClr val="accent1"/>
              </a:buClr>
              <a:buFont typeface="Arial" panose="020B0604020202020204" pitchFamily="34" charset="0"/>
              <a:buChar char="•"/>
            </a:pPr>
            <a:r>
              <a:rPr lang="pt-PT" noProof="0">
                <a:latin typeface="Trebuchet MS"/>
              </a:rPr>
              <a:t>Apenas para testagem </a:t>
            </a:r>
            <a:r>
              <a:rPr lang="pt-PT" noProof="0">
                <a:latin typeface="Trebuchet MS" panose="020B0703020202090204" pitchFamily="34" charset="0"/>
              </a:rPr>
              <a:t>até 2 horas após a colheita</a:t>
            </a:r>
            <a:r>
              <a:rPr lang="pt-PT" noProof="0">
                <a:latin typeface="Trebuchet MS"/>
              </a:rPr>
              <a:t>.</a:t>
            </a:r>
            <a:endParaRPr lang="pt-PT" noProof="0">
              <a:latin typeface="Trebuchet MS" panose="020B0703020202090204" pitchFamily="34" charset="0"/>
            </a:endParaRPr>
          </a:p>
          <a:p>
            <a:pPr marL="285750" indent="-285750">
              <a:buClr>
                <a:schemeClr val="accent1"/>
              </a:buClr>
              <a:buFont typeface="Arial" panose="020B0604020202020204" pitchFamily="34" charset="0"/>
              <a:buChar char="•"/>
            </a:pPr>
            <a:endParaRPr lang="pt-PT" sz="1800" noProof="0">
              <a:latin typeface="Trebuchet MS" panose="020B0703020202090204" pitchFamily="34" charset="0"/>
            </a:endParaRPr>
          </a:p>
          <a:p>
            <a:pPr marL="285750" indent="-285750">
              <a:buClr>
                <a:schemeClr val="accent1"/>
              </a:buClr>
              <a:buFont typeface="Arial" panose="020B0604020202020204" pitchFamily="34" charset="0"/>
              <a:buChar char="•"/>
            </a:pPr>
            <a:r>
              <a:rPr lang="pt-PT" sz="2000" noProof="0">
                <a:latin typeface="Trebuchet MS" panose="020B0703020202090204" pitchFamily="34" charset="0"/>
              </a:rPr>
              <a:t>Deve ser transportada à temperatura ambiente</a:t>
            </a:r>
            <a:r>
              <a:rPr lang="pt-PT" noProof="0"/>
              <a:t> </a:t>
            </a:r>
            <a:r>
              <a:rPr lang="pt-PT" sz="1800" noProof="0">
                <a:latin typeface="Trebuchet MS"/>
              </a:rPr>
              <a:t>(22 </a:t>
            </a:r>
            <a:r>
              <a:rPr lang="pt-PT" sz="1800" baseline="30000" noProof="0" err="1">
                <a:latin typeface="Trebuchet MS"/>
              </a:rPr>
              <a:t>o</a:t>
            </a:r>
            <a:r>
              <a:rPr lang="pt-PT" sz="1800" noProof="0" err="1">
                <a:latin typeface="Trebuchet MS"/>
              </a:rPr>
              <a:t>C</a:t>
            </a:r>
            <a:r>
              <a:rPr lang="pt-PT" sz="1800" noProof="0">
                <a:latin typeface="Trebuchet MS"/>
              </a:rPr>
              <a:t> – 25 </a:t>
            </a:r>
            <a:r>
              <a:rPr lang="pt-PT" sz="1800" baseline="30000" noProof="0" err="1">
                <a:latin typeface="Trebuchet MS"/>
              </a:rPr>
              <a:t>o</a:t>
            </a:r>
            <a:r>
              <a:rPr lang="pt-PT" sz="1800" noProof="0" err="1">
                <a:latin typeface="Trebuchet MS"/>
              </a:rPr>
              <a:t>C</a:t>
            </a:r>
            <a:r>
              <a:rPr lang="pt-PT" noProof="0">
                <a:latin typeface="Trebuchet MS"/>
              </a:rPr>
              <a:t>).</a:t>
            </a:r>
            <a:endParaRPr lang="pt-PT" sz="1800" noProof="0">
              <a:latin typeface="Trebuchet MS" panose="020B0703020202090204" pitchFamily="34" charset="0"/>
            </a:endParaRPr>
          </a:p>
          <a:p>
            <a:pPr marL="285750" indent="-285750">
              <a:buClr>
                <a:schemeClr val="accent1"/>
              </a:buClr>
              <a:buFont typeface="Arial" panose="020B0604020202020204" pitchFamily="34" charset="0"/>
              <a:buChar char="•"/>
            </a:pPr>
            <a:endParaRPr lang="pt-PT" sz="1800" noProof="0">
              <a:latin typeface="Trebuchet MS" panose="020B0703020202090204" pitchFamily="34" charset="0"/>
            </a:endParaRPr>
          </a:p>
          <a:p>
            <a:pPr marL="285750" indent="-285750">
              <a:buClr>
                <a:schemeClr val="accent1"/>
              </a:buClr>
              <a:buFont typeface="Arial" panose="020B0604020202020204" pitchFamily="34" charset="0"/>
              <a:buChar char="•"/>
            </a:pPr>
            <a:r>
              <a:rPr lang="pt-PT" noProof="0">
                <a:latin typeface="Trebuchet MS"/>
              </a:rPr>
              <a:t>Manter o recipiente ao abrigo da luz solar direta.</a:t>
            </a:r>
            <a:endParaRPr lang="pt-PT" sz="1800" noProof="0">
              <a:latin typeface="Trebuchet MS" panose="020B0703020202090204" pitchFamily="34" charset="0"/>
            </a:endParaRPr>
          </a:p>
        </p:txBody>
      </p:sp>
      <p:cxnSp>
        <p:nvCxnSpPr>
          <p:cNvPr id="11" name="Straight Connector 10">
            <a:extLst>
              <a:ext uri="{FF2B5EF4-FFF2-40B4-BE49-F238E27FC236}">
                <a16:creationId xmlns:a16="http://schemas.microsoft.com/office/drawing/2014/main" id="{63384CD2-F476-EA96-CE22-B1E1E35594B5}"/>
              </a:ext>
            </a:extLst>
          </p:cNvPr>
          <p:cNvCxnSpPr>
            <a:cxnSpLocks/>
          </p:cNvCxnSpPr>
          <p:nvPr/>
        </p:nvCxnSpPr>
        <p:spPr>
          <a:xfrm>
            <a:off x="3052120" y="1541498"/>
            <a:ext cx="0" cy="4284679"/>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75D27A9-7A9B-598E-E2A4-4FCBA9340747}"/>
              </a:ext>
            </a:extLst>
          </p:cNvPr>
          <p:cNvSpPr txBox="1"/>
          <p:nvPr/>
        </p:nvSpPr>
        <p:spPr>
          <a:xfrm>
            <a:off x="3406429" y="1541498"/>
            <a:ext cx="1712220" cy="369332"/>
          </a:xfrm>
          <a:prstGeom prst="rect">
            <a:avLst/>
          </a:prstGeom>
          <a:solidFill>
            <a:schemeClr val="accent3"/>
          </a:solidFill>
        </p:spPr>
        <p:txBody>
          <a:bodyPr wrap="square" rtlCol="0">
            <a:spAutoFit/>
          </a:bodyPr>
          <a:lstStyle/>
          <a:p>
            <a:r>
              <a:rPr lang="pt-PT" noProof="0">
                <a:solidFill>
                  <a:schemeClr val="bg1"/>
                </a:solidFill>
              </a:rPr>
              <a:t>Conservação</a:t>
            </a:r>
          </a:p>
        </p:txBody>
      </p:sp>
      <p:grpSp>
        <p:nvGrpSpPr>
          <p:cNvPr id="17" name="Group 16">
            <a:extLst>
              <a:ext uri="{FF2B5EF4-FFF2-40B4-BE49-F238E27FC236}">
                <a16:creationId xmlns:a16="http://schemas.microsoft.com/office/drawing/2014/main" id="{1124109D-341C-1307-5F6A-87C31A34AF1A}"/>
              </a:ext>
            </a:extLst>
          </p:cNvPr>
          <p:cNvGrpSpPr/>
          <p:nvPr/>
        </p:nvGrpSpPr>
        <p:grpSpPr>
          <a:xfrm>
            <a:off x="9945796" y="2944368"/>
            <a:ext cx="1874512" cy="2360942"/>
            <a:chOff x="10224388" y="3429001"/>
            <a:chExt cx="1874512" cy="2360942"/>
          </a:xfrm>
        </p:grpSpPr>
        <p:sp>
          <p:nvSpPr>
            <p:cNvPr id="2" name="Oval 1">
              <a:extLst>
                <a:ext uri="{FF2B5EF4-FFF2-40B4-BE49-F238E27FC236}">
                  <a16:creationId xmlns:a16="http://schemas.microsoft.com/office/drawing/2014/main" id="{167F1463-CF13-06EF-23CC-92C9118F6FC8}"/>
                </a:ext>
              </a:extLst>
            </p:cNvPr>
            <p:cNvSpPr/>
            <p:nvPr/>
          </p:nvSpPr>
          <p:spPr>
            <a:xfrm>
              <a:off x="10224388" y="3704314"/>
              <a:ext cx="1874512" cy="1874512"/>
            </a:xfrm>
            <a:prstGeom prst="ellipse">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pic>
          <p:nvPicPr>
            <p:cNvPr id="18" name="Picture 17">
              <a:extLst>
                <a:ext uri="{FF2B5EF4-FFF2-40B4-BE49-F238E27FC236}">
                  <a16:creationId xmlns:a16="http://schemas.microsoft.com/office/drawing/2014/main" id="{34219358-12EF-F687-742F-194C8ED02008}"/>
                </a:ext>
              </a:extLst>
            </p:cNvPr>
            <p:cNvPicPr>
              <a:picLocks noChangeAspect="1"/>
            </p:cNvPicPr>
            <p:nvPr/>
          </p:nvPicPr>
          <p:blipFill rotWithShape="1">
            <a:blip r:embed="rId3"/>
            <a:srcRect l="31311" t="19424" r="32170" b="22745"/>
            <a:stretch/>
          </p:blipFill>
          <p:spPr>
            <a:xfrm>
              <a:off x="10416209" y="3429001"/>
              <a:ext cx="1490870" cy="2360942"/>
            </a:xfrm>
            <a:prstGeom prst="rect">
              <a:avLst/>
            </a:prstGeom>
          </p:spPr>
        </p:pic>
      </p:grpSp>
      <p:sp>
        <p:nvSpPr>
          <p:cNvPr id="12" name="Google Shape;18;p31">
            <a:extLst>
              <a:ext uri="{FF2B5EF4-FFF2-40B4-BE49-F238E27FC236}">
                <a16:creationId xmlns:a16="http://schemas.microsoft.com/office/drawing/2014/main" id="{A04FE3A1-D780-A0D4-5A35-D229CFD4C040}"/>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smtClean="0">
                <a:solidFill>
                  <a:schemeClr val="tx1">
                    <a:lumMod val="40000"/>
                    <a:lumOff val="60000"/>
                  </a:schemeClr>
                </a:solidFill>
              </a:rPr>
              <a:pPr/>
              <a:t>25</a:t>
            </a:fld>
            <a:endParaRPr b="1">
              <a:solidFill>
                <a:schemeClr val="tx1">
                  <a:lumMod val="40000"/>
                  <a:lumOff val="60000"/>
                </a:schemeClr>
              </a:solidFill>
            </a:endParaRPr>
          </a:p>
        </p:txBody>
      </p:sp>
    </p:spTree>
    <p:extLst>
      <p:ext uri="{BB962C8B-B14F-4D97-AF65-F5344CB8AC3E}">
        <p14:creationId xmlns:p14="http://schemas.microsoft.com/office/powerpoint/2010/main" val="4192576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4C7A5B9-7AC3-F4DF-8F5C-9A050CA99960}"/>
              </a:ext>
            </a:extLst>
          </p:cNvPr>
          <p:cNvSpPr txBox="1">
            <a:spLocks/>
          </p:cNvSpPr>
          <p:nvPr/>
        </p:nvSpPr>
        <p:spPr>
          <a:xfrm>
            <a:off x="0" y="309276"/>
            <a:ext cx="12078269" cy="1499616"/>
          </a:xfrm>
          <a:prstGeom prst="rect">
            <a:avLst/>
          </a:prstGeom>
        </p:spPr>
        <p:txBody>
          <a:bodyPr lIns="91440" tIns="45720" rIns="91440" bIns="45720" anchor="t">
            <a:normAutofit/>
          </a:bodyPr>
          <a:lst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a:lstStyle>
          <a:p>
            <a:pPr>
              <a:lnSpc>
                <a:spcPct val="100000"/>
              </a:lnSpc>
            </a:pPr>
            <a:r>
              <a:rPr lang="pt-PT" sz="4400" noProof="0" dirty="0">
                <a:solidFill>
                  <a:schemeClr val="accent1"/>
                </a:solidFill>
                <a:latin typeface="Trebuchet MS"/>
              </a:rPr>
              <a:t>Amostra em água </a:t>
            </a:r>
            <a:r>
              <a:rPr lang="pt-PT" sz="4400" noProof="0" dirty="0" err="1">
                <a:solidFill>
                  <a:schemeClr val="accent1"/>
                </a:solidFill>
                <a:latin typeface="Trebuchet MS"/>
              </a:rPr>
              <a:t>peptonada</a:t>
            </a:r>
            <a:r>
              <a:rPr lang="pt-PT" sz="4400" noProof="0" dirty="0">
                <a:solidFill>
                  <a:schemeClr val="accent1"/>
                </a:solidFill>
                <a:latin typeface="Trebuchet MS"/>
              </a:rPr>
              <a:t> alcalina(APA)</a:t>
            </a:r>
          </a:p>
        </p:txBody>
      </p:sp>
      <p:cxnSp>
        <p:nvCxnSpPr>
          <p:cNvPr id="24" name="Straight Connector 23">
            <a:extLst>
              <a:ext uri="{FF2B5EF4-FFF2-40B4-BE49-F238E27FC236}">
                <a16:creationId xmlns:a16="http://schemas.microsoft.com/office/drawing/2014/main" id="{0D35ACF8-36FA-049F-1164-719A4BEEA7AF}"/>
              </a:ext>
            </a:extLst>
          </p:cNvPr>
          <p:cNvCxnSpPr>
            <a:cxnSpLocks/>
          </p:cNvCxnSpPr>
          <p:nvPr/>
        </p:nvCxnSpPr>
        <p:spPr>
          <a:xfrm>
            <a:off x="1847850" y="1651508"/>
            <a:ext cx="8496300" cy="0"/>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10" name="Group 9">
            <a:extLst>
              <a:ext uri="{FF2B5EF4-FFF2-40B4-BE49-F238E27FC236}">
                <a16:creationId xmlns:a16="http://schemas.microsoft.com/office/drawing/2014/main" id="{BB764DBF-27C8-A7A8-7928-040C0A58BE92}"/>
              </a:ext>
            </a:extLst>
          </p:cNvPr>
          <p:cNvGrpSpPr/>
          <p:nvPr/>
        </p:nvGrpSpPr>
        <p:grpSpPr>
          <a:xfrm>
            <a:off x="334651" y="1844774"/>
            <a:ext cx="2243914" cy="2118812"/>
            <a:chOff x="1214903" y="1671088"/>
            <a:chExt cx="2243914" cy="2118812"/>
          </a:xfrm>
        </p:grpSpPr>
        <p:sp>
          <p:nvSpPr>
            <p:cNvPr id="21" name="Oval 20">
              <a:extLst>
                <a:ext uri="{FF2B5EF4-FFF2-40B4-BE49-F238E27FC236}">
                  <a16:creationId xmlns:a16="http://schemas.microsoft.com/office/drawing/2014/main" id="{C526CF4C-DCEA-8C3A-29D1-87821A3B105B}"/>
                </a:ext>
              </a:extLst>
            </p:cNvPr>
            <p:cNvSpPr/>
            <p:nvPr/>
          </p:nvSpPr>
          <p:spPr>
            <a:xfrm>
              <a:off x="1340005" y="1671088"/>
              <a:ext cx="2118812" cy="2118812"/>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22" name="TextBox 21">
              <a:extLst>
                <a:ext uri="{FF2B5EF4-FFF2-40B4-BE49-F238E27FC236}">
                  <a16:creationId xmlns:a16="http://schemas.microsoft.com/office/drawing/2014/main" id="{85234930-41A3-AD81-40FE-D81E46A5F5B0}"/>
                </a:ext>
              </a:extLst>
            </p:cNvPr>
            <p:cNvSpPr txBox="1"/>
            <p:nvPr/>
          </p:nvSpPr>
          <p:spPr>
            <a:xfrm>
              <a:off x="1340005" y="2257561"/>
              <a:ext cx="2118812" cy="1323439"/>
            </a:xfrm>
            <a:prstGeom prst="rect">
              <a:avLst/>
            </a:prstGeom>
            <a:noFill/>
          </p:spPr>
          <p:txBody>
            <a:bodyPr wrap="square" rtlCol="0">
              <a:spAutoFit/>
            </a:bodyPr>
            <a:lstStyle/>
            <a:p>
              <a:pPr algn="ctr">
                <a:spcAft>
                  <a:spcPts val="600"/>
                </a:spcAft>
              </a:pPr>
              <a:r>
                <a:rPr lang="en-HU" sz="1600" b="1">
                  <a:solidFill>
                    <a:schemeClr val="accent1"/>
                  </a:solidFill>
                  <a:latin typeface="Trebuchet MS" panose="020B0703020202090204" pitchFamily="34" charset="0"/>
                </a:rPr>
                <a:t>AP</a:t>
              </a:r>
              <a:r>
                <a:rPr lang="pt-PT" sz="1600" b="1">
                  <a:solidFill>
                    <a:schemeClr val="accent1"/>
                  </a:solidFill>
                  <a:latin typeface="Trebuchet MS" panose="020B0703020202090204" pitchFamily="34" charset="0"/>
                </a:rPr>
                <a:t>A</a:t>
              </a:r>
              <a:br>
                <a:rPr lang="en-HU" sz="1600">
                  <a:latin typeface="Trebuchet MS" panose="020B0703020202090204" pitchFamily="34" charset="0"/>
                </a:rPr>
              </a:br>
              <a:r>
                <a:rPr lang="en-HU" sz="1600">
                  <a:latin typeface="Trebuchet MS" panose="020B0703020202090204" pitchFamily="34" charset="0"/>
                </a:rPr>
                <a:t>tub</a:t>
              </a:r>
              <a:r>
                <a:rPr lang="pt-PT" sz="1600">
                  <a:latin typeface="Trebuchet MS" panose="020B0703020202090204" pitchFamily="34" charset="0"/>
                </a:rPr>
                <a:t>os com tampa de rosca</a:t>
              </a:r>
              <a:r>
                <a:rPr lang="en-HU" sz="1600">
                  <a:latin typeface="Trebuchet MS" panose="020B0703020202090204" pitchFamily="34" charset="0"/>
                </a:rPr>
                <a:t>, </a:t>
              </a:r>
              <a:r>
                <a:rPr lang="pt-PT" sz="1600">
                  <a:latin typeface="Trebuchet MS" panose="020B0703020202090204" pitchFamily="34" charset="0"/>
                </a:rPr>
                <a:t>pipetas de transferência ou cotonetes</a:t>
              </a:r>
              <a:endParaRPr lang="en-HU" sz="1600">
                <a:latin typeface="Trebuchet MS" panose="020B0703020202090204" pitchFamily="34" charset="0"/>
              </a:endParaRPr>
            </a:p>
          </p:txBody>
        </p:sp>
        <p:sp>
          <p:nvSpPr>
            <p:cNvPr id="23" name="TextBox 22">
              <a:extLst>
                <a:ext uri="{FF2B5EF4-FFF2-40B4-BE49-F238E27FC236}">
                  <a16:creationId xmlns:a16="http://schemas.microsoft.com/office/drawing/2014/main" id="{7F2FF0D6-1749-EF8B-1F40-BCA79BFA8A83}"/>
                </a:ext>
              </a:extLst>
            </p:cNvPr>
            <p:cNvSpPr txBox="1"/>
            <p:nvPr/>
          </p:nvSpPr>
          <p:spPr>
            <a:xfrm>
              <a:off x="1214903" y="1718833"/>
              <a:ext cx="1973898" cy="369332"/>
            </a:xfrm>
            <a:prstGeom prst="rect">
              <a:avLst/>
            </a:prstGeom>
            <a:solidFill>
              <a:schemeClr val="bg2">
                <a:lumMod val="25000"/>
              </a:schemeClr>
            </a:solidFill>
          </p:spPr>
          <p:txBody>
            <a:bodyPr wrap="square" rtlCol="0">
              <a:spAutoFit/>
            </a:bodyPr>
            <a:lstStyle/>
            <a:p>
              <a:r>
                <a:rPr lang="en-HU">
                  <a:solidFill>
                    <a:schemeClr val="bg1"/>
                  </a:solidFill>
                </a:rPr>
                <a:t>Material </a:t>
              </a:r>
              <a:r>
                <a:rPr lang="pt-PT">
                  <a:solidFill>
                    <a:schemeClr val="bg1"/>
                  </a:solidFill>
                </a:rPr>
                <a:t>necessário</a:t>
              </a:r>
              <a:endParaRPr lang="en-HU">
                <a:solidFill>
                  <a:schemeClr val="bg1"/>
                </a:solidFill>
              </a:endParaRPr>
            </a:p>
          </p:txBody>
        </p:sp>
      </p:grpSp>
      <p:sp>
        <p:nvSpPr>
          <p:cNvPr id="3" name="TextBox 2">
            <a:extLst>
              <a:ext uri="{FF2B5EF4-FFF2-40B4-BE49-F238E27FC236}">
                <a16:creationId xmlns:a16="http://schemas.microsoft.com/office/drawing/2014/main" id="{F022594E-45E5-A651-168C-2736152E408B}"/>
              </a:ext>
            </a:extLst>
          </p:cNvPr>
          <p:cNvSpPr txBox="1"/>
          <p:nvPr/>
        </p:nvSpPr>
        <p:spPr>
          <a:xfrm>
            <a:off x="3805686" y="3976282"/>
            <a:ext cx="7435457" cy="2369636"/>
          </a:xfrm>
          <a:prstGeom prst="rect">
            <a:avLst/>
          </a:prstGeom>
          <a:noFill/>
          <a:ln w="3175">
            <a:solidFill>
              <a:schemeClr val="bg2">
                <a:lumMod val="25000"/>
              </a:schemeClr>
            </a:solidFill>
          </a:ln>
        </p:spPr>
        <p:txBody>
          <a:bodyPr wrap="square" lIns="91440" tIns="251999" rIns="91440" bIns="144000" rtlCol="0" anchor="t">
            <a:spAutoFit/>
          </a:bodyPr>
          <a:lstStyle/>
          <a:p>
            <a:pPr marL="285750" indent="-285750">
              <a:spcAft>
                <a:spcPts val="1200"/>
              </a:spcAft>
              <a:buClr>
                <a:schemeClr val="accent1"/>
              </a:buClr>
              <a:buFont typeface="Arial" panose="020B0604020202020204" pitchFamily="34" charset="0"/>
              <a:buChar char="•"/>
            </a:pPr>
            <a:r>
              <a:rPr lang="pt-PT" noProof="0" dirty="0">
                <a:latin typeface="Trebuchet MS"/>
              </a:rPr>
              <a:t>Transferir a matéria fecal do recipiente inicial para o                 tubo com APA.</a:t>
            </a:r>
          </a:p>
          <a:p>
            <a:pPr marL="285750" indent="-285750">
              <a:spcAft>
                <a:spcPts val="1200"/>
              </a:spcAft>
              <a:buClr>
                <a:schemeClr val="accent1"/>
              </a:buClr>
              <a:buFont typeface="Arial" panose="020B0604020202020204" pitchFamily="34" charset="0"/>
              <a:buChar char="•"/>
            </a:pPr>
            <a:r>
              <a:rPr lang="pt-PT" noProof="0" dirty="0">
                <a:latin typeface="Trebuchet MS"/>
              </a:rPr>
              <a:t>Película ou fita de vedação para selar o recipiente e evitar           fugas quando possível</a:t>
            </a:r>
            <a:r>
              <a:rPr lang="pt-PT" sz="1800" noProof="0" dirty="0">
                <a:latin typeface="Trebuchet MS"/>
              </a:rPr>
              <a:t>!</a:t>
            </a:r>
            <a:endParaRPr lang="pt-PT" noProof="0" dirty="0">
              <a:latin typeface="Trebuchet MS"/>
            </a:endParaRPr>
          </a:p>
          <a:p>
            <a:pPr marL="285750" indent="-285750">
              <a:spcAft>
                <a:spcPts val="1200"/>
              </a:spcAft>
              <a:buClr>
                <a:schemeClr val="accent1"/>
              </a:buClr>
              <a:buFont typeface="Arial" panose="020B0604020202020204" pitchFamily="34" charset="0"/>
              <a:buChar char="•"/>
            </a:pPr>
            <a:r>
              <a:rPr lang="pt-PT" b="1" noProof="0" dirty="0">
                <a:solidFill>
                  <a:schemeClr val="accent1"/>
                </a:solidFill>
                <a:latin typeface="Trebuchet MS"/>
              </a:rPr>
              <a:t>NOTA: </a:t>
            </a:r>
            <a:r>
              <a:rPr lang="pt-PT" noProof="0" dirty="0">
                <a:latin typeface="Trebuchet MS"/>
              </a:rPr>
              <a:t>a matéria fecal não deve exceder 10% </a:t>
            </a:r>
            <a:br>
              <a:rPr lang="pt-PT" noProof="0" dirty="0">
                <a:latin typeface="Trebuchet MS" panose="020B0703020202090204" pitchFamily="34" charset="0"/>
              </a:rPr>
            </a:br>
            <a:r>
              <a:rPr lang="pt-PT" noProof="0" dirty="0">
                <a:latin typeface="Trebuchet MS"/>
              </a:rPr>
              <a:t>do volume do enriquecimento de APA.</a:t>
            </a:r>
          </a:p>
        </p:txBody>
      </p:sp>
      <p:sp>
        <p:nvSpPr>
          <p:cNvPr id="9" name="TextBox 8">
            <a:extLst>
              <a:ext uri="{FF2B5EF4-FFF2-40B4-BE49-F238E27FC236}">
                <a16:creationId xmlns:a16="http://schemas.microsoft.com/office/drawing/2014/main" id="{E0D58745-8389-C282-4199-CD3B6B1ED751}"/>
              </a:ext>
            </a:extLst>
          </p:cNvPr>
          <p:cNvSpPr txBox="1"/>
          <p:nvPr/>
        </p:nvSpPr>
        <p:spPr>
          <a:xfrm>
            <a:off x="3805686" y="2035949"/>
            <a:ext cx="7435467" cy="1538640"/>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spcAft>
                <a:spcPts val="1200"/>
              </a:spcAft>
              <a:buClr>
                <a:schemeClr val="accent1"/>
              </a:buClr>
              <a:buFont typeface="Arial" panose="020B0604020202020204" pitchFamily="34" charset="0"/>
              <a:buChar char="•"/>
            </a:pPr>
            <a:r>
              <a:rPr lang="pt-PT" noProof="0">
                <a:latin typeface="Trebuchet MS"/>
              </a:rPr>
              <a:t>Apenas para testagem </a:t>
            </a:r>
            <a:r>
              <a:rPr lang="pt-PT" noProof="0">
                <a:latin typeface="Trebuchet MS" panose="020B0703020202090204" pitchFamily="34" charset="0"/>
              </a:rPr>
              <a:t>até 24 horas após a colheita</a:t>
            </a:r>
            <a:r>
              <a:rPr lang="pt-PT" noProof="0">
                <a:latin typeface="Trebuchet MS"/>
              </a:rPr>
              <a:t>.</a:t>
            </a:r>
            <a:endParaRPr lang="pt-PT" sz="1800" noProof="0">
              <a:latin typeface="Trebuchet MS"/>
            </a:endParaRPr>
          </a:p>
          <a:p>
            <a:pPr marL="285750" indent="-285750">
              <a:spcAft>
                <a:spcPts val="1200"/>
              </a:spcAft>
              <a:buClr>
                <a:schemeClr val="accent1"/>
              </a:buClr>
              <a:buFont typeface="Arial" panose="020B0604020202020204" pitchFamily="34" charset="0"/>
              <a:buChar char="•"/>
            </a:pPr>
            <a:r>
              <a:rPr lang="pt-PT" noProof="0">
                <a:latin typeface="Trebuchet MS" panose="020B0703020202090204" pitchFamily="34" charset="0"/>
              </a:rPr>
              <a:t>Deve ser transportada à temperatura ambiente </a:t>
            </a:r>
            <a:r>
              <a:rPr lang="pt-PT" sz="1800" noProof="0">
                <a:latin typeface="Trebuchet MS"/>
              </a:rPr>
              <a:t>(22 </a:t>
            </a:r>
            <a:r>
              <a:rPr lang="pt-PT" sz="1800" baseline="30000" noProof="0" err="1">
                <a:latin typeface="Trebuchet MS"/>
              </a:rPr>
              <a:t>o</a:t>
            </a:r>
            <a:r>
              <a:rPr lang="pt-PT" sz="1800" noProof="0" err="1">
                <a:latin typeface="Trebuchet MS"/>
              </a:rPr>
              <a:t>C</a:t>
            </a:r>
            <a:r>
              <a:rPr lang="pt-PT" sz="1800" noProof="0">
                <a:latin typeface="Trebuchet MS"/>
              </a:rPr>
              <a:t> – 25 </a:t>
            </a:r>
            <a:r>
              <a:rPr lang="pt-PT" sz="1800" baseline="30000" noProof="0" err="1">
                <a:latin typeface="Trebuchet MS"/>
              </a:rPr>
              <a:t>o</a:t>
            </a:r>
            <a:r>
              <a:rPr lang="pt-PT" sz="1800" noProof="0" err="1">
                <a:latin typeface="Trebuchet MS"/>
              </a:rPr>
              <a:t>C</a:t>
            </a:r>
            <a:r>
              <a:rPr lang="pt-PT" noProof="0">
                <a:latin typeface="Trebuchet MS"/>
              </a:rPr>
              <a:t>).</a:t>
            </a:r>
            <a:endParaRPr lang="pt-PT" sz="1800" noProof="0">
              <a:latin typeface="Trebuchet MS"/>
            </a:endParaRPr>
          </a:p>
          <a:p>
            <a:pPr marL="285750" indent="-285750">
              <a:spcAft>
                <a:spcPts val="1200"/>
              </a:spcAft>
              <a:buClr>
                <a:schemeClr val="accent1"/>
              </a:buClr>
              <a:buFont typeface="Arial" panose="020B0604020202020204" pitchFamily="34" charset="0"/>
              <a:buChar char="•"/>
            </a:pPr>
            <a:r>
              <a:rPr lang="pt-PT" noProof="0">
                <a:latin typeface="Trebuchet MS"/>
              </a:rPr>
              <a:t>Manter o recipiente ao abrigo da luz solar direta.</a:t>
            </a:r>
            <a:endParaRPr lang="pt-PT" sz="1800" noProof="0">
              <a:latin typeface="Trebuchet MS"/>
            </a:endParaRPr>
          </a:p>
        </p:txBody>
      </p:sp>
      <p:sp>
        <p:nvSpPr>
          <p:cNvPr id="19" name="TextBox 18">
            <a:extLst>
              <a:ext uri="{FF2B5EF4-FFF2-40B4-BE49-F238E27FC236}">
                <a16:creationId xmlns:a16="http://schemas.microsoft.com/office/drawing/2014/main" id="{5806EBB5-80FA-2041-72E3-4F5792387F98}"/>
              </a:ext>
            </a:extLst>
          </p:cNvPr>
          <p:cNvSpPr txBox="1"/>
          <p:nvPr/>
        </p:nvSpPr>
        <p:spPr>
          <a:xfrm>
            <a:off x="3406429" y="1750217"/>
            <a:ext cx="1712220" cy="369332"/>
          </a:xfrm>
          <a:prstGeom prst="rect">
            <a:avLst/>
          </a:prstGeom>
          <a:solidFill>
            <a:schemeClr val="accent3"/>
          </a:solidFill>
        </p:spPr>
        <p:txBody>
          <a:bodyPr wrap="square" rtlCol="0">
            <a:spAutoFit/>
          </a:bodyPr>
          <a:lstStyle/>
          <a:p>
            <a:r>
              <a:rPr lang="pt-PT">
                <a:solidFill>
                  <a:schemeClr val="bg1"/>
                </a:solidFill>
              </a:rPr>
              <a:t>Conservação</a:t>
            </a:r>
          </a:p>
        </p:txBody>
      </p:sp>
      <p:sp>
        <p:nvSpPr>
          <p:cNvPr id="25" name="TextBox 24">
            <a:extLst>
              <a:ext uri="{FF2B5EF4-FFF2-40B4-BE49-F238E27FC236}">
                <a16:creationId xmlns:a16="http://schemas.microsoft.com/office/drawing/2014/main" id="{8A74C11A-B68D-BC12-DC3F-F37BD1169539}"/>
              </a:ext>
            </a:extLst>
          </p:cNvPr>
          <p:cNvSpPr txBox="1"/>
          <p:nvPr/>
        </p:nvSpPr>
        <p:spPr>
          <a:xfrm>
            <a:off x="3407761" y="3780950"/>
            <a:ext cx="1712220" cy="369332"/>
          </a:xfrm>
          <a:prstGeom prst="rect">
            <a:avLst/>
          </a:prstGeom>
          <a:solidFill>
            <a:schemeClr val="accent3"/>
          </a:solidFill>
        </p:spPr>
        <p:txBody>
          <a:bodyPr wrap="square" rtlCol="0">
            <a:spAutoFit/>
          </a:bodyPr>
          <a:lstStyle/>
          <a:p>
            <a:r>
              <a:rPr lang="pt-PT">
                <a:solidFill>
                  <a:schemeClr val="bg1"/>
                </a:solidFill>
              </a:rPr>
              <a:t>Procedimento</a:t>
            </a:r>
          </a:p>
        </p:txBody>
      </p:sp>
      <p:grpSp>
        <p:nvGrpSpPr>
          <p:cNvPr id="26" name="Group 25">
            <a:extLst>
              <a:ext uri="{FF2B5EF4-FFF2-40B4-BE49-F238E27FC236}">
                <a16:creationId xmlns:a16="http://schemas.microsoft.com/office/drawing/2014/main" id="{D7E9EDA3-C558-1B4E-36DB-8FA2E55F74E6}"/>
              </a:ext>
            </a:extLst>
          </p:cNvPr>
          <p:cNvGrpSpPr/>
          <p:nvPr/>
        </p:nvGrpSpPr>
        <p:grpSpPr>
          <a:xfrm>
            <a:off x="10053936" y="3081131"/>
            <a:ext cx="1874512" cy="2534478"/>
            <a:chOff x="10053936" y="3081131"/>
            <a:chExt cx="1874512" cy="2534478"/>
          </a:xfrm>
        </p:grpSpPr>
        <p:sp>
          <p:nvSpPr>
            <p:cNvPr id="2" name="Oval 1">
              <a:extLst>
                <a:ext uri="{FF2B5EF4-FFF2-40B4-BE49-F238E27FC236}">
                  <a16:creationId xmlns:a16="http://schemas.microsoft.com/office/drawing/2014/main" id="{BA914224-D688-8CD1-4029-60B5A6E55B41}"/>
                </a:ext>
              </a:extLst>
            </p:cNvPr>
            <p:cNvSpPr/>
            <p:nvPr/>
          </p:nvSpPr>
          <p:spPr>
            <a:xfrm>
              <a:off x="10053936" y="3548270"/>
              <a:ext cx="1874512" cy="1874512"/>
            </a:xfrm>
            <a:prstGeom prst="ellipse">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pic>
          <p:nvPicPr>
            <p:cNvPr id="16" name="Picture 15">
              <a:extLst>
                <a:ext uri="{FF2B5EF4-FFF2-40B4-BE49-F238E27FC236}">
                  <a16:creationId xmlns:a16="http://schemas.microsoft.com/office/drawing/2014/main" id="{472630A4-250A-DE16-B65A-D3BF5C2F338C}"/>
                </a:ext>
              </a:extLst>
            </p:cNvPr>
            <p:cNvPicPr>
              <a:picLocks noChangeAspect="1"/>
            </p:cNvPicPr>
            <p:nvPr/>
          </p:nvPicPr>
          <p:blipFill rotWithShape="1">
            <a:blip r:embed="rId3"/>
            <a:srcRect l="36803" t="18888" r="35093" b="17654"/>
            <a:stretch/>
          </p:blipFill>
          <p:spPr>
            <a:xfrm>
              <a:off x="10496390" y="3081131"/>
              <a:ext cx="1122453" cy="2534478"/>
            </a:xfrm>
            <a:prstGeom prst="rect">
              <a:avLst/>
            </a:prstGeom>
          </p:spPr>
        </p:pic>
      </p:grpSp>
      <p:cxnSp>
        <p:nvCxnSpPr>
          <p:cNvPr id="4" name="Straight Connector 3">
            <a:extLst>
              <a:ext uri="{FF2B5EF4-FFF2-40B4-BE49-F238E27FC236}">
                <a16:creationId xmlns:a16="http://schemas.microsoft.com/office/drawing/2014/main" id="{ECDBA7DE-58E2-9C94-9116-849AE97DA427}"/>
              </a:ext>
            </a:extLst>
          </p:cNvPr>
          <p:cNvCxnSpPr>
            <a:cxnSpLocks/>
          </p:cNvCxnSpPr>
          <p:nvPr/>
        </p:nvCxnSpPr>
        <p:spPr>
          <a:xfrm>
            <a:off x="3057117" y="1651508"/>
            <a:ext cx="0" cy="4725436"/>
          </a:xfrm>
          <a:prstGeom prst="line">
            <a:avLst/>
          </a:prstGeom>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99290B5-536D-E13D-77E1-DF4AEF96A43F}"/>
              </a:ext>
            </a:extLst>
          </p:cNvPr>
          <p:cNvGrpSpPr/>
          <p:nvPr/>
        </p:nvGrpSpPr>
        <p:grpSpPr>
          <a:xfrm>
            <a:off x="212985" y="4237770"/>
            <a:ext cx="2419486" cy="1790990"/>
            <a:chOff x="8903369" y="4140084"/>
            <a:chExt cx="2419486" cy="1790990"/>
          </a:xfrm>
        </p:grpSpPr>
        <p:sp>
          <p:nvSpPr>
            <p:cNvPr id="6" name="TextBox 5">
              <a:extLst>
                <a:ext uri="{FF2B5EF4-FFF2-40B4-BE49-F238E27FC236}">
                  <a16:creationId xmlns:a16="http://schemas.microsoft.com/office/drawing/2014/main" id="{A8CBAF3B-9956-A57E-0C0B-FD67C313D7D1}"/>
                </a:ext>
              </a:extLst>
            </p:cNvPr>
            <p:cNvSpPr txBox="1"/>
            <p:nvPr/>
          </p:nvSpPr>
          <p:spPr>
            <a:xfrm>
              <a:off x="9254012" y="4704810"/>
              <a:ext cx="2068843" cy="1226264"/>
            </a:xfrm>
            <a:prstGeom prst="rect">
              <a:avLst/>
            </a:prstGeom>
            <a:solidFill>
              <a:schemeClr val="accent3"/>
            </a:solidFill>
          </p:spPr>
          <p:txBody>
            <a:bodyPr wrap="square" lIns="91440" tIns="324000" rIns="91440" bIns="45720" rtlCol="0" anchor="ctr" anchorCtr="0">
              <a:noAutofit/>
            </a:bodyPr>
            <a:lstStyle/>
            <a:p>
              <a:pPr algn="ctr"/>
              <a:r>
                <a:rPr lang="pt-PT" sz="1600" noProof="0">
                  <a:solidFill>
                    <a:schemeClr val="bg1"/>
                  </a:solidFill>
                  <a:latin typeface="Trebuchet MS"/>
                </a:rPr>
                <a:t>TDR </a:t>
              </a:r>
              <a:endParaRPr lang="pt-PT" sz="1600" noProof="0">
                <a:solidFill>
                  <a:schemeClr val="bg1"/>
                </a:solidFill>
                <a:latin typeface="Trebuchet MS" panose="020B0703020202090204" pitchFamily="34" charset="0"/>
              </a:endParaRPr>
            </a:p>
            <a:p>
              <a:pPr algn="ctr"/>
              <a:r>
                <a:rPr lang="pt-PT" sz="1600" noProof="0">
                  <a:solidFill>
                    <a:schemeClr val="bg1"/>
                  </a:solidFill>
                  <a:latin typeface="Trebuchet MS"/>
                </a:rPr>
                <a:t>Cultura</a:t>
              </a:r>
            </a:p>
            <a:p>
              <a:pPr algn="ctr"/>
              <a:r>
                <a:rPr lang="pt-PT" sz="1600" noProof="0">
                  <a:solidFill>
                    <a:schemeClr val="bg1"/>
                  </a:solidFill>
                  <a:latin typeface="Trebuchet MS"/>
                </a:rPr>
                <a:t>PCR...</a:t>
              </a:r>
            </a:p>
          </p:txBody>
        </p:sp>
        <p:sp>
          <p:nvSpPr>
            <p:cNvPr id="7" name="TextBox 6">
              <a:extLst>
                <a:ext uri="{FF2B5EF4-FFF2-40B4-BE49-F238E27FC236}">
                  <a16:creationId xmlns:a16="http://schemas.microsoft.com/office/drawing/2014/main" id="{903BA85B-5312-AF2A-2B87-7C1FEF034E1E}"/>
                </a:ext>
              </a:extLst>
            </p:cNvPr>
            <p:cNvSpPr txBox="1"/>
            <p:nvPr/>
          </p:nvSpPr>
          <p:spPr>
            <a:xfrm>
              <a:off x="8903369" y="4140084"/>
              <a:ext cx="1879135" cy="923330"/>
            </a:xfrm>
            <a:prstGeom prst="rect">
              <a:avLst/>
            </a:prstGeom>
            <a:solidFill>
              <a:schemeClr val="bg2">
                <a:lumMod val="25000"/>
              </a:schemeClr>
            </a:solidFill>
          </p:spPr>
          <p:txBody>
            <a:bodyPr wrap="square" lIns="91440" tIns="45720" rIns="91440" bIns="45720" rtlCol="0" anchor="t">
              <a:spAutoFit/>
            </a:bodyPr>
            <a:lstStyle/>
            <a:p>
              <a:r>
                <a:rPr lang="pt-PT" noProof="0">
                  <a:solidFill>
                    <a:schemeClr val="bg1"/>
                  </a:solidFill>
                </a:rPr>
                <a:t>Compatibilidade com os métodos de testagem</a:t>
              </a:r>
            </a:p>
          </p:txBody>
        </p:sp>
      </p:grpSp>
      <p:sp>
        <p:nvSpPr>
          <p:cNvPr id="11" name="Google Shape;18;p31">
            <a:extLst>
              <a:ext uri="{FF2B5EF4-FFF2-40B4-BE49-F238E27FC236}">
                <a16:creationId xmlns:a16="http://schemas.microsoft.com/office/drawing/2014/main" id="{DFFA3361-6E03-F8DD-C116-4A5CC3A739FA}"/>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smtClean="0">
                <a:solidFill>
                  <a:schemeClr val="tx1">
                    <a:lumMod val="40000"/>
                    <a:lumOff val="60000"/>
                  </a:schemeClr>
                </a:solidFill>
              </a:rPr>
              <a:pPr/>
              <a:t>26</a:t>
            </a:fld>
            <a:endParaRPr b="1">
              <a:solidFill>
                <a:schemeClr val="tx1">
                  <a:lumMod val="40000"/>
                  <a:lumOff val="60000"/>
                </a:schemeClr>
              </a:solidFill>
            </a:endParaRPr>
          </a:p>
        </p:txBody>
      </p:sp>
    </p:spTree>
    <p:extLst>
      <p:ext uri="{BB962C8B-B14F-4D97-AF65-F5344CB8AC3E}">
        <p14:creationId xmlns:p14="http://schemas.microsoft.com/office/powerpoint/2010/main" val="3527907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1614001-65C8-57BB-8C27-6381BBD26E69}"/>
              </a:ext>
            </a:extLst>
          </p:cNvPr>
          <p:cNvSpPr txBox="1">
            <a:spLocks/>
          </p:cNvSpPr>
          <p:nvPr/>
        </p:nvSpPr>
        <p:spPr>
          <a:xfrm>
            <a:off x="313329" y="309276"/>
            <a:ext cx="10948229" cy="1499616"/>
          </a:xfrm>
          <a:prstGeom prst="rect">
            <a:avLst/>
          </a:prstGeom>
        </p:spPr>
        <p:txBody>
          <a:bodyPr lIns="91440" tIns="45720" rIns="91440" bIns="45720" anchor="t">
            <a:normAutofit/>
          </a:bodyPr>
          <a:lst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a:lstStyle>
          <a:p>
            <a:pPr>
              <a:lnSpc>
                <a:spcPct val="100000"/>
              </a:lnSpc>
            </a:pPr>
            <a:r>
              <a:rPr lang="pt-PT" sz="4400" dirty="0">
                <a:solidFill>
                  <a:schemeClr val="accent1"/>
                </a:solidFill>
                <a:latin typeface="Trebuchet MS"/>
              </a:rPr>
              <a:t>AMOSTRA EM PAPEL DE FILTRO HÚMIDO</a:t>
            </a:r>
          </a:p>
        </p:txBody>
      </p:sp>
      <p:cxnSp>
        <p:nvCxnSpPr>
          <p:cNvPr id="24" name="Straight Connector 23">
            <a:extLst>
              <a:ext uri="{FF2B5EF4-FFF2-40B4-BE49-F238E27FC236}">
                <a16:creationId xmlns:a16="http://schemas.microsoft.com/office/drawing/2014/main" id="{C39B269A-15F0-5F79-027D-9209F3AD6A7B}"/>
              </a:ext>
            </a:extLst>
          </p:cNvPr>
          <p:cNvCxnSpPr>
            <a:cxnSpLocks/>
          </p:cNvCxnSpPr>
          <p:nvPr/>
        </p:nvCxnSpPr>
        <p:spPr>
          <a:xfrm>
            <a:off x="473725" y="985229"/>
            <a:ext cx="10455008" cy="0"/>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20" name="Group 19">
            <a:extLst>
              <a:ext uri="{FF2B5EF4-FFF2-40B4-BE49-F238E27FC236}">
                <a16:creationId xmlns:a16="http://schemas.microsoft.com/office/drawing/2014/main" id="{A6BFD027-9434-7B40-DB62-CC0194A2CC98}"/>
              </a:ext>
            </a:extLst>
          </p:cNvPr>
          <p:cNvGrpSpPr/>
          <p:nvPr/>
        </p:nvGrpSpPr>
        <p:grpSpPr>
          <a:xfrm>
            <a:off x="195375" y="1271087"/>
            <a:ext cx="2679591" cy="2823231"/>
            <a:chOff x="224189" y="3780327"/>
            <a:chExt cx="2679591" cy="2823231"/>
          </a:xfrm>
        </p:grpSpPr>
        <p:sp>
          <p:nvSpPr>
            <p:cNvPr id="21" name="Oval 20">
              <a:extLst>
                <a:ext uri="{FF2B5EF4-FFF2-40B4-BE49-F238E27FC236}">
                  <a16:creationId xmlns:a16="http://schemas.microsoft.com/office/drawing/2014/main" id="{1DB91993-724C-10A9-8B13-98E36B080D25}"/>
                </a:ext>
              </a:extLst>
            </p:cNvPr>
            <p:cNvSpPr/>
            <p:nvPr/>
          </p:nvSpPr>
          <p:spPr>
            <a:xfrm>
              <a:off x="224190" y="3923968"/>
              <a:ext cx="2679590" cy="2679590"/>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22" name="TextBox 21">
              <a:extLst>
                <a:ext uri="{FF2B5EF4-FFF2-40B4-BE49-F238E27FC236}">
                  <a16:creationId xmlns:a16="http://schemas.microsoft.com/office/drawing/2014/main" id="{8C10BE33-120B-D867-336C-B18BFBE4DB0B}"/>
                </a:ext>
              </a:extLst>
            </p:cNvPr>
            <p:cNvSpPr txBox="1"/>
            <p:nvPr/>
          </p:nvSpPr>
          <p:spPr>
            <a:xfrm>
              <a:off x="224189" y="4394946"/>
              <a:ext cx="2679591" cy="1569660"/>
            </a:xfrm>
            <a:prstGeom prst="rect">
              <a:avLst/>
            </a:prstGeom>
            <a:noFill/>
          </p:spPr>
          <p:txBody>
            <a:bodyPr wrap="square" lIns="91440" tIns="45720" rIns="91440" bIns="45720" rtlCol="0" anchor="t">
              <a:spAutoFit/>
            </a:bodyPr>
            <a:lstStyle/>
            <a:p>
              <a:pPr algn="ctr">
                <a:spcAft>
                  <a:spcPts val="600"/>
                </a:spcAft>
              </a:pPr>
              <a:r>
                <a:rPr lang="en-HU" sz="1600" b="1">
                  <a:solidFill>
                    <a:schemeClr val="accent1"/>
                  </a:solidFill>
                  <a:latin typeface="Trebuchet MS"/>
                </a:rPr>
                <a:t>WFP</a:t>
              </a:r>
              <a:br>
                <a:rPr lang="en-HU" sz="1600">
                  <a:latin typeface="Trebuchet MS" panose="020B0703020202090204" pitchFamily="34" charset="0"/>
                </a:rPr>
              </a:br>
              <a:r>
                <a:rPr lang="pt-PT" sz="1600">
                  <a:latin typeface="Trebuchet MS"/>
                </a:rPr>
                <a:t>Discos de papel de filtro</a:t>
              </a:r>
              <a:br>
                <a:rPr lang="en-HU" sz="1600">
                  <a:latin typeface="Trebuchet MS" panose="020B0703020202090204" pitchFamily="34" charset="0"/>
                </a:rPr>
              </a:br>
              <a:r>
                <a:rPr lang="en-HU" sz="1600">
                  <a:latin typeface="Trebuchet MS"/>
                </a:rPr>
                <a:t>(6mm Ø, </a:t>
              </a:r>
              <a:r>
                <a:rPr lang="pt-PT" sz="1600">
                  <a:latin typeface="Trebuchet MS"/>
                </a:rPr>
                <a:t>não estéreis</a:t>
              </a:r>
              <a:r>
                <a:rPr lang="en-HU" sz="1600">
                  <a:latin typeface="Trebuchet MS"/>
                </a:rPr>
                <a:t>), </a:t>
              </a:r>
              <a:br>
                <a:rPr lang="en-HU" sz="1600">
                  <a:latin typeface="Trebuchet MS" panose="020B0703020202090204" pitchFamily="34" charset="0"/>
                </a:rPr>
              </a:br>
              <a:r>
                <a:rPr lang="pt-PT" sz="1600">
                  <a:latin typeface="Trebuchet MS" panose="020B0703020202090204" pitchFamily="34" charset="0"/>
                </a:rPr>
                <a:t>soro fisiológico estéril</a:t>
              </a:r>
              <a:r>
                <a:rPr lang="en-HU" sz="1600">
                  <a:latin typeface="Trebuchet MS"/>
                </a:rPr>
                <a:t>, </a:t>
              </a:r>
              <a:r>
                <a:rPr lang="pt-PT" sz="1600">
                  <a:latin typeface="Trebuchet MS"/>
                </a:rPr>
                <a:t>pinça ou agulha</a:t>
              </a:r>
              <a:r>
                <a:rPr lang="en-HU" sz="1600">
                  <a:latin typeface="Trebuchet MS"/>
                </a:rPr>
                <a:t>,</a:t>
              </a:r>
              <a:r>
                <a:rPr lang="pt-PT" sz="1600">
                  <a:latin typeface="Trebuchet MS"/>
                </a:rPr>
                <a:t> tubo de</a:t>
              </a:r>
              <a:r>
                <a:rPr lang="en-HU" sz="1600">
                  <a:latin typeface="Trebuchet MS"/>
                </a:rPr>
                <a:t> </a:t>
              </a:r>
              <a:br>
                <a:rPr lang="en-HU" sz="1600">
                  <a:latin typeface="Trebuchet MS" panose="020B0703020202090204" pitchFamily="34" charset="0"/>
                </a:rPr>
              </a:br>
              <a:r>
                <a:rPr lang="en-HU" sz="1600">
                  <a:latin typeface="Trebuchet MS"/>
                </a:rPr>
                <a:t>2ml (</a:t>
              </a:r>
              <a:r>
                <a:rPr lang="pt-PT" sz="1600">
                  <a:latin typeface="Trebuchet MS"/>
                </a:rPr>
                <a:t>tampa de rosca</a:t>
              </a:r>
              <a:r>
                <a:rPr lang="en-HU" sz="1600">
                  <a:latin typeface="Trebuchet MS"/>
                </a:rPr>
                <a:t>)</a:t>
              </a:r>
            </a:p>
          </p:txBody>
        </p:sp>
        <p:sp>
          <p:nvSpPr>
            <p:cNvPr id="23" name="TextBox 22">
              <a:extLst>
                <a:ext uri="{FF2B5EF4-FFF2-40B4-BE49-F238E27FC236}">
                  <a16:creationId xmlns:a16="http://schemas.microsoft.com/office/drawing/2014/main" id="{F00C12D3-777E-2309-3A84-0B102F827103}"/>
                </a:ext>
              </a:extLst>
            </p:cNvPr>
            <p:cNvSpPr txBox="1"/>
            <p:nvPr/>
          </p:nvSpPr>
          <p:spPr>
            <a:xfrm>
              <a:off x="269341" y="3780327"/>
              <a:ext cx="1973863" cy="369332"/>
            </a:xfrm>
            <a:prstGeom prst="rect">
              <a:avLst/>
            </a:prstGeom>
            <a:solidFill>
              <a:schemeClr val="bg2">
                <a:lumMod val="25000"/>
              </a:schemeClr>
            </a:solidFill>
          </p:spPr>
          <p:txBody>
            <a:bodyPr wrap="square" rtlCol="0">
              <a:spAutoFit/>
            </a:bodyPr>
            <a:lstStyle/>
            <a:p>
              <a:r>
                <a:rPr lang="en-HU">
                  <a:solidFill>
                    <a:schemeClr val="bg1"/>
                  </a:solidFill>
                </a:rPr>
                <a:t>Material </a:t>
              </a:r>
              <a:r>
                <a:rPr lang="pt-PT">
                  <a:solidFill>
                    <a:schemeClr val="bg1"/>
                  </a:solidFill>
                </a:rPr>
                <a:t>necessário</a:t>
              </a:r>
              <a:endParaRPr lang="en-HU">
                <a:solidFill>
                  <a:schemeClr val="bg1"/>
                </a:solidFill>
              </a:endParaRPr>
            </a:p>
          </p:txBody>
        </p:sp>
      </p:grpSp>
      <p:sp>
        <p:nvSpPr>
          <p:cNvPr id="9" name="TextBox 8">
            <a:extLst>
              <a:ext uri="{FF2B5EF4-FFF2-40B4-BE49-F238E27FC236}">
                <a16:creationId xmlns:a16="http://schemas.microsoft.com/office/drawing/2014/main" id="{94F4C984-C003-1A4B-DC50-B0ABEC9785DB}"/>
              </a:ext>
            </a:extLst>
          </p:cNvPr>
          <p:cNvSpPr txBox="1"/>
          <p:nvPr/>
        </p:nvSpPr>
        <p:spPr>
          <a:xfrm>
            <a:off x="3605235" y="4922994"/>
            <a:ext cx="7477446" cy="1230864"/>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buClr>
                <a:schemeClr val="accent1"/>
              </a:buClr>
              <a:buFont typeface="Arial" panose="020B0604020202020204" pitchFamily="34" charset="0"/>
              <a:buChar char="•"/>
            </a:pPr>
            <a:r>
              <a:rPr lang="pt-PT" noProof="0" dirty="0">
                <a:latin typeface="Trebuchet MS"/>
              </a:rPr>
              <a:t>Mergulhe o disco de papel de filtro na matéria fecal aquosa com um dispositivo de utilização única (pinça, agulha), transfira para o tubo, adicione 2 a 3 gotas de soro fisiológico estéril e feche o tubo.</a:t>
            </a:r>
          </a:p>
        </p:txBody>
      </p:sp>
      <p:sp>
        <p:nvSpPr>
          <p:cNvPr id="12" name="TextBox 11">
            <a:extLst>
              <a:ext uri="{FF2B5EF4-FFF2-40B4-BE49-F238E27FC236}">
                <a16:creationId xmlns:a16="http://schemas.microsoft.com/office/drawing/2014/main" id="{0B9B1F2A-75CB-64BD-8E45-C56CC5545F6A}"/>
              </a:ext>
            </a:extLst>
          </p:cNvPr>
          <p:cNvSpPr txBox="1"/>
          <p:nvPr/>
        </p:nvSpPr>
        <p:spPr>
          <a:xfrm>
            <a:off x="3800081" y="1985203"/>
            <a:ext cx="7461474" cy="1538640"/>
          </a:xfrm>
          <a:prstGeom prst="rect">
            <a:avLst/>
          </a:prstGeom>
          <a:noFill/>
          <a:ln w="3175">
            <a:solidFill>
              <a:schemeClr val="bg2">
                <a:lumMod val="25000"/>
              </a:schemeClr>
            </a:solidFill>
          </a:ln>
        </p:spPr>
        <p:txBody>
          <a:bodyPr wrap="square" lIns="91440" tIns="216000" rIns="91440" bIns="180000" rtlCol="0" anchor="t">
            <a:spAutoFit/>
          </a:bodyPr>
          <a:lstStyle/>
          <a:p>
            <a:pPr marL="285750" indent="-285750">
              <a:spcAft>
                <a:spcPts val="1200"/>
              </a:spcAft>
              <a:buClr>
                <a:schemeClr val="accent1"/>
              </a:buClr>
              <a:buFont typeface="Arial" panose="020B0604020202020204" pitchFamily="34" charset="0"/>
              <a:buChar char="•"/>
            </a:pPr>
            <a:r>
              <a:rPr lang="pt-PT" noProof="0">
                <a:latin typeface="Trebuchet MS"/>
              </a:rPr>
              <a:t>Para testagem 15 dias a partir da colheita.</a:t>
            </a:r>
            <a:endParaRPr lang="pt-PT" noProof="0"/>
          </a:p>
          <a:p>
            <a:pPr marL="285750" indent="-285750">
              <a:spcAft>
                <a:spcPts val="1200"/>
              </a:spcAft>
              <a:buClr>
                <a:schemeClr val="accent1"/>
              </a:buClr>
              <a:buFont typeface="Arial" panose="020B0604020202020204" pitchFamily="34" charset="0"/>
              <a:buChar char="•"/>
            </a:pPr>
            <a:r>
              <a:rPr lang="pt-PT" noProof="0">
                <a:latin typeface="Trebuchet MS" panose="020B0703020202090204" pitchFamily="34" charset="0"/>
              </a:rPr>
              <a:t>Deve ser transportada à temperatura ambiente </a:t>
            </a:r>
            <a:r>
              <a:rPr lang="pt-PT" noProof="0">
                <a:latin typeface="Trebuchet MS"/>
              </a:rPr>
              <a:t>(22 </a:t>
            </a:r>
            <a:r>
              <a:rPr lang="pt-PT" baseline="30000" noProof="0" err="1">
                <a:latin typeface="Trebuchet MS"/>
              </a:rPr>
              <a:t>o</a:t>
            </a:r>
            <a:r>
              <a:rPr lang="pt-PT" noProof="0" err="1">
                <a:latin typeface="Trebuchet MS"/>
              </a:rPr>
              <a:t>C</a:t>
            </a:r>
            <a:r>
              <a:rPr lang="pt-PT" noProof="0">
                <a:latin typeface="Trebuchet MS"/>
              </a:rPr>
              <a:t> – 25 </a:t>
            </a:r>
            <a:r>
              <a:rPr lang="pt-PT" baseline="30000" noProof="0" err="1">
                <a:latin typeface="Trebuchet MS"/>
              </a:rPr>
              <a:t>o</a:t>
            </a:r>
            <a:r>
              <a:rPr lang="pt-PT" noProof="0" err="1">
                <a:latin typeface="Trebuchet MS"/>
              </a:rPr>
              <a:t>C</a:t>
            </a:r>
            <a:r>
              <a:rPr lang="pt-PT" noProof="0">
                <a:latin typeface="Trebuchet MS"/>
              </a:rPr>
              <a:t>).</a:t>
            </a:r>
          </a:p>
          <a:p>
            <a:pPr marL="285750" indent="-285750">
              <a:spcAft>
                <a:spcPts val="1200"/>
              </a:spcAft>
              <a:buClr>
                <a:schemeClr val="accent1"/>
              </a:buClr>
              <a:buFont typeface="Arial" panose="020B0604020202020204" pitchFamily="34" charset="0"/>
              <a:buChar char="•"/>
            </a:pPr>
            <a:r>
              <a:rPr lang="pt-PT" noProof="0">
                <a:latin typeface="Trebuchet MS"/>
              </a:rPr>
              <a:t>Manter o recipiente ao abrigo da luz solar direta.</a:t>
            </a:r>
          </a:p>
        </p:txBody>
      </p:sp>
      <p:sp>
        <p:nvSpPr>
          <p:cNvPr id="26" name="TextBox 25">
            <a:extLst>
              <a:ext uri="{FF2B5EF4-FFF2-40B4-BE49-F238E27FC236}">
                <a16:creationId xmlns:a16="http://schemas.microsoft.com/office/drawing/2014/main" id="{CCAF27D0-E870-4464-ABBA-3FEB9E9F71E8}"/>
              </a:ext>
            </a:extLst>
          </p:cNvPr>
          <p:cNvSpPr txBox="1"/>
          <p:nvPr/>
        </p:nvSpPr>
        <p:spPr>
          <a:xfrm>
            <a:off x="313329" y="6278896"/>
            <a:ext cx="11274928" cy="276999"/>
          </a:xfrm>
          <a:prstGeom prst="rect">
            <a:avLst/>
          </a:prstGeom>
          <a:noFill/>
        </p:spPr>
        <p:txBody>
          <a:bodyPr wrap="square" lIns="91440" tIns="45720" rIns="91440" bIns="45720" anchor="t">
            <a:spAutoFit/>
          </a:bodyPr>
          <a:lstStyle/>
          <a:p>
            <a:r>
              <a:rPr lang="en-US" sz="1200" i="1">
                <a:latin typeface="Trebuchet MS"/>
              </a:rPr>
              <a:t>* </a:t>
            </a:r>
            <a:r>
              <a:rPr lang="pt-PT" sz="1200" i="1" noProof="0">
                <a:latin typeface="Trebuchet MS"/>
              </a:rPr>
              <a:t>O TDR requer uma etapa de enriquecimento em APA</a:t>
            </a:r>
            <a:endParaRPr lang="en-US" sz="1200" i="1">
              <a:latin typeface="Trebuchet MS"/>
            </a:endParaRPr>
          </a:p>
        </p:txBody>
      </p:sp>
      <p:sp>
        <p:nvSpPr>
          <p:cNvPr id="15" name="TextBox 14">
            <a:extLst>
              <a:ext uri="{FF2B5EF4-FFF2-40B4-BE49-F238E27FC236}">
                <a16:creationId xmlns:a16="http://schemas.microsoft.com/office/drawing/2014/main" id="{3EBFBD7E-C6B7-D271-5294-727A12E0C8F4}"/>
              </a:ext>
            </a:extLst>
          </p:cNvPr>
          <p:cNvSpPr txBox="1"/>
          <p:nvPr/>
        </p:nvSpPr>
        <p:spPr>
          <a:xfrm>
            <a:off x="3406429" y="1750217"/>
            <a:ext cx="1712220" cy="369332"/>
          </a:xfrm>
          <a:prstGeom prst="rect">
            <a:avLst/>
          </a:prstGeom>
          <a:solidFill>
            <a:schemeClr val="accent3"/>
          </a:solidFill>
        </p:spPr>
        <p:txBody>
          <a:bodyPr wrap="square" rtlCol="0">
            <a:spAutoFit/>
          </a:bodyPr>
          <a:lstStyle/>
          <a:p>
            <a:r>
              <a:rPr lang="pt-PT" noProof="0">
                <a:solidFill>
                  <a:schemeClr val="bg1"/>
                </a:solidFill>
              </a:rPr>
              <a:t>Conservação</a:t>
            </a:r>
          </a:p>
        </p:txBody>
      </p:sp>
      <p:sp>
        <p:nvSpPr>
          <p:cNvPr id="16" name="TextBox 15">
            <a:extLst>
              <a:ext uri="{FF2B5EF4-FFF2-40B4-BE49-F238E27FC236}">
                <a16:creationId xmlns:a16="http://schemas.microsoft.com/office/drawing/2014/main" id="{F0598A56-729B-6E9A-B321-D0684D97F083}"/>
              </a:ext>
            </a:extLst>
          </p:cNvPr>
          <p:cNvSpPr txBox="1"/>
          <p:nvPr/>
        </p:nvSpPr>
        <p:spPr>
          <a:xfrm>
            <a:off x="3407761" y="4130576"/>
            <a:ext cx="1712220" cy="369332"/>
          </a:xfrm>
          <a:prstGeom prst="rect">
            <a:avLst/>
          </a:prstGeom>
          <a:solidFill>
            <a:schemeClr val="accent3"/>
          </a:solidFill>
        </p:spPr>
        <p:txBody>
          <a:bodyPr wrap="square" lIns="91440" tIns="45720" rIns="91440" bIns="45720" rtlCol="0" anchor="t">
            <a:spAutoFit/>
          </a:bodyPr>
          <a:lstStyle/>
          <a:p>
            <a:r>
              <a:rPr lang="pt-PT" noProof="0">
                <a:solidFill>
                  <a:schemeClr val="bg1"/>
                </a:solidFill>
              </a:rPr>
              <a:t>Procedimento</a:t>
            </a:r>
          </a:p>
        </p:txBody>
      </p:sp>
      <p:sp>
        <p:nvSpPr>
          <p:cNvPr id="8" name="Oval 7">
            <a:extLst>
              <a:ext uri="{FF2B5EF4-FFF2-40B4-BE49-F238E27FC236}">
                <a16:creationId xmlns:a16="http://schemas.microsoft.com/office/drawing/2014/main" id="{7CD6276C-23C3-77B6-BEEF-5DC4ECFE5625}"/>
              </a:ext>
            </a:extLst>
          </p:cNvPr>
          <p:cNvSpPr/>
          <p:nvPr/>
        </p:nvSpPr>
        <p:spPr>
          <a:xfrm>
            <a:off x="10003511" y="3217696"/>
            <a:ext cx="1874512" cy="1874512"/>
          </a:xfrm>
          <a:prstGeom prst="ellipse">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grpSp>
        <p:nvGrpSpPr>
          <p:cNvPr id="7" name="Group 6">
            <a:extLst>
              <a:ext uri="{FF2B5EF4-FFF2-40B4-BE49-F238E27FC236}">
                <a16:creationId xmlns:a16="http://schemas.microsoft.com/office/drawing/2014/main" id="{F1517563-DDA2-BB19-31EE-E06D22D313A6}"/>
              </a:ext>
            </a:extLst>
          </p:cNvPr>
          <p:cNvGrpSpPr/>
          <p:nvPr/>
        </p:nvGrpSpPr>
        <p:grpSpPr>
          <a:xfrm>
            <a:off x="9565111" y="2626098"/>
            <a:ext cx="2727244" cy="2415220"/>
            <a:chOff x="210849" y="1340490"/>
            <a:chExt cx="2727244" cy="2415220"/>
          </a:xfrm>
        </p:grpSpPr>
        <p:pic>
          <p:nvPicPr>
            <p:cNvPr id="3" name="Picture 2">
              <a:extLst>
                <a:ext uri="{FF2B5EF4-FFF2-40B4-BE49-F238E27FC236}">
                  <a16:creationId xmlns:a16="http://schemas.microsoft.com/office/drawing/2014/main" id="{28B2446F-815F-CFA8-13E6-66F20BA3F922}"/>
                </a:ext>
              </a:extLst>
            </p:cNvPr>
            <p:cNvPicPr>
              <a:picLocks noChangeAspect="1"/>
            </p:cNvPicPr>
            <p:nvPr/>
          </p:nvPicPr>
          <p:blipFill rotWithShape="1">
            <a:blip r:embed="rId3"/>
            <a:srcRect l="29535" r="19970" b="17508"/>
            <a:stretch/>
          </p:blipFill>
          <p:spPr>
            <a:xfrm>
              <a:off x="210849" y="1467966"/>
              <a:ext cx="1269771" cy="2074345"/>
            </a:xfrm>
            <a:prstGeom prst="rect">
              <a:avLst/>
            </a:prstGeom>
          </p:spPr>
        </p:pic>
        <p:pic>
          <p:nvPicPr>
            <p:cNvPr id="4" name="Picture 3">
              <a:extLst>
                <a:ext uri="{FF2B5EF4-FFF2-40B4-BE49-F238E27FC236}">
                  <a16:creationId xmlns:a16="http://schemas.microsoft.com/office/drawing/2014/main" id="{E7E10E53-7FF9-07EA-8001-6F40FCDDDE5D}"/>
                </a:ext>
              </a:extLst>
            </p:cNvPr>
            <p:cNvPicPr>
              <a:picLocks noChangeAspect="1"/>
            </p:cNvPicPr>
            <p:nvPr/>
          </p:nvPicPr>
          <p:blipFill rotWithShape="1">
            <a:blip r:embed="rId4"/>
            <a:srcRect l="28610" r="24990"/>
            <a:stretch/>
          </p:blipFill>
          <p:spPr>
            <a:xfrm>
              <a:off x="930861" y="1340490"/>
              <a:ext cx="1120689" cy="2415220"/>
            </a:xfrm>
            <a:prstGeom prst="rect">
              <a:avLst/>
            </a:prstGeom>
          </p:spPr>
        </p:pic>
        <p:pic>
          <p:nvPicPr>
            <p:cNvPr id="5" name="Picture 4">
              <a:extLst>
                <a:ext uri="{FF2B5EF4-FFF2-40B4-BE49-F238E27FC236}">
                  <a16:creationId xmlns:a16="http://schemas.microsoft.com/office/drawing/2014/main" id="{F8F49CB8-AE32-955B-13E6-EEA40C436EA5}"/>
                </a:ext>
              </a:extLst>
            </p:cNvPr>
            <p:cNvPicPr>
              <a:picLocks noChangeAspect="1"/>
            </p:cNvPicPr>
            <p:nvPr/>
          </p:nvPicPr>
          <p:blipFill rotWithShape="1">
            <a:blip r:embed="rId5"/>
            <a:srcRect l="41756" r="33219" b="14519"/>
            <a:stretch/>
          </p:blipFill>
          <p:spPr>
            <a:xfrm>
              <a:off x="1813270" y="1386150"/>
              <a:ext cx="629265" cy="2149499"/>
            </a:xfrm>
            <a:prstGeom prst="rect">
              <a:avLst/>
            </a:prstGeom>
          </p:spPr>
        </p:pic>
        <p:pic>
          <p:nvPicPr>
            <p:cNvPr id="6" name="Picture 5">
              <a:extLst>
                <a:ext uri="{FF2B5EF4-FFF2-40B4-BE49-F238E27FC236}">
                  <a16:creationId xmlns:a16="http://schemas.microsoft.com/office/drawing/2014/main" id="{118A545C-CC95-9AB3-8477-F2FEAFA1D9E6}"/>
                </a:ext>
              </a:extLst>
            </p:cNvPr>
            <p:cNvPicPr>
              <a:picLocks noChangeAspect="1"/>
            </p:cNvPicPr>
            <p:nvPr/>
          </p:nvPicPr>
          <p:blipFill rotWithShape="1">
            <a:blip r:embed="rId6"/>
            <a:srcRect l="41326" r="36647" b="17508"/>
            <a:stretch/>
          </p:blipFill>
          <p:spPr>
            <a:xfrm>
              <a:off x="2384201" y="1386150"/>
              <a:ext cx="553892" cy="2074345"/>
            </a:xfrm>
            <a:prstGeom prst="rect">
              <a:avLst/>
            </a:prstGeom>
          </p:spPr>
        </p:pic>
      </p:grpSp>
      <p:cxnSp>
        <p:nvCxnSpPr>
          <p:cNvPr id="2" name="Straight Connector 1">
            <a:extLst>
              <a:ext uri="{FF2B5EF4-FFF2-40B4-BE49-F238E27FC236}">
                <a16:creationId xmlns:a16="http://schemas.microsoft.com/office/drawing/2014/main" id="{B5F66948-936E-2E13-92CF-8683B942055C}"/>
              </a:ext>
            </a:extLst>
          </p:cNvPr>
          <p:cNvCxnSpPr>
            <a:cxnSpLocks/>
          </p:cNvCxnSpPr>
          <p:nvPr/>
        </p:nvCxnSpPr>
        <p:spPr>
          <a:xfrm>
            <a:off x="3052120" y="1541498"/>
            <a:ext cx="0" cy="4358243"/>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D269B96D-4A97-6493-BADE-41F065898CBB}"/>
              </a:ext>
            </a:extLst>
          </p:cNvPr>
          <p:cNvGrpSpPr/>
          <p:nvPr/>
        </p:nvGrpSpPr>
        <p:grpSpPr>
          <a:xfrm>
            <a:off x="238317" y="4220226"/>
            <a:ext cx="2403923" cy="1816284"/>
            <a:chOff x="8928701" y="4122540"/>
            <a:chExt cx="2403923" cy="1816284"/>
          </a:xfrm>
        </p:grpSpPr>
        <p:sp>
          <p:nvSpPr>
            <p:cNvPr id="25" name="TextBox 24">
              <a:extLst>
                <a:ext uri="{FF2B5EF4-FFF2-40B4-BE49-F238E27FC236}">
                  <a16:creationId xmlns:a16="http://schemas.microsoft.com/office/drawing/2014/main" id="{0F703B39-8BB5-A8D5-773B-C280DCE866BA}"/>
                </a:ext>
              </a:extLst>
            </p:cNvPr>
            <p:cNvSpPr txBox="1"/>
            <p:nvPr/>
          </p:nvSpPr>
          <p:spPr>
            <a:xfrm>
              <a:off x="9254012" y="4704810"/>
              <a:ext cx="2078612" cy="1234014"/>
            </a:xfrm>
            <a:prstGeom prst="rect">
              <a:avLst/>
            </a:prstGeom>
            <a:solidFill>
              <a:schemeClr val="accent3"/>
            </a:solidFill>
          </p:spPr>
          <p:txBody>
            <a:bodyPr wrap="square" lIns="91440" tIns="324000" rIns="91440" bIns="45720" rtlCol="0" anchor="ctr" anchorCtr="0">
              <a:noAutofit/>
            </a:bodyPr>
            <a:lstStyle/>
            <a:p>
              <a:pPr algn="ctr"/>
              <a:r>
                <a:rPr lang="pt-PT" sz="1600" noProof="0">
                  <a:solidFill>
                    <a:schemeClr val="bg1"/>
                  </a:solidFill>
                  <a:latin typeface="Trebuchet MS"/>
                </a:rPr>
                <a:t>TDR* </a:t>
              </a:r>
              <a:endParaRPr lang="pt-PT" sz="1600" noProof="0">
                <a:solidFill>
                  <a:schemeClr val="bg1"/>
                </a:solidFill>
                <a:latin typeface="Trebuchet MS" panose="020B0703020202090204" pitchFamily="34" charset="0"/>
              </a:endParaRPr>
            </a:p>
            <a:p>
              <a:pPr algn="ctr"/>
              <a:r>
                <a:rPr lang="pt-PT" sz="1600" noProof="0">
                  <a:solidFill>
                    <a:schemeClr val="bg1"/>
                  </a:solidFill>
                  <a:latin typeface="Trebuchet MS"/>
                </a:rPr>
                <a:t>Cultura</a:t>
              </a:r>
            </a:p>
            <a:p>
              <a:pPr algn="ctr"/>
              <a:r>
                <a:rPr lang="pt-PT" sz="1600" noProof="0">
                  <a:solidFill>
                    <a:schemeClr val="bg1"/>
                  </a:solidFill>
                  <a:latin typeface="Trebuchet MS"/>
                </a:rPr>
                <a:t>PCR...</a:t>
              </a:r>
            </a:p>
          </p:txBody>
        </p:sp>
        <p:sp>
          <p:nvSpPr>
            <p:cNvPr id="27" name="TextBox 26">
              <a:extLst>
                <a:ext uri="{FF2B5EF4-FFF2-40B4-BE49-F238E27FC236}">
                  <a16:creationId xmlns:a16="http://schemas.microsoft.com/office/drawing/2014/main" id="{58A2DC00-92A3-58D8-C2C8-8B6DDEBF94C4}"/>
                </a:ext>
              </a:extLst>
            </p:cNvPr>
            <p:cNvSpPr txBox="1"/>
            <p:nvPr/>
          </p:nvSpPr>
          <p:spPr>
            <a:xfrm>
              <a:off x="8928701" y="4122540"/>
              <a:ext cx="1879135" cy="923330"/>
            </a:xfrm>
            <a:prstGeom prst="rect">
              <a:avLst/>
            </a:prstGeom>
            <a:solidFill>
              <a:schemeClr val="bg2">
                <a:lumMod val="25000"/>
              </a:schemeClr>
            </a:solidFill>
          </p:spPr>
          <p:txBody>
            <a:bodyPr wrap="square" lIns="91440" tIns="45720" rIns="91440" bIns="45720" rtlCol="0" anchor="t">
              <a:spAutoFit/>
            </a:bodyPr>
            <a:lstStyle/>
            <a:p>
              <a:r>
                <a:rPr lang="pt-PT" noProof="0">
                  <a:solidFill>
                    <a:schemeClr val="bg1"/>
                  </a:solidFill>
                </a:rPr>
                <a:t>Compatibilidade com os métodos de testagem</a:t>
              </a:r>
            </a:p>
          </p:txBody>
        </p:sp>
      </p:grpSp>
    </p:spTree>
    <p:extLst>
      <p:ext uri="{BB962C8B-B14F-4D97-AF65-F5344CB8AC3E}">
        <p14:creationId xmlns:p14="http://schemas.microsoft.com/office/powerpoint/2010/main" val="1493769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3E5B3E0-8C86-39DA-F530-3B4E27EFCA48}"/>
              </a:ext>
            </a:extLst>
          </p:cNvPr>
          <p:cNvSpPr txBox="1">
            <a:spLocks/>
          </p:cNvSpPr>
          <p:nvPr/>
        </p:nvSpPr>
        <p:spPr>
          <a:xfrm>
            <a:off x="1015890" y="255947"/>
            <a:ext cx="10245668" cy="1499616"/>
          </a:xfrm>
          <a:prstGeom prst="rect">
            <a:avLst/>
          </a:prstGeom>
        </p:spPr>
        <p:txBody>
          <a:bodyPr lIns="91440" tIns="45720" rIns="91440" bIns="45720" anchor="t">
            <a:noAutofit/>
          </a:bodyPr>
          <a:lst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a:lstStyle>
          <a:p>
            <a:pPr>
              <a:lnSpc>
                <a:spcPct val="100000"/>
              </a:lnSpc>
            </a:pPr>
            <a:r>
              <a:rPr lang="pt-PT" sz="4400" dirty="0">
                <a:solidFill>
                  <a:schemeClr val="accent1"/>
                </a:solidFill>
                <a:latin typeface="Trebuchet MS"/>
              </a:rPr>
              <a:t>AMOSTRA EM PAPEL DE FILTRO SECO</a:t>
            </a:r>
          </a:p>
        </p:txBody>
      </p:sp>
      <p:cxnSp>
        <p:nvCxnSpPr>
          <p:cNvPr id="28" name="Straight Connector 27">
            <a:extLst>
              <a:ext uri="{FF2B5EF4-FFF2-40B4-BE49-F238E27FC236}">
                <a16:creationId xmlns:a16="http://schemas.microsoft.com/office/drawing/2014/main" id="{016451CA-279F-7D34-9359-FDBB7651FB76}"/>
              </a:ext>
            </a:extLst>
          </p:cNvPr>
          <p:cNvCxnSpPr>
            <a:cxnSpLocks/>
          </p:cNvCxnSpPr>
          <p:nvPr/>
        </p:nvCxnSpPr>
        <p:spPr>
          <a:xfrm>
            <a:off x="1259665" y="1013028"/>
            <a:ext cx="9672810" cy="0"/>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24" name="Group 23">
            <a:extLst>
              <a:ext uri="{FF2B5EF4-FFF2-40B4-BE49-F238E27FC236}">
                <a16:creationId xmlns:a16="http://schemas.microsoft.com/office/drawing/2014/main" id="{1946134A-819D-D796-DA3D-1205BD3FCA23}"/>
              </a:ext>
            </a:extLst>
          </p:cNvPr>
          <p:cNvGrpSpPr/>
          <p:nvPr/>
        </p:nvGrpSpPr>
        <p:grpSpPr>
          <a:xfrm>
            <a:off x="194915" y="1443831"/>
            <a:ext cx="2691517" cy="2679590"/>
            <a:chOff x="212263" y="3923968"/>
            <a:chExt cx="2691517" cy="2679590"/>
          </a:xfrm>
        </p:grpSpPr>
        <p:sp>
          <p:nvSpPr>
            <p:cNvPr id="25" name="Oval 24">
              <a:extLst>
                <a:ext uri="{FF2B5EF4-FFF2-40B4-BE49-F238E27FC236}">
                  <a16:creationId xmlns:a16="http://schemas.microsoft.com/office/drawing/2014/main" id="{8084B01C-7E9E-C44F-B5FB-B7D8FEB4FFDC}"/>
                </a:ext>
              </a:extLst>
            </p:cNvPr>
            <p:cNvSpPr/>
            <p:nvPr/>
          </p:nvSpPr>
          <p:spPr>
            <a:xfrm>
              <a:off x="224190" y="3923968"/>
              <a:ext cx="2679590" cy="2679590"/>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26" name="TextBox 25">
              <a:extLst>
                <a:ext uri="{FF2B5EF4-FFF2-40B4-BE49-F238E27FC236}">
                  <a16:creationId xmlns:a16="http://schemas.microsoft.com/office/drawing/2014/main" id="{4D638301-65D5-FD9D-C9A6-E07463B5FDF1}"/>
                </a:ext>
              </a:extLst>
            </p:cNvPr>
            <p:cNvSpPr txBox="1"/>
            <p:nvPr/>
          </p:nvSpPr>
          <p:spPr>
            <a:xfrm>
              <a:off x="224189" y="4333515"/>
              <a:ext cx="2679591" cy="2062103"/>
            </a:xfrm>
            <a:prstGeom prst="rect">
              <a:avLst/>
            </a:prstGeom>
            <a:noFill/>
          </p:spPr>
          <p:txBody>
            <a:bodyPr wrap="square" rtlCol="0">
              <a:spAutoFit/>
            </a:bodyPr>
            <a:lstStyle/>
            <a:p>
              <a:pPr algn="ctr">
                <a:spcAft>
                  <a:spcPts val="600"/>
                </a:spcAft>
              </a:pPr>
              <a:r>
                <a:rPr lang="en-HU" sz="1600" b="1">
                  <a:solidFill>
                    <a:schemeClr val="accent1"/>
                  </a:solidFill>
                  <a:latin typeface="Trebuchet MS" panose="020B0703020202090204" pitchFamily="34" charset="0"/>
                </a:rPr>
                <a:t>DFP</a:t>
              </a:r>
              <a:br>
                <a:rPr lang="en-HU" sz="1600">
                  <a:latin typeface="Trebuchet MS" panose="020B0703020202090204" pitchFamily="34" charset="0"/>
                </a:rPr>
              </a:br>
              <a:r>
                <a:rPr lang="pt-PT" sz="1600">
                  <a:latin typeface="Trebuchet MS" panose="020B0703020202090204" pitchFamily="34" charset="0"/>
                </a:rPr>
                <a:t>Cartões </a:t>
              </a:r>
              <a:r>
                <a:rPr lang="pt-PT" sz="1600" err="1">
                  <a:latin typeface="Trebuchet MS" panose="020B0703020202090204" pitchFamily="34" charset="0"/>
                </a:rPr>
                <a:t>Whatman</a:t>
              </a:r>
              <a:r>
                <a:rPr lang="pt-PT" sz="1600">
                  <a:latin typeface="Trebuchet MS" panose="020B0703020202090204" pitchFamily="34" charset="0"/>
                </a:rPr>
                <a:t> (economizador de proteína 903, micro cartões FTA </a:t>
              </a:r>
              <a:r>
                <a:rPr lang="pt-PT" sz="1600" err="1">
                  <a:latin typeface="Trebuchet MS" panose="020B0703020202090204" pitchFamily="34" charset="0"/>
                </a:rPr>
                <a:t>Elute</a:t>
              </a:r>
              <a:r>
                <a:rPr lang="pt-PT" sz="1600">
                  <a:latin typeface="Trebuchet MS" panose="020B0703020202090204" pitchFamily="34" charset="0"/>
                </a:rPr>
                <a:t>), pipetas de transferência descartáveis, sacos individuais, dessecante</a:t>
              </a:r>
              <a:endParaRPr lang="en-HU" sz="1600">
                <a:latin typeface="Trebuchet MS" panose="020B0703020202090204" pitchFamily="34" charset="0"/>
              </a:endParaRPr>
            </a:p>
          </p:txBody>
        </p:sp>
        <p:sp>
          <p:nvSpPr>
            <p:cNvPr id="27" name="TextBox 26">
              <a:extLst>
                <a:ext uri="{FF2B5EF4-FFF2-40B4-BE49-F238E27FC236}">
                  <a16:creationId xmlns:a16="http://schemas.microsoft.com/office/drawing/2014/main" id="{271B5087-E922-A7AA-2AEE-D3CA8B1BEBE4}"/>
                </a:ext>
              </a:extLst>
            </p:cNvPr>
            <p:cNvSpPr txBox="1"/>
            <p:nvPr/>
          </p:nvSpPr>
          <p:spPr>
            <a:xfrm>
              <a:off x="212263" y="3972424"/>
              <a:ext cx="2044180" cy="369332"/>
            </a:xfrm>
            <a:prstGeom prst="rect">
              <a:avLst/>
            </a:prstGeom>
            <a:solidFill>
              <a:schemeClr val="bg2">
                <a:lumMod val="25000"/>
              </a:schemeClr>
            </a:solidFill>
          </p:spPr>
          <p:txBody>
            <a:bodyPr wrap="square" rtlCol="0">
              <a:spAutoFit/>
            </a:bodyPr>
            <a:lstStyle/>
            <a:p>
              <a:r>
                <a:rPr lang="en-HU">
                  <a:solidFill>
                    <a:schemeClr val="bg1"/>
                  </a:solidFill>
                </a:rPr>
                <a:t>Material </a:t>
              </a:r>
              <a:r>
                <a:rPr lang="pt-PT">
                  <a:solidFill>
                    <a:schemeClr val="bg1"/>
                  </a:solidFill>
                </a:rPr>
                <a:t>necessário</a:t>
              </a:r>
              <a:endParaRPr lang="en-HU">
                <a:solidFill>
                  <a:schemeClr val="bg1"/>
                </a:solidFill>
              </a:endParaRPr>
            </a:p>
          </p:txBody>
        </p:sp>
      </p:grpSp>
      <p:sp>
        <p:nvSpPr>
          <p:cNvPr id="5" name="TextBox 4">
            <a:extLst>
              <a:ext uri="{FF2B5EF4-FFF2-40B4-BE49-F238E27FC236}">
                <a16:creationId xmlns:a16="http://schemas.microsoft.com/office/drawing/2014/main" id="{BF505A76-6CAC-87D8-4394-D0234E16130C}"/>
              </a:ext>
            </a:extLst>
          </p:cNvPr>
          <p:cNvSpPr txBox="1"/>
          <p:nvPr/>
        </p:nvSpPr>
        <p:spPr>
          <a:xfrm>
            <a:off x="3795932" y="4479861"/>
            <a:ext cx="7465625" cy="1748510"/>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buClr>
                <a:schemeClr val="accent1"/>
              </a:buClr>
              <a:buFont typeface="Arial" panose="020B0604020202020204" pitchFamily="34" charset="0"/>
              <a:buChar char="•"/>
            </a:pPr>
            <a:r>
              <a:rPr lang="pt-PT" noProof="0">
                <a:latin typeface="Trebuchet MS"/>
              </a:rPr>
              <a:t>Deposite uma gota de fezes líquidas preenchendo o                 círculo no papel de filtro. </a:t>
            </a:r>
            <a:endParaRPr lang="pt-PT" noProof="0">
              <a:latin typeface="Trebuchet MS" panose="020B0703020202090204" pitchFamily="34" charset="0"/>
            </a:endParaRPr>
          </a:p>
          <a:p>
            <a:pPr marL="285750" indent="-285750">
              <a:buClr>
                <a:schemeClr val="accent1"/>
              </a:buClr>
              <a:buFont typeface="Arial" panose="020B0604020202020204" pitchFamily="34" charset="0"/>
              <a:buChar char="•"/>
            </a:pPr>
            <a:endParaRPr lang="pt-PT" noProof="0">
              <a:latin typeface="Trebuchet MS"/>
            </a:endParaRPr>
          </a:p>
          <a:p>
            <a:pPr marL="285750" indent="-285750">
              <a:buClr>
                <a:schemeClr val="accent1"/>
              </a:buClr>
              <a:buFont typeface="Arial" panose="020B0604020202020204" pitchFamily="34" charset="0"/>
              <a:buChar char="•"/>
            </a:pPr>
            <a:r>
              <a:rPr lang="pt-PT" noProof="0">
                <a:latin typeface="Trebuchet MS"/>
              </a:rPr>
              <a:t>Deixe o papel secar ao ar, numa área limpa e sem pó, antes de o colocar num saco individual com dessecante.</a:t>
            </a:r>
            <a:endParaRPr lang="pt-PT" noProof="0">
              <a:latin typeface="Trebuchet MS" panose="020B0703020202090204" pitchFamily="34" charset="0"/>
            </a:endParaRPr>
          </a:p>
        </p:txBody>
      </p:sp>
      <p:sp>
        <p:nvSpPr>
          <p:cNvPr id="8" name="TextBox 7">
            <a:extLst>
              <a:ext uri="{FF2B5EF4-FFF2-40B4-BE49-F238E27FC236}">
                <a16:creationId xmlns:a16="http://schemas.microsoft.com/office/drawing/2014/main" id="{5C0D051C-7DD9-249C-9B42-FF3CFFA07382}"/>
              </a:ext>
            </a:extLst>
          </p:cNvPr>
          <p:cNvSpPr txBox="1"/>
          <p:nvPr/>
        </p:nvSpPr>
        <p:spPr>
          <a:xfrm>
            <a:off x="3822572" y="1921050"/>
            <a:ext cx="7438981" cy="1763899"/>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lnSpc>
                <a:spcPct val="150000"/>
              </a:lnSpc>
              <a:spcAft>
                <a:spcPts val="1200"/>
              </a:spcAft>
              <a:buClr>
                <a:schemeClr val="accent1"/>
              </a:buClr>
              <a:buFont typeface="Arial" panose="020B0604020202020204" pitchFamily="34" charset="0"/>
              <a:buChar char="•"/>
            </a:pPr>
            <a:r>
              <a:rPr lang="pt-PT" noProof="0">
                <a:latin typeface="Trebuchet MS"/>
              </a:rPr>
              <a:t>Sem limitações no que diz respeito à duração da conservação.</a:t>
            </a:r>
            <a:endParaRPr lang="pt-PT" sz="1800" noProof="0">
              <a:latin typeface="Trebuchet MS" panose="020B0703020202090204" pitchFamily="34" charset="0"/>
            </a:endParaRPr>
          </a:p>
          <a:p>
            <a:pPr marL="285750" indent="-285750">
              <a:buClr>
                <a:schemeClr val="accent1"/>
              </a:buClr>
              <a:buFont typeface="Arial" panose="020B0604020202020204" pitchFamily="34" charset="0"/>
              <a:buChar char="•"/>
            </a:pPr>
            <a:r>
              <a:rPr lang="pt-PT" noProof="0">
                <a:latin typeface="Trebuchet MS" panose="020B0703020202090204" pitchFamily="34" charset="0"/>
              </a:rPr>
              <a:t>Deve ser transportada à temperatura ambiente </a:t>
            </a:r>
            <a:r>
              <a:rPr lang="pt-PT" sz="1800" noProof="0">
                <a:latin typeface="Trebuchet MS"/>
              </a:rPr>
              <a:t>(22 </a:t>
            </a:r>
            <a:r>
              <a:rPr lang="pt-PT" sz="1800" baseline="30000" noProof="0" err="1">
                <a:latin typeface="Trebuchet MS"/>
              </a:rPr>
              <a:t>o</a:t>
            </a:r>
            <a:r>
              <a:rPr lang="pt-PT" sz="1800" noProof="0" err="1">
                <a:latin typeface="Trebuchet MS"/>
              </a:rPr>
              <a:t>C</a:t>
            </a:r>
            <a:r>
              <a:rPr lang="pt-PT" sz="1800" noProof="0">
                <a:latin typeface="Trebuchet MS"/>
              </a:rPr>
              <a:t> – 25 </a:t>
            </a:r>
            <a:r>
              <a:rPr lang="pt-PT" sz="1800" baseline="30000" noProof="0" err="1">
                <a:latin typeface="Trebuchet MS"/>
              </a:rPr>
              <a:t>o</a:t>
            </a:r>
            <a:r>
              <a:rPr lang="pt-PT" sz="1800" noProof="0" err="1">
                <a:latin typeface="Trebuchet MS"/>
              </a:rPr>
              <a:t>C</a:t>
            </a:r>
            <a:r>
              <a:rPr lang="pt-PT" noProof="0">
                <a:latin typeface="Trebuchet MS"/>
              </a:rPr>
              <a:t>).</a:t>
            </a:r>
            <a:endParaRPr lang="pt-PT" sz="1800" noProof="0">
              <a:latin typeface="Trebuchet MS" panose="020B0703020202090204" pitchFamily="34" charset="0"/>
            </a:endParaRPr>
          </a:p>
          <a:p>
            <a:pPr marL="285750" indent="-285750">
              <a:buClr>
                <a:schemeClr val="accent1"/>
              </a:buClr>
              <a:buFont typeface="Arial" panose="020B0604020202020204" pitchFamily="34" charset="0"/>
              <a:buChar char="•"/>
            </a:pPr>
            <a:endParaRPr lang="pt-PT" sz="1800" noProof="0">
              <a:latin typeface="Trebuchet MS" panose="020B0703020202090204" pitchFamily="34" charset="0"/>
            </a:endParaRPr>
          </a:p>
          <a:p>
            <a:pPr marL="285750" indent="-285750">
              <a:buClr>
                <a:schemeClr val="accent1"/>
              </a:buClr>
              <a:buFont typeface="Arial" panose="020B0604020202020204" pitchFamily="34" charset="0"/>
              <a:buChar char="•"/>
            </a:pPr>
            <a:r>
              <a:rPr lang="pt-PT" noProof="0">
                <a:latin typeface="Trebuchet MS"/>
              </a:rPr>
              <a:t>Manter o recipiente ao abrigo da luz solar direta.</a:t>
            </a:r>
            <a:endParaRPr lang="pt-PT" sz="1800" noProof="0">
              <a:latin typeface="Trebuchet MS" panose="020B0703020202090204" pitchFamily="34" charset="0"/>
            </a:endParaRPr>
          </a:p>
        </p:txBody>
      </p:sp>
      <p:sp>
        <p:nvSpPr>
          <p:cNvPr id="9" name="TextBox 8">
            <a:extLst>
              <a:ext uri="{FF2B5EF4-FFF2-40B4-BE49-F238E27FC236}">
                <a16:creationId xmlns:a16="http://schemas.microsoft.com/office/drawing/2014/main" id="{0A912A1D-B3E7-86E4-49AE-74FCFA82BA8B}"/>
              </a:ext>
            </a:extLst>
          </p:cNvPr>
          <p:cNvSpPr txBox="1"/>
          <p:nvPr/>
        </p:nvSpPr>
        <p:spPr>
          <a:xfrm>
            <a:off x="480054" y="6227484"/>
            <a:ext cx="11189121" cy="276999"/>
          </a:xfrm>
          <a:prstGeom prst="rect">
            <a:avLst/>
          </a:prstGeom>
          <a:noFill/>
        </p:spPr>
        <p:txBody>
          <a:bodyPr wrap="square" lIns="91440" tIns="45720" rIns="91440" bIns="45720" anchor="t">
            <a:spAutoFit/>
          </a:bodyPr>
          <a:lstStyle/>
          <a:p>
            <a:r>
              <a:rPr lang="en-US" sz="1200" i="1">
                <a:latin typeface="Trebuchet MS"/>
              </a:rPr>
              <a:t>*</a:t>
            </a:r>
            <a:r>
              <a:rPr lang="pt-PT" sz="1200" i="1" noProof="0">
                <a:latin typeface="Trebuchet MS"/>
              </a:rPr>
              <a:t>Usado apenas para testes moleculares • Não pode ser usada para cultura ou TDR</a:t>
            </a:r>
            <a:endParaRPr lang="en-US" sz="1200" i="1">
              <a:latin typeface="Trebuchet MS"/>
            </a:endParaRPr>
          </a:p>
        </p:txBody>
      </p:sp>
      <p:sp>
        <p:nvSpPr>
          <p:cNvPr id="11" name="TextBox 10">
            <a:extLst>
              <a:ext uri="{FF2B5EF4-FFF2-40B4-BE49-F238E27FC236}">
                <a16:creationId xmlns:a16="http://schemas.microsoft.com/office/drawing/2014/main" id="{2DA99ADA-CA35-A94D-85D2-024976771534}"/>
              </a:ext>
            </a:extLst>
          </p:cNvPr>
          <p:cNvSpPr txBox="1"/>
          <p:nvPr/>
        </p:nvSpPr>
        <p:spPr>
          <a:xfrm>
            <a:off x="3406429" y="1750217"/>
            <a:ext cx="1712220" cy="369332"/>
          </a:xfrm>
          <a:prstGeom prst="rect">
            <a:avLst/>
          </a:prstGeom>
          <a:solidFill>
            <a:schemeClr val="accent3"/>
          </a:solidFill>
        </p:spPr>
        <p:txBody>
          <a:bodyPr wrap="square" rtlCol="0">
            <a:spAutoFit/>
          </a:bodyPr>
          <a:lstStyle/>
          <a:p>
            <a:r>
              <a:rPr lang="pt-PT" noProof="0">
                <a:solidFill>
                  <a:schemeClr val="bg1"/>
                </a:solidFill>
              </a:rPr>
              <a:t>Conservação</a:t>
            </a:r>
          </a:p>
        </p:txBody>
      </p:sp>
      <p:sp>
        <p:nvSpPr>
          <p:cNvPr id="12" name="TextBox 11">
            <a:extLst>
              <a:ext uri="{FF2B5EF4-FFF2-40B4-BE49-F238E27FC236}">
                <a16:creationId xmlns:a16="http://schemas.microsoft.com/office/drawing/2014/main" id="{4A5011E3-9DEC-4363-73F2-89B214830251}"/>
              </a:ext>
            </a:extLst>
          </p:cNvPr>
          <p:cNvSpPr txBox="1"/>
          <p:nvPr/>
        </p:nvSpPr>
        <p:spPr>
          <a:xfrm>
            <a:off x="3407761" y="4273216"/>
            <a:ext cx="1712220" cy="369332"/>
          </a:xfrm>
          <a:prstGeom prst="rect">
            <a:avLst/>
          </a:prstGeom>
          <a:solidFill>
            <a:schemeClr val="accent3"/>
          </a:solidFill>
        </p:spPr>
        <p:txBody>
          <a:bodyPr wrap="square" lIns="91440" tIns="45720" rIns="91440" bIns="45720" rtlCol="0" anchor="t">
            <a:spAutoFit/>
          </a:bodyPr>
          <a:lstStyle/>
          <a:p>
            <a:r>
              <a:rPr lang="pt-PT" noProof="0">
                <a:solidFill>
                  <a:schemeClr val="bg1"/>
                </a:solidFill>
              </a:rPr>
              <a:t>Procedimento</a:t>
            </a:r>
          </a:p>
        </p:txBody>
      </p:sp>
      <p:grpSp>
        <p:nvGrpSpPr>
          <p:cNvPr id="13" name="Group 12">
            <a:extLst>
              <a:ext uri="{FF2B5EF4-FFF2-40B4-BE49-F238E27FC236}">
                <a16:creationId xmlns:a16="http://schemas.microsoft.com/office/drawing/2014/main" id="{2327C1F1-7D0A-C4A2-8272-49E044289DE3}"/>
              </a:ext>
            </a:extLst>
          </p:cNvPr>
          <p:cNvGrpSpPr/>
          <p:nvPr/>
        </p:nvGrpSpPr>
        <p:grpSpPr>
          <a:xfrm>
            <a:off x="117422" y="4460651"/>
            <a:ext cx="2579057" cy="1439090"/>
            <a:chOff x="8891380" y="4326160"/>
            <a:chExt cx="2579057" cy="1439090"/>
          </a:xfrm>
        </p:grpSpPr>
        <p:sp>
          <p:nvSpPr>
            <p:cNvPr id="14" name="TextBox 13">
              <a:extLst>
                <a:ext uri="{FF2B5EF4-FFF2-40B4-BE49-F238E27FC236}">
                  <a16:creationId xmlns:a16="http://schemas.microsoft.com/office/drawing/2014/main" id="{04B5B58D-1BAB-65F1-FABE-1509A68B97AD}"/>
                </a:ext>
              </a:extLst>
            </p:cNvPr>
            <p:cNvSpPr txBox="1"/>
            <p:nvPr/>
          </p:nvSpPr>
          <p:spPr>
            <a:xfrm>
              <a:off x="9254012" y="4655115"/>
              <a:ext cx="2068843" cy="1110135"/>
            </a:xfrm>
            <a:prstGeom prst="rect">
              <a:avLst/>
            </a:prstGeom>
            <a:solidFill>
              <a:schemeClr val="accent3"/>
            </a:solidFill>
          </p:spPr>
          <p:txBody>
            <a:bodyPr wrap="square" lIns="91440" tIns="324000" rIns="91440" bIns="45720" rtlCol="0" anchor="ctr" anchorCtr="0">
              <a:noAutofit/>
            </a:bodyPr>
            <a:lstStyle/>
            <a:p>
              <a:pPr algn="ctr"/>
              <a:r>
                <a:rPr lang="en-GB">
                  <a:solidFill>
                    <a:schemeClr val="bg1"/>
                  </a:solidFill>
                  <a:latin typeface="Trebuchet MS"/>
                </a:rPr>
                <a:t>PCR...</a:t>
              </a:r>
              <a:endParaRPr lang="en-GB">
                <a:solidFill>
                  <a:schemeClr val="bg1"/>
                </a:solidFill>
                <a:latin typeface="Trebuchet MS" panose="020B0703020202090204" pitchFamily="34" charset="0"/>
              </a:endParaRPr>
            </a:p>
          </p:txBody>
        </p:sp>
        <p:sp>
          <p:nvSpPr>
            <p:cNvPr id="15" name="TextBox 14">
              <a:extLst>
                <a:ext uri="{FF2B5EF4-FFF2-40B4-BE49-F238E27FC236}">
                  <a16:creationId xmlns:a16="http://schemas.microsoft.com/office/drawing/2014/main" id="{1D0320AE-961B-67DA-65E2-0E91F962572F}"/>
                </a:ext>
              </a:extLst>
            </p:cNvPr>
            <p:cNvSpPr txBox="1"/>
            <p:nvPr/>
          </p:nvSpPr>
          <p:spPr>
            <a:xfrm>
              <a:off x="8891380" y="4326160"/>
              <a:ext cx="2579057" cy="646331"/>
            </a:xfrm>
            <a:prstGeom prst="rect">
              <a:avLst/>
            </a:prstGeom>
            <a:solidFill>
              <a:schemeClr val="bg2">
                <a:lumMod val="25000"/>
              </a:schemeClr>
            </a:solidFill>
          </p:spPr>
          <p:txBody>
            <a:bodyPr wrap="square" lIns="91440" tIns="45720" rIns="91440" bIns="45720" rtlCol="0" anchor="t">
              <a:spAutoFit/>
            </a:bodyPr>
            <a:lstStyle/>
            <a:p>
              <a:r>
                <a:rPr lang="pt-PT">
                  <a:solidFill>
                    <a:schemeClr val="bg1"/>
                  </a:solidFill>
                </a:rPr>
                <a:t>Compatibilidade com os métodos de testagem</a:t>
              </a:r>
              <a:r>
                <a:rPr lang="en-GB">
                  <a:solidFill>
                    <a:schemeClr val="bg1"/>
                  </a:solidFill>
                </a:rPr>
                <a:t>*</a:t>
              </a:r>
            </a:p>
          </p:txBody>
        </p:sp>
      </p:grpSp>
      <p:grpSp>
        <p:nvGrpSpPr>
          <p:cNvPr id="16" name="Group 15">
            <a:extLst>
              <a:ext uri="{FF2B5EF4-FFF2-40B4-BE49-F238E27FC236}">
                <a16:creationId xmlns:a16="http://schemas.microsoft.com/office/drawing/2014/main" id="{04D76E55-FBC5-8E0A-434E-CDE467047566}"/>
              </a:ext>
            </a:extLst>
          </p:cNvPr>
          <p:cNvGrpSpPr/>
          <p:nvPr/>
        </p:nvGrpSpPr>
        <p:grpSpPr>
          <a:xfrm rot="20539486">
            <a:off x="9446761" y="2675561"/>
            <a:ext cx="2385383" cy="2741314"/>
            <a:chOff x="9501817" y="3158427"/>
            <a:chExt cx="2385383" cy="2741314"/>
          </a:xfrm>
        </p:grpSpPr>
        <p:sp>
          <p:nvSpPr>
            <p:cNvPr id="3" name="Oval 2">
              <a:extLst>
                <a:ext uri="{FF2B5EF4-FFF2-40B4-BE49-F238E27FC236}">
                  <a16:creationId xmlns:a16="http://schemas.microsoft.com/office/drawing/2014/main" id="{B408E046-0CA5-25B8-A579-8AF936E32A82}"/>
                </a:ext>
              </a:extLst>
            </p:cNvPr>
            <p:cNvSpPr/>
            <p:nvPr/>
          </p:nvSpPr>
          <p:spPr>
            <a:xfrm>
              <a:off x="9874414" y="3897922"/>
              <a:ext cx="1874512" cy="1874512"/>
            </a:xfrm>
            <a:prstGeom prst="ellipse">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pic>
          <p:nvPicPr>
            <p:cNvPr id="22" name="Picture 21">
              <a:extLst>
                <a:ext uri="{FF2B5EF4-FFF2-40B4-BE49-F238E27FC236}">
                  <a16:creationId xmlns:a16="http://schemas.microsoft.com/office/drawing/2014/main" id="{5F66FFDA-2980-9A10-B3AA-3B7FB1FCFE29}"/>
                </a:ext>
              </a:extLst>
            </p:cNvPr>
            <p:cNvPicPr/>
            <p:nvPr/>
          </p:nvPicPr>
          <p:blipFill rotWithShape="1">
            <a:blip r:embed="rId3"/>
            <a:srcRect l="-2866" t="-1339" r="-5753" b="-2311"/>
            <a:stretch/>
          </p:blipFill>
          <p:spPr>
            <a:xfrm>
              <a:off x="9501817" y="3158427"/>
              <a:ext cx="2385383" cy="2741314"/>
            </a:xfrm>
            <a:prstGeom prst="rect">
              <a:avLst/>
            </a:prstGeom>
          </p:spPr>
        </p:pic>
      </p:grpSp>
      <p:cxnSp>
        <p:nvCxnSpPr>
          <p:cNvPr id="6" name="Straight Connector 5">
            <a:extLst>
              <a:ext uri="{FF2B5EF4-FFF2-40B4-BE49-F238E27FC236}">
                <a16:creationId xmlns:a16="http://schemas.microsoft.com/office/drawing/2014/main" id="{47D663A4-22B2-1B6C-2F98-73965D8888E4}"/>
              </a:ext>
            </a:extLst>
          </p:cNvPr>
          <p:cNvCxnSpPr>
            <a:cxnSpLocks/>
          </p:cNvCxnSpPr>
          <p:nvPr/>
        </p:nvCxnSpPr>
        <p:spPr>
          <a:xfrm>
            <a:off x="3052120" y="1541498"/>
            <a:ext cx="0" cy="4424587"/>
          </a:xfrm>
          <a:prstGeom prst="line">
            <a:avLst/>
          </a:prstGeom>
        </p:spPr>
        <p:style>
          <a:lnRef idx="1">
            <a:schemeClr val="accent1"/>
          </a:lnRef>
          <a:fillRef idx="0">
            <a:schemeClr val="accent1"/>
          </a:fillRef>
          <a:effectRef idx="0">
            <a:schemeClr val="accent1"/>
          </a:effectRef>
          <a:fontRef idx="minor">
            <a:schemeClr val="tx1"/>
          </a:fontRef>
        </p:style>
      </p:cxnSp>
      <p:sp>
        <p:nvSpPr>
          <p:cNvPr id="4" name="Google Shape;18;p31">
            <a:extLst>
              <a:ext uri="{FF2B5EF4-FFF2-40B4-BE49-F238E27FC236}">
                <a16:creationId xmlns:a16="http://schemas.microsoft.com/office/drawing/2014/main" id="{367DA6F7-60C4-B127-7122-15A5CAD33284}"/>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smtClean="0">
                <a:solidFill>
                  <a:schemeClr val="tx1">
                    <a:lumMod val="40000"/>
                    <a:lumOff val="60000"/>
                  </a:schemeClr>
                </a:solidFill>
              </a:rPr>
              <a:pPr/>
              <a:t>28</a:t>
            </a:fld>
            <a:endParaRPr b="1">
              <a:solidFill>
                <a:schemeClr val="tx1">
                  <a:lumMod val="40000"/>
                  <a:lumOff val="60000"/>
                </a:schemeClr>
              </a:solidFill>
            </a:endParaRPr>
          </a:p>
        </p:txBody>
      </p:sp>
    </p:spTree>
    <p:extLst>
      <p:ext uri="{BB962C8B-B14F-4D97-AF65-F5344CB8AC3E}">
        <p14:creationId xmlns:p14="http://schemas.microsoft.com/office/powerpoint/2010/main" val="1346105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5C1B2-96B0-D9A7-BECD-2C8F92195C78}"/>
              </a:ext>
            </a:extLst>
          </p:cNvPr>
          <p:cNvSpPr>
            <a:spLocks noGrp="1"/>
          </p:cNvSpPr>
          <p:nvPr>
            <p:ph type="title"/>
          </p:nvPr>
        </p:nvSpPr>
        <p:spPr>
          <a:xfrm>
            <a:off x="827314" y="315972"/>
            <a:ext cx="10434244" cy="1499616"/>
          </a:xfrm>
        </p:spPr>
        <p:txBody>
          <a:bodyPr>
            <a:normAutofit/>
          </a:bodyPr>
          <a:lstStyle/>
          <a:p>
            <a:r>
              <a:rPr lang="pt-PT" sz="4000"/>
              <a:t>Rotulagem de espécimes para transporte</a:t>
            </a:r>
            <a:endParaRPr lang="en-GB" sz="4000">
              <a:latin typeface="Trebuchet MS"/>
              <a:ea typeface="Tahoma"/>
              <a:cs typeface="Tahoma"/>
            </a:endParaRPr>
          </a:p>
        </p:txBody>
      </p:sp>
      <p:sp>
        <p:nvSpPr>
          <p:cNvPr id="6" name="TextBox 5">
            <a:extLst>
              <a:ext uri="{FF2B5EF4-FFF2-40B4-BE49-F238E27FC236}">
                <a16:creationId xmlns:a16="http://schemas.microsoft.com/office/drawing/2014/main" id="{0503934D-487C-EB26-A62F-565493D30D93}"/>
              </a:ext>
            </a:extLst>
          </p:cNvPr>
          <p:cNvSpPr txBox="1"/>
          <p:nvPr/>
        </p:nvSpPr>
        <p:spPr>
          <a:xfrm>
            <a:off x="690545" y="1821902"/>
            <a:ext cx="8348771" cy="4098879"/>
          </a:xfrm>
          <a:prstGeom prst="rect">
            <a:avLst/>
          </a:prstGeom>
          <a:noFill/>
        </p:spPr>
        <p:txBody>
          <a:bodyPr wrap="square" lIns="91440" tIns="45720" rIns="91440" bIns="45720" rtlCol="0" anchor="t">
            <a:spAutoFit/>
          </a:bodyPr>
          <a:lstStyle/>
          <a:p>
            <a:pPr marL="342900" indent="-342900">
              <a:lnSpc>
                <a:spcPct val="150000"/>
              </a:lnSpc>
              <a:buClr>
                <a:srgbClr val="26BCB4"/>
              </a:buClr>
              <a:buFont typeface="Arial" panose="020B0604020202020204" pitchFamily="34" charset="0"/>
              <a:buChar char="•"/>
            </a:pPr>
            <a:r>
              <a:rPr lang="pt-PT" sz="2200" noProof="0" dirty="0">
                <a:latin typeface="Trebuchet MS"/>
              </a:rPr>
              <a:t>No mínimo, cada espécime deve ser rotulada com :</a:t>
            </a:r>
          </a:p>
          <a:p>
            <a:pPr marL="800100" lvl="1" indent="-342900">
              <a:lnSpc>
                <a:spcPct val="150000"/>
              </a:lnSpc>
              <a:buClr>
                <a:srgbClr val="26BCB4"/>
              </a:buClr>
              <a:buFont typeface="Wingdings" pitchFamily="2" charset="2"/>
              <a:buChar char="§"/>
            </a:pPr>
            <a:r>
              <a:rPr lang="pt-PT" sz="2200" noProof="0" dirty="0">
                <a:latin typeface="Trebuchet MS"/>
              </a:rPr>
              <a:t>Nome do doente</a:t>
            </a:r>
          </a:p>
          <a:p>
            <a:pPr marL="800100" lvl="1" indent="-342900">
              <a:lnSpc>
                <a:spcPct val="150000"/>
              </a:lnSpc>
              <a:buClr>
                <a:srgbClr val="26BCB4"/>
              </a:buClr>
              <a:buFont typeface="Wingdings" pitchFamily="2" charset="2"/>
              <a:buChar char="§"/>
            </a:pPr>
            <a:r>
              <a:rPr lang="pt-PT" sz="2200" noProof="0" dirty="0">
                <a:latin typeface="Trebuchet MS"/>
              </a:rPr>
              <a:t>Número de identificação único</a:t>
            </a:r>
          </a:p>
          <a:p>
            <a:pPr marL="800100" lvl="1" indent="-342900">
              <a:lnSpc>
                <a:spcPct val="150000"/>
              </a:lnSpc>
              <a:buClr>
                <a:srgbClr val="26BCB4"/>
              </a:buClr>
              <a:buFont typeface="Wingdings" pitchFamily="2" charset="2"/>
              <a:buChar char="§"/>
            </a:pPr>
            <a:r>
              <a:rPr lang="pt-PT" sz="2200" noProof="0" dirty="0">
                <a:latin typeface="Trebuchet MS"/>
              </a:rPr>
              <a:t>Hora e data da colheita</a:t>
            </a:r>
          </a:p>
          <a:p>
            <a:pPr marL="800100" lvl="1" indent="-342900">
              <a:lnSpc>
                <a:spcPct val="150000"/>
              </a:lnSpc>
              <a:buClr>
                <a:srgbClr val="26BCB4"/>
              </a:buClr>
              <a:buFont typeface="Wingdings" pitchFamily="2" charset="2"/>
              <a:buChar char="§"/>
            </a:pPr>
            <a:r>
              <a:rPr lang="pt-PT" sz="2200" noProof="0" dirty="0">
                <a:latin typeface="Trebuchet MS"/>
              </a:rPr>
              <a:t>Iniciais do coletor</a:t>
            </a:r>
          </a:p>
          <a:p>
            <a:pPr marL="342900" indent="-342900">
              <a:lnSpc>
                <a:spcPct val="150000"/>
              </a:lnSpc>
              <a:buClr>
                <a:srgbClr val="26BCB4"/>
              </a:buClr>
              <a:buFont typeface="Arial" panose="020B0604020202020204" pitchFamily="34" charset="0"/>
              <a:buChar char="•"/>
            </a:pPr>
            <a:r>
              <a:rPr lang="pt-PT" sz="2200" dirty="0">
                <a:latin typeface="Trebuchet MS"/>
              </a:rPr>
              <a:t>Se possível, utilize códigos de barras gerados por computador.</a:t>
            </a:r>
          </a:p>
          <a:p>
            <a:pPr marL="342900" indent="-342900">
              <a:lnSpc>
                <a:spcPct val="150000"/>
              </a:lnSpc>
              <a:buClr>
                <a:srgbClr val="26BCB4"/>
              </a:buClr>
              <a:buFont typeface="Arial" panose="020B0604020202020204" pitchFamily="34" charset="0"/>
              <a:buChar char="•"/>
            </a:pPr>
            <a:r>
              <a:rPr lang="pt-PT" sz="2200" noProof="0" dirty="0">
                <a:latin typeface="Trebuchet MS"/>
              </a:rPr>
              <a:t>Certifique-se de que obedece aos procedimentos nacionais em vigor.</a:t>
            </a:r>
            <a:endParaRPr lang="pt-PT" dirty="0"/>
          </a:p>
        </p:txBody>
      </p:sp>
      <p:pic>
        <p:nvPicPr>
          <p:cNvPr id="8" name="Picture 7">
            <a:extLst>
              <a:ext uri="{FF2B5EF4-FFF2-40B4-BE49-F238E27FC236}">
                <a16:creationId xmlns:a16="http://schemas.microsoft.com/office/drawing/2014/main" id="{9C8ED744-2353-4BAF-9456-9262B0088D0B}"/>
              </a:ext>
            </a:extLst>
          </p:cNvPr>
          <p:cNvPicPr>
            <a:picLocks noChangeAspect="1"/>
          </p:cNvPicPr>
          <p:nvPr/>
        </p:nvPicPr>
        <p:blipFill>
          <a:blip r:embed="rId3"/>
          <a:srcRect l="11885" r="11885"/>
          <a:stretch/>
        </p:blipFill>
        <p:spPr>
          <a:xfrm>
            <a:off x="7811599" y="722189"/>
            <a:ext cx="4814446" cy="6315723"/>
          </a:xfrm>
          <a:prstGeom prst="rect">
            <a:avLst/>
          </a:prstGeom>
        </p:spPr>
      </p:pic>
      <p:sp>
        <p:nvSpPr>
          <p:cNvPr id="4" name="Google Shape;18;p31">
            <a:extLst>
              <a:ext uri="{FF2B5EF4-FFF2-40B4-BE49-F238E27FC236}">
                <a16:creationId xmlns:a16="http://schemas.microsoft.com/office/drawing/2014/main" id="{87C84576-8888-A335-5E06-FA47CB0B4C8F}"/>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smtClean="0">
                <a:solidFill>
                  <a:schemeClr val="tx1">
                    <a:lumMod val="40000"/>
                    <a:lumOff val="60000"/>
                  </a:schemeClr>
                </a:solidFill>
              </a:rPr>
              <a:pPr/>
              <a:t>29</a:t>
            </a:fld>
            <a:endParaRPr b="1">
              <a:solidFill>
                <a:schemeClr val="tx1">
                  <a:lumMod val="40000"/>
                  <a:lumOff val="60000"/>
                </a:schemeClr>
              </a:solidFill>
            </a:endParaRPr>
          </a:p>
        </p:txBody>
      </p:sp>
    </p:spTree>
    <p:extLst>
      <p:ext uri="{BB962C8B-B14F-4D97-AF65-F5344CB8AC3E}">
        <p14:creationId xmlns:p14="http://schemas.microsoft.com/office/powerpoint/2010/main" val="3561413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543FA-CC1F-46E2-B712-1773048BB41D}"/>
              </a:ext>
            </a:extLst>
          </p:cNvPr>
          <p:cNvSpPr>
            <a:spLocks noGrp="1"/>
          </p:cNvSpPr>
          <p:nvPr>
            <p:ph type="title"/>
          </p:nvPr>
        </p:nvSpPr>
        <p:spPr>
          <a:xfrm>
            <a:off x="869938" y="247917"/>
            <a:ext cx="10655312" cy="1499616"/>
          </a:xfrm>
        </p:spPr>
        <p:txBody>
          <a:bodyPr>
            <a:normAutofit/>
          </a:bodyPr>
          <a:lstStyle/>
          <a:p>
            <a:r>
              <a:rPr lang="en-US" sz="4400" dirty="0" err="1">
                <a:latin typeface="Trebuchet MS"/>
                <a:ea typeface="Tahoma"/>
                <a:cs typeface="Tahoma"/>
              </a:rPr>
              <a:t>Esboço</a:t>
            </a:r>
            <a:endParaRPr lang="en-US" sz="4400" cap="none" dirty="0"/>
          </a:p>
        </p:txBody>
      </p:sp>
      <p:grpSp>
        <p:nvGrpSpPr>
          <p:cNvPr id="9" name="Group 8">
            <a:extLst>
              <a:ext uri="{FF2B5EF4-FFF2-40B4-BE49-F238E27FC236}">
                <a16:creationId xmlns:a16="http://schemas.microsoft.com/office/drawing/2014/main" id="{12ADC528-D10D-D300-2180-5A203088521C}"/>
              </a:ext>
            </a:extLst>
          </p:cNvPr>
          <p:cNvGrpSpPr/>
          <p:nvPr/>
        </p:nvGrpSpPr>
        <p:grpSpPr>
          <a:xfrm>
            <a:off x="1922161" y="1888894"/>
            <a:ext cx="8255424" cy="461665"/>
            <a:chOff x="2945597" y="2046199"/>
            <a:chExt cx="7278265" cy="461665"/>
          </a:xfrm>
        </p:grpSpPr>
        <p:sp>
          <p:nvSpPr>
            <p:cNvPr id="10" name="TextBox 9">
              <a:extLst>
                <a:ext uri="{FF2B5EF4-FFF2-40B4-BE49-F238E27FC236}">
                  <a16:creationId xmlns:a16="http://schemas.microsoft.com/office/drawing/2014/main" id="{B3B95348-CC1B-7C11-E780-D2341A01B4A3}"/>
                </a:ext>
              </a:extLst>
            </p:cNvPr>
            <p:cNvSpPr txBox="1"/>
            <p:nvPr/>
          </p:nvSpPr>
          <p:spPr>
            <a:xfrm>
              <a:off x="3175585" y="2046199"/>
              <a:ext cx="7048277" cy="461665"/>
            </a:xfrm>
            <a:prstGeom prst="rect">
              <a:avLst/>
            </a:prstGeom>
            <a:noFill/>
            <a:ln w="6350">
              <a:solidFill>
                <a:schemeClr val="tx1"/>
              </a:solidFill>
            </a:ln>
          </p:spPr>
          <p:txBody>
            <a:bodyPr wrap="square" lIns="91440" tIns="45720" rIns="91440" bIns="45720" rtlCol="0" anchor="t">
              <a:noAutofit/>
            </a:bodyPr>
            <a:lstStyle/>
            <a:p>
              <a:pPr marL="360000">
                <a:buClr>
                  <a:schemeClr val="accent3"/>
                </a:buClr>
              </a:pPr>
              <a:r>
                <a:rPr lang="pt-PT" sz="2000" noProof="0" dirty="0">
                  <a:latin typeface="Trebuchet MS" panose="020B0703020202090204" pitchFamily="34" charset="0"/>
                </a:rPr>
                <a:t>Colheita de amostras </a:t>
              </a:r>
            </a:p>
          </p:txBody>
        </p:sp>
        <p:sp>
          <p:nvSpPr>
            <p:cNvPr id="11" name="Oval 10">
              <a:extLst>
                <a:ext uri="{FF2B5EF4-FFF2-40B4-BE49-F238E27FC236}">
                  <a16:creationId xmlns:a16="http://schemas.microsoft.com/office/drawing/2014/main" id="{B41A43C7-4626-6A41-D3C5-11E1FABE6903}"/>
                </a:ext>
              </a:extLst>
            </p:cNvPr>
            <p:cNvSpPr/>
            <p:nvPr/>
          </p:nvSpPr>
          <p:spPr>
            <a:xfrm>
              <a:off x="2945597" y="2080548"/>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b="1" noProof="0">
                  <a:latin typeface="Trebuchet MS" panose="020B0703020202090204" pitchFamily="34" charset="0"/>
                </a:rPr>
                <a:t>1</a:t>
              </a:r>
            </a:p>
          </p:txBody>
        </p:sp>
      </p:grpSp>
      <p:grpSp>
        <p:nvGrpSpPr>
          <p:cNvPr id="12" name="Group 11">
            <a:extLst>
              <a:ext uri="{FF2B5EF4-FFF2-40B4-BE49-F238E27FC236}">
                <a16:creationId xmlns:a16="http://schemas.microsoft.com/office/drawing/2014/main" id="{F35D9ABB-0129-21D2-F30C-5A55DD73242B}"/>
              </a:ext>
            </a:extLst>
          </p:cNvPr>
          <p:cNvGrpSpPr/>
          <p:nvPr/>
        </p:nvGrpSpPr>
        <p:grpSpPr>
          <a:xfrm>
            <a:off x="1922161" y="2659569"/>
            <a:ext cx="8255424" cy="461665"/>
            <a:chOff x="2945597" y="2785584"/>
            <a:chExt cx="8255424" cy="461665"/>
          </a:xfrm>
        </p:grpSpPr>
        <p:sp>
          <p:nvSpPr>
            <p:cNvPr id="13" name="TextBox 12">
              <a:extLst>
                <a:ext uri="{FF2B5EF4-FFF2-40B4-BE49-F238E27FC236}">
                  <a16:creationId xmlns:a16="http://schemas.microsoft.com/office/drawing/2014/main" id="{E402DED5-4A79-2AC2-057A-FC3DE4948ACB}"/>
                </a:ext>
              </a:extLst>
            </p:cNvPr>
            <p:cNvSpPr txBox="1"/>
            <p:nvPr/>
          </p:nvSpPr>
          <p:spPr>
            <a:xfrm>
              <a:off x="3175584" y="2785584"/>
              <a:ext cx="8025437" cy="461665"/>
            </a:xfrm>
            <a:prstGeom prst="rect">
              <a:avLst/>
            </a:prstGeom>
            <a:noFill/>
            <a:ln w="6350">
              <a:solidFill>
                <a:schemeClr val="tx1"/>
              </a:solidFill>
            </a:ln>
          </p:spPr>
          <p:txBody>
            <a:bodyPr wrap="square">
              <a:noAutofit/>
            </a:bodyPr>
            <a:lstStyle/>
            <a:p>
              <a:pPr marL="360000">
                <a:buClr>
                  <a:schemeClr val="accent3"/>
                </a:buClr>
              </a:pPr>
              <a:r>
                <a:rPr lang="pt-PT" sz="2000" noProof="0" dirty="0">
                  <a:latin typeface="Trebuchet MS"/>
                </a:rPr>
                <a:t>Armazenamento das amostras e preparação para transporte</a:t>
              </a:r>
            </a:p>
            <a:p>
              <a:pPr marL="360000">
                <a:buClr>
                  <a:schemeClr val="accent3"/>
                </a:buClr>
              </a:pPr>
              <a:endParaRPr lang="pt-PT" sz="2400" noProof="0" dirty="0">
                <a:latin typeface="Trebuchet MS" panose="020B0703020202090204" pitchFamily="34" charset="0"/>
              </a:endParaRPr>
            </a:p>
            <a:p>
              <a:pPr marL="360000">
                <a:buClr>
                  <a:schemeClr val="accent3"/>
                </a:buClr>
              </a:pPr>
              <a:endParaRPr lang="pt-PT" sz="2400" noProof="0" dirty="0">
                <a:latin typeface="Trebuchet MS" panose="020B0703020202090204" pitchFamily="34" charset="0"/>
              </a:endParaRPr>
            </a:p>
          </p:txBody>
        </p:sp>
        <p:sp>
          <p:nvSpPr>
            <p:cNvPr id="14" name="Oval 13">
              <a:extLst>
                <a:ext uri="{FF2B5EF4-FFF2-40B4-BE49-F238E27FC236}">
                  <a16:creationId xmlns:a16="http://schemas.microsoft.com/office/drawing/2014/main" id="{30CC7698-A9B1-F89A-967A-05CDB18221AC}"/>
                </a:ext>
              </a:extLst>
            </p:cNvPr>
            <p:cNvSpPr/>
            <p:nvPr/>
          </p:nvSpPr>
          <p:spPr>
            <a:xfrm>
              <a:off x="2945597" y="281993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b="1" noProof="0">
                  <a:latin typeface="Trebuchet MS" panose="020B0703020202090204" pitchFamily="34" charset="0"/>
                </a:rPr>
                <a:t>2</a:t>
              </a:r>
            </a:p>
          </p:txBody>
        </p:sp>
      </p:grpSp>
      <p:grpSp>
        <p:nvGrpSpPr>
          <p:cNvPr id="15" name="Group 14">
            <a:extLst>
              <a:ext uri="{FF2B5EF4-FFF2-40B4-BE49-F238E27FC236}">
                <a16:creationId xmlns:a16="http://schemas.microsoft.com/office/drawing/2014/main" id="{21D5E534-D4AF-BA1E-8813-779F19F83976}"/>
              </a:ext>
            </a:extLst>
          </p:cNvPr>
          <p:cNvGrpSpPr/>
          <p:nvPr/>
        </p:nvGrpSpPr>
        <p:grpSpPr>
          <a:xfrm>
            <a:off x="1922161" y="3430244"/>
            <a:ext cx="8255424" cy="461665"/>
            <a:chOff x="2945597" y="3495900"/>
            <a:chExt cx="7278264" cy="461665"/>
          </a:xfrm>
        </p:grpSpPr>
        <p:sp>
          <p:nvSpPr>
            <p:cNvPr id="16" name="TextBox 15">
              <a:extLst>
                <a:ext uri="{FF2B5EF4-FFF2-40B4-BE49-F238E27FC236}">
                  <a16:creationId xmlns:a16="http://schemas.microsoft.com/office/drawing/2014/main" id="{19D00FB8-D3A6-1793-0882-6EA77D59E9ED}"/>
                </a:ext>
              </a:extLst>
            </p:cNvPr>
            <p:cNvSpPr txBox="1"/>
            <p:nvPr/>
          </p:nvSpPr>
          <p:spPr>
            <a:xfrm>
              <a:off x="3175584" y="3495900"/>
              <a:ext cx="7048277" cy="461665"/>
            </a:xfrm>
            <a:prstGeom prst="rect">
              <a:avLst/>
            </a:prstGeom>
            <a:noFill/>
            <a:ln w="6350">
              <a:solidFill>
                <a:schemeClr val="tx1"/>
              </a:solidFill>
            </a:ln>
          </p:spPr>
          <p:txBody>
            <a:bodyPr wrap="square">
              <a:noAutofit/>
            </a:bodyPr>
            <a:lstStyle/>
            <a:p>
              <a:pPr marL="360000">
                <a:buClr>
                  <a:schemeClr val="accent3"/>
                </a:buClr>
              </a:pPr>
              <a:r>
                <a:rPr lang="pt-PT" sz="2000" noProof="0" dirty="0">
                  <a:latin typeface="Trebuchet MS"/>
                </a:rPr>
                <a:t>Transporte das amostras</a:t>
              </a:r>
              <a:endParaRPr lang="pt-PT" sz="2000" noProof="0" dirty="0">
                <a:latin typeface="Trebuchet MS" panose="020B0703020202090204" pitchFamily="34" charset="0"/>
              </a:endParaRPr>
            </a:p>
          </p:txBody>
        </p:sp>
        <p:sp>
          <p:nvSpPr>
            <p:cNvPr id="17" name="Oval 16">
              <a:extLst>
                <a:ext uri="{FF2B5EF4-FFF2-40B4-BE49-F238E27FC236}">
                  <a16:creationId xmlns:a16="http://schemas.microsoft.com/office/drawing/2014/main" id="{BEA054AA-66BC-7E08-B529-006549937844}"/>
                </a:ext>
              </a:extLst>
            </p:cNvPr>
            <p:cNvSpPr/>
            <p:nvPr/>
          </p:nvSpPr>
          <p:spPr>
            <a:xfrm>
              <a:off x="2945597" y="3530249"/>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b="1" noProof="0">
                  <a:latin typeface="Trebuchet MS" panose="020B0703020202090204" pitchFamily="34" charset="0"/>
                </a:rPr>
                <a:t>3</a:t>
              </a:r>
            </a:p>
          </p:txBody>
        </p:sp>
      </p:grpSp>
      <p:grpSp>
        <p:nvGrpSpPr>
          <p:cNvPr id="24" name="Group 23">
            <a:extLst>
              <a:ext uri="{FF2B5EF4-FFF2-40B4-BE49-F238E27FC236}">
                <a16:creationId xmlns:a16="http://schemas.microsoft.com/office/drawing/2014/main" id="{5852690E-5112-61BE-6262-0B89F7D10ECA}"/>
              </a:ext>
            </a:extLst>
          </p:cNvPr>
          <p:cNvGrpSpPr/>
          <p:nvPr/>
        </p:nvGrpSpPr>
        <p:grpSpPr>
          <a:xfrm>
            <a:off x="1922161" y="4200919"/>
            <a:ext cx="8255424" cy="461665"/>
            <a:chOff x="5202229" y="5644105"/>
            <a:chExt cx="7278263" cy="461665"/>
          </a:xfrm>
        </p:grpSpPr>
        <p:sp>
          <p:nvSpPr>
            <p:cNvPr id="20" name="TextBox 19">
              <a:extLst>
                <a:ext uri="{FF2B5EF4-FFF2-40B4-BE49-F238E27FC236}">
                  <a16:creationId xmlns:a16="http://schemas.microsoft.com/office/drawing/2014/main" id="{AF01B5B2-3F43-F1AD-F6D5-E6CB6F6A15B3}"/>
                </a:ext>
              </a:extLst>
            </p:cNvPr>
            <p:cNvSpPr txBox="1"/>
            <p:nvPr/>
          </p:nvSpPr>
          <p:spPr>
            <a:xfrm>
              <a:off x="5398711" y="5644105"/>
              <a:ext cx="7081781" cy="461665"/>
            </a:xfrm>
            <a:prstGeom prst="rect">
              <a:avLst/>
            </a:prstGeom>
            <a:noFill/>
            <a:ln w="6350">
              <a:solidFill>
                <a:schemeClr val="tx1"/>
              </a:solidFill>
            </a:ln>
          </p:spPr>
          <p:txBody>
            <a:bodyPr wrap="square">
              <a:noAutofit/>
            </a:bodyPr>
            <a:lstStyle/>
            <a:p>
              <a:pPr marL="360000">
                <a:buClr>
                  <a:schemeClr val="accent3"/>
                </a:buClr>
              </a:pPr>
              <a:r>
                <a:rPr lang="pt-PT" sz="2000" noProof="0" dirty="0">
                  <a:latin typeface="Trebuchet MS"/>
                </a:rPr>
                <a:t>Formulários para referência</a:t>
              </a:r>
            </a:p>
          </p:txBody>
        </p:sp>
        <p:sp>
          <p:nvSpPr>
            <p:cNvPr id="22" name="Oval 21">
              <a:extLst>
                <a:ext uri="{FF2B5EF4-FFF2-40B4-BE49-F238E27FC236}">
                  <a16:creationId xmlns:a16="http://schemas.microsoft.com/office/drawing/2014/main" id="{554F0469-3F3A-8F8B-ED5E-821718EB0A9E}"/>
                </a:ext>
              </a:extLst>
            </p:cNvPr>
            <p:cNvSpPr/>
            <p:nvPr/>
          </p:nvSpPr>
          <p:spPr>
            <a:xfrm>
              <a:off x="5202229" y="5678454"/>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b="1" noProof="0">
                  <a:latin typeface="Trebuchet MS" panose="020B0703020202090204" pitchFamily="34" charset="0"/>
                </a:rPr>
                <a:t>4</a:t>
              </a:r>
            </a:p>
          </p:txBody>
        </p:sp>
      </p:grpSp>
      <p:grpSp>
        <p:nvGrpSpPr>
          <p:cNvPr id="25" name="Group 24">
            <a:extLst>
              <a:ext uri="{FF2B5EF4-FFF2-40B4-BE49-F238E27FC236}">
                <a16:creationId xmlns:a16="http://schemas.microsoft.com/office/drawing/2014/main" id="{24BFCD4A-0140-05F8-0750-722949FBFAEC}"/>
              </a:ext>
            </a:extLst>
          </p:cNvPr>
          <p:cNvGrpSpPr/>
          <p:nvPr/>
        </p:nvGrpSpPr>
        <p:grpSpPr>
          <a:xfrm>
            <a:off x="1922161" y="4971593"/>
            <a:ext cx="8255424" cy="461665"/>
            <a:chOff x="5202229" y="6201454"/>
            <a:chExt cx="7278263" cy="461665"/>
          </a:xfrm>
        </p:grpSpPr>
        <p:sp>
          <p:nvSpPr>
            <p:cNvPr id="21" name="TextBox 20">
              <a:extLst>
                <a:ext uri="{FF2B5EF4-FFF2-40B4-BE49-F238E27FC236}">
                  <a16:creationId xmlns:a16="http://schemas.microsoft.com/office/drawing/2014/main" id="{FFFC324A-A321-12B7-056E-F965CBE9C438}"/>
                </a:ext>
              </a:extLst>
            </p:cNvPr>
            <p:cNvSpPr txBox="1"/>
            <p:nvPr/>
          </p:nvSpPr>
          <p:spPr>
            <a:xfrm>
              <a:off x="5398712" y="6201454"/>
              <a:ext cx="7081780" cy="461665"/>
            </a:xfrm>
            <a:prstGeom prst="rect">
              <a:avLst/>
            </a:prstGeom>
            <a:noFill/>
            <a:ln w="6350">
              <a:solidFill>
                <a:schemeClr val="tx1"/>
              </a:solidFill>
            </a:ln>
          </p:spPr>
          <p:txBody>
            <a:bodyPr wrap="square">
              <a:noAutofit/>
            </a:bodyPr>
            <a:lstStyle/>
            <a:p>
              <a:pPr marL="360000">
                <a:buClr>
                  <a:schemeClr val="accent3"/>
                </a:buClr>
              </a:pPr>
              <a:r>
                <a:rPr lang="pt-PT" sz="2000" noProof="0" dirty="0">
                  <a:latin typeface="Trebuchet MS"/>
                </a:rPr>
                <a:t>Avaliação de fim de módulo</a:t>
              </a:r>
              <a:endParaRPr lang="pt-PT" sz="2000" noProof="0" dirty="0">
                <a:latin typeface="Trebuchet MS" panose="020B0703020202090204" pitchFamily="34" charset="0"/>
              </a:endParaRPr>
            </a:p>
          </p:txBody>
        </p:sp>
        <p:sp>
          <p:nvSpPr>
            <p:cNvPr id="23" name="Oval 22">
              <a:extLst>
                <a:ext uri="{FF2B5EF4-FFF2-40B4-BE49-F238E27FC236}">
                  <a16:creationId xmlns:a16="http://schemas.microsoft.com/office/drawing/2014/main" id="{06DDB53C-FE0F-730A-AEA7-FE835579022C}"/>
                </a:ext>
              </a:extLst>
            </p:cNvPr>
            <p:cNvSpPr/>
            <p:nvPr/>
          </p:nvSpPr>
          <p:spPr>
            <a:xfrm>
              <a:off x="5202229" y="623580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5</a:t>
              </a:r>
            </a:p>
          </p:txBody>
        </p:sp>
      </p:grpSp>
      <p:sp>
        <p:nvSpPr>
          <p:cNvPr id="4" name="Google Shape;18;p31">
            <a:extLst>
              <a:ext uri="{FF2B5EF4-FFF2-40B4-BE49-F238E27FC236}">
                <a16:creationId xmlns:a16="http://schemas.microsoft.com/office/drawing/2014/main" id="{FE4EF267-DC89-E317-3E7A-0A529C80D32B}"/>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smtClean="0">
                <a:solidFill>
                  <a:schemeClr val="tx1">
                    <a:lumMod val="40000"/>
                    <a:lumOff val="60000"/>
                  </a:schemeClr>
                </a:solidFill>
              </a:rPr>
              <a:pPr/>
              <a:t>3</a:t>
            </a:fld>
            <a:endParaRPr b="1">
              <a:solidFill>
                <a:schemeClr val="tx1">
                  <a:lumMod val="40000"/>
                  <a:lumOff val="60000"/>
                </a:schemeClr>
              </a:solidFill>
            </a:endParaRPr>
          </a:p>
        </p:txBody>
      </p:sp>
    </p:spTree>
    <p:extLst>
      <p:ext uri="{BB962C8B-B14F-4D97-AF65-F5344CB8AC3E}">
        <p14:creationId xmlns:p14="http://schemas.microsoft.com/office/powerpoint/2010/main" val="33644760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2EBAA9-3155-3E37-63E2-280B4E988736}"/>
              </a:ext>
            </a:extLst>
          </p:cNvPr>
          <p:cNvSpPr>
            <a:spLocks noGrp="1"/>
          </p:cNvSpPr>
          <p:nvPr>
            <p:ph type="title"/>
          </p:nvPr>
        </p:nvSpPr>
        <p:spPr>
          <a:xfrm>
            <a:off x="2362200" y="5004106"/>
            <a:ext cx="5867400" cy="1463040"/>
          </a:xfrm>
        </p:spPr>
        <p:txBody>
          <a:bodyPr/>
          <a:lstStyle/>
          <a:p>
            <a:r>
              <a:rPr lang="en-HU"/>
              <a:t>Transport</a:t>
            </a:r>
            <a:r>
              <a:rPr lang="pt-PT"/>
              <a:t>E DE AMOSTRAS</a:t>
            </a:r>
            <a:endParaRPr lang="en-HU"/>
          </a:p>
        </p:txBody>
      </p:sp>
      <p:pic>
        <p:nvPicPr>
          <p:cNvPr id="2" name="Picture 1">
            <a:extLst>
              <a:ext uri="{FF2B5EF4-FFF2-40B4-BE49-F238E27FC236}">
                <a16:creationId xmlns:a16="http://schemas.microsoft.com/office/drawing/2014/main" id="{F78A8C1B-2AAB-D04F-2E1C-2575DB18AFA7}"/>
              </a:ext>
            </a:extLst>
          </p:cNvPr>
          <p:cNvPicPr>
            <a:picLocks noChangeAspect="1"/>
          </p:cNvPicPr>
          <p:nvPr/>
        </p:nvPicPr>
        <p:blipFill>
          <a:blip r:embed="rId3"/>
          <a:srcRect/>
          <a:stretch/>
        </p:blipFill>
        <p:spPr>
          <a:xfrm>
            <a:off x="6766906" y="1853894"/>
            <a:ext cx="5963228" cy="5963228"/>
          </a:xfrm>
          <a:prstGeom prst="rect">
            <a:avLst/>
          </a:prstGeom>
        </p:spPr>
      </p:pic>
    </p:spTree>
    <p:extLst>
      <p:ext uri="{BB962C8B-B14F-4D97-AF65-F5344CB8AC3E}">
        <p14:creationId xmlns:p14="http://schemas.microsoft.com/office/powerpoint/2010/main" val="4093470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93917-45FA-2F3B-345F-A0DEC8A05408}"/>
              </a:ext>
            </a:extLst>
          </p:cNvPr>
          <p:cNvSpPr>
            <a:spLocks noGrp="1"/>
          </p:cNvSpPr>
          <p:nvPr>
            <p:ph type="title"/>
          </p:nvPr>
        </p:nvSpPr>
        <p:spPr/>
        <p:txBody>
          <a:bodyPr/>
          <a:lstStyle/>
          <a:p>
            <a:r>
              <a:rPr lang="en-HU"/>
              <a:t>Transport</a:t>
            </a:r>
            <a:r>
              <a:rPr lang="pt-PT"/>
              <a:t>e de amostras</a:t>
            </a:r>
            <a:endParaRPr lang="en-GB">
              <a:latin typeface="Trebuchet MS"/>
              <a:ea typeface="Tahoma"/>
              <a:cs typeface="Tahoma"/>
            </a:endParaRPr>
          </a:p>
        </p:txBody>
      </p:sp>
      <p:sp>
        <p:nvSpPr>
          <p:cNvPr id="4" name="Rectangle 3">
            <a:extLst>
              <a:ext uri="{FF2B5EF4-FFF2-40B4-BE49-F238E27FC236}">
                <a16:creationId xmlns:a16="http://schemas.microsoft.com/office/drawing/2014/main" id="{BC38D566-C500-3CE4-2806-ED7B6FAA47B7}"/>
              </a:ext>
            </a:extLst>
          </p:cNvPr>
          <p:cNvSpPr/>
          <p:nvPr/>
        </p:nvSpPr>
        <p:spPr>
          <a:xfrm>
            <a:off x="760093" y="1582306"/>
            <a:ext cx="10671815"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noProof="0"/>
          </a:p>
        </p:txBody>
      </p:sp>
      <p:sp>
        <p:nvSpPr>
          <p:cNvPr id="5" name="Content Placeholder 2">
            <a:extLst>
              <a:ext uri="{FF2B5EF4-FFF2-40B4-BE49-F238E27FC236}">
                <a16:creationId xmlns:a16="http://schemas.microsoft.com/office/drawing/2014/main" id="{FD50210B-06CE-7BB9-AE80-21701374D664}"/>
              </a:ext>
            </a:extLst>
          </p:cNvPr>
          <p:cNvSpPr>
            <a:spLocks noGrp="1"/>
          </p:cNvSpPr>
          <p:nvPr>
            <p:ph idx="1"/>
          </p:nvPr>
        </p:nvSpPr>
        <p:spPr>
          <a:xfrm>
            <a:off x="909431" y="1664704"/>
            <a:ext cx="10373139" cy="450340"/>
          </a:xfrm>
        </p:spPr>
        <p:txBody>
          <a:bodyPr vert="horz" lIns="45720" tIns="45720" rIns="45720" bIns="45720" rtlCol="0" anchor="t">
            <a:normAutofit/>
          </a:bodyPr>
          <a:lstStyle/>
          <a:p>
            <a:pPr marL="0" indent="0" algn="ctr">
              <a:buNone/>
            </a:pPr>
            <a:r>
              <a:rPr lang="pt-PT" sz="2000" noProof="0">
                <a:solidFill>
                  <a:schemeClr val="bg2">
                    <a:lumMod val="25000"/>
                  </a:schemeClr>
                </a:solidFill>
                <a:latin typeface="Trebuchet MS"/>
              </a:rPr>
              <a:t>Objetivo: mover uma amostra de um sítio para outro de forma que seja</a:t>
            </a:r>
            <a:r>
              <a:rPr lang="en-US" sz="2000">
                <a:solidFill>
                  <a:schemeClr val="bg2">
                    <a:lumMod val="25000"/>
                  </a:schemeClr>
                </a:solidFill>
                <a:latin typeface="Trebuchet MS"/>
              </a:rPr>
              <a:t>:</a:t>
            </a:r>
          </a:p>
        </p:txBody>
      </p:sp>
      <p:grpSp>
        <p:nvGrpSpPr>
          <p:cNvPr id="24" name="Group 23">
            <a:extLst>
              <a:ext uri="{FF2B5EF4-FFF2-40B4-BE49-F238E27FC236}">
                <a16:creationId xmlns:a16="http://schemas.microsoft.com/office/drawing/2014/main" id="{B968BA86-5EF3-B5F3-6319-5965B740E739}"/>
              </a:ext>
            </a:extLst>
          </p:cNvPr>
          <p:cNvGrpSpPr/>
          <p:nvPr/>
        </p:nvGrpSpPr>
        <p:grpSpPr>
          <a:xfrm>
            <a:off x="1681192" y="2747244"/>
            <a:ext cx="8829616" cy="2446052"/>
            <a:chOff x="1279077" y="2747244"/>
            <a:chExt cx="8829616" cy="2446052"/>
          </a:xfrm>
        </p:grpSpPr>
        <p:grpSp>
          <p:nvGrpSpPr>
            <p:cNvPr id="15" name="Group 14">
              <a:extLst>
                <a:ext uri="{FF2B5EF4-FFF2-40B4-BE49-F238E27FC236}">
                  <a16:creationId xmlns:a16="http://schemas.microsoft.com/office/drawing/2014/main" id="{BF44C0F2-E571-9095-CB76-1D2188D903F7}"/>
                </a:ext>
              </a:extLst>
            </p:cNvPr>
            <p:cNvGrpSpPr/>
            <p:nvPr/>
          </p:nvGrpSpPr>
          <p:grpSpPr>
            <a:xfrm>
              <a:off x="1279077" y="2747244"/>
              <a:ext cx="2572262" cy="2446052"/>
              <a:chOff x="760093" y="2747244"/>
              <a:chExt cx="2572262" cy="2446052"/>
            </a:xfrm>
          </p:grpSpPr>
          <p:sp>
            <p:nvSpPr>
              <p:cNvPr id="12" name="Rectangle 11">
                <a:extLst>
                  <a:ext uri="{FF2B5EF4-FFF2-40B4-BE49-F238E27FC236}">
                    <a16:creationId xmlns:a16="http://schemas.microsoft.com/office/drawing/2014/main" id="{AC278FA5-C074-2D8C-63D6-77B5AB084EDB}"/>
                  </a:ext>
                </a:extLst>
              </p:cNvPr>
              <p:cNvSpPr/>
              <p:nvPr/>
            </p:nvSpPr>
            <p:spPr>
              <a:xfrm>
                <a:off x="760093" y="2827759"/>
                <a:ext cx="2572262" cy="2365537"/>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noProof="0"/>
              </a:p>
            </p:txBody>
          </p:sp>
          <p:sp>
            <p:nvSpPr>
              <p:cNvPr id="13" name="TextBox 12">
                <a:extLst>
                  <a:ext uri="{FF2B5EF4-FFF2-40B4-BE49-F238E27FC236}">
                    <a16:creationId xmlns:a16="http://schemas.microsoft.com/office/drawing/2014/main" id="{52BD4E52-1993-5ED1-0DA7-96E4421CED22}"/>
                  </a:ext>
                </a:extLst>
              </p:cNvPr>
              <p:cNvSpPr txBox="1"/>
              <p:nvPr/>
            </p:nvSpPr>
            <p:spPr>
              <a:xfrm>
                <a:off x="896496" y="3182484"/>
                <a:ext cx="2323782" cy="1661993"/>
              </a:xfrm>
              <a:prstGeom prst="rect">
                <a:avLst/>
              </a:prstGeom>
              <a:noFill/>
            </p:spPr>
            <p:txBody>
              <a:bodyPr wrap="square" lIns="91440" tIns="45720" rIns="91440" bIns="45720" anchor="t">
                <a:spAutoFit/>
              </a:bodyPr>
              <a:lstStyle/>
              <a:p>
                <a:pPr algn="ctr">
                  <a:buClr>
                    <a:schemeClr val="accent3"/>
                  </a:buClr>
                </a:pPr>
                <a:r>
                  <a:rPr lang="pt-PT" sz="2400" noProof="0">
                    <a:latin typeface="Trebuchet MS"/>
                  </a:rPr>
                  <a:t>Segura</a:t>
                </a:r>
              </a:p>
              <a:p>
                <a:pPr algn="ctr">
                  <a:buClr>
                    <a:schemeClr val="accent3"/>
                  </a:buClr>
                </a:pPr>
                <a:r>
                  <a:rPr lang="pt-PT" sz="2400" noProof="0">
                    <a:latin typeface="Trebuchet MS"/>
                  </a:rPr>
                  <a:t> </a:t>
                </a:r>
              </a:p>
              <a:p>
                <a:pPr algn="ctr">
                  <a:buClr>
                    <a:schemeClr val="accent3"/>
                  </a:buClr>
                </a:pPr>
                <a:r>
                  <a:rPr lang="pt-PT" noProof="0">
                    <a:latin typeface="Trebuchet MS"/>
                  </a:rPr>
                  <a:t>Para a pessoa, a comunidade e o ambiente</a:t>
                </a:r>
              </a:p>
            </p:txBody>
          </p:sp>
          <p:sp>
            <p:nvSpPr>
              <p:cNvPr id="14" name="Triangle 13">
                <a:extLst>
                  <a:ext uri="{FF2B5EF4-FFF2-40B4-BE49-F238E27FC236}">
                    <a16:creationId xmlns:a16="http://schemas.microsoft.com/office/drawing/2014/main" id="{EABEBF8E-62C6-66B0-B543-E852D59315AB}"/>
                  </a:ext>
                </a:extLst>
              </p:cNvPr>
              <p:cNvSpPr/>
              <p:nvPr/>
            </p:nvSpPr>
            <p:spPr>
              <a:xfrm rot="10800000">
                <a:off x="1923147" y="2747244"/>
                <a:ext cx="270479"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noProof="0"/>
              </a:p>
            </p:txBody>
          </p:sp>
        </p:grpSp>
        <p:grpSp>
          <p:nvGrpSpPr>
            <p:cNvPr id="16" name="Group 15">
              <a:extLst>
                <a:ext uri="{FF2B5EF4-FFF2-40B4-BE49-F238E27FC236}">
                  <a16:creationId xmlns:a16="http://schemas.microsoft.com/office/drawing/2014/main" id="{57C753B8-EFBD-44F2-79FF-6F5DAAE21A99}"/>
                </a:ext>
              </a:extLst>
            </p:cNvPr>
            <p:cNvGrpSpPr/>
            <p:nvPr/>
          </p:nvGrpSpPr>
          <p:grpSpPr>
            <a:xfrm>
              <a:off x="4407754" y="2747244"/>
              <a:ext cx="2572262" cy="2446052"/>
              <a:chOff x="760093" y="2747244"/>
              <a:chExt cx="2572262" cy="2446052"/>
            </a:xfrm>
          </p:grpSpPr>
          <p:sp>
            <p:nvSpPr>
              <p:cNvPr id="17" name="Rectangle 16">
                <a:extLst>
                  <a:ext uri="{FF2B5EF4-FFF2-40B4-BE49-F238E27FC236}">
                    <a16:creationId xmlns:a16="http://schemas.microsoft.com/office/drawing/2014/main" id="{47DFC1D0-91E1-B781-3A16-2D3754BB283F}"/>
                  </a:ext>
                </a:extLst>
              </p:cNvPr>
              <p:cNvSpPr/>
              <p:nvPr/>
            </p:nvSpPr>
            <p:spPr>
              <a:xfrm>
                <a:off x="760093" y="2827759"/>
                <a:ext cx="2572262" cy="2365537"/>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noProof="0"/>
              </a:p>
            </p:txBody>
          </p:sp>
          <p:sp>
            <p:nvSpPr>
              <p:cNvPr id="18" name="TextBox 17">
                <a:extLst>
                  <a:ext uri="{FF2B5EF4-FFF2-40B4-BE49-F238E27FC236}">
                    <a16:creationId xmlns:a16="http://schemas.microsoft.com/office/drawing/2014/main" id="{CE26E24A-6C9B-2A79-0EB5-57E5E777D60D}"/>
                  </a:ext>
                </a:extLst>
              </p:cNvPr>
              <p:cNvSpPr txBox="1"/>
              <p:nvPr/>
            </p:nvSpPr>
            <p:spPr>
              <a:xfrm>
                <a:off x="896496" y="3182484"/>
                <a:ext cx="2323782" cy="461665"/>
              </a:xfrm>
              <a:prstGeom prst="rect">
                <a:avLst/>
              </a:prstGeom>
              <a:noFill/>
            </p:spPr>
            <p:txBody>
              <a:bodyPr wrap="square">
                <a:spAutoFit/>
              </a:bodyPr>
              <a:lstStyle/>
              <a:p>
                <a:pPr algn="ctr">
                  <a:buClr>
                    <a:schemeClr val="accent3"/>
                  </a:buClr>
                </a:pPr>
                <a:r>
                  <a:rPr lang="pt-PT" sz="2400" noProof="0">
                    <a:latin typeface="Trebuchet MS" panose="020B0703020202090204" pitchFamily="34" charset="0"/>
                  </a:rPr>
                  <a:t>Protegida</a:t>
                </a:r>
                <a:endParaRPr lang="pt-PT" noProof="0">
                  <a:latin typeface="Trebuchet MS" panose="020B0703020202090204" pitchFamily="34" charset="0"/>
                </a:endParaRPr>
              </a:p>
            </p:txBody>
          </p:sp>
          <p:sp>
            <p:nvSpPr>
              <p:cNvPr id="19" name="Triangle 18">
                <a:extLst>
                  <a:ext uri="{FF2B5EF4-FFF2-40B4-BE49-F238E27FC236}">
                    <a16:creationId xmlns:a16="http://schemas.microsoft.com/office/drawing/2014/main" id="{AB24D938-FE80-BCF5-5FD4-747B04B07A11}"/>
                  </a:ext>
                </a:extLst>
              </p:cNvPr>
              <p:cNvSpPr/>
              <p:nvPr/>
            </p:nvSpPr>
            <p:spPr>
              <a:xfrm rot="10800000">
                <a:off x="1923147" y="2747244"/>
                <a:ext cx="270479"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noProof="0"/>
              </a:p>
            </p:txBody>
          </p:sp>
        </p:grpSp>
        <p:grpSp>
          <p:nvGrpSpPr>
            <p:cNvPr id="20" name="Group 19">
              <a:extLst>
                <a:ext uri="{FF2B5EF4-FFF2-40B4-BE49-F238E27FC236}">
                  <a16:creationId xmlns:a16="http://schemas.microsoft.com/office/drawing/2014/main" id="{CBDD8C98-C039-93D3-199A-688D097ADC46}"/>
                </a:ext>
              </a:extLst>
            </p:cNvPr>
            <p:cNvGrpSpPr/>
            <p:nvPr/>
          </p:nvGrpSpPr>
          <p:grpSpPr>
            <a:xfrm>
              <a:off x="7536431" y="2747244"/>
              <a:ext cx="2572262" cy="2446052"/>
              <a:chOff x="760093" y="2747244"/>
              <a:chExt cx="2572262" cy="2446052"/>
            </a:xfrm>
          </p:grpSpPr>
          <p:sp>
            <p:nvSpPr>
              <p:cNvPr id="21" name="Rectangle 20">
                <a:extLst>
                  <a:ext uri="{FF2B5EF4-FFF2-40B4-BE49-F238E27FC236}">
                    <a16:creationId xmlns:a16="http://schemas.microsoft.com/office/drawing/2014/main" id="{A095CE53-029E-4474-E780-0D2AB31D6B83}"/>
                  </a:ext>
                </a:extLst>
              </p:cNvPr>
              <p:cNvSpPr/>
              <p:nvPr/>
            </p:nvSpPr>
            <p:spPr>
              <a:xfrm>
                <a:off x="760093" y="2827759"/>
                <a:ext cx="2572262" cy="2365537"/>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noProof="0"/>
              </a:p>
            </p:txBody>
          </p:sp>
          <p:sp>
            <p:nvSpPr>
              <p:cNvPr id="22" name="TextBox 21">
                <a:extLst>
                  <a:ext uri="{FF2B5EF4-FFF2-40B4-BE49-F238E27FC236}">
                    <a16:creationId xmlns:a16="http://schemas.microsoft.com/office/drawing/2014/main" id="{880F760F-5984-0F09-DE6C-EEFB6CED7FAB}"/>
                  </a:ext>
                </a:extLst>
              </p:cNvPr>
              <p:cNvSpPr txBox="1"/>
              <p:nvPr/>
            </p:nvSpPr>
            <p:spPr>
              <a:xfrm>
                <a:off x="896496" y="3182484"/>
                <a:ext cx="2323782" cy="1200329"/>
              </a:xfrm>
              <a:prstGeom prst="rect">
                <a:avLst/>
              </a:prstGeom>
              <a:noFill/>
            </p:spPr>
            <p:txBody>
              <a:bodyPr wrap="square">
                <a:spAutoFit/>
              </a:bodyPr>
              <a:lstStyle/>
              <a:p>
                <a:pPr algn="ctr">
                  <a:buClr>
                    <a:schemeClr val="accent3"/>
                  </a:buClr>
                </a:pPr>
                <a:r>
                  <a:rPr lang="pt-PT" sz="2400" noProof="0">
                    <a:latin typeface="Trebuchet MS" panose="020B0703020202090204" pitchFamily="34" charset="0"/>
                  </a:rPr>
                  <a:t>Preserve a qualidade da amostra</a:t>
                </a:r>
                <a:endParaRPr lang="pt-PT" noProof="0">
                  <a:latin typeface="Trebuchet MS" panose="020B0703020202090204" pitchFamily="34" charset="0"/>
                </a:endParaRPr>
              </a:p>
            </p:txBody>
          </p:sp>
          <p:sp>
            <p:nvSpPr>
              <p:cNvPr id="23" name="Triangle 22">
                <a:extLst>
                  <a:ext uri="{FF2B5EF4-FFF2-40B4-BE49-F238E27FC236}">
                    <a16:creationId xmlns:a16="http://schemas.microsoft.com/office/drawing/2014/main" id="{5FE1D464-1D09-E8C0-65EB-065E9AA4AE10}"/>
                  </a:ext>
                </a:extLst>
              </p:cNvPr>
              <p:cNvSpPr/>
              <p:nvPr/>
            </p:nvSpPr>
            <p:spPr>
              <a:xfrm rot="10800000">
                <a:off x="1923147" y="2747244"/>
                <a:ext cx="270479"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noProof="0"/>
              </a:p>
            </p:txBody>
          </p:sp>
        </p:grpSp>
      </p:grpSp>
      <p:sp>
        <p:nvSpPr>
          <p:cNvPr id="6" name="Google Shape;18;p31">
            <a:extLst>
              <a:ext uri="{FF2B5EF4-FFF2-40B4-BE49-F238E27FC236}">
                <a16:creationId xmlns:a16="http://schemas.microsoft.com/office/drawing/2014/main" id="{AF7C50D0-9AFA-F1E3-84EA-95C1EB9AB006}"/>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smtClean="0">
                <a:solidFill>
                  <a:schemeClr val="tx1">
                    <a:lumMod val="40000"/>
                    <a:lumOff val="60000"/>
                  </a:schemeClr>
                </a:solidFill>
              </a:rPr>
              <a:pPr/>
              <a:t>31</a:t>
            </a:fld>
            <a:endParaRPr b="1">
              <a:solidFill>
                <a:schemeClr val="tx1">
                  <a:lumMod val="40000"/>
                  <a:lumOff val="60000"/>
                </a:schemeClr>
              </a:solidFill>
            </a:endParaRPr>
          </a:p>
        </p:txBody>
      </p:sp>
    </p:spTree>
    <p:extLst>
      <p:ext uri="{BB962C8B-B14F-4D97-AF65-F5344CB8AC3E}">
        <p14:creationId xmlns:p14="http://schemas.microsoft.com/office/powerpoint/2010/main" val="3725064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93917-45FA-2F3B-345F-A0DEC8A05408}"/>
              </a:ext>
            </a:extLst>
          </p:cNvPr>
          <p:cNvSpPr>
            <a:spLocks noGrp="1"/>
          </p:cNvSpPr>
          <p:nvPr>
            <p:ph type="title"/>
          </p:nvPr>
        </p:nvSpPr>
        <p:spPr/>
        <p:txBody>
          <a:bodyPr/>
          <a:lstStyle/>
          <a:p>
            <a:r>
              <a:rPr lang="en-GB" err="1">
                <a:latin typeface="Trebuchet MS"/>
                <a:ea typeface="Tahoma"/>
                <a:cs typeface="Tahoma"/>
              </a:rPr>
              <a:t>Requisitos</a:t>
            </a:r>
            <a:endParaRPr lang="en-GB">
              <a:latin typeface="Trebuchet MS"/>
              <a:ea typeface="Tahoma"/>
              <a:cs typeface="Tahoma"/>
            </a:endParaRPr>
          </a:p>
        </p:txBody>
      </p:sp>
      <p:sp>
        <p:nvSpPr>
          <p:cNvPr id="3" name="TextBox 2"/>
          <p:cNvSpPr txBox="1">
            <a:spLocks/>
          </p:cNvSpPr>
          <p:nvPr/>
        </p:nvSpPr>
        <p:spPr>
          <a:xfrm>
            <a:off x="494070" y="2125195"/>
            <a:ext cx="3466800" cy="2520000"/>
          </a:xfrm>
          <a:prstGeom prst="rect">
            <a:avLst/>
          </a:prstGeom>
          <a:noFill/>
          <a:ln w="3175">
            <a:solidFill>
              <a:schemeClr val="bg2">
                <a:lumMod val="25000"/>
              </a:schemeClr>
            </a:solidFill>
          </a:ln>
        </p:spPr>
        <p:txBody>
          <a:bodyPr wrap="square" lIns="216000" tIns="45720" rIns="216000" bIns="45720" rtlCol="0" anchor="ctr" anchorCtr="0">
            <a:noAutofit/>
          </a:bodyPr>
          <a:lstStyle/>
          <a:p>
            <a:pPr algn="ctr">
              <a:buClr>
                <a:schemeClr val="accent3"/>
              </a:buClr>
            </a:pPr>
            <a:r>
              <a:rPr lang="pt-PT" sz="2200">
                <a:latin typeface="Trebuchet MS" panose="020B0703020202090204" pitchFamily="34" charset="0"/>
              </a:rPr>
              <a:t>Procedimentos prontamente disponíveis para amostragem, embalagem e transporte </a:t>
            </a:r>
            <a:endParaRPr lang="en-US" sz="2200">
              <a:latin typeface="Trebuchet MS" panose="020B0703020202090204" pitchFamily="34" charset="0"/>
            </a:endParaRPr>
          </a:p>
        </p:txBody>
      </p:sp>
      <p:sp>
        <p:nvSpPr>
          <p:cNvPr id="8" name="Triangle 7">
            <a:extLst>
              <a:ext uri="{FF2B5EF4-FFF2-40B4-BE49-F238E27FC236}">
                <a16:creationId xmlns:a16="http://schemas.microsoft.com/office/drawing/2014/main" id="{E3866400-6FBE-443C-9A25-EC1C056545E8}"/>
              </a:ext>
            </a:extLst>
          </p:cNvPr>
          <p:cNvSpPr/>
          <p:nvPr/>
        </p:nvSpPr>
        <p:spPr>
          <a:xfrm rot="10800000">
            <a:off x="2060797" y="2005261"/>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5" name="TextBox 4">
            <a:extLst>
              <a:ext uri="{FF2B5EF4-FFF2-40B4-BE49-F238E27FC236}">
                <a16:creationId xmlns:a16="http://schemas.microsoft.com/office/drawing/2014/main" id="{7463E4EC-EDB1-264F-099F-B7CF269A47D2}"/>
              </a:ext>
            </a:extLst>
          </p:cNvPr>
          <p:cNvSpPr txBox="1">
            <a:spLocks noChangeAspect="1"/>
          </p:cNvSpPr>
          <p:nvPr/>
        </p:nvSpPr>
        <p:spPr>
          <a:xfrm>
            <a:off x="4268429" y="2125195"/>
            <a:ext cx="3466800" cy="2520000"/>
          </a:xfrm>
          <a:prstGeom prst="rect">
            <a:avLst/>
          </a:prstGeom>
          <a:noFill/>
          <a:ln w="3175">
            <a:solidFill>
              <a:schemeClr val="bg2">
                <a:lumMod val="25000"/>
              </a:schemeClr>
            </a:solidFill>
          </a:ln>
        </p:spPr>
        <p:txBody>
          <a:bodyPr wrap="square" lIns="216000" tIns="45720" rIns="216000" bIns="45720" anchor="ctr" anchorCtr="0">
            <a:noAutofit/>
          </a:bodyPr>
          <a:lstStyle/>
          <a:p>
            <a:pPr algn="ctr">
              <a:buClr>
                <a:schemeClr val="accent3"/>
              </a:buClr>
            </a:pPr>
            <a:r>
              <a:rPr lang="pt-PT" sz="2200">
                <a:latin typeface="Trebuchet MS" panose="020B0703020202090204" pitchFamily="34" charset="0"/>
              </a:rPr>
              <a:t>Procedimentos que tenham em conta as condições do sistema de transporte </a:t>
            </a:r>
            <a:r>
              <a:rPr lang="en-US" sz="2200">
                <a:latin typeface="Trebuchet MS" panose="020B0703020202090204" pitchFamily="34" charset="0"/>
              </a:rPr>
              <a:t>(</a:t>
            </a:r>
            <a:r>
              <a:rPr lang="pt-PT" sz="2200">
                <a:latin typeface="Trebuchet MS" panose="020B0703020202090204" pitchFamily="34" charset="0"/>
              </a:rPr>
              <a:t>motociclo, de automóvel</a:t>
            </a:r>
            <a:r>
              <a:rPr lang="en-US" sz="2200">
                <a:latin typeface="Trebuchet MS" panose="020B0703020202090204" pitchFamily="34" charset="0"/>
              </a:rPr>
              <a:t>, </a:t>
            </a:r>
            <a:r>
              <a:rPr lang="en-US" sz="2200" err="1">
                <a:latin typeface="Trebuchet MS"/>
              </a:rPr>
              <a:t>duração</a:t>
            </a:r>
            <a:r>
              <a:rPr lang="en-US" sz="2200">
                <a:latin typeface="Trebuchet MS"/>
              </a:rPr>
              <a:t>, </a:t>
            </a:r>
            <a:r>
              <a:rPr lang="en-US" sz="2200" err="1">
                <a:latin typeface="Trebuchet MS"/>
              </a:rPr>
              <a:t>etc</a:t>
            </a:r>
            <a:r>
              <a:rPr lang="en-US" sz="2200">
                <a:latin typeface="Trebuchet MS"/>
              </a:rPr>
              <a:t>…)</a:t>
            </a:r>
          </a:p>
        </p:txBody>
      </p:sp>
      <p:sp>
        <p:nvSpPr>
          <p:cNvPr id="9" name="Triangle 8">
            <a:extLst>
              <a:ext uri="{FF2B5EF4-FFF2-40B4-BE49-F238E27FC236}">
                <a16:creationId xmlns:a16="http://schemas.microsoft.com/office/drawing/2014/main" id="{C8F83996-50F9-844F-BED2-FC398ACF7728}"/>
              </a:ext>
            </a:extLst>
          </p:cNvPr>
          <p:cNvSpPr/>
          <p:nvPr/>
        </p:nvSpPr>
        <p:spPr>
          <a:xfrm rot="10800000">
            <a:off x="5831284" y="2005261"/>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7" name="TextBox 6">
            <a:extLst>
              <a:ext uri="{FF2B5EF4-FFF2-40B4-BE49-F238E27FC236}">
                <a16:creationId xmlns:a16="http://schemas.microsoft.com/office/drawing/2014/main" id="{EE2844D9-3340-1EBF-6227-3AEDFB215833}"/>
              </a:ext>
            </a:extLst>
          </p:cNvPr>
          <p:cNvSpPr txBox="1">
            <a:spLocks/>
          </p:cNvSpPr>
          <p:nvPr/>
        </p:nvSpPr>
        <p:spPr>
          <a:xfrm>
            <a:off x="8042788" y="2125197"/>
            <a:ext cx="3466800" cy="2520000"/>
          </a:xfrm>
          <a:prstGeom prst="rect">
            <a:avLst/>
          </a:prstGeom>
          <a:noFill/>
          <a:ln w="3175">
            <a:solidFill>
              <a:schemeClr val="bg2">
                <a:lumMod val="25000"/>
              </a:schemeClr>
            </a:solidFill>
          </a:ln>
        </p:spPr>
        <p:txBody>
          <a:bodyPr wrap="square" lIns="216000" rIns="216000" anchor="ctr" anchorCtr="0">
            <a:noAutofit/>
          </a:bodyPr>
          <a:lstStyle/>
          <a:p>
            <a:pPr algn="ctr">
              <a:buClr>
                <a:schemeClr val="accent3"/>
              </a:buClr>
            </a:pPr>
            <a:r>
              <a:rPr lang="pt-PT" sz="2200">
                <a:latin typeface="Trebuchet MS" panose="020B0703020202090204" pitchFamily="34" charset="0"/>
              </a:rPr>
              <a:t>Formulários de transferência de amostras prontamente disponíveis para enviar com as amostras</a:t>
            </a:r>
            <a:endParaRPr lang="en-US" sz="2200">
              <a:latin typeface="Trebuchet MS" panose="020B0703020202090204" pitchFamily="34" charset="0"/>
            </a:endParaRPr>
          </a:p>
          <a:p>
            <a:pPr>
              <a:buClr>
                <a:schemeClr val="accent3"/>
              </a:buClr>
            </a:pPr>
            <a:endParaRPr lang="en-US" sz="2200">
              <a:latin typeface="Trebuchet MS" panose="020B0703020202090204" pitchFamily="34" charset="0"/>
            </a:endParaRPr>
          </a:p>
        </p:txBody>
      </p:sp>
      <p:sp>
        <p:nvSpPr>
          <p:cNvPr id="10" name="Triangle 9">
            <a:extLst>
              <a:ext uri="{FF2B5EF4-FFF2-40B4-BE49-F238E27FC236}">
                <a16:creationId xmlns:a16="http://schemas.microsoft.com/office/drawing/2014/main" id="{D76824A6-69F4-0ED9-11BE-1BF62A1EF6F6}"/>
              </a:ext>
            </a:extLst>
          </p:cNvPr>
          <p:cNvSpPr/>
          <p:nvPr/>
        </p:nvSpPr>
        <p:spPr>
          <a:xfrm rot="10800000">
            <a:off x="9598010" y="2005261"/>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6" name="Rectangle 5">
            <a:extLst>
              <a:ext uri="{FF2B5EF4-FFF2-40B4-BE49-F238E27FC236}">
                <a16:creationId xmlns:a16="http://schemas.microsoft.com/office/drawing/2014/main" id="{7D4F264C-FCBD-DA76-AE07-073F8CF4E920}"/>
              </a:ext>
            </a:extLst>
          </p:cNvPr>
          <p:cNvSpPr/>
          <p:nvPr/>
        </p:nvSpPr>
        <p:spPr>
          <a:xfrm>
            <a:off x="760093" y="5368860"/>
            <a:ext cx="10671815" cy="1025107"/>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2" name="Content Placeholder 2">
            <a:extLst>
              <a:ext uri="{FF2B5EF4-FFF2-40B4-BE49-F238E27FC236}">
                <a16:creationId xmlns:a16="http://schemas.microsoft.com/office/drawing/2014/main" id="{FD5B38D4-D393-2BA5-823A-B49E6F31F963}"/>
              </a:ext>
            </a:extLst>
          </p:cNvPr>
          <p:cNvSpPr>
            <a:spLocks noGrp="1"/>
          </p:cNvSpPr>
          <p:nvPr>
            <p:ph idx="1"/>
          </p:nvPr>
        </p:nvSpPr>
        <p:spPr>
          <a:xfrm>
            <a:off x="1014939" y="5662274"/>
            <a:ext cx="10373139" cy="637909"/>
          </a:xfrm>
        </p:spPr>
        <p:txBody>
          <a:bodyPr vert="horz" lIns="45720" tIns="45720" rIns="45720" bIns="45720" rtlCol="0" anchor="t">
            <a:normAutofit lnSpcReduction="10000"/>
          </a:bodyPr>
          <a:lstStyle/>
          <a:p>
            <a:pPr marL="0" indent="0" algn="ctr">
              <a:buNone/>
            </a:pPr>
            <a:r>
              <a:rPr lang="pt-PT" sz="2000" noProof="0">
                <a:solidFill>
                  <a:schemeClr val="bg2">
                    <a:lumMod val="25000"/>
                  </a:schemeClr>
                </a:solidFill>
                <a:latin typeface="Trebuchet MS"/>
              </a:rPr>
              <a:t>O transporte de uma amostra de um local para outro, quer seja doméstico ou internacional, deve cumprir todas as recomendações de embalagem</a:t>
            </a:r>
            <a:endParaRPr lang="pt-PT" sz="2000" noProof="0">
              <a:solidFill>
                <a:schemeClr val="bg2">
                  <a:lumMod val="25000"/>
                </a:schemeClr>
              </a:solidFill>
            </a:endParaRPr>
          </a:p>
        </p:txBody>
      </p:sp>
    </p:spTree>
    <p:extLst>
      <p:ext uri="{BB962C8B-B14F-4D97-AF65-F5344CB8AC3E}">
        <p14:creationId xmlns:p14="http://schemas.microsoft.com/office/powerpoint/2010/main" val="12070180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67794B-C83A-563A-FF17-7D0FB43FE86F}"/>
              </a:ext>
            </a:extLst>
          </p:cNvPr>
          <p:cNvSpPr/>
          <p:nvPr/>
        </p:nvSpPr>
        <p:spPr>
          <a:xfrm>
            <a:off x="768344" y="1622979"/>
            <a:ext cx="10655312"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p:txBody>
          <a:bodyPr>
            <a:normAutofit/>
          </a:bodyPr>
          <a:lstStyle/>
          <a:p>
            <a:r>
              <a:rPr lang="pt-PT" noProof="0"/>
              <a:t>Regras de transporte </a:t>
            </a:r>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750924" y="1548005"/>
            <a:ext cx="10672732" cy="537972"/>
          </a:xfrm>
        </p:spPr>
        <p:txBody>
          <a:bodyPr>
            <a:noAutofit/>
          </a:bodyPr>
          <a:lstStyle/>
          <a:p>
            <a:pPr marL="0" marR="0" lvl="0" indent="0" algn="ctr">
              <a:lnSpc>
                <a:spcPct val="150000"/>
              </a:lnSpc>
              <a:spcBef>
                <a:spcPts val="0"/>
              </a:spcBef>
              <a:spcAft>
                <a:spcPts val="600"/>
              </a:spcAft>
              <a:buClr>
                <a:srgbClr val="009999"/>
              </a:buClr>
              <a:buNone/>
            </a:pPr>
            <a:r>
              <a:rPr lang="pt-PT" sz="2400" noProof="0">
                <a:ea typeface="Calibri" panose="020F0502020204030204" pitchFamily="34" charset="0"/>
              </a:rPr>
              <a:t> De onde vêm? Quem é que as faz?</a:t>
            </a:r>
          </a:p>
          <a:p>
            <a:pPr marL="0" marR="0" lvl="0" indent="0" algn="just">
              <a:lnSpc>
                <a:spcPct val="150000"/>
              </a:lnSpc>
              <a:spcBef>
                <a:spcPts val="0"/>
              </a:spcBef>
              <a:spcAft>
                <a:spcPts val="600"/>
              </a:spcAft>
              <a:buClr>
                <a:srgbClr val="009999"/>
              </a:buClr>
              <a:buNone/>
            </a:pPr>
            <a:endParaRPr lang="pt-PT" sz="2400" noProof="0">
              <a:ea typeface="Calibri" panose="020F0502020204030204" pitchFamily="34" charset="0"/>
            </a:endParaRPr>
          </a:p>
        </p:txBody>
      </p:sp>
      <p:sp>
        <p:nvSpPr>
          <p:cNvPr id="4" name="TextBox 3"/>
          <p:cNvSpPr txBox="1"/>
          <p:nvPr/>
        </p:nvSpPr>
        <p:spPr>
          <a:xfrm>
            <a:off x="2094000" y="2489546"/>
            <a:ext cx="7495999" cy="648000"/>
          </a:xfrm>
          <a:prstGeom prst="rect">
            <a:avLst/>
          </a:prstGeom>
          <a:noFill/>
          <a:ln w="3175">
            <a:solidFill>
              <a:schemeClr val="bg2">
                <a:lumMod val="25000"/>
              </a:schemeClr>
            </a:solidFill>
          </a:ln>
        </p:spPr>
        <p:txBody>
          <a:bodyPr wrap="square" rtlCol="0" anchor="ctr" anchorCtr="0">
            <a:noAutofit/>
          </a:bodyPr>
          <a:lstStyle/>
          <a:p>
            <a:pPr algn="ctr"/>
            <a:r>
              <a:rPr lang="pt-PT" sz="2200" noProof="0">
                <a:solidFill>
                  <a:schemeClr val="bg2">
                    <a:lumMod val="25000"/>
                  </a:schemeClr>
                </a:solidFill>
                <a:latin typeface="Trebuchet MS" panose="020B0703020202090204" pitchFamily="34" charset="0"/>
              </a:rPr>
              <a:t>Regras de transporte nacionais e internacionais</a:t>
            </a:r>
          </a:p>
        </p:txBody>
      </p:sp>
      <p:sp>
        <p:nvSpPr>
          <p:cNvPr id="7" name="TextBox 6">
            <a:extLst>
              <a:ext uri="{FF2B5EF4-FFF2-40B4-BE49-F238E27FC236}">
                <a16:creationId xmlns:a16="http://schemas.microsoft.com/office/drawing/2014/main" id="{7A10DF0A-61F9-53F3-14F9-9EE4952D42CD}"/>
              </a:ext>
            </a:extLst>
          </p:cNvPr>
          <p:cNvSpPr txBox="1"/>
          <p:nvPr/>
        </p:nvSpPr>
        <p:spPr>
          <a:xfrm>
            <a:off x="2094000" y="3268608"/>
            <a:ext cx="7495999" cy="648000"/>
          </a:xfrm>
          <a:prstGeom prst="rect">
            <a:avLst/>
          </a:prstGeom>
          <a:noFill/>
          <a:ln w="3175">
            <a:solidFill>
              <a:schemeClr val="bg2">
                <a:lumMod val="25000"/>
              </a:schemeClr>
            </a:solidFill>
          </a:ln>
        </p:spPr>
        <p:txBody>
          <a:bodyPr wrap="square" anchor="ctr" anchorCtr="0">
            <a:noAutofit/>
          </a:bodyPr>
          <a:lstStyle/>
          <a:p>
            <a:pPr algn="ctr"/>
            <a:r>
              <a:rPr lang="pt-PT" sz="2200" noProof="0">
                <a:solidFill>
                  <a:schemeClr val="bg2">
                    <a:lumMod val="25000"/>
                  </a:schemeClr>
                </a:solidFill>
                <a:latin typeface="Trebuchet MS" panose="020B0703020202090204" pitchFamily="34" charset="0"/>
              </a:rPr>
              <a:t>Regras de transporte ICAO/IATA (via aérea)</a:t>
            </a:r>
          </a:p>
        </p:txBody>
      </p:sp>
      <p:sp>
        <p:nvSpPr>
          <p:cNvPr id="9" name="TextBox 8">
            <a:extLst>
              <a:ext uri="{FF2B5EF4-FFF2-40B4-BE49-F238E27FC236}">
                <a16:creationId xmlns:a16="http://schemas.microsoft.com/office/drawing/2014/main" id="{79277098-8AA8-79BC-C428-E20B71BF85B3}"/>
              </a:ext>
            </a:extLst>
          </p:cNvPr>
          <p:cNvSpPr txBox="1"/>
          <p:nvPr/>
        </p:nvSpPr>
        <p:spPr>
          <a:xfrm>
            <a:off x="2094000" y="4047670"/>
            <a:ext cx="7495999" cy="648000"/>
          </a:xfrm>
          <a:prstGeom prst="rect">
            <a:avLst/>
          </a:prstGeom>
          <a:noFill/>
          <a:ln w="3175">
            <a:solidFill>
              <a:schemeClr val="bg2">
                <a:lumMod val="25000"/>
              </a:schemeClr>
            </a:solidFill>
          </a:ln>
        </p:spPr>
        <p:txBody>
          <a:bodyPr wrap="square" anchor="ctr" anchorCtr="0">
            <a:noAutofit/>
          </a:bodyPr>
          <a:lstStyle/>
          <a:p>
            <a:pPr algn="ctr"/>
            <a:r>
              <a:rPr lang="pt-PT" sz="2200" noProof="0">
                <a:solidFill>
                  <a:schemeClr val="bg2">
                    <a:lumMod val="25000"/>
                  </a:schemeClr>
                </a:solidFill>
                <a:latin typeface="Trebuchet MS" panose="020B0703020202090204" pitchFamily="34" charset="0"/>
              </a:rPr>
              <a:t>Agências de tráfego ferroviário, rodoviário e marítimo</a:t>
            </a:r>
          </a:p>
        </p:txBody>
      </p:sp>
      <p:sp>
        <p:nvSpPr>
          <p:cNvPr id="11" name="TextBox 10">
            <a:extLst>
              <a:ext uri="{FF2B5EF4-FFF2-40B4-BE49-F238E27FC236}">
                <a16:creationId xmlns:a16="http://schemas.microsoft.com/office/drawing/2014/main" id="{C175E2BF-541E-3F74-72F0-93EAF62F5428}"/>
              </a:ext>
            </a:extLst>
          </p:cNvPr>
          <p:cNvSpPr txBox="1"/>
          <p:nvPr/>
        </p:nvSpPr>
        <p:spPr>
          <a:xfrm>
            <a:off x="2094000" y="4826732"/>
            <a:ext cx="7495999" cy="648000"/>
          </a:xfrm>
          <a:prstGeom prst="rect">
            <a:avLst/>
          </a:prstGeom>
          <a:noFill/>
          <a:ln w="3175">
            <a:solidFill>
              <a:schemeClr val="bg2">
                <a:lumMod val="25000"/>
              </a:schemeClr>
            </a:solidFill>
          </a:ln>
        </p:spPr>
        <p:txBody>
          <a:bodyPr wrap="square" anchor="ctr" anchorCtr="0">
            <a:noAutofit/>
          </a:bodyPr>
          <a:lstStyle/>
          <a:p>
            <a:pPr algn="ctr"/>
            <a:r>
              <a:rPr lang="pt-PT" sz="2200" noProof="0">
                <a:solidFill>
                  <a:schemeClr val="bg2">
                    <a:lumMod val="25000"/>
                  </a:schemeClr>
                </a:solidFill>
                <a:latin typeface="Trebuchet MS" panose="020B0703020202090204" pitchFamily="34" charset="0"/>
              </a:rPr>
              <a:t>Serviços postais</a:t>
            </a:r>
          </a:p>
        </p:txBody>
      </p:sp>
      <p:sp>
        <p:nvSpPr>
          <p:cNvPr id="13" name="TextBox 12">
            <a:extLst>
              <a:ext uri="{FF2B5EF4-FFF2-40B4-BE49-F238E27FC236}">
                <a16:creationId xmlns:a16="http://schemas.microsoft.com/office/drawing/2014/main" id="{51BFBFF7-D09A-A0F8-3D42-B68E1382C30C}"/>
              </a:ext>
            </a:extLst>
          </p:cNvPr>
          <p:cNvSpPr txBox="1"/>
          <p:nvPr/>
        </p:nvSpPr>
        <p:spPr>
          <a:xfrm>
            <a:off x="2094000" y="5605796"/>
            <a:ext cx="7495999" cy="648000"/>
          </a:xfrm>
          <a:prstGeom prst="rect">
            <a:avLst/>
          </a:prstGeom>
          <a:noFill/>
          <a:ln w="3175">
            <a:solidFill>
              <a:schemeClr val="bg2">
                <a:lumMod val="25000"/>
              </a:schemeClr>
            </a:solidFill>
          </a:ln>
        </p:spPr>
        <p:txBody>
          <a:bodyPr wrap="square" anchor="ctr" anchorCtr="0">
            <a:noAutofit/>
          </a:bodyPr>
          <a:lstStyle/>
          <a:p>
            <a:pPr algn="ctr"/>
            <a:r>
              <a:rPr lang="pt-PT" sz="2200" noProof="0">
                <a:solidFill>
                  <a:schemeClr val="bg2">
                    <a:lumMod val="25000"/>
                  </a:schemeClr>
                </a:solidFill>
                <a:latin typeface="Trebuchet MS" panose="020B0703020202090204" pitchFamily="34" charset="0"/>
              </a:rPr>
              <a:t>Correio privado</a:t>
            </a:r>
          </a:p>
        </p:txBody>
      </p:sp>
      <p:sp>
        <p:nvSpPr>
          <p:cNvPr id="8" name="Google Shape;18;p31">
            <a:extLst>
              <a:ext uri="{FF2B5EF4-FFF2-40B4-BE49-F238E27FC236}">
                <a16:creationId xmlns:a16="http://schemas.microsoft.com/office/drawing/2014/main" id="{35D7D2D4-E3C0-DC3E-A393-32E7129F201F}"/>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smtClean="0">
                <a:solidFill>
                  <a:schemeClr val="tx1">
                    <a:lumMod val="40000"/>
                    <a:lumOff val="60000"/>
                  </a:schemeClr>
                </a:solidFill>
              </a:rPr>
              <a:pPr/>
              <a:t>33</a:t>
            </a:fld>
            <a:endParaRPr b="1">
              <a:solidFill>
                <a:schemeClr val="tx1">
                  <a:lumMod val="40000"/>
                  <a:lumOff val="60000"/>
                </a:schemeClr>
              </a:solidFill>
            </a:endParaRPr>
          </a:p>
        </p:txBody>
      </p:sp>
    </p:spTree>
    <p:extLst>
      <p:ext uri="{BB962C8B-B14F-4D97-AF65-F5344CB8AC3E}">
        <p14:creationId xmlns:p14="http://schemas.microsoft.com/office/powerpoint/2010/main" val="1405822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9E8E7FD8-1253-199C-9FEF-57B4E1102519}"/>
              </a:ext>
            </a:extLst>
          </p:cNvPr>
          <p:cNvSpPr/>
          <p:nvPr/>
        </p:nvSpPr>
        <p:spPr>
          <a:xfrm>
            <a:off x="498204" y="1414336"/>
            <a:ext cx="11009176"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F0093917-45FA-2F3B-345F-A0DEC8A05408}"/>
              </a:ext>
            </a:extLst>
          </p:cNvPr>
          <p:cNvSpPr>
            <a:spLocks noGrp="1"/>
          </p:cNvSpPr>
          <p:nvPr>
            <p:ph type="title"/>
          </p:nvPr>
        </p:nvSpPr>
        <p:spPr/>
        <p:txBody>
          <a:bodyPr/>
          <a:lstStyle/>
          <a:p>
            <a:r>
              <a:rPr lang="pt-PT"/>
              <a:t>Embalagem tripla </a:t>
            </a:r>
            <a:endParaRPr lang="fr-FR"/>
          </a:p>
        </p:txBody>
      </p:sp>
      <p:sp>
        <p:nvSpPr>
          <p:cNvPr id="3" name="TextBox 2"/>
          <p:cNvSpPr txBox="1"/>
          <p:nvPr/>
        </p:nvSpPr>
        <p:spPr>
          <a:xfrm>
            <a:off x="2010259" y="1444424"/>
            <a:ext cx="7985067" cy="430887"/>
          </a:xfrm>
          <a:prstGeom prst="rect">
            <a:avLst/>
          </a:prstGeom>
          <a:noFill/>
        </p:spPr>
        <p:txBody>
          <a:bodyPr wrap="square" rtlCol="0">
            <a:spAutoFit/>
          </a:bodyPr>
          <a:lstStyle/>
          <a:p>
            <a:pPr algn="ctr">
              <a:spcAft>
                <a:spcPts val="1200"/>
              </a:spcAft>
              <a:buClr>
                <a:schemeClr val="accent3"/>
              </a:buClr>
            </a:pPr>
            <a:r>
              <a:rPr lang="pt-PT" sz="2200">
                <a:latin typeface="Trebuchet MS" panose="020B0703020202090204" pitchFamily="34" charset="0"/>
              </a:rPr>
              <a:t>Cada amostra deve ser protegida por</a:t>
            </a:r>
            <a:endParaRPr lang="en-US" sz="2200">
              <a:latin typeface="Trebuchet MS" panose="020B0703020202090204" pitchFamily="34" charset="0"/>
            </a:endParaRPr>
          </a:p>
        </p:txBody>
      </p:sp>
      <p:sp>
        <p:nvSpPr>
          <p:cNvPr id="9" name="TextBox 8">
            <a:extLst>
              <a:ext uri="{FF2B5EF4-FFF2-40B4-BE49-F238E27FC236}">
                <a16:creationId xmlns:a16="http://schemas.microsoft.com/office/drawing/2014/main" id="{A25EACE7-4BBC-96DC-A25B-635A862CA599}"/>
              </a:ext>
            </a:extLst>
          </p:cNvPr>
          <p:cNvSpPr txBox="1">
            <a:spLocks/>
          </p:cNvSpPr>
          <p:nvPr/>
        </p:nvSpPr>
        <p:spPr>
          <a:xfrm>
            <a:off x="589527" y="2180051"/>
            <a:ext cx="2448000" cy="2772000"/>
          </a:xfrm>
          <a:prstGeom prst="rect">
            <a:avLst/>
          </a:prstGeom>
          <a:noFill/>
          <a:ln w="3175">
            <a:solidFill>
              <a:schemeClr val="bg2">
                <a:lumMod val="25000"/>
              </a:schemeClr>
            </a:solidFill>
          </a:ln>
        </p:spPr>
        <p:txBody>
          <a:bodyPr wrap="square" lIns="91440" tIns="45720" rIns="91440" bIns="251999" anchor="b" anchorCtr="0">
            <a:noAutofit/>
          </a:bodyPr>
          <a:lstStyle/>
          <a:p>
            <a:pPr marL="0" lvl="1" algn="ctr">
              <a:spcAft>
                <a:spcPts val="1200"/>
              </a:spcAft>
              <a:buClr>
                <a:schemeClr val="accent3"/>
              </a:buClr>
            </a:pPr>
            <a:r>
              <a:rPr lang="pt-PT" noProof="0">
                <a:latin typeface="Trebuchet MS" panose="020B0703020202090204" pitchFamily="34" charset="0"/>
              </a:rPr>
              <a:t>Recipiente primário</a:t>
            </a:r>
            <a:r>
              <a:rPr lang="pt-PT" noProof="0"/>
              <a:t> </a:t>
            </a:r>
            <a:r>
              <a:rPr lang="pt-PT" sz="1800" noProof="0">
                <a:latin typeface="Trebuchet MS"/>
              </a:rPr>
              <a:t> (</a:t>
            </a:r>
            <a:r>
              <a:rPr lang="pt-PT" noProof="0">
                <a:latin typeface="Trebuchet MS"/>
              </a:rPr>
              <a:t>copo de fezes</a:t>
            </a:r>
            <a:r>
              <a:rPr lang="pt-PT" sz="1800" noProof="0">
                <a:latin typeface="Trebuchet MS"/>
              </a:rPr>
              <a:t>, tubo </a:t>
            </a:r>
            <a:r>
              <a:rPr lang="pt-PT" sz="1800" noProof="0" err="1">
                <a:latin typeface="Trebuchet MS"/>
              </a:rPr>
              <a:t>Cary</a:t>
            </a:r>
            <a:r>
              <a:rPr lang="pt-PT" sz="1800" noProof="0">
                <a:latin typeface="Trebuchet MS"/>
              </a:rPr>
              <a:t> Blair,</a:t>
            </a:r>
            <a:r>
              <a:rPr lang="pt-PT" noProof="0">
                <a:latin typeface="Trebuchet MS"/>
              </a:rPr>
              <a:t> </a:t>
            </a:r>
            <a:r>
              <a:rPr lang="pt-PT" sz="1800" noProof="0">
                <a:latin typeface="Trebuchet MS"/>
              </a:rPr>
              <a:t>etc</a:t>
            </a:r>
            <a:r>
              <a:rPr lang="pt-PT" noProof="0">
                <a:latin typeface="Trebuchet MS"/>
              </a:rPr>
              <a:t>.)</a:t>
            </a:r>
            <a:r>
              <a:rPr lang="pt-PT" sz="1800" noProof="0">
                <a:latin typeface="Trebuchet MS"/>
              </a:rPr>
              <a:t> = material que contém a amostra </a:t>
            </a:r>
            <a:r>
              <a:rPr lang="pt-PT" noProof="0">
                <a:latin typeface="Trebuchet MS"/>
              </a:rPr>
              <a:t> </a:t>
            </a:r>
            <a:endParaRPr lang="pt-PT" sz="1800" noProof="0">
              <a:latin typeface="Trebuchet MS" panose="020B0703020202090204" pitchFamily="34" charset="0"/>
            </a:endParaRPr>
          </a:p>
        </p:txBody>
      </p:sp>
      <p:sp>
        <p:nvSpPr>
          <p:cNvPr id="17" name="TextBox 16">
            <a:extLst>
              <a:ext uri="{FF2B5EF4-FFF2-40B4-BE49-F238E27FC236}">
                <a16:creationId xmlns:a16="http://schemas.microsoft.com/office/drawing/2014/main" id="{037F3D9D-1D81-8C8C-6706-1E5C413C29B5}"/>
              </a:ext>
            </a:extLst>
          </p:cNvPr>
          <p:cNvSpPr txBox="1"/>
          <p:nvPr/>
        </p:nvSpPr>
        <p:spPr>
          <a:xfrm>
            <a:off x="589527" y="5063816"/>
            <a:ext cx="2448000" cy="1368000"/>
          </a:xfrm>
          <a:prstGeom prst="rect">
            <a:avLst/>
          </a:prstGeom>
          <a:noFill/>
          <a:ln w="3175">
            <a:solidFill>
              <a:schemeClr val="tx1">
                <a:lumMod val="75000"/>
              </a:schemeClr>
            </a:solidFill>
          </a:ln>
        </p:spPr>
        <p:txBody>
          <a:bodyPr wrap="square" tIns="180000" anchor="t" anchorCtr="0">
            <a:noAutofit/>
          </a:bodyPr>
          <a:lstStyle/>
          <a:p>
            <a:pPr algn="ctr"/>
            <a:r>
              <a:rPr lang="pt-PT" noProof="0">
                <a:latin typeface="Trebuchet MS" panose="020B0703020202090204" pitchFamily="34" charset="0"/>
              </a:rPr>
              <a:t>Hermético, </a:t>
            </a:r>
            <a:r>
              <a:rPr lang="pt-PT" sz="1800" noProof="0">
                <a:latin typeface="Trebuchet MS" panose="020B0703020202090204" pitchFamily="34" charset="0"/>
              </a:rPr>
              <a:t>estéril, rotulado</a:t>
            </a:r>
            <a:endParaRPr lang="pt-PT" noProof="0"/>
          </a:p>
        </p:txBody>
      </p:sp>
      <p:sp>
        <p:nvSpPr>
          <p:cNvPr id="24" name="Triangle 23">
            <a:extLst>
              <a:ext uri="{FF2B5EF4-FFF2-40B4-BE49-F238E27FC236}">
                <a16:creationId xmlns:a16="http://schemas.microsoft.com/office/drawing/2014/main" id="{940936B0-F3C7-DFA2-0C54-8BE68EDFAC22}"/>
              </a:ext>
            </a:extLst>
          </p:cNvPr>
          <p:cNvSpPr/>
          <p:nvPr/>
        </p:nvSpPr>
        <p:spPr>
          <a:xfrm rot="10800000">
            <a:off x="1473516" y="4861240"/>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1" name="TextBox 10">
            <a:extLst>
              <a:ext uri="{FF2B5EF4-FFF2-40B4-BE49-F238E27FC236}">
                <a16:creationId xmlns:a16="http://schemas.microsoft.com/office/drawing/2014/main" id="{B31C6E99-1018-F0DD-5E3F-C89B25B568F3}"/>
              </a:ext>
            </a:extLst>
          </p:cNvPr>
          <p:cNvSpPr txBox="1">
            <a:spLocks/>
          </p:cNvSpPr>
          <p:nvPr/>
        </p:nvSpPr>
        <p:spPr>
          <a:xfrm>
            <a:off x="3443252" y="2180051"/>
            <a:ext cx="2448000" cy="2772000"/>
          </a:xfrm>
          <a:prstGeom prst="rect">
            <a:avLst/>
          </a:prstGeom>
          <a:noFill/>
          <a:ln w="3175">
            <a:solidFill>
              <a:schemeClr val="bg2">
                <a:lumMod val="25000"/>
              </a:schemeClr>
            </a:solidFill>
          </a:ln>
        </p:spPr>
        <p:txBody>
          <a:bodyPr wrap="square" bIns="251999" anchor="b" anchorCtr="0">
            <a:noAutofit/>
          </a:bodyPr>
          <a:lstStyle/>
          <a:p>
            <a:pPr marL="0" lvl="1" algn="ctr">
              <a:spcAft>
                <a:spcPts val="1200"/>
              </a:spcAft>
              <a:buClr>
                <a:schemeClr val="accent3"/>
              </a:buClr>
            </a:pPr>
            <a:r>
              <a:rPr lang="pt-PT" sz="1800" noProof="0">
                <a:latin typeface="Trebuchet MS" panose="020B0703020202090204" pitchFamily="34" charset="0"/>
              </a:rPr>
              <a:t>Rodeado por</a:t>
            </a:r>
            <a:r>
              <a:rPr lang="pt-PT" noProof="0">
                <a:latin typeface="Trebuchet MS" panose="020B0703020202090204" pitchFamily="34" charset="0"/>
              </a:rPr>
              <a:t> material absorbente </a:t>
            </a:r>
            <a:endParaRPr lang="pt-PT" sz="1800" noProof="0">
              <a:latin typeface="Trebuchet MS" panose="020B0703020202090204" pitchFamily="34" charset="0"/>
            </a:endParaRPr>
          </a:p>
        </p:txBody>
      </p:sp>
      <p:sp>
        <p:nvSpPr>
          <p:cNvPr id="19" name="TextBox 18">
            <a:extLst>
              <a:ext uri="{FF2B5EF4-FFF2-40B4-BE49-F238E27FC236}">
                <a16:creationId xmlns:a16="http://schemas.microsoft.com/office/drawing/2014/main" id="{A4B0C870-1625-EE09-70F7-1D9164E9FFA6}"/>
              </a:ext>
            </a:extLst>
          </p:cNvPr>
          <p:cNvSpPr txBox="1"/>
          <p:nvPr/>
        </p:nvSpPr>
        <p:spPr>
          <a:xfrm>
            <a:off x="3443252" y="5063816"/>
            <a:ext cx="2448000" cy="1368000"/>
          </a:xfrm>
          <a:prstGeom prst="rect">
            <a:avLst/>
          </a:prstGeom>
          <a:noFill/>
          <a:ln w="3175">
            <a:solidFill>
              <a:schemeClr val="tx1">
                <a:lumMod val="75000"/>
              </a:schemeClr>
            </a:solidFill>
          </a:ln>
        </p:spPr>
        <p:txBody>
          <a:bodyPr wrap="square" lIns="91440" tIns="180000" rIns="91440" bIns="45720" anchor="t" anchorCtr="0">
            <a:noAutofit/>
          </a:bodyPr>
          <a:lstStyle/>
          <a:p>
            <a:pPr algn="ctr"/>
            <a:r>
              <a:rPr lang="pt-PT" dirty="0">
                <a:latin typeface="Trebuchet MS"/>
              </a:rPr>
              <a:t>Para</a:t>
            </a:r>
            <a:r>
              <a:rPr lang="pt-PT" noProof="0" dirty="0">
                <a:latin typeface="Trebuchet MS"/>
              </a:rPr>
              <a:t> absorver eventuais fugas</a:t>
            </a:r>
          </a:p>
        </p:txBody>
      </p:sp>
      <p:sp>
        <p:nvSpPr>
          <p:cNvPr id="25" name="Triangle 24">
            <a:extLst>
              <a:ext uri="{FF2B5EF4-FFF2-40B4-BE49-F238E27FC236}">
                <a16:creationId xmlns:a16="http://schemas.microsoft.com/office/drawing/2014/main" id="{0F562270-DA9B-E7A4-494E-F01C0E5D5045}"/>
              </a:ext>
            </a:extLst>
          </p:cNvPr>
          <p:cNvSpPr/>
          <p:nvPr/>
        </p:nvSpPr>
        <p:spPr>
          <a:xfrm rot="10800000">
            <a:off x="4327242" y="4861240"/>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5" name="TextBox 14">
            <a:extLst>
              <a:ext uri="{FF2B5EF4-FFF2-40B4-BE49-F238E27FC236}">
                <a16:creationId xmlns:a16="http://schemas.microsoft.com/office/drawing/2014/main" id="{E7AF9317-3A02-A655-0EBB-590E19263A07}"/>
              </a:ext>
            </a:extLst>
          </p:cNvPr>
          <p:cNvSpPr txBox="1">
            <a:spLocks/>
          </p:cNvSpPr>
          <p:nvPr/>
        </p:nvSpPr>
        <p:spPr>
          <a:xfrm>
            <a:off x="9150703" y="2180051"/>
            <a:ext cx="2448000" cy="2772000"/>
          </a:xfrm>
          <a:prstGeom prst="rect">
            <a:avLst/>
          </a:prstGeom>
          <a:noFill/>
          <a:ln w="3175">
            <a:solidFill>
              <a:schemeClr val="bg2">
                <a:lumMod val="25000"/>
              </a:schemeClr>
            </a:solidFill>
          </a:ln>
        </p:spPr>
        <p:txBody>
          <a:bodyPr wrap="square" lIns="91440" tIns="45720" rIns="91440" bIns="251999" anchor="b" anchorCtr="0">
            <a:noAutofit/>
          </a:bodyPr>
          <a:lstStyle/>
          <a:p>
            <a:pPr marL="0" lvl="1" algn="ctr">
              <a:spcAft>
                <a:spcPts val="1200"/>
              </a:spcAft>
              <a:buClr>
                <a:schemeClr val="accent3"/>
              </a:buClr>
            </a:pPr>
            <a:r>
              <a:rPr lang="pt-PT" sz="1800" noProof="0">
                <a:latin typeface="Trebuchet MS"/>
              </a:rPr>
              <a:t>Recipiente terciário (geleira ou </a:t>
            </a:r>
            <a:r>
              <a:rPr lang="pt-PT" noProof="0">
                <a:latin typeface="Trebuchet MS"/>
              </a:rPr>
              <a:t>c</a:t>
            </a:r>
            <a:r>
              <a:rPr lang="pt-PT" sz="1800" noProof="0">
                <a:latin typeface="Trebuchet MS"/>
              </a:rPr>
              <a:t>aixa, etc</a:t>
            </a:r>
            <a:r>
              <a:rPr lang="pt-PT" noProof="0">
                <a:latin typeface="Trebuchet MS"/>
              </a:rPr>
              <a:t>.)</a:t>
            </a:r>
            <a:r>
              <a:rPr lang="pt-PT" sz="1800" noProof="0">
                <a:latin typeface="Trebuchet MS"/>
              </a:rPr>
              <a:t> </a:t>
            </a:r>
          </a:p>
        </p:txBody>
      </p:sp>
      <p:sp>
        <p:nvSpPr>
          <p:cNvPr id="23" name="TextBox 22">
            <a:extLst>
              <a:ext uri="{FF2B5EF4-FFF2-40B4-BE49-F238E27FC236}">
                <a16:creationId xmlns:a16="http://schemas.microsoft.com/office/drawing/2014/main" id="{3B115150-DC63-89A6-3D5E-4FC321E35C1D}"/>
              </a:ext>
            </a:extLst>
          </p:cNvPr>
          <p:cNvSpPr txBox="1"/>
          <p:nvPr/>
        </p:nvSpPr>
        <p:spPr>
          <a:xfrm>
            <a:off x="9059380" y="5063815"/>
            <a:ext cx="2448000" cy="1368000"/>
          </a:xfrm>
          <a:prstGeom prst="rect">
            <a:avLst/>
          </a:prstGeom>
          <a:noFill/>
          <a:ln w="3175">
            <a:solidFill>
              <a:schemeClr val="tx1">
                <a:lumMod val="75000"/>
              </a:schemeClr>
            </a:solidFill>
          </a:ln>
        </p:spPr>
        <p:txBody>
          <a:bodyPr wrap="square" lIns="91440" tIns="180000" rIns="91440" bIns="45720" anchor="t" anchorCtr="0">
            <a:noAutofit/>
          </a:bodyPr>
          <a:lstStyle/>
          <a:p>
            <a:pPr algn="ctr"/>
            <a:r>
              <a:rPr lang="pt-PT" dirty="0">
                <a:latin typeface="Trebuchet MS"/>
              </a:rPr>
              <a:t>Proteção</a:t>
            </a:r>
            <a:r>
              <a:rPr lang="pt-PT" noProof="0" dirty="0">
                <a:latin typeface="Trebuchet MS"/>
              </a:rPr>
              <a:t> física contra danos e pressão externa</a:t>
            </a:r>
            <a:endParaRPr lang="pt-PT" noProof="0" dirty="0"/>
          </a:p>
        </p:txBody>
      </p:sp>
      <p:sp>
        <p:nvSpPr>
          <p:cNvPr id="28" name="Triangle 27">
            <a:extLst>
              <a:ext uri="{FF2B5EF4-FFF2-40B4-BE49-F238E27FC236}">
                <a16:creationId xmlns:a16="http://schemas.microsoft.com/office/drawing/2014/main" id="{33E8994A-8C83-8E1A-8E31-7F32F74E1924}"/>
              </a:ext>
            </a:extLst>
          </p:cNvPr>
          <p:cNvSpPr/>
          <p:nvPr/>
        </p:nvSpPr>
        <p:spPr>
          <a:xfrm rot="10800000">
            <a:off x="10034692" y="4861240"/>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1" name="TextBox 20">
            <a:extLst>
              <a:ext uri="{FF2B5EF4-FFF2-40B4-BE49-F238E27FC236}">
                <a16:creationId xmlns:a16="http://schemas.microsoft.com/office/drawing/2014/main" id="{D2361945-7BDE-3A98-2840-8387AA3C2EE7}"/>
              </a:ext>
            </a:extLst>
          </p:cNvPr>
          <p:cNvSpPr txBox="1"/>
          <p:nvPr/>
        </p:nvSpPr>
        <p:spPr>
          <a:xfrm>
            <a:off x="6296977" y="5063816"/>
            <a:ext cx="2448000" cy="1368000"/>
          </a:xfrm>
          <a:prstGeom prst="rect">
            <a:avLst/>
          </a:prstGeom>
          <a:noFill/>
          <a:ln w="3175">
            <a:solidFill>
              <a:schemeClr val="tx1">
                <a:lumMod val="75000"/>
              </a:schemeClr>
            </a:solidFill>
          </a:ln>
        </p:spPr>
        <p:txBody>
          <a:bodyPr wrap="square" lIns="91440" tIns="180000" rIns="91440" bIns="45720" anchor="t" anchorCtr="0">
            <a:noAutofit/>
          </a:bodyPr>
          <a:lstStyle/>
          <a:p>
            <a:pPr algn="ctr"/>
            <a:r>
              <a:rPr lang="pt-PT" dirty="0">
                <a:latin typeface="Trebuchet MS"/>
              </a:rPr>
              <a:t>Para</a:t>
            </a:r>
            <a:r>
              <a:rPr lang="pt-PT" noProof="0" dirty="0">
                <a:latin typeface="Trebuchet MS"/>
              </a:rPr>
              <a:t> reter fugas e proteção física</a:t>
            </a:r>
          </a:p>
        </p:txBody>
      </p:sp>
      <p:sp>
        <p:nvSpPr>
          <p:cNvPr id="13" name="TextBox 12">
            <a:extLst>
              <a:ext uri="{FF2B5EF4-FFF2-40B4-BE49-F238E27FC236}">
                <a16:creationId xmlns:a16="http://schemas.microsoft.com/office/drawing/2014/main" id="{AE996E42-FA04-D056-B26A-FEE81F08AEDB}"/>
              </a:ext>
            </a:extLst>
          </p:cNvPr>
          <p:cNvSpPr txBox="1">
            <a:spLocks/>
          </p:cNvSpPr>
          <p:nvPr/>
        </p:nvSpPr>
        <p:spPr>
          <a:xfrm>
            <a:off x="6276068" y="2180051"/>
            <a:ext cx="2448000" cy="2772000"/>
          </a:xfrm>
          <a:prstGeom prst="rect">
            <a:avLst/>
          </a:prstGeom>
          <a:noFill/>
          <a:ln w="3175">
            <a:solidFill>
              <a:schemeClr val="bg2">
                <a:lumMod val="25000"/>
              </a:schemeClr>
            </a:solidFill>
          </a:ln>
        </p:spPr>
        <p:txBody>
          <a:bodyPr wrap="square" lIns="91440" tIns="45720" rIns="91440" bIns="251999" anchor="b" anchorCtr="0">
            <a:noAutofit/>
          </a:bodyPr>
          <a:lstStyle/>
          <a:p>
            <a:pPr marL="0" lvl="1" algn="ctr">
              <a:spcAft>
                <a:spcPts val="1200"/>
              </a:spcAft>
              <a:buClr>
                <a:schemeClr val="accent3"/>
              </a:buClr>
            </a:pPr>
            <a:r>
              <a:rPr lang="pt-PT" sz="1800" noProof="0">
                <a:latin typeface="Trebuchet MS"/>
              </a:rPr>
              <a:t>Recipiente secundário (saco ou caixa de plástico, etc</a:t>
            </a:r>
            <a:r>
              <a:rPr lang="pt-PT" noProof="0">
                <a:latin typeface="Trebuchet MS"/>
              </a:rPr>
              <a:t>.)</a:t>
            </a:r>
            <a:endParaRPr lang="pt-PT" sz="1800" noProof="0">
              <a:latin typeface="Trebuchet MS"/>
            </a:endParaRPr>
          </a:p>
        </p:txBody>
      </p:sp>
      <p:sp>
        <p:nvSpPr>
          <p:cNvPr id="26" name="Triangle 25">
            <a:extLst>
              <a:ext uri="{FF2B5EF4-FFF2-40B4-BE49-F238E27FC236}">
                <a16:creationId xmlns:a16="http://schemas.microsoft.com/office/drawing/2014/main" id="{FDD45907-F658-FB85-5375-F4B6F52BA43A}"/>
              </a:ext>
            </a:extLst>
          </p:cNvPr>
          <p:cNvSpPr/>
          <p:nvPr/>
        </p:nvSpPr>
        <p:spPr>
          <a:xfrm rot="10800000">
            <a:off x="7180967" y="4861240"/>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14" name="Picture 13">
            <a:extLst>
              <a:ext uri="{FF2B5EF4-FFF2-40B4-BE49-F238E27FC236}">
                <a16:creationId xmlns:a16="http://schemas.microsoft.com/office/drawing/2014/main" id="{2CE0F150-FADB-AB78-C496-4E201B9C6160}"/>
              </a:ext>
            </a:extLst>
          </p:cNvPr>
          <p:cNvPicPr>
            <a:picLocks noChangeAspect="1"/>
          </p:cNvPicPr>
          <p:nvPr/>
        </p:nvPicPr>
        <p:blipFill>
          <a:blip r:embed="rId3"/>
          <a:stretch>
            <a:fillRect/>
          </a:stretch>
        </p:blipFill>
        <p:spPr>
          <a:xfrm>
            <a:off x="2919236" y="2530735"/>
            <a:ext cx="1947355" cy="1947355"/>
          </a:xfrm>
          <a:prstGeom prst="rect">
            <a:avLst/>
          </a:prstGeom>
        </p:spPr>
      </p:pic>
      <p:pic>
        <p:nvPicPr>
          <p:cNvPr id="16" name="Picture 15">
            <a:extLst>
              <a:ext uri="{FF2B5EF4-FFF2-40B4-BE49-F238E27FC236}">
                <a16:creationId xmlns:a16="http://schemas.microsoft.com/office/drawing/2014/main" id="{A0DB58BE-1288-555E-CA44-25BE155106C7}"/>
              </a:ext>
            </a:extLst>
          </p:cNvPr>
          <p:cNvPicPr>
            <a:picLocks noChangeAspect="1"/>
          </p:cNvPicPr>
          <p:nvPr/>
        </p:nvPicPr>
        <p:blipFill>
          <a:blip r:embed="rId4"/>
          <a:srcRect/>
          <a:stretch/>
        </p:blipFill>
        <p:spPr>
          <a:xfrm>
            <a:off x="9760112" y="2850965"/>
            <a:ext cx="1188275" cy="1188275"/>
          </a:xfrm>
          <a:prstGeom prst="rect">
            <a:avLst/>
          </a:prstGeom>
        </p:spPr>
      </p:pic>
      <p:pic>
        <p:nvPicPr>
          <p:cNvPr id="20" name="Picture 19">
            <a:extLst>
              <a:ext uri="{FF2B5EF4-FFF2-40B4-BE49-F238E27FC236}">
                <a16:creationId xmlns:a16="http://schemas.microsoft.com/office/drawing/2014/main" id="{C3C056ED-449A-EEB3-80B0-8F9D38628737}"/>
              </a:ext>
            </a:extLst>
          </p:cNvPr>
          <p:cNvPicPr>
            <a:picLocks noChangeAspect="1"/>
          </p:cNvPicPr>
          <p:nvPr/>
        </p:nvPicPr>
        <p:blipFill>
          <a:blip r:embed="rId5"/>
          <a:stretch>
            <a:fillRect/>
          </a:stretch>
        </p:blipFill>
        <p:spPr>
          <a:xfrm>
            <a:off x="9946800" y="1905848"/>
            <a:ext cx="1806173" cy="1806173"/>
          </a:xfrm>
          <a:prstGeom prst="rect">
            <a:avLst/>
          </a:prstGeom>
        </p:spPr>
      </p:pic>
      <p:pic>
        <p:nvPicPr>
          <p:cNvPr id="22" name="Picture 21">
            <a:extLst>
              <a:ext uri="{FF2B5EF4-FFF2-40B4-BE49-F238E27FC236}">
                <a16:creationId xmlns:a16="http://schemas.microsoft.com/office/drawing/2014/main" id="{88CFF47C-59A0-74DA-632D-619AE3E9450F}"/>
              </a:ext>
            </a:extLst>
          </p:cNvPr>
          <p:cNvPicPr>
            <a:picLocks noChangeAspect="1"/>
          </p:cNvPicPr>
          <p:nvPr/>
        </p:nvPicPr>
        <p:blipFill>
          <a:blip r:embed="rId6"/>
          <a:srcRect/>
          <a:stretch/>
        </p:blipFill>
        <p:spPr>
          <a:xfrm>
            <a:off x="8744977" y="1862409"/>
            <a:ext cx="1969336" cy="1969336"/>
          </a:xfrm>
          <a:prstGeom prst="rect">
            <a:avLst/>
          </a:prstGeom>
        </p:spPr>
      </p:pic>
      <p:pic>
        <p:nvPicPr>
          <p:cNvPr id="27" name="Picture 26">
            <a:extLst>
              <a:ext uri="{FF2B5EF4-FFF2-40B4-BE49-F238E27FC236}">
                <a16:creationId xmlns:a16="http://schemas.microsoft.com/office/drawing/2014/main" id="{D2C0804A-5A79-9C52-D991-C0AD37680BC4}"/>
              </a:ext>
            </a:extLst>
          </p:cNvPr>
          <p:cNvPicPr>
            <a:picLocks noChangeAspect="1"/>
          </p:cNvPicPr>
          <p:nvPr/>
        </p:nvPicPr>
        <p:blipFill>
          <a:blip r:embed="rId7"/>
          <a:srcRect/>
          <a:stretch/>
        </p:blipFill>
        <p:spPr>
          <a:xfrm>
            <a:off x="3368416" y="1384347"/>
            <a:ext cx="2372223" cy="2372223"/>
          </a:xfrm>
          <a:prstGeom prst="rect">
            <a:avLst/>
          </a:prstGeom>
        </p:spPr>
      </p:pic>
      <p:pic>
        <p:nvPicPr>
          <p:cNvPr id="31" name="Picture 30">
            <a:extLst>
              <a:ext uri="{FF2B5EF4-FFF2-40B4-BE49-F238E27FC236}">
                <a16:creationId xmlns:a16="http://schemas.microsoft.com/office/drawing/2014/main" id="{D8F682A5-3557-BF5A-AEE2-4721C223B50C}"/>
              </a:ext>
            </a:extLst>
          </p:cNvPr>
          <p:cNvPicPr>
            <a:picLocks noChangeAspect="1"/>
          </p:cNvPicPr>
          <p:nvPr/>
        </p:nvPicPr>
        <p:blipFill>
          <a:blip r:embed="rId8"/>
          <a:srcRect/>
          <a:stretch/>
        </p:blipFill>
        <p:spPr>
          <a:xfrm>
            <a:off x="5948267" y="1681974"/>
            <a:ext cx="1987983" cy="2070044"/>
          </a:xfrm>
          <a:prstGeom prst="rect">
            <a:avLst/>
          </a:prstGeom>
        </p:spPr>
      </p:pic>
      <p:pic>
        <p:nvPicPr>
          <p:cNvPr id="32" name="Picture 31">
            <a:extLst>
              <a:ext uri="{FF2B5EF4-FFF2-40B4-BE49-F238E27FC236}">
                <a16:creationId xmlns:a16="http://schemas.microsoft.com/office/drawing/2014/main" id="{981F2D9B-D6D0-FF13-FCEE-FF4509F73AB5}"/>
              </a:ext>
            </a:extLst>
          </p:cNvPr>
          <p:cNvPicPr>
            <a:picLocks noChangeAspect="1"/>
          </p:cNvPicPr>
          <p:nvPr/>
        </p:nvPicPr>
        <p:blipFill>
          <a:blip r:embed="rId9"/>
          <a:srcRect/>
          <a:stretch/>
        </p:blipFill>
        <p:spPr>
          <a:xfrm>
            <a:off x="7048338" y="2500937"/>
            <a:ext cx="1776968" cy="1776968"/>
          </a:xfrm>
          <a:prstGeom prst="rect">
            <a:avLst/>
          </a:prstGeom>
        </p:spPr>
      </p:pic>
      <p:pic>
        <p:nvPicPr>
          <p:cNvPr id="34" name="Picture 33">
            <a:extLst>
              <a:ext uri="{FF2B5EF4-FFF2-40B4-BE49-F238E27FC236}">
                <a16:creationId xmlns:a16="http://schemas.microsoft.com/office/drawing/2014/main" id="{407F4CC1-EDEA-DBB8-553C-5D524127410F}"/>
              </a:ext>
            </a:extLst>
          </p:cNvPr>
          <p:cNvPicPr>
            <a:picLocks noChangeAspect="1"/>
          </p:cNvPicPr>
          <p:nvPr/>
        </p:nvPicPr>
        <p:blipFill>
          <a:blip r:embed="rId10"/>
          <a:srcRect/>
          <a:stretch/>
        </p:blipFill>
        <p:spPr>
          <a:xfrm>
            <a:off x="5944598" y="2435154"/>
            <a:ext cx="1941090" cy="1952814"/>
          </a:xfrm>
          <a:prstGeom prst="rect">
            <a:avLst/>
          </a:prstGeom>
        </p:spPr>
      </p:pic>
      <p:pic>
        <p:nvPicPr>
          <p:cNvPr id="35" name="Picture 34">
            <a:extLst>
              <a:ext uri="{FF2B5EF4-FFF2-40B4-BE49-F238E27FC236}">
                <a16:creationId xmlns:a16="http://schemas.microsoft.com/office/drawing/2014/main" id="{11539009-64F4-730D-65B1-CDBAA6A63183}"/>
              </a:ext>
            </a:extLst>
          </p:cNvPr>
          <p:cNvPicPr>
            <a:picLocks noChangeAspect="1"/>
          </p:cNvPicPr>
          <p:nvPr/>
        </p:nvPicPr>
        <p:blipFill>
          <a:blip r:embed="rId11"/>
          <a:srcRect/>
          <a:stretch/>
        </p:blipFill>
        <p:spPr>
          <a:xfrm>
            <a:off x="6999723" y="1651485"/>
            <a:ext cx="1776968" cy="1776968"/>
          </a:xfrm>
          <a:prstGeom prst="rect">
            <a:avLst/>
          </a:prstGeom>
        </p:spPr>
      </p:pic>
      <p:pic>
        <p:nvPicPr>
          <p:cNvPr id="36" name="Picture 35">
            <a:extLst>
              <a:ext uri="{FF2B5EF4-FFF2-40B4-BE49-F238E27FC236}">
                <a16:creationId xmlns:a16="http://schemas.microsoft.com/office/drawing/2014/main" id="{15588E49-D142-B2B3-D2AB-9C49EF6A6E6E}"/>
              </a:ext>
            </a:extLst>
          </p:cNvPr>
          <p:cNvPicPr>
            <a:picLocks noChangeAspect="1"/>
          </p:cNvPicPr>
          <p:nvPr/>
        </p:nvPicPr>
        <p:blipFill>
          <a:blip r:embed="rId12"/>
          <a:srcRect/>
          <a:stretch/>
        </p:blipFill>
        <p:spPr>
          <a:xfrm>
            <a:off x="4258299" y="2432858"/>
            <a:ext cx="1947355" cy="1947355"/>
          </a:xfrm>
          <a:prstGeom prst="rect">
            <a:avLst/>
          </a:prstGeom>
        </p:spPr>
      </p:pic>
      <p:pic>
        <p:nvPicPr>
          <p:cNvPr id="37" name="Picture 36">
            <a:extLst>
              <a:ext uri="{FF2B5EF4-FFF2-40B4-BE49-F238E27FC236}">
                <a16:creationId xmlns:a16="http://schemas.microsoft.com/office/drawing/2014/main" id="{77A69936-A102-4513-F78C-A15097444CF6}"/>
              </a:ext>
            </a:extLst>
          </p:cNvPr>
          <p:cNvPicPr>
            <a:picLocks noChangeAspect="1"/>
          </p:cNvPicPr>
          <p:nvPr/>
        </p:nvPicPr>
        <p:blipFill>
          <a:blip r:embed="rId13"/>
          <a:srcRect/>
          <a:stretch/>
        </p:blipFill>
        <p:spPr>
          <a:xfrm>
            <a:off x="114496" y="1888175"/>
            <a:ext cx="1775370" cy="1775370"/>
          </a:xfrm>
          <a:prstGeom prst="rect">
            <a:avLst/>
          </a:prstGeom>
        </p:spPr>
      </p:pic>
      <p:pic>
        <p:nvPicPr>
          <p:cNvPr id="38" name="Picture 37">
            <a:extLst>
              <a:ext uri="{FF2B5EF4-FFF2-40B4-BE49-F238E27FC236}">
                <a16:creationId xmlns:a16="http://schemas.microsoft.com/office/drawing/2014/main" id="{6B3DAEDC-9A94-E9E7-04F1-6CA269E67F80}"/>
              </a:ext>
            </a:extLst>
          </p:cNvPr>
          <p:cNvPicPr>
            <a:picLocks noChangeAspect="1"/>
          </p:cNvPicPr>
          <p:nvPr/>
        </p:nvPicPr>
        <p:blipFill>
          <a:blip r:embed="rId14"/>
          <a:srcRect/>
          <a:stretch/>
        </p:blipFill>
        <p:spPr>
          <a:xfrm>
            <a:off x="1026798" y="2011884"/>
            <a:ext cx="1594100" cy="1594100"/>
          </a:xfrm>
          <a:prstGeom prst="rect">
            <a:avLst/>
          </a:prstGeom>
        </p:spPr>
      </p:pic>
      <p:pic>
        <p:nvPicPr>
          <p:cNvPr id="39" name="Picture 38">
            <a:extLst>
              <a:ext uri="{FF2B5EF4-FFF2-40B4-BE49-F238E27FC236}">
                <a16:creationId xmlns:a16="http://schemas.microsoft.com/office/drawing/2014/main" id="{5906F445-3222-EE5D-7E0B-0585DE57226D}"/>
              </a:ext>
            </a:extLst>
          </p:cNvPr>
          <p:cNvPicPr>
            <a:picLocks noChangeAspect="1"/>
          </p:cNvPicPr>
          <p:nvPr/>
        </p:nvPicPr>
        <p:blipFill>
          <a:blip r:embed="rId15"/>
          <a:srcRect/>
          <a:stretch/>
        </p:blipFill>
        <p:spPr>
          <a:xfrm>
            <a:off x="1450034" y="1783786"/>
            <a:ext cx="2146253" cy="2146253"/>
          </a:xfrm>
          <a:prstGeom prst="rect">
            <a:avLst/>
          </a:prstGeom>
        </p:spPr>
      </p:pic>
    </p:spTree>
    <p:extLst>
      <p:ext uri="{BB962C8B-B14F-4D97-AF65-F5344CB8AC3E}">
        <p14:creationId xmlns:p14="http://schemas.microsoft.com/office/powerpoint/2010/main" val="440555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DCD6A-1A90-89D6-3048-F681892634C5}"/>
              </a:ext>
            </a:extLst>
          </p:cNvPr>
          <p:cNvSpPr>
            <a:spLocks noGrp="1"/>
          </p:cNvSpPr>
          <p:nvPr>
            <p:ph type="title"/>
          </p:nvPr>
        </p:nvSpPr>
        <p:spPr/>
        <p:txBody>
          <a:bodyPr/>
          <a:lstStyle/>
          <a:p>
            <a:r>
              <a:rPr lang="en-US">
                <a:latin typeface="Trebuchet MS"/>
                <a:ea typeface="Tahoma"/>
                <a:cs typeface="Tahoma"/>
              </a:rPr>
              <a:t>Transporte </a:t>
            </a:r>
            <a:r>
              <a:rPr lang="en-US" err="1">
                <a:latin typeface="Trebuchet MS"/>
                <a:ea typeface="Tahoma"/>
                <a:cs typeface="Tahoma"/>
              </a:rPr>
              <a:t>doméstico</a:t>
            </a:r>
            <a:endParaRPr lang="en-US"/>
          </a:p>
        </p:txBody>
      </p:sp>
      <p:pic>
        <p:nvPicPr>
          <p:cNvPr id="8" name="Picture 7">
            <a:extLst>
              <a:ext uri="{FF2B5EF4-FFF2-40B4-BE49-F238E27FC236}">
                <a16:creationId xmlns:a16="http://schemas.microsoft.com/office/drawing/2014/main" id="{DFE58884-F16F-2824-298A-4F86B586B2E2}"/>
              </a:ext>
            </a:extLst>
          </p:cNvPr>
          <p:cNvPicPr>
            <a:picLocks noChangeAspect="1"/>
          </p:cNvPicPr>
          <p:nvPr/>
        </p:nvPicPr>
        <p:blipFill>
          <a:blip r:embed="rId3"/>
          <a:srcRect/>
          <a:stretch/>
        </p:blipFill>
        <p:spPr>
          <a:xfrm>
            <a:off x="7905307" y="1606575"/>
            <a:ext cx="2743028" cy="4189353"/>
          </a:xfrm>
          <a:prstGeom prst="rect">
            <a:avLst/>
          </a:prstGeom>
        </p:spPr>
      </p:pic>
      <p:pic>
        <p:nvPicPr>
          <p:cNvPr id="6" name="Picture 5">
            <a:extLst>
              <a:ext uri="{FF2B5EF4-FFF2-40B4-BE49-F238E27FC236}">
                <a16:creationId xmlns:a16="http://schemas.microsoft.com/office/drawing/2014/main" id="{4A654E2B-063F-1FF5-43F5-3120C92165D7}"/>
              </a:ext>
            </a:extLst>
          </p:cNvPr>
          <p:cNvPicPr>
            <a:picLocks noChangeAspect="1"/>
          </p:cNvPicPr>
          <p:nvPr/>
        </p:nvPicPr>
        <p:blipFill>
          <a:blip r:embed="rId4"/>
          <a:stretch>
            <a:fillRect/>
          </a:stretch>
        </p:blipFill>
        <p:spPr>
          <a:xfrm>
            <a:off x="1543665" y="1846227"/>
            <a:ext cx="4377813" cy="4097184"/>
          </a:xfrm>
          <a:prstGeom prst="rect">
            <a:avLst/>
          </a:prstGeom>
        </p:spPr>
      </p:pic>
      <p:sp>
        <p:nvSpPr>
          <p:cNvPr id="5" name="Google Shape;18;p31">
            <a:extLst>
              <a:ext uri="{FF2B5EF4-FFF2-40B4-BE49-F238E27FC236}">
                <a16:creationId xmlns:a16="http://schemas.microsoft.com/office/drawing/2014/main" id="{6604A4BD-550C-2297-4F32-DDC155BFB719}"/>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smtClean="0">
                <a:solidFill>
                  <a:schemeClr val="tx1">
                    <a:lumMod val="40000"/>
                    <a:lumOff val="60000"/>
                  </a:schemeClr>
                </a:solidFill>
              </a:rPr>
              <a:pPr/>
              <a:t>35</a:t>
            </a:fld>
            <a:endParaRPr b="1">
              <a:solidFill>
                <a:schemeClr val="tx1">
                  <a:lumMod val="40000"/>
                  <a:lumOff val="60000"/>
                </a:schemeClr>
              </a:solidFill>
            </a:endParaRPr>
          </a:p>
        </p:txBody>
      </p:sp>
    </p:spTree>
    <p:extLst>
      <p:ext uri="{BB962C8B-B14F-4D97-AF65-F5344CB8AC3E}">
        <p14:creationId xmlns:p14="http://schemas.microsoft.com/office/powerpoint/2010/main" val="12287084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19466-E913-D7A2-2D29-67F7EA2AFDC8}"/>
              </a:ext>
            </a:extLst>
          </p:cNvPr>
          <p:cNvSpPr>
            <a:spLocks noGrp="1"/>
          </p:cNvSpPr>
          <p:nvPr>
            <p:ph type="title"/>
          </p:nvPr>
        </p:nvSpPr>
        <p:spPr/>
        <p:txBody>
          <a:bodyPr/>
          <a:lstStyle/>
          <a:p>
            <a:r>
              <a:rPr lang="pt-PT"/>
              <a:t>Transporte internacional</a:t>
            </a:r>
            <a:endParaRPr lang="fr-FR"/>
          </a:p>
        </p:txBody>
      </p:sp>
      <p:sp>
        <p:nvSpPr>
          <p:cNvPr id="5" name="TextBox 4">
            <a:extLst>
              <a:ext uri="{FF2B5EF4-FFF2-40B4-BE49-F238E27FC236}">
                <a16:creationId xmlns:a16="http://schemas.microsoft.com/office/drawing/2014/main" id="{79CC8502-914A-8E43-DAA9-2EBE7616A3EB}"/>
              </a:ext>
            </a:extLst>
          </p:cNvPr>
          <p:cNvSpPr txBox="1"/>
          <p:nvPr/>
        </p:nvSpPr>
        <p:spPr>
          <a:xfrm>
            <a:off x="861251" y="5400056"/>
            <a:ext cx="10800878" cy="948978"/>
          </a:xfrm>
          <a:prstGeom prst="rect">
            <a:avLst/>
          </a:prstGeom>
          <a:noFill/>
        </p:spPr>
        <p:txBody>
          <a:bodyPr wrap="square" lIns="91440" tIns="45720" rIns="91440" bIns="45720" anchor="t">
            <a:spAutoFit/>
          </a:bodyPr>
          <a:lstStyle/>
          <a:p>
            <a:pPr marL="292100" indent="-285750">
              <a:spcAft>
                <a:spcPts val="1400"/>
              </a:spcAft>
              <a:buClr>
                <a:schemeClr val="accent1"/>
              </a:buClr>
              <a:buSzPct val="100000"/>
              <a:buFont typeface="Arial" panose="020B0604020202020204" pitchFamily="34" charset="0"/>
              <a:buChar char="•"/>
            </a:pPr>
            <a:r>
              <a:rPr lang="pt-PT" sz="2200" noProof="0">
                <a:latin typeface="Trebuchet MS"/>
              </a:rPr>
              <a:t>O transporte internacional deve obedecer aos regulamentos internacionais (IATA).</a:t>
            </a:r>
          </a:p>
          <a:p>
            <a:pPr marL="292100" indent="-285750">
              <a:spcAft>
                <a:spcPts val="1400"/>
              </a:spcAft>
              <a:buClr>
                <a:schemeClr val="accent1"/>
              </a:buClr>
              <a:buSzPct val="100000"/>
              <a:buFont typeface="Arial" panose="020B0604020202020204" pitchFamily="34" charset="0"/>
              <a:buChar char="•"/>
            </a:pPr>
            <a:r>
              <a:rPr lang="pt-PT" sz="2200" noProof="0">
                <a:latin typeface="Trebuchet MS"/>
              </a:rPr>
              <a:t>Podem ser exigidas embalagens específicas e rotuladas. </a:t>
            </a:r>
          </a:p>
        </p:txBody>
      </p:sp>
      <p:pic>
        <p:nvPicPr>
          <p:cNvPr id="8" name="Picture 7">
            <a:extLst>
              <a:ext uri="{FF2B5EF4-FFF2-40B4-BE49-F238E27FC236}">
                <a16:creationId xmlns:a16="http://schemas.microsoft.com/office/drawing/2014/main" id="{E5C11896-C92B-0E09-CE12-CCCA36987AF2}"/>
              </a:ext>
            </a:extLst>
          </p:cNvPr>
          <p:cNvPicPr>
            <a:picLocks noChangeAspect="1"/>
          </p:cNvPicPr>
          <p:nvPr/>
        </p:nvPicPr>
        <p:blipFill>
          <a:blip r:embed="rId3"/>
          <a:stretch>
            <a:fillRect/>
          </a:stretch>
        </p:blipFill>
        <p:spPr>
          <a:xfrm>
            <a:off x="772814" y="915464"/>
            <a:ext cx="5323186" cy="5323186"/>
          </a:xfrm>
          <a:prstGeom prst="rect">
            <a:avLst/>
          </a:prstGeom>
        </p:spPr>
      </p:pic>
      <p:pic>
        <p:nvPicPr>
          <p:cNvPr id="9" name="Picture 8">
            <a:extLst>
              <a:ext uri="{FF2B5EF4-FFF2-40B4-BE49-F238E27FC236}">
                <a16:creationId xmlns:a16="http://schemas.microsoft.com/office/drawing/2014/main" id="{E1A2A523-84AF-401D-3EED-1FE5C056B841}"/>
              </a:ext>
            </a:extLst>
          </p:cNvPr>
          <p:cNvPicPr>
            <a:picLocks noChangeAspect="1"/>
          </p:cNvPicPr>
          <p:nvPr/>
        </p:nvPicPr>
        <p:blipFill>
          <a:blip r:embed="rId4"/>
          <a:srcRect/>
          <a:stretch/>
        </p:blipFill>
        <p:spPr>
          <a:xfrm>
            <a:off x="6906252" y="1172533"/>
            <a:ext cx="4512934" cy="4512934"/>
          </a:xfrm>
          <a:prstGeom prst="rect">
            <a:avLst/>
          </a:prstGeom>
        </p:spPr>
      </p:pic>
      <p:sp>
        <p:nvSpPr>
          <p:cNvPr id="4" name="Google Shape;18;p31">
            <a:extLst>
              <a:ext uri="{FF2B5EF4-FFF2-40B4-BE49-F238E27FC236}">
                <a16:creationId xmlns:a16="http://schemas.microsoft.com/office/drawing/2014/main" id="{B7D1848D-070A-56FF-4B6A-9A103D6BBF91}"/>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smtClean="0">
                <a:solidFill>
                  <a:schemeClr val="tx1">
                    <a:lumMod val="40000"/>
                    <a:lumOff val="60000"/>
                  </a:schemeClr>
                </a:solidFill>
              </a:rPr>
              <a:pPr/>
              <a:t>36</a:t>
            </a:fld>
            <a:endParaRPr b="1">
              <a:solidFill>
                <a:schemeClr val="tx1">
                  <a:lumMod val="40000"/>
                  <a:lumOff val="60000"/>
                </a:schemeClr>
              </a:solidFill>
            </a:endParaRPr>
          </a:p>
        </p:txBody>
      </p:sp>
    </p:spTree>
    <p:extLst>
      <p:ext uri="{BB962C8B-B14F-4D97-AF65-F5344CB8AC3E}">
        <p14:creationId xmlns:p14="http://schemas.microsoft.com/office/powerpoint/2010/main" val="29761920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E3C56-2105-9CC0-C966-9A6C163815AB}"/>
              </a:ext>
            </a:extLst>
          </p:cNvPr>
          <p:cNvSpPr>
            <a:spLocks noGrp="1"/>
          </p:cNvSpPr>
          <p:nvPr>
            <p:ph type="title"/>
          </p:nvPr>
        </p:nvSpPr>
        <p:spPr/>
        <p:txBody>
          <a:bodyPr>
            <a:normAutofit/>
          </a:bodyPr>
          <a:lstStyle/>
          <a:p>
            <a:r>
              <a:rPr lang="en-US">
                <a:latin typeface="Trebuchet MS"/>
                <a:ea typeface="Tahoma"/>
                <a:cs typeface="Tahoma"/>
              </a:rPr>
              <a:t>Transporte</a:t>
            </a:r>
            <a:br>
              <a:rPr lang="en-US"/>
            </a:br>
            <a:r>
              <a:rPr lang="pt-PT">
                <a:solidFill>
                  <a:schemeClr val="accent1"/>
                </a:solidFill>
              </a:rPr>
              <a:t>O que fazer e o que não fazer</a:t>
            </a:r>
            <a:endParaRPr lang="fr-FR">
              <a:solidFill>
                <a:schemeClr val="accent1"/>
              </a:solidFill>
              <a:latin typeface="Trebuchet MS"/>
              <a:ea typeface="Tahoma"/>
              <a:cs typeface="Tahoma"/>
            </a:endParaRPr>
          </a:p>
        </p:txBody>
      </p:sp>
      <p:sp>
        <p:nvSpPr>
          <p:cNvPr id="3" name="Content Placeholder 2">
            <a:extLst>
              <a:ext uri="{FF2B5EF4-FFF2-40B4-BE49-F238E27FC236}">
                <a16:creationId xmlns:a16="http://schemas.microsoft.com/office/drawing/2014/main" id="{B24DF728-76D6-72EA-4B9F-2D05E7A3B406}"/>
              </a:ext>
            </a:extLst>
          </p:cNvPr>
          <p:cNvSpPr>
            <a:spLocks noGrp="1"/>
          </p:cNvSpPr>
          <p:nvPr>
            <p:ph idx="1"/>
          </p:nvPr>
        </p:nvSpPr>
        <p:spPr>
          <a:xfrm>
            <a:off x="606490" y="1759919"/>
            <a:ext cx="5150498" cy="1800000"/>
          </a:xfrm>
          <a:solidFill>
            <a:schemeClr val="accent3">
              <a:lumMod val="60000"/>
              <a:lumOff val="40000"/>
            </a:schemeClr>
          </a:solidFill>
          <a:ln w="3175">
            <a:noFill/>
          </a:ln>
        </p:spPr>
        <p:txBody>
          <a:bodyPr vert="horz" lIns="324000" tIns="180000" rIns="288000" bIns="180000" rtlCol="0" anchor="t" anchorCtr="0">
            <a:noAutofit/>
          </a:bodyPr>
          <a:lstStyle/>
          <a:p>
            <a:pPr marL="0" indent="0">
              <a:lnSpc>
                <a:spcPct val="100000"/>
              </a:lnSpc>
              <a:buNone/>
            </a:pPr>
            <a:r>
              <a:rPr lang="pt-PT" sz="2000"/>
              <a:t>Para amostras de fezes da melhor qualidade para o teste de cólera, as amostras devem ser transportadas à temperatura ambiente </a:t>
            </a:r>
            <a:r>
              <a:rPr lang="en-US" sz="2000">
                <a:latin typeface="Trebuchet MS"/>
              </a:rPr>
              <a:t>(22°C - 25°C).</a:t>
            </a:r>
          </a:p>
        </p:txBody>
      </p:sp>
      <p:cxnSp>
        <p:nvCxnSpPr>
          <p:cNvPr id="14" name="Straight Connector 13">
            <a:extLst>
              <a:ext uri="{FF2B5EF4-FFF2-40B4-BE49-F238E27FC236}">
                <a16:creationId xmlns:a16="http://schemas.microsoft.com/office/drawing/2014/main" id="{9DE5ED78-466A-826F-2879-A00EE2E990D7}"/>
              </a:ext>
            </a:extLst>
          </p:cNvPr>
          <p:cNvCxnSpPr>
            <a:cxnSpLocks/>
          </p:cNvCxnSpPr>
          <p:nvPr/>
        </p:nvCxnSpPr>
        <p:spPr>
          <a:xfrm>
            <a:off x="606490" y="1759919"/>
            <a:ext cx="5151600" cy="0"/>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13" name="Group 12">
            <a:extLst>
              <a:ext uri="{FF2B5EF4-FFF2-40B4-BE49-F238E27FC236}">
                <a16:creationId xmlns:a16="http://schemas.microsoft.com/office/drawing/2014/main" id="{A0879EAE-D2D5-EFED-CB68-71A70DA585D4}"/>
              </a:ext>
            </a:extLst>
          </p:cNvPr>
          <p:cNvGrpSpPr/>
          <p:nvPr/>
        </p:nvGrpSpPr>
        <p:grpSpPr>
          <a:xfrm>
            <a:off x="606489" y="4289701"/>
            <a:ext cx="5150497" cy="1800000"/>
            <a:chOff x="606489" y="4289701"/>
            <a:chExt cx="5150497" cy="1800000"/>
          </a:xfrm>
        </p:grpSpPr>
        <p:sp>
          <p:nvSpPr>
            <p:cNvPr id="5" name="TextBox 4">
              <a:extLst>
                <a:ext uri="{FF2B5EF4-FFF2-40B4-BE49-F238E27FC236}">
                  <a16:creationId xmlns:a16="http://schemas.microsoft.com/office/drawing/2014/main" id="{D5089E0F-736F-418B-BB32-7D5378498A2E}"/>
                </a:ext>
              </a:extLst>
            </p:cNvPr>
            <p:cNvSpPr txBox="1"/>
            <p:nvPr/>
          </p:nvSpPr>
          <p:spPr>
            <a:xfrm>
              <a:off x="606489" y="4289701"/>
              <a:ext cx="5150497" cy="1800000"/>
            </a:xfrm>
            <a:prstGeom prst="rect">
              <a:avLst/>
            </a:prstGeom>
            <a:solidFill>
              <a:schemeClr val="accent3">
                <a:lumMod val="60000"/>
                <a:lumOff val="40000"/>
              </a:schemeClr>
            </a:solidFill>
            <a:ln w="3175">
              <a:noFill/>
            </a:ln>
          </p:spPr>
          <p:txBody>
            <a:bodyPr wrap="square" lIns="324000" tIns="360000" rIns="288000" bIns="180000" anchor="ctr" anchorCtr="0">
              <a:noAutofit/>
            </a:bodyPr>
            <a:lstStyle/>
            <a:p>
              <a:r>
                <a:rPr lang="pt-PT" sz="2000" noProof="0">
                  <a:latin typeface="Trebuchet MS"/>
                </a:rPr>
                <a:t>Não usar sacos de gelo, a menos que sejam esperadas temperaturas acima dos 35°C. </a:t>
              </a:r>
            </a:p>
          </p:txBody>
        </p:sp>
        <p:cxnSp>
          <p:nvCxnSpPr>
            <p:cNvPr id="16" name="Straight Connector 15">
              <a:extLst>
                <a:ext uri="{FF2B5EF4-FFF2-40B4-BE49-F238E27FC236}">
                  <a16:creationId xmlns:a16="http://schemas.microsoft.com/office/drawing/2014/main" id="{97BD36FF-7E35-A81A-0840-D4A281A28C65}"/>
                </a:ext>
              </a:extLst>
            </p:cNvPr>
            <p:cNvCxnSpPr>
              <a:cxnSpLocks/>
            </p:cNvCxnSpPr>
            <p:nvPr/>
          </p:nvCxnSpPr>
          <p:spPr>
            <a:xfrm>
              <a:off x="606489" y="4300341"/>
              <a:ext cx="5150497" cy="0"/>
            </a:xfrm>
            <a:prstGeom prst="line">
              <a:avLst/>
            </a:prstGeom>
            <a:ln w="28575"/>
          </p:spPr>
          <p:style>
            <a:lnRef idx="1">
              <a:schemeClr val="accent4"/>
            </a:lnRef>
            <a:fillRef idx="0">
              <a:schemeClr val="accent4"/>
            </a:fillRef>
            <a:effectRef idx="0">
              <a:schemeClr val="accent4"/>
            </a:effectRef>
            <a:fontRef idx="minor">
              <a:schemeClr val="tx1"/>
            </a:fontRef>
          </p:style>
        </p:cxnSp>
      </p:grpSp>
      <p:grpSp>
        <p:nvGrpSpPr>
          <p:cNvPr id="8" name="Group 7">
            <a:extLst>
              <a:ext uri="{FF2B5EF4-FFF2-40B4-BE49-F238E27FC236}">
                <a16:creationId xmlns:a16="http://schemas.microsoft.com/office/drawing/2014/main" id="{762D641C-2D4B-5F3A-F3A3-3B3386FD90B7}"/>
              </a:ext>
            </a:extLst>
          </p:cNvPr>
          <p:cNvGrpSpPr/>
          <p:nvPr/>
        </p:nvGrpSpPr>
        <p:grpSpPr>
          <a:xfrm>
            <a:off x="6428781" y="1724188"/>
            <a:ext cx="5151600" cy="1805654"/>
            <a:chOff x="6431345" y="1724188"/>
            <a:chExt cx="5151600" cy="1805654"/>
          </a:xfrm>
        </p:grpSpPr>
        <p:sp>
          <p:nvSpPr>
            <p:cNvPr id="11" name="TextBox 10">
              <a:extLst>
                <a:ext uri="{FF2B5EF4-FFF2-40B4-BE49-F238E27FC236}">
                  <a16:creationId xmlns:a16="http://schemas.microsoft.com/office/drawing/2014/main" id="{11C437C7-D579-A3C6-F1F8-F32FAFB146EA}"/>
                </a:ext>
              </a:extLst>
            </p:cNvPr>
            <p:cNvSpPr txBox="1"/>
            <p:nvPr/>
          </p:nvSpPr>
          <p:spPr>
            <a:xfrm>
              <a:off x="6431897" y="1729842"/>
              <a:ext cx="5150496" cy="1800000"/>
            </a:xfrm>
            <a:prstGeom prst="rect">
              <a:avLst/>
            </a:prstGeom>
            <a:solidFill>
              <a:schemeClr val="accent3">
                <a:lumMod val="60000"/>
                <a:lumOff val="40000"/>
              </a:schemeClr>
            </a:solidFill>
            <a:ln w="3175">
              <a:noFill/>
            </a:ln>
          </p:spPr>
          <p:txBody>
            <a:bodyPr wrap="square" lIns="324000" tIns="180000" rIns="288000" bIns="180000" anchor="t" anchorCtr="0">
              <a:noAutofit/>
            </a:bodyPr>
            <a:lstStyle/>
            <a:p>
              <a:r>
                <a:rPr lang="pt-PT" sz="2000" noProof="0">
                  <a:latin typeface="Trebuchet MS" panose="020B0703020202090204" pitchFamily="34" charset="0"/>
                </a:rPr>
                <a:t>Se forem usados sacos de gelo, estes devem ser colocados entre os recipientes secundário e terciário e não em contacto direto com as amostras</a:t>
              </a:r>
              <a:r>
                <a:rPr lang="pt-PT" sz="2200" noProof="0">
                  <a:latin typeface="Trebuchet MS"/>
                </a:rPr>
                <a:t>. </a:t>
              </a:r>
            </a:p>
          </p:txBody>
        </p:sp>
        <p:cxnSp>
          <p:nvCxnSpPr>
            <p:cNvPr id="17" name="Straight Connector 16">
              <a:extLst>
                <a:ext uri="{FF2B5EF4-FFF2-40B4-BE49-F238E27FC236}">
                  <a16:creationId xmlns:a16="http://schemas.microsoft.com/office/drawing/2014/main" id="{39811E48-7F66-78BE-0013-4A23FF1B3481}"/>
                </a:ext>
              </a:extLst>
            </p:cNvPr>
            <p:cNvCxnSpPr>
              <a:cxnSpLocks/>
            </p:cNvCxnSpPr>
            <p:nvPr/>
          </p:nvCxnSpPr>
          <p:spPr>
            <a:xfrm flipV="1">
              <a:off x="6431345" y="1724188"/>
              <a:ext cx="5151600" cy="5654"/>
            </a:xfrm>
            <a:prstGeom prst="line">
              <a:avLst/>
            </a:prstGeom>
            <a:ln w="28575"/>
          </p:spPr>
          <p:style>
            <a:lnRef idx="1">
              <a:schemeClr val="accent4"/>
            </a:lnRef>
            <a:fillRef idx="0">
              <a:schemeClr val="accent4"/>
            </a:fillRef>
            <a:effectRef idx="0">
              <a:schemeClr val="accent4"/>
            </a:effectRef>
            <a:fontRef idx="minor">
              <a:schemeClr val="tx1"/>
            </a:fontRef>
          </p:style>
        </p:cxnSp>
      </p:grpSp>
      <p:grpSp>
        <p:nvGrpSpPr>
          <p:cNvPr id="10" name="Group 9">
            <a:extLst>
              <a:ext uri="{FF2B5EF4-FFF2-40B4-BE49-F238E27FC236}">
                <a16:creationId xmlns:a16="http://schemas.microsoft.com/office/drawing/2014/main" id="{1908A34F-F6D6-E5F3-2CA2-ADED8A9A0006}"/>
              </a:ext>
            </a:extLst>
          </p:cNvPr>
          <p:cNvGrpSpPr/>
          <p:nvPr/>
        </p:nvGrpSpPr>
        <p:grpSpPr>
          <a:xfrm>
            <a:off x="6428781" y="4282327"/>
            <a:ext cx="5150496" cy="1807374"/>
            <a:chOff x="6428781" y="4282327"/>
            <a:chExt cx="5150496" cy="1807374"/>
          </a:xfrm>
        </p:grpSpPr>
        <p:sp>
          <p:nvSpPr>
            <p:cNvPr id="4" name="TextBox 3">
              <a:extLst>
                <a:ext uri="{FF2B5EF4-FFF2-40B4-BE49-F238E27FC236}">
                  <a16:creationId xmlns:a16="http://schemas.microsoft.com/office/drawing/2014/main" id="{9C423E50-9525-2F50-FE48-8E25EFEE7877}"/>
                </a:ext>
              </a:extLst>
            </p:cNvPr>
            <p:cNvSpPr txBox="1"/>
            <p:nvPr/>
          </p:nvSpPr>
          <p:spPr>
            <a:xfrm>
              <a:off x="6428781" y="4289701"/>
              <a:ext cx="5150496" cy="1800000"/>
            </a:xfrm>
            <a:prstGeom prst="rect">
              <a:avLst/>
            </a:prstGeom>
            <a:solidFill>
              <a:schemeClr val="accent3">
                <a:lumMod val="60000"/>
                <a:lumOff val="40000"/>
              </a:schemeClr>
            </a:solidFill>
            <a:ln w="3175">
              <a:noFill/>
            </a:ln>
          </p:spPr>
          <p:txBody>
            <a:bodyPr wrap="square" lIns="324000" tIns="360000" rIns="288000" bIns="180000" anchor="ctr" anchorCtr="0">
              <a:noAutofit/>
            </a:bodyPr>
            <a:lstStyle/>
            <a:p>
              <a:r>
                <a:rPr lang="pt-PT" sz="2000">
                  <a:latin typeface="Trebuchet MS" panose="020B0703020202090204" pitchFamily="34" charset="0"/>
                </a:rPr>
                <a:t>Não deixe as caixas expostas ao sol por períodos prolongados</a:t>
              </a:r>
              <a:r>
                <a:rPr lang="en-US" sz="2000">
                  <a:latin typeface="Trebuchet MS" panose="020B0703020202090204" pitchFamily="34" charset="0"/>
                </a:rPr>
                <a:t>. </a:t>
              </a:r>
            </a:p>
          </p:txBody>
        </p:sp>
        <p:cxnSp>
          <p:nvCxnSpPr>
            <p:cNvPr id="6" name="Straight Connector 5">
              <a:extLst>
                <a:ext uri="{FF2B5EF4-FFF2-40B4-BE49-F238E27FC236}">
                  <a16:creationId xmlns:a16="http://schemas.microsoft.com/office/drawing/2014/main" id="{9DFB17BF-CB89-677B-276C-8D7CB46DC36C}"/>
                </a:ext>
              </a:extLst>
            </p:cNvPr>
            <p:cNvCxnSpPr>
              <a:cxnSpLocks/>
            </p:cNvCxnSpPr>
            <p:nvPr/>
          </p:nvCxnSpPr>
          <p:spPr>
            <a:xfrm>
              <a:off x="6428781" y="4282327"/>
              <a:ext cx="5150496" cy="0"/>
            </a:xfrm>
            <a:prstGeom prst="line">
              <a:avLst/>
            </a:prstGeom>
            <a:ln w="28575"/>
          </p:spPr>
          <p:style>
            <a:lnRef idx="1">
              <a:schemeClr val="accent4"/>
            </a:lnRef>
            <a:fillRef idx="0">
              <a:schemeClr val="accent4"/>
            </a:fillRef>
            <a:effectRef idx="0">
              <a:schemeClr val="accent4"/>
            </a:effectRef>
            <a:fontRef idx="minor">
              <a:schemeClr val="tx1"/>
            </a:fontRef>
          </p:style>
        </p:cxnSp>
      </p:grpSp>
      <p:grpSp>
        <p:nvGrpSpPr>
          <p:cNvPr id="22" name="Group 21">
            <a:extLst>
              <a:ext uri="{FF2B5EF4-FFF2-40B4-BE49-F238E27FC236}">
                <a16:creationId xmlns:a16="http://schemas.microsoft.com/office/drawing/2014/main" id="{3FF2A73A-8C6E-2CE0-06CE-DCC524748841}"/>
              </a:ext>
            </a:extLst>
          </p:cNvPr>
          <p:cNvGrpSpPr/>
          <p:nvPr/>
        </p:nvGrpSpPr>
        <p:grpSpPr>
          <a:xfrm>
            <a:off x="4978024" y="3096029"/>
            <a:ext cx="2108618" cy="2108617"/>
            <a:chOff x="5035458" y="4509886"/>
            <a:chExt cx="2108618" cy="2108617"/>
          </a:xfrm>
        </p:grpSpPr>
        <p:sp>
          <p:nvSpPr>
            <p:cNvPr id="12" name="Oval 11">
              <a:extLst>
                <a:ext uri="{FF2B5EF4-FFF2-40B4-BE49-F238E27FC236}">
                  <a16:creationId xmlns:a16="http://schemas.microsoft.com/office/drawing/2014/main" id="{95F4F856-3726-D9C1-E2E2-05D176FE4786}"/>
                </a:ext>
              </a:extLst>
            </p:cNvPr>
            <p:cNvSpPr/>
            <p:nvPr/>
          </p:nvSpPr>
          <p:spPr>
            <a:xfrm>
              <a:off x="5035458" y="4509886"/>
              <a:ext cx="2108617" cy="2108617"/>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HU"/>
            </a:p>
          </p:txBody>
        </p:sp>
        <p:sp>
          <p:nvSpPr>
            <p:cNvPr id="9" name="TextBox 8">
              <a:extLst>
                <a:ext uri="{FF2B5EF4-FFF2-40B4-BE49-F238E27FC236}">
                  <a16:creationId xmlns:a16="http://schemas.microsoft.com/office/drawing/2014/main" id="{5BF331B7-9977-2DEB-DDBB-44E3776B7D4D}"/>
                </a:ext>
              </a:extLst>
            </p:cNvPr>
            <p:cNvSpPr txBox="1"/>
            <p:nvPr/>
          </p:nvSpPr>
          <p:spPr>
            <a:xfrm>
              <a:off x="5035459" y="4911553"/>
              <a:ext cx="2108617" cy="1354217"/>
            </a:xfrm>
            <a:prstGeom prst="rect">
              <a:avLst/>
            </a:prstGeom>
            <a:noFill/>
          </p:spPr>
          <p:txBody>
            <a:bodyPr wrap="square">
              <a:spAutoFit/>
            </a:bodyPr>
            <a:lstStyle/>
            <a:p>
              <a:pPr marL="0" indent="0" algn="ctr">
                <a:buNone/>
              </a:pPr>
              <a:r>
                <a:rPr lang="pt-PT" sz="2000" b="1" noProof="0">
                  <a:solidFill>
                    <a:schemeClr val="bg2">
                      <a:lumMod val="25000"/>
                    </a:schemeClr>
                  </a:solidFill>
                  <a:latin typeface="Trebuchet MS" panose="020B0703020202090204" pitchFamily="34" charset="0"/>
                </a:rPr>
                <a:t>Na maior parte dos casos, não são necessários sacos de gelo</a:t>
              </a:r>
              <a:r>
                <a:rPr lang="pt-PT" sz="2200" b="1" noProof="0">
                  <a:solidFill>
                    <a:schemeClr val="bg2">
                      <a:lumMod val="25000"/>
                    </a:schemeClr>
                  </a:solidFill>
                  <a:latin typeface="Trebuchet MS" panose="020B0703020202090204" pitchFamily="34" charset="0"/>
                </a:rPr>
                <a:t>.</a:t>
              </a:r>
            </a:p>
          </p:txBody>
        </p:sp>
      </p:grpSp>
      <p:sp>
        <p:nvSpPr>
          <p:cNvPr id="15" name="Google Shape;18;p31">
            <a:extLst>
              <a:ext uri="{FF2B5EF4-FFF2-40B4-BE49-F238E27FC236}">
                <a16:creationId xmlns:a16="http://schemas.microsoft.com/office/drawing/2014/main" id="{E2C11789-C0F8-4A05-2DDE-07DB1F9C1713}"/>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smtClean="0">
                <a:solidFill>
                  <a:schemeClr val="tx1">
                    <a:lumMod val="40000"/>
                    <a:lumOff val="60000"/>
                  </a:schemeClr>
                </a:solidFill>
              </a:rPr>
              <a:pPr/>
              <a:t>37</a:t>
            </a:fld>
            <a:endParaRPr b="1">
              <a:solidFill>
                <a:schemeClr val="tx1">
                  <a:lumMod val="40000"/>
                  <a:lumOff val="60000"/>
                </a:schemeClr>
              </a:solidFill>
            </a:endParaRPr>
          </a:p>
        </p:txBody>
      </p:sp>
    </p:spTree>
    <p:extLst>
      <p:ext uri="{BB962C8B-B14F-4D97-AF65-F5344CB8AC3E}">
        <p14:creationId xmlns:p14="http://schemas.microsoft.com/office/powerpoint/2010/main" val="34744307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9540E7-A376-6648-65E7-3B7EFE53BC8B}"/>
              </a:ext>
            </a:extLst>
          </p:cNvPr>
          <p:cNvSpPr>
            <a:spLocks noGrp="1"/>
          </p:cNvSpPr>
          <p:nvPr>
            <p:ph type="title"/>
          </p:nvPr>
        </p:nvSpPr>
        <p:spPr>
          <a:xfrm>
            <a:off x="586409" y="4938270"/>
            <a:ext cx="7623313" cy="1432712"/>
          </a:xfrm>
        </p:spPr>
        <p:txBody>
          <a:bodyPr>
            <a:normAutofit/>
          </a:bodyPr>
          <a:lstStyle/>
          <a:p>
            <a:r>
              <a:rPr lang="pt-PT" dirty="0"/>
              <a:t>FORMULÁRIOS PARA REFERÊNCIA</a:t>
            </a:r>
            <a:endParaRPr lang="en-GB" dirty="0">
              <a:latin typeface="Trebuchet MS"/>
            </a:endParaRPr>
          </a:p>
        </p:txBody>
      </p:sp>
      <p:pic>
        <p:nvPicPr>
          <p:cNvPr id="2" name="Picture 1">
            <a:extLst>
              <a:ext uri="{FF2B5EF4-FFF2-40B4-BE49-F238E27FC236}">
                <a16:creationId xmlns:a16="http://schemas.microsoft.com/office/drawing/2014/main" id="{43E25844-189C-94B9-A99B-B5682952ED7E}"/>
              </a:ext>
            </a:extLst>
          </p:cNvPr>
          <p:cNvPicPr>
            <a:picLocks noChangeAspect="1"/>
          </p:cNvPicPr>
          <p:nvPr/>
        </p:nvPicPr>
        <p:blipFill>
          <a:blip r:embed="rId3"/>
          <a:srcRect/>
          <a:stretch/>
        </p:blipFill>
        <p:spPr>
          <a:xfrm>
            <a:off x="7407115" y="2377440"/>
            <a:ext cx="4881425" cy="4881425"/>
          </a:xfrm>
          <a:prstGeom prst="rect">
            <a:avLst/>
          </a:prstGeom>
        </p:spPr>
      </p:pic>
    </p:spTree>
    <p:extLst>
      <p:ext uri="{BB962C8B-B14F-4D97-AF65-F5344CB8AC3E}">
        <p14:creationId xmlns:p14="http://schemas.microsoft.com/office/powerpoint/2010/main" val="27655731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D2087-F46F-37D8-5EB2-FB7F69ADFC2A}"/>
              </a:ext>
            </a:extLst>
          </p:cNvPr>
          <p:cNvSpPr>
            <a:spLocks noGrp="1"/>
          </p:cNvSpPr>
          <p:nvPr>
            <p:ph type="title"/>
          </p:nvPr>
        </p:nvSpPr>
        <p:spPr/>
        <p:txBody>
          <a:bodyPr>
            <a:normAutofit/>
          </a:bodyPr>
          <a:lstStyle/>
          <a:p>
            <a:r>
              <a:rPr lang="en-GB">
                <a:latin typeface="Trebuchet MS"/>
                <a:ea typeface="Tahoma"/>
                <a:cs typeface="Tahoma"/>
              </a:rPr>
              <a:t>Few considerations!</a:t>
            </a:r>
          </a:p>
        </p:txBody>
      </p:sp>
      <p:sp>
        <p:nvSpPr>
          <p:cNvPr id="4" name="Content Placeholder 3"/>
          <p:cNvSpPr>
            <a:spLocks noGrp="1"/>
          </p:cNvSpPr>
          <p:nvPr>
            <p:ph idx="1"/>
          </p:nvPr>
        </p:nvSpPr>
        <p:spPr>
          <a:xfrm>
            <a:off x="8661894" y="1428938"/>
            <a:ext cx="3108960" cy="4739896"/>
          </a:xfrm>
        </p:spPr>
        <p:txBody>
          <a:bodyPr>
            <a:normAutofit/>
          </a:bodyPr>
          <a:lstStyle/>
          <a:p>
            <a:pPr marL="7200" indent="0">
              <a:lnSpc>
                <a:spcPct val="100000"/>
              </a:lnSpc>
              <a:buNone/>
            </a:pPr>
            <a:r>
              <a:rPr lang="pt-PT" i="1"/>
              <a:t>A comunicação entre a equipa de campo e a equipa do laboratório é fundamental para garantir que são enviadas amostras de boa qualidade para testagem.</a:t>
            </a:r>
            <a:endParaRPr lang="en-US" sz="2400" i="1"/>
          </a:p>
        </p:txBody>
      </p:sp>
      <p:pic>
        <p:nvPicPr>
          <p:cNvPr id="11" name="Picture 10">
            <a:extLst>
              <a:ext uri="{FF2B5EF4-FFF2-40B4-BE49-F238E27FC236}">
                <a16:creationId xmlns:a16="http://schemas.microsoft.com/office/drawing/2014/main" id="{FECDFFBE-5531-C7AC-23E3-CF64D89A5088}"/>
              </a:ext>
            </a:extLst>
          </p:cNvPr>
          <p:cNvPicPr>
            <a:picLocks noChangeAspect="1"/>
          </p:cNvPicPr>
          <p:nvPr/>
        </p:nvPicPr>
        <p:blipFill>
          <a:blip r:embed="rId3"/>
          <a:stretch>
            <a:fillRect/>
          </a:stretch>
        </p:blipFill>
        <p:spPr>
          <a:xfrm>
            <a:off x="0" y="91440"/>
            <a:ext cx="9476712" cy="6799785"/>
          </a:xfrm>
          <a:prstGeom prst="rect">
            <a:avLst/>
          </a:prstGeom>
        </p:spPr>
      </p:pic>
      <p:grpSp>
        <p:nvGrpSpPr>
          <p:cNvPr id="7" name="Group 6">
            <a:extLst>
              <a:ext uri="{FF2B5EF4-FFF2-40B4-BE49-F238E27FC236}">
                <a16:creationId xmlns:a16="http://schemas.microsoft.com/office/drawing/2014/main" id="{90543534-739A-E0CD-65E5-3CCA0DB86464}"/>
              </a:ext>
            </a:extLst>
          </p:cNvPr>
          <p:cNvGrpSpPr/>
          <p:nvPr/>
        </p:nvGrpSpPr>
        <p:grpSpPr>
          <a:xfrm>
            <a:off x="3674827" y="2731984"/>
            <a:ext cx="2548204" cy="3170099"/>
            <a:chOff x="8973518" y="3802028"/>
            <a:chExt cx="2548204" cy="3170099"/>
          </a:xfrm>
        </p:grpSpPr>
        <p:sp>
          <p:nvSpPr>
            <p:cNvPr id="8" name="Oval 7">
              <a:extLst>
                <a:ext uri="{FF2B5EF4-FFF2-40B4-BE49-F238E27FC236}">
                  <a16:creationId xmlns:a16="http://schemas.microsoft.com/office/drawing/2014/main" id="{7453BDC9-8E22-1D4E-8764-71F5A8C25AED}"/>
                </a:ext>
              </a:extLst>
            </p:cNvPr>
            <p:cNvSpPr/>
            <p:nvPr/>
          </p:nvSpPr>
          <p:spPr>
            <a:xfrm>
              <a:off x="8973518" y="4055354"/>
              <a:ext cx="2548204" cy="254820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HU"/>
            </a:p>
          </p:txBody>
        </p:sp>
        <p:sp>
          <p:nvSpPr>
            <p:cNvPr id="9" name="TextBox 8">
              <a:extLst>
                <a:ext uri="{FF2B5EF4-FFF2-40B4-BE49-F238E27FC236}">
                  <a16:creationId xmlns:a16="http://schemas.microsoft.com/office/drawing/2014/main" id="{FAFEB65F-81F5-8D53-CBA1-FAD3535060C0}"/>
                </a:ext>
              </a:extLst>
            </p:cNvPr>
            <p:cNvSpPr txBox="1"/>
            <p:nvPr/>
          </p:nvSpPr>
          <p:spPr>
            <a:xfrm>
              <a:off x="9663233" y="3802028"/>
              <a:ext cx="1031828" cy="3170099"/>
            </a:xfrm>
            <a:prstGeom prst="rect">
              <a:avLst/>
            </a:prstGeom>
            <a:noFill/>
          </p:spPr>
          <p:txBody>
            <a:bodyPr wrap="square" rtlCol="0">
              <a:spAutoFit/>
            </a:bodyPr>
            <a:lstStyle/>
            <a:p>
              <a:r>
                <a:rPr lang="en-HU" sz="20000" b="1">
                  <a:solidFill>
                    <a:schemeClr val="accent4">
                      <a:lumMod val="60000"/>
                      <a:lumOff val="40000"/>
                    </a:schemeClr>
                  </a:solidFill>
                  <a:latin typeface="Trebuchet MS" panose="020B0703020202090204" pitchFamily="34" charset="0"/>
                </a:rPr>
                <a:t>!</a:t>
              </a:r>
            </a:p>
          </p:txBody>
        </p:sp>
        <p:sp>
          <p:nvSpPr>
            <p:cNvPr id="10" name="TextBox 9">
              <a:extLst>
                <a:ext uri="{FF2B5EF4-FFF2-40B4-BE49-F238E27FC236}">
                  <a16:creationId xmlns:a16="http://schemas.microsoft.com/office/drawing/2014/main" id="{2CC07668-CB47-F0E1-3032-F18756D95649}"/>
                </a:ext>
              </a:extLst>
            </p:cNvPr>
            <p:cNvSpPr txBox="1"/>
            <p:nvPr/>
          </p:nvSpPr>
          <p:spPr>
            <a:xfrm>
              <a:off x="9004514" y="4913957"/>
              <a:ext cx="2486211" cy="1077218"/>
            </a:xfrm>
            <a:prstGeom prst="rect">
              <a:avLst/>
            </a:prstGeom>
            <a:noFill/>
          </p:spPr>
          <p:txBody>
            <a:bodyPr wrap="square">
              <a:spAutoFit/>
            </a:bodyPr>
            <a:lstStyle/>
            <a:p>
              <a:pPr marL="0" lvl="2" indent="0" algn="ctr">
                <a:spcBef>
                  <a:spcPts val="0"/>
                </a:spcBef>
                <a:spcAft>
                  <a:spcPts val="600"/>
                </a:spcAft>
                <a:buClr>
                  <a:srgbClr val="009999"/>
                </a:buClr>
                <a:buNone/>
              </a:pPr>
              <a:r>
                <a:rPr lang="pt-PT" sz="2000">
                  <a:latin typeface="Trebuchet MS" panose="020B0703020202090204" pitchFamily="34" charset="0"/>
                </a:rPr>
                <a:t>A comunicação deve ser</a:t>
              </a:r>
              <a:br>
                <a:rPr lang="en-US" sz="2400" b="1">
                  <a:solidFill>
                    <a:schemeClr val="accent1"/>
                  </a:solidFill>
                  <a:latin typeface="Trebuchet MS" panose="020B0703020202090204" pitchFamily="34" charset="0"/>
                </a:rPr>
              </a:br>
              <a:r>
                <a:rPr lang="en-US" sz="2400" b="1">
                  <a:solidFill>
                    <a:schemeClr val="accent1"/>
                  </a:solidFill>
                  <a:latin typeface="Trebuchet MS" panose="020B0703020202090204" pitchFamily="34" charset="0"/>
                </a:rPr>
                <a:t>bilateral</a:t>
              </a:r>
            </a:p>
          </p:txBody>
        </p:sp>
      </p:grpSp>
      <p:sp>
        <p:nvSpPr>
          <p:cNvPr id="5" name="Google Shape;18;p31">
            <a:extLst>
              <a:ext uri="{FF2B5EF4-FFF2-40B4-BE49-F238E27FC236}">
                <a16:creationId xmlns:a16="http://schemas.microsoft.com/office/drawing/2014/main" id="{212EB51B-B939-17BB-1C77-749AAEF35141}"/>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smtClean="0">
                <a:solidFill>
                  <a:schemeClr val="tx1">
                    <a:lumMod val="40000"/>
                    <a:lumOff val="60000"/>
                  </a:schemeClr>
                </a:solidFill>
              </a:rPr>
              <a:pPr/>
              <a:t>39</a:t>
            </a:fld>
            <a:endParaRPr b="1">
              <a:solidFill>
                <a:schemeClr val="tx1">
                  <a:lumMod val="40000"/>
                  <a:lumOff val="60000"/>
                </a:schemeClr>
              </a:solidFill>
            </a:endParaRPr>
          </a:p>
        </p:txBody>
      </p:sp>
      <p:sp>
        <p:nvSpPr>
          <p:cNvPr id="16" name="CaixaDeTexto 15">
            <a:extLst>
              <a:ext uri="{FF2B5EF4-FFF2-40B4-BE49-F238E27FC236}">
                <a16:creationId xmlns:a16="http://schemas.microsoft.com/office/drawing/2014/main" id="{DF28DC0C-C11D-224D-34F2-FD0B9B8BC51E}"/>
              </a:ext>
            </a:extLst>
          </p:cNvPr>
          <p:cNvSpPr txBox="1"/>
          <p:nvPr/>
        </p:nvSpPr>
        <p:spPr>
          <a:xfrm>
            <a:off x="3098800" y="660400"/>
            <a:ext cx="5842000" cy="707886"/>
          </a:xfrm>
          <a:prstGeom prst="rect">
            <a:avLst/>
          </a:prstGeom>
          <a:solidFill>
            <a:schemeClr val="bg1"/>
          </a:solidFill>
        </p:spPr>
        <p:txBody>
          <a:bodyPr wrap="square" rtlCol="0">
            <a:spAutoFit/>
          </a:bodyPr>
          <a:lstStyle/>
          <a:p>
            <a:r>
              <a:rPr lang="pt-PT" sz="4000" b="1" dirty="0">
                <a:solidFill>
                  <a:schemeClr val="accent6"/>
                </a:solidFill>
                <a:latin typeface="Trebuchet MS" panose="020B0703020202090204" pitchFamily="34" charset="0"/>
              </a:rPr>
              <a:t>Algumas considerações</a:t>
            </a:r>
          </a:p>
        </p:txBody>
      </p:sp>
    </p:spTree>
    <p:extLst>
      <p:ext uri="{BB962C8B-B14F-4D97-AF65-F5344CB8AC3E}">
        <p14:creationId xmlns:p14="http://schemas.microsoft.com/office/powerpoint/2010/main" val="220339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B51E9-1FFB-68D4-D99D-913F08FD3633}"/>
              </a:ext>
            </a:extLst>
          </p:cNvPr>
          <p:cNvSpPr>
            <a:spLocks noGrp="1"/>
          </p:cNvSpPr>
          <p:nvPr>
            <p:ph type="title"/>
          </p:nvPr>
        </p:nvSpPr>
        <p:spPr>
          <a:xfrm>
            <a:off x="449248" y="5008430"/>
            <a:ext cx="7772400" cy="1463040"/>
          </a:xfrm>
        </p:spPr>
        <p:txBody>
          <a:bodyPr anchor="ctr">
            <a:normAutofit/>
          </a:bodyPr>
          <a:lstStyle/>
          <a:p>
            <a:r>
              <a:rPr lang="pt-PT" b="1"/>
              <a:t>COLHEITA DE AMOSTRAS</a:t>
            </a:r>
            <a:endParaRPr lang="fr-FR" b="1"/>
          </a:p>
        </p:txBody>
      </p:sp>
      <p:pic>
        <p:nvPicPr>
          <p:cNvPr id="6" name="Picture 5">
            <a:extLst>
              <a:ext uri="{FF2B5EF4-FFF2-40B4-BE49-F238E27FC236}">
                <a16:creationId xmlns:a16="http://schemas.microsoft.com/office/drawing/2014/main" id="{D2375734-C95F-DA51-307D-900CA13D6069}"/>
              </a:ext>
            </a:extLst>
          </p:cNvPr>
          <p:cNvPicPr>
            <a:picLocks noChangeAspect="1"/>
          </p:cNvPicPr>
          <p:nvPr/>
        </p:nvPicPr>
        <p:blipFill>
          <a:blip r:embed="rId3"/>
          <a:srcRect/>
          <a:stretch/>
        </p:blipFill>
        <p:spPr>
          <a:xfrm>
            <a:off x="7539196" y="2622176"/>
            <a:ext cx="3218452" cy="3779086"/>
          </a:xfrm>
          <a:prstGeom prst="rect">
            <a:avLst/>
          </a:prstGeom>
        </p:spPr>
      </p:pic>
    </p:spTree>
    <p:extLst>
      <p:ext uri="{BB962C8B-B14F-4D97-AF65-F5344CB8AC3E}">
        <p14:creationId xmlns:p14="http://schemas.microsoft.com/office/powerpoint/2010/main" val="42317975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a:xfrm>
            <a:off x="1235964" y="393588"/>
            <a:ext cx="9720072" cy="1499616"/>
          </a:xfrm>
        </p:spPr>
        <p:txBody>
          <a:bodyPr>
            <a:normAutofit/>
          </a:bodyPr>
          <a:lstStyle/>
          <a:p>
            <a:r>
              <a:rPr lang="pt-PT" sz="3800"/>
              <a:t>Formulário de referência laboratorial do </a:t>
            </a:r>
            <a:r>
              <a:rPr lang="en-US" sz="3800">
                <a:solidFill>
                  <a:schemeClr val="accent1"/>
                </a:solidFill>
              </a:rPr>
              <a:t>GTFCC</a:t>
            </a:r>
            <a:r>
              <a:rPr lang="pt-PT" sz="3800"/>
              <a:t> para caso suspeito de cólera </a:t>
            </a:r>
            <a:endParaRPr lang="fr-FR" sz="3800"/>
          </a:p>
        </p:txBody>
      </p:sp>
      <p:sp>
        <p:nvSpPr>
          <p:cNvPr id="3" name="TextBox 2">
            <a:extLst>
              <a:ext uri="{FF2B5EF4-FFF2-40B4-BE49-F238E27FC236}">
                <a16:creationId xmlns:a16="http://schemas.microsoft.com/office/drawing/2014/main" id="{8BD0C790-9AEB-1742-8CF8-8864EB36CDF3}"/>
              </a:ext>
            </a:extLst>
          </p:cNvPr>
          <p:cNvSpPr txBox="1"/>
          <p:nvPr/>
        </p:nvSpPr>
        <p:spPr>
          <a:xfrm rot="-10800000" flipV="1">
            <a:off x="727786" y="6152390"/>
            <a:ext cx="1095413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u="sng">
                <a:solidFill>
                  <a:srgbClr val="119C94"/>
                </a:solidFill>
                <a:latin typeface="Trebuchet MS"/>
                <a:hlinkClick r:id="rId3"/>
              </a:rPr>
              <a:t>https://www.gtfcc.org/resources/gtfcc-laboratory-referral-and-results-reporting-forms/</a:t>
            </a:r>
            <a:r>
              <a:rPr lang="en-US" sz="2000">
                <a:latin typeface="Trebuchet MS"/>
              </a:rPr>
              <a:t> </a:t>
            </a:r>
            <a:endParaRPr lang="en-US" sz="2000"/>
          </a:p>
        </p:txBody>
      </p:sp>
      <p:grpSp>
        <p:nvGrpSpPr>
          <p:cNvPr id="7" name="Group 6">
            <a:extLst>
              <a:ext uri="{FF2B5EF4-FFF2-40B4-BE49-F238E27FC236}">
                <a16:creationId xmlns:a16="http://schemas.microsoft.com/office/drawing/2014/main" id="{489DF701-23AB-2000-D283-0C8C6D4D3CCF}"/>
              </a:ext>
            </a:extLst>
          </p:cNvPr>
          <p:cNvGrpSpPr/>
          <p:nvPr/>
        </p:nvGrpSpPr>
        <p:grpSpPr>
          <a:xfrm>
            <a:off x="3172953" y="1933950"/>
            <a:ext cx="6075902" cy="3969568"/>
            <a:chOff x="3172953" y="1713080"/>
            <a:chExt cx="6708949" cy="4383156"/>
          </a:xfrm>
        </p:grpSpPr>
        <p:pic>
          <p:nvPicPr>
            <p:cNvPr id="8" name="Picture 7">
              <a:extLst>
                <a:ext uri="{FF2B5EF4-FFF2-40B4-BE49-F238E27FC236}">
                  <a16:creationId xmlns:a16="http://schemas.microsoft.com/office/drawing/2014/main" id="{88035CC1-81FA-1C70-F3A9-591B65C7F62D}"/>
                </a:ext>
              </a:extLst>
            </p:cNvPr>
            <p:cNvPicPr>
              <a:picLocks noChangeAspect="1"/>
            </p:cNvPicPr>
            <p:nvPr/>
          </p:nvPicPr>
          <p:blipFill>
            <a:blip r:embed="rId4"/>
            <a:srcRect/>
            <a:stretch/>
          </p:blipFill>
          <p:spPr>
            <a:xfrm>
              <a:off x="3172953" y="1713080"/>
              <a:ext cx="3101044" cy="4383156"/>
            </a:xfrm>
            <a:prstGeom prst="rect">
              <a:avLst/>
            </a:prstGeom>
            <a:ln>
              <a:solidFill>
                <a:schemeClr val="tx1"/>
              </a:solidFill>
            </a:ln>
          </p:spPr>
        </p:pic>
        <p:pic>
          <p:nvPicPr>
            <p:cNvPr id="9" name="Picture 8">
              <a:extLst>
                <a:ext uri="{FF2B5EF4-FFF2-40B4-BE49-F238E27FC236}">
                  <a16:creationId xmlns:a16="http://schemas.microsoft.com/office/drawing/2014/main" id="{5A7DDD72-0BC8-73C2-5A82-58527C02D7CB}"/>
                </a:ext>
              </a:extLst>
            </p:cNvPr>
            <p:cNvPicPr>
              <a:picLocks noChangeAspect="1"/>
            </p:cNvPicPr>
            <p:nvPr/>
          </p:nvPicPr>
          <p:blipFill>
            <a:blip r:embed="rId5"/>
            <a:srcRect/>
            <a:stretch/>
          </p:blipFill>
          <p:spPr>
            <a:xfrm>
              <a:off x="6780858" y="1713080"/>
              <a:ext cx="3101044" cy="4383156"/>
            </a:xfrm>
            <a:prstGeom prst="rect">
              <a:avLst/>
            </a:prstGeom>
            <a:ln>
              <a:solidFill>
                <a:schemeClr val="tx1"/>
              </a:solidFill>
            </a:ln>
          </p:spPr>
        </p:pic>
      </p:grpSp>
    </p:spTree>
    <p:extLst>
      <p:ext uri="{BB962C8B-B14F-4D97-AF65-F5344CB8AC3E}">
        <p14:creationId xmlns:p14="http://schemas.microsoft.com/office/powerpoint/2010/main" val="1172358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a:xfrm>
            <a:off x="1235964" y="346554"/>
            <a:ext cx="9720072" cy="1499616"/>
          </a:xfrm>
        </p:spPr>
        <p:txBody>
          <a:bodyPr>
            <a:normAutofit/>
          </a:bodyPr>
          <a:lstStyle/>
          <a:p>
            <a:r>
              <a:rPr lang="pt-PT"/>
              <a:t>Recomendações mínimas para a referência</a:t>
            </a:r>
            <a:endParaRPr lang="en-GB"/>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2367539" y="4507186"/>
            <a:ext cx="7701153" cy="648000"/>
          </a:xfrm>
          <a:ln w="3175">
            <a:solidFill>
              <a:schemeClr val="bg2">
                <a:lumMod val="25000"/>
              </a:schemeClr>
            </a:solidFill>
          </a:ln>
        </p:spPr>
        <p:txBody>
          <a:bodyPr anchor="ctr" anchorCtr="0">
            <a:noAutofit/>
          </a:bodyPr>
          <a:lstStyle/>
          <a:p>
            <a:pPr marL="0" lvl="2" indent="0" algn="ctr">
              <a:lnSpc>
                <a:spcPct val="150000"/>
              </a:lnSpc>
              <a:spcBef>
                <a:spcPts val="0"/>
              </a:spcBef>
              <a:spcAft>
                <a:spcPts val="600"/>
              </a:spcAft>
              <a:buClr>
                <a:srgbClr val="009999"/>
              </a:buClr>
              <a:buNone/>
            </a:pPr>
            <a:r>
              <a:rPr lang="pt-PT" sz="2000" noProof="0"/>
              <a:t>Data da colheita da amostra</a:t>
            </a:r>
          </a:p>
        </p:txBody>
      </p:sp>
      <p:sp>
        <p:nvSpPr>
          <p:cNvPr id="5" name="TextBox 4">
            <a:extLst>
              <a:ext uri="{FF2B5EF4-FFF2-40B4-BE49-F238E27FC236}">
                <a16:creationId xmlns:a16="http://schemas.microsoft.com/office/drawing/2014/main" id="{35869202-EAC0-0654-630D-CBD6EEFF5AB9}"/>
              </a:ext>
            </a:extLst>
          </p:cNvPr>
          <p:cNvSpPr txBox="1"/>
          <p:nvPr/>
        </p:nvSpPr>
        <p:spPr>
          <a:xfrm>
            <a:off x="2367539" y="3658293"/>
            <a:ext cx="7701153" cy="648000"/>
          </a:xfrm>
          <a:prstGeom prst="rect">
            <a:avLst/>
          </a:prstGeom>
          <a:noFill/>
          <a:ln w="3175">
            <a:solidFill>
              <a:schemeClr val="bg2">
                <a:lumMod val="25000"/>
              </a:schemeClr>
            </a:solidFill>
          </a:ln>
        </p:spPr>
        <p:txBody>
          <a:bodyPr wrap="square" anchor="ctr" anchorCtr="0">
            <a:noAutofit/>
          </a:bodyPr>
          <a:lstStyle/>
          <a:p>
            <a:pPr marL="0" lvl="2" indent="0" algn="ctr">
              <a:lnSpc>
                <a:spcPct val="150000"/>
              </a:lnSpc>
              <a:spcBef>
                <a:spcPts val="0"/>
              </a:spcBef>
              <a:spcAft>
                <a:spcPts val="600"/>
              </a:spcAft>
              <a:buClr>
                <a:srgbClr val="009999"/>
              </a:buClr>
              <a:buNone/>
            </a:pPr>
            <a:r>
              <a:rPr lang="pt-PT" sz="2000" noProof="0">
                <a:latin typeface="Trebuchet MS" panose="020B0703020202090204" pitchFamily="34" charset="0"/>
              </a:rPr>
              <a:t>Nome da unidade de saúde que transfere</a:t>
            </a:r>
          </a:p>
        </p:txBody>
      </p:sp>
      <p:sp>
        <p:nvSpPr>
          <p:cNvPr id="7" name="TextBox 6">
            <a:extLst>
              <a:ext uri="{FF2B5EF4-FFF2-40B4-BE49-F238E27FC236}">
                <a16:creationId xmlns:a16="http://schemas.microsoft.com/office/drawing/2014/main" id="{C9448733-512F-B8E8-5C8D-019188DDC13F}"/>
              </a:ext>
            </a:extLst>
          </p:cNvPr>
          <p:cNvSpPr txBox="1"/>
          <p:nvPr/>
        </p:nvSpPr>
        <p:spPr>
          <a:xfrm>
            <a:off x="2366364" y="1985265"/>
            <a:ext cx="7710921" cy="648000"/>
          </a:xfrm>
          <a:prstGeom prst="rect">
            <a:avLst/>
          </a:prstGeom>
          <a:noFill/>
          <a:ln w="3175">
            <a:solidFill>
              <a:schemeClr val="bg2">
                <a:lumMod val="25000"/>
              </a:schemeClr>
            </a:solidFill>
          </a:ln>
        </p:spPr>
        <p:txBody>
          <a:bodyPr wrap="square" anchor="ctr" anchorCtr="0">
            <a:noAutofit/>
          </a:bodyPr>
          <a:lstStyle/>
          <a:p>
            <a:pPr marL="0" lvl="2" indent="0" algn="ctr">
              <a:lnSpc>
                <a:spcPct val="150000"/>
              </a:lnSpc>
              <a:spcBef>
                <a:spcPts val="0"/>
              </a:spcBef>
              <a:spcAft>
                <a:spcPts val="600"/>
              </a:spcAft>
              <a:buClr>
                <a:srgbClr val="009999"/>
              </a:buClr>
              <a:buNone/>
            </a:pPr>
            <a:r>
              <a:rPr lang="pt-PT" sz="2000" noProof="0">
                <a:latin typeface="Trebuchet MS" panose="020B0703020202090204" pitchFamily="34" charset="0"/>
              </a:rPr>
              <a:t>Identificador único do paciente</a:t>
            </a:r>
          </a:p>
        </p:txBody>
      </p:sp>
      <p:sp>
        <p:nvSpPr>
          <p:cNvPr id="9" name="TextBox 8">
            <a:extLst>
              <a:ext uri="{FF2B5EF4-FFF2-40B4-BE49-F238E27FC236}">
                <a16:creationId xmlns:a16="http://schemas.microsoft.com/office/drawing/2014/main" id="{9A2EE39D-4725-96C0-A75C-8FE095A7C0F8}"/>
              </a:ext>
            </a:extLst>
          </p:cNvPr>
          <p:cNvSpPr txBox="1"/>
          <p:nvPr/>
        </p:nvSpPr>
        <p:spPr>
          <a:xfrm>
            <a:off x="2354893" y="2809400"/>
            <a:ext cx="7716033" cy="648000"/>
          </a:xfrm>
          <a:prstGeom prst="rect">
            <a:avLst/>
          </a:prstGeom>
          <a:noFill/>
          <a:ln w="3175">
            <a:solidFill>
              <a:schemeClr val="bg2">
                <a:lumMod val="25000"/>
              </a:schemeClr>
            </a:solidFill>
          </a:ln>
        </p:spPr>
        <p:txBody>
          <a:bodyPr wrap="square" anchor="ctr" anchorCtr="0">
            <a:noAutofit/>
          </a:bodyPr>
          <a:lstStyle/>
          <a:p>
            <a:pPr marL="0" lvl="2" indent="0" algn="ctr">
              <a:lnSpc>
                <a:spcPct val="150000"/>
              </a:lnSpc>
              <a:spcBef>
                <a:spcPts val="0"/>
              </a:spcBef>
              <a:spcAft>
                <a:spcPts val="600"/>
              </a:spcAft>
              <a:buClr>
                <a:srgbClr val="009999"/>
              </a:buClr>
              <a:buNone/>
            </a:pPr>
            <a:r>
              <a:rPr lang="pt-PT" sz="2000" noProof="0">
                <a:latin typeface="Trebuchet MS" panose="020B0703020202090204" pitchFamily="34" charset="0"/>
              </a:rPr>
              <a:t>Nome completo do doente, idade, sexo à nascença e morada</a:t>
            </a:r>
          </a:p>
        </p:txBody>
      </p:sp>
      <p:sp>
        <p:nvSpPr>
          <p:cNvPr id="11" name="TextBox 10">
            <a:extLst>
              <a:ext uri="{FF2B5EF4-FFF2-40B4-BE49-F238E27FC236}">
                <a16:creationId xmlns:a16="http://schemas.microsoft.com/office/drawing/2014/main" id="{A0E2CFEA-F66C-0C5B-ABA5-3778060D30B6}"/>
              </a:ext>
            </a:extLst>
          </p:cNvPr>
          <p:cNvSpPr txBox="1"/>
          <p:nvPr/>
        </p:nvSpPr>
        <p:spPr>
          <a:xfrm>
            <a:off x="2367539" y="5356080"/>
            <a:ext cx="7701153" cy="648000"/>
          </a:xfrm>
          <a:prstGeom prst="rect">
            <a:avLst/>
          </a:prstGeom>
          <a:noFill/>
          <a:ln w="3175">
            <a:solidFill>
              <a:schemeClr val="bg2">
                <a:lumMod val="25000"/>
              </a:schemeClr>
            </a:solidFill>
          </a:ln>
        </p:spPr>
        <p:txBody>
          <a:bodyPr wrap="square" anchor="ctr" anchorCtr="0">
            <a:noAutofit/>
          </a:bodyPr>
          <a:lstStyle/>
          <a:p>
            <a:pPr algn="ctr"/>
            <a:r>
              <a:rPr lang="pt-PT" sz="2000" noProof="0">
                <a:latin typeface="Trebuchet MS" panose="020B0703020202090204" pitchFamily="34" charset="0"/>
              </a:rPr>
              <a:t>Resultado do TDR (caso tenha sido usado)</a:t>
            </a:r>
          </a:p>
        </p:txBody>
      </p:sp>
      <p:sp>
        <p:nvSpPr>
          <p:cNvPr id="6" name="Google Shape;18;p31">
            <a:extLst>
              <a:ext uri="{FF2B5EF4-FFF2-40B4-BE49-F238E27FC236}">
                <a16:creationId xmlns:a16="http://schemas.microsoft.com/office/drawing/2014/main" id="{83E1966D-30FE-B2DD-9905-BBCA3CC7CE87}"/>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smtClean="0">
                <a:solidFill>
                  <a:schemeClr val="tx1">
                    <a:lumMod val="40000"/>
                    <a:lumOff val="60000"/>
                  </a:schemeClr>
                </a:solidFill>
              </a:rPr>
              <a:pPr/>
              <a:t>41</a:t>
            </a:fld>
            <a:endParaRPr b="1">
              <a:solidFill>
                <a:schemeClr val="tx1">
                  <a:lumMod val="40000"/>
                  <a:lumOff val="60000"/>
                </a:schemeClr>
              </a:solidFill>
            </a:endParaRPr>
          </a:p>
        </p:txBody>
      </p:sp>
    </p:spTree>
    <p:extLst>
      <p:ext uri="{BB962C8B-B14F-4D97-AF65-F5344CB8AC3E}">
        <p14:creationId xmlns:p14="http://schemas.microsoft.com/office/powerpoint/2010/main" val="19105786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p:txBody>
          <a:bodyPr>
            <a:normAutofit/>
          </a:bodyPr>
          <a:lstStyle/>
          <a:p>
            <a:r>
              <a:rPr lang="pt-PT" dirty="0"/>
              <a:t>Os formulários para referência das amostras são essenciais</a:t>
            </a:r>
            <a:endParaRPr lang="en-GB" dirty="0">
              <a:latin typeface="Trebuchet MS"/>
              <a:ea typeface="Tahoma"/>
              <a:cs typeface="Tahoma"/>
            </a:endParaRPr>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1222542" y="1843061"/>
            <a:ext cx="4320000" cy="554404"/>
          </a:xfrm>
          <a:solidFill>
            <a:schemeClr val="bg2">
              <a:lumMod val="25000"/>
            </a:schemeClr>
          </a:solidFill>
          <a:ln w="3175">
            <a:solidFill>
              <a:schemeClr val="bg2">
                <a:lumMod val="25000"/>
              </a:schemeClr>
            </a:solidFill>
          </a:ln>
        </p:spPr>
        <p:txBody>
          <a:bodyPr lIns="108000" tIns="108000" rIns="108000" bIns="108000">
            <a:noAutofit/>
          </a:bodyPr>
          <a:lstStyle/>
          <a:p>
            <a:pPr marL="0" lvl="2" indent="0" algn="ctr">
              <a:lnSpc>
                <a:spcPct val="100000"/>
              </a:lnSpc>
              <a:spcBef>
                <a:spcPts val="0"/>
              </a:spcBef>
              <a:spcAft>
                <a:spcPts val="1800"/>
              </a:spcAft>
              <a:buClr>
                <a:srgbClr val="009999"/>
              </a:buClr>
              <a:buNone/>
            </a:pPr>
            <a:r>
              <a:rPr lang="pt-PT" sz="2000" noProof="0">
                <a:solidFill>
                  <a:schemeClr val="bg1"/>
                </a:solidFill>
              </a:rPr>
              <a:t>Sem qualquer tipo de informação</a:t>
            </a:r>
          </a:p>
        </p:txBody>
      </p:sp>
      <p:sp>
        <p:nvSpPr>
          <p:cNvPr id="10" name="TextBox 9">
            <a:extLst>
              <a:ext uri="{FF2B5EF4-FFF2-40B4-BE49-F238E27FC236}">
                <a16:creationId xmlns:a16="http://schemas.microsoft.com/office/drawing/2014/main" id="{4DFCAE23-54C5-3B47-6C26-54298451D7BD}"/>
              </a:ext>
            </a:extLst>
          </p:cNvPr>
          <p:cNvSpPr txBox="1"/>
          <p:nvPr/>
        </p:nvSpPr>
        <p:spPr>
          <a:xfrm>
            <a:off x="6909602" y="1855168"/>
            <a:ext cx="4320000" cy="525886"/>
          </a:xfrm>
          <a:prstGeom prst="rect">
            <a:avLst/>
          </a:prstGeom>
          <a:solidFill>
            <a:schemeClr val="bg2">
              <a:lumMod val="25000"/>
            </a:schemeClr>
          </a:solidFill>
          <a:ln w="3175">
            <a:solidFill>
              <a:schemeClr val="bg2">
                <a:lumMod val="25000"/>
              </a:schemeClr>
            </a:solidFill>
          </a:ln>
        </p:spPr>
        <p:txBody>
          <a:bodyPr wrap="square" lIns="108000" tIns="108000" rIns="108000" bIns="108000" anchor="t">
            <a:spAutoFit/>
          </a:bodyPr>
          <a:lstStyle/>
          <a:p>
            <a:pPr marL="0" lvl="2" algn="ctr">
              <a:lnSpc>
                <a:spcPct val="100000"/>
              </a:lnSpc>
              <a:spcBef>
                <a:spcPts val="0"/>
              </a:spcBef>
              <a:spcAft>
                <a:spcPts val="1800"/>
              </a:spcAft>
              <a:buClr>
                <a:srgbClr val="009999"/>
              </a:buClr>
            </a:pPr>
            <a:r>
              <a:rPr lang="pt-PT" sz="2000" noProof="0" dirty="0">
                <a:solidFill>
                  <a:schemeClr val="bg1"/>
                </a:solidFill>
                <a:latin typeface="Trebuchet MS"/>
              </a:rPr>
              <a:t>Informação em falta ou incompleta</a:t>
            </a:r>
          </a:p>
        </p:txBody>
      </p:sp>
      <p:sp>
        <p:nvSpPr>
          <p:cNvPr id="12" name="TextBox 11">
            <a:extLst>
              <a:ext uri="{FF2B5EF4-FFF2-40B4-BE49-F238E27FC236}">
                <a16:creationId xmlns:a16="http://schemas.microsoft.com/office/drawing/2014/main" id="{C54E67C3-E87A-8C5C-FA40-11F24F88D360}"/>
              </a:ext>
            </a:extLst>
          </p:cNvPr>
          <p:cNvSpPr txBox="1"/>
          <p:nvPr/>
        </p:nvSpPr>
        <p:spPr>
          <a:xfrm>
            <a:off x="3983277" y="5238594"/>
            <a:ext cx="4417587" cy="556664"/>
          </a:xfrm>
          <a:prstGeom prst="rect">
            <a:avLst/>
          </a:prstGeom>
          <a:solidFill>
            <a:schemeClr val="accent1"/>
          </a:solidFill>
          <a:ln w="38100">
            <a:noFill/>
          </a:ln>
        </p:spPr>
        <p:txBody>
          <a:bodyPr wrap="square" lIns="108000" tIns="108000" rIns="108000" bIns="108000">
            <a:spAutoFit/>
          </a:bodyPr>
          <a:lstStyle/>
          <a:p>
            <a:pPr algn="ctr"/>
            <a:r>
              <a:rPr lang="pt-PT" sz="2200" noProof="0">
                <a:solidFill>
                  <a:schemeClr val="bg1"/>
                </a:solidFill>
                <a:latin typeface="Trebuchet MS" panose="020B0703020202090204" pitchFamily="34" charset="0"/>
              </a:rPr>
              <a:t>Retrato impreciso do surto! </a:t>
            </a:r>
          </a:p>
        </p:txBody>
      </p:sp>
      <p:sp>
        <p:nvSpPr>
          <p:cNvPr id="14" name="TextBox 13">
            <a:extLst>
              <a:ext uri="{FF2B5EF4-FFF2-40B4-BE49-F238E27FC236}">
                <a16:creationId xmlns:a16="http://schemas.microsoft.com/office/drawing/2014/main" id="{439D5A16-09A7-3DC0-41F7-177C8F2BAEDA}"/>
              </a:ext>
            </a:extLst>
          </p:cNvPr>
          <p:cNvSpPr txBox="1"/>
          <p:nvPr/>
        </p:nvSpPr>
        <p:spPr>
          <a:xfrm>
            <a:off x="1222542" y="2723390"/>
            <a:ext cx="4320000" cy="1538849"/>
          </a:xfrm>
          <a:prstGeom prst="rect">
            <a:avLst/>
          </a:prstGeom>
          <a:noFill/>
          <a:ln w="3175">
            <a:solidFill>
              <a:schemeClr val="bg2">
                <a:lumMod val="25000"/>
              </a:schemeClr>
            </a:solidFill>
          </a:ln>
        </p:spPr>
        <p:txBody>
          <a:bodyPr wrap="square" lIns="108000" tIns="108000" rIns="108000" bIns="108000">
            <a:noAutofit/>
          </a:bodyPr>
          <a:lstStyle/>
          <a:p>
            <a:pPr algn="ctr"/>
            <a:r>
              <a:rPr lang="pt-PT">
                <a:latin typeface="Trebuchet MS" panose="020B0703020202090204" pitchFamily="34" charset="0"/>
              </a:rPr>
              <a:t>Dificuldades em realizar o teste correto ou em fazer corresponder os resultados do teste ao doente certo e equipas de vigilância recebendo os resultados errados</a:t>
            </a:r>
            <a:r>
              <a:rPr lang="en-US">
                <a:latin typeface="Trebuchet MS" panose="020B0703020202090204" pitchFamily="34" charset="0"/>
              </a:rPr>
              <a:t>. </a:t>
            </a:r>
            <a:endParaRPr lang="en-HU">
              <a:latin typeface="Trebuchet MS" panose="020B0703020202090204" pitchFamily="34" charset="0"/>
            </a:endParaRPr>
          </a:p>
        </p:txBody>
      </p:sp>
      <p:sp>
        <p:nvSpPr>
          <p:cNvPr id="16" name="TextBox 15">
            <a:extLst>
              <a:ext uri="{FF2B5EF4-FFF2-40B4-BE49-F238E27FC236}">
                <a16:creationId xmlns:a16="http://schemas.microsoft.com/office/drawing/2014/main" id="{3BAEB013-D462-67FF-F404-29DA31CE89EB}"/>
              </a:ext>
            </a:extLst>
          </p:cNvPr>
          <p:cNvSpPr txBox="1"/>
          <p:nvPr/>
        </p:nvSpPr>
        <p:spPr>
          <a:xfrm>
            <a:off x="6909602" y="2698915"/>
            <a:ext cx="4320000" cy="1572326"/>
          </a:xfrm>
          <a:prstGeom prst="rect">
            <a:avLst/>
          </a:prstGeom>
          <a:noFill/>
          <a:ln w="3175">
            <a:solidFill>
              <a:schemeClr val="bg2">
                <a:lumMod val="25000"/>
              </a:schemeClr>
            </a:solidFill>
          </a:ln>
        </p:spPr>
        <p:txBody>
          <a:bodyPr wrap="square" lIns="108000" tIns="108000" rIns="108000" bIns="108000" anchor="t">
            <a:noAutofit/>
          </a:bodyPr>
          <a:lstStyle/>
          <a:p>
            <a:pPr algn="ctr"/>
            <a:r>
              <a:rPr lang="pt-PT" noProof="0">
                <a:latin typeface="Trebuchet MS" panose="020B0703020202090204" pitchFamily="34" charset="0"/>
              </a:rPr>
              <a:t>Dificuldades em fazer corresponder os resultados do teste ao doente certo</a:t>
            </a:r>
            <a:r>
              <a:rPr lang="pt-PT" noProof="0">
                <a:latin typeface="Trebuchet MS"/>
              </a:rPr>
              <a:t>, </a:t>
            </a:r>
            <a:r>
              <a:rPr lang="pt-PT" noProof="0">
                <a:latin typeface="Trebuchet MS" panose="020B0703020202090204" pitchFamily="34" charset="0"/>
              </a:rPr>
              <a:t>equipas de vigilância mal informadas </a:t>
            </a:r>
            <a:r>
              <a:rPr lang="pt-PT" noProof="0">
                <a:latin typeface="Trebuchet MS"/>
              </a:rPr>
              <a:t>e o laboratório impossibilitado de chegar a uma conclusão definitiva</a:t>
            </a:r>
            <a:r>
              <a:rPr lang="pt-PT" sz="2200" noProof="0">
                <a:latin typeface="Trebuchet MS"/>
              </a:rPr>
              <a:t>.</a:t>
            </a:r>
          </a:p>
        </p:txBody>
      </p:sp>
      <p:grpSp>
        <p:nvGrpSpPr>
          <p:cNvPr id="8" name="Group 7">
            <a:extLst>
              <a:ext uri="{FF2B5EF4-FFF2-40B4-BE49-F238E27FC236}">
                <a16:creationId xmlns:a16="http://schemas.microsoft.com/office/drawing/2014/main" id="{E0448014-53C6-B3BC-ED34-651C89B316D6}"/>
              </a:ext>
            </a:extLst>
          </p:cNvPr>
          <p:cNvGrpSpPr/>
          <p:nvPr/>
        </p:nvGrpSpPr>
        <p:grpSpPr>
          <a:xfrm>
            <a:off x="9470727" y="4144232"/>
            <a:ext cx="2208508" cy="2862322"/>
            <a:chOff x="8973518" y="3802028"/>
            <a:chExt cx="2548204" cy="3302583"/>
          </a:xfrm>
        </p:grpSpPr>
        <p:sp>
          <p:nvSpPr>
            <p:cNvPr id="6" name="Oval 5">
              <a:extLst>
                <a:ext uri="{FF2B5EF4-FFF2-40B4-BE49-F238E27FC236}">
                  <a16:creationId xmlns:a16="http://schemas.microsoft.com/office/drawing/2014/main" id="{E3921CBB-32FC-6807-37BD-41688C54F448}"/>
                </a:ext>
              </a:extLst>
            </p:cNvPr>
            <p:cNvSpPr/>
            <p:nvPr/>
          </p:nvSpPr>
          <p:spPr>
            <a:xfrm>
              <a:off x="8973518" y="4055354"/>
              <a:ext cx="2548204" cy="254820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pt-PT" noProof="0"/>
            </a:p>
          </p:txBody>
        </p:sp>
        <p:sp>
          <p:nvSpPr>
            <p:cNvPr id="7" name="TextBox 6">
              <a:extLst>
                <a:ext uri="{FF2B5EF4-FFF2-40B4-BE49-F238E27FC236}">
                  <a16:creationId xmlns:a16="http://schemas.microsoft.com/office/drawing/2014/main" id="{25BF0FDE-7C7A-D72C-50E0-695CC86CE3FF}"/>
                </a:ext>
              </a:extLst>
            </p:cNvPr>
            <p:cNvSpPr txBox="1"/>
            <p:nvPr/>
          </p:nvSpPr>
          <p:spPr>
            <a:xfrm>
              <a:off x="9654292" y="3802028"/>
              <a:ext cx="1031828" cy="3302583"/>
            </a:xfrm>
            <a:prstGeom prst="rect">
              <a:avLst/>
            </a:prstGeom>
            <a:noFill/>
          </p:spPr>
          <p:txBody>
            <a:bodyPr wrap="square" rtlCol="0">
              <a:spAutoFit/>
            </a:bodyPr>
            <a:lstStyle/>
            <a:p>
              <a:r>
                <a:rPr lang="pt-PT" sz="18000" b="1" noProof="0">
                  <a:solidFill>
                    <a:schemeClr val="accent4">
                      <a:lumMod val="60000"/>
                      <a:lumOff val="40000"/>
                    </a:schemeClr>
                  </a:solidFill>
                  <a:latin typeface="Trebuchet MS" panose="020B0703020202090204" pitchFamily="34" charset="0"/>
                </a:rPr>
                <a:t>!</a:t>
              </a:r>
            </a:p>
          </p:txBody>
        </p:sp>
        <p:sp>
          <p:nvSpPr>
            <p:cNvPr id="5" name="TextBox 4">
              <a:extLst>
                <a:ext uri="{FF2B5EF4-FFF2-40B4-BE49-F238E27FC236}">
                  <a16:creationId xmlns:a16="http://schemas.microsoft.com/office/drawing/2014/main" id="{8C6EE6C2-3159-2410-247F-6C2D1FA20182}"/>
                </a:ext>
              </a:extLst>
            </p:cNvPr>
            <p:cNvSpPr txBox="1"/>
            <p:nvPr/>
          </p:nvSpPr>
          <p:spPr>
            <a:xfrm>
              <a:off x="9004514" y="4913957"/>
              <a:ext cx="2486211" cy="852280"/>
            </a:xfrm>
            <a:prstGeom prst="rect">
              <a:avLst/>
            </a:prstGeom>
            <a:noFill/>
          </p:spPr>
          <p:txBody>
            <a:bodyPr wrap="square">
              <a:spAutoFit/>
            </a:bodyPr>
            <a:lstStyle/>
            <a:p>
              <a:pPr marL="0" lvl="2" indent="0" algn="ctr">
                <a:spcBef>
                  <a:spcPts val="0"/>
                </a:spcBef>
                <a:spcAft>
                  <a:spcPts val="600"/>
                </a:spcAft>
                <a:buClr>
                  <a:srgbClr val="009999"/>
                </a:buClr>
                <a:buNone/>
              </a:pPr>
              <a:r>
                <a:rPr lang="pt-PT" sz="2100" b="1" noProof="0">
                  <a:solidFill>
                    <a:schemeClr val="bg2">
                      <a:lumMod val="25000"/>
                    </a:schemeClr>
                  </a:solidFill>
                  <a:latin typeface="Trebuchet MS" panose="020B0703020202090204" pitchFamily="34" charset="0"/>
                </a:rPr>
                <a:t>A comunicação </a:t>
              </a:r>
              <a:r>
                <a:rPr lang="pt-PT" sz="2100" b="1" noProof="0">
                  <a:solidFill>
                    <a:schemeClr val="accent1"/>
                  </a:solidFill>
                  <a:latin typeface="Trebuchet MS" panose="020B0703020202090204" pitchFamily="34" charset="0"/>
                </a:rPr>
                <a:t>é fundamental</a:t>
              </a:r>
            </a:p>
          </p:txBody>
        </p:sp>
      </p:grpSp>
      <p:sp>
        <p:nvSpPr>
          <p:cNvPr id="18" name="Triangle 17">
            <a:extLst>
              <a:ext uri="{FF2B5EF4-FFF2-40B4-BE49-F238E27FC236}">
                <a16:creationId xmlns:a16="http://schemas.microsoft.com/office/drawing/2014/main" id="{63E23A18-FAB6-F99C-3F76-0E88C131E5DB}"/>
              </a:ext>
            </a:extLst>
          </p:cNvPr>
          <p:cNvSpPr/>
          <p:nvPr/>
        </p:nvSpPr>
        <p:spPr>
          <a:xfrm rot="10800000">
            <a:off x="3133854" y="2333539"/>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9" name="Triangle 18">
            <a:extLst>
              <a:ext uri="{FF2B5EF4-FFF2-40B4-BE49-F238E27FC236}">
                <a16:creationId xmlns:a16="http://schemas.microsoft.com/office/drawing/2014/main" id="{1E18F177-64AB-BFF4-2C15-E354FD44CE64}"/>
              </a:ext>
            </a:extLst>
          </p:cNvPr>
          <p:cNvSpPr/>
          <p:nvPr/>
        </p:nvSpPr>
        <p:spPr>
          <a:xfrm rot="10800000">
            <a:off x="8827031" y="2334985"/>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0" name="Triangle 19">
            <a:extLst>
              <a:ext uri="{FF2B5EF4-FFF2-40B4-BE49-F238E27FC236}">
                <a16:creationId xmlns:a16="http://schemas.microsoft.com/office/drawing/2014/main" id="{1D8A24D7-5EEA-6CF5-82FB-604CA0EE87EB}"/>
              </a:ext>
            </a:extLst>
          </p:cNvPr>
          <p:cNvSpPr/>
          <p:nvPr/>
        </p:nvSpPr>
        <p:spPr>
          <a:xfrm rot="10800000">
            <a:off x="5992177" y="4758693"/>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cxnSp>
        <p:nvCxnSpPr>
          <p:cNvPr id="9" name="Straight Connector 8">
            <a:extLst>
              <a:ext uri="{FF2B5EF4-FFF2-40B4-BE49-F238E27FC236}">
                <a16:creationId xmlns:a16="http://schemas.microsoft.com/office/drawing/2014/main" id="{5D882F2A-E3B4-235D-AD44-F24B81F5E2E8}"/>
              </a:ext>
            </a:extLst>
          </p:cNvPr>
          <p:cNvCxnSpPr>
            <a:cxnSpLocks/>
          </p:cNvCxnSpPr>
          <p:nvPr/>
        </p:nvCxnSpPr>
        <p:spPr>
          <a:xfrm>
            <a:off x="3382542" y="4388380"/>
            <a:ext cx="0" cy="3771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30173DA-B172-A659-807B-A725B8400A44}"/>
              </a:ext>
            </a:extLst>
          </p:cNvPr>
          <p:cNvCxnSpPr>
            <a:cxnSpLocks/>
          </p:cNvCxnSpPr>
          <p:nvPr/>
        </p:nvCxnSpPr>
        <p:spPr>
          <a:xfrm>
            <a:off x="9069602" y="4374292"/>
            <a:ext cx="0" cy="4053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C8D4C75-FF8F-BC49-CC95-56F0D4D48405}"/>
              </a:ext>
            </a:extLst>
          </p:cNvPr>
          <p:cNvCxnSpPr/>
          <p:nvPr/>
        </p:nvCxnSpPr>
        <p:spPr>
          <a:xfrm>
            <a:off x="3382542" y="4758693"/>
            <a:ext cx="568706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224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p:txBody>
          <a:bodyPr>
            <a:normAutofit/>
          </a:bodyPr>
          <a:lstStyle/>
          <a:p>
            <a:r>
              <a:rPr lang="pt-PT"/>
              <a:t>Referência e notificação</a:t>
            </a:r>
            <a:endParaRPr lang="en-GB"/>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368253" y="1629397"/>
            <a:ext cx="11438736" cy="4979950"/>
          </a:xfrm>
        </p:spPr>
        <p:txBody>
          <a:bodyPr vert="horz" lIns="45720" tIns="45720" rIns="45720" bIns="45720" rtlCol="0" anchor="t">
            <a:noAutofit/>
          </a:bodyPr>
          <a:lstStyle/>
          <a:p>
            <a:pPr marL="699135" lvl="2" indent="-342900">
              <a:lnSpc>
                <a:spcPct val="102000"/>
              </a:lnSpc>
              <a:spcBef>
                <a:spcPts val="0"/>
              </a:spcBef>
              <a:spcAft>
                <a:spcPts val="600"/>
              </a:spcAft>
              <a:buClr>
                <a:srgbClr val="009999"/>
              </a:buClr>
              <a:buFont typeface="Arial" panose="020B0604020202020204" pitchFamily="34" charset="0"/>
              <a:buChar char="•"/>
            </a:pPr>
            <a:r>
              <a:rPr lang="pt-PT" sz="2000" noProof="0" dirty="0"/>
              <a:t>Escreva e verifique sempre a identificação do doente ou da amostra, para que os resultados correspondam ao doente certo</a:t>
            </a:r>
          </a:p>
          <a:p>
            <a:pPr marL="699135" lvl="2" indent="-342900">
              <a:lnSpc>
                <a:spcPct val="102000"/>
              </a:lnSpc>
              <a:spcBef>
                <a:spcPts val="0"/>
              </a:spcBef>
              <a:spcAft>
                <a:spcPts val="600"/>
              </a:spcAft>
              <a:buClr>
                <a:srgbClr val="009999"/>
              </a:buClr>
              <a:buFont typeface="Arial" panose="020B0604020202020204" pitchFamily="34" charset="0"/>
              <a:buChar char="•"/>
            </a:pPr>
            <a:r>
              <a:rPr lang="pt-PT" sz="2000" noProof="0" dirty="0"/>
              <a:t>Utilize formulários normalizados para a referência das amostras</a:t>
            </a:r>
            <a:r>
              <a:rPr lang="pt-PT" sz="2000" noProof="0" dirty="0">
                <a:latin typeface="Trebuchet MS"/>
              </a:rPr>
              <a:t>.</a:t>
            </a:r>
            <a:endParaRPr lang="pt-PT" sz="2000" noProof="0" dirty="0"/>
          </a:p>
          <a:p>
            <a:pPr marL="699135" lvl="2" indent="-342900">
              <a:lnSpc>
                <a:spcPct val="102000"/>
              </a:lnSpc>
              <a:spcBef>
                <a:spcPts val="0"/>
              </a:spcBef>
              <a:spcAft>
                <a:spcPts val="600"/>
              </a:spcAft>
              <a:buClr>
                <a:srgbClr val="009999"/>
              </a:buClr>
              <a:buFont typeface="Arial" panose="020B0604020202020204" pitchFamily="34" charset="0"/>
              <a:buChar char="•"/>
            </a:pPr>
            <a:r>
              <a:rPr lang="pt-PT" sz="2000" noProof="0" dirty="0"/>
              <a:t>Utilize um formulário para cada amostra colhida de um doente </a:t>
            </a:r>
            <a:r>
              <a:rPr lang="pt-PT" sz="2000" noProof="0" dirty="0">
                <a:latin typeface="Trebuchet MS"/>
              </a:rPr>
              <a:t>de cada vez.</a:t>
            </a:r>
            <a:endParaRPr lang="pt-PT" sz="2000" noProof="0" dirty="0"/>
          </a:p>
          <a:p>
            <a:pPr marL="699135" lvl="2" indent="-342900">
              <a:lnSpc>
                <a:spcPct val="102000"/>
              </a:lnSpc>
              <a:spcBef>
                <a:spcPts val="0"/>
              </a:spcBef>
              <a:spcAft>
                <a:spcPts val="600"/>
              </a:spcAft>
              <a:buClr>
                <a:srgbClr val="009999"/>
              </a:buClr>
              <a:buFont typeface="Arial" panose="020B0604020202020204" pitchFamily="34" charset="0"/>
              <a:buChar char="•"/>
            </a:pPr>
            <a:r>
              <a:rPr lang="pt-PT" sz="2000" noProof="0" dirty="0"/>
              <a:t>Preencha cada formulário com o máximo de informação possível </a:t>
            </a:r>
            <a:r>
              <a:rPr lang="pt-PT" sz="2000" noProof="0" dirty="0">
                <a:latin typeface="Trebuchet MS"/>
              </a:rPr>
              <a:t>– dizer que não tem informação também é informação!</a:t>
            </a:r>
          </a:p>
          <a:p>
            <a:pPr marL="699135" lvl="2" indent="-342900">
              <a:lnSpc>
                <a:spcPct val="102000"/>
              </a:lnSpc>
              <a:spcBef>
                <a:spcPts val="0"/>
              </a:spcBef>
              <a:spcAft>
                <a:spcPts val="600"/>
              </a:spcAft>
              <a:buClr>
                <a:srgbClr val="009999"/>
              </a:buClr>
              <a:buFont typeface="Arial" panose="020B0604020202020204" pitchFamily="34" charset="0"/>
              <a:buChar char="•"/>
            </a:pPr>
            <a:r>
              <a:rPr lang="pt-PT" sz="2000" noProof="0" dirty="0"/>
              <a:t>Coloque os formulários e documentos com as amostras num envelope impermeável, de modo a que não fiquem sujos com as amostras no caso de fugas.</a:t>
            </a:r>
            <a:endParaRPr lang="pt-PT" sz="2000" noProof="0" dirty="0">
              <a:latin typeface="Trebuchet MS"/>
            </a:endParaRPr>
          </a:p>
          <a:p>
            <a:pPr marL="699135" lvl="2" indent="-342900">
              <a:lnSpc>
                <a:spcPct val="102000"/>
              </a:lnSpc>
              <a:spcBef>
                <a:spcPts val="0"/>
              </a:spcBef>
              <a:spcAft>
                <a:spcPts val="600"/>
              </a:spcAft>
              <a:buClr>
                <a:srgbClr val="009999"/>
              </a:buClr>
              <a:buFont typeface="Arial" panose="020B0604020202020204" pitchFamily="34" charset="0"/>
              <a:buChar char="•"/>
            </a:pPr>
            <a:r>
              <a:rPr lang="pt-PT" sz="2000" noProof="0" dirty="0"/>
              <a:t>Se possível, envie uma cópia eletrónica dos formulários para o laboratório e guarde uma cópia para si</a:t>
            </a:r>
            <a:r>
              <a:rPr lang="pt-PT" sz="2000" noProof="0" dirty="0">
                <a:latin typeface="Trebuchet MS"/>
              </a:rPr>
              <a:t>. </a:t>
            </a:r>
            <a:endParaRPr lang="pt-PT" sz="2000" noProof="0" dirty="0"/>
          </a:p>
          <a:p>
            <a:pPr marL="699135" lvl="2" indent="-342900">
              <a:lnSpc>
                <a:spcPct val="102000"/>
              </a:lnSpc>
              <a:spcBef>
                <a:spcPts val="0"/>
              </a:spcBef>
              <a:spcAft>
                <a:spcPts val="600"/>
              </a:spcAft>
              <a:buClr>
                <a:srgbClr val="009999"/>
              </a:buClr>
              <a:buFont typeface="Arial" panose="020B0604020202020204" pitchFamily="34" charset="0"/>
              <a:buChar char="•"/>
            </a:pPr>
            <a:r>
              <a:rPr lang="pt-PT" sz="2000" noProof="0" dirty="0">
                <a:latin typeface="Trebuchet MS"/>
              </a:rPr>
              <a:t>Informe o laboratório </a:t>
            </a:r>
            <a:r>
              <a:rPr lang="pt-PT" sz="2000" noProof="0" dirty="0"/>
              <a:t>de que há uma amostra a caminho </a:t>
            </a:r>
            <a:r>
              <a:rPr lang="pt-PT" sz="2000" noProof="0" dirty="0">
                <a:latin typeface="Trebuchet MS"/>
              </a:rPr>
              <a:t>!</a:t>
            </a:r>
          </a:p>
          <a:p>
            <a:pPr marL="342900" marR="0" lvl="0" indent="-342900" algn="just">
              <a:lnSpc>
                <a:spcPct val="102000"/>
              </a:lnSpc>
              <a:spcBef>
                <a:spcPts val="0"/>
              </a:spcBef>
              <a:spcAft>
                <a:spcPts val="600"/>
              </a:spcAft>
              <a:buClr>
                <a:srgbClr val="009999"/>
              </a:buClr>
              <a:buFont typeface="Symbol" panose="05050102010706020507" pitchFamily="18" charset="2"/>
              <a:buChar char=""/>
            </a:pPr>
            <a:endParaRPr lang="fr-FR" sz="2400" dirty="0"/>
          </a:p>
        </p:txBody>
      </p:sp>
      <p:sp>
        <p:nvSpPr>
          <p:cNvPr id="5" name="Google Shape;18;p31">
            <a:extLst>
              <a:ext uri="{FF2B5EF4-FFF2-40B4-BE49-F238E27FC236}">
                <a16:creationId xmlns:a16="http://schemas.microsoft.com/office/drawing/2014/main" id="{18E6E427-64D2-9833-272C-2D99E6196FE3}"/>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smtClean="0">
                <a:solidFill>
                  <a:schemeClr val="tx1">
                    <a:lumMod val="40000"/>
                    <a:lumOff val="60000"/>
                  </a:schemeClr>
                </a:solidFill>
              </a:rPr>
              <a:pPr/>
              <a:t>43</a:t>
            </a:fld>
            <a:endParaRPr b="1">
              <a:solidFill>
                <a:schemeClr val="tx1">
                  <a:lumMod val="40000"/>
                  <a:lumOff val="60000"/>
                </a:schemeClr>
              </a:solidFill>
            </a:endParaRPr>
          </a:p>
        </p:txBody>
      </p:sp>
    </p:spTree>
    <p:extLst>
      <p:ext uri="{BB962C8B-B14F-4D97-AF65-F5344CB8AC3E}">
        <p14:creationId xmlns:p14="http://schemas.microsoft.com/office/powerpoint/2010/main" val="979974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a:xfrm>
            <a:off x="1315615" y="53872"/>
            <a:ext cx="10319655" cy="1499616"/>
          </a:xfrm>
        </p:spPr>
        <p:txBody>
          <a:bodyPr>
            <a:normAutofit/>
          </a:bodyPr>
          <a:lstStyle/>
          <a:p>
            <a:r>
              <a:rPr lang="pt-PT" cap="none" noProof="0" dirty="0"/>
              <a:t>Links para material de apoio do </a:t>
            </a:r>
            <a:r>
              <a:rPr lang="pt-PT" sz="4400" cap="none" noProof="0" dirty="0">
                <a:solidFill>
                  <a:schemeClr val="accent1"/>
                </a:solidFill>
              </a:rPr>
              <a:t>GTFCC</a:t>
            </a:r>
            <a:endParaRPr lang="pt-PT" sz="4400" cap="none" noProof="0" dirty="0"/>
          </a:p>
        </p:txBody>
      </p:sp>
      <p:sp>
        <p:nvSpPr>
          <p:cNvPr id="4" name="TextBox 3">
            <a:extLst>
              <a:ext uri="{FF2B5EF4-FFF2-40B4-BE49-F238E27FC236}">
                <a16:creationId xmlns:a16="http://schemas.microsoft.com/office/drawing/2014/main" id="{4CCFE7AB-A162-9C58-1959-EAAA6E6444D0}"/>
              </a:ext>
            </a:extLst>
          </p:cNvPr>
          <p:cNvSpPr txBox="1"/>
          <p:nvPr/>
        </p:nvSpPr>
        <p:spPr>
          <a:xfrm>
            <a:off x="1315616" y="1626068"/>
            <a:ext cx="10319656" cy="4247317"/>
          </a:xfrm>
          <a:prstGeom prst="rect">
            <a:avLst/>
          </a:prstGeom>
          <a:noFill/>
        </p:spPr>
        <p:txBody>
          <a:bodyPr wrap="square" lIns="91440" tIns="45720" rIns="91440" bIns="45720" anchor="t">
            <a:spAutoFit/>
          </a:bodyPr>
          <a:lstStyle/>
          <a:p>
            <a:r>
              <a:rPr lang="pt-PT" noProof="0" dirty="0">
                <a:latin typeface="Trebuchet MS"/>
              </a:rPr>
              <a:t>Recomendações para “Vigilância em Saúde Pública para a Cólera</a:t>
            </a:r>
            <a:r>
              <a:rPr lang="pt-PT" dirty="0">
                <a:latin typeface="Trebuchet MS"/>
              </a:rPr>
              <a:t>”:</a:t>
            </a:r>
            <a:r>
              <a:rPr lang="pt-PT" sz="1800" noProof="0" dirty="0">
                <a:latin typeface="Trebuchet MS"/>
              </a:rPr>
              <a:t> </a:t>
            </a:r>
            <a:r>
              <a:rPr lang="pt-PT" noProof="0" dirty="0">
                <a:solidFill>
                  <a:srgbClr val="129C94"/>
                </a:solidFill>
                <a:latin typeface="Trebuchet MS"/>
                <a:hlinkClick r:id="rId3"/>
              </a:rPr>
              <a:t>https://www.gtfcc.org/resources/public-health-surveillance-for-cholera/</a:t>
            </a:r>
            <a:endParaRPr lang="pt-PT" noProof="0" dirty="0">
              <a:solidFill>
                <a:srgbClr val="129C94"/>
              </a:solidFill>
              <a:latin typeface="Trebuchet MS"/>
            </a:endParaRPr>
          </a:p>
          <a:p>
            <a:endParaRPr lang="pt-PT" sz="1800" noProof="0" dirty="0">
              <a:latin typeface="Trebuchet MS" panose="020B0703020202090204" pitchFamily="34" charset="0"/>
              <a:hlinkClick r:id="rId4">
                <a:extLst>
                  <a:ext uri="{A12FA001-AC4F-418D-AE19-62706E023703}">
                    <ahyp:hlinkClr xmlns:ahyp="http://schemas.microsoft.com/office/drawing/2018/hyperlinkcolor" val="tx"/>
                  </a:ext>
                </a:extLst>
              </a:hlinkClick>
            </a:endParaRPr>
          </a:p>
          <a:p>
            <a:r>
              <a:rPr lang="pt-PT" noProof="0" dirty="0">
                <a:latin typeface="Trebuchet MS"/>
              </a:rPr>
              <a:t>Auxiliar de trabalho “Colheita de amostras”: </a:t>
            </a:r>
            <a:r>
              <a:rPr lang="pt-PT" noProof="0" dirty="0">
                <a:latin typeface="Trebuchet MS"/>
                <a:hlinkClick r:id="rId5"/>
              </a:rPr>
              <a:t>https://www.gtfcc.org/resources/specimen-collection-preparation-and-packaging-for-transport/</a:t>
            </a:r>
            <a:r>
              <a:rPr lang="pt-PT" noProof="0" dirty="0">
                <a:latin typeface="Trebuchet MS"/>
              </a:rPr>
              <a:t> </a:t>
            </a:r>
            <a:endParaRPr lang="pt-PT" i="1" noProof="0" dirty="0">
              <a:latin typeface="Trebuchet MS"/>
            </a:endParaRPr>
          </a:p>
          <a:p>
            <a:endParaRPr lang="pt-PT" noProof="0" dirty="0">
              <a:latin typeface="Trebuchet MS"/>
              <a:hlinkClick r:id="rId6" invalidUrl="http://">
                <a:extLst>
                  <a:ext uri="{A12FA001-AC4F-418D-AE19-62706E023703}">
                    <ahyp:hlinkClr xmlns:ahyp="http://schemas.microsoft.com/office/drawing/2018/hyperlinkcolor" val="tx"/>
                  </a:ext>
                </a:extLst>
              </a:hlinkClick>
            </a:endParaRPr>
          </a:p>
          <a:p>
            <a:r>
              <a:rPr lang="pt-PT" noProof="0" dirty="0">
                <a:latin typeface="Trebuchet MS"/>
              </a:rPr>
              <a:t>Auxiliar de trabalho </a:t>
            </a:r>
            <a:r>
              <a:rPr lang="pt-PT" sz="1800" noProof="0" dirty="0">
                <a:latin typeface="Trebuchet MS"/>
              </a:rPr>
              <a:t>“Embalagem de amostras e transporte doméstico</a:t>
            </a:r>
            <a:r>
              <a:rPr lang="pt-PT" dirty="0">
                <a:latin typeface="Trebuchet MS"/>
              </a:rPr>
              <a:t>”:</a:t>
            </a:r>
            <a:r>
              <a:rPr lang="pt-PT" sz="1800" noProof="0" dirty="0">
                <a:latin typeface="Trebuchet MS"/>
              </a:rPr>
              <a:t> </a:t>
            </a:r>
            <a:r>
              <a:rPr lang="pt-PT" noProof="0" dirty="0">
                <a:latin typeface="Trebuchet MS"/>
                <a:hlinkClick r:id="rId5">
                  <a:extLst>
                    <a:ext uri="{A12FA001-AC4F-418D-AE19-62706E023703}">
                      <ahyp:hlinkClr xmlns:ahyp="http://schemas.microsoft.com/office/drawing/2018/hyperlinkcolor" val="tx"/>
                    </a:ext>
                  </a:extLst>
                </a:hlinkClick>
              </a:rPr>
              <a:t>https://www.gtfcc.org/resources/specimen-collection-preparation-and-packaging-for-transport/ </a:t>
            </a:r>
            <a:endParaRPr lang="pt-PT" noProof="0" dirty="0">
              <a:latin typeface="Trebuchet MS"/>
            </a:endParaRPr>
          </a:p>
          <a:p>
            <a:endParaRPr lang="pt-PT" noProof="0" dirty="0">
              <a:latin typeface="Trebuchet MS" panose="020B0703020202090204" pitchFamily="34" charset="0"/>
              <a:hlinkClick r:id="rId4"/>
            </a:endParaRPr>
          </a:p>
          <a:p>
            <a:r>
              <a:rPr lang="pt-PT" noProof="0" dirty="0">
                <a:latin typeface="Trebuchet MS"/>
              </a:rPr>
              <a:t>Auxiliar de trabalho “Acondicionamento de estirpes para o transporte internacional”:</a:t>
            </a:r>
          </a:p>
          <a:p>
            <a:r>
              <a:rPr lang="pt-PT" noProof="0" dirty="0">
                <a:latin typeface="Trebuchet MS"/>
                <a:hlinkClick r:id="rId5"/>
              </a:rPr>
              <a:t>https://www.gtfcc.org/resources/specimen-collection-preparation-and-packaging-for-transport/ </a:t>
            </a:r>
            <a:endParaRPr lang="pt-PT" noProof="0" dirty="0">
              <a:latin typeface="Trebuchet MS"/>
            </a:endParaRPr>
          </a:p>
          <a:p>
            <a:endParaRPr lang="pt-PT" noProof="0" dirty="0">
              <a:latin typeface="Trebuchet MS" panose="020B0703020202090204" pitchFamily="34" charset="0"/>
            </a:endParaRPr>
          </a:p>
          <a:p>
            <a:r>
              <a:rPr lang="pt-PT" noProof="0" dirty="0">
                <a:latin typeface="Trebuchet MS"/>
              </a:rPr>
              <a:t>”Formulário de referência laboratorial</a:t>
            </a:r>
            <a:r>
              <a:rPr lang="pt-PT" dirty="0">
                <a:latin typeface="Trebuchet MS"/>
              </a:rPr>
              <a:t>":</a:t>
            </a:r>
            <a:r>
              <a:rPr lang="pt-PT" noProof="0" dirty="0">
                <a:latin typeface="Trebuchet MS"/>
              </a:rPr>
              <a:t> </a:t>
            </a:r>
            <a:r>
              <a:rPr lang="pt-PT" noProof="0" dirty="0">
                <a:latin typeface="Trebuchet MS"/>
                <a:hlinkClick r:id="rId7">
                  <a:extLst>
                    <a:ext uri="{A12FA001-AC4F-418D-AE19-62706E023703}">
                      <ahyp:hlinkClr xmlns:ahyp="http://schemas.microsoft.com/office/drawing/2018/hyperlinkcolor" val="tx"/>
                    </a:ext>
                  </a:extLst>
                </a:hlinkClick>
              </a:rPr>
              <a:t>https://www.gtfcc.org/resources/gtfcc-laboratory-referral-and-results-reporting-forms/</a:t>
            </a:r>
            <a:r>
              <a:rPr lang="pt-PT" noProof="0" dirty="0">
                <a:latin typeface="Trebuchet MS"/>
              </a:rPr>
              <a:t>  </a:t>
            </a:r>
            <a:endParaRPr lang="pt-PT" i="1" noProof="0" dirty="0">
              <a:latin typeface="Trebuchet MS"/>
            </a:endParaRPr>
          </a:p>
          <a:p>
            <a:endParaRPr lang="pt-PT" noProof="0" dirty="0">
              <a:latin typeface="Trebuchet MS" panose="020B0703020202090204" pitchFamily="34" charset="0"/>
            </a:endParaRPr>
          </a:p>
        </p:txBody>
      </p:sp>
      <p:sp>
        <p:nvSpPr>
          <p:cNvPr id="3" name="Rectangle 2">
            <a:extLst>
              <a:ext uri="{FF2B5EF4-FFF2-40B4-BE49-F238E27FC236}">
                <a16:creationId xmlns:a16="http://schemas.microsoft.com/office/drawing/2014/main" id="{8E5F33A4-FCA4-068C-E2CF-78240123A395}"/>
              </a:ext>
            </a:extLst>
          </p:cNvPr>
          <p:cNvSpPr/>
          <p:nvPr/>
        </p:nvSpPr>
        <p:spPr>
          <a:xfrm>
            <a:off x="0" y="1"/>
            <a:ext cx="604935"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noProof="0" dirty="0"/>
          </a:p>
        </p:txBody>
      </p:sp>
      <p:pic>
        <p:nvPicPr>
          <p:cNvPr id="5" name="Picture 4">
            <a:extLst>
              <a:ext uri="{FF2B5EF4-FFF2-40B4-BE49-F238E27FC236}">
                <a16:creationId xmlns:a16="http://schemas.microsoft.com/office/drawing/2014/main" id="{06960060-441E-4AFF-B3C7-DD89F7480170}"/>
              </a:ext>
            </a:extLst>
          </p:cNvPr>
          <p:cNvPicPr>
            <a:picLocks noChangeAspect="1"/>
          </p:cNvPicPr>
          <p:nvPr/>
        </p:nvPicPr>
        <p:blipFill>
          <a:blip r:embed="rId8"/>
          <a:srcRect/>
          <a:stretch/>
        </p:blipFill>
        <p:spPr>
          <a:xfrm rot="21136134">
            <a:off x="-467115" y="188344"/>
            <a:ext cx="2144099" cy="2144099"/>
          </a:xfrm>
          <a:prstGeom prst="rect">
            <a:avLst/>
          </a:prstGeom>
        </p:spPr>
      </p:pic>
      <p:sp>
        <p:nvSpPr>
          <p:cNvPr id="7" name="Google Shape;18;p31">
            <a:extLst>
              <a:ext uri="{FF2B5EF4-FFF2-40B4-BE49-F238E27FC236}">
                <a16:creationId xmlns:a16="http://schemas.microsoft.com/office/drawing/2014/main" id="{26F652EA-7B0B-C2F6-5C07-3C6E5AC46EDC}"/>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pt-PT" noProof="0" dirty="0">
                <a:solidFill>
                  <a:schemeClr val="tx1">
                    <a:lumMod val="40000"/>
                    <a:lumOff val="60000"/>
                  </a:schemeClr>
                </a:solidFill>
              </a:rPr>
              <a:t>2 /</a:t>
            </a:r>
            <a:fld id="{00000000-1234-1234-1234-123412341234}" type="slidenum">
              <a:rPr lang="pt-PT" b="1" noProof="0" smtClean="0">
                <a:solidFill>
                  <a:schemeClr val="tx1">
                    <a:lumMod val="40000"/>
                    <a:lumOff val="60000"/>
                  </a:schemeClr>
                </a:solidFill>
              </a:rPr>
              <a:pPr/>
              <a:t>44</a:t>
            </a:fld>
            <a:endParaRPr lang="pt-PT" b="1" noProof="0" dirty="0">
              <a:solidFill>
                <a:schemeClr val="tx1">
                  <a:lumMod val="40000"/>
                  <a:lumOff val="60000"/>
                </a:schemeClr>
              </a:solidFill>
            </a:endParaRPr>
          </a:p>
        </p:txBody>
      </p:sp>
    </p:spTree>
    <p:extLst>
      <p:ext uri="{BB962C8B-B14F-4D97-AF65-F5344CB8AC3E}">
        <p14:creationId xmlns:p14="http://schemas.microsoft.com/office/powerpoint/2010/main" val="20802367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39C01A-27F8-0D8E-697D-DF4BDB4064C6}"/>
              </a:ext>
            </a:extLst>
          </p:cNvPr>
          <p:cNvSpPr>
            <a:spLocks noGrp="1"/>
          </p:cNvSpPr>
          <p:nvPr>
            <p:ph type="title"/>
          </p:nvPr>
        </p:nvSpPr>
        <p:spPr>
          <a:xfrm>
            <a:off x="1816100" y="4960137"/>
            <a:ext cx="6413500" cy="1463040"/>
          </a:xfrm>
        </p:spPr>
        <p:txBody>
          <a:bodyPr/>
          <a:lstStyle/>
          <a:p>
            <a:r>
              <a:rPr lang="pt-PT" dirty="0"/>
              <a:t>AVALIAÇÃO DE FIM DE MÓDULO</a:t>
            </a:r>
            <a:endParaRPr lang="en-GB" dirty="0"/>
          </a:p>
        </p:txBody>
      </p:sp>
      <p:pic>
        <p:nvPicPr>
          <p:cNvPr id="3" name="Picture 2">
            <a:extLst>
              <a:ext uri="{FF2B5EF4-FFF2-40B4-BE49-F238E27FC236}">
                <a16:creationId xmlns:a16="http://schemas.microsoft.com/office/drawing/2014/main" id="{463214B6-AE7F-234D-6FDB-45BC4F419E46}"/>
              </a:ext>
            </a:extLst>
          </p:cNvPr>
          <p:cNvPicPr>
            <a:picLocks noChangeAspect="1"/>
          </p:cNvPicPr>
          <p:nvPr/>
        </p:nvPicPr>
        <p:blipFill>
          <a:blip r:embed="rId3"/>
          <a:srcRect/>
          <a:stretch/>
        </p:blipFill>
        <p:spPr>
          <a:xfrm>
            <a:off x="7407115" y="2377440"/>
            <a:ext cx="4881425" cy="4881425"/>
          </a:xfrm>
          <a:prstGeom prst="rect">
            <a:avLst/>
          </a:prstGeom>
        </p:spPr>
      </p:pic>
    </p:spTree>
    <p:extLst>
      <p:ext uri="{BB962C8B-B14F-4D97-AF65-F5344CB8AC3E}">
        <p14:creationId xmlns:p14="http://schemas.microsoft.com/office/powerpoint/2010/main" val="2343933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a:xfrm>
            <a:off x="1235964" y="235580"/>
            <a:ext cx="9720072" cy="1075462"/>
          </a:xfrm>
        </p:spPr>
        <p:txBody>
          <a:bodyPr>
            <a:normAutofit/>
          </a:bodyPr>
          <a:lstStyle/>
          <a:p>
            <a:r>
              <a:rPr lang="en-GB" dirty="0" err="1">
                <a:latin typeface="Trebuchet MS"/>
                <a:ea typeface="Tahoma"/>
                <a:cs typeface="Tahoma"/>
              </a:rPr>
              <a:t>Avaliação</a:t>
            </a:r>
            <a:endParaRPr lang="en-GB" dirty="0">
              <a:latin typeface="Trebuchet MS"/>
              <a:ea typeface="Tahoma"/>
              <a:cs typeface="Tahoma"/>
            </a:endParaRPr>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755702" y="1398050"/>
            <a:ext cx="10798990" cy="5312588"/>
          </a:xfrm>
        </p:spPr>
        <p:txBody>
          <a:bodyPr vert="horz" lIns="45720" tIns="45720" rIns="45720" bIns="45720" rtlCol="0" anchor="t">
            <a:noAutofit/>
          </a:bodyPr>
          <a:lstStyle/>
          <a:p>
            <a:pPr marL="813435" lvl="2" indent="-457200">
              <a:lnSpc>
                <a:spcPct val="100000"/>
              </a:lnSpc>
              <a:spcBef>
                <a:spcPts val="0"/>
              </a:spcBef>
              <a:spcAft>
                <a:spcPts val="1800"/>
              </a:spcAft>
              <a:buClr>
                <a:srgbClr val="009999"/>
              </a:buClr>
              <a:buFont typeface="+mj-lt"/>
              <a:buAutoNum type="arabicPeriod"/>
            </a:pPr>
            <a:r>
              <a:rPr lang="pt-PT" sz="2000" noProof="0" dirty="0">
                <a:latin typeface="Trebuchet MS"/>
              </a:rPr>
              <a:t>É preferível evitar a colheita de amostra para teste de cólera após tratamento com antibióticos, uma vez que tal pode afetar a qualidade da amostra : </a:t>
            </a:r>
            <a:br>
              <a:rPr lang="pt-PT" sz="2000" noProof="0" dirty="0"/>
            </a:br>
            <a:r>
              <a:rPr lang="pt-PT" sz="2000" noProof="0" dirty="0">
                <a:solidFill>
                  <a:schemeClr val="accent1"/>
                </a:solidFill>
                <a:latin typeface="Trebuchet MS"/>
              </a:rPr>
              <a:t>Verdadeiro </a:t>
            </a:r>
            <a:r>
              <a:rPr lang="pt-PT" sz="2000" noProof="0" dirty="0">
                <a:latin typeface="Trebuchet MS"/>
              </a:rPr>
              <a:t>ou</a:t>
            </a:r>
            <a:r>
              <a:rPr lang="pt-PT" sz="2000" noProof="0" dirty="0">
                <a:solidFill>
                  <a:schemeClr val="accent1"/>
                </a:solidFill>
                <a:latin typeface="Trebuchet MS"/>
              </a:rPr>
              <a:t> Falso</a:t>
            </a:r>
            <a:endParaRPr lang="pt-PT" noProof="0" dirty="0">
              <a:solidFill>
                <a:schemeClr val="accent1"/>
              </a:solidFill>
              <a:latin typeface="Trebuchet MS"/>
            </a:endParaRPr>
          </a:p>
          <a:p>
            <a:pPr marL="813435" lvl="2" indent="-457200">
              <a:lnSpc>
                <a:spcPct val="100000"/>
              </a:lnSpc>
              <a:spcBef>
                <a:spcPts val="0"/>
              </a:spcBef>
              <a:spcAft>
                <a:spcPts val="1800"/>
              </a:spcAft>
              <a:buClr>
                <a:srgbClr val="009999"/>
              </a:buClr>
              <a:buFont typeface="+mj-lt"/>
              <a:buAutoNum type="arabicPeriod"/>
            </a:pPr>
            <a:r>
              <a:rPr lang="pt-PT" sz="2000" noProof="0" dirty="0">
                <a:latin typeface="Trebuchet MS"/>
              </a:rPr>
              <a:t>As amostras de fezes podem ser recolhidas de bacias que contenham vestígios de desinfetante: </a:t>
            </a:r>
            <a:br>
              <a:rPr lang="pt-PT" sz="2000" noProof="0" dirty="0"/>
            </a:br>
            <a:r>
              <a:rPr lang="pt-PT" sz="2000" noProof="0" dirty="0">
                <a:solidFill>
                  <a:schemeClr val="accent1"/>
                </a:solidFill>
                <a:latin typeface="Trebuchet MS"/>
              </a:rPr>
              <a:t>Verdadeiro </a:t>
            </a:r>
            <a:r>
              <a:rPr lang="pt-PT" sz="2000" noProof="0" dirty="0">
                <a:latin typeface="Trebuchet MS"/>
              </a:rPr>
              <a:t>ou</a:t>
            </a:r>
            <a:r>
              <a:rPr lang="pt-PT" sz="2000" noProof="0" dirty="0">
                <a:solidFill>
                  <a:schemeClr val="accent1"/>
                </a:solidFill>
                <a:latin typeface="Trebuchet MS"/>
              </a:rPr>
              <a:t> Falso</a:t>
            </a:r>
          </a:p>
          <a:p>
            <a:pPr marL="813435" lvl="2" indent="-457200">
              <a:lnSpc>
                <a:spcPct val="100000"/>
              </a:lnSpc>
              <a:spcBef>
                <a:spcPts val="0"/>
              </a:spcBef>
              <a:spcAft>
                <a:spcPts val="1800"/>
              </a:spcAft>
              <a:buClr>
                <a:srgbClr val="009999"/>
              </a:buClr>
              <a:buFont typeface="+mj-lt"/>
              <a:buAutoNum type="arabicPeriod"/>
            </a:pPr>
            <a:r>
              <a:rPr lang="pt-PT" sz="2000" noProof="0" dirty="0">
                <a:latin typeface="Trebuchet MS"/>
              </a:rPr>
              <a:t>Uma amostra de fezes não conservadas num copo coletor de fezes não deve ser testada por cultura em laboratório após …………. da colheita : </a:t>
            </a:r>
            <a:br>
              <a:rPr lang="pt-PT" sz="2000" noProof="0" dirty="0"/>
            </a:br>
            <a:r>
              <a:rPr lang="pt-PT" sz="2000" noProof="0" dirty="0">
                <a:solidFill>
                  <a:schemeClr val="accent1"/>
                </a:solidFill>
                <a:latin typeface="Trebuchet MS"/>
              </a:rPr>
              <a:t>a. </a:t>
            </a:r>
            <a:r>
              <a:rPr lang="pt-PT" sz="2000" noProof="0" dirty="0">
                <a:latin typeface="Trebuchet MS"/>
              </a:rPr>
              <a:t>24 horas	</a:t>
            </a:r>
            <a:r>
              <a:rPr lang="pt-PT" sz="2000" noProof="0" dirty="0">
                <a:solidFill>
                  <a:schemeClr val="accent1"/>
                </a:solidFill>
                <a:latin typeface="Trebuchet MS"/>
              </a:rPr>
              <a:t>b. </a:t>
            </a:r>
            <a:r>
              <a:rPr lang="pt-PT" sz="2000" noProof="0" dirty="0">
                <a:latin typeface="Trebuchet MS"/>
              </a:rPr>
              <a:t>7 dias	</a:t>
            </a:r>
            <a:r>
              <a:rPr lang="pt-PT" sz="2000" noProof="0" dirty="0">
                <a:solidFill>
                  <a:schemeClr val="accent1"/>
                </a:solidFill>
                <a:latin typeface="Trebuchet MS"/>
              </a:rPr>
              <a:t>c. </a:t>
            </a:r>
            <a:r>
              <a:rPr lang="pt-PT" sz="2000" noProof="0" dirty="0">
                <a:latin typeface="Trebuchet MS"/>
              </a:rPr>
              <a:t>2 horas	</a:t>
            </a:r>
            <a:r>
              <a:rPr lang="pt-PT" sz="2000" noProof="0" dirty="0">
                <a:solidFill>
                  <a:schemeClr val="accent1"/>
                </a:solidFill>
                <a:latin typeface="Trebuchet MS"/>
              </a:rPr>
              <a:t>d. </a:t>
            </a:r>
            <a:r>
              <a:rPr lang="pt-PT" sz="2000" noProof="0" dirty="0">
                <a:latin typeface="Trebuchet MS"/>
              </a:rPr>
              <a:t>2 dias</a:t>
            </a:r>
          </a:p>
          <a:p>
            <a:pPr marL="813435" lvl="2" indent="-457200">
              <a:lnSpc>
                <a:spcPct val="100000"/>
              </a:lnSpc>
              <a:spcBef>
                <a:spcPts val="0"/>
              </a:spcBef>
              <a:spcAft>
                <a:spcPts val="1800"/>
              </a:spcAft>
              <a:buClr>
                <a:srgbClr val="009999"/>
              </a:buClr>
              <a:buFont typeface="+mj-lt"/>
              <a:buAutoNum type="arabicPeriod"/>
            </a:pPr>
            <a:r>
              <a:rPr lang="pt-PT" sz="2000" noProof="0" dirty="0">
                <a:latin typeface="Trebuchet MS"/>
              </a:rPr>
              <a:t>Os cotonetes de </a:t>
            </a:r>
            <a:r>
              <a:rPr lang="pt-PT" sz="2000" noProof="0" dirty="0" err="1">
                <a:latin typeface="Trebuchet MS"/>
              </a:rPr>
              <a:t>Cary</a:t>
            </a:r>
            <a:r>
              <a:rPr lang="pt-PT" sz="2000" noProof="0" dirty="0">
                <a:latin typeface="Trebuchet MS"/>
              </a:rPr>
              <a:t> Blair devem ser transportados a 4°C : </a:t>
            </a:r>
            <a:br>
              <a:rPr lang="pt-PT" sz="2000" noProof="0" dirty="0"/>
            </a:br>
            <a:r>
              <a:rPr lang="pt-PT" sz="2000" noProof="0" dirty="0">
                <a:solidFill>
                  <a:schemeClr val="accent1"/>
                </a:solidFill>
                <a:latin typeface="Trebuchet MS"/>
              </a:rPr>
              <a:t>Verdadeiro</a:t>
            </a:r>
            <a:r>
              <a:rPr lang="pt-PT" sz="2000" noProof="0" dirty="0">
                <a:latin typeface="Trebuchet MS"/>
              </a:rPr>
              <a:t> ou </a:t>
            </a:r>
            <a:r>
              <a:rPr lang="pt-PT" sz="2000" noProof="0" dirty="0">
                <a:solidFill>
                  <a:schemeClr val="accent1"/>
                </a:solidFill>
                <a:latin typeface="Trebuchet MS"/>
              </a:rPr>
              <a:t>Falso</a:t>
            </a:r>
          </a:p>
          <a:p>
            <a:pPr marL="813435" lvl="2" indent="-457200">
              <a:lnSpc>
                <a:spcPct val="100000"/>
              </a:lnSpc>
              <a:spcBef>
                <a:spcPts val="0"/>
              </a:spcBef>
              <a:spcAft>
                <a:spcPts val="600"/>
              </a:spcAft>
              <a:buClr>
                <a:srgbClr val="009999"/>
              </a:buClr>
              <a:buFont typeface="+mj-lt"/>
              <a:buAutoNum type="arabicPeriod"/>
            </a:pPr>
            <a:r>
              <a:rPr lang="pt-PT" sz="2000" noProof="0" dirty="0">
                <a:latin typeface="Trebuchet MS"/>
              </a:rPr>
              <a:t>Se forem utilizados sacos de gelo durante o transporte, estes não devem ser colocados em contacto direto com a</a:t>
            </a:r>
            <a:r>
              <a:rPr lang="pt-PT" sz="2000" dirty="0">
                <a:latin typeface="Trebuchet MS"/>
              </a:rPr>
              <a:t> </a:t>
            </a:r>
            <a:r>
              <a:rPr lang="pt-PT" sz="2000" noProof="0" dirty="0">
                <a:latin typeface="Trebuchet MS"/>
              </a:rPr>
              <a:t>amostra : </a:t>
            </a:r>
            <a:br>
              <a:rPr lang="pt-PT" sz="2000" noProof="0" dirty="0"/>
            </a:br>
            <a:r>
              <a:rPr lang="pt-PT" sz="2000" noProof="0" dirty="0">
                <a:solidFill>
                  <a:schemeClr val="accent1"/>
                </a:solidFill>
                <a:latin typeface="Trebuchet MS"/>
              </a:rPr>
              <a:t>Verdadeiro</a:t>
            </a:r>
            <a:r>
              <a:rPr lang="pt-PT" sz="2000" noProof="0" dirty="0">
                <a:latin typeface="Trebuchet MS"/>
              </a:rPr>
              <a:t> ou </a:t>
            </a:r>
            <a:r>
              <a:rPr lang="pt-PT" sz="2000" noProof="0" dirty="0">
                <a:solidFill>
                  <a:schemeClr val="accent1"/>
                </a:solidFill>
                <a:latin typeface="Trebuchet MS"/>
              </a:rPr>
              <a:t>Falso</a:t>
            </a:r>
          </a:p>
          <a:p>
            <a:pPr marL="0" marR="0" lvl="0" indent="0" algn="just">
              <a:lnSpc>
                <a:spcPct val="100000"/>
              </a:lnSpc>
              <a:spcBef>
                <a:spcPts val="0"/>
              </a:spcBef>
              <a:spcAft>
                <a:spcPts val="600"/>
              </a:spcAft>
              <a:buClr>
                <a:srgbClr val="009999"/>
              </a:buClr>
              <a:buNone/>
            </a:pPr>
            <a:endParaRPr lang="en-GB" sz="2000" dirty="0"/>
          </a:p>
        </p:txBody>
      </p:sp>
      <p:sp>
        <p:nvSpPr>
          <p:cNvPr id="5" name="Google Shape;18;p31">
            <a:extLst>
              <a:ext uri="{FF2B5EF4-FFF2-40B4-BE49-F238E27FC236}">
                <a16:creationId xmlns:a16="http://schemas.microsoft.com/office/drawing/2014/main" id="{CD7039C9-C240-5786-F757-4AA060C42ABE}"/>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dirty="0">
                <a:solidFill>
                  <a:schemeClr val="tx1">
                    <a:lumMod val="40000"/>
                    <a:lumOff val="60000"/>
                  </a:schemeClr>
                </a:solidFill>
              </a:rPr>
              <a:t>2 /</a:t>
            </a:r>
            <a:fld id="{00000000-1234-1234-1234-123412341234}" type="slidenum">
              <a:rPr lang="en-US" b="1" smtClean="0">
                <a:solidFill>
                  <a:schemeClr val="tx1">
                    <a:lumMod val="40000"/>
                    <a:lumOff val="60000"/>
                  </a:schemeClr>
                </a:solidFill>
              </a:rPr>
              <a:pPr/>
              <a:t>46</a:t>
            </a:fld>
            <a:endParaRPr b="1" dirty="0">
              <a:solidFill>
                <a:schemeClr val="tx1">
                  <a:lumMod val="40000"/>
                  <a:lumOff val="60000"/>
                </a:schemeClr>
              </a:solidFill>
            </a:endParaRPr>
          </a:p>
        </p:txBody>
      </p:sp>
    </p:spTree>
    <p:extLst>
      <p:ext uri="{BB962C8B-B14F-4D97-AF65-F5344CB8AC3E}">
        <p14:creationId xmlns:p14="http://schemas.microsoft.com/office/powerpoint/2010/main" val="26905244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a:xfrm>
            <a:off x="1235964" y="235580"/>
            <a:ext cx="9720072" cy="1075462"/>
          </a:xfrm>
        </p:spPr>
        <p:txBody>
          <a:bodyPr>
            <a:normAutofit/>
          </a:bodyPr>
          <a:lstStyle/>
          <a:p>
            <a:r>
              <a:rPr lang="pt-PT" noProof="0" dirty="0">
                <a:latin typeface="Trebuchet MS"/>
                <a:ea typeface="Tahoma"/>
                <a:cs typeface="Tahoma"/>
              </a:rPr>
              <a:t>Respostas da Avaliação</a:t>
            </a:r>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489607" y="1174288"/>
            <a:ext cx="11325132" cy="5312588"/>
          </a:xfrm>
        </p:spPr>
        <p:txBody>
          <a:bodyPr vert="horz" lIns="45720" tIns="45720" rIns="45720" bIns="45720" rtlCol="0" anchor="t">
            <a:noAutofit/>
          </a:bodyPr>
          <a:lstStyle/>
          <a:p>
            <a:pPr marL="813435" lvl="2" indent="-457200">
              <a:lnSpc>
                <a:spcPct val="100000"/>
              </a:lnSpc>
              <a:spcBef>
                <a:spcPts val="0"/>
              </a:spcBef>
              <a:spcAft>
                <a:spcPts val="1800"/>
              </a:spcAft>
              <a:buClr>
                <a:srgbClr val="009999"/>
              </a:buClr>
              <a:buFont typeface="+mj-lt"/>
              <a:buAutoNum type="arabicPeriod"/>
            </a:pPr>
            <a:r>
              <a:rPr lang="pt-PT" sz="1800" dirty="0">
                <a:latin typeface="Trebuchet MS"/>
              </a:rPr>
              <a:t>É preferível evit</a:t>
            </a:r>
            <a:r>
              <a:rPr lang="pt-PT" sz="1800" noProof="0" dirty="0">
                <a:latin typeface="Trebuchet MS"/>
              </a:rPr>
              <a:t>ar a colheita de amostra para teste de cólera após tratamento com antibióticos, uma vez que tal pode afetar a qualidade da amostra: </a:t>
            </a:r>
            <a:br>
              <a:rPr lang="pt-PT" sz="1800" noProof="0" dirty="0"/>
            </a:br>
            <a:r>
              <a:rPr lang="pt-PT" sz="1800" noProof="0" dirty="0">
                <a:solidFill>
                  <a:schemeClr val="accent1"/>
                </a:solidFill>
                <a:latin typeface="Trebuchet MS"/>
              </a:rPr>
              <a:t>Verdadeiro, mas a amostra pode ainda ser colhida e os antibióticos registados no formulário de referência; </a:t>
            </a:r>
            <a:r>
              <a:rPr lang="pt-PT" sz="1800" noProof="0" dirty="0">
                <a:latin typeface="Trebuchet MS"/>
              </a:rPr>
              <a:t>para reavivar a memória, veja o diapositivo 7</a:t>
            </a:r>
          </a:p>
          <a:p>
            <a:pPr marL="813435" lvl="2" indent="-457200">
              <a:lnSpc>
                <a:spcPct val="100000"/>
              </a:lnSpc>
              <a:spcBef>
                <a:spcPts val="0"/>
              </a:spcBef>
              <a:spcAft>
                <a:spcPts val="1800"/>
              </a:spcAft>
              <a:buClr>
                <a:srgbClr val="009999"/>
              </a:buClr>
              <a:buAutoNum type="arabicPeriod"/>
            </a:pPr>
            <a:r>
              <a:rPr lang="pt-PT" sz="1800" noProof="0" dirty="0">
                <a:latin typeface="Trebuchet MS"/>
              </a:rPr>
              <a:t>As amostras de fezes podem ser recolhidas de bacias que contenham vestígios de desinfetante: </a:t>
            </a:r>
            <a:br>
              <a:rPr lang="pt-PT" sz="1800" noProof="0" dirty="0"/>
            </a:br>
            <a:r>
              <a:rPr lang="pt-PT" sz="1800" noProof="0" dirty="0">
                <a:solidFill>
                  <a:schemeClr val="accent1"/>
                </a:solidFill>
                <a:latin typeface="Trebuchet MS"/>
              </a:rPr>
              <a:t>Falso, o desinfetante mata as bactérias e resultará em más amostras; </a:t>
            </a:r>
            <a:r>
              <a:rPr lang="pt-PT" sz="1800" noProof="0" dirty="0">
                <a:solidFill>
                  <a:srgbClr val="414142"/>
                </a:solidFill>
                <a:latin typeface="Trebuchet MS"/>
              </a:rPr>
              <a:t>para reavivar a memória, veja o diapositivo 11</a:t>
            </a:r>
            <a:endParaRPr lang="pt-PT" sz="1800" noProof="0" dirty="0">
              <a:solidFill>
                <a:schemeClr val="accent1"/>
              </a:solidFill>
              <a:latin typeface="Trebuchet MS"/>
            </a:endParaRPr>
          </a:p>
          <a:p>
            <a:pPr marL="813435" lvl="2" indent="-457200">
              <a:lnSpc>
                <a:spcPct val="100000"/>
              </a:lnSpc>
              <a:spcBef>
                <a:spcPts val="0"/>
              </a:spcBef>
              <a:spcAft>
                <a:spcPts val="1800"/>
              </a:spcAft>
              <a:buClr>
                <a:srgbClr val="009999"/>
              </a:buClr>
              <a:buAutoNum type="arabicPeriod"/>
            </a:pPr>
            <a:r>
              <a:rPr lang="pt-PT" sz="1800" noProof="0" dirty="0">
                <a:latin typeface="Trebuchet MS"/>
              </a:rPr>
              <a:t>Uma amostra de fezes não conservadas num copo coletor de fezes não deve ser testada por cultura em laboratório após …………. da colheita: </a:t>
            </a:r>
            <a:br>
              <a:rPr lang="pt-PT" sz="1800" noProof="0" dirty="0"/>
            </a:br>
            <a:r>
              <a:rPr lang="pt-PT" sz="1800" noProof="0" dirty="0">
                <a:solidFill>
                  <a:schemeClr val="accent1"/>
                </a:solidFill>
                <a:latin typeface="Trebuchet MS"/>
              </a:rPr>
              <a:t>c. 2 horas; </a:t>
            </a:r>
            <a:r>
              <a:rPr lang="pt-PT" sz="1800" noProof="0" dirty="0">
                <a:solidFill>
                  <a:schemeClr val="tx1">
                    <a:lumMod val="49000"/>
                  </a:schemeClr>
                </a:solidFill>
                <a:latin typeface="Trebuchet MS"/>
              </a:rPr>
              <a:t>para reavivar a memória, veja o diapositivo  25</a:t>
            </a:r>
          </a:p>
          <a:p>
            <a:pPr marL="813435" lvl="2" indent="-457200">
              <a:lnSpc>
                <a:spcPct val="100000"/>
              </a:lnSpc>
              <a:spcBef>
                <a:spcPts val="0"/>
              </a:spcBef>
              <a:spcAft>
                <a:spcPts val="1800"/>
              </a:spcAft>
              <a:buClr>
                <a:srgbClr val="009999"/>
              </a:buClr>
              <a:buAutoNum type="arabicPeriod"/>
            </a:pPr>
            <a:r>
              <a:rPr lang="pt-PT" sz="1800" noProof="0" dirty="0">
                <a:latin typeface="Trebuchet MS"/>
              </a:rPr>
              <a:t>Os cotonetes de </a:t>
            </a:r>
            <a:r>
              <a:rPr lang="pt-PT" sz="1800" noProof="0" dirty="0" err="1">
                <a:latin typeface="Trebuchet MS"/>
              </a:rPr>
              <a:t>Cary</a:t>
            </a:r>
            <a:r>
              <a:rPr lang="pt-PT" sz="1800" noProof="0" dirty="0">
                <a:latin typeface="Trebuchet MS"/>
              </a:rPr>
              <a:t> Blair devem ser transportados a 4°C : </a:t>
            </a:r>
            <a:br>
              <a:rPr lang="pt-PT" sz="1800" noProof="0" dirty="0"/>
            </a:br>
            <a:r>
              <a:rPr lang="pt-PT" sz="1800" noProof="0" dirty="0">
                <a:solidFill>
                  <a:schemeClr val="accent1"/>
                </a:solidFill>
                <a:latin typeface="Trebuchet MS"/>
              </a:rPr>
              <a:t>Falso, refrigerar amostras pode danificar a amostra e gerar resultados de teste incorretos; </a:t>
            </a:r>
            <a:r>
              <a:rPr lang="pt-PT" sz="1800" noProof="0" dirty="0">
                <a:solidFill>
                  <a:schemeClr val="tx1">
                    <a:lumMod val="49000"/>
                  </a:schemeClr>
                </a:solidFill>
                <a:latin typeface="Trebuchet MS"/>
              </a:rPr>
              <a:t>para reavivar a memória, veja o diapositivo  24</a:t>
            </a:r>
            <a:endParaRPr lang="pt-PT" sz="1800" noProof="0" dirty="0">
              <a:solidFill>
                <a:schemeClr val="tx1">
                  <a:lumMod val="49000"/>
                </a:schemeClr>
              </a:solidFill>
            </a:endParaRPr>
          </a:p>
          <a:p>
            <a:pPr marL="813435" lvl="2" indent="-457200">
              <a:lnSpc>
                <a:spcPct val="100000"/>
              </a:lnSpc>
              <a:spcBef>
                <a:spcPts val="0"/>
              </a:spcBef>
              <a:spcAft>
                <a:spcPts val="1800"/>
              </a:spcAft>
              <a:buClr>
                <a:srgbClr val="009999"/>
              </a:buClr>
              <a:buAutoNum type="arabicPeriod"/>
            </a:pPr>
            <a:r>
              <a:rPr lang="pt-PT" sz="1800" noProof="0" dirty="0">
                <a:latin typeface="Trebuchet MS"/>
              </a:rPr>
              <a:t>Se forem utilizados sacos de gelo durante o transporte, estes não devem ser colocados em contacto direto com a amostra: </a:t>
            </a:r>
            <a:r>
              <a:rPr lang="pt-PT" sz="1800" noProof="0" dirty="0">
                <a:solidFill>
                  <a:schemeClr val="accent1"/>
                </a:solidFill>
                <a:latin typeface="Trebuchet MS"/>
              </a:rPr>
              <a:t>Verdadeiro; </a:t>
            </a:r>
            <a:r>
              <a:rPr lang="pt-PT" sz="1800" noProof="0" dirty="0">
                <a:solidFill>
                  <a:schemeClr val="tx1">
                    <a:lumMod val="49000"/>
                  </a:schemeClr>
                </a:solidFill>
                <a:latin typeface="Trebuchet MS"/>
              </a:rPr>
              <a:t>para reavivar a memória, veja o diapositivo  37</a:t>
            </a:r>
            <a:endParaRPr lang="pt-PT" sz="1800" noProof="0" dirty="0">
              <a:solidFill>
                <a:schemeClr val="tx1">
                  <a:lumMod val="49000"/>
                </a:schemeClr>
              </a:solidFill>
            </a:endParaRPr>
          </a:p>
          <a:p>
            <a:pPr marL="813435" lvl="2" indent="-457200">
              <a:lnSpc>
                <a:spcPct val="100000"/>
              </a:lnSpc>
              <a:spcBef>
                <a:spcPts val="0"/>
              </a:spcBef>
              <a:spcAft>
                <a:spcPts val="600"/>
              </a:spcAft>
              <a:buClr>
                <a:srgbClr val="009999"/>
              </a:buClr>
              <a:buAutoNum type="arabicPeriod"/>
            </a:pPr>
            <a:endParaRPr lang="pt-PT" sz="1800" noProof="0" dirty="0">
              <a:solidFill>
                <a:schemeClr val="accent1"/>
              </a:solidFill>
              <a:latin typeface="Trebuchet MS"/>
            </a:endParaRPr>
          </a:p>
          <a:p>
            <a:pPr marL="0" marR="0" lvl="0" indent="0" algn="just">
              <a:lnSpc>
                <a:spcPct val="100000"/>
              </a:lnSpc>
              <a:spcBef>
                <a:spcPts val="0"/>
              </a:spcBef>
              <a:spcAft>
                <a:spcPts val="600"/>
              </a:spcAft>
              <a:buClr>
                <a:srgbClr val="009999"/>
              </a:buClr>
              <a:buNone/>
            </a:pPr>
            <a:endParaRPr lang="en-GB" sz="2000" dirty="0"/>
          </a:p>
        </p:txBody>
      </p:sp>
      <p:sp>
        <p:nvSpPr>
          <p:cNvPr id="5" name="Google Shape;18;p31">
            <a:extLst>
              <a:ext uri="{FF2B5EF4-FFF2-40B4-BE49-F238E27FC236}">
                <a16:creationId xmlns:a16="http://schemas.microsoft.com/office/drawing/2014/main" id="{A874431E-0484-1AFE-4D2E-39203CACCA4C}"/>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dirty="0">
                <a:solidFill>
                  <a:schemeClr val="tx1">
                    <a:lumMod val="40000"/>
                    <a:lumOff val="60000"/>
                  </a:schemeClr>
                </a:solidFill>
              </a:rPr>
              <a:t>2 /</a:t>
            </a:r>
            <a:fld id="{00000000-1234-1234-1234-123412341234}" type="slidenum">
              <a:rPr lang="en-US" b="1" smtClean="0">
                <a:solidFill>
                  <a:schemeClr val="tx1">
                    <a:lumMod val="40000"/>
                    <a:lumOff val="60000"/>
                  </a:schemeClr>
                </a:solidFill>
              </a:rPr>
              <a:pPr/>
              <a:t>47</a:t>
            </a:fld>
            <a:endParaRPr b="1" dirty="0">
              <a:solidFill>
                <a:schemeClr val="tx1">
                  <a:lumMod val="40000"/>
                  <a:lumOff val="60000"/>
                </a:schemeClr>
              </a:solidFill>
            </a:endParaRPr>
          </a:p>
        </p:txBody>
      </p:sp>
    </p:spTree>
    <p:extLst>
      <p:ext uri="{BB962C8B-B14F-4D97-AF65-F5344CB8AC3E}">
        <p14:creationId xmlns:p14="http://schemas.microsoft.com/office/powerpoint/2010/main" val="2703333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084EB3-2FAC-8D18-8875-AB12A60F3884}"/>
              </a:ext>
            </a:extLst>
          </p:cNvPr>
          <p:cNvSpPr>
            <a:spLocks noGrp="1"/>
          </p:cNvSpPr>
          <p:nvPr>
            <p:ph idx="4294967295"/>
          </p:nvPr>
        </p:nvSpPr>
        <p:spPr>
          <a:xfrm>
            <a:off x="784789" y="913779"/>
            <a:ext cx="10733736" cy="1121244"/>
          </a:xfrm>
        </p:spPr>
        <p:txBody>
          <a:bodyPr>
            <a:normAutofit/>
          </a:bodyPr>
          <a:lstStyle/>
          <a:p>
            <a:pPr marL="0" indent="0" algn="ctr">
              <a:spcAft>
                <a:spcPts val="1800"/>
              </a:spcAft>
              <a:buClr>
                <a:schemeClr val="accent3"/>
              </a:buClr>
              <a:buNone/>
            </a:pPr>
            <a:r>
              <a:rPr lang="pt-PT" sz="3200" i="1" noProof="0" dirty="0"/>
              <a:t>O resultado de qualquer exame laboratorial é tão bom quanto a amostra recebida no laboratório.</a:t>
            </a:r>
          </a:p>
        </p:txBody>
      </p:sp>
      <p:sp>
        <p:nvSpPr>
          <p:cNvPr id="5" name="Oval 4">
            <a:extLst>
              <a:ext uri="{FF2B5EF4-FFF2-40B4-BE49-F238E27FC236}">
                <a16:creationId xmlns:a16="http://schemas.microsoft.com/office/drawing/2014/main" id="{4B2078BD-36D2-D4D8-C5EB-AC680E4E3310}"/>
              </a:ext>
            </a:extLst>
          </p:cNvPr>
          <p:cNvSpPr/>
          <p:nvPr/>
        </p:nvSpPr>
        <p:spPr>
          <a:xfrm>
            <a:off x="2072640" y="2378479"/>
            <a:ext cx="3373120" cy="33731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7" name="Picture 8">
            <a:extLst>
              <a:ext uri="{FF2B5EF4-FFF2-40B4-BE49-F238E27FC236}">
                <a16:creationId xmlns:a16="http://schemas.microsoft.com/office/drawing/2014/main" id="{ED7BA27E-E7E4-4B84-9DF3-D9C8003AF168}"/>
              </a:ext>
            </a:extLst>
          </p:cNvPr>
          <p:cNvPicPr>
            <a:picLocks noChangeAspect="1" noChangeArrowheads="1"/>
          </p:cNvPicPr>
          <p:nvPr/>
        </p:nvPicPr>
        <p:blipFill>
          <a:blip r:embed="rId3"/>
          <a:srcRect/>
          <a:stretch/>
        </p:blipFill>
        <p:spPr bwMode="auto">
          <a:xfrm>
            <a:off x="1120946" y="1322898"/>
            <a:ext cx="5484277" cy="54842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63E0757-1DC6-B81D-C278-6BBC343817E9}"/>
              </a:ext>
            </a:extLst>
          </p:cNvPr>
          <p:cNvSpPr txBox="1"/>
          <p:nvPr/>
        </p:nvSpPr>
        <p:spPr>
          <a:xfrm>
            <a:off x="408916" y="446712"/>
            <a:ext cx="645953" cy="1446550"/>
          </a:xfrm>
          <a:prstGeom prst="rect">
            <a:avLst/>
          </a:prstGeom>
          <a:noFill/>
        </p:spPr>
        <p:txBody>
          <a:bodyPr wrap="square" rtlCol="0">
            <a:spAutoFit/>
          </a:bodyPr>
          <a:lstStyle/>
          <a:p>
            <a:r>
              <a:rPr lang="en-HU" sz="8800" b="1">
                <a:solidFill>
                  <a:schemeClr val="accent1"/>
                </a:solidFill>
              </a:rPr>
              <a:t>“</a:t>
            </a:r>
          </a:p>
        </p:txBody>
      </p:sp>
      <p:sp>
        <p:nvSpPr>
          <p:cNvPr id="4" name="TextBox 3">
            <a:extLst>
              <a:ext uri="{FF2B5EF4-FFF2-40B4-BE49-F238E27FC236}">
                <a16:creationId xmlns:a16="http://schemas.microsoft.com/office/drawing/2014/main" id="{8EDC7199-D608-4E24-47D6-3E07990C4116}"/>
              </a:ext>
            </a:extLst>
          </p:cNvPr>
          <p:cNvSpPr txBox="1"/>
          <p:nvPr/>
        </p:nvSpPr>
        <p:spPr>
          <a:xfrm>
            <a:off x="9864894" y="1311748"/>
            <a:ext cx="645953" cy="1446550"/>
          </a:xfrm>
          <a:prstGeom prst="rect">
            <a:avLst/>
          </a:prstGeom>
          <a:noFill/>
        </p:spPr>
        <p:txBody>
          <a:bodyPr wrap="square" rtlCol="0">
            <a:spAutoFit/>
          </a:bodyPr>
          <a:lstStyle/>
          <a:p>
            <a:r>
              <a:rPr lang="en-US" sz="8800" b="1" i="1">
                <a:solidFill>
                  <a:schemeClr val="accent1"/>
                </a:solidFill>
              </a:rPr>
              <a:t>”</a:t>
            </a:r>
            <a:endParaRPr lang="en-HU" sz="8800" b="1">
              <a:solidFill>
                <a:schemeClr val="accent1"/>
              </a:solidFill>
            </a:endParaRPr>
          </a:p>
        </p:txBody>
      </p:sp>
      <p:sp>
        <p:nvSpPr>
          <p:cNvPr id="9" name="Oval 8">
            <a:extLst>
              <a:ext uri="{FF2B5EF4-FFF2-40B4-BE49-F238E27FC236}">
                <a16:creationId xmlns:a16="http://schemas.microsoft.com/office/drawing/2014/main" id="{9529CC48-787E-2AB0-74C6-BD3CB080BC99}"/>
              </a:ext>
            </a:extLst>
          </p:cNvPr>
          <p:cNvSpPr/>
          <p:nvPr/>
        </p:nvSpPr>
        <p:spPr>
          <a:xfrm>
            <a:off x="6746240" y="2378479"/>
            <a:ext cx="3373120" cy="33731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6" name="Picture 7">
            <a:extLst>
              <a:ext uri="{FF2B5EF4-FFF2-40B4-BE49-F238E27FC236}">
                <a16:creationId xmlns:a16="http://schemas.microsoft.com/office/drawing/2014/main" id="{2CDE4782-C499-453D-96B7-39DE6C061A8C}"/>
              </a:ext>
            </a:extLst>
          </p:cNvPr>
          <p:cNvPicPr>
            <a:picLocks noChangeAspect="1" noChangeArrowheads="1"/>
          </p:cNvPicPr>
          <p:nvPr/>
        </p:nvPicPr>
        <p:blipFill>
          <a:blip r:embed="rId4"/>
          <a:srcRect t="5782" b="5782"/>
          <a:stretch/>
        </p:blipFill>
        <p:spPr bwMode="auto">
          <a:xfrm>
            <a:off x="6264998" y="2168285"/>
            <a:ext cx="4245849" cy="37548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EEC11FA-8644-1640-3629-B4F766ECFCAB}"/>
              </a:ext>
            </a:extLst>
          </p:cNvPr>
          <p:cNvSpPr txBox="1"/>
          <p:nvPr/>
        </p:nvSpPr>
        <p:spPr>
          <a:xfrm>
            <a:off x="1932888" y="6094722"/>
            <a:ext cx="3652623" cy="369332"/>
          </a:xfrm>
          <a:prstGeom prst="rect">
            <a:avLst/>
          </a:prstGeom>
          <a:noFill/>
        </p:spPr>
        <p:txBody>
          <a:bodyPr wrap="square" rtlCol="0">
            <a:spAutoFit/>
          </a:bodyPr>
          <a:lstStyle/>
          <a:p>
            <a:pPr algn="ctr"/>
            <a:r>
              <a:rPr lang="pt-PT" i="1">
                <a:latin typeface="Trebuchet MS" panose="020B0703020202090204" pitchFamily="34" charset="0"/>
              </a:rPr>
              <a:t>Amostra boa</a:t>
            </a:r>
            <a:endParaRPr lang="en-HU" i="1">
              <a:latin typeface="Trebuchet MS" panose="020B0703020202090204" pitchFamily="34" charset="0"/>
            </a:endParaRPr>
          </a:p>
        </p:txBody>
      </p:sp>
      <p:sp>
        <p:nvSpPr>
          <p:cNvPr id="11" name="TextBox 10">
            <a:extLst>
              <a:ext uri="{FF2B5EF4-FFF2-40B4-BE49-F238E27FC236}">
                <a16:creationId xmlns:a16="http://schemas.microsoft.com/office/drawing/2014/main" id="{E67776B2-43D7-D403-4D5B-1A5E9ED708C8}"/>
              </a:ext>
            </a:extLst>
          </p:cNvPr>
          <p:cNvSpPr txBox="1"/>
          <p:nvPr/>
        </p:nvSpPr>
        <p:spPr>
          <a:xfrm>
            <a:off x="6671300" y="6094722"/>
            <a:ext cx="3652623" cy="369332"/>
          </a:xfrm>
          <a:prstGeom prst="rect">
            <a:avLst/>
          </a:prstGeom>
          <a:noFill/>
        </p:spPr>
        <p:txBody>
          <a:bodyPr wrap="square" rtlCol="0">
            <a:spAutoFit/>
          </a:bodyPr>
          <a:lstStyle/>
          <a:p>
            <a:pPr algn="ctr"/>
            <a:r>
              <a:rPr lang="pt-PT" i="1">
                <a:latin typeface="Trebuchet MS" panose="020B0703020202090204" pitchFamily="34" charset="0"/>
              </a:rPr>
              <a:t>Amostra má</a:t>
            </a:r>
            <a:endParaRPr lang="en-HU" i="1">
              <a:latin typeface="Trebuchet MS" panose="020B0703020202090204" pitchFamily="34" charset="0"/>
            </a:endParaRPr>
          </a:p>
        </p:txBody>
      </p:sp>
    </p:spTree>
    <p:extLst>
      <p:ext uri="{BB962C8B-B14F-4D97-AF65-F5344CB8AC3E}">
        <p14:creationId xmlns:p14="http://schemas.microsoft.com/office/powerpoint/2010/main" val="1913648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DB170D-A389-9593-DD69-D85E53BEB7E8}"/>
              </a:ext>
            </a:extLst>
          </p:cNvPr>
          <p:cNvSpPr/>
          <p:nvPr/>
        </p:nvSpPr>
        <p:spPr>
          <a:xfrm>
            <a:off x="768344" y="1329745"/>
            <a:ext cx="10655312"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7E5543FA-CC1F-46E2-B712-1773048BB41D}"/>
              </a:ext>
            </a:extLst>
          </p:cNvPr>
          <p:cNvSpPr>
            <a:spLocks noGrp="1"/>
          </p:cNvSpPr>
          <p:nvPr>
            <p:ph type="title"/>
          </p:nvPr>
        </p:nvSpPr>
        <p:spPr>
          <a:xfrm>
            <a:off x="768344" y="106671"/>
            <a:ext cx="10655312" cy="1755811"/>
          </a:xfrm>
        </p:spPr>
        <p:txBody>
          <a:bodyPr>
            <a:normAutofit/>
          </a:bodyPr>
          <a:lstStyle/>
          <a:p>
            <a:r>
              <a:rPr lang="pt-PT" sz="4400" noProof="0" dirty="0"/>
              <a:t>Resultados da colheita de amostras</a:t>
            </a:r>
          </a:p>
        </p:txBody>
      </p:sp>
      <p:sp>
        <p:nvSpPr>
          <p:cNvPr id="4" name="TextBox 3">
            <a:extLst>
              <a:ext uri="{FF2B5EF4-FFF2-40B4-BE49-F238E27FC236}">
                <a16:creationId xmlns:a16="http://schemas.microsoft.com/office/drawing/2014/main" id="{14AA8381-CA71-44C9-B5DB-715D69498671}"/>
              </a:ext>
            </a:extLst>
          </p:cNvPr>
          <p:cNvSpPr txBox="1"/>
          <p:nvPr/>
        </p:nvSpPr>
        <p:spPr>
          <a:xfrm>
            <a:off x="882595" y="1396059"/>
            <a:ext cx="10432111" cy="369332"/>
          </a:xfrm>
          <a:prstGeom prst="rect">
            <a:avLst/>
          </a:prstGeom>
          <a:noFill/>
        </p:spPr>
        <p:txBody>
          <a:bodyPr wrap="square" lIns="91440" tIns="45720" rIns="91440" bIns="45720" rtlCol="0" anchor="t">
            <a:spAutoFit/>
          </a:bodyPr>
          <a:lstStyle/>
          <a:p>
            <a:pPr algn="ctr">
              <a:buClr>
                <a:schemeClr val="accent3"/>
              </a:buClr>
            </a:pPr>
            <a:r>
              <a:rPr lang="pt-PT" noProof="0">
                <a:solidFill>
                  <a:schemeClr val="bg2">
                    <a:lumMod val="25000"/>
                  </a:schemeClr>
                </a:solidFill>
                <a:latin typeface="Trebuchet MS" panose="020B0703020202090204" pitchFamily="34" charset="0"/>
              </a:rPr>
              <a:t>O primeiro passo para realizar qualquer tipo de teste da cólera é a colheita adequada de amostras</a:t>
            </a:r>
            <a:endParaRPr kumimoji="0" lang="pt-PT" u="none" strike="noStrike" kern="1200" cap="none" spc="0" normalizeH="0" baseline="0" noProof="0">
              <a:ln>
                <a:noFill/>
              </a:ln>
              <a:solidFill>
                <a:schemeClr val="bg2">
                  <a:lumMod val="25000"/>
                </a:schemeClr>
              </a:solidFill>
              <a:effectLst/>
              <a:uLnTx/>
              <a:uFillTx/>
              <a:latin typeface="Trebuchet MS" panose="020B0703020202090204" pitchFamily="34" charset="0"/>
            </a:endParaRPr>
          </a:p>
        </p:txBody>
      </p:sp>
      <p:sp>
        <p:nvSpPr>
          <p:cNvPr id="7" name="TextBox 6">
            <a:extLst>
              <a:ext uri="{FF2B5EF4-FFF2-40B4-BE49-F238E27FC236}">
                <a16:creationId xmlns:a16="http://schemas.microsoft.com/office/drawing/2014/main" id="{14AA8381-CA71-44C9-B5DB-715D69498671}"/>
              </a:ext>
            </a:extLst>
          </p:cNvPr>
          <p:cNvSpPr txBox="1"/>
          <p:nvPr/>
        </p:nvSpPr>
        <p:spPr>
          <a:xfrm>
            <a:off x="289653" y="2098323"/>
            <a:ext cx="4975150" cy="3862596"/>
          </a:xfrm>
          <a:prstGeom prst="rect">
            <a:avLst/>
          </a:prstGeom>
          <a:noFill/>
        </p:spPr>
        <p:txBody>
          <a:bodyPr wrap="square" lIns="91440" tIns="45720" rIns="91440" bIns="45720" rtlCol="0" anchor="t">
            <a:spAutoFit/>
          </a:bodyPr>
          <a:lstStyle/>
          <a:p>
            <a:pPr>
              <a:spcAft>
                <a:spcPts val="600"/>
              </a:spcAft>
              <a:buClr>
                <a:schemeClr val="accent3"/>
              </a:buClr>
              <a:buSzPct val="150000"/>
            </a:pPr>
            <a:r>
              <a:rPr lang="pt-PT" sz="2000" noProof="0">
                <a:latin typeface="Trebuchet MS"/>
              </a:rPr>
              <a:t>Resultados da colheita e transporte </a:t>
            </a:r>
            <a:r>
              <a:rPr lang="pt-PT" sz="2000" b="1" noProof="0">
                <a:solidFill>
                  <a:srgbClr val="26BCB4"/>
                </a:solidFill>
                <a:latin typeface="Trebuchet MS"/>
              </a:rPr>
              <a:t>adequados</a:t>
            </a:r>
            <a:r>
              <a:rPr lang="pt-PT" sz="2000" noProof="0">
                <a:latin typeface="Trebuchet MS"/>
              </a:rPr>
              <a:t> de amostras :</a:t>
            </a:r>
          </a:p>
          <a:p>
            <a:pPr marL="800100" lvl="1" indent="-342900">
              <a:spcAft>
                <a:spcPts val="1200"/>
              </a:spcAft>
              <a:buClr>
                <a:schemeClr val="accent3"/>
              </a:buClr>
              <a:buFont typeface="Arial" panose="020B0604020202020204" pitchFamily="34" charset="0"/>
              <a:buChar char="•"/>
            </a:pPr>
            <a:r>
              <a:rPr lang="pt-PT" sz="2000" noProof="0">
                <a:latin typeface="Trebuchet MS"/>
              </a:rPr>
              <a:t>Resultados de testes precisos e fiáveis</a:t>
            </a:r>
          </a:p>
          <a:p>
            <a:pPr marL="800100" lvl="1" indent="-342900">
              <a:spcAft>
                <a:spcPts val="1200"/>
              </a:spcAft>
              <a:buClr>
                <a:schemeClr val="accent3"/>
              </a:buClr>
              <a:buFont typeface="Arial" panose="020B0604020202020204" pitchFamily="34" charset="0"/>
              <a:buChar char="•"/>
            </a:pPr>
            <a:r>
              <a:rPr lang="pt-PT" sz="2000" noProof="0">
                <a:latin typeface="Trebuchet MS"/>
              </a:rPr>
              <a:t>Diagnóstico correto e tratamento eficaz</a:t>
            </a:r>
          </a:p>
          <a:p>
            <a:pPr marL="800100" lvl="1" indent="-342900">
              <a:spcAft>
                <a:spcPts val="1200"/>
              </a:spcAft>
              <a:buClr>
                <a:schemeClr val="accent3"/>
              </a:buClr>
              <a:buFont typeface="Arial" panose="020B0604020202020204" pitchFamily="34" charset="0"/>
              <a:buChar char="•"/>
            </a:pPr>
            <a:r>
              <a:rPr lang="pt-PT" sz="2000" noProof="0">
                <a:latin typeface="Trebuchet MS"/>
              </a:rPr>
              <a:t>Relatórios dos resultados dos testes em tempo útil</a:t>
            </a:r>
          </a:p>
          <a:p>
            <a:pPr marL="800100" lvl="1" indent="-342900">
              <a:spcAft>
                <a:spcPts val="1200"/>
              </a:spcAft>
              <a:buClr>
                <a:schemeClr val="accent3"/>
              </a:buClr>
              <a:buFont typeface="Arial" panose="020B0604020202020204" pitchFamily="34" charset="0"/>
              <a:buChar char="•"/>
            </a:pPr>
            <a:r>
              <a:rPr lang="pt-PT" sz="2000" noProof="0">
                <a:latin typeface="Trebuchet MS"/>
              </a:rPr>
              <a:t>Elevada satisfação do cliente</a:t>
            </a:r>
          </a:p>
          <a:p>
            <a:pPr marL="800100" lvl="1" indent="-342900">
              <a:spcAft>
                <a:spcPts val="1200"/>
              </a:spcAft>
              <a:buClr>
                <a:schemeClr val="accent3"/>
              </a:buClr>
              <a:buFont typeface="Arial" panose="020B0604020202020204" pitchFamily="34" charset="0"/>
              <a:buChar char="•"/>
            </a:pPr>
            <a:r>
              <a:rPr lang="pt-PT" sz="2000" noProof="0">
                <a:latin typeface="Trebuchet MS"/>
              </a:rPr>
              <a:t>Custos reduzidos</a:t>
            </a:r>
          </a:p>
        </p:txBody>
      </p:sp>
      <p:sp>
        <p:nvSpPr>
          <p:cNvPr id="8" name="TextBox 7">
            <a:extLst>
              <a:ext uri="{FF2B5EF4-FFF2-40B4-BE49-F238E27FC236}">
                <a16:creationId xmlns:a16="http://schemas.microsoft.com/office/drawing/2014/main" id="{14AA8381-CA71-44C9-B5DB-715D69498671}"/>
              </a:ext>
            </a:extLst>
          </p:cNvPr>
          <p:cNvSpPr txBox="1"/>
          <p:nvPr/>
        </p:nvSpPr>
        <p:spPr>
          <a:xfrm>
            <a:off x="5549739" y="2102483"/>
            <a:ext cx="6419029" cy="4632037"/>
          </a:xfrm>
          <a:prstGeom prst="rect">
            <a:avLst/>
          </a:prstGeom>
          <a:noFill/>
        </p:spPr>
        <p:txBody>
          <a:bodyPr wrap="square" lIns="91440" tIns="45720" rIns="91440" bIns="45720" rtlCol="0" anchor="t">
            <a:spAutoFit/>
          </a:bodyPr>
          <a:lstStyle/>
          <a:p>
            <a:pPr>
              <a:spcAft>
                <a:spcPts val="600"/>
              </a:spcAft>
              <a:buClr>
                <a:schemeClr val="accent3"/>
              </a:buClr>
              <a:buSzPct val="150000"/>
            </a:pPr>
            <a:r>
              <a:rPr lang="pt-PT" sz="2000" noProof="0">
                <a:latin typeface="Trebuchet MS"/>
              </a:rPr>
              <a:t>Resultados da colheita e transporte </a:t>
            </a:r>
            <a:r>
              <a:rPr lang="pt-PT" sz="2000" b="1" noProof="0">
                <a:solidFill>
                  <a:srgbClr val="26BCB4"/>
                </a:solidFill>
                <a:latin typeface="Trebuchet MS"/>
              </a:rPr>
              <a:t>inadequados</a:t>
            </a:r>
            <a:r>
              <a:rPr lang="pt-PT" sz="2000" noProof="0">
                <a:latin typeface="Trebuchet MS"/>
              </a:rPr>
              <a:t> de amostras:</a:t>
            </a:r>
            <a:endParaRPr lang="pt-PT" sz="2000" noProof="0">
              <a:latin typeface="Trebuchet MS" panose="020B0703020202090204" pitchFamily="34" charset="0"/>
            </a:endParaRPr>
          </a:p>
          <a:p>
            <a:pPr marL="800100" lvl="1" indent="-342900">
              <a:spcAft>
                <a:spcPts val="1200"/>
              </a:spcAft>
              <a:buClr>
                <a:schemeClr val="accent3"/>
              </a:buClr>
              <a:buFont typeface="Arial" panose="020B0604020202020204" pitchFamily="34" charset="0"/>
              <a:buChar char="•"/>
            </a:pPr>
            <a:r>
              <a:rPr lang="pt-PT" sz="2000" noProof="0">
                <a:latin typeface="Trebuchet MS" panose="020B0703020202090204" pitchFamily="34" charset="0"/>
              </a:rPr>
              <a:t>Resultados de testes questionáveis</a:t>
            </a:r>
          </a:p>
          <a:p>
            <a:pPr marL="800100" lvl="1" indent="-342900">
              <a:spcAft>
                <a:spcPts val="1200"/>
              </a:spcAft>
              <a:buClr>
                <a:schemeClr val="accent3"/>
              </a:buClr>
              <a:buFont typeface="Arial" panose="020B0604020202020204" pitchFamily="34" charset="0"/>
              <a:buChar char="•"/>
            </a:pPr>
            <a:r>
              <a:rPr lang="pt-PT" sz="2000" noProof="0">
                <a:latin typeface="Trebuchet MS" panose="020B0703020202090204" pitchFamily="34" charset="0"/>
              </a:rPr>
              <a:t>Diagnóstico incorreto e tratamento ineficaz em caso de necessidade de antibióticos</a:t>
            </a:r>
          </a:p>
          <a:p>
            <a:pPr marL="800100" lvl="1" indent="-342900">
              <a:spcAft>
                <a:spcPts val="1200"/>
              </a:spcAft>
              <a:buClr>
                <a:schemeClr val="accent3"/>
              </a:buClr>
              <a:buFont typeface="Arial" panose="020B0604020202020204" pitchFamily="34" charset="0"/>
              <a:buChar char="•"/>
            </a:pPr>
            <a:r>
              <a:rPr lang="pt-PT" sz="2000" noProof="0">
                <a:latin typeface="Trebuchet MS" panose="020B0703020202090204" pitchFamily="34" charset="0"/>
              </a:rPr>
              <a:t>Atrasos na divulgação dos resultados dos testes</a:t>
            </a:r>
          </a:p>
          <a:p>
            <a:pPr marL="800100" lvl="1" indent="-342900">
              <a:spcAft>
                <a:spcPts val="1200"/>
              </a:spcAft>
              <a:buClr>
                <a:schemeClr val="accent3"/>
              </a:buClr>
              <a:buFont typeface="Arial" panose="020B0604020202020204" pitchFamily="34" charset="0"/>
              <a:buChar char="•"/>
            </a:pPr>
            <a:r>
              <a:rPr lang="pt-PT" sz="2000" noProof="0">
                <a:latin typeface="Trebuchet MS" panose="020B0703020202090204" pitchFamily="34" charset="0"/>
              </a:rPr>
              <a:t>Novos testes desnecessários</a:t>
            </a:r>
          </a:p>
          <a:p>
            <a:pPr marL="800100" lvl="1" indent="-342900">
              <a:spcAft>
                <a:spcPts val="1200"/>
              </a:spcAft>
              <a:buClr>
                <a:schemeClr val="accent3"/>
              </a:buClr>
              <a:buFont typeface="Arial" panose="020B0604020202020204" pitchFamily="34" charset="0"/>
              <a:buChar char="•"/>
            </a:pPr>
            <a:r>
              <a:rPr lang="pt-PT" sz="2000" noProof="0">
                <a:latin typeface="Trebuchet MS" panose="020B0703020202090204" pitchFamily="34" charset="0"/>
              </a:rPr>
              <a:t>Diminuição da satisfação do cliente</a:t>
            </a:r>
          </a:p>
          <a:p>
            <a:pPr marL="800100" lvl="1" indent="-342900">
              <a:spcAft>
                <a:spcPts val="1200"/>
              </a:spcAft>
              <a:buClr>
                <a:schemeClr val="accent3"/>
              </a:buClr>
              <a:buFont typeface="Arial" panose="020B0604020202020204" pitchFamily="34" charset="0"/>
              <a:buChar char="•"/>
            </a:pPr>
            <a:r>
              <a:rPr lang="pt-PT" sz="2000" noProof="0">
                <a:latin typeface="Trebuchet MS" panose="020B0703020202090204" pitchFamily="34" charset="0"/>
              </a:rPr>
              <a:t>Aumento de custos</a:t>
            </a:r>
          </a:p>
          <a:p>
            <a:pPr marL="800100" lvl="1" indent="-342900">
              <a:spcAft>
                <a:spcPts val="1200"/>
              </a:spcAft>
              <a:buClr>
                <a:schemeClr val="accent3"/>
              </a:buClr>
              <a:buFont typeface="Arial" panose="020B0604020202020204" pitchFamily="34" charset="0"/>
              <a:buChar char="•"/>
            </a:pPr>
            <a:r>
              <a:rPr lang="pt-PT" sz="2000" noProof="0">
                <a:latin typeface="Trebuchet MS" panose="020B0703020202090204" pitchFamily="34" charset="0"/>
              </a:rPr>
              <a:t>Lesões</a:t>
            </a:r>
          </a:p>
          <a:p>
            <a:pPr marL="800100" lvl="1" indent="-342900">
              <a:spcAft>
                <a:spcPts val="1200"/>
              </a:spcAft>
              <a:buClr>
                <a:schemeClr val="accent3"/>
              </a:buClr>
              <a:buFont typeface="Arial" panose="020B0604020202020204" pitchFamily="34" charset="0"/>
              <a:buChar char="•"/>
            </a:pPr>
            <a:r>
              <a:rPr lang="pt-PT" sz="2000" noProof="0">
                <a:latin typeface="Trebuchet MS" panose="020B0703020202090204" pitchFamily="34" charset="0"/>
              </a:rPr>
              <a:t>Morte</a:t>
            </a:r>
            <a:endParaRPr kumimoji="0" lang="pt-PT" sz="2000" u="none" strike="noStrike" kern="1200" cap="none" spc="0" normalizeH="0" baseline="0" noProof="0">
              <a:ln>
                <a:noFill/>
              </a:ln>
              <a:solidFill>
                <a:srgbClr val="414142"/>
              </a:solidFill>
              <a:effectLst/>
              <a:uLnTx/>
              <a:uFillTx/>
              <a:latin typeface="Trebuchet MS" panose="020B0703020202090204" pitchFamily="34" charset="0"/>
            </a:endParaRPr>
          </a:p>
        </p:txBody>
      </p:sp>
      <p:cxnSp>
        <p:nvCxnSpPr>
          <p:cNvPr id="10" name="Straight Connector 9">
            <a:extLst>
              <a:ext uri="{FF2B5EF4-FFF2-40B4-BE49-F238E27FC236}">
                <a16:creationId xmlns:a16="http://schemas.microsoft.com/office/drawing/2014/main" id="{0EBB3680-620F-90AB-9166-89953538D854}"/>
              </a:ext>
            </a:extLst>
          </p:cNvPr>
          <p:cNvCxnSpPr>
            <a:cxnSpLocks/>
          </p:cNvCxnSpPr>
          <p:nvPr/>
        </p:nvCxnSpPr>
        <p:spPr>
          <a:xfrm>
            <a:off x="5334000" y="2098323"/>
            <a:ext cx="0" cy="4702999"/>
          </a:xfrm>
          <a:prstGeom prst="line">
            <a:avLst/>
          </a:prstGeom>
        </p:spPr>
        <p:style>
          <a:lnRef idx="1">
            <a:schemeClr val="dk1"/>
          </a:lnRef>
          <a:fillRef idx="0">
            <a:schemeClr val="dk1"/>
          </a:fillRef>
          <a:effectRef idx="0">
            <a:schemeClr val="dk1"/>
          </a:effectRef>
          <a:fontRef idx="minor">
            <a:schemeClr val="tx1"/>
          </a:fontRef>
        </p:style>
      </p:cxnSp>
      <p:sp>
        <p:nvSpPr>
          <p:cNvPr id="5" name="Google Shape;18;p31">
            <a:extLst>
              <a:ext uri="{FF2B5EF4-FFF2-40B4-BE49-F238E27FC236}">
                <a16:creationId xmlns:a16="http://schemas.microsoft.com/office/drawing/2014/main" id="{C2EDF174-773D-97DB-CD70-8FA864CD7973}"/>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smtClean="0">
                <a:solidFill>
                  <a:schemeClr val="tx1">
                    <a:lumMod val="40000"/>
                    <a:lumOff val="60000"/>
                  </a:schemeClr>
                </a:solidFill>
              </a:rPr>
              <a:pPr/>
              <a:t>6</a:t>
            </a:fld>
            <a:endParaRPr b="1">
              <a:solidFill>
                <a:schemeClr val="tx1">
                  <a:lumMod val="40000"/>
                  <a:lumOff val="60000"/>
                </a:schemeClr>
              </a:solidFill>
            </a:endParaRPr>
          </a:p>
        </p:txBody>
      </p:sp>
    </p:spTree>
    <p:extLst>
      <p:ext uri="{BB962C8B-B14F-4D97-AF65-F5344CB8AC3E}">
        <p14:creationId xmlns:p14="http://schemas.microsoft.com/office/powerpoint/2010/main" val="2421413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7045C9-55F8-6DC4-2225-61BFCEF2DC84}"/>
              </a:ext>
            </a:extLst>
          </p:cNvPr>
          <p:cNvSpPr/>
          <p:nvPr/>
        </p:nvSpPr>
        <p:spPr>
          <a:xfrm>
            <a:off x="760093" y="1582306"/>
            <a:ext cx="10671815"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45D85B06-7897-ADF7-C242-CC18D0057831}"/>
              </a:ext>
            </a:extLst>
          </p:cNvPr>
          <p:cNvSpPr>
            <a:spLocks noGrp="1"/>
          </p:cNvSpPr>
          <p:nvPr>
            <p:ph type="title"/>
          </p:nvPr>
        </p:nvSpPr>
        <p:spPr>
          <a:xfrm>
            <a:off x="768344" y="256504"/>
            <a:ext cx="10655312" cy="1325802"/>
          </a:xfrm>
        </p:spPr>
        <p:txBody>
          <a:bodyPr>
            <a:normAutofit/>
          </a:bodyPr>
          <a:lstStyle/>
          <a:p>
            <a:r>
              <a:rPr lang="pt-PT" noProof="0" dirty="0"/>
              <a:t>Critérios de amostragem para o teste da cólera</a:t>
            </a:r>
            <a:endParaRPr lang="pt-PT" sz="4400" noProof="0" dirty="0"/>
          </a:p>
        </p:txBody>
      </p:sp>
      <p:sp>
        <p:nvSpPr>
          <p:cNvPr id="3" name="Content Placeholder 2">
            <a:extLst>
              <a:ext uri="{FF2B5EF4-FFF2-40B4-BE49-F238E27FC236}">
                <a16:creationId xmlns:a16="http://schemas.microsoft.com/office/drawing/2014/main" id="{4BFFC1F5-D37A-915F-36A5-48F5B10E0FF8}"/>
              </a:ext>
            </a:extLst>
          </p:cNvPr>
          <p:cNvSpPr>
            <a:spLocks noGrp="1"/>
          </p:cNvSpPr>
          <p:nvPr>
            <p:ph idx="1"/>
          </p:nvPr>
        </p:nvSpPr>
        <p:spPr>
          <a:xfrm>
            <a:off x="909431" y="1664704"/>
            <a:ext cx="10373139" cy="450340"/>
          </a:xfrm>
        </p:spPr>
        <p:txBody>
          <a:bodyPr vert="horz" lIns="45720" tIns="45720" rIns="45720" bIns="45720" rtlCol="0" anchor="t">
            <a:noAutofit/>
          </a:bodyPr>
          <a:lstStyle/>
          <a:p>
            <a:pPr marL="0" indent="0" algn="ctr">
              <a:buNone/>
            </a:pPr>
            <a:r>
              <a:rPr lang="pt-PT" sz="1800" noProof="0">
                <a:solidFill>
                  <a:schemeClr val="bg2">
                    <a:lumMod val="25000"/>
                  </a:schemeClr>
                </a:solidFill>
                <a:latin typeface="Trebuchet MS"/>
              </a:rPr>
              <a:t>Os cotonetes de fezes ou retais são os tipos de amostras recomendados para os testes da cólera.</a:t>
            </a:r>
            <a:endParaRPr lang="pt-PT" sz="1800" noProof="0">
              <a:solidFill>
                <a:schemeClr val="bg2">
                  <a:lumMod val="25000"/>
                </a:schemeClr>
              </a:solidFill>
            </a:endParaRPr>
          </a:p>
        </p:txBody>
      </p:sp>
      <p:sp>
        <p:nvSpPr>
          <p:cNvPr id="5" name="TextBox 4">
            <a:extLst>
              <a:ext uri="{FF2B5EF4-FFF2-40B4-BE49-F238E27FC236}">
                <a16:creationId xmlns:a16="http://schemas.microsoft.com/office/drawing/2014/main" id="{D6AEF7D8-444F-1B1F-A52D-CED32E907F36}"/>
              </a:ext>
            </a:extLst>
          </p:cNvPr>
          <p:cNvSpPr txBox="1"/>
          <p:nvPr/>
        </p:nvSpPr>
        <p:spPr>
          <a:xfrm>
            <a:off x="768344" y="2393211"/>
            <a:ext cx="10655312" cy="430887"/>
          </a:xfrm>
          <a:prstGeom prst="rect">
            <a:avLst/>
          </a:prstGeom>
          <a:noFill/>
        </p:spPr>
        <p:txBody>
          <a:bodyPr wrap="square">
            <a:spAutoFit/>
          </a:bodyPr>
          <a:lstStyle/>
          <a:p>
            <a:pPr algn="ctr">
              <a:spcAft>
                <a:spcPts val="600"/>
              </a:spcAft>
              <a:buClr>
                <a:schemeClr val="accent1"/>
              </a:buClr>
              <a:buSzPct val="150000"/>
            </a:pPr>
            <a:r>
              <a:rPr lang="pt-PT" sz="2200" noProof="0" dirty="0">
                <a:latin typeface="Trebuchet MS" panose="020B0703020202090204" pitchFamily="34" charset="0"/>
              </a:rPr>
              <a:t> As amostras devem ser colhidas em doentes que: </a:t>
            </a:r>
          </a:p>
        </p:txBody>
      </p:sp>
      <p:grpSp>
        <p:nvGrpSpPr>
          <p:cNvPr id="30" name="Group 29">
            <a:extLst>
              <a:ext uri="{FF2B5EF4-FFF2-40B4-BE49-F238E27FC236}">
                <a16:creationId xmlns:a16="http://schemas.microsoft.com/office/drawing/2014/main" id="{5D1951A7-0191-B106-5793-9ED39E4FB0EB}"/>
              </a:ext>
            </a:extLst>
          </p:cNvPr>
          <p:cNvGrpSpPr/>
          <p:nvPr/>
        </p:nvGrpSpPr>
        <p:grpSpPr>
          <a:xfrm>
            <a:off x="801700" y="3101083"/>
            <a:ext cx="3348001" cy="3116837"/>
            <a:chOff x="909763" y="3348486"/>
            <a:chExt cx="3348001" cy="3116837"/>
          </a:xfrm>
        </p:grpSpPr>
        <p:sp>
          <p:nvSpPr>
            <p:cNvPr id="23" name="Rectangle 22">
              <a:extLst>
                <a:ext uri="{FF2B5EF4-FFF2-40B4-BE49-F238E27FC236}">
                  <a16:creationId xmlns:a16="http://schemas.microsoft.com/office/drawing/2014/main" id="{6F1D9D05-C50F-91D5-44BD-53ACC8F47C27}"/>
                </a:ext>
              </a:extLst>
            </p:cNvPr>
            <p:cNvSpPr/>
            <p:nvPr/>
          </p:nvSpPr>
          <p:spPr>
            <a:xfrm>
              <a:off x="909764" y="3429000"/>
              <a:ext cx="3348000" cy="3036323"/>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noProof="0"/>
            </a:p>
          </p:txBody>
        </p:sp>
        <p:sp>
          <p:nvSpPr>
            <p:cNvPr id="8" name="TextBox 7">
              <a:extLst>
                <a:ext uri="{FF2B5EF4-FFF2-40B4-BE49-F238E27FC236}">
                  <a16:creationId xmlns:a16="http://schemas.microsoft.com/office/drawing/2014/main" id="{5CA2D91D-0657-56F4-86E3-FE118BEFEB0E}"/>
                </a:ext>
              </a:extLst>
            </p:cNvPr>
            <p:cNvSpPr txBox="1"/>
            <p:nvPr/>
          </p:nvSpPr>
          <p:spPr>
            <a:xfrm>
              <a:off x="909763" y="3681184"/>
              <a:ext cx="3150654" cy="1785104"/>
            </a:xfrm>
            <a:prstGeom prst="rect">
              <a:avLst/>
            </a:prstGeom>
            <a:noFill/>
          </p:spPr>
          <p:txBody>
            <a:bodyPr wrap="square" lIns="91440" tIns="45720" rIns="91440" bIns="45720" anchor="t">
              <a:spAutoFit/>
            </a:bodyPr>
            <a:lstStyle/>
            <a:p>
              <a:pPr marL="173355" lvl="1">
                <a:buClr>
                  <a:schemeClr val="accent1"/>
                </a:buClr>
              </a:pPr>
              <a:r>
                <a:rPr lang="pt-PT" sz="2200" noProof="0" dirty="0">
                  <a:latin typeface="Trebuchet MS"/>
                </a:rPr>
                <a:t>Se enquadrem na definição de caso suspeito de cólera na estratégia de testagem</a:t>
              </a:r>
              <a:endParaRPr lang="pt-PT" sz="2200" noProof="0" dirty="0">
                <a:solidFill>
                  <a:srgbClr val="FF0000"/>
                </a:solidFill>
                <a:latin typeface="Trebuchet MS"/>
              </a:endParaRPr>
            </a:p>
          </p:txBody>
        </p:sp>
        <p:sp>
          <p:nvSpPr>
            <p:cNvPr id="24" name="Triangle 23">
              <a:extLst>
                <a:ext uri="{FF2B5EF4-FFF2-40B4-BE49-F238E27FC236}">
                  <a16:creationId xmlns:a16="http://schemas.microsoft.com/office/drawing/2014/main" id="{E7B53EB4-75A1-C862-EF27-00DDD6D25C76}"/>
                </a:ext>
              </a:extLst>
            </p:cNvPr>
            <p:cNvSpPr/>
            <p:nvPr/>
          </p:nvSpPr>
          <p:spPr>
            <a:xfrm rot="10800000">
              <a:off x="1111388" y="3348486"/>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noProof="0"/>
            </a:p>
          </p:txBody>
        </p:sp>
      </p:grpSp>
      <p:grpSp>
        <p:nvGrpSpPr>
          <p:cNvPr id="31" name="Group 30">
            <a:extLst>
              <a:ext uri="{FF2B5EF4-FFF2-40B4-BE49-F238E27FC236}">
                <a16:creationId xmlns:a16="http://schemas.microsoft.com/office/drawing/2014/main" id="{E6E7E8C4-E5B6-230F-60AB-8E586FA0B195}"/>
              </a:ext>
            </a:extLst>
          </p:cNvPr>
          <p:cNvGrpSpPr/>
          <p:nvPr/>
        </p:nvGrpSpPr>
        <p:grpSpPr>
          <a:xfrm>
            <a:off x="4517960" y="3101083"/>
            <a:ext cx="3346695" cy="3116837"/>
            <a:chOff x="4583266" y="3348486"/>
            <a:chExt cx="3346695" cy="3116837"/>
          </a:xfrm>
        </p:grpSpPr>
        <p:sp>
          <p:nvSpPr>
            <p:cNvPr id="26" name="Rectangle 25">
              <a:extLst>
                <a:ext uri="{FF2B5EF4-FFF2-40B4-BE49-F238E27FC236}">
                  <a16:creationId xmlns:a16="http://schemas.microsoft.com/office/drawing/2014/main" id="{7FEDD69D-5F07-AB71-C7D4-232CE9D7E875}"/>
                </a:ext>
              </a:extLst>
            </p:cNvPr>
            <p:cNvSpPr/>
            <p:nvPr/>
          </p:nvSpPr>
          <p:spPr>
            <a:xfrm>
              <a:off x="4583266" y="3429000"/>
              <a:ext cx="3346695" cy="3036323"/>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noProof="0"/>
            </a:p>
          </p:txBody>
        </p:sp>
        <p:sp>
          <p:nvSpPr>
            <p:cNvPr id="10" name="TextBox 9">
              <a:extLst>
                <a:ext uri="{FF2B5EF4-FFF2-40B4-BE49-F238E27FC236}">
                  <a16:creationId xmlns:a16="http://schemas.microsoft.com/office/drawing/2014/main" id="{8A197DAF-8D35-8E2D-5120-69B3DD413770}"/>
                </a:ext>
              </a:extLst>
            </p:cNvPr>
            <p:cNvSpPr txBox="1"/>
            <p:nvPr/>
          </p:nvSpPr>
          <p:spPr>
            <a:xfrm>
              <a:off x="4593535" y="3681184"/>
              <a:ext cx="3200350" cy="2123658"/>
            </a:xfrm>
            <a:prstGeom prst="rect">
              <a:avLst/>
            </a:prstGeom>
            <a:noFill/>
          </p:spPr>
          <p:txBody>
            <a:bodyPr wrap="square" lIns="91440" tIns="45720" rIns="91440" bIns="45720" anchor="t">
              <a:spAutoFit/>
            </a:bodyPr>
            <a:lstStyle/>
            <a:p>
              <a:pPr marL="173355" lvl="1">
                <a:buClr>
                  <a:schemeClr val="accent1"/>
                </a:buClr>
              </a:pPr>
              <a:r>
                <a:rPr lang="pt-PT" sz="2200" noProof="0">
                  <a:latin typeface="Trebuchet MS"/>
                </a:rPr>
                <a:t>De preferência, até 4 dias após o início dos sintomas (quando as bactérias se encontram em maior número nas fezes)</a:t>
              </a:r>
              <a:endParaRPr lang="pt-PT" noProof="0">
                <a:latin typeface="Trebuchet MS"/>
              </a:endParaRPr>
            </a:p>
          </p:txBody>
        </p:sp>
        <p:sp>
          <p:nvSpPr>
            <p:cNvPr id="27" name="Triangle 26">
              <a:extLst>
                <a:ext uri="{FF2B5EF4-FFF2-40B4-BE49-F238E27FC236}">
                  <a16:creationId xmlns:a16="http://schemas.microsoft.com/office/drawing/2014/main" id="{01BCD1B1-52BB-DB33-5EDF-C7A39FD6BBD1}"/>
                </a:ext>
              </a:extLst>
            </p:cNvPr>
            <p:cNvSpPr/>
            <p:nvPr/>
          </p:nvSpPr>
          <p:spPr>
            <a:xfrm rot="10800000">
              <a:off x="4784890" y="3348486"/>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noProof="0"/>
            </a:p>
          </p:txBody>
        </p:sp>
      </p:grpSp>
      <p:grpSp>
        <p:nvGrpSpPr>
          <p:cNvPr id="32" name="Group 31">
            <a:extLst>
              <a:ext uri="{FF2B5EF4-FFF2-40B4-BE49-F238E27FC236}">
                <a16:creationId xmlns:a16="http://schemas.microsoft.com/office/drawing/2014/main" id="{F9B8201B-7073-7DCF-D55D-6D1A41A3ECE5}"/>
              </a:ext>
            </a:extLst>
          </p:cNvPr>
          <p:cNvGrpSpPr/>
          <p:nvPr/>
        </p:nvGrpSpPr>
        <p:grpSpPr>
          <a:xfrm>
            <a:off x="8232914" y="3101083"/>
            <a:ext cx="3348000" cy="3116837"/>
            <a:chOff x="8232914" y="3348486"/>
            <a:chExt cx="3348000" cy="3116837"/>
          </a:xfrm>
        </p:grpSpPr>
        <p:sp>
          <p:nvSpPr>
            <p:cNvPr id="28" name="Rectangle 27">
              <a:extLst>
                <a:ext uri="{FF2B5EF4-FFF2-40B4-BE49-F238E27FC236}">
                  <a16:creationId xmlns:a16="http://schemas.microsoft.com/office/drawing/2014/main" id="{4F4A202E-72C1-5C87-D078-19E01C4278D3}"/>
                </a:ext>
              </a:extLst>
            </p:cNvPr>
            <p:cNvSpPr/>
            <p:nvPr/>
          </p:nvSpPr>
          <p:spPr>
            <a:xfrm>
              <a:off x="8232914" y="3429000"/>
              <a:ext cx="3348000" cy="3036323"/>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noProof="0"/>
            </a:p>
          </p:txBody>
        </p:sp>
        <p:sp>
          <p:nvSpPr>
            <p:cNvPr id="12" name="TextBox 11">
              <a:extLst>
                <a:ext uri="{FF2B5EF4-FFF2-40B4-BE49-F238E27FC236}">
                  <a16:creationId xmlns:a16="http://schemas.microsoft.com/office/drawing/2014/main" id="{5985ED14-40A2-4C40-0F46-04DA212EE433}"/>
                </a:ext>
              </a:extLst>
            </p:cNvPr>
            <p:cNvSpPr txBox="1"/>
            <p:nvPr/>
          </p:nvSpPr>
          <p:spPr>
            <a:xfrm>
              <a:off x="8232915" y="3681184"/>
              <a:ext cx="2914434" cy="1107996"/>
            </a:xfrm>
            <a:prstGeom prst="rect">
              <a:avLst/>
            </a:prstGeom>
            <a:noFill/>
          </p:spPr>
          <p:txBody>
            <a:bodyPr wrap="square" lIns="91440" tIns="45720" rIns="91440" bIns="45720" anchor="t">
              <a:spAutoFit/>
            </a:bodyPr>
            <a:lstStyle/>
            <a:p>
              <a:pPr marL="173355" lvl="1">
                <a:buClr>
                  <a:schemeClr val="accent1"/>
                </a:buClr>
              </a:pPr>
              <a:r>
                <a:rPr lang="pt-PT" sz="2200" noProof="0">
                  <a:latin typeface="Trebuchet MS"/>
                </a:rPr>
                <a:t>De preferência, não tenham tomado antibióticos</a:t>
              </a:r>
              <a:endParaRPr lang="pt-PT" noProof="0">
                <a:latin typeface="Trebuchet MS"/>
              </a:endParaRPr>
            </a:p>
          </p:txBody>
        </p:sp>
        <p:sp>
          <p:nvSpPr>
            <p:cNvPr id="29" name="Triangle 28">
              <a:extLst>
                <a:ext uri="{FF2B5EF4-FFF2-40B4-BE49-F238E27FC236}">
                  <a16:creationId xmlns:a16="http://schemas.microsoft.com/office/drawing/2014/main" id="{6E0D153E-6674-F353-3903-6665591FF4BC}"/>
                </a:ext>
              </a:extLst>
            </p:cNvPr>
            <p:cNvSpPr/>
            <p:nvPr/>
          </p:nvSpPr>
          <p:spPr>
            <a:xfrm rot="10800000">
              <a:off x="8434539" y="3348486"/>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noProof="0"/>
            </a:p>
          </p:txBody>
        </p:sp>
      </p:grpSp>
      <p:sp>
        <p:nvSpPr>
          <p:cNvPr id="7" name="TextBox 6">
            <a:extLst>
              <a:ext uri="{FF2B5EF4-FFF2-40B4-BE49-F238E27FC236}">
                <a16:creationId xmlns:a16="http://schemas.microsoft.com/office/drawing/2014/main" id="{4864397C-F12D-E647-D3BA-7E246CDF3065}"/>
              </a:ext>
            </a:extLst>
          </p:cNvPr>
          <p:cNvSpPr txBox="1"/>
          <p:nvPr/>
        </p:nvSpPr>
        <p:spPr>
          <a:xfrm>
            <a:off x="956975" y="5218885"/>
            <a:ext cx="3037452" cy="923330"/>
          </a:xfrm>
          <a:prstGeom prst="rect">
            <a:avLst/>
          </a:prstGeom>
          <a:noFill/>
          <a:ln w="19050">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PT" b="1" noProof="0" dirty="0">
                <a:latin typeface="Trebuchet MS" panose="020B0703020202090204" pitchFamily="34" charset="0"/>
              </a:rPr>
              <a:t>Consultar o módulo 1: </a:t>
            </a:r>
            <a:r>
              <a:rPr lang="pt-PT" noProof="0" dirty="0">
                <a:latin typeface="Trebuchet MS" panose="020B0703020202090204" pitchFamily="34" charset="0"/>
              </a:rPr>
              <a:t>Introdução à cólera e testes da cólera</a:t>
            </a:r>
          </a:p>
        </p:txBody>
      </p:sp>
      <p:sp>
        <p:nvSpPr>
          <p:cNvPr id="9" name="Google Shape;18;p31">
            <a:extLst>
              <a:ext uri="{FF2B5EF4-FFF2-40B4-BE49-F238E27FC236}">
                <a16:creationId xmlns:a16="http://schemas.microsoft.com/office/drawing/2014/main" id="{E264A83D-F3F9-4155-3576-4E7E2C57D50A}"/>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smtClean="0">
                <a:solidFill>
                  <a:schemeClr val="tx1">
                    <a:lumMod val="40000"/>
                    <a:lumOff val="60000"/>
                  </a:schemeClr>
                </a:solidFill>
              </a:rPr>
              <a:pPr/>
              <a:t>7</a:t>
            </a:fld>
            <a:endParaRPr b="1">
              <a:solidFill>
                <a:schemeClr val="tx1">
                  <a:lumMod val="40000"/>
                  <a:lumOff val="60000"/>
                </a:schemeClr>
              </a:solidFill>
            </a:endParaRPr>
          </a:p>
        </p:txBody>
      </p:sp>
    </p:spTree>
    <p:extLst>
      <p:ext uri="{BB962C8B-B14F-4D97-AF65-F5344CB8AC3E}">
        <p14:creationId xmlns:p14="http://schemas.microsoft.com/office/powerpoint/2010/main" val="514659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CE4CB7-553D-F9DC-129C-4EE6350ABEB4}"/>
              </a:ext>
            </a:extLst>
          </p:cNvPr>
          <p:cNvSpPr/>
          <p:nvPr/>
        </p:nvSpPr>
        <p:spPr>
          <a:xfrm>
            <a:off x="683491" y="1393875"/>
            <a:ext cx="10871200" cy="1138452"/>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51D7C6F0-1E31-8373-E82A-B1655F7BC554}"/>
              </a:ext>
            </a:extLst>
          </p:cNvPr>
          <p:cNvSpPr>
            <a:spLocks noGrp="1"/>
          </p:cNvSpPr>
          <p:nvPr>
            <p:ph type="title"/>
          </p:nvPr>
        </p:nvSpPr>
        <p:spPr>
          <a:xfrm>
            <a:off x="1235964" y="254442"/>
            <a:ext cx="9720072" cy="1139951"/>
          </a:xfrm>
        </p:spPr>
        <p:txBody>
          <a:bodyPr>
            <a:normAutofit/>
          </a:bodyPr>
          <a:lstStyle/>
          <a:p>
            <a:r>
              <a:rPr lang="pt-PT" sz="4400" noProof="0"/>
              <a:t>Antibióticos</a:t>
            </a:r>
          </a:p>
        </p:txBody>
      </p:sp>
      <p:sp>
        <p:nvSpPr>
          <p:cNvPr id="7" name="TextBox 6">
            <a:extLst>
              <a:ext uri="{FF2B5EF4-FFF2-40B4-BE49-F238E27FC236}">
                <a16:creationId xmlns:a16="http://schemas.microsoft.com/office/drawing/2014/main" id="{B2C1A36F-31F8-258F-F11D-F2F8BC987BFD}"/>
              </a:ext>
            </a:extLst>
          </p:cNvPr>
          <p:cNvSpPr txBox="1"/>
          <p:nvPr/>
        </p:nvSpPr>
        <p:spPr>
          <a:xfrm>
            <a:off x="775855" y="1461829"/>
            <a:ext cx="10640291" cy="1015663"/>
          </a:xfrm>
          <a:prstGeom prst="rect">
            <a:avLst/>
          </a:prstGeom>
          <a:noFill/>
        </p:spPr>
        <p:txBody>
          <a:bodyPr wrap="square" lIns="91440" tIns="45720" rIns="91440" bIns="45720" rtlCol="0" anchor="t">
            <a:spAutoFit/>
          </a:bodyPr>
          <a:lstStyle/>
          <a:p>
            <a:pPr algn="ctr">
              <a:spcAft>
                <a:spcPts val="600"/>
              </a:spcAft>
              <a:buClr>
                <a:srgbClr val="26BCB4"/>
              </a:buClr>
            </a:pPr>
            <a:r>
              <a:rPr lang="pt-PT" sz="2000" noProof="0" dirty="0">
                <a:latin typeface="Trebuchet MS" panose="020B0703020202090204" pitchFamily="34" charset="0"/>
              </a:rPr>
              <a:t>O atendimento ao doente deve ser sempre priorizado. São preferíveis amostras de doentes que não tenham tomado antibióticos </a:t>
            </a:r>
            <a:r>
              <a:rPr lang="pt-PT" sz="2000" noProof="0" dirty="0">
                <a:solidFill>
                  <a:schemeClr val="bg2">
                    <a:lumMod val="25000"/>
                  </a:schemeClr>
                </a:solidFill>
                <a:latin typeface="Trebuchet MS"/>
              </a:rPr>
              <a:t>pois estes podem reduzir o número de bactérias presentes na amostra e, assim, comprometer o rigor do teste.</a:t>
            </a:r>
          </a:p>
        </p:txBody>
      </p:sp>
      <p:sp>
        <p:nvSpPr>
          <p:cNvPr id="4" name="TextBox 3">
            <a:extLst>
              <a:ext uri="{FF2B5EF4-FFF2-40B4-BE49-F238E27FC236}">
                <a16:creationId xmlns:a16="http://schemas.microsoft.com/office/drawing/2014/main" id="{A17D1A6F-6A2B-8DCB-C465-4623D6F2247C}"/>
              </a:ext>
            </a:extLst>
          </p:cNvPr>
          <p:cNvSpPr txBox="1"/>
          <p:nvPr/>
        </p:nvSpPr>
        <p:spPr>
          <a:xfrm>
            <a:off x="683491" y="2800424"/>
            <a:ext cx="10871200" cy="769441"/>
          </a:xfrm>
          <a:prstGeom prst="rect">
            <a:avLst/>
          </a:prstGeom>
          <a:noFill/>
        </p:spPr>
        <p:txBody>
          <a:bodyPr wrap="square" lIns="91440" tIns="45720" rIns="91440" bIns="45720" anchor="t">
            <a:spAutoFit/>
          </a:bodyPr>
          <a:lstStyle/>
          <a:p>
            <a:pPr algn="ctr">
              <a:spcAft>
                <a:spcPts val="600"/>
              </a:spcAft>
              <a:buClr>
                <a:srgbClr val="26BCB4"/>
              </a:buClr>
            </a:pPr>
            <a:r>
              <a:rPr lang="pt-PT" sz="2200" noProof="0" dirty="0">
                <a:latin typeface="Trebuchet MS"/>
              </a:rPr>
              <a:t>Se o doente tiver tomado antibióticos, forneça essa informação nos formulários de colheita de amostras:</a:t>
            </a:r>
          </a:p>
        </p:txBody>
      </p:sp>
      <p:grpSp>
        <p:nvGrpSpPr>
          <p:cNvPr id="19" name="Group 18">
            <a:extLst>
              <a:ext uri="{FF2B5EF4-FFF2-40B4-BE49-F238E27FC236}">
                <a16:creationId xmlns:a16="http://schemas.microsoft.com/office/drawing/2014/main" id="{C4A342C0-F96D-2EA6-1C5F-35074805901D}"/>
              </a:ext>
            </a:extLst>
          </p:cNvPr>
          <p:cNvGrpSpPr/>
          <p:nvPr/>
        </p:nvGrpSpPr>
        <p:grpSpPr>
          <a:xfrm>
            <a:off x="9237240" y="3457561"/>
            <a:ext cx="2400578" cy="3170099"/>
            <a:chOff x="9468150" y="4274029"/>
            <a:chExt cx="2400578" cy="3170099"/>
          </a:xfrm>
        </p:grpSpPr>
        <p:sp>
          <p:nvSpPr>
            <p:cNvPr id="9" name="Oval 8">
              <a:extLst>
                <a:ext uri="{FF2B5EF4-FFF2-40B4-BE49-F238E27FC236}">
                  <a16:creationId xmlns:a16="http://schemas.microsoft.com/office/drawing/2014/main" id="{627BE8EC-869A-07CD-C716-D93435B90CE8}"/>
                </a:ext>
              </a:extLst>
            </p:cNvPr>
            <p:cNvSpPr/>
            <p:nvPr/>
          </p:nvSpPr>
          <p:spPr>
            <a:xfrm>
              <a:off x="9468150" y="4658791"/>
              <a:ext cx="2400578" cy="2400577"/>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pt-PT" noProof="0"/>
            </a:p>
          </p:txBody>
        </p:sp>
        <p:sp>
          <p:nvSpPr>
            <p:cNvPr id="11" name="TextBox 10">
              <a:extLst>
                <a:ext uri="{FF2B5EF4-FFF2-40B4-BE49-F238E27FC236}">
                  <a16:creationId xmlns:a16="http://schemas.microsoft.com/office/drawing/2014/main" id="{465D45A4-C23D-0F34-3B8B-736ABA97FCE7}"/>
                </a:ext>
              </a:extLst>
            </p:cNvPr>
            <p:cNvSpPr txBox="1"/>
            <p:nvPr/>
          </p:nvSpPr>
          <p:spPr>
            <a:xfrm>
              <a:off x="10117689" y="4274029"/>
              <a:ext cx="1031828" cy="3170099"/>
            </a:xfrm>
            <a:prstGeom prst="rect">
              <a:avLst/>
            </a:prstGeom>
            <a:noFill/>
          </p:spPr>
          <p:txBody>
            <a:bodyPr wrap="square" rtlCol="0">
              <a:spAutoFit/>
            </a:bodyPr>
            <a:lstStyle/>
            <a:p>
              <a:r>
                <a:rPr lang="pt-PT" sz="20000" b="1" noProof="0">
                  <a:solidFill>
                    <a:schemeClr val="accent4">
                      <a:lumMod val="60000"/>
                      <a:lumOff val="40000"/>
                    </a:schemeClr>
                  </a:solidFill>
                  <a:latin typeface="Trebuchet MS" panose="020B0703020202090204" pitchFamily="34" charset="0"/>
                </a:rPr>
                <a:t>!</a:t>
              </a:r>
            </a:p>
          </p:txBody>
        </p:sp>
        <p:sp>
          <p:nvSpPr>
            <p:cNvPr id="8" name="TextBox 7">
              <a:extLst>
                <a:ext uri="{FF2B5EF4-FFF2-40B4-BE49-F238E27FC236}">
                  <a16:creationId xmlns:a16="http://schemas.microsoft.com/office/drawing/2014/main" id="{6B4415BD-60B2-7268-A359-E631B77D1A12}"/>
                </a:ext>
              </a:extLst>
            </p:cNvPr>
            <p:cNvSpPr txBox="1"/>
            <p:nvPr/>
          </p:nvSpPr>
          <p:spPr>
            <a:xfrm>
              <a:off x="9617722" y="5351246"/>
              <a:ext cx="2101432" cy="1015663"/>
            </a:xfrm>
            <a:prstGeom prst="rect">
              <a:avLst/>
            </a:prstGeom>
            <a:noFill/>
          </p:spPr>
          <p:txBody>
            <a:bodyPr wrap="square">
              <a:spAutoFit/>
            </a:bodyPr>
            <a:lstStyle/>
            <a:p>
              <a:pPr marL="0" lvl="1" algn="ctr">
                <a:spcAft>
                  <a:spcPts val="600"/>
                </a:spcAft>
                <a:buClr>
                  <a:srgbClr val="26BCB4"/>
                </a:buClr>
              </a:pPr>
              <a:r>
                <a:rPr lang="pt-PT" sz="2000" b="1" noProof="0">
                  <a:latin typeface="Trebuchet MS" panose="020B0703020202090204" pitchFamily="34" charset="0"/>
                </a:rPr>
                <a:t>Dizer que não tem informação </a:t>
              </a:r>
              <a:r>
                <a:rPr lang="pt-PT" sz="2000" b="1" noProof="0">
                  <a:solidFill>
                    <a:srgbClr val="26BCB4"/>
                  </a:solidFill>
                  <a:latin typeface="Trebuchet MS" panose="020B0703020202090204" pitchFamily="34" charset="0"/>
                </a:rPr>
                <a:t>já é </a:t>
              </a:r>
              <a:r>
                <a:rPr lang="pt-PT" sz="2000" b="1" noProof="0">
                  <a:solidFill>
                    <a:schemeClr val="accent1"/>
                  </a:solidFill>
                  <a:latin typeface="Trebuchet MS" panose="020B0703020202090204" pitchFamily="34" charset="0"/>
                </a:rPr>
                <a:t>informação</a:t>
              </a:r>
            </a:p>
          </p:txBody>
        </p:sp>
      </p:grpSp>
      <p:grpSp>
        <p:nvGrpSpPr>
          <p:cNvPr id="32" name="Group 31">
            <a:extLst>
              <a:ext uri="{FF2B5EF4-FFF2-40B4-BE49-F238E27FC236}">
                <a16:creationId xmlns:a16="http://schemas.microsoft.com/office/drawing/2014/main" id="{2638DE33-0E31-765C-7134-579A902CA3B9}"/>
              </a:ext>
            </a:extLst>
          </p:cNvPr>
          <p:cNvGrpSpPr/>
          <p:nvPr/>
        </p:nvGrpSpPr>
        <p:grpSpPr>
          <a:xfrm>
            <a:off x="4123444" y="3773510"/>
            <a:ext cx="3987432" cy="571968"/>
            <a:chOff x="3531951" y="3642223"/>
            <a:chExt cx="3987432" cy="571968"/>
          </a:xfrm>
        </p:grpSpPr>
        <p:sp>
          <p:nvSpPr>
            <p:cNvPr id="26" name="Rectangle 25">
              <a:extLst>
                <a:ext uri="{FF2B5EF4-FFF2-40B4-BE49-F238E27FC236}">
                  <a16:creationId xmlns:a16="http://schemas.microsoft.com/office/drawing/2014/main" id="{1D5D628D-159E-2A43-CF63-018CF32E5566}"/>
                </a:ext>
              </a:extLst>
            </p:cNvPr>
            <p:cNvSpPr/>
            <p:nvPr/>
          </p:nvSpPr>
          <p:spPr>
            <a:xfrm>
              <a:off x="3625794" y="3642223"/>
              <a:ext cx="3893589" cy="571968"/>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noProof="0"/>
            </a:p>
          </p:txBody>
        </p:sp>
        <p:sp>
          <p:nvSpPr>
            <p:cNvPr id="14" name="TextBox 13">
              <a:extLst>
                <a:ext uri="{FF2B5EF4-FFF2-40B4-BE49-F238E27FC236}">
                  <a16:creationId xmlns:a16="http://schemas.microsoft.com/office/drawing/2014/main" id="{66C7508B-BACC-C34A-0C2F-5CD0AF9A1F8C}"/>
                </a:ext>
              </a:extLst>
            </p:cNvPr>
            <p:cNvSpPr txBox="1"/>
            <p:nvPr/>
          </p:nvSpPr>
          <p:spPr>
            <a:xfrm>
              <a:off x="3762091" y="3715868"/>
              <a:ext cx="3681569" cy="430887"/>
            </a:xfrm>
            <a:prstGeom prst="rect">
              <a:avLst/>
            </a:prstGeom>
            <a:noFill/>
          </p:spPr>
          <p:txBody>
            <a:bodyPr wrap="square">
              <a:spAutoFit/>
            </a:bodyPr>
            <a:lstStyle/>
            <a:p>
              <a:pPr marL="0" lvl="1">
                <a:spcAft>
                  <a:spcPts val="600"/>
                </a:spcAft>
                <a:buClr>
                  <a:srgbClr val="26BCB4"/>
                </a:buClr>
              </a:pPr>
              <a:r>
                <a:rPr lang="pt-PT" sz="2200" noProof="0">
                  <a:latin typeface="Trebuchet MS" panose="020B0703020202090204" pitchFamily="34" charset="0"/>
                </a:rPr>
                <a:t>Que antibiótico foi tomado?</a:t>
              </a:r>
            </a:p>
          </p:txBody>
        </p:sp>
        <p:sp>
          <p:nvSpPr>
            <p:cNvPr id="29" name="Triangle 28">
              <a:extLst>
                <a:ext uri="{FF2B5EF4-FFF2-40B4-BE49-F238E27FC236}">
                  <a16:creationId xmlns:a16="http://schemas.microsoft.com/office/drawing/2014/main" id="{D7A68828-D6A1-EBE0-B291-0C4290950F8F}"/>
                </a:ext>
              </a:extLst>
            </p:cNvPr>
            <p:cNvSpPr/>
            <p:nvPr/>
          </p:nvSpPr>
          <p:spPr>
            <a:xfrm rot="5400000">
              <a:off x="3452532" y="3832940"/>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noProof="0"/>
            </a:p>
          </p:txBody>
        </p:sp>
      </p:grpSp>
      <p:grpSp>
        <p:nvGrpSpPr>
          <p:cNvPr id="33" name="Group 32">
            <a:extLst>
              <a:ext uri="{FF2B5EF4-FFF2-40B4-BE49-F238E27FC236}">
                <a16:creationId xmlns:a16="http://schemas.microsoft.com/office/drawing/2014/main" id="{DF03FA2E-66A1-56B3-7037-1644023A97C7}"/>
              </a:ext>
            </a:extLst>
          </p:cNvPr>
          <p:cNvGrpSpPr/>
          <p:nvPr/>
        </p:nvGrpSpPr>
        <p:grpSpPr>
          <a:xfrm>
            <a:off x="4127105" y="4603280"/>
            <a:ext cx="4390924" cy="571968"/>
            <a:chOff x="3539272" y="4445304"/>
            <a:chExt cx="4704460" cy="571968"/>
          </a:xfrm>
        </p:grpSpPr>
        <p:sp>
          <p:nvSpPr>
            <p:cNvPr id="27" name="Rectangle 26">
              <a:extLst>
                <a:ext uri="{FF2B5EF4-FFF2-40B4-BE49-F238E27FC236}">
                  <a16:creationId xmlns:a16="http://schemas.microsoft.com/office/drawing/2014/main" id="{8C9E5929-0D66-B346-5C36-4CC353DCA88E}"/>
                </a:ext>
              </a:extLst>
            </p:cNvPr>
            <p:cNvSpPr/>
            <p:nvPr/>
          </p:nvSpPr>
          <p:spPr>
            <a:xfrm>
              <a:off x="3625793" y="4445304"/>
              <a:ext cx="4617939" cy="571968"/>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noProof="0"/>
            </a:p>
          </p:txBody>
        </p:sp>
        <p:sp>
          <p:nvSpPr>
            <p:cNvPr id="16" name="TextBox 15">
              <a:extLst>
                <a:ext uri="{FF2B5EF4-FFF2-40B4-BE49-F238E27FC236}">
                  <a16:creationId xmlns:a16="http://schemas.microsoft.com/office/drawing/2014/main" id="{3F1F83BB-D544-3216-8F66-D7521EE3FC46}"/>
                </a:ext>
              </a:extLst>
            </p:cNvPr>
            <p:cNvSpPr txBox="1"/>
            <p:nvPr/>
          </p:nvSpPr>
          <p:spPr>
            <a:xfrm>
              <a:off x="3769412" y="4526670"/>
              <a:ext cx="4266313" cy="430887"/>
            </a:xfrm>
            <a:prstGeom prst="rect">
              <a:avLst/>
            </a:prstGeom>
            <a:noFill/>
          </p:spPr>
          <p:txBody>
            <a:bodyPr wrap="square">
              <a:spAutoFit/>
            </a:bodyPr>
            <a:lstStyle/>
            <a:p>
              <a:pPr marL="0" lvl="1">
                <a:spcAft>
                  <a:spcPts val="600"/>
                </a:spcAft>
                <a:buClr>
                  <a:srgbClr val="26BCB4"/>
                </a:buClr>
              </a:pPr>
              <a:r>
                <a:rPr lang="pt-PT" sz="2200" noProof="0">
                  <a:latin typeface="Trebuchet MS" panose="020B0703020202090204" pitchFamily="34" charset="0"/>
                </a:rPr>
                <a:t>Qual a quantidade/dosagem?</a:t>
              </a:r>
            </a:p>
          </p:txBody>
        </p:sp>
        <p:sp>
          <p:nvSpPr>
            <p:cNvPr id="30" name="Triangle 29">
              <a:extLst>
                <a:ext uri="{FF2B5EF4-FFF2-40B4-BE49-F238E27FC236}">
                  <a16:creationId xmlns:a16="http://schemas.microsoft.com/office/drawing/2014/main" id="{B4B485E6-01FC-4235-F7E3-715AB5DAC329}"/>
                </a:ext>
              </a:extLst>
            </p:cNvPr>
            <p:cNvSpPr/>
            <p:nvPr/>
          </p:nvSpPr>
          <p:spPr>
            <a:xfrm rot="5400000">
              <a:off x="3459853" y="4647689"/>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noProof="0"/>
            </a:p>
          </p:txBody>
        </p:sp>
      </p:grpSp>
      <p:sp>
        <p:nvSpPr>
          <p:cNvPr id="28" name="Rectangle 27">
            <a:extLst>
              <a:ext uri="{FF2B5EF4-FFF2-40B4-BE49-F238E27FC236}">
                <a16:creationId xmlns:a16="http://schemas.microsoft.com/office/drawing/2014/main" id="{0C375469-57C3-566D-7155-C8C8EE91C5C3}"/>
              </a:ext>
            </a:extLst>
          </p:cNvPr>
          <p:cNvSpPr/>
          <p:nvPr/>
        </p:nvSpPr>
        <p:spPr>
          <a:xfrm>
            <a:off x="4227056" y="5504733"/>
            <a:ext cx="4313666" cy="513353"/>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noProof="0"/>
          </a:p>
        </p:txBody>
      </p:sp>
      <p:sp>
        <p:nvSpPr>
          <p:cNvPr id="18" name="TextBox 17">
            <a:extLst>
              <a:ext uri="{FF2B5EF4-FFF2-40B4-BE49-F238E27FC236}">
                <a16:creationId xmlns:a16="http://schemas.microsoft.com/office/drawing/2014/main" id="{56586610-8BD9-6600-4DF0-6D016D552627}"/>
              </a:ext>
            </a:extLst>
          </p:cNvPr>
          <p:cNvSpPr txBox="1"/>
          <p:nvPr/>
        </p:nvSpPr>
        <p:spPr>
          <a:xfrm>
            <a:off x="4353583" y="5507352"/>
            <a:ext cx="4310169" cy="430887"/>
          </a:xfrm>
          <a:prstGeom prst="rect">
            <a:avLst/>
          </a:prstGeom>
          <a:noFill/>
        </p:spPr>
        <p:txBody>
          <a:bodyPr wrap="square">
            <a:spAutoFit/>
          </a:bodyPr>
          <a:lstStyle/>
          <a:p>
            <a:pPr marL="0" lvl="1">
              <a:spcAft>
                <a:spcPts val="600"/>
              </a:spcAft>
              <a:buClr>
                <a:srgbClr val="26BCB4"/>
              </a:buClr>
            </a:pPr>
            <a:r>
              <a:rPr lang="pt-PT" sz="2200" noProof="0">
                <a:latin typeface="Trebuchet MS" panose="020B0703020202090204" pitchFamily="34" charset="0"/>
              </a:rPr>
              <a:t>Quando/durante quanto tempo?</a:t>
            </a:r>
          </a:p>
        </p:txBody>
      </p:sp>
      <p:sp>
        <p:nvSpPr>
          <p:cNvPr id="31" name="Triangle 30">
            <a:extLst>
              <a:ext uri="{FF2B5EF4-FFF2-40B4-BE49-F238E27FC236}">
                <a16:creationId xmlns:a16="http://schemas.microsoft.com/office/drawing/2014/main" id="{30852D35-4479-51D2-3B96-365BE5920510}"/>
              </a:ext>
            </a:extLst>
          </p:cNvPr>
          <p:cNvSpPr/>
          <p:nvPr/>
        </p:nvSpPr>
        <p:spPr>
          <a:xfrm rot="5400000">
            <a:off x="4044025" y="5609247"/>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noProof="0"/>
          </a:p>
        </p:txBody>
      </p:sp>
      <p:sp>
        <p:nvSpPr>
          <p:cNvPr id="6" name="Google Shape;18;p31">
            <a:extLst>
              <a:ext uri="{FF2B5EF4-FFF2-40B4-BE49-F238E27FC236}">
                <a16:creationId xmlns:a16="http://schemas.microsoft.com/office/drawing/2014/main" id="{11AC46F3-D049-1AEA-8AAE-56157B6B9AD2}"/>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smtClean="0">
                <a:solidFill>
                  <a:schemeClr val="tx1">
                    <a:lumMod val="40000"/>
                    <a:lumOff val="60000"/>
                  </a:schemeClr>
                </a:solidFill>
              </a:rPr>
              <a:pPr/>
              <a:t>8</a:t>
            </a:fld>
            <a:endParaRPr b="1">
              <a:solidFill>
                <a:schemeClr val="tx1">
                  <a:lumMod val="40000"/>
                  <a:lumOff val="60000"/>
                </a:schemeClr>
              </a:solidFill>
            </a:endParaRPr>
          </a:p>
        </p:txBody>
      </p:sp>
    </p:spTree>
    <p:extLst>
      <p:ext uri="{BB962C8B-B14F-4D97-AF65-F5344CB8AC3E}">
        <p14:creationId xmlns:p14="http://schemas.microsoft.com/office/powerpoint/2010/main" val="3443335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93602BC-787E-4DD5-EF9E-263BF9A956A9}"/>
              </a:ext>
            </a:extLst>
          </p:cNvPr>
          <p:cNvSpPr txBox="1"/>
          <p:nvPr/>
        </p:nvSpPr>
        <p:spPr>
          <a:xfrm>
            <a:off x="6402526" y="3966755"/>
            <a:ext cx="2990274" cy="1631216"/>
          </a:xfrm>
          <a:prstGeom prst="rect">
            <a:avLst/>
          </a:prstGeom>
          <a:noFill/>
        </p:spPr>
        <p:txBody>
          <a:bodyPr wrap="square" lIns="91440" tIns="45720" rIns="91440" bIns="45720" anchor="t">
            <a:spAutoFit/>
          </a:bodyPr>
          <a:lstStyle/>
          <a:p>
            <a:pPr algn="ctr">
              <a:spcAft>
                <a:spcPts val="600"/>
              </a:spcAft>
              <a:buClr>
                <a:srgbClr val="26BCB4"/>
              </a:buClr>
            </a:pPr>
            <a:r>
              <a:rPr lang="pt-PT" sz="2000" noProof="0">
                <a:latin typeface="Trebuchet MS" panose="020B0703020202090204" pitchFamily="34" charset="0"/>
              </a:rPr>
              <a:t>Retire as luvas e lave as mãos </a:t>
            </a:r>
            <a:r>
              <a:rPr lang="pt-PT" sz="2000" noProof="0">
                <a:latin typeface="Trebuchet MS"/>
              </a:rPr>
              <a:t>depois de uma tarefa que envolva o manuseamento de amostras de fezes.</a:t>
            </a:r>
          </a:p>
        </p:txBody>
      </p:sp>
      <p:grpSp>
        <p:nvGrpSpPr>
          <p:cNvPr id="11" name="Group 10">
            <a:extLst>
              <a:ext uri="{FF2B5EF4-FFF2-40B4-BE49-F238E27FC236}">
                <a16:creationId xmlns:a16="http://schemas.microsoft.com/office/drawing/2014/main" id="{C6ACD74E-D88A-7983-4D26-FE9A753AEFAD}"/>
              </a:ext>
            </a:extLst>
          </p:cNvPr>
          <p:cNvGrpSpPr/>
          <p:nvPr/>
        </p:nvGrpSpPr>
        <p:grpSpPr>
          <a:xfrm>
            <a:off x="4104544" y="2136965"/>
            <a:ext cx="1465730" cy="1726028"/>
            <a:chOff x="914400" y="1677545"/>
            <a:chExt cx="1465730" cy="1726028"/>
          </a:xfrm>
        </p:grpSpPr>
        <p:sp>
          <p:nvSpPr>
            <p:cNvPr id="10" name="Oval 9">
              <a:extLst>
                <a:ext uri="{FF2B5EF4-FFF2-40B4-BE49-F238E27FC236}">
                  <a16:creationId xmlns:a16="http://schemas.microsoft.com/office/drawing/2014/main" id="{E2129450-97CB-FDA8-7549-F96A8E936850}"/>
                </a:ext>
              </a:extLst>
            </p:cNvPr>
            <p:cNvSpPr/>
            <p:nvPr/>
          </p:nvSpPr>
          <p:spPr>
            <a:xfrm>
              <a:off x="914400" y="1852298"/>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9" name="Picture 8">
              <a:extLst>
                <a:ext uri="{FF2B5EF4-FFF2-40B4-BE49-F238E27FC236}">
                  <a16:creationId xmlns:a16="http://schemas.microsoft.com/office/drawing/2014/main" id="{2B9FE646-8D10-31C4-D997-E4E79085E715}"/>
                </a:ext>
              </a:extLst>
            </p:cNvPr>
            <p:cNvPicPr>
              <a:picLocks noChangeAspect="1"/>
            </p:cNvPicPr>
            <p:nvPr/>
          </p:nvPicPr>
          <p:blipFill>
            <a:blip r:embed="rId3"/>
            <a:stretch>
              <a:fillRect/>
            </a:stretch>
          </p:blipFill>
          <p:spPr>
            <a:xfrm>
              <a:off x="959753" y="1677545"/>
              <a:ext cx="1420377" cy="1726028"/>
            </a:xfrm>
            <a:prstGeom prst="rect">
              <a:avLst/>
            </a:prstGeom>
          </p:spPr>
        </p:pic>
      </p:grpSp>
      <p:grpSp>
        <p:nvGrpSpPr>
          <p:cNvPr id="22" name="Group 21">
            <a:extLst>
              <a:ext uri="{FF2B5EF4-FFF2-40B4-BE49-F238E27FC236}">
                <a16:creationId xmlns:a16="http://schemas.microsoft.com/office/drawing/2014/main" id="{10E903C9-0269-0818-D33D-B3A8B79521A8}"/>
              </a:ext>
            </a:extLst>
          </p:cNvPr>
          <p:cNvGrpSpPr>
            <a:grpSpLocks/>
          </p:cNvGrpSpPr>
          <p:nvPr/>
        </p:nvGrpSpPr>
        <p:grpSpPr>
          <a:xfrm>
            <a:off x="6854484" y="2154383"/>
            <a:ext cx="2059646" cy="1879855"/>
            <a:chOff x="6854484" y="2322580"/>
            <a:chExt cx="2059646" cy="1879855"/>
          </a:xfrm>
        </p:grpSpPr>
        <p:sp>
          <p:nvSpPr>
            <p:cNvPr id="16" name="Oval 15">
              <a:extLst>
                <a:ext uri="{FF2B5EF4-FFF2-40B4-BE49-F238E27FC236}">
                  <a16:creationId xmlns:a16="http://schemas.microsoft.com/office/drawing/2014/main" id="{91F8C089-A6B4-0498-4AEA-8CCBF9AF739C}"/>
                </a:ext>
              </a:extLst>
            </p:cNvPr>
            <p:cNvSpPr>
              <a:spLocks/>
            </p:cNvSpPr>
            <p:nvPr/>
          </p:nvSpPr>
          <p:spPr>
            <a:xfrm>
              <a:off x="7180537" y="2488395"/>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17" name="Picture 16">
              <a:extLst>
                <a:ext uri="{FF2B5EF4-FFF2-40B4-BE49-F238E27FC236}">
                  <a16:creationId xmlns:a16="http://schemas.microsoft.com/office/drawing/2014/main" id="{4A64E032-090F-62AC-112B-7480585692D5}"/>
                </a:ext>
              </a:extLst>
            </p:cNvPr>
            <p:cNvPicPr>
              <a:picLocks noChangeAspect="1"/>
            </p:cNvPicPr>
            <p:nvPr/>
          </p:nvPicPr>
          <p:blipFill>
            <a:blip r:embed="rId4"/>
            <a:srcRect l="17419" t="23106" r="20634" b="20353"/>
            <a:stretch/>
          </p:blipFill>
          <p:spPr>
            <a:xfrm>
              <a:off x="6854484" y="2322580"/>
              <a:ext cx="2059646" cy="1879855"/>
            </a:xfrm>
            <a:prstGeom prst="rect">
              <a:avLst/>
            </a:prstGeom>
          </p:spPr>
        </p:pic>
      </p:grpSp>
      <p:grpSp>
        <p:nvGrpSpPr>
          <p:cNvPr id="5" name="Group 4">
            <a:extLst>
              <a:ext uri="{FF2B5EF4-FFF2-40B4-BE49-F238E27FC236}">
                <a16:creationId xmlns:a16="http://schemas.microsoft.com/office/drawing/2014/main" id="{2A5FEE63-F4EE-5928-DF75-2FC88C63EDC9}"/>
              </a:ext>
            </a:extLst>
          </p:cNvPr>
          <p:cNvGrpSpPr/>
          <p:nvPr/>
        </p:nvGrpSpPr>
        <p:grpSpPr>
          <a:xfrm>
            <a:off x="1022560" y="2274175"/>
            <a:ext cx="1717058" cy="1912919"/>
            <a:chOff x="4879472" y="1801158"/>
            <a:chExt cx="1717058" cy="1912919"/>
          </a:xfrm>
        </p:grpSpPr>
        <p:sp>
          <p:nvSpPr>
            <p:cNvPr id="13" name="Oval 12">
              <a:extLst>
                <a:ext uri="{FF2B5EF4-FFF2-40B4-BE49-F238E27FC236}">
                  <a16:creationId xmlns:a16="http://schemas.microsoft.com/office/drawing/2014/main" id="{39574E76-90F1-E6F9-7305-EFAE4C28A816}"/>
                </a:ext>
              </a:extLst>
            </p:cNvPr>
            <p:cNvSpPr/>
            <p:nvPr/>
          </p:nvSpPr>
          <p:spPr>
            <a:xfrm>
              <a:off x="5130800" y="1934213"/>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HU"/>
            </a:p>
          </p:txBody>
        </p:sp>
        <p:pic>
          <p:nvPicPr>
            <p:cNvPr id="18" name="Picture 17">
              <a:extLst>
                <a:ext uri="{FF2B5EF4-FFF2-40B4-BE49-F238E27FC236}">
                  <a16:creationId xmlns:a16="http://schemas.microsoft.com/office/drawing/2014/main" id="{8923E254-1BBC-2774-A72D-4EFDA1184FB7}"/>
                </a:ext>
              </a:extLst>
            </p:cNvPr>
            <p:cNvPicPr>
              <a:picLocks noChangeAspect="1"/>
            </p:cNvPicPr>
            <p:nvPr/>
          </p:nvPicPr>
          <p:blipFill rotWithShape="1">
            <a:blip r:embed="rId5"/>
            <a:srcRect l="19346" t="10145" r="-2"/>
            <a:stretch/>
          </p:blipFill>
          <p:spPr>
            <a:xfrm>
              <a:off x="4879472" y="1801158"/>
              <a:ext cx="1717058" cy="1912919"/>
            </a:xfrm>
            <a:prstGeom prst="rect">
              <a:avLst/>
            </a:prstGeom>
          </p:spPr>
        </p:pic>
      </p:grpSp>
      <p:sp>
        <p:nvSpPr>
          <p:cNvPr id="4" name="TextBox 13">
            <a:extLst>
              <a:ext uri="{FF2B5EF4-FFF2-40B4-BE49-F238E27FC236}">
                <a16:creationId xmlns:a16="http://schemas.microsoft.com/office/drawing/2014/main" id="{D4C8FA8C-9D7D-B5B0-6505-6D2E15E60AB7}"/>
              </a:ext>
            </a:extLst>
          </p:cNvPr>
          <p:cNvSpPr txBox="1"/>
          <p:nvPr/>
        </p:nvSpPr>
        <p:spPr>
          <a:xfrm>
            <a:off x="9520785" y="3966755"/>
            <a:ext cx="2070324" cy="1631216"/>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5560" lvl="2" algn="ctr">
              <a:buClr>
                <a:srgbClr val="26BCB4"/>
              </a:buClr>
            </a:pPr>
            <a:r>
              <a:rPr lang="pt-PT" sz="2000" noProof="0"/>
              <a:t> </a:t>
            </a:r>
            <a:r>
              <a:rPr lang="pt-PT" sz="2000" noProof="0">
                <a:latin typeface="Trebuchet MS" panose="020B0703020202090204" pitchFamily="34" charset="0"/>
              </a:rPr>
              <a:t>Siga os procedimentos adequados para a eliminação de resíduos.</a:t>
            </a:r>
          </a:p>
        </p:txBody>
      </p:sp>
      <p:grpSp>
        <p:nvGrpSpPr>
          <p:cNvPr id="29" name="Group 28">
            <a:extLst>
              <a:ext uri="{FF2B5EF4-FFF2-40B4-BE49-F238E27FC236}">
                <a16:creationId xmlns:a16="http://schemas.microsoft.com/office/drawing/2014/main" id="{E12A5451-4F9F-8967-9BFC-1E4295457FB1}"/>
              </a:ext>
            </a:extLst>
          </p:cNvPr>
          <p:cNvGrpSpPr/>
          <p:nvPr/>
        </p:nvGrpSpPr>
        <p:grpSpPr>
          <a:xfrm>
            <a:off x="9520782" y="2086900"/>
            <a:ext cx="1949551" cy="1787974"/>
            <a:chOff x="9520782" y="2272515"/>
            <a:chExt cx="1949551" cy="1787974"/>
          </a:xfrm>
        </p:grpSpPr>
        <p:sp>
          <p:nvSpPr>
            <p:cNvPr id="28" name="Oval 27">
              <a:extLst>
                <a:ext uri="{FF2B5EF4-FFF2-40B4-BE49-F238E27FC236}">
                  <a16:creationId xmlns:a16="http://schemas.microsoft.com/office/drawing/2014/main" id="{025F66AC-2593-9E10-8620-D37BDB983206}"/>
                </a:ext>
              </a:extLst>
            </p:cNvPr>
            <p:cNvSpPr/>
            <p:nvPr/>
          </p:nvSpPr>
          <p:spPr>
            <a:xfrm>
              <a:off x="9749807" y="2503020"/>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HU"/>
            </a:p>
          </p:txBody>
        </p:sp>
        <p:pic>
          <p:nvPicPr>
            <p:cNvPr id="21" name="Picture 20">
              <a:extLst>
                <a:ext uri="{FF2B5EF4-FFF2-40B4-BE49-F238E27FC236}">
                  <a16:creationId xmlns:a16="http://schemas.microsoft.com/office/drawing/2014/main" id="{B7F64D1B-62E3-EC94-8D19-A84A8DCC0BAE}"/>
                </a:ext>
              </a:extLst>
            </p:cNvPr>
            <p:cNvPicPr>
              <a:picLocks noChangeAspect="1"/>
            </p:cNvPicPr>
            <p:nvPr/>
          </p:nvPicPr>
          <p:blipFill>
            <a:blip r:embed="rId6"/>
            <a:stretch>
              <a:fillRect/>
            </a:stretch>
          </p:blipFill>
          <p:spPr>
            <a:xfrm>
              <a:off x="9520782" y="2272515"/>
              <a:ext cx="1949551" cy="1787974"/>
            </a:xfrm>
            <a:prstGeom prst="rect">
              <a:avLst/>
            </a:prstGeom>
          </p:spPr>
        </p:pic>
      </p:grpSp>
      <p:sp>
        <p:nvSpPr>
          <p:cNvPr id="24" name="Text Placeholder 6">
            <a:extLst>
              <a:ext uri="{FF2B5EF4-FFF2-40B4-BE49-F238E27FC236}">
                <a16:creationId xmlns:a16="http://schemas.microsoft.com/office/drawing/2014/main" id="{25345DF6-83BB-5AA7-9F92-713E578B7CA3}"/>
              </a:ext>
            </a:extLst>
          </p:cNvPr>
          <p:cNvSpPr txBox="1">
            <a:spLocks/>
          </p:cNvSpPr>
          <p:nvPr/>
        </p:nvSpPr>
        <p:spPr>
          <a:xfrm>
            <a:off x="638095" y="6167445"/>
            <a:ext cx="10953013" cy="430711"/>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pt-PT" sz="2200" noProof="0">
                <a:latin typeface="Trebuchet MS"/>
              </a:rPr>
              <a:t>Também pode proteger as suas roupas usando um uniforme ou bata de laboratório. </a:t>
            </a:r>
          </a:p>
        </p:txBody>
      </p:sp>
      <p:sp>
        <p:nvSpPr>
          <p:cNvPr id="12" name="Google Shape;18;p31">
            <a:extLst>
              <a:ext uri="{FF2B5EF4-FFF2-40B4-BE49-F238E27FC236}">
                <a16:creationId xmlns:a16="http://schemas.microsoft.com/office/drawing/2014/main" id="{4235E041-9557-1781-0562-39E9E18145B0}"/>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smtClean="0">
                <a:solidFill>
                  <a:schemeClr val="tx1">
                    <a:lumMod val="40000"/>
                    <a:lumOff val="60000"/>
                  </a:schemeClr>
                </a:solidFill>
              </a:rPr>
              <a:pPr/>
              <a:t>9</a:t>
            </a:fld>
            <a:endParaRPr b="1">
              <a:solidFill>
                <a:schemeClr val="tx1">
                  <a:lumMod val="40000"/>
                  <a:lumOff val="60000"/>
                </a:schemeClr>
              </a:solidFill>
            </a:endParaRPr>
          </a:p>
        </p:txBody>
      </p:sp>
      <p:sp>
        <p:nvSpPr>
          <p:cNvPr id="2" name="Title 1">
            <a:extLst>
              <a:ext uri="{FF2B5EF4-FFF2-40B4-BE49-F238E27FC236}">
                <a16:creationId xmlns:a16="http://schemas.microsoft.com/office/drawing/2014/main" id="{CBFF04BC-3046-9A6A-0E39-D86EE036CC6F}"/>
              </a:ext>
            </a:extLst>
          </p:cNvPr>
          <p:cNvSpPr>
            <a:spLocks noGrp="1"/>
          </p:cNvSpPr>
          <p:nvPr>
            <p:ph type="title"/>
          </p:nvPr>
        </p:nvSpPr>
        <p:spPr>
          <a:xfrm>
            <a:off x="1987420" y="370026"/>
            <a:ext cx="9603688" cy="1099641"/>
          </a:xfrm>
        </p:spPr>
        <p:txBody>
          <a:bodyPr>
            <a:normAutofit/>
          </a:bodyPr>
          <a:lstStyle/>
          <a:p>
            <a:r>
              <a:rPr lang="pt-PT" noProof="0"/>
              <a:t>Colher amostras com segurança</a:t>
            </a:r>
            <a:endParaRPr lang="pt-PT" sz="4400" noProof="0">
              <a:latin typeface="Trebuchet MS"/>
              <a:ea typeface="Tahoma"/>
              <a:cs typeface="Tahoma"/>
            </a:endParaRPr>
          </a:p>
        </p:txBody>
      </p:sp>
      <p:sp>
        <p:nvSpPr>
          <p:cNvPr id="6" name="TextBox 5">
            <a:extLst>
              <a:ext uri="{FF2B5EF4-FFF2-40B4-BE49-F238E27FC236}">
                <a16:creationId xmlns:a16="http://schemas.microsoft.com/office/drawing/2014/main" id="{4BDDCC32-50FD-55F1-9C61-4A98DB5F333A}"/>
              </a:ext>
            </a:extLst>
          </p:cNvPr>
          <p:cNvSpPr txBox="1"/>
          <p:nvPr/>
        </p:nvSpPr>
        <p:spPr>
          <a:xfrm>
            <a:off x="3579223" y="3966755"/>
            <a:ext cx="2516372" cy="1323439"/>
          </a:xfrm>
          <a:prstGeom prst="rect">
            <a:avLst/>
          </a:prstGeom>
          <a:noFill/>
        </p:spPr>
        <p:txBody>
          <a:bodyPr wrap="square" lIns="91440" tIns="45720" rIns="91440" bIns="45720" anchor="t">
            <a:spAutoFit/>
          </a:bodyPr>
          <a:lstStyle/>
          <a:p>
            <a:pPr algn="ctr">
              <a:spcAft>
                <a:spcPts val="600"/>
              </a:spcAft>
              <a:buClr>
                <a:srgbClr val="26BCB4"/>
              </a:buClr>
            </a:pPr>
            <a:r>
              <a:rPr lang="pt-PT" sz="2000" noProof="0">
                <a:latin typeface="Trebuchet MS" panose="020B0703020202090204" pitchFamily="34" charset="0"/>
              </a:rPr>
              <a:t>Use luvas sempre que colher ou manusear uma amostra de fezes</a:t>
            </a:r>
            <a:r>
              <a:rPr lang="pt-PT" sz="2000" noProof="0">
                <a:latin typeface="Trebuchet MS"/>
              </a:rPr>
              <a:t>.</a:t>
            </a:r>
          </a:p>
        </p:txBody>
      </p:sp>
      <p:sp>
        <p:nvSpPr>
          <p:cNvPr id="3" name="TextBox 3">
            <a:extLst>
              <a:ext uri="{FF2B5EF4-FFF2-40B4-BE49-F238E27FC236}">
                <a16:creationId xmlns:a16="http://schemas.microsoft.com/office/drawing/2014/main" id="{743AA179-B60C-9ACE-4B6F-502CA6378076}"/>
              </a:ext>
            </a:extLst>
          </p:cNvPr>
          <p:cNvSpPr txBox="1"/>
          <p:nvPr/>
        </p:nvSpPr>
        <p:spPr>
          <a:xfrm>
            <a:off x="638095" y="3966755"/>
            <a:ext cx="2720717" cy="1631216"/>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Aft>
                <a:spcPts val="600"/>
              </a:spcAft>
              <a:buClr>
                <a:srgbClr val="26BCB4"/>
              </a:buClr>
            </a:pPr>
            <a:r>
              <a:rPr lang="pt-PT" sz="2000" noProof="0">
                <a:latin typeface="Trebuchet MS" panose="020B0703020202090204" pitchFamily="34" charset="0"/>
              </a:rPr>
              <a:t>Se tiver cortes ou escoriações na pele das mãos, cubra-os primeiro com um penso adesivo.</a:t>
            </a:r>
          </a:p>
        </p:txBody>
      </p:sp>
      <p:grpSp>
        <p:nvGrpSpPr>
          <p:cNvPr id="20" name="Group 19">
            <a:extLst>
              <a:ext uri="{FF2B5EF4-FFF2-40B4-BE49-F238E27FC236}">
                <a16:creationId xmlns:a16="http://schemas.microsoft.com/office/drawing/2014/main" id="{8BB77CB0-2BE9-3A75-2ACB-17A3A0D9A1FD}"/>
              </a:ext>
            </a:extLst>
          </p:cNvPr>
          <p:cNvGrpSpPr/>
          <p:nvPr/>
        </p:nvGrpSpPr>
        <p:grpSpPr>
          <a:xfrm>
            <a:off x="505488" y="343853"/>
            <a:ext cx="1794901" cy="1794900"/>
            <a:chOff x="1493272" y="4607226"/>
            <a:chExt cx="2240577" cy="2240576"/>
          </a:xfrm>
        </p:grpSpPr>
        <p:sp>
          <p:nvSpPr>
            <p:cNvPr id="14" name="Oval 13">
              <a:extLst>
                <a:ext uri="{FF2B5EF4-FFF2-40B4-BE49-F238E27FC236}">
                  <a16:creationId xmlns:a16="http://schemas.microsoft.com/office/drawing/2014/main" id="{F138662D-9502-6D1A-E2D2-B1484177FF7E}"/>
                </a:ext>
              </a:extLst>
            </p:cNvPr>
            <p:cNvSpPr/>
            <p:nvPr/>
          </p:nvSpPr>
          <p:spPr>
            <a:xfrm>
              <a:off x="1493272" y="4607226"/>
              <a:ext cx="2240576" cy="2240576"/>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pt-PT" noProof="0"/>
            </a:p>
          </p:txBody>
        </p:sp>
        <p:sp>
          <p:nvSpPr>
            <p:cNvPr id="19" name="TextBox 18">
              <a:extLst>
                <a:ext uri="{FF2B5EF4-FFF2-40B4-BE49-F238E27FC236}">
                  <a16:creationId xmlns:a16="http://schemas.microsoft.com/office/drawing/2014/main" id="{9D9B0BB1-B4BC-CDC5-9BC6-4EB7676A0698}"/>
                </a:ext>
              </a:extLst>
            </p:cNvPr>
            <p:cNvSpPr txBox="1"/>
            <p:nvPr/>
          </p:nvSpPr>
          <p:spPr>
            <a:xfrm>
              <a:off x="1493272" y="4937011"/>
              <a:ext cx="2240577" cy="1498372"/>
            </a:xfrm>
            <a:prstGeom prst="rect">
              <a:avLst/>
            </a:prstGeom>
            <a:noFill/>
          </p:spPr>
          <p:txBody>
            <a:bodyPr wrap="square">
              <a:spAutoFit/>
            </a:bodyPr>
            <a:lstStyle/>
            <a:p>
              <a:pPr algn="ctr"/>
              <a:r>
                <a:rPr lang="pt-PT" sz="2400" noProof="0">
                  <a:latin typeface="Trebuchet MS" panose="020B0703020202090204" pitchFamily="34" charset="0"/>
                </a:rPr>
                <a:t>Práticas básicas de higiene</a:t>
              </a:r>
              <a:endParaRPr lang="pt-PT" sz="2400" noProof="0"/>
            </a:p>
          </p:txBody>
        </p:sp>
      </p:grpSp>
      <p:sp>
        <p:nvSpPr>
          <p:cNvPr id="25" name="Text Placeholder 6">
            <a:extLst>
              <a:ext uri="{FF2B5EF4-FFF2-40B4-BE49-F238E27FC236}">
                <a16:creationId xmlns:a16="http://schemas.microsoft.com/office/drawing/2014/main" id="{276552D3-7C12-194F-4FFE-445244D2B636}"/>
              </a:ext>
            </a:extLst>
          </p:cNvPr>
          <p:cNvSpPr txBox="1">
            <a:spLocks/>
          </p:cNvSpPr>
          <p:nvPr/>
        </p:nvSpPr>
        <p:spPr>
          <a:xfrm>
            <a:off x="1987421" y="1283365"/>
            <a:ext cx="9603687" cy="691710"/>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pt-PT" sz="2400" noProof="0">
                <a:latin typeface="Trebuchet MS" panose="020B0703020202090204" pitchFamily="34" charset="0"/>
              </a:rPr>
              <a:t>Proteja-se a si próprio, os seus doentes e a sua comunidade. </a:t>
            </a:r>
          </a:p>
        </p:txBody>
      </p:sp>
    </p:spTree>
    <p:extLst>
      <p:ext uri="{BB962C8B-B14F-4D97-AF65-F5344CB8AC3E}">
        <p14:creationId xmlns:p14="http://schemas.microsoft.com/office/powerpoint/2010/main" val="1264486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Personalizar 1">
      <a:dk1>
        <a:srgbClr val="414142"/>
      </a:dk1>
      <a:lt1>
        <a:srgbClr val="FFFFFF"/>
      </a:lt1>
      <a:dk2>
        <a:srgbClr val="335B74"/>
      </a:dk2>
      <a:lt2>
        <a:srgbClr val="DFE3E5"/>
      </a:lt2>
      <a:accent1>
        <a:srgbClr val="119C94"/>
      </a:accent1>
      <a:accent2>
        <a:srgbClr val="D99229"/>
      </a:accent2>
      <a:accent3>
        <a:srgbClr val="26BCB4"/>
      </a:accent3>
      <a:accent4>
        <a:srgbClr val="F8C056"/>
      </a:accent4>
      <a:accent5>
        <a:srgbClr val="F8C056"/>
      </a:accent5>
      <a:accent6>
        <a:srgbClr val="D99229"/>
      </a:accent6>
      <a:hlink>
        <a:srgbClr val="119C94"/>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Template PresentationGo">
  <a:themeElements>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1d3f722-9873-401b-afb3-c19158721c8c">
      <UserInfo>
        <DisplayName>SharingLinks.5c41df79-e685-4e30-bfee-23f2db0d32cb.Flexible.f539529d-6213-4f27-b03b-37007f08b604</DisplayName>
        <AccountId>12</AccountId>
        <AccountType/>
      </UserInfo>
      <UserInfo>
        <DisplayName>SharingLinks.986700ac-7621-4ee8-b8a6-6eb544feac0b.Flexible.f974ccea-235f-4651-8498-98db6b0628a9</DisplayName>
        <AccountId>31</AccountId>
        <AccountType/>
      </UserInfo>
      <UserInfo>
        <DisplayName>Wang, Xin (CDC/DDID/NCEZID/DFWED)</DisplayName>
        <AccountId>17</AccountId>
        <AccountType/>
      </UserInfo>
      <UserInfo>
        <DisplayName>Turnsek, Maryann (CDC/DDID/NCEZID/DFWED)</DisplayName>
        <AccountId>15</AccountId>
        <AccountType/>
      </UserInfo>
      <UserInfo>
        <DisplayName>WAUQUIER, Nadia</DisplayName>
        <AccountId>11</AccountId>
        <AccountType/>
      </UserInfo>
      <UserInfo>
        <DisplayName>Amanda Debes</DisplayName>
        <AccountId>16</AccountId>
        <AccountType/>
      </UserInfo>
      <UserInfo>
        <DisplayName>BARAKAT, Amal</DisplayName>
        <AccountId>20</AccountId>
        <AccountType/>
      </UserInfo>
      <UserInfo>
        <DisplayName>MEREDITH, Luke William</DisplayName>
        <AccountId>52</AccountId>
        <AccountType/>
      </UserInfo>
      <UserInfo>
        <DisplayName>ELNOSSERY, Sherein</DisplayName>
        <AccountId>23</AccountId>
        <AccountType/>
      </UserInfo>
      <UserInfo>
        <DisplayName>INBANATHAN, Francis Yesurajan</DisplayName>
        <AccountId>21</AccountId>
        <AccountType/>
      </UserInfo>
      <UserInfo>
        <DisplayName>NAIDOO, Dhamari</DisplayName>
        <AccountId>73</AccountId>
        <AccountType/>
      </UserInfo>
      <UserInfo>
        <DisplayName>SODJINOU, Vincent Dossou</DisplayName>
        <AccountId>22</AccountId>
        <AccountType/>
      </UserInfo>
      <UserInfo>
        <DisplayName>Uzma Bashir</DisplayName>
        <AccountId>59</AccountId>
        <AccountType/>
      </UserInfo>
      <UserInfo>
        <DisplayName>ABOU FAYAD, Antoine</DisplayName>
        <AccountId>67</AccountId>
        <AccountType/>
      </UserInfo>
      <UserInfo>
        <DisplayName>DOMINGUEZ, Morgane</DisplayName>
        <AccountId>26</AccountId>
        <AccountType/>
      </UserInfo>
      <UserInfo>
        <DisplayName>SAX, Laurent</DisplayName>
        <AccountId>35</AccountId>
        <AccountType/>
      </UserInfo>
      <UserInfo>
        <DisplayName>ALBERTI, Kathryn</DisplayName>
        <AccountId>27</AccountId>
        <AccountType/>
      </UserInfo>
      <UserInfo>
        <DisplayName>BOUHENIA, Malika</DisplayName>
        <AccountId>25</AccountId>
        <AccountType/>
      </UserInfo>
      <UserInfo>
        <DisplayName>IKEJEZIE, Juniorcaius</DisplayName>
        <AccountId>79</AccountId>
        <AccountType/>
      </UserInfo>
      <UserInfo>
        <DisplayName>Rangel de Almeida, João</DisplayName>
        <AccountId>80</AccountId>
        <AccountType/>
      </UserInfo>
      <UserInfo>
        <DisplayName>MARTINEZ VALIENTE, Marion</DisplayName>
        <AccountId>81</AccountId>
        <AccountType/>
      </UserInfo>
      <UserInfo>
        <DisplayName>BARBOZA, Philippe</DisplayName>
        <AccountId>24</AccountId>
        <AccountType/>
      </UserInfo>
      <UserInfo>
        <DisplayName>BARON, Emmanuel</DisplayName>
        <AccountId>82</AccountId>
        <AccountType/>
      </UserInfo>
    </SharedWithUsers>
    <TaxCatchAll xmlns="c1d3f722-9873-401b-afb3-c19158721c8c" xsi:nil="true"/>
    <lcf76f155ced4ddcb4097134ff3c332f xmlns="377f6b08-aae8-43f5-a56a-7242e87ca57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07A1C2ACE47094D97FAEEBCF3C340C3" ma:contentTypeVersion="14" ma:contentTypeDescription="Create a new document." ma:contentTypeScope="" ma:versionID="a2cefc16a3667e9a6c3d1220e3d820dd">
  <xsd:schema xmlns:xsd="http://www.w3.org/2001/XMLSchema" xmlns:xs="http://www.w3.org/2001/XMLSchema" xmlns:p="http://schemas.microsoft.com/office/2006/metadata/properties" xmlns:ns2="377f6b08-aae8-43f5-a56a-7242e87ca57e" xmlns:ns3="c1d3f722-9873-401b-afb3-c19158721c8c" targetNamespace="http://schemas.microsoft.com/office/2006/metadata/properties" ma:root="true" ma:fieldsID="1c7691dcc5918663c8091db2c09207e4" ns2:_="" ns3:_="">
    <xsd:import namespace="377f6b08-aae8-43f5-a56a-7242e87ca57e"/>
    <xsd:import namespace="c1d3f722-9873-401b-afb3-c19158721c8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SearchPropertie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7f6b08-aae8-43f5-a56a-7242e87ca5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1d3f722-9873-401b-afb3-c19158721c8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bcef044-9a8e-436b-880f-edc6e8d02d02}" ma:internalName="TaxCatchAll" ma:showField="CatchAllData" ma:web="c1d3f722-9873-401b-afb3-c19158721c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27852F-71C6-4F99-A9AB-BD7CEEE32C71}">
  <ds:schemaRefs>
    <ds:schemaRef ds:uri="377f6b08-aae8-43f5-a56a-7242e87ca57e"/>
    <ds:schemaRef ds:uri="c1d3f722-9873-401b-afb3-c19158721c8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6b3de2de-4ca2-4ad1-8c6e-008e70a43a87"/>
    <ds:schemaRef ds:uri="0225443d-76f0-4d33-b010-b7398fa8165d"/>
  </ds:schemaRefs>
</ds:datastoreItem>
</file>

<file path=customXml/itemProps2.xml><?xml version="1.0" encoding="utf-8"?>
<ds:datastoreItem xmlns:ds="http://schemas.openxmlformats.org/officeDocument/2006/customXml" ds:itemID="{58466EA9-6D2E-40D5-87C7-9885300CC469}">
  <ds:schemaRefs>
    <ds:schemaRef ds:uri="http://schemas.microsoft.com/sharepoint/v3/contenttype/forms"/>
  </ds:schemaRefs>
</ds:datastoreItem>
</file>

<file path=customXml/itemProps3.xml><?xml version="1.0" encoding="utf-8"?>
<ds:datastoreItem xmlns:ds="http://schemas.openxmlformats.org/officeDocument/2006/customXml" ds:itemID="{B247A339-B7CC-4392-A388-0DAE71E39D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7f6b08-aae8-43f5-a56a-7242e87ca57e"/>
    <ds:schemaRef ds:uri="c1d3f722-9873-401b-afb3-c19158721c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1479</TotalTime>
  <Words>7640</Words>
  <Application>Microsoft Office PowerPoint</Application>
  <PresentationFormat>Widescreen</PresentationFormat>
  <Paragraphs>658</Paragraphs>
  <Slides>47</Slides>
  <Notes>45</Notes>
  <HiddenSlides>0</HiddenSlides>
  <MMClips>2</MMClip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Integral</vt:lpstr>
      <vt:lpstr>Template PresentationGo</vt:lpstr>
      <vt:lpstr>PowerPoint Presentation</vt:lpstr>
      <vt:lpstr>Objetivos da aprendizagem </vt:lpstr>
      <vt:lpstr>Esboço</vt:lpstr>
      <vt:lpstr>COLHEITA DE AMOSTRAS</vt:lpstr>
      <vt:lpstr>PowerPoint Presentation</vt:lpstr>
      <vt:lpstr>Resultados da colheita de amostras</vt:lpstr>
      <vt:lpstr>Critérios de amostragem para o teste da cólera</vt:lpstr>
      <vt:lpstr>Antibióticos</vt:lpstr>
      <vt:lpstr>Colher amostras com segurança</vt:lpstr>
      <vt:lpstr>Como colher amostras para testes de cólera</vt:lpstr>
      <vt:lpstr>Tudo sobre lixívia </vt:lpstr>
      <vt:lpstr>Pacientes capazes</vt:lpstr>
      <vt:lpstr>Pacientes acamados</vt:lpstr>
      <vt:lpstr>Transferir fezes para um copo de fezes </vt:lpstr>
      <vt:lpstr>Transferir fezes para um cotonete fecal</vt:lpstr>
      <vt:lpstr>Colher uma amostra retal</vt:lpstr>
      <vt:lpstr>Como manusear um cotonete</vt:lpstr>
      <vt:lpstr>Gestão de resíduos </vt:lpstr>
      <vt:lpstr>E a seguir?</vt:lpstr>
      <vt:lpstr>ARMAZENAMENTO DE AMOSTRAS E PREPARAÇÃO PARA TRANSPORTE</vt:lpstr>
      <vt:lpstr>Preparação das amostras para transporte</vt:lpstr>
      <vt:lpstr>Preparação das amostras para transporte</vt:lpstr>
      <vt:lpstr>PowerPoint Presentation</vt:lpstr>
      <vt:lpstr>PowerPoint Presentation</vt:lpstr>
      <vt:lpstr>PowerPoint Presentation</vt:lpstr>
      <vt:lpstr>PowerPoint Presentation</vt:lpstr>
      <vt:lpstr>PowerPoint Presentation</vt:lpstr>
      <vt:lpstr>PowerPoint Presentation</vt:lpstr>
      <vt:lpstr>Rotulagem de espécimes para transporte</vt:lpstr>
      <vt:lpstr>TransportE DE AMOSTRAS</vt:lpstr>
      <vt:lpstr>Transporte de amostras</vt:lpstr>
      <vt:lpstr>Requisitos</vt:lpstr>
      <vt:lpstr>Regras de transporte </vt:lpstr>
      <vt:lpstr>Embalagem tripla </vt:lpstr>
      <vt:lpstr>Transporte doméstico</vt:lpstr>
      <vt:lpstr>Transporte internacional</vt:lpstr>
      <vt:lpstr>Transporte O que fazer e o que não fazer</vt:lpstr>
      <vt:lpstr>FORMULÁRIOS PARA REFERÊNCIA</vt:lpstr>
      <vt:lpstr>Few considerations!</vt:lpstr>
      <vt:lpstr>Formulário de referência laboratorial do GTFCC para caso suspeito de cólera </vt:lpstr>
      <vt:lpstr>Recomendações mínimas para a referência</vt:lpstr>
      <vt:lpstr>Os formulários para referência das amostras são essenciais</vt:lpstr>
      <vt:lpstr>Referência e notificação</vt:lpstr>
      <vt:lpstr>Links para material de apoio do GTFCC</vt:lpstr>
      <vt:lpstr>AVALIAÇÃO DE FIM DE MÓDULO</vt:lpstr>
      <vt:lpstr>Avaliação</vt:lpstr>
      <vt:lpstr>Respostas da Avaliação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Cholera Case definitions Discussions for update</dc:title>
  <dc:creator>WENDLAND, Annika</dc:creator>
  <cp:lastModifiedBy>Milton Estevens</cp:lastModifiedBy>
  <cp:revision>171</cp:revision>
  <dcterms:created xsi:type="dcterms:W3CDTF">2020-12-07T15:45:52Z</dcterms:created>
  <dcterms:modified xsi:type="dcterms:W3CDTF">2025-10-06T14:00:44Z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0x010100507A1C2ACE47094D97FAEEBCF3C340C3</vt:lpwstr>
  </property>
  <property fmtid="{D5CDD505-2E9C-101B-9397-08002B2CF9AE}" pid="3" name="MediaServiceImageTags">
    <vt:lpwstr/>
  </property>
  <property fmtid="{D5CDD505-2E9C-101B-9397-08002B2CF9AE}" pid="4" name="MSIP_Label_7b94a7b8-f06c-4dfe-bdcc-9b548fd58c31_Enabled">
    <vt:lpwstr>true</vt:lpwstr>
  </property>
  <property fmtid="{D5CDD505-2E9C-101B-9397-08002B2CF9AE}" pid="5" name="MSIP_Label_7b94a7b8-f06c-4dfe-bdcc-9b548fd58c31_SetDate">
    <vt:lpwstr>2024-05-14T14:55:47Z</vt:lpwstr>
  </property>
  <property fmtid="{D5CDD505-2E9C-101B-9397-08002B2CF9AE}" pid="6" name="MSIP_Label_7b94a7b8-f06c-4dfe-bdcc-9b548fd58c31_Method">
    <vt:lpwstr>Privileged</vt:lpwstr>
  </property>
  <property fmtid="{D5CDD505-2E9C-101B-9397-08002B2CF9AE}" pid="7" name="MSIP_Label_7b94a7b8-f06c-4dfe-bdcc-9b548fd58c31_Name">
    <vt:lpwstr>7b94a7b8-f06c-4dfe-bdcc-9b548fd58c31</vt:lpwstr>
  </property>
  <property fmtid="{D5CDD505-2E9C-101B-9397-08002B2CF9AE}" pid="8" name="MSIP_Label_7b94a7b8-f06c-4dfe-bdcc-9b548fd58c31_SiteId">
    <vt:lpwstr>9ce70869-60db-44fd-abe8-d2767077fc8f</vt:lpwstr>
  </property>
  <property fmtid="{D5CDD505-2E9C-101B-9397-08002B2CF9AE}" pid="9" name="MSIP_Label_7b94a7b8-f06c-4dfe-bdcc-9b548fd58c31_ActionId">
    <vt:lpwstr>44c4dbc6-55f1-4dc3-a487-2f3a2cca882c</vt:lpwstr>
  </property>
  <property fmtid="{D5CDD505-2E9C-101B-9397-08002B2CF9AE}" pid="10" name="MSIP_Label_7b94a7b8-f06c-4dfe-bdcc-9b548fd58c31_ContentBits">
    <vt:lpwstr>0</vt:lpwstr>
  </property>
</Properties>
</file>