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Lst>
  <p:notesMasterIdLst>
    <p:notesMasterId r:id="rId34"/>
  </p:notesMasterIdLst>
  <p:sldIdLst>
    <p:sldId id="260" r:id="rId5"/>
    <p:sldId id="261" r:id="rId6"/>
    <p:sldId id="289" r:id="rId7"/>
    <p:sldId id="263" r:id="rId8"/>
    <p:sldId id="264" r:id="rId9"/>
    <p:sldId id="265" r:id="rId10"/>
    <p:sldId id="267" r:id="rId11"/>
    <p:sldId id="268" r:id="rId12"/>
    <p:sldId id="269" r:id="rId13"/>
    <p:sldId id="270" r:id="rId14"/>
    <p:sldId id="271" r:id="rId15"/>
    <p:sldId id="272" r:id="rId16"/>
    <p:sldId id="275" r:id="rId17"/>
    <p:sldId id="259" r:id="rId18"/>
    <p:sldId id="293" r:id="rId19"/>
    <p:sldId id="292" r:id="rId20"/>
    <p:sldId id="291" r:id="rId21"/>
    <p:sldId id="278" r:id="rId22"/>
    <p:sldId id="279" r:id="rId23"/>
    <p:sldId id="294" r:id="rId24"/>
    <p:sldId id="283" r:id="rId25"/>
    <p:sldId id="299" r:id="rId26"/>
    <p:sldId id="286" r:id="rId27"/>
    <p:sldId id="296" r:id="rId28"/>
    <p:sldId id="295" r:id="rId29"/>
    <p:sldId id="284" r:id="rId30"/>
    <p:sldId id="287" r:id="rId31"/>
    <p:sldId id="288" r:id="rId32"/>
    <p:sldId id="29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jAFWRux/kj5RHbSRycdUR4g4z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DA48B2E-B5E0-96BA-6E5E-1F2094DDB7A2}" name="ABOU FAYAD, Antoine" initials="AA" userId="S::aboua@who.int::3b04f215-735a-4bd0-aeb5-18cce15699c1" providerId="AD"/>
  <p188:author id="{1388D9E1-2183-DC03-BA2D-B69AC68614AF}" name="HARRIS, Victoria Louise" initials="HV" userId="S::harrisv@who.int::77d83ea0-bc42-459a-b288-1c4c0bdb19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UQUIER, Nadia" initials="" lastIdx="13" clrIdx="0"/>
  <p:cmAuthor id="7" name="wendelin.moser@epicentre.msf.org" initials="we" lastIdx="1" clrIdx="7">
    <p:extLst>
      <p:ext uri="{19B8F6BF-5375-455C-9EA6-DF929625EA0E}">
        <p15:presenceInfo xmlns:p15="http://schemas.microsoft.com/office/powerpoint/2012/main" userId="S::urn:spo:guest#wendelin.moser@epicentre.msf.org::" providerId="AD"/>
      </p:ext>
    </p:extLst>
  </p:cmAuthor>
  <p:cmAuthor id="1" name="WAUQUIER, Nadia" initials="WN" lastIdx="80" clrIdx="1">
    <p:extLst>
      <p:ext uri="{19B8F6BF-5375-455C-9EA6-DF929625EA0E}">
        <p15:presenceInfo xmlns:p15="http://schemas.microsoft.com/office/powerpoint/2012/main" userId="S::wauquiern@who.int::9aff5815-3c2f-4de1-a1ad-7f60375e98d2" providerId="AD"/>
      </p:ext>
    </p:extLst>
  </p:cmAuthor>
  <p:cmAuthor id="8" name="Flavio FINGER" initials="FF" lastIdx="1" clrIdx="8">
    <p:extLst>
      <p:ext uri="{19B8F6BF-5375-455C-9EA6-DF929625EA0E}">
        <p15:presenceInfo xmlns:p15="http://schemas.microsoft.com/office/powerpoint/2012/main" userId="S::flavio.finger_epicentre.msf.org#ext#@worldhealthorg.onmicrosoft.com::de158966-4029-4a1f-af38-a0ca51a1341e" providerId="AD"/>
      </p:ext>
    </p:extLst>
  </p:cmAuthor>
  <p:cmAuthor id="2" name="Duncan Steele (Duncan.Steele@gatesfoundation.org)" initials="D(" lastIdx="5" clrIdx="2">
    <p:extLst>
      <p:ext uri="{19B8F6BF-5375-455C-9EA6-DF929625EA0E}">
        <p15:presenceInfo xmlns:p15="http://schemas.microsoft.com/office/powerpoint/2012/main" userId="S::duncan.steele_gatesfoundation.org#ext#@worldhealthorg.onmicrosoft.com::feaf263d-3208-488e-bd65-4c8a08738d56" providerId="AD"/>
      </p:ext>
    </p:extLst>
  </p:cmAuthor>
  <p:cmAuthor id="9" name="HARRIS, Victoria Louise" initials="HL" lastIdx="59" clrIdx="9">
    <p:extLst>
      <p:ext uri="{19B8F6BF-5375-455C-9EA6-DF929625EA0E}">
        <p15:presenceInfo xmlns:p15="http://schemas.microsoft.com/office/powerpoint/2012/main" userId="S::harrisv@who.int::77d83ea0-bc42-459a-b288-1c4c0bdb19c2" providerId="AD"/>
      </p:ext>
    </p:extLst>
  </p:cmAuthor>
  <p:cmAuthor id="3" name="SODJINOU, Vincent Dossou" initials="SD" lastIdx="1" clrIdx="3">
    <p:extLst>
      <p:ext uri="{19B8F6BF-5375-455C-9EA6-DF929625EA0E}">
        <p15:presenceInfo xmlns:p15="http://schemas.microsoft.com/office/powerpoint/2012/main" userId="S::sodjinouv@who.int::d67b8fc7-79b5-4d02-9612-50837a6f22a0" providerId="AD"/>
      </p:ext>
    </p:extLst>
  </p:cmAuthor>
  <p:cmAuthor id="10" name="ABOU FAYAD, Antoine" initials="AA" lastIdx="1" clrIdx="10">
    <p:extLst>
      <p:ext uri="{19B8F6BF-5375-455C-9EA6-DF929625EA0E}">
        <p15:presenceInfo xmlns:p15="http://schemas.microsoft.com/office/powerpoint/2012/main" userId="S::aboua@who.int::3b04f215-735a-4bd0-aeb5-18cce15699c1" providerId="AD"/>
      </p:ext>
    </p:extLst>
  </p:cmAuthor>
  <p:cmAuthor id="4" name="amorais@gavi.org" initials="am" lastIdx="12" clrIdx="4">
    <p:extLst>
      <p:ext uri="{19B8F6BF-5375-455C-9EA6-DF929625EA0E}">
        <p15:presenceInfo xmlns:p15="http://schemas.microsoft.com/office/powerpoint/2012/main" userId="S::urn:spo:guest#amorais@gavi.org::" providerId="AD"/>
      </p:ext>
    </p:extLst>
  </p:cmAuthor>
  <p:cmAuthor id="5" name="Marie-Laure  QUILICI" initials="MQ" lastIdx="15" clrIdx="5">
    <p:extLst>
      <p:ext uri="{19B8F6BF-5375-455C-9EA6-DF929625EA0E}">
        <p15:presenceInfo xmlns:p15="http://schemas.microsoft.com/office/powerpoint/2012/main" userId="S::marie-laure.quilici_pasteur.fr#ext#@worldhealthorg.onmicrosoft.com::64e3560b-0d64-44cc-bb94-453fa14be284" providerId="AD"/>
      </p:ext>
    </p:extLst>
  </p:cmAuthor>
  <p:cmAuthor id="6" name="ALBERTI, Kathryn" initials="AK" lastIdx="11" clrIdx="6">
    <p:extLst>
      <p:ext uri="{19B8F6BF-5375-455C-9EA6-DF929625EA0E}">
        <p15:presenceInfo xmlns:p15="http://schemas.microsoft.com/office/powerpoint/2012/main" userId="S::albertik@who.int::b6ab0193-bb89-4217-858a-2e968de9a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BEB"/>
    <a:srgbClr val="FE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E886F-CB33-194D-A6A0-1D3209C57B2B}" v="23" dt="2025-10-06T14:39:57.652"/>
    <p1510:client id="{8BEC6EB0-A6C4-8DCA-D78E-D8A18B88A15D}" v="4" dt="2025-10-06T12:33:39.767"/>
    <p1510:client id="{BD4DD466-D188-C165-B0A4-26C5B255944A}" v="151" dt="2025-10-05T22:07:51.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7"/>
    <p:restoredTop sz="94658"/>
  </p:normalViewPr>
  <p:slideViewPr>
    <p:cSldViewPr snapToGrid="0">
      <p:cViewPr varScale="1">
        <p:scale>
          <a:sx n="67" d="100"/>
          <a:sy n="67" d="100"/>
        </p:scale>
        <p:origin x="600" y="60"/>
      </p:cViewPr>
      <p:guideLst>
        <p:guide orient="horz" pos="13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customschemas.google.com/relationships/presentationmetadata" Target="meta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56"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5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BEC6EB0-A6C4-8DCA-D78E-D8A18B88A15D}"/>
    <pc:docChg chg="modSld">
      <pc:chgData name="" userId="" providerId="" clId="Web-{8BEC6EB0-A6C4-8DCA-D78E-D8A18B88A15D}" dt="2025-10-06T12:33:26.344" v="2" actId="20577"/>
      <pc:docMkLst>
        <pc:docMk/>
      </pc:docMkLst>
      <pc:sldChg chg="modSp">
        <pc:chgData name="" userId="" providerId="" clId="Web-{8BEC6EB0-A6C4-8DCA-D78E-D8A18B88A15D}" dt="2025-10-06T12:33:26.344" v="2" actId="20577"/>
        <pc:sldMkLst>
          <pc:docMk/>
          <pc:sldMk cId="0" sldId="260"/>
        </pc:sldMkLst>
        <pc:spChg chg="mod">
          <ac:chgData name="" userId="" providerId="" clId="Web-{8BEC6EB0-A6C4-8DCA-D78E-D8A18B88A15D}" dt="2025-10-06T12:33:26.344" v="2" actId="20577"/>
          <ac:spMkLst>
            <pc:docMk/>
            <pc:sldMk cId="0" sldId="260"/>
            <ac:spMk id="197" creationId="{00000000-0000-0000-0000-000000000000}"/>
          </ac:spMkLst>
        </pc:spChg>
      </pc:sldChg>
    </pc:docChg>
  </pc:docChgLst>
  <pc:docChgLst>
    <pc:chgData name="WAUQUIER, Nadia" userId="S::wauquiern@who.int::9aff5815-3c2f-4de1-a1ad-7f60375e98d2" providerId="AD" clId="Web-{BD4DD466-D188-C165-B0A4-26C5B255944A}"/>
    <pc:docChg chg="modSld">
      <pc:chgData name="WAUQUIER, Nadia" userId="S::wauquiern@who.int::9aff5815-3c2f-4de1-a1ad-7f60375e98d2" providerId="AD" clId="Web-{BD4DD466-D188-C165-B0A4-26C5B255944A}" dt="2025-10-05T22:07:51.191" v="130" actId="20577"/>
      <pc:docMkLst>
        <pc:docMk/>
      </pc:docMkLst>
      <pc:sldChg chg="modSp">
        <pc:chgData name="WAUQUIER, Nadia" userId="S::wauquiern@who.int::9aff5815-3c2f-4de1-a1ad-7f60375e98d2" providerId="AD" clId="Web-{BD4DD466-D188-C165-B0A4-26C5B255944A}" dt="2025-10-04T10:01:51.855" v="3" actId="20577"/>
        <pc:sldMkLst>
          <pc:docMk/>
          <pc:sldMk cId="0" sldId="260"/>
        </pc:sldMkLst>
        <pc:spChg chg="mod">
          <ac:chgData name="WAUQUIER, Nadia" userId="S::wauquiern@who.int::9aff5815-3c2f-4de1-a1ad-7f60375e98d2" providerId="AD" clId="Web-{BD4DD466-D188-C165-B0A4-26C5B255944A}" dt="2025-10-04T10:01:51.855" v="3" actId="20577"/>
          <ac:spMkLst>
            <pc:docMk/>
            <pc:sldMk cId="0" sldId="260"/>
            <ac:spMk id="198" creationId="{00000000-0000-0000-0000-000000000000}"/>
          </ac:spMkLst>
        </pc:spChg>
      </pc:sldChg>
      <pc:sldChg chg="modSp">
        <pc:chgData name="WAUQUIER, Nadia" userId="S::wauquiern@who.int::9aff5815-3c2f-4de1-a1ad-7f60375e98d2" providerId="AD" clId="Web-{BD4DD466-D188-C165-B0A4-26C5B255944A}" dt="2025-10-04T10:12:20.137" v="41" actId="1076"/>
        <pc:sldMkLst>
          <pc:docMk/>
          <pc:sldMk cId="0" sldId="261"/>
        </pc:sldMkLst>
        <pc:spChg chg="mod">
          <ac:chgData name="WAUQUIER, Nadia" userId="S::wauquiern@who.int::9aff5815-3c2f-4de1-a1ad-7f60375e98d2" providerId="AD" clId="Web-{BD4DD466-D188-C165-B0A4-26C5B255944A}" dt="2025-10-04T10:08:45.540" v="34" actId="20577"/>
          <ac:spMkLst>
            <pc:docMk/>
            <pc:sldMk cId="0" sldId="261"/>
            <ac:spMk id="207" creationId="{00000000-0000-0000-0000-000000000000}"/>
          </ac:spMkLst>
        </pc:spChg>
        <pc:cxnChg chg="mod">
          <ac:chgData name="WAUQUIER, Nadia" userId="S::wauquiern@who.int::9aff5815-3c2f-4de1-a1ad-7f60375e98d2" providerId="AD" clId="Web-{BD4DD466-D188-C165-B0A4-26C5B255944A}" dt="2025-10-04T10:11:21.683" v="35" actId="1076"/>
          <ac:cxnSpMkLst>
            <pc:docMk/>
            <pc:sldMk cId="0" sldId="261"/>
            <ac:cxnSpMk id="208" creationId="{00000000-0000-0000-0000-000000000000}"/>
          </ac:cxnSpMkLst>
        </pc:cxnChg>
        <pc:cxnChg chg="mod">
          <ac:chgData name="WAUQUIER, Nadia" userId="S::wauquiern@who.int::9aff5815-3c2f-4de1-a1ad-7f60375e98d2" providerId="AD" clId="Web-{BD4DD466-D188-C165-B0A4-26C5B255944A}" dt="2025-10-04T10:11:25.683" v="36" actId="1076"/>
          <ac:cxnSpMkLst>
            <pc:docMk/>
            <pc:sldMk cId="0" sldId="261"/>
            <ac:cxnSpMk id="209" creationId="{00000000-0000-0000-0000-000000000000}"/>
          </ac:cxnSpMkLst>
        </pc:cxnChg>
        <pc:cxnChg chg="mod">
          <ac:chgData name="WAUQUIER, Nadia" userId="S::wauquiern@who.int::9aff5815-3c2f-4de1-a1ad-7f60375e98d2" providerId="AD" clId="Web-{BD4DD466-D188-C165-B0A4-26C5B255944A}" dt="2025-10-04T10:12:16.934" v="40" actId="1076"/>
          <ac:cxnSpMkLst>
            <pc:docMk/>
            <pc:sldMk cId="0" sldId="261"/>
            <ac:cxnSpMk id="210" creationId="{00000000-0000-0000-0000-000000000000}"/>
          </ac:cxnSpMkLst>
        </pc:cxnChg>
        <pc:cxnChg chg="mod">
          <ac:chgData name="WAUQUIER, Nadia" userId="S::wauquiern@who.int::9aff5815-3c2f-4de1-a1ad-7f60375e98d2" providerId="AD" clId="Web-{BD4DD466-D188-C165-B0A4-26C5B255944A}" dt="2025-10-04T10:12:20.137" v="41" actId="1076"/>
          <ac:cxnSpMkLst>
            <pc:docMk/>
            <pc:sldMk cId="0" sldId="261"/>
            <ac:cxnSpMk id="211" creationId="{00000000-0000-0000-0000-000000000000}"/>
          </ac:cxnSpMkLst>
        </pc:cxnChg>
      </pc:sldChg>
      <pc:sldChg chg="modSp">
        <pc:chgData name="WAUQUIER, Nadia" userId="S::wauquiern@who.int::9aff5815-3c2f-4de1-a1ad-7f60375e98d2" providerId="AD" clId="Web-{BD4DD466-D188-C165-B0A4-26C5B255944A}" dt="2025-10-04T10:13:57.311" v="42" actId="1076"/>
        <pc:sldMkLst>
          <pc:docMk/>
          <pc:sldMk cId="0" sldId="265"/>
        </pc:sldMkLst>
        <pc:picChg chg="mod">
          <ac:chgData name="WAUQUIER, Nadia" userId="S::wauquiern@who.int::9aff5815-3c2f-4de1-a1ad-7f60375e98d2" providerId="AD" clId="Web-{BD4DD466-D188-C165-B0A4-26C5B255944A}" dt="2025-10-04T10:13:57.311" v="42" actId="1076"/>
          <ac:picMkLst>
            <pc:docMk/>
            <pc:sldMk cId="0" sldId="265"/>
            <ac:picMk id="271" creationId="{00000000-0000-0000-0000-000000000000}"/>
          </ac:picMkLst>
        </pc:picChg>
      </pc:sldChg>
      <pc:sldChg chg="modSp">
        <pc:chgData name="WAUQUIER, Nadia" userId="S::wauquiern@who.int::9aff5815-3c2f-4de1-a1ad-7f60375e98d2" providerId="AD" clId="Web-{BD4DD466-D188-C165-B0A4-26C5B255944A}" dt="2025-10-05T21:55:44.174" v="71" actId="14100"/>
        <pc:sldMkLst>
          <pc:docMk/>
          <pc:sldMk cId="0" sldId="271"/>
        </pc:sldMkLst>
        <pc:spChg chg="mod">
          <ac:chgData name="WAUQUIER, Nadia" userId="S::wauquiern@who.int::9aff5815-3c2f-4de1-a1ad-7f60375e98d2" providerId="AD" clId="Web-{BD4DD466-D188-C165-B0A4-26C5B255944A}" dt="2025-10-05T21:55:44.174" v="71" actId="14100"/>
          <ac:spMkLst>
            <pc:docMk/>
            <pc:sldMk cId="0" sldId="271"/>
            <ac:spMk id="407" creationId="{00000000-0000-0000-0000-000000000000}"/>
          </ac:spMkLst>
        </pc:spChg>
      </pc:sldChg>
      <pc:sldChg chg="modSp">
        <pc:chgData name="WAUQUIER, Nadia" userId="S::wauquiern@who.int::9aff5815-3c2f-4de1-a1ad-7f60375e98d2" providerId="AD" clId="Web-{BD4DD466-D188-C165-B0A4-26C5B255944A}" dt="2025-10-05T21:57:45.387" v="88" actId="20577"/>
        <pc:sldMkLst>
          <pc:docMk/>
          <pc:sldMk cId="0" sldId="278"/>
        </pc:sldMkLst>
        <pc:spChg chg="mod">
          <ac:chgData name="WAUQUIER, Nadia" userId="S::wauquiern@who.int::9aff5815-3c2f-4de1-a1ad-7f60375e98d2" providerId="AD" clId="Web-{BD4DD466-D188-C165-B0A4-26C5B255944A}" dt="2025-10-05T21:57:45.387" v="88" actId="20577"/>
          <ac:spMkLst>
            <pc:docMk/>
            <pc:sldMk cId="0" sldId="278"/>
            <ac:spMk id="511" creationId="{00000000-0000-0000-0000-000000000000}"/>
          </ac:spMkLst>
        </pc:spChg>
      </pc:sldChg>
      <pc:sldChg chg="modSp">
        <pc:chgData name="WAUQUIER, Nadia" userId="S::wauquiern@who.int::9aff5815-3c2f-4de1-a1ad-7f60375e98d2" providerId="AD" clId="Web-{BD4DD466-D188-C165-B0A4-26C5B255944A}" dt="2025-10-05T22:07:51.191" v="130" actId="20577"/>
        <pc:sldMkLst>
          <pc:docMk/>
          <pc:sldMk cId="0" sldId="284"/>
        </pc:sldMkLst>
        <pc:spChg chg="mod">
          <ac:chgData name="WAUQUIER, Nadia" userId="S::wauquiern@who.int::9aff5815-3c2f-4de1-a1ad-7f60375e98d2" providerId="AD" clId="Web-{BD4DD466-D188-C165-B0A4-26C5B255944A}" dt="2025-10-05T22:07:51.191" v="130" actId="20577"/>
          <ac:spMkLst>
            <pc:docMk/>
            <pc:sldMk cId="0" sldId="284"/>
            <ac:spMk id="631" creationId="{00000000-0000-0000-0000-000000000000}"/>
          </ac:spMkLst>
        </pc:spChg>
      </pc:sldChg>
      <pc:sldChg chg="modSp">
        <pc:chgData name="WAUQUIER, Nadia" userId="S::wauquiern@who.int::9aff5815-3c2f-4de1-a1ad-7f60375e98d2" providerId="AD" clId="Web-{BD4DD466-D188-C165-B0A4-26C5B255944A}" dt="2025-10-05T21:59:46.144" v="96" actId="1076"/>
        <pc:sldMkLst>
          <pc:docMk/>
          <pc:sldMk cId="2212749380" sldId="286"/>
        </pc:sldMkLst>
        <pc:spChg chg="mod">
          <ac:chgData name="WAUQUIER, Nadia" userId="S::wauquiern@who.int::9aff5815-3c2f-4de1-a1ad-7f60375e98d2" providerId="AD" clId="Web-{BD4DD466-D188-C165-B0A4-26C5B255944A}" dt="2025-10-05T21:59:21.736" v="94" actId="14100"/>
          <ac:spMkLst>
            <pc:docMk/>
            <pc:sldMk cId="2212749380" sldId="286"/>
            <ac:spMk id="607" creationId="{00000000-0000-0000-0000-000000000000}"/>
          </ac:spMkLst>
        </pc:spChg>
        <pc:spChg chg="mod">
          <ac:chgData name="WAUQUIER, Nadia" userId="S::wauquiern@who.int::9aff5815-3c2f-4de1-a1ad-7f60375e98d2" providerId="AD" clId="Web-{BD4DD466-D188-C165-B0A4-26C5B255944A}" dt="2025-10-05T21:59:46.144" v="96" actId="1076"/>
          <ac:spMkLst>
            <pc:docMk/>
            <pc:sldMk cId="2212749380" sldId="286"/>
            <ac:spMk id="612" creationId="{00000000-0000-0000-0000-000000000000}"/>
          </ac:spMkLst>
        </pc:spChg>
      </pc:sldChg>
      <pc:sldChg chg="modSp">
        <pc:chgData name="WAUQUIER, Nadia" userId="S::wauquiern@who.int::9aff5815-3c2f-4de1-a1ad-7f60375e98d2" providerId="AD" clId="Web-{BD4DD466-D188-C165-B0A4-26C5B255944A}" dt="2025-10-05T22:02:59.498" v="108" actId="20577"/>
        <pc:sldMkLst>
          <pc:docMk/>
          <pc:sldMk cId="2690524468" sldId="288"/>
        </pc:sldMkLst>
        <pc:spChg chg="mod">
          <ac:chgData name="WAUQUIER, Nadia" userId="S::wauquiern@who.int::9aff5815-3c2f-4de1-a1ad-7f60375e98d2" providerId="AD" clId="Web-{BD4DD466-D188-C165-B0A4-26C5B255944A}" dt="2025-10-05T22:02:59.498" v="108" actId="20577"/>
          <ac:spMkLst>
            <pc:docMk/>
            <pc:sldMk cId="2690524468" sldId="288"/>
            <ac:spMk id="7" creationId="{37281C55-D854-FA6E-C754-0AA1CE100229}"/>
          </ac:spMkLst>
        </pc:spChg>
      </pc:sldChg>
      <pc:sldChg chg="modSp">
        <pc:chgData name="WAUQUIER, Nadia" userId="S::wauquiern@who.int::9aff5815-3c2f-4de1-a1ad-7f60375e98d2" providerId="AD" clId="Web-{BD4DD466-D188-C165-B0A4-26C5B255944A}" dt="2025-10-05T21:57:21.527" v="86" actId="14100"/>
        <pc:sldMkLst>
          <pc:docMk/>
          <pc:sldMk cId="4157579810" sldId="291"/>
        </pc:sldMkLst>
        <pc:spChg chg="mod">
          <ac:chgData name="WAUQUIER, Nadia" userId="S::wauquiern@who.int::9aff5815-3c2f-4de1-a1ad-7f60375e98d2" providerId="AD" clId="Web-{BD4DD466-D188-C165-B0A4-26C5B255944A}" dt="2025-10-05T21:57:12.323" v="83" actId="1076"/>
          <ac:spMkLst>
            <pc:docMk/>
            <pc:sldMk cId="4157579810" sldId="291"/>
            <ac:spMk id="16" creationId="{D92A9B5E-685A-8D4D-CB67-6726B8235775}"/>
          </ac:spMkLst>
        </pc:spChg>
        <pc:spChg chg="mod">
          <ac:chgData name="WAUQUIER, Nadia" userId="S::wauquiern@who.int::9aff5815-3c2f-4de1-a1ad-7f60375e98d2" providerId="AD" clId="Web-{BD4DD466-D188-C165-B0A4-26C5B255944A}" dt="2025-10-05T21:57:12.339" v="84" actId="1076"/>
          <ac:spMkLst>
            <pc:docMk/>
            <pc:sldMk cId="4157579810" sldId="291"/>
            <ac:spMk id="18" creationId="{C4D7BFF0-FFB1-18A3-1C2E-C3A43884ED68}"/>
          </ac:spMkLst>
        </pc:spChg>
        <pc:spChg chg="mod">
          <ac:chgData name="WAUQUIER, Nadia" userId="S::wauquiern@who.int::9aff5815-3c2f-4de1-a1ad-7f60375e98d2" providerId="AD" clId="Web-{BD4DD466-D188-C165-B0A4-26C5B255944A}" dt="2025-10-05T21:57:12.339" v="85" actId="1076"/>
          <ac:spMkLst>
            <pc:docMk/>
            <pc:sldMk cId="4157579810" sldId="291"/>
            <ac:spMk id="20" creationId="{1674D528-4C8A-75A3-885D-4202D77D1554}"/>
          </ac:spMkLst>
        </pc:spChg>
        <pc:spChg chg="mod">
          <ac:chgData name="WAUQUIER, Nadia" userId="S::wauquiern@who.int::9aff5815-3c2f-4de1-a1ad-7f60375e98d2" providerId="AD" clId="Web-{BD4DD466-D188-C165-B0A4-26C5B255944A}" dt="2025-10-05T21:57:21.527" v="86" actId="14100"/>
          <ac:spMkLst>
            <pc:docMk/>
            <pc:sldMk cId="4157579810" sldId="291"/>
            <ac:spMk id="38" creationId="{728033DA-D720-AD19-334E-C6FEEE5A9B6A}"/>
          </ac:spMkLst>
        </pc:spChg>
        <pc:grpChg chg="mod">
          <ac:chgData name="WAUQUIER, Nadia" userId="S::wauquiern@who.int::9aff5815-3c2f-4de1-a1ad-7f60375e98d2" providerId="AD" clId="Web-{BD4DD466-D188-C165-B0A4-26C5B255944A}" dt="2025-10-05T21:57:00.197" v="79" actId="14100"/>
          <ac:grpSpMkLst>
            <pc:docMk/>
            <pc:sldMk cId="4157579810" sldId="291"/>
            <ac:grpSpMk id="27" creationId="{47796637-07CC-EA28-8A72-67664109E25E}"/>
          </ac:grpSpMkLst>
        </pc:grpChg>
        <pc:grpChg chg="mod">
          <ac:chgData name="WAUQUIER, Nadia" userId="S::wauquiern@who.int::9aff5815-3c2f-4de1-a1ad-7f60375e98d2" providerId="AD" clId="Web-{BD4DD466-D188-C165-B0A4-26C5B255944A}" dt="2025-10-05T21:57:00.213" v="80" actId="14100"/>
          <ac:grpSpMkLst>
            <pc:docMk/>
            <pc:sldMk cId="4157579810" sldId="291"/>
            <ac:grpSpMk id="30" creationId="{453ACAAE-BD52-8B02-2A63-730068F82ECC}"/>
          </ac:grpSpMkLst>
        </pc:grpChg>
        <pc:grpChg chg="mod">
          <ac:chgData name="WAUQUIER, Nadia" userId="S::wauquiern@who.int::9aff5815-3c2f-4de1-a1ad-7f60375e98d2" providerId="AD" clId="Web-{BD4DD466-D188-C165-B0A4-26C5B255944A}" dt="2025-10-05T21:57:00.228" v="81" actId="14100"/>
          <ac:grpSpMkLst>
            <pc:docMk/>
            <pc:sldMk cId="4157579810" sldId="291"/>
            <ac:grpSpMk id="33" creationId="{3EBF642C-0A62-AD85-CF2A-49ECB4853D4C}"/>
          </ac:grpSpMkLst>
        </pc:grpChg>
        <pc:grpChg chg="mod">
          <ac:chgData name="WAUQUIER, Nadia" userId="S::wauquiern@who.int::9aff5815-3c2f-4de1-a1ad-7f60375e98d2" providerId="AD" clId="Web-{BD4DD466-D188-C165-B0A4-26C5B255944A}" dt="2025-10-05T21:57:00.244" v="82" actId="14100"/>
          <ac:grpSpMkLst>
            <pc:docMk/>
            <pc:sldMk cId="4157579810" sldId="291"/>
            <ac:grpSpMk id="36" creationId="{9D148BC1-5576-0935-900C-2E2DF08A0347}"/>
          </ac:grpSpMkLst>
        </pc:grpChg>
      </pc:sldChg>
      <pc:sldChg chg="modSp">
        <pc:chgData name="WAUQUIER, Nadia" userId="S::wauquiern@who.int::9aff5815-3c2f-4de1-a1ad-7f60375e98d2" providerId="AD" clId="Web-{BD4DD466-D188-C165-B0A4-26C5B255944A}" dt="2025-10-05T21:56:34.523" v="74" actId="20577"/>
        <pc:sldMkLst>
          <pc:docMk/>
          <pc:sldMk cId="4119435618" sldId="292"/>
        </pc:sldMkLst>
        <pc:spChg chg="mod">
          <ac:chgData name="WAUQUIER, Nadia" userId="S::wauquiern@who.int::9aff5815-3c2f-4de1-a1ad-7f60375e98d2" providerId="AD" clId="Web-{BD4DD466-D188-C165-B0A4-26C5B255944A}" dt="2025-10-05T21:56:34.523" v="74" actId="20577"/>
          <ac:spMkLst>
            <pc:docMk/>
            <pc:sldMk cId="4119435618" sldId="292"/>
            <ac:spMk id="607" creationId="{00000000-0000-0000-0000-000000000000}"/>
          </ac:spMkLst>
        </pc:spChg>
      </pc:sldChg>
      <pc:sldChg chg="modSp">
        <pc:chgData name="WAUQUIER, Nadia" userId="S::wauquiern@who.int::9aff5815-3c2f-4de1-a1ad-7f60375e98d2" providerId="AD" clId="Web-{BD4DD466-D188-C165-B0A4-26C5B255944A}" dt="2025-10-05T21:53:16.282" v="65" actId="1076"/>
        <pc:sldMkLst>
          <pc:docMk/>
          <pc:sldMk cId="4117732894" sldId="293"/>
        </pc:sldMkLst>
        <pc:spChg chg="mod">
          <ac:chgData name="WAUQUIER, Nadia" userId="S::wauquiern@who.int::9aff5815-3c2f-4de1-a1ad-7f60375e98d2" providerId="AD" clId="Web-{BD4DD466-D188-C165-B0A4-26C5B255944A}" dt="2025-10-05T21:52:10.537" v="53" actId="14100"/>
          <ac:spMkLst>
            <pc:docMk/>
            <pc:sldMk cId="4117732894" sldId="293"/>
            <ac:spMk id="3" creationId="{C6855313-A2DE-E783-7527-A78C73C5A917}"/>
          </ac:spMkLst>
        </pc:spChg>
        <pc:spChg chg="mod">
          <ac:chgData name="WAUQUIER, Nadia" userId="S::wauquiern@who.int::9aff5815-3c2f-4de1-a1ad-7f60375e98d2" providerId="AD" clId="Web-{BD4DD466-D188-C165-B0A4-26C5B255944A}" dt="2025-10-05T21:52:03.691" v="52" actId="14100"/>
          <ac:spMkLst>
            <pc:docMk/>
            <pc:sldMk cId="4117732894" sldId="293"/>
            <ac:spMk id="7" creationId="{3B5A1145-ACAE-8399-F14D-006364E539AB}"/>
          </ac:spMkLst>
        </pc:spChg>
        <pc:spChg chg="mod">
          <ac:chgData name="WAUQUIER, Nadia" userId="S::wauquiern@who.int::9aff5815-3c2f-4de1-a1ad-7f60375e98d2" providerId="AD" clId="Web-{BD4DD466-D188-C165-B0A4-26C5B255944A}" dt="2025-10-05T21:53:08.218" v="64" actId="1076"/>
          <ac:spMkLst>
            <pc:docMk/>
            <pc:sldMk cId="4117732894" sldId="293"/>
            <ac:spMk id="14" creationId="{A69B71D2-4DFA-FBCF-17CB-278F40B6CC6A}"/>
          </ac:spMkLst>
        </pc:spChg>
        <pc:spChg chg="mod">
          <ac:chgData name="WAUQUIER, Nadia" userId="S::wauquiern@who.int::9aff5815-3c2f-4de1-a1ad-7f60375e98d2" providerId="AD" clId="Web-{BD4DD466-D188-C165-B0A4-26C5B255944A}" dt="2025-10-05T21:52:38.323" v="60" actId="20577"/>
          <ac:spMkLst>
            <pc:docMk/>
            <pc:sldMk cId="4117732894" sldId="293"/>
            <ac:spMk id="15" creationId="{206E6475-99AE-1112-6F14-EADA083D3783}"/>
          </ac:spMkLst>
        </pc:spChg>
        <pc:spChg chg="mod">
          <ac:chgData name="WAUQUIER, Nadia" userId="S::wauquiern@who.int::9aff5815-3c2f-4de1-a1ad-7f60375e98d2" providerId="AD" clId="Web-{BD4DD466-D188-C165-B0A4-26C5B255944A}" dt="2025-10-05T21:52:31.697" v="59" actId="1076"/>
          <ac:spMkLst>
            <pc:docMk/>
            <pc:sldMk cId="4117732894" sldId="293"/>
            <ac:spMk id="16" creationId="{D92A9B5E-685A-8D4D-CB67-6726B8235775}"/>
          </ac:spMkLst>
        </pc:spChg>
        <pc:spChg chg="mod">
          <ac:chgData name="WAUQUIER, Nadia" userId="S::wauquiern@who.int::9aff5815-3c2f-4de1-a1ad-7f60375e98d2" providerId="AD" clId="Web-{BD4DD466-D188-C165-B0A4-26C5B255944A}" dt="2025-10-05T21:53:16.282" v="65" actId="1076"/>
          <ac:spMkLst>
            <pc:docMk/>
            <pc:sldMk cId="4117732894" sldId="293"/>
            <ac:spMk id="17" creationId="{6D1FE492-788E-1004-DE94-86CE8B84686B}"/>
          </ac:spMkLst>
        </pc:spChg>
        <pc:spChg chg="mod">
          <ac:chgData name="WAUQUIER, Nadia" userId="S::wauquiern@who.int::9aff5815-3c2f-4de1-a1ad-7f60375e98d2" providerId="AD" clId="Web-{BD4DD466-D188-C165-B0A4-26C5B255944A}" dt="2025-10-05T21:52:44.683" v="61" actId="20577"/>
          <ac:spMkLst>
            <pc:docMk/>
            <pc:sldMk cId="4117732894" sldId="293"/>
            <ac:spMk id="20" creationId="{A8F7C05B-D65F-B866-A45F-FF61FE5AFFE6}"/>
          </ac:spMkLst>
        </pc:spChg>
        <pc:spChg chg="mod">
          <ac:chgData name="WAUQUIER, Nadia" userId="S::wauquiern@who.int::9aff5815-3c2f-4de1-a1ad-7f60375e98d2" providerId="AD" clId="Web-{BD4DD466-D188-C165-B0A4-26C5B255944A}" dt="2025-10-05T21:52:50.950" v="62" actId="20577"/>
          <ac:spMkLst>
            <pc:docMk/>
            <pc:sldMk cId="4117732894" sldId="293"/>
            <ac:spMk id="23" creationId="{434BF50D-8156-6413-7DAC-C5E3AF43A094}"/>
          </ac:spMkLst>
        </pc:spChg>
        <pc:spChg chg="mod">
          <ac:chgData name="WAUQUIER, Nadia" userId="S::wauquiern@who.int::9aff5815-3c2f-4de1-a1ad-7f60375e98d2" providerId="AD" clId="Web-{BD4DD466-D188-C165-B0A4-26C5B255944A}" dt="2025-10-05T21:52:57.732" v="63" actId="20577"/>
          <ac:spMkLst>
            <pc:docMk/>
            <pc:sldMk cId="4117732894" sldId="293"/>
            <ac:spMk id="26" creationId="{211606B9-83FB-A18D-2705-C90489D1C289}"/>
          </ac:spMkLst>
        </pc:spChg>
        <pc:grpChg chg="mod">
          <ac:chgData name="WAUQUIER, Nadia" userId="S::wauquiern@who.int::9aff5815-3c2f-4de1-a1ad-7f60375e98d2" providerId="AD" clId="Web-{BD4DD466-D188-C165-B0A4-26C5B255944A}" dt="2025-10-05T21:52:24.086" v="54" actId="14100"/>
          <ac:grpSpMkLst>
            <pc:docMk/>
            <pc:sldMk cId="4117732894" sldId="293"/>
            <ac:grpSpMk id="13" creationId="{D11FEBF1-008F-F12F-DFDC-6F43E53F4846}"/>
          </ac:grpSpMkLst>
        </pc:grpChg>
        <pc:grpChg chg="mod">
          <ac:chgData name="WAUQUIER, Nadia" userId="S::wauquiern@who.int::9aff5815-3c2f-4de1-a1ad-7f60375e98d2" providerId="AD" clId="Web-{BD4DD466-D188-C165-B0A4-26C5B255944A}" dt="2025-10-05T21:52:24.101" v="55" actId="14100"/>
          <ac:grpSpMkLst>
            <pc:docMk/>
            <pc:sldMk cId="4117732894" sldId="293"/>
            <ac:grpSpMk id="19" creationId="{AD7586BC-C3C5-740D-CE43-B35FA9D56E79}"/>
          </ac:grpSpMkLst>
        </pc:grpChg>
        <pc:grpChg chg="mod">
          <ac:chgData name="WAUQUIER, Nadia" userId="S::wauquiern@who.int::9aff5815-3c2f-4de1-a1ad-7f60375e98d2" providerId="AD" clId="Web-{BD4DD466-D188-C165-B0A4-26C5B255944A}" dt="2025-10-05T21:52:24.117" v="56" actId="14100"/>
          <ac:grpSpMkLst>
            <pc:docMk/>
            <pc:sldMk cId="4117732894" sldId="293"/>
            <ac:grpSpMk id="22" creationId="{E6600B90-F6D0-02A7-300D-ED32348052A6}"/>
          </ac:grpSpMkLst>
        </pc:grpChg>
        <pc:grpChg chg="mod">
          <ac:chgData name="WAUQUIER, Nadia" userId="S::wauquiern@who.int::9aff5815-3c2f-4de1-a1ad-7f60375e98d2" providerId="AD" clId="Web-{BD4DD466-D188-C165-B0A4-26C5B255944A}" dt="2025-10-05T21:52:24.133" v="57" actId="14100"/>
          <ac:grpSpMkLst>
            <pc:docMk/>
            <pc:sldMk cId="4117732894" sldId="293"/>
            <ac:grpSpMk id="25" creationId="{9A3FF397-4C2B-4513-5289-3432434AB83A}"/>
          </ac:grpSpMkLst>
        </pc:grpChg>
      </pc:sldChg>
      <pc:sldChg chg="modSp">
        <pc:chgData name="WAUQUIER, Nadia" userId="S::wauquiern@who.int::9aff5815-3c2f-4de1-a1ad-7f60375e98d2" providerId="AD" clId="Web-{BD4DD466-D188-C165-B0A4-26C5B255944A}" dt="2025-10-05T22:01:53.699" v="106" actId="20577"/>
        <pc:sldMkLst>
          <pc:docMk/>
          <pc:sldMk cId="897343239" sldId="295"/>
        </pc:sldMkLst>
        <pc:spChg chg="mod">
          <ac:chgData name="WAUQUIER, Nadia" userId="S::wauquiern@who.int::9aff5815-3c2f-4de1-a1ad-7f60375e98d2" providerId="AD" clId="Web-{BD4DD466-D188-C165-B0A4-26C5B255944A}" dt="2025-10-05T22:01:53.699" v="106" actId="20577"/>
          <ac:spMkLst>
            <pc:docMk/>
            <pc:sldMk cId="897343239" sldId="295"/>
            <ac:spMk id="27" creationId="{067C54D6-B996-569B-D3CD-F3731429A749}"/>
          </ac:spMkLst>
        </pc:spChg>
        <pc:spChg chg="mod">
          <ac:chgData name="WAUQUIER, Nadia" userId="S::wauquiern@who.int::9aff5815-3c2f-4de1-a1ad-7f60375e98d2" providerId="AD" clId="Web-{BD4DD466-D188-C165-B0A4-26C5B255944A}" dt="2025-10-05T22:01:42.199" v="104" actId="20577"/>
          <ac:spMkLst>
            <pc:docMk/>
            <pc:sldMk cId="897343239" sldId="295"/>
            <ac:spMk id="29" creationId="{F6C35B40-17C4-3566-B54E-6817A3AF8EE7}"/>
          </ac:spMkLst>
        </pc:spChg>
      </pc:sldChg>
      <pc:sldChg chg="modSp">
        <pc:chgData name="WAUQUIER, Nadia" userId="S::wauquiern@who.int::9aff5815-3c2f-4de1-a1ad-7f60375e98d2" providerId="AD" clId="Web-{BD4DD466-D188-C165-B0A4-26C5B255944A}" dt="2025-10-05T22:01:18.307" v="103" actId="14100"/>
        <pc:sldMkLst>
          <pc:docMk/>
          <pc:sldMk cId="1497414696" sldId="296"/>
        </pc:sldMkLst>
        <pc:spChg chg="mod">
          <ac:chgData name="WAUQUIER, Nadia" userId="S::wauquiern@who.int::9aff5815-3c2f-4de1-a1ad-7f60375e98d2" providerId="AD" clId="Web-{BD4DD466-D188-C165-B0A4-26C5B255944A}" dt="2025-10-05T22:00:41.646" v="100" actId="14100"/>
          <ac:spMkLst>
            <pc:docMk/>
            <pc:sldMk cId="1497414696" sldId="296"/>
            <ac:spMk id="607" creationId="{00000000-0000-0000-0000-000000000000}"/>
          </ac:spMkLst>
        </pc:spChg>
        <pc:spChg chg="mod">
          <ac:chgData name="WAUQUIER, Nadia" userId="S::wauquiern@who.int::9aff5815-3c2f-4de1-a1ad-7f60375e98d2" providerId="AD" clId="Web-{BD4DD466-D188-C165-B0A4-26C5B255944A}" dt="2025-10-05T22:01:18.307" v="103" actId="14100"/>
          <ac:spMkLst>
            <pc:docMk/>
            <pc:sldMk cId="1497414696" sldId="296"/>
            <ac:spMk id="612" creationId="{00000000-0000-0000-0000-000000000000}"/>
          </ac:spMkLst>
        </pc:spChg>
      </pc:sldChg>
      <pc:sldChg chg="modSp">
        <pc:chgData name="WAUQUIER, Nadia" userId="S::wauquiern@who.int::9aff5815-3c2f-4de1-a1ad-7f60375e98d2" providerId="AD" clId="Web-{BD4DD466-D188-C165-B0A4-26C5B255944A}" dt="2025-10-05T22:03:07.139" v="109" actId="20577"/>
        <pc:sldMkLst>
          <pc:docMk/>
          <pc:sldMk cId="533668229" sldId="297"/>
        </pc:sldMkLst>
        <pc:spChg chg="mod">
          <ac:chgData name="WAUQUIER, Nadia" userId="S::wauquiern@who.int::9aff5815-3c2f-4de1-a1ad-7f60375e98d2" providerId="AD" clId="Web-{BD4DD466-D188-C165-B0A4-26C5B255944A}" dt="2025-10-05T22:03:07.139" v="109" actId="20577"/>
          <ac:spMkLst>
            <pc:docMk/>
            <pc:sldMk cId="533668229" sldId="297"/>
            <ac:spMk id="7" creationId="{37281C55-D854-FA6E-C754-0AA1CE100229}"/>
          </ac:spMkLst>
        </pc:spChg>
      </pc:sldChg>
      <pc:sldChg chg="modSp">
        <pc:chgData name="WAUQUIER, Nadia" userId="S::wauquiern@who.int::9aff5815-3c2f-4de1-a1ad-7f60375e98d2" providerId="AD" clId="Web-{BD4DD466-D188-C165-B0A4-26C5B255944A}" dt="2025-10-05T22:00:26.958" v="97" actId="14100"/>
        <pc:sldMkLst>
          <pc:docMk/>
          <pc:sldMk cId="427121230" sldId="299"/>
        </pc:sldMkLst>
        <pc:spChg chg="mod">
          <ac:chgData name="WAUQUIER, Nadia" userId="S::wauquiern@who.int::9aff5815-3c2f-4de1-a1ad-7f60375e98d2" providerId="AD" clId="Web-{BD4DD466-D188-C165-B0A4-26C5B255944A}" dt="2025-10-05T22:00:26.958" v="97" actId="14100"/>
          <ac:spMkLst>
            <pc:docMk/>
            <pc:sldMk cId="427121230" sldId="299"/>
            <ac:spMk id="607" creationId="{497947D1-EDFA-64C8-7C2E-F268AC01EEDF}"/>
          </ac:spMkLst>
        </pc:spChg>
      </pc:sldChg>
    </pc:docChg>
  </pc:docChgLst>
  <pc:docChgLst>
    <pc:chgData name="HARRIS, Victoria Louise" userId="S::harrisv@who.int::77d83ea0-bc42-459a-b288-1c4c0bdb19c2" providerId="AD" clId="Web-{50FE886F-CB33-194D-A6A0-1D3209C57B2B}"/>
    <pc:docChg chg="modSld">
      <pc:chgData name="HARRIS, Victoria Louise" userId="S::harrisv@who.int::77d83ea0-bc42-459a-b288-1c4c0bdb19c2" providerId="AD" clId="Web-{50FE886F-CB33-194D-A6A0-1D3209C57B2B}" dt="2025-10-06T14:39:52.480" v="21" actId="20577"/>
      <pc:docMkLst>
        <pc:docMk/>
      </pc:docMkLst>
      <pc:sldChg chg="modSp">
        <pc:chgData name="HARRIS, Victoria Louise" userId="S::harrisv@who.int::77d83ea0-bc42-459a-b288-1c4c0bdb19c2" providerId="AD" clId="Web-{50FE886F-CB33-194D-A6A0-1D3209C57B2B}" dt="2025-10-06T14:34:17.104" v="0" actId="14100"/>
        <pc:sldMkLst>
          <pc:docMk/>
          <pc:sldMk cId="0" sldId="269"/>
        </pc:sldMkLst>
        <pc:spChg chg="mod">
          <ac:chgData name="HARRIS, Victoria Louise" userId="S::harrisv@who.int::77d83ea0-bc42-459a-b288-1c4c0bdb19c2" providerId="AD" clId="Web-{50FE886F-CB33-194D-A6A0-1D3209C57B2B}" dt="2025-10-06T14:34:17.104" v="0" actId="14100"/>
          <ac:spMkLst>
            <pc:docMk/>
            <pc:sldMk cId="0" sldId="269"/>
            <ac:spMk id="361" creationId="{00000000-0000-0000-0000-000000000000}"/>
          </ac:spMkLst>
        </pc:spChg>
      </pc:sldChg>
      <pc:sldChg chg="modSp">
        <pc:chgData name="HARRIS, Victoria Louise" userId="S::harrisv@who.int::77d83ea0-bc42-459a-b288-1c4c0bdb19c2" providerId="AD" clId="Web-{50FE886F-CB33-194D-A6A0-1D3209C57B2B}" dt="2025-10-06T14:36:11.628" v="7" actId="20577"/>
        <pc:sldMkLst>
          <pc:docMk/>
          <pc:sldMk cId="0" sldId="271"/>
        </pc:sldMkLst>
        <pc:spChg chg="mod">
          <ac:chgData name="HARRIS, Victoria Louise" userId="S::harrisv@who.int::77d83ea0-bc42-459a-b288-1c4c0bdb19c2" providerId="AD" clId="Web-{50FE886F-CB33-194D-A6A0-1D3209C57B2B}" dt="2025-10-06T14:35:15.810" v="4" actId="14100"/>
          <ac:spMkLst>
            <pc:docMk/>
            <pc:sldMk cId="0" sldId="271"/>
            <ac:spMk id="407" creationId="{00000000-0000-0000-0000-000000000000}"/>
          </ac:spMkLst>
        </pc:spChg>
        <pc:spChg chg="mod">
          <ac:chgData name="HARRIS, Victoria Louise" userId="S::harrisv@who.int::77d83ea0-bc42-459a-b288-1c4c0bdb19c2" providerId="AD" clId="Web-{50FE886F-CB33-194D-A6A0-1D3209C57B2B}" dt="2025-10-06T14:36:11.628" v="7" actId="20577"/>
          <ac:spMkLst>
            <pc:docMk/>
            <pc:sldMk cId="0" sldId="271"/>
            <ac:spMk id="409" creationId="{00000000-0000-0000-0000-000000000000}"/>
          </ac:spMkLst>
        </pc:spChg>
        <pc:spChg chg="mod">
          <ac:chgData name="HARRIS, Victoria Louise" userId="S::harrisv@who.int::77d83ea0-bc42-459a-b288-1c4c0bdb19c2" providerId="AD" clId="Web-{50FE886F-CB33-194D-A6A0-1D3209C57B2B}" dt="2025-10-06T14:34:58.417" v="3" actId="1076"/>
          <ac:spMkLst>
            <pc:docMk/>
            <pc:sldMk cId="0" sldId="271"/>
            <ac:spMk id="410" creationId="{00000000-0000-0000-0000-000000000000}"/>
          </ac:spMkLst>
        </pc:spChg>
        <pc:grpChg chg="mod">
          <ac:chgData name="HARRIS, Victoria Louise" userId="S::harrisv@who.int::77d83ea0-bc42-459a-b288-1c4c0bdb19c2" providerId="AD" clId="Web-{50FE886F-CB33-194D-A6A0-1D3209C57B2B}" dt="2025-10-06T14:35:15.826" v="5" actId="14100"/>
          <ac:grpSpMkLst>
            <pc:docMk/>
            <pc:sldMk cId="0" sldId="271"/>
            <ac:grpSpMk id="408" creationId="{00000000-0000-0000-0000-000000000000}"/>
          </ac:grpSpMkLst>
        </pc:grpChg>
        <pc:grpChg chg="mod">
          <ac:chgData name="HARRIS, Victoria Louise" userId="S::harrisv@who.int::77d83ea0-bc42-459a-b288-1c4c0bdb19c2" providerId="AD" clId="Web-{50FE886F-CB33-194D-A6A0-1D3209C57B2B}" dt="2025-10-06T14:35:20.389" v="6" actId="1076"/>
          <ac:grpSpMkLst>
            <pc:docMk/>
            <pc:sldMk cId="0" sldId="271"/>
            <ac:grpSpMk id="411" creationId="{00000000-0000-0000-0000-000000000000}"/>
          </ac:grpSpMkLst>
        </pc:grpChg>
      </pc:sldChg>
      <pc:sldChg chg="modSp">
        <pc:chgData name="HARRIS, Victoria Louise" userId="S::harrisv@who.int::77d83ea0-bc42-459a-b288-1c4c0bdb19c2" providerId="AD" clId="Web-{50FE886F-CB33-194D-A6A0-1D3209C57B2B}" dt="2025-10-06T14:36:24.473" v="8" actId="20577"/>
        <pc:sldMkLst>
          <pc:docMk/>
          <pc:sldMk cId="0" sldId="272"/>
        </pc:sldMkLst>
        <pc:spChg chg="mod">
          <ac:chgData name="HARRIS, Victoria Louise" userId="S::harrisv@who.int::77d83ea0-bc42-459a-b288-1c4c0bdb19c2" providerId="AD" clId="Web-{50FE886F-CB33-194D-A6A0-1D3209C57B2B}" dt="2025-10-06T14:36:24.473" v="8" actId="20577"/>
          <ac:spMkLst>
            <pc:docMk/>
            <pc:sldMk cId="0" sldId="272"/>
            <ac:spMk id="426" creationId="{00000000-0000-0000-0000-000000000000}"/>
          </ac:spMkLst>
        </pc:spChg>
      </pc:sldChg>
      <pc:sldChg chg="modSp">
        <pc:chgData name="HARRIS, Victoria Louise" userId="S::harrisv@who.int::77d83ea0-bc42-459a-b288-1c4c0bdb19c2" providerId="AD" clId="Web-{50FE886F-CB33-194D-A6A0-1D3209C57B2B}" dt="2025-10-06T14:38:55.635" v="19"/>
        <pc:sldMkLst>
          <pc:docMk/>
          <pc:sldMk cId="0" sldId="279"/>
        </pc:sldMkLst>
        <pc:spChg chg="mod">
          <ac:chgData name="HARRIS, Victoria Louise" userId="S::harrisv@who.int::77d83ea0-bc42-459a-b288-1c4c0bdb19c2" providerId="AD" clId="Web-{50FE886F-CB33-194D-A6A0-1D3209C57B2B}" dt="2025-10-06T14:38:42.229" v="16" actId="20577"/>
          <ac:spMkLst>
            <pc:docMk/>
            <pc:sldMk cId="0" sldId="279"/>
            <ac:spMk id="38" creationId="{F1329EF1-459D-40A3-B87D-EE6BA592A5D7}"/>
          </ac:spMkLst>
        </pc:spChg>
        <pc:spChg chg="mod">
          <ac:chgData name="HARRIS, Victoria Louise" userId="S::harrisv@who.int::77d83ea0-bc42-459a-b288-1c4c0bdb19c2" providerId="AD" clId="Web-{50FE886F-CB33-194D-A6A0-1D3209C57B2B}" dt="2025-10-06T14:38:47.401" v="17" actId="20577"/>
          <ac:spMkLst>
            <pc:docMk/>
            <pc:sldMk cId="0" sldId="279"/>
            <ac:spMk id="529" creationId="{00000000-0000-0000-0000-000000000000}"/>
          </ac:spMkLst>
        </pc:spChg>
        <pc:spChg chg="mod">
          <ac:chgData name="HARRIS, Victoria Louise" userId="S::harrisv@who.int::77d83ea0-bc42-459a-b288-1c4c0bdb19c2" providerId="AD" clId="Web-{50FE886F-CB33-194D-A6A0-1D3209C57B2B}" dt="2025-10-06T14:38:55.635" v="19"/>
          <ac:spMkLst>
            <pc:docMk/>
            <pc:sldMk cId="0" sldId="279"/>
            <ac:spMk id="541" creationId="{00000000-0000-0000-0000-000000000000}"/>
          </ac:spMkLst>
        </pc:spChg>
      </pc:sldChg>
      <pc:sldChg chg="modSp">
        <pc:chgData name="HARRIS, Victoria Louise" userId="S::harrisv@who.int::77d83ea0-bc42-459a-b288-1c4c0bdb19c2" providerId="AD" clId="Web-{50FE886F-CB33-194D-A6A0-1D3209C57B2B}" dt="2025-10-06T14:39:52.480" v="21" actId="20577"/>
        <pc:sldMkLst>
          <pc:docMk/>
          <pc:sldMk cId="2690524468" sldId="288"/>
        </pc:sldMkLst>
        <pc:spChg chg="mod">
          <ac:chgData name="HARRIS, Victoria Louise" userId="S::harrisv@who.int::77d83ea0-bc42-459a-b288-1c4c0bdb19c2" providerId="AD" clId="Web-{50FE886F-CB33-194D-A6A0-1D3209C57B2B}" dt="2025-10-06T14:39:52.480" v="21" actId="20577"/>
          <ac:spMkLst>
            <pc:docMk/>
            <pc:sldMk cId="2690524468" sldId="288"/>
            <ac:spMk id="7" creationId="{37281C55-D854-FA6E-C754-0AA1CE100229}"/>
          </ac:spMkLst>
        </pc:spChg>
      </pc:sldChg>
      <pc:sldChg chg="delSp modSp">
        <pc:chgData name="HARRIS, Victoria Louise" userId="S::harrisv@who.int::77d83ea0-bc42-459a-b288-1c4c0bdb19c2" providerId="AD" clId="Web-{50FE886F-CB33-194D-A6A0-1D3209C57B2B}" dt="2025-10-06T14:37:15.929" v="15" actId="1076"/>
        <pc:sldMkLst>
          <pc:docMk/>
          <pc:sldMk cId="4117732894" sldId="293"/>
        </pc:sldMkLst>
        <pc:spChg chg="mod">
          <ac:chgData name="HARRIS, Victoria Louise" userId="S::harrisv@who.int::77d83ea0-bc42-459a-b288-1c4c0bdb19c2" providerId="AD" clId="Web-{50FE886F-CB33-194D-A6A0-1D3209C57B2B}" dt="2025-10-06T14:37:04.475" v="11" actId="1076"/>
          <ac:spMkLst>
            <pc:docMk/>
            <pc:sldMk cId="4117732894" sldId="293"/>
            <ac:spMk id="3" creationId="{C6855313-A2DE-E783-7527-A78C73C5A917}"/>
          </ac:spMkLst>
        </pc:spChg>
        <pc:spChg chg="mod">
          <ac:chgData name="HARRIS, Victoria Louise" userId="S::harrisv@who.int::77d83ea0-bc42-459a-b288-1c4c0bdb19c2" providerId="AD" clId="Web-{50FE886F-CB33-194D-A6A0-1D3209C57B2B}" dt="2025-10-06T14:36:58.850" v="10" actId="1076"/>
          <ac:spMkLst>
            <pc:docMk/>
            <pc:sldMk cId="4117732894" sldId="293"/>
            <ac:spMk id="7" creationId="{3B5A1145-ACAE-8399-F14D-006364E539AB}"/>
          </ac:spMkLst>
        </pc:spChg>
        <pc:spChg chg="del">
          <ac:chgData name="HARRIS, Victoria Louise" userId="S::harrisv@who.int::77d83ea0-bc42-459a-b288-1c4c0bdb19c2" providerId="AD" clId="Web-{50FE886F-CB33-194D-A6A0-1D3209C57B2B}" dt="2025-10-06T14:36:42.052" v="9"/>
          <ac:spMkLst>
            <pc:docMk/>
            <pc:sldMk cId="4117732894" sldId="293"/>
            <ac:spMk id="11" creationId="{76D4F7E3-CC11-93B3-4CEC-5EDCEBE93300}"/>
          </ac:spMkLst>
        </pc:spChg>
        <pc:spChg chg="mod">
          <ac:chgData name="HARRIS, Victoria Louise" userId="S::harrisv@who.int::77d83ea0-bc42-459a-b288-1c4c0bdb19c2" providerId="AD" clId="Web-{50FE886F-CB33-194D-A6A0-1D3209C57B2B}" dt="2025-10-06T14:37:15.866" v="13" actId="1076"/>
          <ac:spMkLst>
            <pc:docMk/>
            <pc:sldMk cId="4117732894" sldId="293"/>
            <ac:spMk id="12" creationId="{9252A2C2-98AF-9F01-EAFB-33C2E09096C1}"/>
          </ac:spMkLst>
        </pc:spChg>
        <pc:spChg chg="mod">
          <ac:chgData name="HARRIS, Victoria Louise" userId="S::harrisv@who.int::77d83ea0-bc42-459a-b288-1c4c0bdb19c2" providerId="AD" clId="Web-{50FE886F-CB33-194D-A6A0-1D3209C57B2B}" dt="2025-10-06T14:37:15.897" v="14" actId="1076"/>
          <ac:spMkLst>
            <pc:docMk/>
            <pc:sldMk cId="4117732894" sldId="293"/>
            <ac:spMk id="14" creationId="{A69B71D2-4DFA-FBCF-17CB-278F40B6CC6A}"/>
          </ac:spMkLst>
        </pc:spChg>
        <pc:spChg chg="mod">
          <ac:chgData name="HARRIS, Victoria Louise" userId="S::harrisv@who.int::77d83ea0-bc42-459a-b288-1c4c0bdb19c2" providerId="AD" clId="Web-{50FE886F-CB33-194D-A6A0-1D3209C57B2B}" dt="2025-10-06T14:37:15.929" v="15" actId="1076"/>
          <ac:spMkLst>
            <pc:docMk/>
            <pc:sldMk cId="4117732894" sldId="293"/>
            <ac:spMk id="17" creationId="{6D1FE492-788E-1004-DE94-86CE8B8468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dirty="0">
                <a:solidFill>
                  <a:srgbClr val="000000"/>
                </a:solidFill>
                <a:latin typeface="TrebuchetMS" panose="020B0703020202090204" pitchFamily="34" charset="0"/>
              </a:rPr>
              <a:t>Let’s start with our first module, an introduction to cholera and testing for cholera. </a:t>
            </a:r>
            <a:endParaRPr sz="1800" dirty="0">
              <a:latin typeface="Calibri"/>
              <a:ea typeface="Calibri"/>
              <a:cs typeface="Calibri"/>
              <a:sym typeface="Calibri"/>
            </a:endParaRPr>
          </a:p>
        </p:txBody>
      </p:sp>
      <p:sp>
        <p:nvSpPr>
          <p:cNvPr id="184" name="Google Shape;1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sz="1200">
                <a:solidFill>
                  <a:srgbClr val="000000"/>
                </a:solidFill>
                <a:latin typeface="TrebuchetMS" panose="020B0703020202090204" pitchFamily="34" charset="0"/>
              </a:rPr>
              <a:t>As well as dehydration, Cholera symptoms include acute watery </a:t>
            </a:r>
            <a:r>
              <a:rPr lang="en-US" sz="1200" err="1">
                <a:solidFill>
                  <a:srgbClr val="000000"/>
                </a:solidFill>
                <a:latin typeface="TrebuchetMS" panose="020B0703020202090204" pitchFamily="34" charset="0"/>
              </a:rPr>
              <a:t>diarrhoea</a:t>
            </a:r>
            <a:r>
              <a:rPr lang="en-US" sz="1200">
                <a:solidFill>
                  <a:srgbClr val="000000"/>
                </a:solidFill>
                <a:latin typeface="TrebuchetMS" panose="020B0703020202090204" pitchFamily="34" charset="0"/>
              </a:rPr>
              <a:t> with or without vomiting. Acute watery </a:t>
            </a:r>
            <a:r>
              <a:rPr lang="en-US" sz="1200" err="1">
                <a:solidFill>
                  <a:srgbClr val="000000"/>
                </a:solidFill>
                <a:latin typeface="TrebuchetMS" panose="020B0703020202090204" pitchFamily="34" charset="0"/>
              </a:rPr>
              <a:t>diarrhoea</a:t>
            </a:r>
            <a:r>
              <a:rPr lang="en-US" sz="1200">
                <a:solidFill>
                  <a:srgbClr val="000000"/>
                </a:solidFill>
                <a:latin typeface="TrebuchetMS" panose="020B0703020202090204" pitchFamily="34" charset="0"/>
              </a:rPr>
              <a:t> is defined as the sudden onset of 3 or more loose or watery stools within a 24-hour period. In some cases, the stool from patients with cholera is called ‘rice water stool’ as it looks like the water in which rice has been boiled, whiteish and quite opaque, but this isn’t always the case as we can see in the image, stool from cholera patients can be a variety of </a:t>
            </a:r>
            <a:r>
              <a:rPr lang="en-US" sz="1200" err="1">
                <a:solidFill>
                  <a:srgbClr val="000000"/>
                </a:solidFill>
                <a:latin typeface="TrebuchetMS" panose="020B0703020202090204" pitchFamily="34" charset="0"/>
              </a:rPr>
              <a:t>colours</a:t>
            </a:r>
            <a:r>
              <a:rPr lang="en-US" sz="1200">
                <a:solidFill>
                  <a:srgbClr val="000000"/>
                </a:solidFill>
                <a:latin typeface="TrebuchetMS" panose="020B0703020202090204" pitchFamily="34" charset="0"/>
              </a:rPr>
              <a:t>. </a:t>
            </a:r>
          </a:p>
          <a:p>
            <a:pPr marL="0" indent="0">
              <a:buClr>
                <a:schemeClr val="dk1"/>
              </a:buClr>
              <a:buSzPts val="1200"/>
            </a:pPr>
            <a:endParaRPr lang="en-US" sz="1200">
              <a:solidFill>
                <a:srgbClr val="000000"/>
              </a:solidFill>
              <a:latin typeface="TrebuchetMS" panose="020B0703020202090204" pitchFamily="34" charset="0"/>
            </a:endParaRPr>
          </a:p>
          <a:p>
            <a:pPr marL="0" indent="0">
              <a:buClr>
                <a:schemeClr val="dk1"/>
              </a:buClr>
              <a:buSzPts val="1200"/>
            </a:pPr>
            <a:r>
              <a:rPr lang="en-US" sz="1200">
                <a:solidFill>
                  <a:srgbClr val="000000"/>
                </a:solidFill>
                <a:latin typeface="TrebuchetMS" panose="020B0703020202090204" pitchFamily="34" charset="0"/>
              </a:rPr>
              <a:t>Stool from patients with Cholera disease does not contain signs of blood, we refer to this as “non-bloody stool”.  </a:t>
            </a:r>
            <a:endParaRPr/>
          </a:p>
        </p:txBody>
      </p:sp>
      <p:sp>
        <p:nvSpPr>
          <p:cNvPr id="370" name="Google Shape;37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Trebuchet MS"/>
                <a:ea typeface="Arial"/>
                <a:sym typeface="Arial"/>
              </a:rPr>
              <a:t>People who go on to develop a severe form of cholera disease will be dehydrated due to the loss of fluids from </a:t>
            </a:r>
            <a:r>
              <a:rPr lang="en-US" sz="1200" b="0" i="0" u="none" strike="noStrike" cap="none" dirty="0" err="1">
                <a:solidFill>
                  <a:schemeClr val="dk1"/>
                </a:solidFill>
                <a:effectLst/>
                <a:latin typeface="Trebuchet MS"/>
                <a:ea typeface="Arial"/>
                <a:sym typeface="Arial"/>
              </a:rPr>
              <a:t>diarrhoea</a:t>
            </a:r>
            <a:r>
              <a:rPr lang="en-US" sz="1200" b="0" i="0" u="none" strike="noStrike" cap="none" dirty="0">
                <a:solidFill>
                  <a:schemeClr val="dk1"/>
                </a:solidFill>
                <a:effectLst/>
                <a:latin typeface="Trebuchet MS"/>
                <a:ea typeface="Arial"/>
                <a:sym typeface="Arial"/>
              </a:rPr>
              <a:t>, vomiting and potentially their reduced ability to drink sufficient fluids to replace this loss. </a:t>
            </a:r>
            <a:endParaRPr lang="en-US" b="0" i="0" dirty="0">
              <a:effectLst/>
              <a:latin typeface="Trebuchet MS"/>
            </a:endParaRPr>
          </a:p>
          <a:p>
            <a:pPr marL="0" indent="0"/>
            <a:endParaRPr lang="en-US" b="0" i="0">
              <a:latin typeface="Trebuchet MS" panose="020B0703020202090204" pitchFamily="34" charset="0"/>
              <a:cs typeface="Calibri"/>
              <a:sym typeface="Calibri"/>
            </a:endParaRPr>
          </a:p>
          <a:p>
            <a:pPr marL="0" rtl="0" fontAlgn="base"/>
            <a:r>
              <a:rPr lang="en-US" sz="1200" b="0" i="0" u="none" strike="noStrike" cap="none" dirty="0">
                <a:solidFill>
                  <a:schemeClr val="dk1"/>
                </a:solidFill>
                <a:effectLst/>
                <a:latin typeface="Trebuchet MS"/>
                <a:ea typeface="Arial"/>
                <a:sym typeface="Arial"/>
              </a:rPr>
              <a:t>Severe dehydration is defined as when a patient shows at least one of the following signs: </a:t>
            </a:r>
            <a:endParaRPr lang="en-US" sz="1200" b="0" i="0" u="none" strike="noStrike" cap="none" dirty="0">
              <a:solidFill>
                <a:schemeClr val="dk1"/>
              </a:solidFill>
              <a:effectLst/>
              <a:latin typeface="Trebuchet MS"/>
            </a:endParaRPr>
          </a:p>
          <a:p>
            <a:pPr marL="0" rtl="0" fontAlgn="base">
              <a:buFont typeface="Arial" panose="020B0604020202020204" pitchFamily="34" charset="0"/>
              <a:buChar char="•"/>
            </a:pPr>
            <a:r>
              <a:rPr lang="en-US" sz="1200" b="0" i="0" u="none" strike="noStrike" cap="none" dirty="0">
                <a:solidFill>
                  <a:schemeClr val="dk1"/>
                </a:solidFill>
                <a:effectLst/>
                <a:latin typeface="Trebuchet MS"/>
                <a:ea typeface="Arial"/>
                <a:sym typeface="Arial"/>
              </a:rPr>
              <a:t>The patient is lethargic, (very tired and lacking energy) or unconscious </a:t>
            </a:r>
            <a:endParaRPr lang="en-US" sz="1200" b="0" i="0" u="none" strike="noStrike" cap="none" dirty="0">
              <a:solidFill>
                <a:schemeClr val="dk1"/>
              </a:solidFill>
              <a:effectLst/>
              <a:latin typeface="Trebuchet MS"/>
              <a:ea typeface="Arial"/>
            </a:endParaRPr>
          </a:p>
          <a:p>
            <a:pPr marL="0" rtl="0" fontAlgn="base">
              <a:buFont typeface="Arial" panose="020B0604020202020204" pitchFamily="34" charset="0"/>
              <a:buChar char="•"/>
            </a:pPr>
            <a:r>
              <a:rPr lang="en-US" sz="1200" b="0" i="0" u="none" strike="noStrike" cap="none" dirty="0">
                <a:solidFill>
                  <a:schemeClr val="dk1"/>
                </a:solidFill>
                <a:effectLst/>
                <a:latin typeface="Trebuchet MS"/>
                <a:ea typeface="Arial"/>
                <a:sym typeface="Arial"/>
              </a:rPr>
              <a:t>Has an absent or weak pulse </a:t>
            </a:r>
            <a:endParaRPr lang="en-US" sz="1200" b="0" i="0" u="none" strike="noStrike" cap="none" dirty="0">
              <a:solidFill>
                <a:schemeClr val="dk1"/>
              </a:solidFill>
              <a:effectLst/>
              <a:latin typeface="Trebuchet MS"/>
              <a:ea typeface="Arial"/>
            </a:endParaRPr>
          </a:p>
          <a:p>
            <a:pPr marL="0" rtl="0" fontAlgn="base">
              <a:buFont typeface="Arial" panose="020B0604020202020204" pitchFamily="34" charset="0"/>
              <a:buChar char="•"/>
            </a:pPr>
            <a:r>
              <a:rPr lang="en-US" sz="1200" b="0" i="0" u="none" strike="noStrike" cap="none" dirty="0">
                <a:solidFill>
                  <a:schemeClr val="dk1"/>
                </a:solidFill>
                <a:effectLst/>
                <a:latin typeface="Trebuchet MS"/>
                <a:ea typeface="Arial"/>
                <a:sym typeface="Arial"/>
              </a:rPr>
              <a:t>Is in respiratory distress </a:t>
            </a:r>
            <a:endParaRPr lang="en-US" sz="1200" b="0" i="0" u="none" strike="noStrike" cap="none" dirty="0">
              <a:solidFill>
                <a:schemeClr val="dk1"/>
              </a:solidFill>
              <a:effectLst/>
              <a:latin typeface="Trebuchet MS"/>
              <a:ea typeface="Arial"/>
            </a:endParaRPr>
          </a:p>
          <a:p>
            <a:pPr marL="0" lvl="0" indent="0" algn="l" rtl="0">
              <a:spcBef>
                <a:spcPts val="0"/>
              </a:spcBef>
              <a:spcAft>
                <a:spcPts val="0"/>
              </a:spcAft>
              <a:buClr>
                <a:schemeClr val="dk1"/>
              </a:buClr>
              <a:buSzPts val="1200"/>
              <a:buFont typeface="Arial"/>
              <a:buNone/>
            </a:pPr>
            <a:endParaRPr lang="en-US">
              <a:latin typeface="Calibri"/>
              <a:cs typeface="Calibri"/>
            </a:endParaRPr>
          </a:p>
          <a:p>
            <a:pPr marL="0" lvl="0" indent="0" algn="l" rtl="0">
              <a:spcBef>
                <a:spcPts val="0"/>
              </a:spcBef>
              <a:spcAft>
                <a:spcPts val="0"/>
              </a:spcAft>
              <a:buClr>
                <a:schemeClr val="dk1"/>
              </a:buClr>
              <a:buSzPts val="1200"/>
              <a:buFont typeface="Arial"/>
              <a:buNone/>
            </a:pPr>
            <a:r>
              <a:rPr lang="en-US" b="0" i="0" dirty="0">
                <a:latin typeface="Trebuchet MS"/>
                <a:cs typeface="Calibri"/>
              </a:rPr>
              <a:t>Severe dehydration </a:t>
            </a:r>
            <a:r>
              <a:rPr lang="en-US" dirty="0">
                <a:latin typeface="Trebuchet MS"/>
                <a:cs typeface="Calibri"/>
              </a:rPr>
              <a:t>is</a:t>
            </a:r>
            <a:r>
              <a:rPr lang="en-US" b="0" i="0" dirty="0">
                <a:latin typeface="Trebuchet MS"/>
                <a:cs typeface="Calibri"/>
              </a:rPr>
              <a:t> defined as having at least two of the following signs:</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latin typeface="Trebuchet MS"/>
                <a:cs typeface="Calibri"/>
              </a:rPr>
              <a:t>Sunken eyes</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latin typeface="Trebuchet MS"/>
                <a:cs typeface="Calibri"/>
              </a:rPr>
              <a:t>The patient is not able to drink or is drinking poorly </a:t>
            </a:r>
          </a:p>
          <a:p>
            <a:pPr marL="171450" lvl="0" indent="-171450" algn="l" rtl="0">
              <a:spcBef>
                <a:spcPts val="0"/>
              </a:spcBef>
              <a:spcAft>
                <a:spcPts val="0"/>
              </a:spcAft>
              <a:buClr>
                <a:schemeClr val="dk1"/>
              </a:buClr>
              <a:buSzPts val="1200"/>
              <a:buFont typeface="Arial" panose="020B0604020202020204" pitchFamily="34" charset="0"/>
              <a:buChar char="•"/>
            </a:pPr>
            <a:r>
              <a:rPr lang="en-US" b="0" i="0" dirty="0">
                <a:latin typeface="Trebuchet MS"/>
                <a:cs typeface="Calibri"/>
              </a:rPr>
              <a:t>Or  when doing a skin pinch test, the skin goes back slowly</a:t>
            </a:r>
            <a:endParaRPr b="0" i="0" dirty="0">
              <a:latin typeface="Trebuchet MS"/>
              <a:cs typeface="Calibri"/>
            </a:endParaRPr>
          </a:p>
        </p:txBody>
      </p:sp>
      <p:sp>
        <p:nvSpPr>
          <p:cNvPr id="394" name="Google Shape;3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It is important to remember cholera is treatable. Patients who die of cholera die from the effects of dehydration. </a:t>
            </a:r>
            <a:endParaRPr lang="en-US" dirty="0">
              <a:latin typeface="TrebuchetMS"/>
            </a:endParaRPr>
          </a:p>
          <a:p>
            <a:pPr marL="0" lvl="0" indent="0" algn="l">
              <a:spcBef>
                <a:spcPts val="0"/>
              </a:spcBef>
              <a:spcAft>
                <a:spcPts val="0"/>
              </a:spcAft>
              <a:buNone/>
            </a:pPr>
            <a:r>
              <a:rPr lang="en-US" sz="1200" dirty="0">
                <a:solidFill>
                  <a:srgbClr val="000000"/>
                </a:solidFill>
                <a:latin typeface="TrebuchetMS"/>
              </a:rPr>
              <a:t>The first line of treatment for mild cases is rehydration with oral rehydration solution also called ORS. </a:t>
            </a:r>
            <a:endParaRPr lang="en-US" dirty="0">
              <a:latin typeface="TrebuchetMS"/>
            </a:endParaRPr>
          </a:p>
          <a:p>
            <a:pPr marL="0" indent="0"/>
            <a:endParaRPr lang="en-US" dirty="0">
              <a:solidFill>
                <a:srgbClr val="000000"/>
              </a:solidFill>
              <a:latin typeface="TrebuchetMS"/>
            </a:endParaRPr>
          </a:p>
          <a:p>
            <a:pPr marL="0" lvl="0" indent="0" algn="l" rtl="0">
              <a:spcBef>
                <a:spcPts val="0"/>
              </a:spcBef>
              <a:spcAft>
                <a:spcPts val="0"/>
              </a:spcAft>
              <a:buNone/>
            </a:pPr>
            <a:r>
              <a:rPr lang="en-US" sz="1200" dirty="0">
                <a:solidFill>
                  <a:srgbClr val="000000"/>
                </a:solidFill>
                <a:latin typeface="TrebuchetMS"/>
              </a:rPr>
              <a:t>Patients with severe dehydration or those unable to drink fluids may need additional interventions. Which can include intravenous fluids, usually Ringer`s Lactate and oral antibiotics. </a:t>
            </a:r>
          </a:p>
          <a:p>
            <a:pPr marL="0" indent="0"/>
            <a:endParaRPr lang="en-US" dirty="0">
              <a:solidFill>
                <a:srgbClr val="000000"/>
              </a:solidFill>
              <a:latin typeface="TrebuchetMS"/>
            </a:endParaRPr>
          </a:p>
          <a:p>
            <a:pPr marL="0" lvl="0" indent="0" algn="l" rtl="0">
              <a:spcBef>
                <a:spcPts val="0"/>
              </a:spcBef>
              <a:spcAft>
                <a:spcPts val="0"/>
              </a:spcAft>
              <a:buNone/>
            </a:pPr>
            <a:r>
              <a:rPr lang="en-US" sz="1200" dirty="0">
                <a:solidFill>
                  <a:srgbClr val="000000"/>
                </a:solidFill>
                <a:latin typeface="TrebuchetMS"/>
              </a:rPr>
              <a:t>Antibiotics can help reduce the severity and duration of the disease, but not all cases need antibiotics. </a:t>
            </a:r>
            <a:endParaRPr dirty="0">
              <a:latin typeface="TrebuchetMS"/>
              <a:cs typeface="Calibri"/>
            </a:endParaRPr>
          </a:p>
        </p:txBody>
      </p:sp>
      <p:sp>
        <p:nvSpPr>
          <p:cNvPr id="422" name="Google Shape;42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GB" b="0" i="0">
                <a:latin typeface="Trebuchet MS" panose="020B0703020202090204" pitchFamily="34" charset="0"/>
                <a:cs typeface="Calibri"/>
              </a:rPr>
              <a:t>Moving onto the testing for bacteria responsible for cholera.</a:t>
            </a:r>
          </a:p>
        </p:txBody>
      </p:sp>
      <p:sp>
        <p:nvSpPr>
          <p:cNvPr id="469" name="Google Shape;4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panose="020B0703020202090204" pitchFamily="34" charset="0"/>
              </a:rPr>
              <a:t>The recommendations described in this section were developed by the Global Task Force on Cholera Control (GTFCC), and they are further detailed in a guidance document called Public Health Surveillance for Cholera. </a:t>
            </a:r>
          </a:p>
          <a:p>
            <a:pPr marL="0" indent="0"/>
            <a:r>
              <a:rPr lang="en-US" sz="1200" dirty="0">
                <a:solidFill>
                  <a:srgbClr val="000000"/>
                </a:solidFill>
                <a:latin typeface="TrebuchetMS" panose="020B0703020202090204" pitchFamily="34" charset="0"/>
              </a:rPr>
              <a:t>The testing strategies being applied in your country may vary a little from those recommended here. Be sure to check for differences with your local health authorities and adapt accordingly. </a:t>
            </a:r>
            <a:endParaRPr lang="en-US" dirty="0">
              <a:latin typeface="Calibri"/>
              <a:cs typeface="Calibri"/>
            </a:endParaRPr>
          </a:p>
        </p:txBody>
      </p:sp>
      <p:sp>
        <p:nvSpPr>
          <p:cNvPr id="178" name="Google Shape;17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When you identify a cholera suspect case, it is important to always treat the patient without delay. Then you may find yourself needing to collect a sample from the patient for cholera testing, and finally, it is important to document and report that a suspect cholera case was identified and what is the test result, even if the result is negative. </a:t>
            </a:r>
          </a:p>
          <a:p>
            <a:pPr marL="0" indent="0"/>
            <a:endParaRPr lang="en-US" dirty="0">
              <a:latin typeface="Calibri"/>
              <a:cs typeface="Calibri"/>
            </a:endParaRPr>
          </a:p>
          <a:p>
            <a:pPr marL="0" indent="0"/>
            <a:r>
              <a:rPr lang="en-US" dirty="0">
                <a:solidFill>
                  <a:srgbClr val="000000"/>
                </a:solidFill>
                <a:latin typeface="TrebuchetMS"/>
              </a:rPr>
              <a:t>We will be discussing here:</a:t>
            </a:r>
          </a:p>
          <a:p>
            <a:pPr marL="285750" indent="-285750" algn="just">
              <a:buFont typeface="Symbol"/>
              <a:buChar char="•"/>
            </a:pPr>
            <a:r>
              <a:rPr lang="en-US" dirty="0">
                <a:solidFill>
                  <a:srgbClr val="000000"/>
                </a:solidFill>
                <a:latin typeface="TrebuchetMS"/>
              </a:rPr>
              <a:t>How do you identify a suspect case of cholera?</a:t>
            </a:r>
          </a:p>
          <a:p>
            <a:pPr marL="285750" indent="-285750" algn="just">
              <a:buFont typeface="Symbol"/>
              <a:buChar char="•"/>
            </a:pPr>
            <a:r>
              <a:rPr lang="en-US" dirty="0">
                <a:solidFill>
                  <a:srgbClr val="000000"/>
                </a:solidFill>
                <a:latin typeface="TrebuchetMS"/>
              </a:rPr>
              <a:t>When, who and how to test for cholera?</a:t>
            </a:r>
          </a:p>
          <a:p>
            <a:pPr marL="285750" indent="-285750" algn="just">
              <a:buFont typeface="Symbol"/>
              <a:buChar char="•"/>
            </a:pPr>
            <a:r>
              <a:rPr lang="en-US" dirty="0">
                <a:solidFill>
                  <a:srgbClr val="000000"/>
                </a:solidFill>
                <a:latin typeface="TrebuchetMS"/>
              </a:rPr>
              <a:t>When, what and how to document/report?</a:t>
            </a:r>
            <a:r>
              <a:rPr lang="en-US" dirty="0">
                <a:solidFill>
                  <a:srgbClr val="000000"/>
                </a:solidFill>
              </a:rPr>
              <a:t> </a:t>
            </a:r>
          </a:p>
          <a:p>
            <a:pPr marL="0" indent="0"/>
            <a:r>
              <a:rPr lang="en-US" sz="1200" dirty="0">
                <a:solidFill>
                  <a:srgbClr val="000000"/>
                </a:solidFill>
                <a:latin typeface="TrebuchetMS"/>
              </a:rPr>
              <a:t> </a:t>
            </a:r>
            <a:endParaRPr lang="en-US">
              <a:solidFill>
                <a:srgbClr val="000000"/>
              </a:solidFill>
              <a:latin typeface="Calibri"/>
              <a:cs typeface="Calibri"/>
            </a:endParaRPr>
          </a:p>
          <a:p>
            <a:pPr marL="0" indent="0"/>
            <a:r>
              <a:rPr lang="en-US" sz="1200" dirty="0">
                <a:solidFill>
                  <a:srgbClr val="000000"/>
                </a:solidFill>
                <a:latin typeface="TrebuchetMS"/>
              </a:rPr>
              <a:t>Unlike for other diseases, we do not need a cholera test result to treat the patient. We say that tests are not performed to inform clinical case management, meaning that a positive or negative result will not change the treatment protocol. Treatment should depend on the level of dehydration of the patient and will always consist of rehydrating the patient and sometimes giving the patient antibiotics. </a:t>
            </a:r>
            <a:endParaRPr lang="en-US" sz="1200" dirty="0">
              <a:solidFill>
                <a:srgbClr val="000000"/>
              </a:solidFill>
              <a:latin typeface="Calibri"/>
              <a:cs typeface="Calibri"/>
            </a:endParaRPr>
          </a:p>
          <a:p>
            <a:pPr marL="0" indent="0"/>
            <a:endParaRPr lang="en-US" dirty="0">
              <a:solidFill>
                <a:srgbClr val="000000"/>
              </a:solidFill>
              <a:latin typeface="TrebuchetMS"/>
            </a:endParaRPr>
          </a:p>
          <a:p>
            <a:pPr marL="0" indent="0"/>
            <a:r>
              <a:rPr lang="en-US" sz="1200" dirty="0">
                <a:solidFill>
                  <a:srgbClr val="000000"/>
                </a:solidFill>
                <a:latin typeface="TrebuchetMS"/>
              </a:rPr>
              <a:t>So, if not for patient management, why do we need to test for cholera? </a:t>
            </a:r>
            <a:endParaRPr lang="en-US" dirty="0">
              <a:latin typeface="TrebuchetMS"/>
              <a:cs typeface="Calibri"/>
            </a:endParaRP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56640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For cholera, we test for surveillance purposes to identify an outbreak or to monitor an existing outbreak, this means we test for different reasons depending on the context. </a:t>
            </a:r>
          </a:p>
          <a:p>
            <a:pPr marL="0" indent="0"/>
            <a:endParaRPr lang="en-US" sz="1200">
              <a:solidFill>
                <a:srgbClr val="000000"/>
              </a:solidFill>
              <a:latin typeface="TrebuchetMS" panose="020B0703020202090204" pitchFamily="34" charset="0"/>
            </a:endParaRPr>
          </a:p>
          <a:p>
            <a:pPr marL="0" indent="0"/>
            <a:r>
              <a:rPr lang="en-US" sz="1200">
                <a:solidFill>
                  <a:srgbClr val="000000"/>
                </a:solidFill>
                <a:latin typeface="TrebuchetMS" panose="020B0703020202090204" pitchFamily="34" charset="0"/>
              </a:rPr>
              <a:t>If you are in an area where there is no current outbreak of cholera, then it is imperative to identify any cholera outbreak as early as possible so that the response teams can intervene rapidly in the community to have a better chance of stopping the outbreak early or limiting the spread with interventions such as providing cholera vaccines or even clean drinking water. </a:t>
            </a:r>
          </a:p>
          <a:p>
            <a:pPr marL="0" indent="0"/>
            <a:r>
              <a:rPr lang="en-US" sz="1200">
                <a:solidFill>
                  <a:srgbClr val="000000"/>
                </a:solidFill>
                <a:latin typeface="TrebuchetMS" panose="020B0703020202090204" pitchFamily="34" charset="0"/>
              </a:rPr>
              <a:t>We are looking for the first case of cholera. </a:t>
            </a:r>
          </a:p>
          <a:p>
            <a:pPr marL="0" indent="0"/>
            <a:endParaRPr/>
          </a:p>
          <a:p>
            <a:pPr marL="0" indent="0"/>
            <a:r>
              <a:rPr lang="en-US" sz="1200">
                <a:solidFill>
                  <a:srgbClr val="000000"/>
                </a:solidFill>
                <a:latin typeface="TrebuchetMS" panose="020B0703020202090204" pitchFamily="34" charset="0"/>
              </a:rPr>
              <a:t>If you are in an area where there is an existing ongoing outbreak of cholera, we wish to test enough patients to help monitor the evolution of the outbreak, for example to find out if the number of cases is going up or down, or if the outbreak is spreading to new communities. Knowing this will help the response teams direct the resources and interventions to the areas that most need them. For these reasons, we talk about testing for cholera surveillance and not for clinical management. We also want to regularly study the strain to make sure it doesn't change over time, or if a new strain is introduced. </a:t>
            </a:r>
            <a:endParaRPr>
              <a:latin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8559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If we look at the different steps, from the treatment and identification of a cholera suspect case all the way to testing, documenting and reporting, three of these steps will differ according to the epidemiological situation prevailing in your area. This means that, you will always treat the patient according to their signs and symptom but depending on whether there is an outbreak of cholera or not in your area, you will identify a suspect case, test a suspect case and report cases in slightly different ways. </a:t>
            </a:r>
          </a:p>
          <a:p>
            <a:pPr marL="0" indent="0"/>
            <a:endParaRPr lang="en-US" sz="1200">
              <a:solidFill>
                <a:srgbClr val="000000"/>
              </a:solidFill>
              <a:latin typeface="TrebuchetMS" panose="020B0703020202090204" pitchFamily="34" charset="0"/>
            </a:endParaRPr>
          </a:p>
          <a:p>
            <a:pPr marL="0" indent="0"/>
            <a:r>
              <a:rPr lang="en-US" sz="1200">
                <a:solidFill>
                  <a:srgbClr val="000000"/>
                </a:solidFill>
                <a:latin typeface="TrebuchetMS" panose="020B0703020202090204" pitchFamily="34" charset="0"/>
              </a:rPr>
              <a:t>Let's start by looking at how to identify a suspect case. </a:t>
            </a:r>
            <a:endParaRPr lang="en-US">
              <a:latin typeface="Calibri"/>
              <a:cs typeface="Calibri"/>
            </a:endParaRP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682321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You will recall from the introduction to cholera section, that most cases of cholera will show no or little signs and symptoms. In fact, in the cholera treatment centers or health facilities you will mostly see the subset of cholera cases that develop severe symptoms, those who need most care. </a:t>
            </a:r>
          </a:p>
          <a:p>
            <a:pPr marL="0" indent="0"/>
            <a:endParaRPr lang="en-US">
              <a:latin typeface="Calibri"/>
              <a:cs typeface="Calibri"/>
            </a:endParaRPr>
          </a:p>
          <a:p>
            <a:pPr marL="0" indent="0"/>
            <a:r>
              <a:rPr lang="en-US" sz="1200" dirty="0">
                <a:solidFill>
                  <a:srgbClr val="000000"/>
                </a:solidFill>
                <a:latin typeface="TrebuchetMS"/>
              </a:rPr>
              <a:t>There are specific definitions of cholera suspect </a:t>
            </a:r>
            <a:r>
              <a:rPr lang="en-US" dirty="0">
                <a:solidFill>
                  <a:srgbClr val="000000"/>
                </a:solidFill>
                <a:latin typeface="TrebuchetMS"/>
              </a:rPr>
              <a:t>cases. These</a:t>
            </a:r>
            <a:r>
              <a:rPr lang="en-US" sz="1200" dirty="0">
                <a:solidFill>
                  <a:srgbClr val="000000"/>
                </a:solidFill>
                <a:latin typeface="TrebuchetMS"/>
              </a:rPr>
              <a:t> definitions may vary in your country as compared to these GTFCC recommendations, but it is important to remember that a suspect case of cholera is not just anyone with any type of diarrhea.  </a:t>
            </a:r>
          </a:p>
          <a:p>
            <a:pPr marL="0" indent="0"/>
            <a:endParaRPr lang="en-US">
              <a:latin typeface="Calibri"/>
              <a:cs typeface="Calibri"/>
            </a:endParaRPr>
          </a:p>
          <a:p>
            <a:pPr marL="0" indent="0"/>
            <a:r>
              <a:rPr lang="en-US" sz="1200" dirty="0">
                <a:solidFill>
                  <a:srgbClr val="000000"/>
                </a:solidFill>
                <a:latin typeface="TrebuchetMS"/>
              </a:rPr>
              <a:t>It is also important to know that how we define a suspect cholera case will be different depending on whether or not you are in an area with an already confirmed, ongoing cholera outbreak or not. </a:t>
            </a:r>
            <a:endParaRPr dirty="0">
              <a:latin typeface="TrebuchetMS"/>
              <a:cs typeface="Calibri"/>
            </a:endParaRPr>
          </a:p>
        </p:txBody>
      </p:sp>
      <p:sp>
        <p:nvSpPr>
          <p:cNvPr id="509" name="Google Shape;5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If you apply GTFCC cholera suspect case definitions and you are in an area where there is currently no outbreak of cholera, then people aged 2 years or older that have acute watery </a:t>
            </a:r>
            <a:r>
              <a:rPr lang="en-US" sz="1200" err="1">
                <a:solidFill>
                  <a:srgbClr val="000000"/>
                </a:solidFill>
                <a:latin typeface="TrebuchetMS" panose="020B0703020202090204" pitchFamily="34" charset="0"/>
              </a:rPr>
              <a:t>diarrhoea</a:t>
            </a:r>
            <a:r>
              <a:rPr lang="en-US" sz="1200">
                <a:solidFill>
                  <a:srgbClr val="000000"/>
                </a:solidFill>
                <a:latin typeface="TrebuchetMS" panose="020B0703020202090204" pitchFamily="34" charset="0"/>
              </a:rPr>
              <a:t> and severe dehydration, or any person, 2 years and older who has died from acute watery </a:t>
            </a:r>
            <a:r>
              <a:rPr lang="en-US" sz="1200" err="1">
                <a:solidFill>
                  <a:srgbClr val="000000"/>
                </a:solidFill>
                <a:latin typeface="TrebuchetMS" panose="020B0703020202090204" pitchFamily="34" charset="0"/>
              </a:rPr>
              <a:t>diarrhoea</a:t>
            </a:r>
            <a:r>
              <a:rPr lang="en-US" sz="1200">
                <a:solidFill>
                  <a:srgbClr val="000000"/>
                </a:solidFill>
                <a:latin typeface="TrebuchetMS" panose="020B0703020202090204" pitchFamily="34" charset="0"/>
              </a:rPr>
              <a:t> should be considered a suspect case. </a:t>
            </a:r>
          </a:p>
          <a:p>
            <a:pPr marL="0" indent="0"/>
            <a:endParaRPr lang="en-GB">
              <a:latin typeface="Calibri"/>
              <a:cs typeface="Calibri"/>
            </a:endParaRPr>
          </a:p>
          <a:p>
            <a:pPr marL="0" indent="0"/>
            <a:r>
              <a:rPr lang="en-US" sz="1200">
                <a:solidFill>
                  <a:srgbClr val="000000"/>
                </a:solidFill>
                <a:latin typeface="TrebuchetMS" panose="020B0703020202090204" pitchFamily="34" charset="0"/>
              </a:rPr>
              <a:t>In an area where there is already an outbreak of cholera, then any person of any age, with AWD or who has died from AWD is considered to be a suspect cholera case. </a:t>
            </a:r>
            <a:endParaRPr lang="en-GB">
              <a:latin typeface="Calibri"/>
              <a:cs typeface="Calibri"/>
            </a:endParaRPr>
          </a:p>
        </p:txBody>
      </p:sp>
      <p:sp>
        <p:nvSpPr>
          <p:cNvPr id="524" name="Google Shape;52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US" sz="1200" dirty="0">
                <a:solidFill>
                  <a:srgbClr val="000000"/>
                </a:solidFill>
                <a:latin typeface="TrebuchetMS"/>
              </a:rPr>
              <a:t>By the end of this module, you should be able to  </a:t>
            </a:r>
          </a:p>
          <a:p>
            <a:pPr marL="171450" lvl="0" indent="-171450" algn="l" rtl="0">
              <a:lnSpc>
                <a:spcPct val="107000"/>
              </a:lnSpc>
              <a:spcBef>
                <a:spcPts val="0"/>
              </a:spcBef>
              <a:spcAft>
                <a:spcPts val="0"/>
              </a:spcAft>
              <a:buFont typeface="Arial" panose="020B0604020202020204" pitchFamily="34" charset="0"/>
              <a:buChar char="•"/>
            </a:pPr>
            <a:r>
              <a:rPr lang="en-US" sz="1200" dirty="0">
                <a:solidFill>
                  <a:srgbClr val="000000"/>
                </a:solidFill>
                <a:latin typeface="TrebuchetMS"/>
              </a:rPr>
              <a:t>Describe what cholera is and what causes cholera </a:t>
            </a:r>
          </a:p>
          <a:p>
            <a:pPr marL="171450" lvl="0" indent="-171450" algn="l" rtl="0">
              <a:lnSpc>
                <a:spcPct val="107000"/>
              </a:lnSpc>
              <a:spcBef>
                <a:spcPts val="0"/>
              </a:spcBef>
              <a:spcAft>
                <a:spcPts val="0"/>
              </a:spcAft>
              <a:buFont typeface="Arial" panose="020B0604020202020204" pitchFamily="34" charset="0"/>
              <a:buChar char="•"/>
            </a:pPr>
            <a:r>
              <a:rPr lang="en-US" sz="1200" dirty="0">
                <a:solidFill>
                  <a:srgbClr val="000000"/>
                </a:solidFill>
                <a:latin typeface="TrebuchetMS"/>
              </a:rPr>
              <a:t>Define what is a cholera suspect case </a:t>
            </a:r>
          </a:p>
          <a:p>
            <a:pPr marL="171450" lvl="0" indent="-171450" algn="l" rtl="0">
              <a:lnSpc>
                <a:spcPct val="107000"/>
              </a:lnSpc>
              <a:spcBef>
                <a:spcPts val="0"/>
              </a:spcBef>
              <a:spcAft>
                <a:spcPts val="0"/>
              </a:spcAft>
              <a:buFont typeface="Arial" panose="020B0604020202020204" pitchFamily="34" charset="0"/>
              <a:buChar char="•"/>
            </a:pPr>
            <a:r>
              <a:rPr lang="en-US" sz="1200" dirty="0">
                <a:solidFill>
                  <a:srgbClr val="000000"/>
                </a:solidFill>
                <a:latin typeface="TrebuchetMS"/>
              </a:rPr>
              <a:t>Describe the circumstances in which testing for cholera is recommended and why </a:t>
            </a:r>
          </a:p>
          <a:p>
            <a:pPr marL="171450" indent="-171450">
              <a:lnSpc>
                <a:spcPct val="107000"/>
              </a:lnSpc>
              <a:buFont typeface="Arial" panose="020B0604020202020204" pitchFamily="34" charset="0"/>
              <a:buChar char="•"/>
            </a:pPr>
            <a:r>
              <a:rPr lang="en-US" sz="1200" dirty="0">
                <a:solidFill>
                  <a:srgbClr val="000000"/>
                </a:solidFill>
                <a:latin typeface="TrebuchetMS"/>
              </a:rPr>
              <a:t>And finally identify the </a:t>
            </a:r>
            <a:r>
              <a:rPr lang="en-US" dirty="0">
                <a:solidFill>
                  <a:srgbClr val="000000"/>
                </a:solidFill>
                <a:latin typeface="TrebuchetMS"/>
              </a:rPr>
              <a:t>types of methods</a:t>
            </a:r>
            <a:r>
              <a:rPr lang="en-US" sz="1200" dirty="0">
                <a:solidFill>
                  <a:srgbClr val="000000"/>
                </a:solidFill>
                <a:latin typeface="TrebuchetMS"/>
              </a:rPr>
              <a:t> used for testing for cholera </a:t>
            </a:r>
            <a:endParaRPr dirty="0">
              <a:latin typeface="TrebuchetMS"/>
              <a:sym typeface="Calibri"/>
            </a:endParaRPr>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panose="020B0703020202090204" pitchFamily="34" charset="0"/>
              </a:rPr>
              <a:t>Now you have initiated treatment and identified a suspect case. Who and when do you need to test? And how do you test them? </a:t>
            </a:r>
          </a:p>
          <a:p>
            <a:pPr marL="0" indent="0"/>
            <a:endParaRPr lang="en-US" sz="1200" dirty="0">
              <a:solidFill>
                <a:srgbClr val="000000"/>
              </a:solidFill>
              <a:latin typeface="TrebuchetMS" panose="020B0703020202090204" pitchFamily="34" charset="0"/>
            </a:endParaRPr>
          </a:p>
          <a:p>
            <a:pPr marL="0" indent="0"/>
            <a:r>
              <a:rPr lang="en-US" sz="1200" dirty="0">
                <a:solidFill>
                  <a:srgbClr val="000000"/>
                </a:solidFill>
                <a:latin typeface="TrebuchetMS" panose="020B0703020202090204" pitchFamily="34" charset="0"/>
              </a:rPr>
              <a:t>Remember that when there is no outbreak in the area, our objective is to look for a first case and confirm an outbreak as early as possible so that actions can be taken quickly in the community to have a better chance of stopping the outbreak early or limiting the spread with interventions such as providing clean drinking water or even cholera vaccines. </a:t>
            </a:r>
          </a:p>
          <a:p>
            <a:pPr marL="0" indent="0"/>
            <a:r>
              <a:rPr lang="en-US" sz="1200" dirty="0">
                <a:solidFill>
                  <a:srgbClr val="000000"/>
                </a:solidFill>
                <a:latin typeface="TrebuchetMS" panose="020B0703020202090204" pitchFamily="34" charset="0"/>
              </a:rPr>
              <a:t>To do this, you will be asked to sample and test all suspected cases to quickly find the first evidence of a new outbreak. </a:t>
            </a:r>
          </a:p>
          <a:p>
            <a:pPr marL="0" indent="0"/>
            <a:endParaRPr dirty="0">
              <a:latin typeface="Calibri"/>
              <a:cs typeface="Calibri"/>
            </a:endParaRPr>
          </a:p>
          <a:p>
            <a:pPr marL="0" indent="0"/>
            <a:r>
              <a:rPr lang="en-US" sz="1200" dirty="0">
                <a:solidFill>
                  <a:srgbClr val="000000"/>
                </a:solidFill>
                <a:latin typeface="TrebuchetMS" panose="020B0703020202090204" pitchFamily="34" charset="0"/>
              </a:rPr>
              <a:t>If you are in an area where there is an existing ongoing outbreak of cholera, there is no longer a need to test all cases. However, testing a portion of suspect cases will help monitor the evolution of the outbreak, for example to find out if the number of cases is going up or down, or if the outbreak is spreading to new communities. Testing and obtaining samples from a few cases will also help the laboratory to verify that the strain is not changing with time. </a:t>
            </a:r>
          </a:p>
          <a:p>
            <a:pPr marL="0" indent="0"/>
            <a:r>
              <a:rPr lang="en-US" sz="1200" dirty="0">
                <a:solidFill>
                  <a:srgbClr val="000000"/>
                </a:solidFill>
                <a:latin typeface="TrebuchetMS" panose="020B0703020202090204" pitchFamily="34" charset="0"/>
              </a:rPr>
              <a:t>In these areas, you will be asked to test a portion or a subset of suspected cases. </a:t>
            </a:r>
            <a:endParaRPr dirty="0">
              <a:latin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568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rgbClr val="000000"/>
                </a:solidFill>
                <a:latin typeface="TrebuchetMS"/>
              </a:rPr>
              <a:t>A clinical diagnosis based on the patient's signs and symptoms is used to identify suspected cholera, and this is enough to start treatment. </a:t>
            </a:r>
            <a:r>
              <a:rPr lang="en-US" b="0" i="0" dirty="0">
                <a:solidFill>
                  <a:srgbClr val="000000"/>
                </a:solidFill>
                <a:latin typeface="Calibri"/>
                <a:ea typeface="Calibri"/>
                <a:cs typeface="Calibri"/>
                <a:sym typeface="Calibri"/>
              </a:rPr>
              <a:t>.</a:t>
            </a:r>
            <a:endParaRPr dirty="0"/>
          </a:p>
          <a:p>
            <a:pPr marL="0" lvl="0" indent="0" algn="l" rtl="0">
              <a:spcBef>
                <a:spcPts val="0"/>
              </a:spcBef>
              <a:spcAft>
                <a:spcPts val="0"/>
              </a:spcAft>
              <a:buNone/>
            </a:pPr>
            <a:endParaRPr b="0" i="0">
              <a:solidFill>
                <a:srgbClr val="000000"/>
              </a:solidFill>
              <a:latin typeface="Calibri"/>
              <a:ea typeface="Calibri"/>
              <a:cs typeface="Calibri"/>
              <a:sym typeface="Calibri"/>
            </a:endParaRPr>
          </a:p>
          <a:p>
            <a:pPr marL="0" lvl="0" indent="0" algn="l" rtl="0">
              <a:spcBef>
                <a:spcPts val="0"/>
              </a:spcBef>
              <a:spcAft>
                <a:spcPts val="0"/>
              </a:spcAft>
              <a:buNone/>
            </a:pPr>
            <a:r>
              <a:rPr lang="en-US" sz="1200" dirty="0">
                <a:solidFill>
                  <a:srgbClr val="000000"/>
                </a:solidFill>
                <a:latin typeface="TrebuchetMS"/>
              </a:rPr>
              <a:t>When laboratory testing is needed, common methods used are: </a:t>
            </a:r>
          </a:p>
          <a:p>
            <a:pPr marL="171450" lvl="0" indent="-171450" algn="l" rtl="0">
              <a:spcBef>
                <a:spcPts val="0"/>
              </a:spcBef>
              <a:spcAft>
                <a:spcPts val="0"/>
              </a:spcAft>
              <a:buFont typeface="Arial" panose="020B0604020202020204" pitchFamily="34" charset="0"/>
              <a:buChar char="•"/>
            </a:pPr>
            <a:r>
              <a:rPr lang="en-US" b="0" i="0" dirty="0">
                <a:solidFill>
                  <a:srgbClr val="000000"/>
                </a:solidFill>
                <a:latin typeface="Trebuchet MS"/>
                <a:ea typeface="Calibri"/>
                <a:cs typeface="Calibri"/>
                <a:sym typeface="Calibri"/>
              </a:rPr>
              <a:t>rapid diagnostic tests or RDTs,</a:t>
            </a:r>
            <a:endParaRPr lang="en-US" b="0" i="0" dirty="0">
              <a:solidFill>
                <a:srgbClr val="000000"/>
              </a:solidFill>
              <a:latin typeface="Trebuchet MS"/>
              <a:ea typeface="Calibri"/>
              <a:cs typeface="Calibri"/>
            </a:endParaRPr>
          </a:p>
          <a:p>
            <a:pPr marL="171450" lvl="0" indent="-171450" algn="l" rtl="0">
              <a:spcBef>
                <a:spcPts val="0"/>
              </a:spcBef>
              <a:spcAft>
                <a:spcPts val="0"/>
              </a:spcAft>
              <a:buFont typeface="Arial" panose="020B0604020202020204" pitchFamily="34" charset="0"/>
              <a:buChar char="•"/>
            </a:pPr>
            <a:r>
              <a:rPr lang="en-US" b="0" i="0" dirty="0">
                <a:solidFill>
                  <a:srgbClr val="000000"/>
                </a:solidFill>
                <a:latin typeface="Trebuchet MS"/>
                <a:ea typeface="Calibri"/>
                <a:cs typeface="Calibri"/>
                <a:sym typeface="Calibri"/>
              </a:rPr>
              <a:t>culture and polymerase chain reaction or PCR.</a:t>
            </a:r>
            <a:endParaRPr b="0" i="0" dirty="0">
              <a:latin typeface="Trebuchet MS"/>
            </a:endParaRPr>
          </a:p>
          <a:p>
            <a:pPr marL="0" lvl="0" indent="0" algn="l" rtl="0">
              <a:spcBef>
                <a:spcPts val="0"/>
              </a:spcBef>
              <a:spcAft>
                <a:spcPts val="0"/>
              </a:spcAft>
              <a:buClr>
                <a:schemeClr val="dk1"/>
              </a:buClr>
              <a:buSzPts val="1200"/>
              <a:buFont typeface="Arial"/>
              <a:buNone/>
            </a:pPr>
            <a:endParaRPr b="0" i="0">
              <a:solidFill>
                <a:srgbClr val="000000"/>
              </a:solidFill>
              <a:latin typeface="Calibri"/>
              <a:ea typeface="Calibri"/>
              <a:cs typeface="Calibri"/>
              <a:sym typeface="Calibri"/>
            </a:endParaRPr>
          </a:p>
          <a:p>
            <a:pPr marL="0" lvl="0" indent="0" algn="l" rtl="0">
              <a:spcBef>
                <a:spcPts val="0"/>
              </a:spcBef>
              <a:spcAft>
                <a:spcPts val="0"/>
              </a:spcAft>
              <a:buClr>
                <a:srgbClr val="000000"/>
              </a:buClr>
              <a:buSzPts val="1200"/>
              <a:buFont typeface="Calibri"/>
              <a:buNone/>
            </a:pPr>
            <a:r>
              <a:rPr lang="en-US" sz="1200" dirty="0">
                <a:solidFill>
                  <a:srgbClr val="000000"/>
                </a:solidFill>
                <a:latin typeface="TrebuchetMS"/>
              </a:rPr>
              <a:t>RDTs can be performed virtually anywhere and by clinical personnel or rapid response teams or laboratory technicians. They do not confirm cases but are used to quickly identify suspected or probable cholera outbreaks. We will discuss these in detail in Module 3. </a:t>
            </a:r>
          </a:p>
          <a:p>
            <a:pPr marL="0" lvl="0" indent="0" algn="l" rtl="0">
              <a:spcBef>
                <a:spcPts val="0"/>
              </a:spcBef>
              <a:spcAft>
                <a:spcPts val="0"/>
              </a:spcAft>
              <a:buClr>
                <a:srgbClr val="000000"/>
              </a:buClr>
              <a:buSzPts val="1200"/>
              <a:buFont typeface="Calibri"/>
              <a:buNone/>
            </a:pPr>
            <a:endParaRPr b="0" i="0">
              <a:solidFill>
                <a:srgbClr val="000000"/>
              </a:solidFill>
              <a:latin typeface="Calibri"/>
              <a:ea typeface="Calibri"/>
              <a:cs typeface="Calibri"/>
              <a:sym typeface="Calibri"/>
            </a:endParaRPr>
          </a:p>
          <a:p>
            <a:pPr marL="0" indent="0">
              <a:buSzPts val="1200"/>
            </a:pPr>
            <a:r>
              <a:rPr lang="en-US" sz="1200" dirty="0">
                <a:solidFill>
                  <a:prstClr val="black"/>
                </a:solidFill>
                <a:latin typeface="TrebuchetMS"/>
              </a:rPr>
              <a:t>Unlike RDTs, culture and</a:t>
            </a:r>
            <a:r>
              <a:rPr lang="en-US" dirty="0">
                <a:solidFill>
                  <a:prstClr val="black"/>
                </a:solidFill>
                <a:latin typeface="TrebuchetMS"/>
              </a:rPr>
              <a:t>/or</a:t>
            </a:r>
            <a:r>
              <a:rPr lang="en-US" sz="1200" dirty="0">
                <a:solidFill>
                  <a:prstClr val="black"/>
                </a:solidFill>
                <a:latin typeface="TrebuchetMS"/>
              </a:rPr>
              <a:t> PCR are used to </a:t>
            </a:r>
            <a:r>
              <a:rPr lang="en-US" sz="1200" b="1" dirty="0">
                <a:solidFill>
                  <a:prstClr val="black"/>
                </a:solidFill>
                <a:latin typeface="TrebuchetMS-Bold"/>
              </a:rPr>
              <a:t>confirm</a:t>
            </a:r>
            <a:r>
              <a:rPr lang="en-US" sz="1200" b="0" dirty="0">
                <a:solidFill>
                  <a:prstClr val="black"/>
                </a:solidFill>
                <a:latin typeface="TrebuchetMS"/>
              </a:rPr>
              <a:t> cholera, but they need to be performed in a laboratory. These are outside the scope of this course.</a:t>
            </a:r>
          </a:p>
          <a:p>
            <a:pPr marL="0" indent="0">
              <a:buSzPts val="1200"/>
            </a:pPr>
            <a:endParaRPr>
              <a:latin typeface="Calibri"/>
              <a:cs typeface="Calibri"/>
              <a:sym typeface="Calibri"/>
            </a:endParaRPr>
          </a:p>
          <a:p>
            <a:pPr marL="0" lvl="0" indent="0" algn="l" rtl="0">
              <a:spcBef>
                <a:spcPts val="0"/>
              </a:spcBef>
              <a:spcAft>
                <a:spcPts val="0"/>
              </a:spcAft>
              <a:buClr>
                <a:srgbClr val="000000"/>
              </a:buClr>
              <a:buSzPts val="1200"/>
              <a:buFont typeface="Calibri"/>
              <a:buNone/>
            </a:pPr>
            <a:r>
              <a:rPr lang="en-US" sz="1200" dirty="0">
                <a:solidFill>
                  <a:srgbClr val="000000"/>
                </a:solidFill>
                <a:latin typeface="TrebuchetMS"/>
              </a:rPr>
              <a:t>In all cases, when there is a need to test a patient for cholera, whether this be with RDT or with culture and</a:t>
            </a:r>
            <a:r>
              <a:rPr lang="en-US" dirty="0">
                <a:solidFill>
                  <a:srgbClr val="000000"/>
                </a:solidFill>
                <a:latin typeface="TrebuchetMS"/>
              </a:rPr>
              <a:t>/or</a:t>
            </a:r>
            <a:r>
              <a:rPr lang="en-US" sz="1200" dirty="0">
                <a:solidFill>
                  <a:srgbClr val="000000"/>
                </a:solidFill>
                <a:latin typeface="TrebuchetMS"/>
              </a:rPr>
              <a:t> PCR, you will first be asked to collect a sample of stool or swab from the suspect case. This will be discussed in Module 2. </a:t>
            </a:r>
            <a:endParaRPr dirty="0"/>
          </a:p>
        </p:txBody>
      </p:sp>
      <p:sp>
        <p:nvSpPr>
          <p:cNvPr id="618" name="Google Shape;61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a:extLst>
            <a:ext uri="{FF2B5EF4-FFF2-40B4-BE49-F238E27FC236}">
              <a16:creationId xmlns:a16="http://schemas.microsoft.com/office/drawing/2014/main" id="{E07B2B8E-2F85-7BFC-6680-6349AAE48EB9}"/>
            </a:ext>
          </a:extLst>
        </p:cNvPr>
        <p:cNvGrpSpPr/>
        <p:nvPr/>
      </p:nvGrpSpPr>
      <p:grpSpPr>
        <a:xfrm>
          <a:off x="0" y="0"/>
          <a:ext cx="0" cy="0"/>
          <a:chOff x="0" y="0"/>
          <a:chExt cx="0" cy="0"/>
        </a:xfrm>
      </p:grpSpPr>
      <p:sp>
        <p:nvSpPr>
          <p:cNvPr id="601" name="Google Shape;601;p27:notes">
            <a:extLst>
              <a:ext uri="{FF2B5EF4-FFF2-40B4-BE49-F238E27FC236}">
                <a16:creationId xmlns:a16="http://schemas.microsoft.com/office/drawing/2014/main" id="{C8C2DE40-8133-9078-A14C-BEEE9E34DA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a:extLst>
              <a:ext uri="{FF2B5EF4-FFF2-40B4-BE49-F238E27FC236}">
                <a16:creationId xmlns:a16="http://schemas.microsoft.com/office/drawing/2014/main" id="{FBAB1CC0-D7C9-414E-0E90-7420FEF1F7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prstClr val="black"/>
                </a:solidFill>
                <a:latin typeface="TrebuchetMS" panose="020B0703020202090204" pitchFamily="34" charset="0"/>
              </a:rPr>
              <a:t>Not every facility will have RDTs at all times. It is possible you face a situation where you suspect cholera but do not have any RDT to test with due to a stock out for example. But we still have to take action.</a:t>
            </a:r>
            <a:br>
              <a:rPr lang="en-US">
                <a:latin typeface="Calibri"/>
                <a:ea typeface="Calibri"/>
                <a:cs typeface="Calibri"/>
              </a:rPr>
            </a:br>
            <a:r>
              <a:rPr lang="en-US" sz="1200">
                <a:solidFill>
                  <a:prstClr val="black"/>
                </a:solidFill>
                <a:latin typeface="TrebuchetMS" panose="020B0703020202090204" pitchFamily="34" charset="0"/>
              </a:rPr>
              <a:t>If we look at the 2 scenario we have outlined – when there is No confirmed outbreak and No probable outbreak the testing strategy is to TEST ALL suspected cases. Since we do not have RDTs we collect the sample as described in the next module and send it to the laboratory for testing. You may need to communicate with the health authorities or laboratory to quickly distribute transport media and ensure quick transport and let the laboratory know a sample is to be sent.</a:t>
            </a:r>
            <a:br>
              <a:rPr lang="en-US">
                <a:latin typeface="Calibri"/>
                <a:ea typeface="Calibri"/>
                <a:cs typeface="Calibri"/>
              </a:rPr>
            </a:br>
            <a:br>
              <a:rPr lang="en-US">
                <a:latin typeface="Calibri"/>
                <a:ea typeface="Calibri"/>
                <a:cs typeface="Calibri"/>
              </a:rPr>
            </a:br>
            <a:r>
              <a:rPr lang="en-US" sz="1200">
                <a:solidFill>
                  <a:prstClr val="black"/>
                </a:solidFill>
                <a:latin typeface="TrebuchetMS" panose="020B0703020202090204" pitchFamily="34" charset="0"/>
              </a:rPr>
              <a:t>If there is a probable outbreak or an outbreak declared in the area you work in, then according to the testing strategy the health facility should collect samples from the first 3 cholera suspects per week and send these samples to the laboratory for testing. </a:t>
            </a:r>
          </a:p>
          <a:p>
            <a:pPr marL="0" indent="0"/>
            <a:endParaRPr lang="en-US">
              <a:solidFill>
                <a:srgbClr val="000000"/>
              </a:solidFill>
              <a:latin typeface="Calibri"/>
              <a:ea typeface="Calibri"/>
              <a:cs typeface="Calibri"/>
            </a:endParaRPr>
          </a:p>
          <a:p>
            <a:pPr marL="0" indent="0"/>
            <a:r>
              <a:rPr lang="en-US" sz="1200">
                <a:solidFill>
                  <a:srgbClr val="000000"/>
                </a:solidFill>
                <a:latin typeface="TrebuchetMS" panose="020B0703020202090204" pitchFamily="34" charset="0"/>
              </a:rPr>
              <a:t>Note, your health authorities may coordinate sample collection days with you to ensure samples do not wait long time periods before being transported. </a:t>
            </a:r>
          </a:p>
          <a:p>
            <a:pPr marL="0" indent="0"/>
            <a:endParaRPr lang="en-US" sz="1200">
              <a:solidFill>
                <a:srgbClr val="000000"/>
              </a:solidFill>
              <a:latin typeface="TrebuchetMS" panose="020B0703020202090204" pitchFamily="34" charset="0"/>
            </a:endParaRPr>
          </a:p>
          <a:p>
            <a:pPr marL="0" indent="0"/>
            <a:r>
              <a:rPr lang="en-US" sz="1200">
                <a:solidFill>
                  <a:srgbClr val="000000"/>
                </a:solidFill>
                <a:latin typeface="TrebuchetMS" panose="020B0703020202090204" pitchFamily="34" charset="0"/>
              </a:rPr>
              <a:t> Next we will look at how this changes if you do have RDTs available on site. </a:t>
            </a:r>
            <a:br>
              <a:rPr lang="en-US">
                <a:solidFill>
                  <a:srgbClr val="000000"/>
                </a:solidFill>
                <a:latin typeface="Calibri"/>
                <a:ea typeface="Calibri"/>
                <a:cs typeface="Calibri"/>
              </a:rPr>
            </a:br>
            <a:endParaRPr lang="en-US">
              <a:solidFill>
                <a:srgbClr val="000000"/>
              </a:solidFill>
              <a:latin typeface="Calibri"/>
              <a:ea typeface="Calibri"/>
              <a:cs typeface="Calibri"/>
            </a:endParaRPr>
          </a:p>
        </p:txBody>
      </p:sp>
      <p:sp>
        <p:nvSpPr>
          <p:cNvPr id="603" name="Google Shape;603;p27:notes">
            <a:extLst>
              <a:ext uri="{FF2B5EF4-FFF2-40B4-BE49-F238E27FC236}">
                <a16:creationId xmlns:a16="http://schemas.microsoft.com/office/drawing/2014/main" id="{55D39F14-48AA-8A86-F137-07D3E38977A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04186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Let's now look at the two scenarios and what to do if RDT are available. </a:t>
            </a:r>
          </a:p>
          <a:p>
            <a:pPr marL="0" indent="0"/>
            <a:r>
              <a:rPr lang="en-US" sz="1200" dirty="0">
                <a:solidFill>
                  <a:prstClr val="black"/>
                </a:solidFill>
                <a:latin typeface="TrebuchetMS"/>
              </a:rPr>
              <a:t>We said that in an area where there is no known outbreak of cholera, our objective is to find a first case and for this we need to test every suspected case. What that means for you is that you may be asked to perform an RDT on all suspected cases and then because we will need further laboratory confirmation, you will want to collect a sample from all RDT reactive cases and send to a laboratory for confirmation.</a:t>
            </a:r>
          </a:p>
          <a:p>
            <a:pPr marL="0" indent="0"/>
            <a:endParaRPr lang="en-US">
              <a:solidFill>
                <a:srgbClr val="000000"/>
              </a:solidFill>
              <a:latin typeface="Calibri"/>
              <a:ea typeface="Calibri"/>
              <a:cs typeface="Calibri"/>
            </a:endParaRPr>
          </a:p>
          <a:p>
            <a:pPr marL="0" indent="0"/>
            <a:r>
              <a:rPr lang="en-US" sz="1200" dirty="0">
                <a:solidFill>
                  <a:srgbClr val="000000"/>
                </a:solidFill>
                <a:latin typeface="TrebuchetMS"/>
              </a:rPr>
              <a:t>In an area where there is already a known outbreak of cholera, you may be asked to test only a portion of suspected cases every day. The GTFCC recommends testing the first 3 suspected cases every day using </a:t>
            </a:r>
            <a:r>
              <a:rPr lang="en-US" dirty="0">
                <a:solidFill>
                  <a:srgbClr val="000000"/>
                </a:solidFill>
                <a:latin typeface="TrebuchetMS"/>
              </a:rPr>
              <a:t> </a:t>
            </a:r>
            <a:r>
              <a:rPr lang="en-US" sz="1200" dirty="0">
                <a:solidFill>
                  <a:srgbClr val="000000"/>
                </a:solidFill>
                <a:latin typeface="TrebuchetMS"/>
              </a:rPr>
              <a:t>RDT. Following this, you may also be asked to collect a sample from a portion of RDT reactive cases every week to send to a laboratory for them to further confirm and study the strain. In this case, the GTFCC recommends sending 3 RDT reactive samples to the laboratory for each area (or surveillance unit) and this every week. </a:t>
            </a:r>
          </a:p>
          <a:p>
            <a:pPr marL="0" indent="0"/>
            <a:endParaRPr lang="en-US">
              <a:solidFill>
                <a:srgbClr val="000000"/>
              </a:solidFill>
              <a:latin typeface="Calibri"/>
              <a:ea typeface="Calibri"/>
              <a:cs typeface="Calibri"/>
            </a:endParaRPr>
          </a:p>
          <a:p>
            <a:pPr marL="0" lvl="0" indent="0" algn="l" rtl="0">
              <a:spcBef>
                <a:spcPts val="0"/>
              </a:spcBef>
              <a:spcAft>
                <a:spcPts val="0"/>
              </a:spcAft>
              <a:buNone/>
            </a:pPr>
            <a:r>
              <a:rPr lang="en-US" sz="1200" dirty="0">
                <a:solidFill>
                  <a:srgbClr val="000000"/>
                </a:solidFill>
                <a:latin typeface="TrebuchetMS"/>
              </a:rPr>
              <a:t>The number of suspected cases recommended to test may vary for your country. Always check what are the procedures in place in your area and at the time you are testing. </a:t>
            </a:r>
            <a:endParaRPr lang="en-US" dirty="0">
              <a:solidFill>
                <a:srgbClr val="000000"/>
              </a:solidFill>
              <a:latin typeface="TrebuchetMS"/>
              <a:ea typeface="Calibri"/>
              <a:cs typeface="Calibri"/>
            </a:endParaRPr>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615651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Now you have treated the patient, identified the patient as a suspected cholera case, maybe tested the patient or even sent a sample to a laboratory, the next critical step is to document your findings and report to the local health authorities. </a:t>
            </a:r>
          </a:p>
          <a:p>
            <a:pPr marL="0" indent="0"/>
            <a:endParaRPr lang="en-US" sz="1200">
              <a:solidFill>
                <a:srgbClr val="000000"/>
              </a:solidFill>
              <a:latin typeface="TrebuchetMS" panose="020B0703020202090204" pitchFamily="34" charset="0"/>
            </a:endParaRPr>
          </a:p>
          <a:p>
            <a:pPr marL="0" indent="0"/>
            <a:r>
              <a:rPr lang="en-US" sz="1200" dirty="0">
                <a:solidFill>
                  <a:srgbClr val="000000"/>
                </a:solidFill>
                <a:latin typeface="TrebuchetMS"/>
              </a:rPr>
              <a:t>In any case, you should always keep records </a:t>
            </a:r>
            <a:r>
              <a:rPr lang="en-US" dirty="0">
                <a:solidFill>
                  <a:srgbClr val="000000"/>
                </a:solidFill>
                <a:latin typeface="TrebuchetMS"/>
              </a:rPr>
              <a:t>of </a:t>
            </a:r>
            <a:r>
              <a:rPr lang="en-US" sz="1200" dirty="0">
                <a:solidFill>
                  <a:srgbClr val="000000"/>
                </a:solidFill>
                <a:latin typeface="TrebuchetMS"/>
              </a:rPr>
              <a:t>the patient and any RDT results, including any negative or </a:t>
            </a:r>
            <a:r>
              <a:rPr lang="en-US" dirty="0">
                <a:solidFill>
                  <a:srgbClr val="000000"/>
                </a:solidFill>
                <a:latin typeface="TrebuchetMS"/>
              </a:rPr>
              <a:t>non-reactive</a:t>
            </a:r>
            <a:r>
              <a:rPr lang="en-US" sz="1200" dirty="0">
                <a:solidFill>
                  <a:srgbClr val="000000"/>
                </a:solidFill>
                <a:latin typeface="TrebuchetMS"/>
              </a:rPr>
              <a:t> results. </a:t>
            </a:r>
          </a:p>
          <a:p>
            <a:pPr marL="0" indent="0"/>
            <a:endParaRPr lang="en-US">
              <a:solidFill>
                <a:srgbClr val="000000"/>
              </a:solidFill>
              <a:latin typeface="Calibri"/>
              <a:ea typeface="Calibri"/>
              <a:cs typeface="Calibri"/>
            </a:endParaRPr>
          </a:p>
          <a:p>
            <a:pPr marL="0" indent="0"/>
            <a:r>
              <a:rPr lang="en-US" sz="1200" dirty="0">
                <a:solidFill>
                  <a:srgbClr val="000000"/>
                </a:solidFill>
                <a:latin typeface="TrebuchetMS"/>
              </a:rPr>
              <a:t>In an area where there is no known outbreak of cholera, suspect cholera cases </a:t>
            </a:r>
            <a:r>
              <a:rPr lang="en-US" dirty="0">
                <a:solidFill>
                  <a:srgbClr val="000000"/>
                </a:solidFill>
                <a:latin typeface="TrebuchetMS"/>
              </a:rPr>
              <a:t>all RDT </a:t>
            </a:r>
            <a:r>
              <a:rPr lang="en-US" sz="1200" dirty="0">
                <a:solidFill>
                  <a:srgbClr val="000000"/>
                </a:solidFill>
                <a:latin typeface="TrebuchetMS"/>
              </a:rPr>
              <a:t>results </a:t>
            </a:r>
            <a:r>
              <a:rPr lang="en-US" dirty="0">
                <a:solidFill>
                  <a:srgbClr val="000000"/>
                </a:solidFill>
                <a:latin typeface="TrebuchetMS"/>
              </a:rPr>
              <a:t>(reactive, non-reactive, invalid) </a:t>
            </a:r>
            <a:r>
              <a:rPr lang="en-US" sz="1200" dirty="0">
                <a:solidFill>
                  <a:srgbClr val="000000"/>
                </a:solidFill>
                <a:latin typeface="TrebuchetMS"/>
              </a:rPr>
              <a:t>should be reported to local health authorities on a daily basis.</a:t>
            </a:r>
            <a:r>
              <a:rPr lang="en-US" dirty="0">
                <a:solidFill>
                  <a:srgbClr val="000000"/>
                </a:solidFill>
                <a:latin typeface="TrebuchetMS"/>
              </a:rPr>
              <a:t> </a:t>
            </a:r>
            <a:endParaRPr lang="en-US" dirty="0">
              <a:latin typeface="TrebuchetMS"/>
            </a:endParaRPr>
          </a:p>
          <a:p>
            <a:pPr marL="0" indent="0"/>
            <a:endParaRPr lang="en-US" dirty="0">
              <a:solidFill>
                <a:srgbClr val="000000"/>
              </a:solidFill>
              <a:latin typeface="TrebuchetMS"/>
            </a:endParaRPr>
          </a:p>
          <a:p>
            <a:pPr marL="0" indent="0"/>
            <a:r>
              <a:rPr lang="en-US" sz="1200" dirty="0">
                <a:solidFill>
                  <a:srgbClr val="000000"/>
                </a:solidFill>
                <a:latin typeface="TrebuchetMS"/>
              </a:rPr>
              <a:t>In an area where there is already a known outbreak of cholera, suspect cholera cases and all RDT results should be reported to local health authorities on a weekly basis.  </a:t>
            </a:r>
            <a:br>
              <a:rPr lang="fr-CH" dirty="0"/>
            </a:br>
            <a:endParaRPr lang="fr-CH"/>
          </a:p>
        </p:txBody>
      </p:sp>
      <p:sp>
        <p:nvSpPr>
          <p:cNvPr id="603" name="Google Shape;60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404433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dirty="0">
                <a:solidFill>
                  <a:srgbClr val="000000"/>
                </a:solidFill>
                <a:latin typeface="TrebuchetMS"/>
              </a:rPr>
              <a:t>To summarize, </a:t>
            </a:r>
          </a:p>
          <a:p>
            <a:pPr marL="0" indent="0"/>
            <a:r>
              <a:rPr lang="en-US" sz="1200" dirty="0">
                <a:solidFill>
                  <a:srgbClr val="000000"/>
                </a:solidFill>
                <a:latin typeface="TrebuchetMS"/>
              </a:rPr>
              <a:t> </a:t>
            </a:r>
          </a:p>
          <a:p>
            <a:pPr marL="0" indent="0"/>
            <a:r>
              <a:rPr lang="en-US" sz="1200" dirty="0">
                <a:solidFill>
                  <a:srgbClr val="000000"/>
                </a:solidFill>
                <a:latin typeface="TrebuchetMS"/>
              </a:rPr>
              <a:t>Always treat the patient as soon as possible. </a:t>
            </a:r>
          </a:p>
          <a:p>
            <a:pPr marL="0" indent="0"/>
            <a:endParaRPr lang="en-US" sz="1200">
              <a:solidFill>
                <a:srgbClr val="000000"/>
              </a:solidFill>
              <a:latin typeface="TrebuchetMS" panose="020B0703020202090204" pitchFamily="34" charset="0"/>
            </a:endParaRPr>
          </a:p>
          <a:p>
            <a:pPr marL="0" indent="0"/>
            <a:r>
              <a:rPr lang="en-US" sz="1200" dirty="0">
                <a:solidFill>
                  <a:srgbClr val="000000"/>
                </a:solidFill>
                <a:latin typeface="TrebuchetMS"/>
              </a:rPr>
              <a:t>When there is no outbreak, we aim to quickly detect the first case to quickly protect the community and alert other departments to contain the disease and prevent widespread outbreaks. To do this we identify suspect cases, this is anyone 2 years and above with AWD and SEVERE dehydration, or 2 and above who die with AWD. </a:t>
            </a:r>
            <a:r>
              <a:rPr lang="en-US" dirty="0">
                <a:solidFill>
                  <a:srgbClr val="000000"/>
                </a:solidFill>
                <a:latin typeface="TrebuchetMS"/>
              </a:rPr>
              <a:t>If RDTs</a:t>
            </a:r>
            <a:r>
              <a:rPr lang="en-US" sz="1200" dirty="0">
                <a:solidFill>
                  <a:srgbClr val="000000"/>
                </a:solidFill>
                <a:latin typeface="TrebuchetMS"/>
              </a:rPr>
              <a:t> are available, we test all suspected cases using the </a:t>
            </a:r>
            <a:r>
              <a:rPr lang="en-US" dirty="0">
                <a:solidFill>
                  <a:srgbClr val="000000"/>
                </a:solidFill>
                <a:latin typeface="TrebuchetMS"/>
              </a:rPr>
              <a:t>RDTs</a:t>
            </a:r>
            <a:r>
              <a:rPr lang="en-US" sz="1200" dirty="0">
                <a:solidFill>
                  <a:srgbClr val="000000"/>
                </a:solidFill>
                <a:latin typeface="TrebuchetMS"/>
              </a:rPr>
              <a:t>. We also send the RDT reactive samples to the laboratory for confirmation by Culture </a:t>
            </a:r>
            <a:r>
              <a:rPr lang="en-US" dirty="0">
                <a:solidFill>
                  <a:srgbClr val="000000"/>
                </a:solidFill>
                <a:latin typeface="TrebuchetMS"/>
              </a:rPr>
              <a:t>and/or</a:t>
            </a:r>
            <a:r>
              <a:rPr lang="en-US" sz="1200" dirty="0">
                <a:solidFill>
                  <a:srgbClr val="000000"/>
                </a:solidFill>
                <a:latin typeface="TrebuchetMS"/>
              </a:rPr>
              <a:t> PCR. If RDTs are not available, we simply collect samples from all suspected cholera cases and send them to the laboratory for testing as soon as possible. We record all RDT results (reactive or non-reactive) and report any reactive RDT result to the health authorities on the same day.  </a:t>
            </a:r>
          </a:p>
          <a:p>
            <a:pPr marL="0" indent="0"/>
            <a:endParaRPr lang="en-US">
              <a:solidFill>
                <a:srgbClr val="000000"/>
              </a:solidFill>
              <a:latin typeface="Calibri"/>
              <a:ea typeface="Calibri"/>
              <a:cs typeface="Calibri"/>
            </a:endParaRPr>
          </a:p>
          <a:p>
            <a:pPr marL="0" indent="0"/>
            <a:r>
              <a:rPr lang="en-US" sz="1200" dirty="0">
                <a:solidFill>
                  <a:srgbClr val="000000"/>
                </a:solidFill>
                <a:latin typeface="TrebuchetMS"/>
              </a:rPr>
              <a:t>When there is an outbreak of cholera in the area or surveillance unit, we aim to monitor the outbreak. A suspected cholera case is now defined as any person of any age, with AWD or who has died from AWD. If RDTs are available, we test the first 3 suspected cases of the day in our health facility using RDTs. We also send the reactive RDT sample to the laboratory for confirmation by culture </a:t>
            </a:r>
            <a:r>
              <a:rPr lang="en-US" dirty="0">
                <a:solidFill>
                  <a:srgbClr val="000000"/>
                </a:solidFill>
                <a:latin typeface="TrebuchetMS"/>
              </a:rPr>
              <a:t>and/or</a:t>
            </a:r>
            <a:r>
              <a:rPr lang="en-US" sz="1200" dirty="0">
                <a:solidFill>
                  <a:srgbClr val="000000"/>
                </a:solidFill>
                <a:latin typeface="TrebuchetMS"/>
              </a:rPr>
              <a:t> PCR. If RDTs are not available for any reason, we collect samples from the first 3 suspected cases of the week in the health facility and send them to a laboratory for testing. We keep </a:t>
            </a:r>
            <a:r>
              <a:rPr lang="en-US" dirty="0">
                <a:solidFill>
                  <a:srgbClr val="000000"/>
                </a:solidFill>
                <a:latin typeface="TrebuchetMS"/>
              </a:rPr>
              <a:t>records</a:t>
            </a:r>
            <a:r>
              <a:rPr lang="en-US" sz="1200" dirty="0">
                <a:solidFill>
                  <a:srgbClr val="000000"/>
                </a:solidFill>
                <a:latin typeface="TrebuchetMS"/>
              </a:rPr>
              <a:t> of all RDT results. Finally, we report all suspect cases and RDT results to health authorities on a weekly basis.  </a:t>
            </a:r>
            <a:endParaRPr lang="en-US" dirty="0">
              <a:solidFill>
                <a:srgbClr val="000000"/>
              </a:solidFill>
              <a:latin typeface="Calibri"/>
              <a:ea typeface="Calibri"/>
              <a:cs typeface="Calibri"/>
            </a:endParaRPr>
          </a:p>
        </p:txBody>
      </p:sp>
      <p:sp>
        <p:nvSpPr>
          <p:cNvPr id="578" name="Google Shape;57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679278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000000"/>
                </a:solidFill>
                <a:latin typeface="Trebuchet MS" panose="020B0703020202090204" pitchFamily="34" charset="0"/>
                <a:ea typeface="Calibri"/>
                <a:cs typeface="Calibri"/>
              </a:rPr>
              <a:t>For further information…</a:t>
            </a:r>
            <a:endParaRPr b="0" i="0">
              <a:solidFill>
                <a:srgbClr val="000000"/>
              </a:solidFill>
              <a:latin typeface="Trebuchet MS" panose="020B0703020202090204" pitchFamily="34" charset="0"/>
              <a:ea typeface="Calibri"/>
              <a:cs typeface="Calibri"/>
            </a:endParaRP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0" i="0">
                <a:solidFill>
                  <a:srgbClr val="000000"/>
                </a:solidFill>
                <a:latin typeface="Trebuchet MS" panose="020B0703020202090204" pitchFamily="34" charset="0"/>
                <a:ea typeface="Calibri"/>
                <a:cs typeface="Calibri"/>
              </a:rPr>
              <a:t>End of module assessment.</a:t>
            </a:r>
            <a:endParaRPr lang="en-US" b="0" i="0">
              <a:latin typeface="Trebuchet MS" panose="020B070302020209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12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4749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650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07000"/>
              </a:lnSpc>
              <a:buClr>
                <a:schemeClr val="dk1"/>
              </a:buClr>
              <a:buSzPts val="1200"/>
            </a:pPr>
            <a:r>
              <a:rPr lang="en-US" sz="1200" dirty="0">
                <a:solidFill>
                  <a:srgbClr val="000000"/>
                </a:solidFill>
                <a:latin typeface="TrebuchetMS" panose="020B0703020202090204" pitchFamily="34" charset="0"/>
              </a:rPr>
              <a:t>This first module includes an introduction to cholera followed by an introduction to testing for cholera with a brief quiz to test your new knowledge. </a:t>
            </a:r>
            <a:endParaRPr lang="en-US" dirty="0">
              <a:latin typeface="Calibri"/>
              <a:sym typeface="Calibri"/>
            </a:endParaRPr>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94929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rgbClr val="000000"/>
                </a:solidFill>
                <a:latin typeface="TrebuchetMS" panose="020B0703020202090204" pitchFamily="34" charset="0"/>
              </a:rPr>
              <a:t>Introduction to cholera: Here we will talk about cholera the disease and the bacteria which causes the disease. </a:t>
            </a:r>
            <a:endParaRPr lang="en-GB">
              <a:latin typeface="Calibri"/>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Cholera the disease is an acute diarrheal infection which is caused by the ingestion of food or water that is contaminated with the toxigenic </a:t>
            </a:r>
            <a:r>
              <a:rPr lang="en-US" sz="1200" i="1">
                <a:solidFill>
                  <a:srgbClr val="000000"/>
                </a:solidFill>
                <a:latin typeface="TrebuchetMS" panose="020B0703020202090204" pitchFamily="34" charset="0"/>
              </a:rPr>
              <a:t>Vibrio cholera</a:t>
            </a:r>
            <a:r>
              <a:rPr lang="en-US" sz="1200">
                <a:solidFill>
                  <a:srgbClr val="000000"/>
                </a:solidFill>
                <a:latin typeface="TrebuchetMS" panose="020B0703020202090204" pitchFamily="34" charset="0"/>
              </a:rPr>
              <a:t>e O1 or O139 bacteria. </a:t>
            </a:r>
          </a:p>
          <a:p>
            <a:pPr marL="0" indent="0"/>
            <a:r>
              <a:rPr lang="en-US" sz="1200">
                <a:solidFill>
                  <a:srgbClr val="000000"/>
                </a:solidFill>
                <a:latin typeface="TrebuchetMS" panose="020B0703020202090204" pitchFamily="34" charset="0"/>
              </a:rPr>
              <a:t> </a:t>
            </a:r>
          </a:p>
          <a:p>
            <a:pPr marL="0" indent="0"/>
            <a:r>
              <a:rPr lang="en-US" sz="1200">
                <a:solidFill>
                  <a:srgbClr val="000000"/>
                </a:solidFill>
                <a:latin typeface="TrebuchetMS" panose="020B0703020202090204" pitchFamily="34" charset="0"/>
              </a:rPr>
              <a:t>Cholera can spread rapidly in a community and can infect both children and adults.  </a:t>
            </a:r>
          </a:p>
          <a:p>
            <a:pPr marL="0" indent="0"/>
            <a:endParaRPr lang="en-US" sz="1200">
              <a:solidFill>
                <a:srgbClr val="000000"/>
              </a:solidFill>
              <a:latin typeface="TrebuchetMS" panose="020B0703020202090204" pitchFamily="34" charset="0"/>
            </a:endParaRPr>
          </a:p>
          <a:p>
            <a:pPr marL="0" indent="0"/>
            <a:r>
              <a:rPr lang="en-US" sz="1200">
                <a:solidFill>
                  <a:srgbClr val="000000"/>
                </a:solidFill>
                <a:latin typeface="TrebuchetMS" panose="020B0703020202090204" pitchFamily="34" charset="0"/>
              </a:rPr>
              <a:t>Cholera can lead to severe dehydration and death in up to 50% of patients who develop the severe forms of the disease.  </a:t>
            </a:r>
          </a:p>
          <a:p>
            <a:pPr marL="0" indent="0"/>
            <a:r>
              <a:rPr lang="en-US" sz="1200">
                <a:solidFill>
                  <a:srgbClr val="000000"/>
                </a:solidFill>
                <a:latin typeface="TrebuchetMS" panose="020B0703020202090204" pitchFamily="34" charset="0"/>
              </a:rPr>
              <a:t>If the severe form of cholera disease is left untreated it can kill within hours. </a:t>
            </a:r>
            <a:endParaRPr lang="en-US">
              <a:latin typeface="Calibri"/>
            </a:endParaRPr>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r>
              <a:rPr lang="en-US" sz="1800" dirty="0">
                <a:solidFill>
                  <a:srgbClr val="000000"/>
                </a:solidFill>
                <a:latin typeface="TrebuchetMS"/>
              </a:rPr>
              <a:t>Like we said, cholera is transmitted through the ingestion of contaminated water or food. This happens when the feces of a person sick with cholera are not properly contained or disposed of, and directly or indirectly, through different pathways, contaminate the water or food that other people consume. These other people are then at risk of getting the disease. </a:t>
            </a:r>
          </a:p>
          <a:p>
            <a:pPr marL="0" lvl="0" indent="0"/>
            <a:endParaRPr lang="en-US" dirty="0">
              <a:latin typeface="Calibri"/>
            </a:endParaRPr>
          </a:p>
          <a:p>
            <a:pPr marL="0" indent="0">
              <a:defRPr/>
            </a:pPr>
            <a:r>
              <a:rPr lang="en-US" b="0" i="0" dirty="0">
                <a:latin typeface="Trebuchet MS"/>
              </a:rPr>
              <a:t>Here is one example of how cholera bacteria can spread from one person to infect a community:</a:t>
            </a:r>
          </a:p>
          <a:p>
            <a:pPr marL="0" indent="0">
              <a:defRPr/>
            </a:pPr>
            <a:endParaRPr lang="en-US" sz="1200" dirty="0">
              <a:solidFill>
                <a:srgbClr val="000000"/>
              </a:solidFill>
              <a:latin typeface="TrebuchetMS" panose="020B0703020202090204" pitchFamily="34" charset="0"/>
            </a:endParaRPr>
          </a:p>
          <a:p>
            <a:pPr marL="0" indent="0">
              <a:defRPr/>
            </a:pPr>
            <a:r>
              <a:rPr lang="en-US" sz="1200" dirty="0">
                <a:solidFill>
                  <a:srgbClr val="000000"/>
                </a:solidFill>
                <a:latin typeface="TrebuchetMS"/>
              </a:rPr>
              <a:t>It often begins when a person infected with cholera defecates in a poorly constructed latrine or an area near an open water source, such as a shallow well or river. The bacteria in their feces seep into the ground or are carried into the water source by rain or poor drainage, introducing Vibrio cholerae bacteria into the environment. </a:t>
            </a:r>
            <a:endParaRPr lang="en-US" dirty="0">
              <a:solidFill>
                <a:srgbClr val="000000"/>
              </a:solidFill>
              <a:latin typeface="TrebuchetMS"/>
            </a:endParaRPr>
          </a:p>
          <a:p>
            <a:pPr marL="0" indent="0">
              <a:defRPr/>
            </a:pPr>
            <a:endParaRPr lang="en-US" dirty="0">
              <a:solidFill>
                <a:srgbClr val="000000"/>
              </a:solidFill>
              <a:latin typeface="TrebuchetMS"/>
            </a:endParaRPr>
          </a:p>
          <a:p>
            <a:pPr marL="0" indent="0">
              <a:defRPr/>
            </a:pPr>
            <a:r>
              <a:rPr lang="en-US" sz="1200" dirty="0">
                <a:solidFill>
                  <a:srgbClr val="000000"/>
                </a:solidFill>
                <a:latin typeface="TrebuchetMS"/>
              </a:rPr>
              <a:t>Once the bacteria enter the water, they multiply, transforming the water into a source of infection. Unaware of the danger, residents continue using the contaminated water for drinking, cooking, and bathing, often without proper water treatment. In such circumstances, poor hand hygiene exacerbates the problem, as individuals who have come into contact with the bacteria indirectly spread it while preparing food or through direct person-to-person interactions. Each individual who becomes infected can shed significant quantities of bacteria in their feces, which further contaminates shared water sources.  </a:t>
            </a:r>
            <a:endParaRPr lang="en-US" dirty="0"/>
          </a:p>
          <a:p>
            <a:pPr marL="0" indent="0">
              <a:defRPr/>
            </a:pPr>
            <a:endParaRPr lang="en-US" sz="1200" dirty="0">
              <a:solidFill>
                <a:srgbClr val="000000"/>
              </a:solidFill>
              <a:latin typeface="TrebuchetMS" panose="020B0703020202090204" pitchFamily="34" charset="0"/>
            </a:endParaRPr>
          </a:p>
          <a:p>
            <a:pPr marL="0" indent="0">
              <a:defRPr/>
            </a:pPr>
            <a:r>
              <a:rPr lang="en-US" sz="1200" dirty="0">
                <a:solidFill>
                  <a:srgbClr val="000000"/>
                </a:solidFill>
                <a:latin typeface="TrebuchetMS"/>
              </a:rPr>
              <a:t>In densely populated areas or places with inadequate sanitation infrastructure, the situation escalates rapidly. </a:t>
            </a:r>
            <a:endParaRPr lang="en-US" dirty="0">
              <a:latin typeface="TrebuchetMS"/>
            </a:endParaRP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We told you that Cholera the disease is caused by bacteria. Specifically, this bacterium belongs to the Genus “Vibrio” and Species “Cholerae” (this is the identity card of the bacteria). </a:t>
            </a:r>
            <a:r>
              <a:rPr lang="en-US" sz="1200" i="1">
                <a:solidFill>
                  <a:srgbClr val="000000"/>
                </a:solidFill>
                <a:latin typeface="TrebuchetMS-Italic" panose="020B0703020202090204" pitchFamily="34" charset="0"/>
              </a:rPr>
              <a:t>Vibrio cholerae</a:t>
            </a:r>
            <a:r>
              <a:rPr lang="en-US" sz="1200" i="0">
                <a:solidFill>
                  <a:srgbClr val="000000"/>
                </a:solidFill>
                <a:latin typeface="TrebuchetMS" panose="020B0703020202090204" pitchFamily="34" charset="0"/>
              </a:rPr>
              <a:t>, sometimes called VC, represents a large species of bacteria including at least 206 different serogroups identified so far. Out of the 206, only 2 serogroups actually cause cholera disease and cholera epidemics; these are Vibrio cholerae O1 and </a:t>
            </a:r>
            <a:r>
              <a:rPr lang="en-US" sz="1200" i="1">
                <a:solidFill>
                  <a:srgbClr val="000000"/>
                </a:solidFill>
                <a:latin typeface="TrebuchetMS-Italic" panose="020B0703020202090204" pitchFamily="34" charset="0"/>
              </a:rPr>
              <a:t>Vibrio cholerae</a:t>
            </a:r>
            <a:r>
              <a:rPr lang="en-US" sz="1200" i="0">
                <a:solidFill>
                  <a:srgbClr val="000000"/>
                </a:solidFill>
                <a:latin typeface="TrebuchetMS" panose="020B0703020202090204" pitchFamily="34" charset="0"/>
              </a:rPr>
              <a:t> O139. In fact, even more precisely, only toxigenic strains of VC O1 and VC O139 can cause cholera. Some of the other bacteria of this species can cause disease in humans, even sometimes diseases that have similar symptoms to cholera, but they do not cause cholera disease or cholera outbreaks. </a:t>
            </a:r>
          </a:p>
          <a:p>
            <a:pPr marL="0" indent="0"/>
            <a:endParaRPr lang="en-US" sz="1200" i="0">
              <a:solidFill>
                <a:srgbClr val="000000"/>
              </a:solidFill>
              <a:latin typeface="TrebuchetMS" panose="020B0703020202090204" pitchFamily="34" charset="0"/>
            </a:endParaRPr>
          </a:p>
          <a:p>
            <a:pPr marL="0" indent="0"/>
            <a:r>
              <a:rPr lang="en-US" sz="1200" i="0">
                <a:solidFill>
                  <a:srgbClr val="000000"/>
                </a:solidFill>
                <a:latin typeface="TrebuchetMS" panose="020B0703020202090204" pitchFamily="34" charset="0"/>
              </a:rPr>
              <a:t>Knowing this you can see why it can be important to get a proper laboratory diagnosis on a first case to know if your area is facing a strain that can cause an outbreak of cholera or not. </a:t>
            </a:r>
            <a:endParaRPr>
              <a:latin typeface="Calibri"/>
            </a:endParaRPr>
          </a:p>
        </p:txBody>
      </p:sp>
      <p:sp>
        <p:nvSpPr>
          <p:cNvPr id="314" name="Google Shape;3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a:solidFill>
                  <a:srgbClr val="000000"/>
                </a:solidFill>
                <a:latin typeface="TrebuchetMS" panose="020B0703020202090204" pitchFamily="34" charset="0"/>
              </a:rPr>
              <a:t>This is what </a:t>
            </a:r>
            <a:r>
              <a:rPr lang="en-US" sz="1200" i="1">
                <a:solidFill>
                  <a:srgbClr val="000000"/>
                </a:solidFill>
                <a:latin typeface="TrebuchetMS-Italic" panose="020B0703020202090204" pitchFamily="34" charset="0"/>
              </a:rPr>
              <a:t>Vibrio cholerae</a:t>
            </a:r>
            <a:r>
              <a:rPr lang="en-US" sz="1200" i="0">
                <a:solidFill>
                  <a:srgbClr val="000000"/>
                </a:solidFill>
                <a:latin typeface="TrebuchetMS" panose="020B0703020202090204" pitchFamily="34" charset="0"/>
              </a:rPr>
              <a:t> bacteria look like under a very high-powered microscope. It is comma shaped (bacillus) with a single flagellum (or tail). </a:t>
            </a:r>
            <a:endParaRPr>
              <a:latin typeface="Calibri"/>
            </a:endParaRPr>
          </a:p>
        </p:txBody>
      </p:sp>
      <p:sp>
        <p:nvSpPr>
          <p:cNvPr id="344" name="Google Shape;34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Clr>
                <a:schemeClr val="dk1"/>
              </a:buClr>
              <a:buSzPts val="1200"/>
            </a:pPr>
            <a:r>
              <a:rPr lang="en-US" sz="1200" dirty="0">
                <a:solidFill>
                  <a:srgbClr val="000000"/>
                </a:solidFill>
                <a:latin typeface="TrebuchetMS"/>
              </a:rPr>
              <a:t>Whether a patient is infected with VC O1 or VC O139, the disease and the symptoms are the same.</a:t>
            </a:r>
            <a:r>
              <a:rPr lang="en-US" dirty="0">
                <a:solidFill>
                  <a:srgbClr val="000000"/>
                </a:solidFill>
                <a:latin typeface="TrebuchetMS"/>
              </a:rPr>
              <a:t> </a:t>
            </a:r>
            <a:r>
              <a:rPr lang="en-US" sz="1200" dirty="0">
                <a:solidFill>
                  <a:srgbClr val="000000"/>
                </a:solidFill>
                <a:latin typeface="TrebuchetMS"/>
              </a:rPr>
              <a:t>When a person becomes infected by the bacteria, it can take as little as two hours or as many as five days before that person shows any symptoms of disease. The time between being infected with the bacteria and developing symptoms is what we call the incubation period.</a:t>
            </a:r>
          </a:p>
          <a:p>
            <a:pPr marL="0" marR="0" lvl="0" indent="0" algn="l" rtl="0">
              <a:lnSpc>
                <a:spcPct val="100000"/>
              </a:lnSpc>
              <a:spcBef>
                <a:spcPts val="0"/>
              </a:spcBef>
              <a:spcAft>
                <a:spcPts val="0"/>
              </a:spcAft>
              <a:buClr>
                <a:schemeClr val="dk1"/>
              </a:buClr>
              <a:buSzPts val="1200"/>
              <a:buFont typeface="Arial"/>
              <a:buNone/>
            </a:pPr>
            <a:endParaRPr lang="en-US" sz="1200" b="0" i="0" u="none" strike="noStrike" cap="none">
              <a:solidFill>
                <a:schemeClr val="dk1"/>
              </a:solidFill>
              <a:effectLst/>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dirty="0">
                <a:solidFill>
                  <a:schemeClr val="dk1"/>
                </a:solidFill>
                <a:effectLst/>
                <a:latin typeface="Trebuchet MS"/>
                <a:ea typeface="Arial"/>
                <a:sym typeface="Arial"/>
              </a:rPr>
              <a:t>Most people, up to 80%, will not develop any symptoms after infection. The other 20% will show some signs and symptoms of cholera disease. Of these 20% with symptoms, 80% have a mild form of the disease with no or little signs of dehydration.</a:t>
            </a:r>
            <a:endParaRPr lang="en-US" sz="1200" b="0" i="0" dirty="0">
              <a:solidFill>
                <a:srgbClr val="000000"/>
              </a:solidFill>
              <a:latin typeface="Trebuchet MS"/>
            </a:endParaRPr>
          </a:p>
          <a:p>
            <a:pPr marL="0" marR="0" lvl="0" indent="0" algn="l" rtl="0">
              <a:lnSpc>
                <a:spcPct val="100000"/>
              </a:lnSpc>
              <a:spcBef>
                <a:spcPts val="0"/>
              </a:spcBef>
              <a:spcAft>
                <a:spcPts val="0"/>
              </a:spcAft>
              <a:buClr>
                <a:schemeClr val="dk1"/>
              </a:buClr>
              <a:buSzPts val="1200"/>
              <a:buFont typeface="Arial"/>
              <a:buNone/>
            </a:pPr>
            <a:endParaRPr lang="en-US" b="0" i="0">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0" i="0" u="none" strike="noStrike" cap="none" dirty="0">
                <a:solidFill>
                  <a:schemeClr val="dk1"/>
                </a:solidFill>
                <a:effectLst/>
                <a:latin typeface="Trebuchet MS"/>
                <a:ea typeface="Arial"/>
                <a:sym typeface="Arial"/>
              </a:rPr>
              <a:t>However, 20% of the individuals who develop symptoms will develop a severe case of cholera with severe dehydration. This can lead to hypovolemic shock and death if left untreated. </a:t>
            </a:r>
            <a:endParaRPr lang="en-US" b="0" i="0" dirty="0">
              <a:effectLst/>
              <a:latin typeface="Trebuchet MS"/>
            </a:endParaRPr>
          </a:p>
          <a:p>
            <a:pPr marL="0" marR="0" lvl="0" indent="0" algn="l" rtl="0">
              <a:lnSpc>
                <a:spcPct val="100000"/>
              </a:lnSpc>
              <a:spcBef>
                <a:spcPts val="0"/>
              </a:spcBef>
              <a:spcAft>
                <a:spcPts val="0"/>
              </a:spcAft>
              <a:buClr>
                <a:schemeClr val="dk1"/>
              </a:buClr>
              <a:buSzPts val="1200"/>
              <a:buFont typeface="Arial"/>
              <a:buNone/>
            </a:pPr>
            <a:endParaRPr lang="en-US">
              <a:latin typeface="Calibri"/>
            </a:endParaRPr>
          </a:p>
          <a:p>
            <a:pPr marL="0" lvl="0" indent="0" algn="l" rtl="0">
              <a:spcBef>
                <a:spcPts val="0"/>
              </a:spcBef>
              <a:spcAft>
                <a:spcPts val="0"/>
              </a:spcAft>
              <a:buNone/>
            </a:pPr>
            <a:endParaRPr>
              <a:latin typeface="Calibri"/>
            </a:endParaRPr>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
        <p:nvSpPr>
          <p:cNvPr id="19" name="Google Shape;19;p31"/>
          <p:cNvSpPr/>
          <p:nvPr/>
        </p:nvSpPr>
        <p:spPr>
          <a:xfrm>
            <a:off x="1" y="0"/>
            <a:ext cx="2957884" cy="6858000"/>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1"/>
          <p:cNvSpPr txBox="1">
            <a:spLocks noGrp="1"/>
          </p:cNvSpPr>
          <p:nvPr>
            <p:ph type="title"/>
          </p:nvPr>
        </p:nvSpPr>
        <p:spPr>
          <a:xfrm>
            <a:off x="3551766" y="245013"/>
            <a:ext cx="7772400"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3551766" y="2270098"/>
            <a:ext cx="7772400"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76"/>
        <p:cNvGrpSpPr/>
        <p:nvPr/>
      </p:nvGrpSpPr>
      <p:grpSpPr>
        <a:xfrm>
          <a:off x="0" y="0"/>
          <a:ext cx="0" cy="0"/>
          <a:chOff x="0" y="0"/>
          <a:chExt cx="0" cy="0"/>
        </a:xfrm>
      </p:grpSpPr>
      <p:sp>
        <p:nvSpPr>
          <p:cNvPr id="77" name="Google Shape;77;p40"/>
          <p:cNvSpPr txBox="1">
            <a:spLocks noGrp="1"/>
          </p:cNvSpPr>
          <p:nvPr>
            <p:ph type="title"/>
          </p:nvPr>
        </p:nvSpPr>
        <p:spPr>
          <a:xfrm>
            <a:off x="873918" y="28576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0"/>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0"/>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0"/>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40"/>
          <p:cNvSpPr txBox="1">
            <a:spLocks noGrp="1"/>
          </p:cNvSpPr>
          <p:nvPr>
            <p:ph type="body" idx="3"/>
          </p:nvPr>
        </p:nvSpPr>
        <p:spPr>
          <a:xfrm>
            <a:off x="838596" y="2370667"/>
            <a:ext cx="10514807" cy="38077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CC9BD04A-544C-E931-8900-09E487A2834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cxnSp>
        <p:nvCxnSpPr>
          <p:cNvPr id="83" name="Google Shape;83;p41"/>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grpSp>
        <p:nvGrpSpPr>
          <p:cNvPr id="84" name="Google Shape;84;p41"/>
          <p:cNvGrpSpPr/>
          <p:nvPr/>
        </p:nvGrpSpPr>
        <p:grpSpPr>
          <a:xfrm>
            <a:off x="629334" y="3255557"/>
            <a:ext cx="6076459" cy="3040380"/>
            <a:chOff x="420416" y="3551614"/>
            <a:chExt cx="6076459" cy="3040380"/>
          </a:xfrm>
        </p:grpSpPr>
        <p:grpSp>
          <p:nvGrpSpPr>
            <p:cNvPr id="85" name="Google Shape;85;p41"/>
            <p:cNvGrpSpPr/>
            <p:nvPr/>
          </p:nvGrpSpPr>
          <p:grpSpPr>
            <a:xfrm>
              <a:off x="420416" y="3551614"/>
              <a:ext cx="603712" cy="3040380"/>
              <a:chOff x="1748790" y="3177540"/>
              <a:chExt cx="603712" cy="3040380"/>
            </a:xfrm>
          </p:grpSpPr>
          <p:sp>
            <p:nvSpPr>
              <p:cNvPr id="86" name="Google Shape;86;p41"/>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7" name="Google Shape;87;p41"/>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8" name="Google Shape;88;p41"/>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89" name="Google Shape;89;p41"/>
            <p:cNvGrpSpPr/>
            <p:nvPr/>
          </p:nvGrpSpPr>
          <p:grpSpPr>
            <a:xfrm rot="10800000">
              <a:off x="5893163" y="3551614"/>
              <a:ext cx="603712" cy="3040380"/>
              <a:chOff x="1689568" y="3177540"/>
              <a:chExt cx="603712" cy="3040380"/>
            </a:xfrm>
          </p:grpSpPr>
          <p:sp>
            <p:nvSpPr>
              <p:cNvPr id="90" name="Google Shape;90;p41"/>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1" name="Google Shape;91;p41"/>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2" name="Google Shape;92;p41"/>
              <p:cNvSpPr/>
              <p:nvPr/>
            </p:nvSpPr>
            <p:spPr>
              <a:xfrm rot="-5400000">
                <a:off x="1859979" y="578461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93" name="Google Shape;93;p41"/>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pic>
        <p:nvPicPr>
          <p:cNvPr id="94" name="Google Shape;94;p41"/>
          <p:cNvPicPr preferRelativeResize="0"/>
          <p:nvPr/>
        </p:nvPicPr>
        <p:blipFill rotWithShape="1">
          <a:blip r:embed="rId2">
            <a:alphaModFix/>
          </a:blip>
          <a:srcRect/>
          <a:stretch/>
        </p:blipFill>
        <p:spPr>
          <a:xfrm>
            <a:off x="1155114" y="3661387"/>
            <a:ext cx="3546764" cy="709352"/>
          </a:xfrm>
          <a:prstGeom prst="rect">
            <a:avLst/>
          </a:prstGeom>
          <a:noFill/>
          <a:ln>
            <a:noFill/>
          </a:ln>
        </p:spPr>
      </p:pic>
      <p:sp>
        <p:nvSpPr>
          <p:cNvPr id="95" name="Google Shape;95;p41"/>
          <p:cNvSpPr txBox="1"/>
          <p:nvPr/>
        </p:nvSpPr>
        <p:spPr>
          <a:xfrm>
            <a:off x="1053491" y="4486276"/>
            <a:ext cx="5251427"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dirty="0">
                <a:solidFill>
                  <a:schemeClr val="accent1"/>
                </a:solidFill>
                <a:latin typeface="Trebuchet MS"/>
                <a:ea typeface="Trebuchet MS"/>
                <a:cs typeface="Trebuchet MS"/>
                <a:sym typeface="Trebuchet MS"/>
              </a:rPr>
              <a:t>GTFCC recommendations for cholera surveillance</a:t>
            </a:r>
            <a:endParaRPr dirty="0"/>
          </a:p>
        </p:txBody>
      </p:sp>
      <p:sp>
        <p:nvSpPr>
          <p:cNvPr id="96" name="Google Shape;96;p41"/>
          <p:cNvSpPr txBox="1">
            <a:spLocks noGrp="1"/>
          </p:cNvSpPr>
          <p:nvPr>
            <p:ph type="body" idx="1"/>
          </p:nvPr>
        </p:nvSpPr>
        <p:spPr>
          <a:xfrm>
            <a:off x="1030209" y="4893908"/>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2"/>
          </p:nvPr>
        </p:nvSpPr>
        <p:spPr>
          <a:xfrm>
            <a:off x="4824835" y="5742935"/>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8"/>
        <p:cNvGrpSpPr/>
        <p:nvPr/>
      </p:nvGrpSpPr>
      <p:grpSpPr>
        <a:xfrm>
          <a:off x="0" y="0"/>
          <a:ext cx="0" cy="0"/>
          <a:chOff x="0" y="0"/>
          <a:chExt cx="0" cy="0"/>
        </a:xfrm>
      </p:grpSpPr>
      <p:sp>
        <p:nvSpPr>
          <p:cNvPr id="99" name="Google Shape;9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2"/>
          <p:cNvSpPr/>
          <p:nvPr/>
        </p:nvSpPr>
        <p:spPr>
          <a:xfrm>
            <a:off x="1" y="0"/>
            <a:ext cx="2957884"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2"/>
          <p:cNvSpPr txBox="1">
            <a:spLocks noGrp="1"/>
          </p:cNvSpPr>
          <p:nvPr>
            <p:ph type="title"/>
          </p:nvPr>
        </p:nvSpPr>
        <p:spPr>
          <a:xfrm>
            <a:off x="4038600" y="245013"/>
            <a:ext cx="6866467" cy="14630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4400"/>
              <a:buFont typeface="Trebuchet MS"/>
              <a:buNone/>
              <a:defRPr sz="4400" b="1" i="0" cap="none">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2"/>
          <p:cNvSpPr txBox="1">
            <a:spLocks noGrp="1"/>
          </p:cNvSpPr>
          <p:nvPr>
            <p:ph type="body" idx="1"/>
          </p:nvPr>
        </p:nvSpPr>
        <p:spPr>
          <a:xfrm>
            <a:off x="4038599" y="2023246"/>
            <a:ext cx="6866467" cy="4023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b="0" i="0">
                <a:latin typeface="Trebuchet MS"/>
                <a:ea typeface="Trebuchet MS"/>
                <a:cs typeface="Trebuchet MS"/>
                <a:sym typeface="Trebuchet MS"/>
              </a:defRPr>
            </a:lvl1pPr>
            <a:lvl2pPr marL="914400" lvl="1" indent="-368300" algn="l">
              <a:lnSpc>
                <a:spcPct val="90000"/>
              </a:lnSpc>
              <a:spcBef>
                <a:spcPts val="500"/>
              </a:spcBef>
              <a:spcAft>
                <a:spcPts val="0"/>
              </a:spcAft>
              <a:buSzPts val="2200"/>
              <a:buFont typeface="Arial"/>
              <a:buChar char="•"/>
              <a:defRPr b="0" i="0">
                <a:latin typeface="Trebuchet MS"/>
                <a:ea typeface="Trebuchet MS"/>
                <a:cs typeface="Trebuchet MS"/>
                <a:sym typeface="Trebuchet MS"/>
              </a:defRPr>
            </a:lvl2pPr>
            <a:lvl3pPr marL="1371600" lvl="2" indent="-355600" algn="l">
              <a:lnSpc>
                <a:spcPct val="90000"/>
              </a:lnSpc>
              <a:spcBef>
                <a:spcPts val="500"/>
              </a:spcBef>
              <a:spcAft>
                <a:spcPts val="0"/>
              </a:spcAft>
              <a:buSzPts val="2000"/>
              <a:buChar char="▪"/>
              <a:defRPr b="0" i="0">
                <a:latin typeface="Trebuchet MS"/>
                <a:ea typeface="Trebuchet MS"/>
                <a:cs typeface="Trebuchet MS"/>
                <a:sym typeface="Trebuchet MS"/>
              </a:defRPr>
            </a:lvl3pPr>
            <a:lvl4pPr marL="1828800" lvl="3" indent="-342900" algn="l">
              <a:lnSpc>
                <a:spcPct val="90000"/>
              </a:lnSpc>
              <a:spcBef>
                <a:spcPts val="500"/>
              </a:spcBef>
              <a:spcAft>
                <a:spcPts val="0"/>
              </a:spcAft>
              <a:buSzPts val="1800"/>
              <a:buFont typeface="Courier New"/>
              <a:buChar char="o"/>
              <a:defRPr b="0" i="0">
                <a:latin typeface="Trebuchet MS"/>
                <a:ea typeface="Trebuchet MS"/>
                <a:cs typeface="Trebuchet MS"/>
                <a:sym typeface="Trebuchet MS"/>
              </a:defRPr>
            </a:lvl4pPr>
            <a:lvl5pPr marL="2286000" lvl="4" indent="-342900" algn="l">
              <a:lnSpc>
                <a:spcPct val="90000"/>
              </a:lnSpc>
              <a:spcBef>
                <a:spcPts val="500"/>
              </a:spcBef>
              <a:spcAft>
                <a:spcPts val="0"/>
              </a:spcAft>
              <a:buClr>
                <a:schemeClr val="dk1"/>
              </a:buClr>
              <a:buSzPts val="1800"/>
              <a:buChar char="•"/>
              <a:defRPr b="0" i="0">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2"/>
          </p:nvPr>
        </p:nvSpPr>
        <p:spPr>
          <a:xfrm>
            <a:off x="322516" y="1106433"/>
            <a:ext cx="2385262" cy="7937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a:solidFill>
                  <a:srgbClr val="044F49"/>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42"/>
          <p:cNvGrpSpPr/>
          <p:nvPr/>
        </p:nvGrpSpPr>
        <p:grpSpPr>
          <a:xfrm>
            <a:off x="405135" y="348710"/>
            <a:ext cx="646849" cy="627823"/>
            <a:chOff x="220985" y="1325244"/>
            <a:chExt cx="646849" cy="627823"/>
          </a:xfrm>
        </p:grpSpPr>
        <p:sp>
          <p:nvSpPr>
            <p:cNvPr id="107" name="Google Shape;107;p42"/>
            <p:cNvSpPr/>
            <p:nvPr/>
          </p:nvSpPr>
          <p:spPr>
            <a:xfrm>
              <a:off x="230497" y="1325244"/>
              <a:ext cx="627823" cy="627823"/>
            </a:xfrm>
            <a:prstGeom prst="ellipse">
              <a:avLst/>
            </a:prstGeom>
            <a:noFill/>
            <a:ln w="28575" cap="flat" cmpd="sng">
              <a:solidFill>
                <a:srgbClr val="044F4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8" name="Google Shape;108;p42"/>
            <p:cNvSpPr txBox="1"/>
            <p:nvPr/>
          </p:nvSpPr>
          <p:spPr>
            <a:xfrm>
              <a:off x="220985" y="1448399"/>
              <a:ext cx="64684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accent4"/>
                  </a:solidFill>
                  <a:latin typeface="Trebuchet MS"/>
                  <a:ea typeface="Trebuchet MS"/>
                  <a:cs typeface="Trebuchet MS"/>
                  <a:sym typeface="Trebuchet MS"/>
                </a:rPr>
                <a:t>SOP</a:t>
              </a:r>
              <a:endParaRPr/>
            </a:p>
          </p:txBody>
        </p:sp>
      </p:grpSp>
      <p:sp>
        <p:nvSpPr>
          <p:cNvPr id="2" name="Google Shape;18;p31">
            <a:extLst>
              <a:ext uri="{FF2B5EF4-FFF2-40B4-BE49-F238E27FC236}">
                <a16:creationId xmlns:a16="http://schemas.microsoft.com/office/drawing/2014/main" id="{00D79118-59E1-6BC6-AA13-AD457E82C035}"/>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43"/>
          <p:cNvSpPr/>
          <p:nvPr/>
        </p:nvSpPr>
        <p:spPr>
          <a:xfrm>
            <a:off x="-55659" y="0"/>
            <a:ext cx="12247659" cy="6858000"/>
          </a:xfrm>
          <a:prstGeom prst="rect">
            <a:avLst/>
          </a:prstGeom>
          <a:solidFill>
            <a:srgbClr val="F7E9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C818227A-3073-4F31-FE51-B954AC05569B}"/>
              </a:ext>
            </a:extLst>
          </p:cNvPr>
          <p:cNvSpPr txBox="1">
            <a:spLocks/>
          </p:cNvSpPr>
          <p:nvPr userDrawn="1"/>
        </p:nvSpPr>
        <p:spPr>
          <a:xfrm>
            <a:off x="8839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4"/>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4"/>
          <p:cNvSpPr>
            <a:spLocks noGrp="1"/>
          </p:cNvSpPr>
          <p:nvPr>
            <p:ph type="pic" idx="2"/>
          </p:nvPr>
        </p:nvSpPr>
        <p:spPr>
          <a:xfrm>
            <a:off x="5183188" y="987425"/>
            <a:ext cx="6172200" cy="4873625"/>
          </a:xfrm>
          <a:prstGeom prst="rect">
            <a:avLst/>
          </a:prstGeom>
          <a:noFill/>
          <a:ln>
            <a:noFill/>
          </a:ln>
        </p:spPr>
      </p:sp>
      <p:sp>
        <p:nvSpPr>
          <p:cNvPr id="117" name="Google Shape;117;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Trebuchet MS"/>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8" name="Google Shape;1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 name="Google Shape;18;p31">
            <a:extLst>
              <a:ext uri="{FF2B5EF4-FFF2-40B4-BE49-F238E27FC236}">
                <a16:creationId xmlns:a16="http://schemas.microsoft.com/office/drawing/2014/main" id="{5B279BE9-7D0A-7F03-A53B-582AD051CEF8}"/>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857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29830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2"/>
        <p:cNvGrpSpPr/>
        <p:nvPr/>
      </p:nvGrpSpPr>
      <p:grpSpPr>
        <a:xfrm>
          <a:off x="0" y="0"/>
          <a:ext cx="0" cy="0"/>
          <a:chOff x="0" y="0"/>
          <a:chExt cx="0" cy="0"/>
        </a:xfrm>
      </p:grpSpPr>
      <p:sp>
        <p:nvSpPr>
          <p:cNvPr id="23" name="Google Shape;23;p32"/>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A2BAABF8-35C9-0437-2F33-5613B395ADE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4"/>
        <p:cNvGrpSpPr/>
        <p:nvPr/>
      </p:nvGrpSpPr>
      <p:grpSpPr>
        <a:xfrm>
          <a:off x="0" y="0"/>
          <a:ext cx="0" cy="0"/>
          <a:chOff x="0" y="0"/>
          <a:chExt cx="0" cy="0"/>
        </a:xfrm>
      </p:grpSpPr>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3"/>
          <p:cNvSpPr/>
          <p:nvPr/>
        </p:nvSpPr>
        <p:spPr>
          <a:xfrm>
            <a:off x="-55659" y="0"/>
            <a:ext cx="12247659"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0" i="0" u="none" strike="noStrike" cap="none">
              <a:solidFill>
                <a:schemeClr val="lt1"/>
              </a:solidFill>
              <a:latin typeface="Trebuchet MS"/>
              <a:ea typeface="Trebuchet MS"/>
              <a:cs typeface="Trebuchet MS"/>
              <a:sym typeface="Trebuchet M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9"/>
        <p:cNvGrpSpPr/>
        <p:nvPr/>
      </p:nvGrpSpPr>
      <p:grpSpPr>
        <a:xfrm>
          <a:off x="0" y="0"/>
          <a:ext cx="0" cy="0"/>
          <a:chOff x="0" y="0"/>
          <a:chExt cx="0" cy="0"/>
        </a:xfrm>
      </p:grpSpPr>
      <p:cxnSp>
        <p:nvCxnSpPr>
          <p:cNvPr id="30" name="Google Shape;30;p34"/>
          <p:cNvCxnSpPr/>
          <p:nvPr/>
        </p:nvCxnSpPr>
        <p:spPr>
          <a:xfrm>
            <a:off x="8386843" y="5234457"/>
            <a:ext cx="0" cy="0"/>
          </a:xfrm>
          <a:prstGeom prst="straightConnector1">
            <a:avLst/>
          </a:prstGeom>
          <a:noFill/>
          <a:ln w="19050" cap="flat" cmpd="sng">
            <a:solidFill>
              <a:srgbClr val="06766E"/>
            </a:solidFill>
            <a:prstDash val="solid"/>
            <a:miter lim="800000"/>
            <a:headEnd type="none" w="sm" len="sm"/>
            <a:tailEnd type="none" w="sm" len="sm"/>
          </a:ln>
        </p:spPr>
      </p:cxnSp>
      <p:sp>
        <p:nvSpPr>
          <p:cNvPr id="31" name="Google Shape;31;p34"/>
          <p:cNvSpPr txBox="1">
            <a:spLocks noGrp="1"/>
          </p:cNvSpPr>
          <p:nvPr>
            <p:ph type="body" idx="1"/>
          </p:nvPr>
        </p:nvSpPr>
        <p:spPr>
          <a:xfrm>
            <a:off x="904374" y="5133283"/>
            <a:ext cx="5066721" cy="795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Font typeface="Trebuchet MS"/>
              <a:buNone/>
              <a:defRPr sz="2400" b="1">
                <a:solidFill>
                  <a:schemeClr val="accent4"/>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4"/>
          <p:cNvSpPr txBox="1">
            <a:spLocks noGrp="1"/>
          </p:cNvSpPr>
          <p:nvPr>
            <p:ph type="body" idx="2"/>
          </p:nvPr>
        </p:nvSpPr>
        <p:spPr>
          <a:xfrm>
            <a:off x="4699000" y="5982310"/>
            <a:ext cx="1397000" cy="219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200"/>
              <a:buFont typeface="Trebuchet MS"/>
              <a:buNone/>
              <a:defRPr sz="1200" b="0" i="1">
                <a:solidFill>
                  <a:srgbClr val="8D8D8D"/>
                </a:solidFill>
                <a:latin typeface="Trebuchet MS"/>
                <a:ea typeface="Trebuchet MS"/>
                <a:cs typeface="Trebuchet MS"/>
                <a:sym typeface="Trebuchet MS"/>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4"/>
          <p:cNvSpPr txBox="1">
            <a:spLocks noGrp="1"/>
          </p:cNvSpPr>
          <p:nvPr>
            <p:ph type="body" idx="3"/>
          </p:nvPr>
        </p:nvSpPr>
        <p:spPr>
          <a:xfrm>
            <a:off x="904875" y="4699000"/>
            <a:ext cx="5065713" cy="3619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00"/>
              <a:buFont typeface="Trebuchet MS"/>
              <a:buNone/>
              <a:defRPr sz="1700">
                <a:solidFill>
                  <a:schemeClr val="accen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4"/>
        <p:cNvGrpSpPr/>
        <p:nvPr/>
      </p:nvGrpSpPr>
      <p:grpSpPr>
        <a:xfrm>
          <a:off x="0" y="0"/>
          <a:ext cx="0" cy="0"/>
          <a:chOff x="0" y="0"/>
          <a:chExt cx="0" cy="0"/>
        </a:xfrm>
      </p:grpSpPr>
      <p:sp>
        <p:nvSpPr>
          <p:cNvPr id="35" name="Google Shape;35;p35"/>
          <p:cNvSpPr txBox="1">
            <a:spLocks noGrp="1"/>
          </p:cNvSpPr>
          <p:nvPr>
            <p:ph type="body" idx="1"/>
          </p:nvPr>
        </p:nvSpPr>
        <p:spPr>
          <a:xfrm>
            <a:off x="909638" y="2574925"/>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5"/>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7" name="Google Shape;37;p35"/>
          <p:cNvSpPr txBox="1">
            <a:spLocks noGrp="1"/>
          </p:cNvSpPr>
          <p:nvPr>
            <p:ph type="body" idx="2"/>
          </p:nvPr>
        </p:nvSpPr>
        <p:spPr>
          <a:xfrm>
            <a:off x="909638" y="322087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5"/>
          <p:cNvSpPr txBox="1">
            <a:spLocks noGrp="1"/>
          </p:cNvSpPr>
          <p:nvPr>
            <p:ph type="body" idx="3"/>
          </p:nvPr>
        </p:nvSpPr>
        <p:spPr>
          <a:xfrm>
            <a:off x="909638" y="395072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5"/>
          <p:cNvSpPr txBox="1">
            <a:spLocks noGrp="1"/>
          </p:cNvSpPr>
          <p:nvPr>
            <p:ph type="body" idx="4"/>
          </p:nvPr>
        </p:nvSpPr>
        <p:spPr>
          <a:xfrm>
            <a:off x="909638" y="4638617"/>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5"/>
          <p:cNvSpPr txBox="1">
            <a:spLocks noGrp="1"/>
          </p:cNvSpPr>
          <p:nvPr>
            <p:ph type="body" idx="5"/>
          </p:nvPr>
        </p:nvSpPr>
        <p:spPr>
          <a:xfrm>
            <a:off x="909638" y="5360070"/>
            <a:ext cx="10444162" cy="332944"/>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SzPts val="2200"/>
              <a:buFont typeface="Arial"/>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title"/>
          </p:nvPr>
        </p:nvSpPr>
        <p:spPr>
          <a:xfrm>
            <a:off x="87391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5"/>
          <p:cNvSpPr txBox="1">
            <a:spLocks noGrp="1"/>
          </p:cNvSpPr>
          <p:nvPr>
            <p:ph type="body" idx="6"/>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5"/>
          <p:cNvSpPr txBox="1">
            <a:spLocks noGrp="1"/>
          </p:cNvSpPr>
          <p:nvPr>
            <p:ph type="body" idx="7"/>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Google Shape;18;p31">
            <a:extLst>
              <a:ext uri="{FF2B5EF4-FFF2-40B4-BE49-F238E27FC236}">
                <a16:creationId xmlns:a16="http://schemas.microsoft.com/office/drawing/2014/main" id="{ACA9E947-7A75-1CF0-F3B5-2B099E68B89F}"/>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
        <p:cNvGrpSpPr/>
        <p:nvPr/>
      </p:nvGrpSpPr>
      <p:grpSpPr>
        <a:xfrm>
          <a:off x="0" y="0"/>
          <a:ext cx="0" cy="0"/>
          <a:chOff x="0" y="0"/>
          <a:chExt cx="0" cy="0"/>
        </a:xfrm>
      </p:grpSpPr>
      <p:sp>
        <p:nvSpPr>
          <p:cNvPr id="45" name="Google Shape;45;p36"/>
          <p:cNvSpPr/>
          <p:nvPr/>
        </p:nvSpPr>
        <p:spPr>
          <a:xfrm>
            <a:off x="0" y="-81280"/>
            <a:ext cx="12192000" cy="4653281"/>
          </a:xfrm>
          <a:prstGeom prst="rect">
            <a:avLst/>
          </a:prstGeom>
          <a:solidFill>
            <a:srgbClr val="138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6"/>
          <p:cNvSpPr txBox="1">
            <a:spLocks noGrp="1"/>
          </p:cNvSpPr>
          <p:nvPr>
            <p:ph type="title"/>
          </p:nvPr>
        </p:nvSpPr>
        <p:spPr>
          <a:xfrm>
            <a:off x="457200" y="5046863"/>
            <a:ext cx="7772400" cy="12895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accent4"/>
              </a:buClr>
              <a:buSzPts val="5000"/>
              <a:buFont typeface="Trebuchet MS"/>
              <a:buNone/>
              <a:defRPr sz="5000" b="1" i="0">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36"/>
          <p:cNvCxnSpPr/>
          <p:nvPr/>
        </p:nvCxnSpPr>
        <p:spPr>
          <a:xfrm>
            <a:off x="8432800" y="5234730"/>
            <a:ext cx="0" cy="931178"/>
          </a:xfrm>
          <a:prstGeom prst="straightConnector1">
            <a:avLst/>
          </a:prstGeom>
          <a:noFill/>
          <a:ln w="19050" cap="flat" cmpd="sng">
            <a:solidFill>
              <a:schemeClr val="dk1"/>
            </a:solidFill>
            <a:prstDash val="solid"/>
            <a:miter lim="800000"/>
            <a:headEnd type="none" w="sm" len="sm"/>
            <a:tailEnd type="none" w="sm" len="sm"/>
          </a:ln>
        </p:spPr>
      </p:cxnSp>
      <p:sp>
        <p:nvSpPr>
          <p:cNvPr id="48" name="Google Shape;48;p36"/>
          <p:cNvSpPr>
            <a:spLocks noGrp="1"/>
          </p:cNvSpPr>
          <p:nvPr>
            <p:ph type="pic" idx="2"/>
          </p:nvPr>
        </p:nvSpPr>
        <p:spPr>
          <a:xfrm>
            <a:off x="8858250" y="3338513"/>
            <a:ext cx="2449513" cy="2997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9"/>
        <p:cNvGrpSpPr/>
        <p:nvPr/>
      </p:nvGrpSpPr>
      <p:grpSpPr>
        <a:xfrm>
          <a:off x="0" y="0"/>
          <a:ext cx="0" cy="0"/>
          <a:chOff x="0" y="0"/>
          <a:chExt cx="0" cy="0"/>
        </a:xfrm>
      </p:grpSpPr>
      <p:sp>
        <p:nvSpPr>
          <p:cNvPr id="50" name="Google Shape;50;p37"/>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txBox="1">
            <a:spLocks noGrp="1"/>
          </p:cNvSpPr>
          <p:nvPr>
            <p:ph type="body" idx="3"/>
          </p:nvPr>
        </p:nvSpPr>
        <p:spPr>
          <a:xfrm>
            <a:off x="100332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7"/>
          <p:cNvSpPr txBox="1">
            <a:spLocks noGrp="1"/>
          </p:cNvSpPr>
          <p:nvPr>
            <p:ph type="body" idx="4"/>
          </p:nvPr>
        </p:nvSpPr>
        <p:spPr>
          <a:xfrm>
            <a:off x="464949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7"/>
          <p:cNvSpPr txBox="1">
            <a:spLocks noGrp="1"/>
          </p:cNvSpPr>
          <p:nvPr>
            <p:ph type="body" idx="5"/>
          </p:nvPr>
        </p:nvSpPr>
        <p:spPr>
          <a:xfrm>
            <a:off x="8295664" y="2675097"/>
            <a:ext cx="3111500"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18;p31">
            <a:extLst>
              <a:ext uri="{FF2B5EF4-FFF2-40B4-BE49-F238E27FC236}">
                <a16:creationId xmlns:a16="http://schemas.microsoft.com/office/drawing/2014/main" id="{8107A6CF-6415-AF8F-B570-5BC49C299996}"/>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a:spLocks noGrp="1"/>
          </p:cNvSpPr>
          <p:nvPr>
            <p:ph type="pic" idx="2"/>
          </p:nvPr>
        </p:nvSpPr>
        <p:spPr>
          <a:xfrm>
            <a:off x="8610600" y="3472499"/>
            <a:ext cx="2522220" cy="2424426"/>
          </a:xfrm>
          <a:prstGeom prst="ellipse">
            <a:avLst/>
          </a:prstGeom>
          <a:solidFill>
            <a:schemeClr val="accent4"/>
          </a:solidFill>
          <a:ln>
            <a:noFill/>
          </a:ln>
        </p:spPr>
      </p:sp>
      <p:sp>
        <p:nvSpPr>
          <p:cNvPr id="62" name="Google Shape;62;p38"/>
          <p:cNvSpPr txBox="1">
            <a:spLocks noGrp="1"/>
          </p:cNvSpPr>
          <p:nvPr>
            <p:ph type="body" idx="1" hasCustomPrompt="1"/>
          </p:nvPr>
        </p:nvSpPr>
        <p:spPr>
          <a:xfrm>
            <a:off x="9277350" y="3495052"/>
            <a:ext cx="838200" cy="18049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0"/>
              <a:buFont typeface="Trebuchet MS"/>
              <a:buNone/>
              <a:defRPr sz="20000">
                <a:solidFill>
                  <a:srgbClr val="E8BC7D"/>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GB"/>
              <a:t>!</a:t>
            </a:r>
            <a:endParaRPr/>
          </a:p>
        </p:txBody>
      </p:sp>
      <p:sp>
        <p:nvSpPr>
          <p:cNvPr id="63" name="Google Shape;63;p38"/>
          <p:cNvSpPr txBox="1">
            <a:spLocks noGrp="1"/>
          </p:cNvSpPr>
          <p:nvPr>
            <p:ph type="body" idx="3"/>
          </p:nvPr>
        </p:nvSpPr>
        <p:spPr>
          <a:xfrm>
            <a:off x="8610600" y="4227512"/>
            <a:ext cx="2522220" cy="9144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800"/>
              <a:buFont typeface="Trebuchet MS"/>
              <a:buNone/>
              <a:defRPr sz="2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8"/>
          <p:cNvSpPr txBox="1">
            <a:spLocks noGrp="1"/>
          </p:cNvSpPr>
          <p:nvPr>
            <p:ph type="title"/>
          </p:nvPr>
        </p:nvSpPr>
        <p:spPr>
          <a:xfrm>
            <a:off x="873918" y="26582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4"/>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8"/>
          <p:cNvSpPr txBox="1">
            <a:spLocks noGrp="1"/>
          </p:cNvSpPr>
          <p:nvPr>
            <p:ph type="body" idx="5"/>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200"/>
              <a:buFont typeface="Trebuchet MS"/>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8"/>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2393FA0-D1F8-03F5-9B7F-87D76C069B50}"/>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26097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o"/>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p:nvPr/>
        </p:nvSpPr>
        <p:spPr>
          <a:xfrm>
            <a:off x="-71562" y="-79513"/>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 name="Google Shape;18;p31">
            <a:extLst>
              <a:ext uri="{FF2B5EF4-FFF2-40B4-BE49-F238E27FC236}">
                <a16:creationId xmlns:a16="http://schemas.microsoft.com/office/drawing/2014/main" id="{8CBF194D-2312-D55F-81E9-000A7D78A84D}"/>
              </a:ext>
            </a:extLst>
          </p:cNvPr>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t>1 /</a:t>
            </a:r>
            <a:fld id="{00000000-1234-1234-1234-123412341234}" type="slidenum">
              <a:rPr lang="en-US" b="1" smtClean="0"/>
              <a:pPr/>
              <a:t>‹#›</a:t>
            </a:fld>
            <a:endParaRPr b="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4"/>
              </a:buClr>
              <a:buSzPts val="4400"/>
              <a:buFont typeface="Trebuchet MS"/>
              <a:buNone/>
              <a:defRPr sz="4400" b="0" i="0" u="none" strike="noStrike" cap="none">
                <a:solidFill>
                  <a:schemeClr val="accent4"/>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68300" algn="l" rtl="0">
              <a:lnSpc>
                <a:spcPct val="90000"/>
              </a:lnSpc>
              <a:spcBef>
                <a:spcPts val="500"/>
              </a:spcBef>
              <a:spcAft>
                <a:spcPts val="0"/>
              </a:spcAft>
              <a:buClr>
                <a:schemeClr val="accent1"/>
              </a:buClr>
              <a:buSzPts val="22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accent1"/>
              </a:buClr>
              <a:buSzPts val="20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08080"/>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08080"/>
                </a:solidFill>
                <a:latin typeface="Trebuchet MS"/>
                <a:ea typeface="Trebuchet MS"/>
                <a:cs typeface="Trebuchet MS"/>
                <a:sym typeface="Trebuchet MS"/>
              </a:defRPr>
            </a:lvl1pPr>
            <a:lvl2pPr marL="0" marR="0" lvl="1" indent="0" algn="r" rtl="0">
              <a:spcBef>
                <a:spcPts val="0"/>
              </a:spcBef>
              <a:buNone/>
              <a:defRPr sz="1200" b="0" i="0" u="none" strike="noStrike" cap="none">
                <a:solidFill>
                  <a:srgbClr val="808080"/>
                </a:solidFill>
                <a:latin typeface="Trebuchet MS"/>
                <a:ea typeface="Trebuchet MS"/>
                <a:cs typeface="Trebuchet MS"/>
                <a:sym typeface="Trebuchet MS"/>
              </a:defRPr>
            </a:lvl2pPr>
            <a:lvl3pPr marL="0" marR="0" lvl="2" indent="0" algn="r" rtl="0">
              <a:spcBef>
                <a:spcPts val="0"/>
              </a:spcBef>
              <a:buNone/>
              <a:defRPr sz="1200" b="0" i="0" u="none" strike="noStrike" cap="none">
                <a:solidFill>
                  <a:srgbClr val="808080"/>
                </a:solidFill>
                <a:latin typeface="Trebuchet MS"/>
                <a:ea typeface="Trebuchet MS"/>
                <a:cs typeface="Trebuchet MS"/>
                <a:sym typeface="Trebuchet MS"/>
              </a:defRPr>
            </a:lvl3pPr>
            <a:lvl4pPr marL="0" marR="0" lvl="3" indent="0" algn="r" rtl="0">
              <a:spcBef>
                <a:spcPts val="0"/>
              </a:spcBef>
              <a:buNone/>
              <a:defRPr sz="1200" b="0" i="0" u="none" strike="noStrike" cap="none">
                <a:solidFill>
                  <a:srgbClr val="808080"/>
                </a:solidFill>
                <a:latin typeface="Trebuchet MS"/>
                <a:ea typeface="Trebuchet MS"/>
                <a:cs typeface="Trebuchet MS"/>
                <a:sym typeface="Trebuchet MS"/>
              </a:defRPr>
            </a:lvl4pPr>
            <a:lvl5pPr marL="0" marR="0" lvl="4" indent="0" algn="r" rtl="0">
              <a:spcBef>
                <a:spcPts val="0"/>
              </a:spcBef>
              <a:buNone/>
              <a:defRPr sz="1200" b="0" i="0" u="none" strike="noStrike" cap="none">
                <a:solidFill>
                  <a:srgbClr val="808080"/>
                </a:solidFill>
                <a:latin typeface="Trebuchet MS"/>
                <a:ea typeface="Trebuchet MS"/>
                <a:cs typeface="Trebuchet MS"/>
                <a:sym typeface="Trebuchet MS"/>
              </a:defRPr>
            </a:lvl5pPr>
            <a:lvl6pPr marL="0" marR="0" lvl="5" indent="0" algn="r" rtl="0">
              <a:spcBef>
                <a:spcPts val="0"/>
              </a:spcBef>
              <a:buNone/>
              <a:defRPr sz="1200" b="0" i="0" u="none" strike="noStrike" cap="none">
                <a:solidFill>
                  <a:srgbClr val="808080"/>
                </a:solidFill>
                <a:latin typeface="Trebuchet MS"/>
                <a:ea typeface="Trebuchet MS"/>
                <a:cs typeface="Trebuchet MS"/>
                <a:sym typeface="Trebuchet MS"/>
              </a:defRPr>
            </a:lvl6pPr>
            <a:lvl7pPr marL="0" marR="0" lvl="6" indent="0" algn="r" rtl="0">
              <a:spcBef>
                <a:spcPts val="0"/>
              </a:spcBef>
              <a:buNone/>
              <a:defRPr sz="1200" b="0" i="0" u="none" strike="noStrike" cap="none">
                <a:solidFill>
                  <a:srgbClr val="808080"/>
                </a:solidFill>
                <a:latin typeface="Trebuchet MS"/>
                <a:ea typeface="Trebuchet MS"/>
                <a:cs typeface="Trebuchet MS"/>
                <a:sym typeface="Trebuchet MS"/>
              </a:defRPr>
            </a:lvl7pPr>
            <a:lvl8pPr marL="0" marR="0" lvl="7" indent="0" algn="r" rtl="0">
              <a:spcBef>
                <a:spcPts val="0"/>
              </a:spcBef>
              <a:buNone/>
              <a:defRPr sz="1200" b="0" i="0" u="none" strike="noStrike" cap="none">
                <a:solidFill>
                  <a:srgbClr val="808080"/>
                </a:solidFill>
                <a:latin typeface="Trebuchet MS"/>
                <a:ea typeface="Trebuchet MS"/>
                <a:cs typeface="Trebuchet MS"/>
                <a:sym typeface="Trebuchet MS"/>
              </a:defRPr>
            </a:lvl8pPr>
            <a:lvl9pPr marL="0" marR="0" lvl="8" indent="0" algn="r" rtl="0">
              <a:spcBef>
                <a:spcPts val="0"/>
              </a:spcBef>
              <a:buNone/>
              <a:defRPr sz="1200" b="0" i="0" u="none" strike="noStrike" cap="none">
                <a:solidFill>
                  <a:srgbClr val="80808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openwho.org/infectiousdiseases/493105/Cholera"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https://www.gtfcc.org/resources/public-health-surveillance-for-cholera/" TargetMode="External"/><Relationship Id="rId4" Type="http://schemas.openxmlformats.org/officeDocument/2006/relationships/hyperlink" Target="https://www.gtfcc.org/resources/clinical-job-ai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5" descr="A group of people in a hospital&#10;&#10;Description automatically generated"/>
          <p:cNvPicPr preferRelativeResize="0"/>
          <p:nvPr/>
        </p:nvPicPr>
        <p:blipFill rotWithShape="1">
          <a:blip r:embed="rId3">
            <a:alphaModFix/>
          </a:blip>
          <a:srcRect/>
          <a:stretch/>
        </p:blipFill>
        <p:spPr>
          <a:xfrm>
            <a:off x="0" y="-423802"/>
            <a:ext cx="12192000" cy="8128000"/>
          </a:xfrm>
          <a:prstGeom prst="rect">
            <a:avLst/>
          </a:prstGeom>
          <a:noFill/>
          <a:ln>
            <a:noFill/>
          </a:ln>
        </p:spPr>
      </p:pic>
      <p:grpSp>
        <p:nvGrpSpPr>
          <p:cNvPr id="187" name="Google Shape;187;p5"/>
          <p:cNvGrpSpPr/>
          <p:nvPr/>
        </p:nvGrpSpPr>
        <p:grpSpPr>
          <a:xfrm>
            <a:off x="665542" y="3463636"/>
            <a:ext cx="6076459" cy="3040380"/>
            <a:chOff x="420416" y="3551614"/>
            <a:chExt cx="6076459" cy="3040380"/>
          </a:xfrm>
        </p:grpSpPr>
        <p:grpSp>
          <p:nvGrpSpPr>
            <p:cNvPr id="188" name="Google Shape;188;p5"/>
            <p:cNvGrpSpPr/>
            <p:nvPr/>
          </p:nvGrpSpPr>
          <p:grpSpPr>
            <a:xfrm>
              <a:off x="420416" y="3551614"/>
              <a:ext cx="603712" cy="3040380"/>
              <a:chOff x="1748790" y="3177540"/>
              <a:chExt cx="603712" cy="3040380"/>
            </a:xfrm>
          </p:grpSpPr>
          <p:sp>
            <p:nvSpPr>
              <p:cNvPr id="189" name="Google Shape;189;p5"/>
              <p:cNvSpPr/>
              <p:nvPr/>
            </p:nvSpPr>
            <p:spPr>
              <a:xfrm>
                <a:off x="1748790"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0" name="Google Shape;190;p5"/>
              <p:cNvSpPr/>
              <p:nvPr/>
            </p:nvSpPr>
            <p:spPr>
              <a:xfrm rot="-5400000">
                <a:off x="1919201"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1" name="Google Shape;191;p5"/>
              <p:cNvSpPr/>
              <p:nvPr/>
            </p:nvSpPr>
            <p:spPr>
              <a:xfrm rot="-5400000">
                <a:off x="1919201"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192" name="Google Shape;192;p5"/>
            <p:cNvGrpSpPr/>
            <p:nvPr/>
          </p:nvGrpSpPr>
          <p:grpSpPr>
            <a:xfrm rot="10800000">
              <a:off x="5893163" y="3551614"/>
              <a:ext cx="603712" cy="3040380"/>
              <a:chOff x="1689568" y="3177540"/>
              <a:chExt cx="603712" cy="3040380"/>
            </a:xfrm>
          </p:grpSpPr>
          <p:sp>
            <p:nvSpPr>
              <p:cNvPr id="193" name="Google Shape;193;p5"/>
              <p:cNvSpPr/>
              <p:nvPr/>
            </p:nvSpPr>
            <p:spPr>
              <a:xfrm>
                <a:off x="1689568" y="3177540"/>
                <a:ext cx="262890" cy="30403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4" name="Google Shape;194;p5"/>
              <p:cNvSpPr/>
              <p:nvPr/>
            </p:nvSpPr>
            <p:spPr>
              <a:xfrm rot="-5400000">
                <a:off x="1859979" y="3007129"/>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5" name="Google Shape;195;p5"/>
              <p:cNvSpPr/>
              <p:nvPr/>
            </p:nvSpPr>
            <p:spPr>
              <a:xfrm rot="-5400000">
                <a:off x="1859979" y="5782413"/>
                <a:ext cx="262890" cy="6037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6" name="Google Shape;196;p5"/>
            <p:cNvSpPr/>
            <p:nvPr/>
          </p:nvSpPr>
          <p:spPr>
            <a:xfrm>
              <a:off x="683307" y="3814505"/>
              <a:ext cx="5550678" cy="2510188"/>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sp>
        <p:nvSpPr>
          <p:cNvPr id="197" name="Google Shape;197;p5"/>
          <p:cNvSpPr txBox="1">
            <a:spLocks noGrp="1"/>
          </p:cNvSpPr>
          <p:nvPr>
            <p:ph type="body" idx="1"/>
          </p:nvPr>
        </p:nvSpPr>
        <p:spPr>
          <a:xfrm>
            <a:off x="1157546" y="5135488"/>
            <a:ext cx="5066721" cy="795338"/>
          </a:xfrm>
          <a:prstGeom prst="rect">
            <a:avLst/>
          </a:prstGeom>
          <a:noFill/>
          <a:ln>
            <a:noFill/>
          </a:ln>
        </p:spPr>
        <p:txBody>
          <a:bodyPr spcFirstLastPara="1" wrap="square" lIns="91425" tIns="45700" rIns="91425" bIns="45700" anchor="t" anchorCtr="0">
            <a:normAutofit/>
          </a:bodyPr>
          <a:lstStyle/>
          <a:p>
            <a:pPr marL="0" indent="0">
              <a:spcBef>
                <a:spcPts val="0"/>
              </a:spcBef>
            </a:pPr>
            <a:r>
              <a:rPr lang="pt-PT" dirty="0"/>
              <a:t>MÓDULO 1: INTRODUÇÃO À CÓLERA E TESTES DA CÓLERA </a:t>
            </a:r>
            <a:endParaRPr dirty="0"/>
          </a:p>
        </p:txBody>
      </p:sp>
      <p:sp>
        <p:nvSpPr>
          <p:cNvPr id="198" name="Google Shape;198;p5"/>
          <p:cNvSpPr txBox="1">
            <a:spLocks noGrp="1"/>
          </p:cNvSpPr>
          <p:nvPr>
            <p:ph type="body" idx="2"/>
          </p:nvPr>
        </p:nvSpPr>
        <p:spPr>
          <a:xfrm>
            <a:off x="4420495" y="5847377"/>
            <a:ext cx="1807446" cy="283520"/>
          </a:xfrm>
          <a:prstGeom prst="rect">
            <a:avLst/>
          </a:prstGeom>
          <a:noFill/>
          <a:ln>
            <a:noFill/>
          </a:ln>
        </p:spPr>
        <p:txBody>
          <a:bodyPr spcFirstLastPara="1" wrap="square" lIns="91425" tIns="45700" rIns="91425" bIns="45700" anchor="t" anchorCtr="0">
            <a:noAutofit/>
          </a:bodyPr>
          <a:lstStyle/>
          <a:p>
            <a:pPr marL="0" indent="0" algn="l">
              <a:spcBef>
                <a:spcPts val="0"/>
              </a:spcBef>
            </a:pPr>
            <a:r>
              <a:rPr lang="en-US" dirty="0"/>
              <a:t>V1.1 </a:t>
            </a:r>
            <a:r>
              <a:rPr lang="pt-PT" dirty="0"/>
              <a:t>outubro</a:t>
            </a:r>
            <a:r>
              <a:rPr lang="pt-PT" noProof="0" dirty="0"/>
              <a:t> de 2025</a:t>
            </a:r>
            <a:endParaRPr dirty="0"/>
          </a:p>
        </p:txBody>
      </p:sp>
      <p:sp>
        <p:nvSpPr>
          <p:cNvPr id="199" name="Google Shape;199;p5"/>
          <p:cNvSpPr txBox="1">
            <a:spLocks noGrp="1"/>
          </p:cNvSpPr>
          <p:nvPr>
            <p:ph type="body" idx="3"/>
          </p:nvPr>
        </p:nvSpPr>
        <p:spPr>
          <a:xfrm>
            <a:off x="1158554" y="4773538"/>
            <a:ext cx="5065713" cy="3619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700"/>
              <a:buFont typeface="Trebuchet MS"/>
              <a:buNone/>
            </a:pPr>
            <a:r>
              <a:rPr lang="pt-PT" sz="1700" noProof="0" dirty="0">
                <a:latin typeface="Trebuchet MS"/>
                <a:ea typeface="Trebuchet MS"/>
                <a:cs typeface="Trebuchet MS"/>
                <a:sym typeface="Trebuchet MS"/>
              </a:rPr>
              <a:t>Recomendações do GTFCC</a:t>
            </a:r>
            <a:endParaRPr lang="pt-PT" noProof="0" dirty="0"/>
          </a:p>
        </p:txBody>
      </p:sp>
      <p:pic>
        <p:nvPicPr>
          <p:cNvPr id="200" name="Google Shape;200;p5"/>
          <p:cNvPicPr preferRelativeResize="0"/>
          <p:nvPr/>
        </p:nvPicPr>
        <p:blipFill rotWithShape="1">
          <a:blip r:embed="rId4">
            <a:alphaModFix/>
          </a:blip>
          <a:srcRect/>
          <a:stretch/>
        </p:blipFill>
        <p:spPr>
          <a:xfrm>
            <a:off x="1269254" y="3890485"/>
            <a:ext cx="3546764" cy="709352"/>
          </a:xfrm>
          <a:prstGeom prst="rect">
            <a:avLst/>
          </a:prstGeom>
          <a:noFill/>
          <a:ln>
            <a:noFill/>
          </a:ln>
        </p:spPr>
      </p:pic>
      <p:sp>
        <p:nvSpPr>
          <p:cNvPr id="2" name="TextBox 2">
            <a:extLst>
              <a:ext uri="{FF2B5EF4-FFF2-40B4-BE49-F238E27FC236}">
                <a16:creationId xmlns:a16="http://schemas.microsoft.com/office/drawing/2014/main" id="{2D2ADFD3-85A7-95B6-52D8-13390CFB7CAB}"/>
              </a:ext>
            </a:extLst>
          </p:cNvPr>
          <p:cNvSpPr txBox="1"/>
          <p:nvPr/>
        </p:nvSpPr>
        <p:spPr>
          <a:xfrm>
            <a:off x="0" y="-138500"/>
            <a:ext cx="146566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Ala Kheir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title"/>
          </p:nvPr>
        </p:nvSpPr>
        <p:spPr>
          <a:xfrm>
            <a:off x="873918" y="254442"/>
            <a:ext cx="10515600" cy="1325563"/>
          </a:xfrm>
          <a:prstGeom prst="rect">
            <a:avLst/>
          </a:prstGeom>
          <a:noFill/>
          <a:ln>
            <a:noFill/>
          </a:ln>
        </p:spPr>
        <p:txBody>
          <a:bodyPr spcFirstLastPara="1" wrap="square" lIns="91425" tIns="45700" rIns="91425" bIns="45700" anchor="ctr" anchorCtr="0">
            <a:normAutofit/>
          </a:bodyPr>
          <a:lstStyle/>
          <a:p>
            <a:pPr>
              <a:buSzPts val="4400"/>
            </a:pPr>
            <a:r>
              <a:rPr lang="pt-PT" b="1" dirty="0"/>
              <a:t>Diarreia aquosa aguda</a:t>
            </a:r>
            <a:endParaRPr lang="en-GB" b="1" dirty="0"/>
          </a:p>
        </p:txBody>
      </p:sp>
      <p:sp>
        <p:nvSpPr>
          <p:cNvPr id="373" name="Google Shape;373;p15"/>
          <p:cNvSpPr txBox="1">
            <a:spLocks noGrp="1"/>
          </p:cNvSpPr>
          <p:nvPr>
            <p:ph type="body" idx="2"/>
          </p:nvPr>
        </p:nvSpPr>
        <p:spPr>
          <a:xfrm>
            <a:off x="603220" y="2138445"/>
            <a:ext cx="4271578" cy="612000"/>
          </a:xfrm>
          <a:prstGeom prst="rect">
            <a:avLst/>
          </a:prstGeom>
          <a:solidFill>
            <a:schemeClr val="accent5"/>
          </a:solidFill>
          <a:ln>
            <a:noFill/>
          </a:ln>
        </p:spPr>
        <p:txBody>
          <a:bodyPr spcFirstLastPara="1" wrap="square" lIns="91425" tIns="45700" rIns="91425" bIns="45700" anchor="ctr" anchorCtr="0">
            <a:noAutofit/>
          </a:bodyPr>
          <a:lstStyle/>
          <a:p>
            <a:pPr marL="0" lvl="0" indent="0">
              <a:spcBef>
                <a:spcPts val="0"/>
              </a:spcBef>
              <a:buSzPts val="2000"/>
            </a:pPr>
            <a:r>
              <a:rPr lang="pt-PT" dirty="0"/>
              <a:t>Diarreia aquosa aguda</a:t>
            </a:r>
            <a:endParaRPr lang="en-GB" sz="2400" b="1" dirty="0"/>
          </a:p>
        </p:txBody>
      </p:sp>
      <p:sp>
        <p:nvSpPr>
          <p:cNvPr id="374" name="Google Shape;374;p15"/>
          <p:cNvSpPr txBox="1">
            <a:spLocks noGrp="1"/>
          </p:cNvSpPr>
          <p:nvPr>
            <p:ph type="body" idx="3"/>
          </p:nvPr>
        </p:nvSpPr>
        <p:spPr>
          <a:xfrm>
            <a:off x="5411194" y="2138445"/>
            <a:ext cx="6177586" cy="391431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1" indent="0" algn="ctr">
              <a:spcBef>
                <a:spcPts val="0"/>
              </a:spcBef>
              <a:buSzPts val="2400"/>
              <a:buNone/>
            </a:pPr>
            <a:r>
              <a:rPr lang="pt-PT" b="1" dirty="0"/>
              <a:t>Diarreia aquosa aguda </a:t>
            </a:r>
            <a:r>
              <a:rPr lang="en-US" sz="2300" b="1" dirty="0">
                <a:solidFill>
                  <a:schemeClr val="tx1"/>
                </a:solidFill>
              </a:rPr>
              <a:t>(</a:t>
            </a:r>
            <a:r>
              <a:rPr lang="pt-PT" b="1" dirty="0"/>
              <a:t>fezes sem sangue</a:t>
            </a:r>
            <a:r>
              <a:rPr lang="en-US" sz="2300" b="1" dirty="0">
                <a:solidFill>
                  <a:schemeClr val="tx1"/>
                </a:solidFill>
              </a:rPr>
              <a:t>) </a:t>
            </a:r>
            <a:r>
              <a:rPr lang="pt-PT" b="1" dirty="0"/>
              <a:t>com ou sem vómitos</a:t>
            </a:r>
            <a:r>
              <a:rPr lang="pt-PT" sz="2400" b="1" dirty="0"/>
              <a:t> </a:t>
            </a:r>
            <a:endParaRPr sz="2300" b="1" dirty="0">
              <a:solidFill>
                <a:schemeClr val="tx1"/>
              </a:solidFill>
            </a:endParaRPr>
          </a:p>
        </p:txBody>
      </p:sp>
      <p:sp>
        <p:nvSpPr>
          <p:cNvPr id="375" name="Google Shape;375;p15"/>
          <p:cNvSpPr txBox="1">
            <a:spLocks noGrp="1"/>
          </p:cNvSpPr>
          <p:nvPr>
            <p:ph type="body" idx="5"/>
          </p:nvPr>
        </p:nvSpPr>
        <p:spPr>
          <a:xfrm>
            <a:off x="618457" y="2898617"/>
            <a:ext cx="4271578" cy="3146029"/>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ctr">
              <a:spcBef>
                <a:spcPts val="0"/>
              </a:spcBef>
              <a:buSzPts val="2000"/>
            </a:pPr>
            <a:r>
              <a:rPr lang="pt-PT" noProof="0" dirty="0"/>
              <a:t>A diarreia aquosa aguda </a:t>
            </a:r>
            <a:r>
              <a:rPr lang="pt-PT" sz="2000" noProof="0" dirty="0"/>
              <a:t>(DAA) é uma doença em que:</a:t>
            </a:r>
            <a:endParaRPr lang="pt-PT" noProof="0" dirty="0"/>
          </a:p>
        </p:txBody>
      </p:sp>
      <p:pic>
        <p:nvPicPr>
          <p:cNvPr id="378" name="Google Shape;378;p15"/>
          <p:cNvPicPr preferRelativeResize="0"/>
          <p:nvPr/>
        </p:nvPicPr>
        <p:blipFill rotWithShape="1">
          <a:blip r:embed="rId3">
            <a:alphaModFix/>
          </a:blip>
          <a:srcRect/>
          <a:stretch/>
        </p:blipFill>
        <p:spPr>
          <a:xfrm>
            <a:off x="637075" y="3943505"/>
            <a:ext cx="1313817" cy="1313817"/>
          </a:xfrm>
          <a:prstGeom prst="rect">
            <a:avLst/>
          </a:prstGeom>
          <a:noFill/>
          <a:ln>
            <a:noFill/>
          </a:ln>
        </p:spPr>
      </p:pic>
      <p:pic>
        <p:nvPicPr>
          <p:cNvPr id="379" name="Google Shape;379;p15"/>
          <p:cNvPicPr preferRelativeResize="0"/>
          <p:nvPr/>
        </p:nvPicPr>
        <p:blipFill rotWithShape="1">
          <a:blip r:embed="rId4">
            <a:alphaModFix/>
          </a:blip>
          <a:srcRect/>
          <a:stretch/>
        </p:blipFill>
        <p:spPr>
          <a:xfrm>
            <a:off x="2180606" y="3853635"/>
            <a:ext cx="1162561" cy="1162561"/>
          </a:xfrm>
          <a:prstGeom prst="rect">
            <a:avLst/>
          </a:prstGeom>
          <a:noFill/>
          <a:ln>
            <a:noFill/>
          </a:ln>
        </p:spPr>
      </p:pic>
      <p:pic>
        <p:nvPicPr>
          <p:cNvPr id="380" name="Google Shape;380;p15"/>
          <p:cNvPicPr preferRelativeResize="0"/>
          <p:nvPr/>
        </p:nvPicPr>
        <p:blipFill rotWithShape="1">
          <a:blip r:embed="rId5">
            <a:alphaModFix/>
          </a:blip>
          <a:srcRect/>
          <a:stretch/>
        </p:blipFill>
        <p:spPr>
          <a:xfrm>
            <a:off x="3576218" y="3943505"/>
            <a:ext cx="1313817" cy="1313817"/>
          </a:xfrm>
          <a:prstGeom prst="rect">
            <a:avLst/>
          </a:prstGeom>
          <a:noFill/>
          <a:ln>
            <a:noFill/>
          </a:ln>
        </p:spPr>
      </p:pic>
      <p:sp>
        <p:nvSpPr>
          <p:cNvPr id="381" name="Google Shape;381;p15"/>
          <p:cNvSpPr/>
          <p:nvPr/>
        </p:nvSpPr>
        <p:spPr>
          <a:xfrm rot="10800000">
            <a:off x="2505951" y="2731018"/>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82" name="Google Shape;382;p15"/>
          <p:cNvSpPr txBox="1"/>
          <p:nvPr/>
        </p:nvSpPr>
        <p:spPr>
          <a:xfrm>
            <a:off x="824774" y="5114520"/>
            <a:ext cx="919843"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dirty="0">
                <a:solidFill>
                  <a:schemeClr val="dk1"/>
                </a:solidFill>
                <a:latin typeface="Trebuchet MS"/>
                <a:ea typeface="Trebuchet MS"/>
                <a:cs typeface="Trebuchet MS"/>
                <a:sym typeface="Trebuchet MS"/>
              </a:rPr>
              <a:t>a</a:t>
            </a:r>
            <a:r>
              <a:rPr lang="pt-PT" sz="1400" noProof="0" dirty="0" err="1">
                <a:solidFill>
                  <a:schemeClr val="dk1"/>
                </a:solidFill>
                <a:latin typeface="Trebuchet MS"/>
                <a:ea typeface="Trebuchet MS"/>
                <a:cs typeface="Trebuchet MS"/>
                <a:sym typeface="Trebuchet MS"/>
              </a:rPr>
              <a:t>guda</a:t>
            </a:r>
            <a:r>
              <a:rPr lang="pt-PT" sz="1400" noProof="0" dirty="0">
                <a:solidFill>
                  <a:schemeClr val="dk1"/>
                </a:solidFill>
                <a:latin typeface="Trebuchet MS"/>
                <a:ea typeface="Trebuchet MS"/>
                <a:cs typeface="Trebuchet MS"/>
                <a:sym typeface="Trebuchet MS"/>
              </a:rPr>
              <a:t> = que dura&lt; 7 dias</a:t>
            </a:r>
            <a:endParaRPr lang="pt-PT" noProof="0" dirty="0"/>
          </a:p>
        </p:txBody>
      </p:sp>
      <p:sp>
        <p:nvSpPr>
          <p:cNvPr id="383" name="Google Shape;383;p15"/>
          <p:cNvSpPr txBox="1"/>
          <p:nvPr/>
        </p:nvSpPr>
        <p:spPr>
          <a:xfrm>
            <a:off x="2109090" y="5114520"/>
            <a:ext cx="1242164"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1400" noProof="0" dirty="0">
                <a:solidFill>
                  <a:schemeClr val="dk1"/>
                </a:solidFill>
                <a:latin typeface="Trebuchet MS"/>
                <a:ea typeface="Trebuchet MS"/>
                <a:cs typeface="Trebuchet MS"/>
                <a:sym typeface="Trebuchet MS"/>
              </a:rPr>
              <a:t>aquosa = fezes líquidas sem sangue</a:t>
            </a:r>
            <a:endParaRPr lang="pt-PT" noProof="0" dirty="0"/>
          </a:p>
        </p:txBody>
      </p:sp>
      <p:sp>
        <p:nvSpPr>
          <p:cNvPr id="384" name="Google Shape;384;p15"/>
          <p:cNvSpPr txBox="1"/>
          <p:nvPr/>
        </p:nvSpPr>
        <p:spPr>
          <a:xfrm>
            <a:off x="3584435" y="5090539"/>
            <a:ext cx="1242164"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noProof="0" dirty="0">
                <a:solidFill>
                  <a:schemeClr val="dk1"/>
                </a:solidFill>
                <a:latin typeface="Trebuchet MS"/>
                <a:ea typeface="Trebuchet MS"/>
                <a:cs typeface="Trebuchet MS"/>
                <a:sym typeface="Trebuchet MS"/>
              </a:rPr>
              <a:t>diarreia</a:t>
            </a:r>
            <a:r>
              <a:rPr lang="pt-PT" sz="1400" noProof="0" dirty="0">
                <a:solidFill>
                  <a:schemeClr val="dk1"/>
                </a:solidFill>
                <a:latin typeface="Trebuchet MS"/>
                <a:ea typeface="Trebuchet MS"/>
                <a:cs typeface="Trebuchet MS"/>
                <a:sym typeface="Trebuchet MS"/>
              </a:rPr>
              <a:t> = ≥ 3 fezes moles em 24 horas</a:t>
            </a:r>
            <a:endParaRPr lang="pt-PT" noProof="0" dirty="0">
              <a:solidFill>
                <a:schemeClr val="dk1"/>
              </a:solidFill>
            </a:endParaRPr>
          </a:p>
        </p:txBody>
      </p:sp>
      <p:pic>
        <p:nvPicPr>
          <p:cNvPr id="385" name="Google Shape;385;p15"/>
          <p:cNvPicPr preferRelativeResize="0"/>
          <p:nvPr/>
        </p:nvPicPr>
        <p:blipFill rotWithShape="1">
          <a:blip r:embed="rId6">
            <a:alphaModFix/>
          </a:blip>
          <a:srcRect/>
          <a:stretch/>
        </p:blipFill>
        <p:spPr>
          <a:xfrm>
            <a:off x="3994076" y="3582212"/>
            <a:ext cx="623207" cy="623207"/>
          </a:xfrm>
          <a:prstGeom prst="rect">
            <a:avLst/>
          </a:prstGeom>
          <a:noFill/>
          <a:ln>
            <a:noFill/>
          </a:ln>
        </p:spPr>
      </p:pic>
      <p:sp>
        <p:nvSpPr>
          <p:cNvPr id="386" name="Google Shape;386;p15"/>
          <p:cNvSpPr txBox="1"/>
          <p:nvPr/>
        </p:nvSpPr>
        <p:spPr>
          <a:xfrm>
            <a:off x="1821017"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sp>
        <p:nvSpPr>
          <p:cNvPr id="387" name="Google Shape;387;p15"/>
          <p:cNvSpPr txBox="1"/>
          <p:nvPr/>
        </p:nvSpPr>
        <p:spPr>
          <a:xfrm>
            <a:off x="3323245" y="4271975"/>
            <a:ext cx="40005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chemeClr val="dk1"/>
                </a:solidFill>
                <a:latin typeface="Trebuchet MS"/>
                <a:ea typeface="Trebuchet MS"/>
                <a:cs typeface="Trebuchet MS"/>
                <a:sym typeface="Trebuchet MS"/>
              </a:rPr>
              <a:t>+</a:t>
            </a:r>
            <a:endParaRPr/>
          </a:p>
        </p:txBody>
      </p:sp>
      <p:grpSp>
        <p:nvGrpSpPr>
          <p:cNvPr id="388" name="Google Shape;388;p15"/>
          <p:cNvGrpSpPr/>
          <p:nvPr/>
        </p:nvGrpSpPr>
        <p:grpSpPr>
          <a:xfrm>
            <a:off x="2210282" y="1241017"/>
            <a:ext cx="1039779" cy="1039779"/>
            <a:chOff x="7843904" y="284283"/>
            <a:chExt cx="1590721" cy="1590721"/>
          </a:xfrm>
        </p:grpSpPr>
        <p:sp>
          <p:nvSpPr>
            <p:cNvPr id="389" name="Google Shape;389;p15"/>
            <p:cNvSpPr/>
            <p:nvPr/>
          </p:nvSpPr>
          <p:spPr>
            <a:xfrm>
              <a:off x="7915844" y="313359"/>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90" name="Google Shape;390;p15"/>
            <p:cNvPicPr preferRelativeResize="0"/>
            <p:nvPr/>
          </p:nvPicPr>
          <p:blipFill rotWithShape="1">
            <a:blip r:embed="rId7">
              <a:alphaModFix/>
            </a:blip>
            <a:srcRect/>
            <a:stretch/>
          </p:blipFill>
          <p:spPr>
            <a:xfrm>
              <a:off x="7843904" y="284283"/>
              <a:ext cx="1590721" cy="1590721"/>
            </a:xfrm>
            <a:prstGeom prst="rect">
              <a:avLst/>
            </a:prstGeom>
            <a:noFill/>
            <a:ln>
              <a:noFill/>
            </a:ln>
          </p:spPr>
        </p:pic>
      </p:grpSp>
      <p:grpSp>
        <p:nvGrpSpPr>
          <p:cNvPr id="4" name="Group 3">
            <a:extLst>
              <a:ext uri="{FF2B5EF4-FFF2-40B4-BE49-F238E27FC236}">
                <a16:creationId xmlns:a16="http://schemas.microsoft.com/office/drawing/2014/main" id="{0A5E8EF8-CC95-89A6-F10D-D5B8DF362083}"/>
              </a:ext>
            </a:extLst>
          </p:cNvPr>
          <p:cNvGrpSpPr/>
          <p:nvPr/>
        </p:nvGrpSpPr>
        <p:grpSpPr>
          <a:xfrm>
            <a:off x="6108799" y="3365044"/>
            <a:ext cx="2728162" cy="1623205"/>
            <a:chOff x="6221628" y="3263443"/>
            <a:chExt cx="2728162" cy="1623205"/>
          </a:xfrm>
        </p:grpSpPr>
        <p:pic>
          <p:nvPicPr>
            <p:cNvPr id="3" name="Picture 2" descr="A group of plastic containers with white caps&#10;&#10;Description automatically generated">
              <a:extLst>
                <a:ext uri="{FF2B5EF4-FFF2-40B4-BE49-F238E27FC236}">
                  <a16:creationId xmlns:a16="http://schemas.microsoft.com/office/drawing/2014/main" id="{DE42C92F-FA69-45B5-AB40-199ED7BBAAFE}"/>
                </a:ext>
              </a:extLst>
            </p:cNvPr>
            <p:cNvPicPr>
              <a:picLocks noChangeAspect="1"/>
            </p:cNvPicPr>
            <p:nvPr/>
          </p:nvPicPr>
          <p:blipFill rotWithShape="1">
            <a:blip r:embed="rId8"/>
            <a:srcRect l="25489" t="19021" r="11660" b="31149"/>
            <a:stretch/>
          </p:blipFill>
          <p:spPr>
            <a:xfrm>
              <a:off x="6221629" y="3263443"/>
              <a:ext cx="2728161" cy="1622215"/>
            </a:xfrm>
            <a:prstGeom prst="rect">
              <a:avLst/>
            </a:prstGeom>
          </p:spPr>
        </p:pic>
        <p:sp>
          <p:nvSpPr>
            <p:cNvPr id="23" name="TextBox 22">
              <a:extLst>
                <a:ext uri="{FF2B5EF4-FFF2-40B4-BE49-F238E27FC236}">
                  <a16:creationId xmlns:a16="http://schemas.microsoft.com/office/drawing/2014/main" id="{DD1FC44B-70EB-4B19-AAFF-60255661A4CE}"/>
                </a:ext>
              </a:extLst>
            </p:cNvPr>
            <p:cNvSpPr txBox="1"/>
            <p:nvPr/>
          </p:nvSpPr>
          <p:spPr>
            <a:xfrm>
              <a:off x="6221628" y="4609649"/>
              <a:ext cx="2728161"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Wendelin Moser</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grpSp>
        <p:nvGrpSpPr>
          <p:cNvPr id="2" name="Group 1">
            <a:extLst>
              <a:ext uri="{FF2B5EF4-FFF2-40B4-BE49-F238E27FC236}">
                <a16:creationId xmlns:a16="http://schemas.microsoft.com/office/drawing/2014/main" id="{7DF391F6-E732-8D20-EAE7-30766FADF77A}"/>
              </a:ext>
            </a:extLst>
          </p:cNvPr>
          <p:cNvGrpSpPr/>
          <p:nvPr/>
        </p:nvGrpSpPr>
        <p:grpSpPr>
          <a:xfrm>
            <a:off x="9125631" y="3323157"/>
            <a:ext cx="1771526" cy="2490914"/>
            <a:chOff x="9097540" y="3263443"/>
            <a:chExt cx="1771526" cy="2490914"/>
          </a:xfrm>
        </p:grpSpPr>
        <p:pic>
          <p:nvPicPr>
            <p:cNvPr id="377" name="Google Shape;377;p15"/>
            <p:cNvPicPr preferRelativeResize="0"/>
            <p:nvPr/>
          </p:nvPicPr>
          <p:blipFill rotWithShape="1">
            <a:blip r:embed="rId9">
              <a:alphaModFix/>
            </a:blip>
            <a:srcRect/>
            <a:stretch/>
          </p:blipFill>
          <p:spPr>
            <a:xfrm>
              <a:off x="9097540" y="3263443"/>
              <a:ext cx="1771526" cy="2487988"/>
            </a:xfrm>
            <a:prstGeom prst="rect">
              <a:avLst/>
            </a:prstGeom>
            <a:noFill/>
            <a:ln>
              <a:noFill/>
            </a:ln>
          </p:spPr>
        </p:pic>
        <p:sp>
          <p:nvSpPr>
            <p:cNvPr id="24" name="TextBox 23">
              <a:extLst>
                <a:ext uri="{FF2B5EF4-FFF2-40B4-BE49-F238E27FC236}">
                  <a16:creationId xmlns:a16="http://schemas.microsoft.com/office/drawing/2014/main" id="{1EDEFD38-A1EE-4875-89FB-30747C47E9D0}"/>
                </a:ext>
              </a:extLst>
            </p:cNvPr>
            <p:cNvSpPr txBox="1"/>
            <p:nvPr/>
          </p:nvSpPr>
          <p:spPr>
            <a:xfrm>
              <a:off x="9097540" y="5477358"/>
              <a:ext cx="1771526"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solidFill>
                    <a:prstClr val="black"/>
                  </a:solidFill>
                  <a:effectLst/>
                  <a:latin typeface="Trebuchet MS" panose="020B0703020202090204" pitchFamily="34" charset="0"/>
                  <a:ea typeface="Calibri"/>
                  <a:cs typeface="Segoe UI"/>
                </a:rPr>
                <a:t>Antoine Abou Faya</a:t>
              </a:r>
              <a:r>
                <a:rPr lang="en-GB" sz="1200">
                  <a:solidFill>
                    <a:prstClr val="black"/>
                  </a:solidFill>
                  <a:latin typeface="Trebuchet MS" panose="020B0703020202090204" pitchFamily="34" charset="0"/>
                  <a:ea typeface="Calibri"/>
                  <a:cs typeface="Segoe UI"/>
                </a:rPr>
                <a:t>d</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grpSp>
      <p:sp>
        <p:nvSpPr>
          <p:cNvPr id="8" name="Google Shape;18;p31">
            <a:extLst>
              <a:ext uri="{FF2B5EF4-FFF2-40B4-BE49-F238E27FC236}">
                <a16:creationId xmlns:a16="http://schemas.microsoft.com/office/drawing/2014/main" id="{DB2734AA-37B5-1B0E-463E-7ABD1B3D1F7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10</a:t>
            </a:fld>
            <a:endParaRPr b="1">
              <a:solidFill>
                <a:schemeClr val="tx1">
                  <a:lumMod val="40000"/>
                  <a:lumOff val="6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7" name="Google Shape;407;p16"/>
          <p:cNvSpPr txBox="1"/>
          <p:nvPr/>
        </p:nvSpPr>
        <p:spPr>
          <a:xfrm>
            <a:off x="5723466" y="2843338"/>
            <a:ext cx="5707000" cy="370303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l" rtl="0">
              <a:lnSpc>
                <a:spcPct val="90000"/>
              </a:lnSpc>
              <a:spcBef>
                <a:spcPts val="0"/>
              </a:spcBef>
              <a:spcAft>
                <a:spcPts val="0"/>
              </a:spcAft>
              <a:buClr>
                <a:schemeClr val="accent1"/>
              </a:buClr>
              <a:buSzPts val="2000"/>
              <a:buFont typeface="Trebuchet MS"/>
              <a:buNone/>
            </a:pPr>
            <a:r>
              <a:rPr lang="pt-PT" sz="2000" b="1" noProof="0" dirty="0">
                <a:solidFill>
                  <a:schemeClr val="dk1"/>
                </a:solidFill>
                <a:latin typeface="Trebuchet MS"/>
                <a:ea typeface="Trebuchet MS"/>
                <a:cs typeface="Trebuchet MS"/>
                <a:sym typeface="Trebuchet MS"/>
              </a:rPr>
              <a:t>Um ou mais sinais de perigo:</a:t>
            </a:r>
            <a:endParaRPr lang="pt-PT" noProof="0" dirty="0"/>
          </a:p>
          <a:p>
            <a:pPr marL="342900" marR="0" lvl="0" indent="-342900" algn="l" rtl="0">
              <a:lnSpc>
                <a:spcPct val="90000"/>
              </a:lnSpc>
              <a:spcBef>
                <a:spcPts val="1000"/>
              </a:spcBef>
              <a:spcAft>
                <a:spcPts val="0"/>
              </a:spcAft>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Letárgico ou inconsciente</a:t>
            </a:r>
            <a:endParaRPr lang="pt-PT" noProof="0" dirty="0"/>
          </a:p>
          <a:p>
            <a:pPr marL="342900" marR="0" lvl="0" indent="-342900" algn="l" rtl="0">
              <a:lnSpc>
                <a:spcPct val="90000"/>
              </a:lnSpc>
              <a:spcBef>
                <a:spcPts val="1000"/>
              </a:spcBef>
              <a:spcAft>
                <a:spcPts val="0"/>
              </a:spcAft>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Pulso fraco ou ausente</a:t>
            </a:r>
            <a:endParaRPr lang="pt-PT" noProof="0" dirty="0"/>
          </a:p>
          <a:p>
            <a:pPr marL="342900" lvl="0" indent="-342900">
              <a:lnSpc>
                <a:spcPct val="90000"/>
              </a:lnSpc>
              <a:spcBef>
                <a:spcPts val="1000"/>
              </a:spcBef>
              <a:buClr>
                <a:schemeClr val="accent1"/>
              </a:buClr>
              <a:buSzPts val="2000"/>
              <a:buFont typeface="Arial"/>
              <a:buChar char="•"/>
            </a:pPr>
            <a:r>
              <a:rPr lang="pt-PT" sz="2000" noProof="0" dirty="0">
                <a:latin typeface="+mj-lt"/>
              </a:rPr>
              <a:t>Dificuldade respiratória </a:t>
            </a:r>
          </a:p>
          <a:p>
            <a:pPr lvl="0">
              <a:spcBef>
                <a:spcPts val="1000"/>
              </a:spcBef>
              <a:buClr>
                <a:schemeClr val="accent1"/>
              </a:buClr>
              <a:buSzPts val="2000"/>
            </a:pPr>
            <a:r>
              <a:rPr lang="pt-PT" sz="2000" b="1" noProof="0" dirty="0">
                <a:solidFill>
                  <a:schemeClr val="dk1"/>
                </a:solidFill>
                <a:latin typeface="Trebuchet MS"/>
                <a:ea typeface="Trebuchet MS"/>
                <a:cs typeface="Trebuchet MS"/>
                <a:sym typeface="Trebuchet MS"/>
              </a:rPr>
              <a:t>OU, pelo menos, dois dos seguintes sinais:</a:t>
            </a:r>
            <a:endParaRPr lang="pt-PT" sz="2000" b="1" noProof="0" dirty="0">
              <a:solidFill>
                <a:schemeClr val="dk1"/>
              </a:solidFill>
              <a:latin typeface="Trebuchet MS"/>
              <a:ea typeface="Trebuchet MS"/>
              <a:cs typeface="Trebuchet MS"/>
            </a:endParaRPr>
          </a:p>
          <a:p>
            <a:pPr marL="342900" indent="-342900">
              <a:lnSpc>
                <a:spcPct val="90000"/>
              </a:lnSpc>
              <a:spcBef>
                <a:spcPts val="1000"/>
              </a:spcBef>
              <a:buClr>
                <a:schemeClr val="accent1"/>
              </a:buClr>
              <a:buSzPts val="2000"/>
              <a:buFont typeface="Arial"/>
              <a:buChar char="•"/>
            </a:pPr>
            <a:r>
              <a:rPr lang="pt-PT" sz="2000" dirty="0">
                <a:solidFill>
                  <a:schemeClr val="dk1"/>
                </a:solidFill>
                <a:latin typeface="Trebuchet MS"/>
              </a:rPr>
              <a:t>Olhos encovados</a:t>
            </a:r>
          </a:p>
          <a:p>
            <a:pPr marL="342900" indent="-342900">
              <a:lnSpc>
                <a:spcPct val="90000"/>
              </a:lnSpc>
              <a:spcBef>
                <a:spcPts val="1000"/>
              </a:spcBef>
              <a:buClr>
                <a:schemeClr val="accent1"/>
              </a:buClr>
              <a:buSzPts val="2000"/>
              <a:buFont typeface="Arial"/>
              <a:buChar char="•"/>
            </a:pPr>
            <a:r>
              <a:rPr lang="pt-PT" sz="2000" dirty="0">
                <a:solidFill>
                  <a:schemeClr val="dk1"/>
                </a:solidFill>
                <a:latin typeface="Trebuchet MS"/>
              </a:rPr>
              <a:t>Não consegue beber ou está a beber pouco </a:t>
            </a:r>
          </a:p>
          <a:p>
            <a:pPr marL="342900" indent="-342900">
              <a:lnSpc>
                <a:spcPct val="90000"/>
              </a:lnSpc>
              <a:spcBef>
                <a:spcPts val="1000"/>
              </a:spcBef>
              <a:buClr>
                <a:schemeClr val="accent1"/>
              </a:buClr>
              <a:buSzPts val="2000"/>
              <a:buFont typeface="Arial"/>
              <a:buChar char="•"/>
            </a:pPr>
            <a:r>
              <a:rPr lang="pt-PT" sz="2000" dirty="0">
                <a:solidFill>
                  <a:schemeClr val="dk1"/>
                </a:solidFill>
                <a:latin typeface="Trebuchet MS"/>
              </a:rPr>
              <a:t>No </a:t>
            </a:r>
            <a:r>
              <a:rPr lang="pt-PT" sz="2000" err="1">
                <a:solidFill>
                  <a:schemeClr val="dk1"/>
                </a:solidFill>
                <a:latin typeface="Trebuchet MS"/>
              </a:rPr>
              <a:t>pinçamento</a:t>
            </a:r>
            <a:r>
              <a:rPr lang="pt-PT" sz="2000" dirty="0">
                <a:solidFill>
                  <a:schemeClr val="dk1"/>
                </a:solidFill>
                <a:latin typeface="Trebuchet MS"/>
              </a:rPr>
              <a:t>, a pele volta muito lentamente ao normal</a:t>
            </a:r>
          </a:p>
        </p:txBody>
      </p:sp>
      <p:grpSp>
        <p:nvGrpSpPr>
          <p:cNvPr id="408" name="Google Shape;408;p16"/>
          <p:cNvGrpSpPr/>
          <p:nvPr/>
        </p:nvGrpSpPr>
        <p:grpSpPr>
          <a:xfrm>
            <a:off x="5723466" y="2179499"/>
            <a:ext cx="5692020" cy="848085"/>
            <a:chOff x="783119" y="1781140"/>
            <a:chExt cx="5867400" cy="848085"/>
          </a:xfrm>
        </p:grpSpPr>
        <p:sp>
          <p:nvSpPr>
            <p:cNvPr id="409" name="Google Shape;409;p16"/>
            <p:cNvSpPr txBox="1"/>
            <p:nvPr/>
          </p:nvSpPr>
          <p:spPr>
            <a:xfrm>
              <a:off x="783119" y="1781140"/>
              <a:ext cx="5867400" cy="612000"/>
            </a:xfrm>
            <a:prstGeom prst="rect">
              <a:avLst/>
            </a:prstGeom>
            <a:solidFill>
              <a:schemeClr val="accent5"/>
            </a:solidFill>
            <a:ln>
              <a:noFill/>
            </a:ln>
          </p:spPr>
          <p:txBody>
            <a:bodyPr spcFirstLastPara="1" wrap="square" lIns="91425" tIns="45700" rIns="91425" bIns="45700" anchor="ctr" anchorCtr="0">
              <a:noAutofit/>
            </a:bodyPr>
            <a:lstStyle/>
            <a:p>
              <a:pPr lvl="0" algn="ctr">
                <a:lnSpc>
                  <a:spcPct val="90000"/>
                </a:lnSpc>
                <a:buClr>
                  <a:schemeClr val="accent1"/>
                </a:buClr>
                <a:buSzPts val="2000"/>
              </a:pPr>
              <a:r>
                <a:rPr lang="pt-PT" sz="2200" dirty="0">
                  <a:latin typeface="+mj-lt"/>
                </a:rPr>
                <a:t>Desidratação grave</a:t>
              </a:r>
              <a:endParaRPr lang="en-US" sz="2200" b="1">
                <a:solidFill>
                  <a:schemeClr val="dk1"/>
                </a:solidFill>
                <a:latin typeface="+mj-lt"/>
                <a:ea typeface="Trebuchet MS"/>
                <a:cs typeface="Trebuchet MS"/>
              </a:endParaRPr>
            </a:p>
          </p:txBody>
        </p:sp>
        <p:sp>
          <p:nvSpPr>
            <p:cNvPr id="410" name="Google Shape;410;p16"/>
            <p:cNvSpPr/>
            <p:nvPr/>
          </p:nvSpPr>
          <p:spPr>
            <a:xfrm rot="10800000">
              <a:off x="3489205" y="2343475"/>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grpSp>
        <p:nvGrpSpPr>
          <p:cNvPr id="411" name="Google Shape;411;p16"/>
          <p:cNvGrpSpPr/>
          <p:nvPr/>
        </p:nvGrpSpPr>
        <p:grpSpPr>
          <a:xfrm>
            <a:off x="8030782" y="1172169"/>
            <a:ext cx="1082228" cy="1082228"/>
            <a:chOff x="2718797" y="240712"/>
            <a:chExt cx="1649621" cy="1649621"/>
          </a:xfrm>
        </p:grpSpPr>
        <p:sp>
          <p:nvSpPr>
            <p:cNvPr id="412" name="Google Shape;412;p16"/>
            <p:cNvSpPr/>
            <p:nvPr/>
          </p:nvSpPr>
          <p:spPr>
            <a:xfrm>
              <a:off x="2775395" y="356223"/>
              <a:ext cx="1518781" cy="1518781"/>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13" name="Google Shape;413;p16"/>
            <p:cNvPicPr preferRelativeResize="0"/>
            <p:nvPr/>
          </p:nvPicPr>
          <p:blipFill rotWithShape="1">
            <a:blip r:embed="rId3">
              <a:alphaModFix/>
            </a:blip>
            <a:srcRect/>
            <a:stretch/>
          </p:blipFill>
          <p:spPr>
            <a:xfrm>
              <a:off x="2718797" y="240712"/>
              <a:ext cx="1649621" cy="1649621"/>
            </a:xfrm>
            <a:prstGeom prst="rect">
              <a:avLst/>
            </a:prstGeom>
            <a:noFill/>
            <a:ln>
              <a:noFill/>
            </a:ln>
          </p:spPr>
        </p:pic>
      </p:grpSp>
      <p:sp>
        <p:nvSpPr>
          <p:cNvPr id="3" name="Google Shape;372;p15">
            <a:extLst>
              <a:ext uri="{FF2B5EF4-FFF2-40B4-BE49-F238E27FC236}">
                <a16:creationId xmlns:a16="http://schemas.microsoft.com/office/drawing/2014/main" id="{62384CEF-1AE0-47FF-12AB-D4641C1540D3}"/>
              </a:ext>
            </a:extLst>
          </p:cNvPr>
          <p:cNvSpPr txBox="1">
            <a:spLocks noGrp="1"/>
          </p:cNvSpPr>
          <p:nvPr>
            <p:ph type="title"/>
          </p:nvPr>
        </p:nvSpPr>
        <p:spPr>
          <a:xfrm>
            <a:off x="5723466" y="239477"/>
            <a:ext cx="5486400" cy="1325563"/>
          </a:xfrm>
          <a:prstGeom prst="rect">
            <a:avLst/>
          </a:prstGeom>
          <a:noFill/>
          <a:ln>
            <a:noFill/>
          </a:ln>
        </p:spPr>
        <p:txBody>
          <a:bodyPr spcFirstLastPara="1" wrap="square" lIns="91425" tIns="45700" rIns="91425" bIns="45700" anchor="ctr" anchorCtr="0">
            <a:normAutofit/>
          </a:bodyPr>
          <a:lstStyle/>
          <a:p>
            <a:pPr>
              <a:buSzPts val="4400"/>
            </a:pPr>
            <a:r>
              <a:rPr lang="pt-PT" b="1" dirty="0"/>
              <a:t>Desidratação grave</a:t>
            </a:r>
            <a:endParaRPr b="1" dirty="0"/>
          </a:p>
        </p:txBody>
      </p:sp>
      <p:pic>
        <p:nvPicPr>
          <p:cNvPr id="6" name="Picture 5" descr="A person lying in a hospital bed&#10;&#10;Description automatically generated">
            <a:extLst>
              <a:ext uri="{FF2B5EF4-FFF2-40B4-BE49-F238E27FC236}">
                <a16:creationId xmlns:a16="http://schemas.microsoft.com/office/drawing/2014/main" id="{5A340E87-5F3E-40B7-A69E-E8A09C49522E}"/>
              </a:ext>
            </a:extLst>
          </p:cNvPr>
          <p:cNvPicPr>
            <a:picLocks noChangeAspect="1"/>
          </p:cNvPicPr>
          <p:nvPr/>
        </p:nvPicPr>
        <p:blipFill>
          <a:blip r:embed="rId4"/>
          <a:srcRect b="2792"/>
          <a:stretch/>
        </p:blipFill>
        <p:spPr>
          <a:xfrm>
            <a:off x="-32199" y="-91142"/>
            <a:ext cx="4765066" cy="6949142"/>
          </a:xfrm>
          <a:prstGeom prst="rect">
            <a:avLst/>
          </a:prstGeom>
        </p:spPr>
      </p:pic>
      <p:sp>
        <p:nvSpPr>
          <p:cNvPr id="30" name="TextBox 29">
            <a:extLst>
              <a:ext uri="{FF2B5EF4-FFF2-40B4-BE49-F238E27FC236}">
                <a16:creationId xmlns:a16="http://schemas.microsoft.com/office/drawing/2014/main" id="{6A60F903-4576-4803-84DA-AFFF2B16099A}"/>
              </a:ext>
            </a:extLst>
          </p:cNvPr>
          <p:cNvSpPr txBox="1"/>
          <p:nvPr/>
        </p:nvSpPr>
        <p:spPr>
          <a:xfrm>
            <a:off x="-32199" y="6269069"/>
            <a:ext cx="1784799"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7" name="Google Shape;18;p31">
            <a:extLst>
              <a:ext uri="{FF2B5EF4-FFF2-40B4-BE49-F238E27FC236}">
                <a16:creationId xmlns:a16="http://schemas.microsoft.com/office/drawing/2014/main" id="{FAA58DC8-A182-F7FA-F9B3-D94BCA376CC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dirty="0">
                <a:solidFill>
                  <a:schemeClr val="tx1">
                    <a:lumMod val="40000"/>
                    <a:lumOff val="60000"/>
                  </a:schemeClr>
                </a:solidFill>
              </a:rPr>
              <a:t>1 /</a:t>
            </a:r>
            <a:fld id="{00000000-1234-1234-1234-123412341234}" type="slidenum">
              <a:rPr lang="en-US" b="1" smtClean="0">
                <a:solidFill>
                  <a:schemeClr val="tx1">
                    <a:lumMod val="40000"/>
                    <a:lumOff val="60000"/>
                  </a:schemeClr>
                </a:solidFill>
              </a:rPr>
              <a:pPr/>
              <a:t>11</a:t>
            </a:fld>
            <a:endParaRPr b="1" dirty="0">
              <a:solidFill>
                <a:schemeClr val="tx1">
                  <a:lumMod val="40000"/>
                  <a:lumOff val="6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17"/>
          <p:cNvSpPr txBox="1">
            <a:spLocks noGrp="1"/>
          </p:cNvSpPr>
          <p:nvPr>
            <p:ph type="title"/>
          </p:nvPr>
        </p:nvSpPr>
        <p:spPr>
          <a:xfrm>
            <a:off x="838200" y="262530"/>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pt-PT" dirty="0"/>
              <a:t>Tratamento da cólera</a:t>
            </a:r>
            <a:endParaRPr b="1" dirty="0"/>
          </a:p>
        </p:txBody>
      </p:sp>
      <p:sp>
        <p:nvSpPr>
          <p:cNvPr id="425" name="Google Shape;425;p17"/>
          <p:cNvSpPr txBox="1">
            <a:spLocks noGrp="1"/>
          </p:cNvSpPr>
          <p:nvPr>
            <p:ph type="body" idx="1"/>
          </p:nvPr>
        </p:nvSpPr>
        <p:spPr>
          <a:xfrm>
            <a:off x="800100" y="1557960"/>
            <a:ext cx="10663237" cy="544512"/>
          </a:xfrm>
          <a:prstGeom prst="rect">
            <a:avLst/>
          </a:prstGeom>
          <a:solidFill>
            <a:srgbClr val="61E9E2"/>
          </a:solidFill>
          <a:ln>
            <a:noFill/>
          </a:ln>
        </p:spPr>
        <p:txBody>
          <a:bodyPr spcFirstLastPara="1" wrap="square" lIns="91425" tIns="45700" rIns="91425" bIns="45700" anchor="t" anchorCtr="0">
            <a:normAutofit/>
          </a:bodyPr>
          <a:lstStyle/>
          <a:p>
            <a:pPr marL="0" indent="0">
              <a:spcBef>
                <a:spcPts val="0"/>
              </a:spcBef>
            </a:pPr>
            <a:r>
              <a:rPr lang="en-US"/>
              <a:t>        </a:t>
            </a:r>
            <a:endParaRPr/>
          </a:p>
        </p:txBody>
      </p:sp>
      <p:sp>
        <p:nvSpPr>
          <p:cNvPr id="426" name="Google Shape;426;p17"/>
          <p:cNvSpPr txBox="1">
            <a:spLocks noGrp="1"/>
          </p:cNvSpPr>
          <p:nvPr>
            <p:ph type="body" idx="2"/>
          </p:nvPr>
        </p:nvSpPr>
        <p:spPr>
          <a:xfrm>
            <a:off x="945149" y="1664704"/>
            <a:ext cx="10373139" cy="4503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Font typeface="Trebuchet MS"/>
              <a:buNone/>
            </a:pPr>
            <a:r>
              <a:rPr lang="pt-PT" b="1" noProof="0" dirty="0"/>
              <a:t>A cólera tem tratamento.</a:t>
            </a:r>
            <a:endParaRPr lang="pt-PT" noProof="0" dirty="0"/>
          </a:p>
          <a:p>
            <a:pPr marL="0" lvl="0" indent="0" algn="ctr" rtl="0">
              <a:lnSpc>
                <a:spcPct val="90000"/>
              </a:lnSpc>
              <a:spcBef>
                <a:spcPts val="1000"/>
              </a:spcBef>
              <a:spcAft>
                <a:spcPts val="0"/>
              </a:spcAft>
              <a:buSzPts val="2200"/>
              <a:buFont typeface="Trebuchet MS"/>
              <a:buNone/>
            </a:pPr>
            <a:endParaRPr dirty="0"/>
          </a:p>
        </p:txBody>
      </p:sp>
      <p:sp>
        <p:nvSpPr>
          <p:cNvPr id="427" name="Google Shape;427;p17"/>
          <p:cNvSpPr txBox="1">
            <a:spLocks noGrp="1"/>
          </p:cNvSpPr>
          <p:nvPr>
            <p:ph type="body" idx="3"/>
          </p:nvPr>
        </p:nvSpPr>
        <p:spPr>
          <a:xfrm>
            <a:off x="2061882" y="2840077"/>
            <a:ext cx="3535283"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spcBef>
                <a:spcPts val="0"/>
              </a:spcBef>
              <a:buSzPts val="2200"/>
            </a:pPr>
            <a:r>
              <a:rPr lang="pt-PT" dirty="0"/>
              <a:t>A primeira linha de tratamento é a reidratação com solução de reidratação oral </a:t>
            </a:r>
            <a:r>
              <a:rPr lang="en-US" dirty="0"/>
              <a:t>(SRO).</a:t>
            </a:r>
            <a:endParaRPr dirty="0"/>
          </a:p>
          <a:p>
            <a:pPr marL="0" lvl="0" indent="0" algn="l" rtl="0">
              <a:lnSpc>
                <a:spcPct val="90000"/>
              </a:lnSpc>
              <a:spcBef>
                <a:spcPts val="1000"/>
              </a:spcBef>
              <a:spcAft>
                <a:spcPts val="0"/>
              </a:spcAft>
              <a:buSzPts val="2200"/>
              <a:buFont typeface="Trebuchet MS"/>
              <a:buNone/>
            </a:pPr>
            <a:endParaRPr dirty="0"/>
          </a:p>
        </p:txBody>
      </p:sp>
      <p:sp>
        <p:nvSpPr>
          <p:cNvPr id="428" name="Google Shape;428;p17"/>
          <p:cNvSpPr txBox="1">
            <a:spLocks noGrp="1"/>
          </p:cNvSpPr>
          <p:nvPr>
            <p:ph type="body" idx="4"/>
          </p:nvPr>
        </p:nvSpPr>
        <p:spPr>
          <a:xfrm>
            <a:off x="6594835" y="2840077"/>
            <a:ext cx="3535282" cy="2834163"/>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pt-PT" noProof="0" dirty="0"/>
              <a:t>Os doentes com desidratação grave requerem fluidos IV e antibióticos.</a:t>
            </a:r>
          </a:p>
        </p:txBody>
      </p:sp>
      <p:sp>
        <p:nvSpPr>
          <p:cNvPr id="429" name="Google Shape;429;p17"/>
          <p:cNvSpPr/>
          <p:nvPr/>
        </p:nvSpPr>
        <p:spPr>
          <a:xfrm rot="10800000">
            <a:off x="2164836"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0" name="Google Shape;430;p17"/>
          <p:cNvSpPr/>
          <p:nvPr/>
        </p:nvSpPr>
        <p:spPr>
          <a:xfrm rot="10800000">
            <a:off x="6726863" y="271826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31" name="Google Shape;431;p17"/>
          <p:cNvPicPr preferRelativeResize="0"/>
          <p:nvPr/>
        </p:nvPicPr>
        <p:blipFill rotWithShape="1">
          <a:blip r:embed="rId3">
            <a:alphaModFix/>
          </a:blip>
          <a:srcRect/>
          <a:stretch/>
        </p:blipFill>
        <p:spPr>
          <a:xfrm>
            <a:off x="3688690" y="3629611"/>
            <a:ext cx="3199534" cy="3017374"/>
          </a:xfrm>
          <a:prstGeom prst="rect">
            <a:avLst/>
          </a:prstGeom>
          <a:noFill/>
          <a:ln>
            <a:noFill/>
          </a:ln>
        </p:spPr>
      </p:pic>
      <p:pic>
        <p:nvPicPr>
          <p:cNvPr id="432" name="Google Shape;432;p17"/>
          <p:cNvPicPr preferRelativeResize="0"/>
          <p:nvPr/>
        </p:nvPicPr>
        <p:blipFill rotWithShape="1">
          <a:blip r:embed="rId4">
            <a:alphaModFix/>
          </a:blip>
          <a:srcRect b="11008"/>
          <a:stretch/>
        </p:blipFill>
        <p:spPr>
          <a:xfrm>
            <a:off x="8136902" y="3101788"/>
            <a:ext cx="4055098" cy="3493682"/>
          </a:xfrm>
          <a:prstGeom prst="rect">
            <a:avLst/>
          </a:prstGeom>
          <a:noFill/>
          <a:ln>
            <a:noFill/>
          </a:ln>
        </p:spPr>
      </p:pic>
      <p:sp>
        <p:nvSpPr>
          <p:cNvPr id="4" name="Google Shape;18;p31">
            <a:extLst>
              <a:ext uri="{FF2B5EF4-FFF2-40B4-BE49-F238E27FC236}">
                <a16:creationId xmlns:a16="http://schemas.microsoft.com/office/drawing/2014/main" id="{7A4FD948-1DCB-81C2-CDEE-34185C23C0E8}"/>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12</a:t>
            </a:fld>
            <a:endParaRPr b="1">
              <a:solidFill>
                <a:schemeClr val="tx1">
                  <a:lumMod val="40000"/>
                  <a:lumOff val="6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txBox="1">
            <a:spLocks noGrp="1"/>
          </p:cNvSpPr>
          <p:nvPr>
            <p:ph type="title"/>
          </p:nvPr>
        </p:nvSpPr>
        <p:spPr>
          <a:xfrm>
            <a:off x="1585121" y="5046863"/>
            <a:ext cx="6658856" cy="1194909"/>
          </a:xfrm>
          <a:prstGeom prst="rect">
            <a:avLst/>
          </a:prstGeom>
          <a:noFill/>
          <a:ln>
            <a:noFill/>
          </a:ln>
        </p:spPr>
        <p:txBody>
          <a:bodyPr spcFirstLastPara="1" wrap="square" lIns="91425" tIns="45700" rIns="91425" bIns="45700" anchor="ctr" anchorCtr="0">
            <a:normAutofit fontScale="90000"/>
          </a:bodyPr>
          <a:lstStyle/>
          <a:p>
            <a:r>
              <a:rPr lang="pt-PT" dirty="0"/>
              <a:t>INTRODUÇÃO AOS TESTES DA CÓLERA</a:t>
            </a:r>
            <a:endParaRPr dirty="0"/>
          </a:p>
        </p:txBody>
      </p:sp>
      <p:pic>
        <p:nvPicPr>
          <p:cNvPr id="472" name="Google Shape;472;p20"/>
          <p:cNvPicPr preferRelativeResize="0">
            <a:picLocks noGrp="1"/>
          </p:cNvPicPr>
          <p:nvPr>
            <p:ph type="pic" idx="2"/>
          </p:nvPr>
        </p:nvPicPr>
        <p:blipFill rotWithShape="1">
          <a:blip r:embed="rId3">
            <a:alphaModFix/>
          </a:blip>
          <a:srcRect l="10650" r="10650"/>
          <a:stretch/>
        </p:blipFill>
        <p:spPr>
          <a:xfrm>
            <a:off x="8750674" y="3250351"/>
            <a:ext cx="2449513" cy="299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899390" y="1471694"/>
            <a:ext cx="10160100" cy="2554505"/>
          </a:xfrm>
          <a:prstGeom prst="rect">
            <a:avLst/>
          </a:prstGeom>
          <a:noFill/>
          <a:ln>
            <a:noFill/>
          </a:ln>
        </p:spPr>
        <p:txBody>
          <a:bodyPr spcFirstLastPara="1" wrap="square" lIns="91425" tIns="45700" rIns="91425" bIns="45700" anchor="t" anchorCtr="0">
            <a:spAutoFit/>
          </a:bodyPr>
          <a:lstStyle/>
          <a:p>
            <a:pPr marL="457200" lvl="1" algn="ctr"/>
            <a:r>
              <a:rPr lang="pt-PT" sz="3200" dirty="0">
                <a:solidFill>
                  <a:schemeClr val="bg1"/>
                </a:solidFill>
                <a:latin typeface="+mn-lt"/>
              </a:rPr>
              <a:t>As recomendações a seguir descritas foram elaboradas pelo Grupo de Trabalho Mundial para o Controlo da Cólera (GTFCC) e são mais detalhadas no documento</a:t>
            </a:r>
            <a:br>
              <a:rPr lang="en-GB" sz="3200" dirty="0">
                <a:solidFill>
                  <a:schemeClr val="bg1"/>
                </a:solidFill>
                <a:latin typeface="Trebuchet MS"/>
                <a:ea typeface="Trebuchet MS"/>
                <a:cs typeface="Trebuchet MS"/>
                <a:sym typeface="Trebuchet MS"/>
              </a:rPr>
            </a:br>
            <a:r>
              <a:rPr lang="en-GB" sz="3200" dirty="0">
                <a:solidFill>
                  <a:schemeClr val="bg1"/>
                </a:solidFill>
                <a:latin typeface="Trebuchet MS"/>
                <a:ea typeface="Trebuchet MS"/>
                <a:cs typeface="Trebuchet MS"/>
                <a:sym typeface="Trebuchet MS"/>
              </a:rPr>
              <a:t>“</a:t>
            </a:r>
            <a:r>
              <a:rPr lang="pt-PT" sz="3200" dirty="0">
                <a:solidFill>
                  <a:schemeClr val="bg1">
                    <a:lumMod val="95000"/>
                  </a:schemeClr>
                </a:solidFill>
                <a:latin typeface="+mj-lt"/>
              </a:rPr>
              <a:t>Vigilância em Saúde Pública para a Cólera”</a:t>
            </a:r>
            <a:r>
              <a:rPr lang="en-GB" sz="3200" dirty="0">
                <a:solidFill>
                  <a:schemeClr val="bg1"/>
                </a:solidFill>
                <a:latin typeface="Trebuchet MS"/>
                <a:ea typeface="Trebuchet MS"/>
                <a:cs typeface="Trebuchet MS"/>
                <a:sym typeface="Trebuchet MS"/>
              </a:rPr>
              <a:t> </a:t>
            </a:r>
            <a:endParaRPr lang="en-US" sz="3200" dirty="0">
              <a:solidFill>
                <a:schemeClr val="bg1"/>
              </a:solidFill>
            </a:endParaRPr>
          </a:p>
        </p:txBody>
      </p:sp>
      <p:sp>
        <p:nvSpPr>
          <p:cNvPr id="3" name="Google Shape;18;p31">
            <a:extLst>
              <a:ext uri="{FF2B5EF4-FFF2-40B4-BE49-F238E27FC236}">
                <a16:creationId xmlns:a16="http://schemas.microsoft.com/office/drawing/2014/main" id="{A4813AFD-27D2-9FBC-1BC7-487A8C97010F}"/>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14</a:t>
            </a:fld>
            <a:endParaRPr b="1">
              <a:solidFill>
                <a:schemeClr val="tx1">
                  <a:lumMod val="40000"/>
                  <a:lumOff val="60000"/>
                </a:schemeClr>
              </a:solidFill>
            </a:endParaRPr>
          </a:p>
        </p:txBody>
      </p:sp>
      <p:sp>
        <p:nvSpPr>
          <p:cNvPr id="4" name="TextBox 3">
            <a:extLst>
              <a:ext uri="{FF2B5EF4-FFF2-40B4-BE49-F238E27FC236}">
                <a16:creationId xmlns:a16="http://schemas.microsoft.com/office/drawing/2014/main" id="{419BC8A5-D5C0-48E3-19A6-79DAD1DDD552}"/>
              </a:ext>
            </a:extLst>
          </p:cNvPr>
          <p:cNvSpPr txBox="1"/>
          <p:nvPr/>
        </p:nvSpPr>
        <p:spPr>
          <a:xfrm>
            <a:off x="154745" y="4712170"/>
            <a:ext cx="11825588" cy="866593"/>
          </a:xfrm>
          <a:prstGeom prst="rect">
            <a:avLst/>
          </a:prstGeom>
          <a:noFill/>
        </p:spPr>
        <p:txBody>
          <a:bodyPr wrap="square">
            <a:noAutofit/>
          </a:bodyPr>
          <a:lstStyle/>
          <a:p>
            <a:pPr marL="457200" lvl="1" algn="ctr"/>
            <a:r>
              <a:rPr lang="pt-PT" sz="2400" dirty="0">
                <a:solidFill>
                  <a:schemeClr val="bg1"/>
                </a:solidFill>
                <a:latin typeface="+mj-lt"/>
              </a:rPr>
              <a:t>As estratégias de testagem aplicadas no seu país podem ser diferentes</a:t>
            </a:r>
            <a:r>
              <a:rPr lang="en-GB" sz="2400" i="1" dirty="0">
                <a:solidFill>
                  <a:schemeClr val="bg1"/>
                </a:solidFill>
                <a:latin typeface="+mj-lt"/>
                <a:ea typeface="Trebuchet MS"/>
                <a:cs typeface="Trebuchet MS"/>
                <a:sym typeface="Trebuchet MS"/>
              </a:rPr>
              <a:t>. </a:t>
            </a:r>
            <a:r>
              <a:rPr lang="pt-PT" sz="2400" dirty="0">
                <a:solidFill>
                  <a:schemeClr val="bg1"/>
                </a:solidFill>
                <a:latin typeface="+mj-lt"/>
              </a:rPr>
              <a:t>Verifique a existência de eventuais diferenças junto das autoridades de saúde locais</a:t>
            </a:r>
            <a:r>
              <a:rPr lang="en-GB" sz="2400" i="1" dirty="0">
                <a:solidFill>
                  <a:schemeClr val="bg1"/>
                </a:solidFill>
                <a:latin typeface="+mj-lt"/>
                <a:ea typeface="Trebuchet MS"/>
                <a:cs typeface="Trebuchet MS"/>
                <a:sym typeface="Trebuchet MS"/>
              </a:rPr>
              <a:t>.</a:t>
            </a:r>
            <a:endParaRPr lang="en-GB" sz="2400" i="1" dirty="0">
              <a:solidFill>
                <a:schemeClr val="bg1"/>
              </a:solidFill>
              <a:latin typeface="+mj-lt"/>
              <a:ea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843395" y="250598"/>
            <a:ext cx="10515600" cy="1325563"/>
          </a:xfrm>
          <a:prstGeom prst="rect">
            <a:avLst/>
          </a:prstGeom>
          <a:noFill/>
          <a:ln>
            <a:noFill/>
          </a:ln>
        </p:spPr>
        <p:txBody>
          <a:bodyPr spcFirstLastPara="1" wrap="square" lIns="91425" tIns="45700" rIns="91425" bIns="45700" anchor="ctr" anchorCtr="0">
            <a:normAutofit/>
          </a:bodyPr>
          <a:lstStyle/>
          <a:p>
            <a:pPr>
              <a:buSzPts val="4400"/>
            </a:pPr>
            <a:r>
              <a:rPr lang="pt-PT" b="1" dirty="0"/>
              <a:t>Porquê fazer o teste de cólera</a:t>
            </a:r>
            <a:r>
              <a:rPr lang="en-US" b="1" dirty="0"/>
              <a:t>?</a:t>
            </a:r>
            <a:endParaRPr b="1" dirty="0"/>
          </a:p>
        </p:txBody>
      </p:sp>
      <p:sp>
        <p:nvSpPr>
          <p:cNvPr id="3" name="Google Shape;584;p26">
            <a:extLst>
              <a:ext uri="{FF2B5EF4-FFF2-40B4-BE49-F238E27FC236}">
                <a16:creationId xmlns:a16="http://schemas.microsoft.com/office/drawing/2014/main" id="{C6855313-A2DE-E783-7527-A78C73C5A917}"/>
              </a:ext>
            </a:extLst>
          </p:cNvPr>
          <p:cNvSpPr txBox="1">
            <a:spLocks/>
          </p:cNvSpPr>
          <p:nvPr/>
        </p:nvSpPr>
        <p:spPr>
          <a:xfrm>
            <a:off x="6947042" y="3756529"/>
            <a:ext cx="4411953" cy="1775335"/>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l">
              <a:spcBef>
                <a:spcPts val="0"/>
              </a:spcBef>
            </a:pPr>
            <a:r>
              <a:rPr lang="pt-PT" noProof="0"/>
              <a:t>O tratamento não deve depender do </a:t>
            </a:r>
            <a:r>
              <a:rPr lang="pt-PT" noProof="0" dirty="0"/>
              <a:t>resultado laboratorial do teste da cólera mas sim</a:t>
            </a:r>
            <a:r>
              <a:rPr lang="pt-PT" dirty="0"/>
              <a:t> </a:t>
            </a:r>
            <a:r>
              <a:rPr lang="pt-PT" noProof="0" dirty="0"/>
              <a:t>do nível de desidratação do doente.</a:t>
            </a:r>
            <a:endParaRPr lang="pt-PT" dirty="0"/>
          </a:p>
        </p:txBody>
      </p:sp>
      <p:sp>
        <p:nvSpPr>
          <p:cNvPr id="7" name="Google Shape;599;p26">
            <a:extLst>
              <a:ext uri="{FF2B5EF4-FFF2-40B4-BE49-F238E27FC236}">
                <a16:creationId xmlns:a16="http://schemas.microsoft.com/office/drawing/2014/main" id="{3B5A1145-ACAE-8399-F14D-006364E539AB}"/>
              </a:ext>
            </a:extLst>
          </p:cNvPr>
          <p:cNvSpPr/>
          <p:nvPr/>
        </p:nvSpPr>
        <p:spPr>
          <a:xfrm>
            <a:off x="6502121" y="1707662"/>
            <a:ext cx="5295823" cy="3984993"/>
          </a:xfrm>
          <a:prstGeom prst="rect">
            <a:avLst/>
          </a:prstGeom>
          <a:noFill/>
          <a:ln w="9525" cap="flat" cmpd="sng">
            <a:solidFill>
              <a:schemeClr val="dk1"/>
            </a:solidFill>
            <a:prstDash val="solid"/>
            <a:miter lim="800000"/>
            <a:headEnd type="none" w="sm" len="sm"/>
            <a:tailEnd type="none" w="sm" len="sm"/>
          </a:ln>
        </p:spPr>
        <p:txBody>
          <a:bodyPr spcFirstLastPara="1" wrap="square" lIns="108000" tIns="144000" rIns="108000" bIns="45700" anchor="t" anchorCtr="0">
            <a:noAutofit/>
          </a:bodyPr>
          <a:lstStyle/>
          <a:p>
            <a:pPr lvl="0"/>
            <a:r>
              <a:rPr lang="pt-PT" sz="2400" noProof="0" dirty="0">
                <a:latin typeface="+mn-lt"/>
              </a:rPr>
              <a:t>Os testes não são realizados para informar a gestão clínica do caso,</a:t>
            </a:r>
            <a:br>
              <a:rPr lang="pt-PT" sz="2400" noProof="0" dirty="0">
                <a:solidFill>
                  <a:schemeClr val="dk1"/>
                </a:solidFill>
                <a:latin typeface="Trebuchet MS"/>
                <a:ea typeface="Trebuchet MS"/>
                <a:cs typeface="Trebuchet MS"/>
                <a:sym typeface="Trebuchet MS"/>
              </a:rPr>
            </a:br>
            <a:r>
              <a:rPr lang="pt-PT" sz="2400" noProof="0" dirty="0">
                <a:solidFill>
                  <a:schemeClr val="dk1"/>
                </a:solidFill>
                <a:latin typeface="Trebuchet MS"/>
                <a:ea typeface="Trebuchet MS"/>
                <a:cs typeface="Trebuchet MS"/>
                <a:sym typeface="Trebuchet MS"/>
              </a:rPr>
              <a:t>isto é, os resultados positivos/negativos não alteram o protocolo do tratamento</a:t>
            </a:r>
            <a:endParaRPr lang="pt-PT" sz="2400" noProof="0" dirty="0"/>
          </a:p>
        </p:txBody>
      </p:sp>
      <p:sp>
        <p:nvSpPr>
          <p:cNvPr id="12" name="Google Shape;580;p26">
            <a:extLst>
              <a:ext uri="{FF2B5EF4-FFF2-40B4-BE49-F238E27FC236}">
                <a16:creationId xmlns:a16="http://schemas.microsoft.com/office/drawing/2014/main" id="{9252A2C2-98AF-9F01-EAFB-33C2E09096C1}"/>
              </a:ext>
            </a:extLst>
          </p:cNvPr>
          <p:cNvSpPr/>
          <p:nvPr/>
        </p:nvSpPr>
        <p:spPr>
          <a:xfrm>
            <a:off x="9975628" y="4810531"/>
            <a:ext cx="1992836" cy="199283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PT" sz="1800" noProof="0" dirty="0">
              <a:solidFill>
                <a:schemeClr val="lt1"/>
              </a:solidFill>
              <a:latin typeface="Trebuchet MS"/>
              <a:ea typeface="Trebuchet MS"/>
              <a:cs typeface="Trebuchet MS"/>
              <a:sym typeface="Trebuchet MS"/>
            </a:endParaRPr>
          </a:p>
        </p:txBody>
      </p:sp>
      <p:sp>
        <p:nvSpPr>
          <p:cNvPr id="14" name="Google Shape;581;p26">
            <a:extLst>
              <a:ext uri="{FF2B5EF4-FFF2-40B4-BE49-F238E27FC236}">
                <a16:creationId xmlns:a16="http://schemas.microsoft.com/office/drawing/2014/main" id="{A69B71D2-4DFA-FBCF-17CB-278F40B6CC6A}"/>
              </a:ext>
            </a:extLst>
          </p:cNvPr>
          <p:cNvSpPr txBox="1">
            <a:spLocks noGrp="1"/>
          </p:cNvSpPr>
          <p:nvPr>
            <p:ph type="body" idx="1"/>
          </p:nvPr>
        </p:nvSpPr>
        <p:spPr>
          <a:xfrm>
            <a:off x="10583775" y="4746991"/>
            <a:ext cx="838200" cy="18049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000"/>
              <a:buFont typeface="Trebuchet MS"/>
              <a:buNone/>
            </a:pPr>
            <a:r>
              <a:rPr lang="en-US" sz="15000" dirty="0"/>
              <a:t>?</a:t>
            </a:r>
            <a:endParaRPr dirty="0"/>
          </a:p>
        </p:txBody>
      </p:sp>
      <p:sp>
        <p:nvSpPr>
          <p:cNvPr id="17" name="Google Shape;582;p26">
            <a:extLst>
              <a:ext uri="{FF2B5EF4-FFF2-40B4-BE49-F238E27FC236}">
                <a16:creationId xmlns:a16="http://schemas.microsoft.com/office/drawing/2014/main" id="{6D1FE492-788E-1004-DE94-86CE8B84686B}"/>
              </a:ext>
            </a:extLst>
          </p:cNvPr>
          <p:cNvSpPr txBox="1">
            <a:spLocks noGrp="1"/>
          </p:cNvSpPr>
          <p:nvPr>
            <p:ph type="body" idx="3"/>
          </p:nvPr>
        </p:nvSpPr>
        <p:spPr>
          <a:xfrm>
            <a:off x="9989249" y="5241409"/>
            <a:ext cx="1978958" cy="65560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800"/>
              <a:buFont typeface="Trebuchet MS"/>
              <a:buNone/>
            </a:pPr>
            <a:r>
              <a:rPr lang="pt-PT" b="1" noProof="0" dirty="0"/>
              <a:t>Porquê fazer o teste</a:t>
            </a:r>
            <a:r>
              <a:rPr lang="en-US" b="1" dirty="0"/>
              <a:t>?</a:t>
            </a:r>
          </a:p>
        </p:txBody>
      </p:sp>
      <p:grpSp>
        <p:nvGrpSpPr>
          <p:cNvPr id="13" name="Group 12">
            <a:extLst>
              <a:ext uri="{FF2B5EF4-FFF2-40B4-BE49-F238E27FC236}">
                <a16:creationId xmlns:a16="http://schemas.microsoft.com/office/drawing/2014/main" id="{D11FEBF1-008F-F12F-DFDC-6F43E53F4846}"/>
              </a:ext>
            </a:extLst>
          </p:cNvPr>
          <p:cNvGrpSpPr/>
          <p:nvPr/>
        </p:nvGrpSpPr>
        <p:grpSpPr>
          <a:xfrm>
            <a:off x="582392" y="2867057"/>
            <a:ext cx="5709727" cy="648000"/>
            <a:chOff x="2945597" y="1941851"/>
            <a:chExt cx="5035651" cy="649216"/>
          </a:xfrm>
        </p:grpSpPr>
        <p:sp>
          <p:nvSpPr>
            <p:cNvPr id="15" name="TextBox 14">
              <a:extLst>
                <a:ext uri="{FF2B5EF4-FFF2-40B4-BE49-F238E27FC236}">
                  <a16:creationId xmlns:a16="http://schemas.microsoft.com/office/drawing/2014/main" id="{206E6475-99AE-1112-6F14-EADA083D3783}"/>
                </a:ext>
              </a:extLst>
            </p:cNvPr>
            <p:cNvSpPr txBox="1"/>
            <p:nvPr/>
          </p:nvSpPr>
          <p:spPr>
            <a:xfrm>
              <a:off x="3175586" y="1941851"/>
              <a:ext cx="4805662" cy="649216"/>
            </a:xfrm>
            <a:prstGeom prst="rect">
              <a:avLst/>
            </a:prstGeom>
            <a:noFill/>
            <a:ln w="9525">
              <a:solidFill>
                <a:schemeClr val="tx1"/>
              </a:solidFill>
            </a:ln>
          </p:spPr>
          <p:txBody>
            <a:bodyPr wrap="square" lIns="0" tIns="45720" rIns="91440" bIns="45720" rtlCol="0" anchor="ctr" anchorCtr="0">
              <a:noAutofit/>
            </a:bodyPr>
            <a:lstStyle/>
            <a:p>
              <a:pPr marL="359410">
                <a:buClr>
                  <a:schemeClr val="accent3"/>
                </a:buClr>
              </a:pPr>
              <a:r>
                <a:rPr lang="pt-PT" sz="2200" noProof="0" dirty="0">
                  <a:solidFill>
                    <a:schemeClr val="dk1"/>
                  </a:solidFill>
                  <a:latin typeface="Trebuchet MS"/>
                  <a:sym typeface="Trebuchet MS"/>
                </a:rPr>
                <a:t>Identificar um caso suspeito de cólera</a:t>
              </a:r>
              <a:endParaRPr lang="pt-PT" sz="2200" noProof="0" dirty="0">
                <a:solidFill>
                  <a:schemeClr val="dk1"/>
                </a:solidFill>
                <a:latin typeface="Trebuchet MS"/>
              </a:endParaRPr>
            </a:p>
          </p:txBody>
        </p:sp>
        <p:sp>
          <p:nvSpPr>
            <p:cNvPr id="18" name="Oval 17">
              <a:extLst>
                <a:ext uri="{FF2B5EF4-FFF2-40B4-BE49-F238E27FC236}">
                  <a16:creationId xmlns:a16="http://schemas.microsoft.com/office/drawing/2014/main" id="{B9328016-8A5B-673B-0EA6-78FA7BDA6A3C}"/>
                </a:ext>
              </a:extLst>
            </p:cNvPr>
            <p:cNvSpPr/>
            <p:nvPr/>
          </p:nvSpPr>
          <p:spPr>
            <a:xfrm>
              <a:off x="2945597" y="2080548"/>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latin typeface="Trebuchet MS"/>
                </a:rPr>
                <a:t>2</a:t>
              </a:r>
              <a:endParaRPr lang="pt-PT" b="1" noProof="0" dirty="0">
                <a:latin typeface="Trebuchet MS" panose="020B0703020202090204" pitchFamily="34" charset="0"/>
              </a:endParaRPr>
            </a:p>
          </p:txBody>
        </p:sp>
      </p:grpSp>
      <p:grpSp>
        <p:nvGrpSpPr>
          <p:cNvPr id="19" name="Group 18">
            <a:extLst>
              <a:ext uri="{FF2B5EF4-FFF2-40B4-BE49-F238E27FC236}">
                <a16:creationId xmlns:a16="http://schemas.microsoft.com/office/drawing/2014/main" id="{AD7586BC-C3C5-740D-CE43-B35FA9D56E79}"/>
              </a:ext>
            </a:extLst>
          </p:cNvPr>
          <p:cNvGrpSpPr/>
          <p:nvPr/>
        </p:nvGrpSpPr>
        <p:grpSpPr>
          <a:xfrm>
            <a:off x="582390" y="1708450"/>
            <a:ext cx="5709726" cy="648000"/>
            <a:chOff x="2945597" y="2699641"/>
            <a:chExt cx="5035650" cy="648000"/>
          </a:xfrm>
        </p:grpSpPr>
        <p:sp>
          <p:nvSpPr>
            <p:cNvPr id="20" name="TextBox 19">
              <a:extLst>
                <a:ext uri="{FF2B5EF4-FFF2-40B4-BE49-F238E27FC236}">
                  <a16:creationId xmlns:a16="http://schemas.microsoft.com/office/drawing/2014/main" id="{A8F7C05B-D65F-B866-A45F-FF61FE5AFFE6}"/>
                </a:ext>
              </a:extLst>
            </p:cNvPr>
            <p:cNvSpPr txBox="1"/>
            <p:nvPr/>
          </p:nvSpPr>
          <p:spPr>
            <a:xfrm>
              <a:off x="3175585" y="2699641"/>
              <a:ext cx="4805662"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pt-PT" sz="2200" noProof="0" dirty="0">
                  <a:solidFill>
                    <a:schemeClr val="dk1"/>
                  </a:solidFill>
                  <a:latin typeface="Trebuchet MS"/>
                  <a:sym typeface="Trebuchet MS"/>
                </a:rPr>
                <a:t>Tratar o doente</a:t>
              </a:r>
              <a:endParaRPr lang="pt-PT" sz="2200" noProof="0" dirty="0">
                <a:solidFill>
                  <a:schemeClr val="dk1"/>
                </a:solidFill>
                <a:latin typeface="Trebuchet MS"/>
              </a:endParaRPr>
            </a:p>
          </p:txBody>
        </p:sp>
        <p:sp>
          <p:nvSpPr>
            <p:cNvPr id="21" name="Oval 20">
              <a:extLst>
                <a:ext uri="{FF2B5EF4-FFF2-40B4-BE49-F238E27FC236}">
                  <a16:creationId xmlns:a16="http://schemas.microsoft.com/office/drawing/2014/main" id="{DCF485CF-8CBB-CB43-866D-022E524EE2F1}"/>
                </a:ext>
              </a:extLst>
            </p:cNvPr>
            <p:cNvSpPr/>
            <p:nvPr/>
          </p:nvSpPr>
          <p:spPr>
            <a:xfrm>
              <a:off x="2945597" y="2819933"/>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latin typeface="Trebuchet MS" panose="020B0703020202090204" pitchFamily="34" charset="0"/>
                </a:rPr>
                <a:t>1</a:t>
              </a:r>
            </a:p>
          </p:txBody>
        </p:sp>
      </p:grpSp>
      <p:grpSp>
        <p:nvGrpSpPr>
          <p:cNvPr id="22" name="Group 21">
            <a:extLst>
              <a:ext uri="{FF2B5EF4-FFF2-40B4-BE49-F238E27FC236}">
                <a16:creationId xmlns:a16="http://schemas.microsoft.com/office/drawing/2014/main" id="{E6600B90-F6D0-02A7-300D-ED32348052A6}"/>
              </a:ext>
            </a:extLst>
          </p:cNvPr>
          <p:cNvGrpSpPr/>
          <p:nvPr/>
        </p:nvGrpSpPr>
        <p:grpSpPr>
          <a:xfrm>
            <a:off x="594681" y="3966551"/>
            <a:ext cx="5736823" cy="648000"/>
            <a:chOff x="2945597" y="3429402"/>
            <a:chExt cx="5052977" cy="648000"/>
          </a:xfrm>
        </p:grpSpPr>
        <p:sp>
          <p:nvSpPr>
            <p:cNvPr id="23" name="TextBox 22">
              <a:extLst>
                <a:ext uri="{FF2B5EF4-FFF2-40B4-BE49-F238E27FC236}">
                  <a16:creationId xmlns:a16="http://schemas.microsoft.com/office/drawing/2014/main" id="{434BF50D-8156-6413-7DAC-C5E3AF43A094}"/>
                </a:ext>
              </a:extLst>
            </p:cNvPr>
            <p:cNvSpPr txBox="1"/>
            <p:nvPr/>
          </p:nvSpPr>
          <p:spPr>
            <a:xfrm>
              <a:off x="3175585" y="3429402"/>
              <a:ext cx="4822989" cy="648000"/>
            </a:xfrm>
            <a:prstGeom prst="rect">
              <a:avLst/>
            </a:prstGeom>
            <a:noFill/>
            <a:ln w="9525">
              <a:solidFill>
                <a:schemeClr val="tx1"/>
              </a:solidFill>
            </a:ln>
          </p:spPr>
          <p:txBody>
            <a:bodyPr wrap="square" lIns="0" tIns="45720" rIns="91440" bIns="45720" anchor="ctr" anchorCtr="0">
              <a:noAutofit/>
            </a:bodyPr>
            <a:lstStyle/>
            <a:p>
              <a:pPr marL="359410">
                <a:buClr>
                  <a:schemeClr val="accent3"/>
                </a:buClr>
              </a:pPr>
              <a:r>
                <a:rPr lang="pt-PT" sz="2200" noProof="0" dirty="0">
                  <a:solidFill>
                    <a:schemeClr val="dk1"/>
                  </a:solidFill>
                  <a:latin typeface="Trebuchet MS"/>
                </a:rPr>
                <a:t>Testar para a cólera</a:t>
              </a:r>
            </a:p>
          </p:txBody>
        </p:sp>
        <p:sp>
          <p:nvSpPr>
            <p:cNvPr id="24" name="Oval 23">
              <a:extLst>
                <a:ext uri="{FF2B5EF4-FFF2-40B4-BE49-F238E27FC236}">
                  <a16:creationId xmlns:a16="http://schemas.microsoft.com/office/drawing/2014/main" id="{48B3120C-C40A-AE7B-5F66-B6DB5C9EEF10}"/>
                </a:ext>
              </a:extLst>
            </p:cNvPr>
            <p:cNvSpPr/>
            <p:nvPr/>
          </p:nvSpPr>
          <p:spPr>
            <a:xfrm>
              <a:off x="2945597" y="3530249"/>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3</a:t>
              </a:r>
            </a:p>
          </p:txBody>
        </p:sp>
      </p:grpSp>
      <p:grpSp>
        <p:nvGrpSpPr>
          <p:cNvPr id="25" name="Group 24">
            <a:extLst>
              <a:ext uri="{FF2B5EF4-FFF2-40B4-BE49-F238E27FC236}">
                <a16:creationId xmlns:a16="http://schemas.microsoft.com/office/drawing/2014/main" id="{9A3FF397-4C2B-4513-5289-3432434AB83A}"/>
              </a:ext>
            </a:extLst>
          </p:cNvPr>
          <p:cNvGrpSpPr/>
          <p:nvPr/>
        </p:nvGrpSpPr>
        <p:grpSpPr>
          <a:xfrm>
            <a:off x="577355" y="5057073"/>
            <a:ext cx="5736251" cy="648000"/>
            <a:chOff x="2945597" y="4219304"/>
            <a:chExt cx="5052405" cy="648000"/>
          </a:xfrm>
        </p:grpSpPr>
        <p:sp>
          <p:nvSpPr>
            <p:cNvPr id="26" name="TextBox 25">
              <a:extLst>
                <a:ext uri="{FF2B5EF4-FFF2-40B4-BE49-F238E27FC236}">
                  <a16:creationId xmlns:a16="http://schemas.microsoft.com/office/drawing/2014/main" id="{211606B9-83FB-A18D-2705-C90489D1C289}"/>
                </a:ext>
              </a:extLst>
            </p:cNvPr>
            <p:cNvSpPr txBox="1"/>
            <p:nvPr/>
          </p:nvSpPr>
          <p:spPr>
            <a:xfrm>
              <a:off x="3175013" y="4219304"/>
              <a:ext cx="4822989" cy="648000"/>
            </a:xfrm>
            <a:prstGeom prst="rect">
              <a:avLst/>
            </a:prstGeom>
            <a:noFill/>
            <a:ln w="9525">
              <a:solidFill>
                <a:schemeClr val="tx1"/>
              </a:solidFill>
            </a:ln>
          </p:spPr>
          <p:txBody>
            <a:bodyPr wrap="square" lIns="0" tIns="45720" rIns="91440" bIns="45720" anchor="ctr" anchorCtr="0">
              <a:noAutofit/>
            </a:bodyPr>
            <a:lstStyle/>
            <a:p>
              <a:pPr marL="359410" lvl="0" indent="0">
                <a:buClr>
                  <a:schemeClr val="accent3"/>
                </a:buClr>
                <a:buFont typeface="Arial"/>
                <a:buNone/>
              </a:pPr>
              <a:r>
                <a:rPr lang="pt-PT" sz="2200" noProof="0" dirty="0">
                  <a:solidFill>
                    <a:schemeClr val="dk1"/>
                  </a:solidFill>
                  <a:latin typeface="Trebuchet MS"/>
                  <a:sym typeface="Trebuchet MS"/>
                </a:rPr>
                <a:t>Documentar e notificar</a:t>
              </a:r>
              <a:endParaRPr lang="pt-PT" sz="2200" noProof="0" dirty="0">
                <a:solidFill>
                  <a:schemeClr val="dk1"/>
                </a:solidFill>
                <a:latin typeface="Trebuchet MS"/>
              </a:endParaRPr>
            </a:p>
          </p:txBody>
        </p:sp>
        <p:sp>
          <p:nvSpPr>
            <p:cNvPr id="27" name="Oval 26">
              <a:extLst>
                <a:ext uri="{FF2B5EF4-FFF2-40B4-BE49-F238E27FC236}">
                  <a16:creationId xmlns:a16="http://schemas.microsoft.com/office/drawing/2014/main" id="{B543C2DE-931F-0941-254E-2C47FBDA8A7D}"/>
                </a:ext>
              </a:extLst>
            </p:cNvPr>
            <p:cNvSpPr/>
            <p:nvPr/>
          </p:nvSpPr>
          <p:spPr>
            <a:xfrm>
              <a:off x="2945597" y="4330586"/>
              <a:ext cx="392966" cy="392966"/>
            </a:xfrm>
            <a:prstGeom prst="ellipse">
              <a:avLst/>
            </a:prstGeom>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119400" y="192827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1773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12" grpId="0" animBg="1"/>
      <p:bldP spid="14" grpId="0" build="p"/>
      <p:bldP spid="14" grpId="1" build="p"/>
      <p:bldP spid="17" grpId="0" build="p"/>
      <p:bldP spid="17" grpId="1" build="p"/>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Oval 2">
            <a:extLst>
              <a:ext uri="{FF2B5EF4-FFF2-40B4-BE49-F238E27FC236}">
                <a16:creationId xmlns:a16="http://schemas.microsoft.com/office/drawing/2014/main" id="{3C165682-F844-DD8F-7E11-E4F535A0E836}"/>
              </a:ext>
            </a:extLst>
          </p:cNvPr>
          <p:cNvSpPr/>
          <p:nvPr/>
        </p:nvSpPr>
        <p:spPr>
          <a:xfrm>
            <a:off x="1142149" y="2444320"/>
            <a:ext cx="4094863" cy="4094863"/>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pPr>
              <a:buSzPts val="4000"/>
            </a:pPr>
            <a:r>
              <a:rPr lang="pt-PT" dirty="0"/>
              <a:t>Testes para vigilância e não para </a:t>
            </a:r>
            <a:br>
              <a:rPr lang="pt-PT" dirty="0"/>
            </a:br>
            <a:r>
              <a:rPr lang="pt-PT" dirty="0"/>
              <a:t>gestão clínica</a:t>
            </a:r>
            <a:r>
              <a:rPr lang="pt-PT" sz="4000" dirty="0"/>
              <a:t> </a:t>
            </a:r>
            <a:endParaRPr lang="en-US" sz="4000" b="1" dirty="0"/>
          </a:p>
        </p:txBody>
      </p:sp>
      <p:sp>
        <p:nvSpPr>
          <p:cNvPr id="606" name="Google Shape;606;p27"/>
          <p:cNvSpPr txBox="1">
            <a:spLocks noGrp="1"/>
          </p:cNvSpPr>
          <p:nvPr>
            <p:ph type="body" idx="1"/>
          </p:nvPr>
        </p:nvSpPr>
        <p:spPr>
          <a:xfrm>
            <a:off x="627739" y="2686765"/>
            <a:ext cx="5121128" cy="786166"/>
          </a:xfrm>
          <a:prstGeom prst="rect">
            <a:avLst/>
          </a:prstGeom>
          <a:solidFill>
            <a:schemeClr val="accent5"/>
          </a:solidFill>
          <a:ln>
            <a:noFill/>
          </a:ln>
        </p:spPr>
        <p:txBody>
          <a:bodyPr spcFirstLastPara="1" wrap="square" lIns="91425" tIns="45700" rIns="91425" bIns="45700" anchor="t" anchorCtr="0">
            <a:noAutofit/>
          </a:bodyPr>
          <a:lstStyle/>
          <a:p>
            <a:pPr marL="0" lvl="0" indent="0" algn="ctr">
              <a:spcBef>
                <a:spcPts val="0"/>
              </a:spcBef>
            </a:pPr>
            <a:r>
              <a:rPr lang="pt-PT" sz="2400" b="1" noProof="0" dirty="0"/>
              <a:t>NENHUM surto confirmado NENHUM surto provável</a:t>
            </a:r>
            <a:endParaRPr lang="pt-PT" noProof="0" dirty="0"/>
          </a:p>
        </p:txBody>
      </p:sp>
      <p:sp>
        <p:nvSpPr>
          <p:cNvPr id="607" name="Google Shape;607;p27"/>
          <p:cNvSpPr txBox="1">
            <a:spLocks noGrp="1"/>
          </p:cNvSpPr>
          <p:nvPr>
            <p:ph type="body" idx="3"/>
          </p:nvPr>
        </p:nvSpPr>
        <p:spPr>
          <a:xfrm>
            <a:off x="627738" y="3619592"/>
            <a:ext cx="5121128" cy="2505785"/>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buSzPts val="2000"/>
              <a:buFont typeface="Arial" panose="020B0604020202020204" pitchFamily="34" charset="0"/>
              <a:buChar char="•"/>
            </a:pPr>
            <a:r>
              <a:rPr lang="pt-PT" sz="2000" noProof="0" dirty="0">
                <a:solidFill>
                  <a:schemeClr val="tx1"/>
                </a:solidFill>
              </a:rPr>
              <a:t>Detetar o primeiro caso o mais cedo possível</a:t>
            </a:r>
          </a:p>
          <a:p>
            <a:pPr marL="342900" indent="-342900">
              <a:spcBef>
                <a:spcPts val="0"/>
              </a:spcBef>
              <a:buSzPts val="2000"/>
              <a:buFont typeface="Arial" panose="020B0604020202020204" pitchFamily="34" charset="0"/>
              <a:buChar char="•"/>
            </a:pPr>
            <a:r>
              <a:rPr lang="pt-PT" sz="2000" noProof="0" dirty="0">
                <a:solidFill>
                  <a:schemeClr val="tx1"/>
                </a:solidFill>
              </a:rPr>
              <a:t>Confirmar casos, detetar prováveis ​​surtos de cólera e declarar um surto</a:t>
            </a:r>
          </a:p>
          <a:p>
            <a:pPr marL="342900" indent="-342900">
              <a:spcBef>
                <a:spcPts val="0"/>
              </a:spcBef>
              <a:buSzPts val="2000"/>
              <a:buFont typeface="Arial" panose="020B0604020202020204" pitchFamily="34" charset="0"/>
              <a:buChar char="•"/>
            </a:pPr>
            <a:r>
              <a:rPr lang="pt-PT" sz="2000" noProof="0" dirty="0">
                <a:solidFill>
                  <a:schemeClr val="tx1"/>
                </a:solidFill>
              </a:rPr>
              <a:t>Intervir precocemente para travar a propagação (OCV, WASH etc.) </a:t>
            </a:r>
            <a:r>
              <a:rPr lang="pt-PT" sz="2000" noProof="0" dirty="0"/>
              <a:t> </a:t>
            </a:r>
            <a:endParaRPr lang="pt-PT" noProof="0" dirty="0"/>
          </a:p>
        </p:txBody>
      </p:sp>
      <p:sp>
        <p:nvSpPr>
          <p:cNvPr id="2" name="Oval 1">
            <a:extLst>
              <a:ext uri="{FF2B5EF4-FFF2-40B4-BE49-F238E27FC236}">
                <a16:creationId xmlns:a16="http://schemas.microsoft.com/office/drawing/2014/main" id="{89AA46E2-24C6-B0AB-108D-B15297C85F13}"/>
              </a:ext>
            </a:extLst>
          </p:cNvPr>
          <p:cNvSpPr/>
          <p:nvPr/>
        </p:nvSpPr>
        <p:spPr>
          <a:xfrm>
            <a:off x="6893436" y="2444321"/>
            <a:ext cx="4094863" cy="4094863"/>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 name="Google Shape;612;p27"/>
          <p:cNvSpPr txBox="1"/>
          <p:nvPr/>
        </p:nvSpPr>
        <p:spPr>
          <a:xfrm>
            <a:off x="6469739" y="3619594"/>
            <a:ext cx="5121128" cy="236634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nSpc>
                <a:spcPct val="90000"/>
              </a:lnSpc>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Monitorizar as tendências e a disseminação do surto</a:t>
            </a:r>
          </a:p>
          <a:p>
            <a:pPr marL="342900" lvl="0" indent="-342900">
              <a:lnSpc>
                <a:spcPct val="90000"/>
              </a:lnSpc>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Orientar as intervenções e a alocação de recursos</a:t>
            </a:r>
          </a:p>
          <a:p>
            <a:pPr marL="342900" lvl="0" indent="-342900">
              <a:lnSpc>
                <a:spcPct val="90000"/>
              </a:lnSpc>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Monitorizar possíveis mudanças na estirpe</a:t>
            </a:r>
          </a:p>
          <a:p>
            <a:pPr marL="342900" marR="0" lvl="0" indent="-203200" algn="l" rtl="0">
              <a:lnSpc>
                <a:spcPct val="90000"/>
              </a:lnSpc>
              <a:spcBef>
                <a:spcPts val="1000"/>
              </a:spcBef>
              <a:spcAft>
                <a:spcPts val="0"/>
              </a:spcAft>
              <a:buClr>
                <a:schemeClr val="accent1"/>
              </a:buClr>
              <a:buSzPts val="2200"/>
              <a:buFont typeface="Arial"/>
              <a:buNone/>
            </a:pPr>
            <a:endParaRPr lang="pt-PT" sz="2200" noProof="0" dirty="0">
              <a:solidFill>
                <a:schemeClr val="dk1"/>
              </a:solidFill>
              <a:latin typeface="Trebuchet MS"/>
              <a:ea typeface="Trebuchet MS"/>
              <a:cs typeface="Trebuchet MS"/>
              <a:sym typeface="Trebuchet MS"/>
            </a:endParaRPr>
          </a:p>
        </p:txBody>
      </p:sp>
      <p:sp>
        <p:nvSpPr>
          <p:cNvPr id="613" name="Google Shape;613;p27"/>
          <p:cNvSpPr txBox="1"/>
          <p:nvPr/>
        </p:nvSpPr>
        <p:spPr>
          <a:xfrm>
            <a:off x="6443135" y="2682108"/>
            <a:ext cx="5147732" cy="786166"/>
          </a:xfrm>
          <a:prstGeom prst="rect">
            <a:avLst/>
          </a:prstGeom>
          <a:solidFill>
            <a:srgbClr val="C00000"/>
          </a:solidFill>
          <a:ln>
            <a:noFill/>
          </a:ln>
        </p:spPr>
        <p:txBody>
          <a:bodyPr spcFirstLastPara="1" wrap="square" lIns="91425" tIns="45700" rIns="91425" bIns="45700" anchor="t" anchorCtr="0">
            <a:normAutofit lnSpcReduction="10000"/>
          </a:bodyPr>
          <a:lstStyle/>
          <a:p>
            <a:pPr lvl="0" algn="ctr"/>
            <a:r>
              <a:rPr lang="pt-PT" sz="2400" b="1" noProof="0" dirty="0">
                <a:solidFill>
                  <a:schemeClr val="bg1"/>
                </a:solidFill>
                <a:latin typeface="Trebuchet MS"/>
                <a:ea typeface="Trebuchet MS"/>
                <a:cs typeface="Trebuchet MS"/>
                <a:sym typeface="Trebuchet MS"/>
              </a:rPr>
              <a:t>Surto CONFIRMADO </a:t>
            </a:r>
          </a:p>
          <a:p>
            <a:pPr lvl="0" algn="ctr"/>
            <a:r>
              <a:rPr lang="pt-PT" sz="2400" b="1" noProof="0" dirty="0">
                <a:solidFill>
                  <a:schemeClr val="bg1"/>
                </a:solidFill>
                <a:latin typeface="Trebuchet MS"/>
                <a:ea typeface="Trebuchet MS"/>
                <a:cs typeface="Trebuchet MS"/>
                <a:sym typeface="Trebuchet MS"/>
              </a:rPr>
              <a:t>ou provável</a:t>
            </a:r>
            <a:endParaRPr lang="pt-PT" sz="2400" noProof="0" dirty="0">
              <a:solidFill>
                <a:schemeClr val="bg1"/>
              </a:solidFill>
            </a:endParaRPr>
          </a:p>
        </p:txBody>
      </p:sp>
      <p:sp>
        <p:nvSpPr>
          <p:cNvPr id="4" name="Google Shape;584;p26">
            <a:extLst>
              <a:ext uri="{FF2B5EF4-FFF2-40B4-BE49-F238E27FC236}">
                <a16:creationId xmlns:a16="http://schemas.microsoft.com/office/drawing/2014/main" id="{A54783AE-9337-E79F-6A07-B2FF4A62E3A8}"/>
              </a:ext>
            </a:extLst>
          </p:cNvPr>
          <p:cNvSpPr txBox="1">
            <a:spLocks/>
          </p:cNvSpPr>
          <p:nvPr/>
        </p:nvSpPr>
        <p:spPr>
          <a:xfrm>
            <a:off x="627739" y="1865911"/>
            <a:ext cx="10963128" cy="428556"/>
          </a:xfrm>
          <a:prstGeom prst="rect">
            <a:avLst/>
          </a:prstGeom>
          <a:solidFill>
            <a:schemeClr val="accent2">
              <a:lumMod val="60000"/>
              <a:lumOff val="4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200"/>
            </a:pPr>
            <a:r>
              <a:rPr lang="pt-PT" noProof="0" dirty="0"/>
              <a:t>Objetivos diferentes para situações epidemiológicas diferentes</a:t>
            </a:r>
          </a:p>
        </p:txBody>
      </p:sp>
      <p:sp>
        <p:nvSpPr>
          <p:cNvPr id="6" name="Google Shape;18;p31">
            <a:extLst>
              <a:ext uri="{FF2B5EF4-FFF2-40B4-BE49-F238E27FC236}">
                <a16:creationId xmlns:a16="http://schemas.microsoft.com/office/drawing/2014/main" id="{709CC973-3AB8-93DC-E7F5-E5258E4341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16</a:t>
            </a:fld>
            <a:endParaRPr b="1">
              <a:solidFill>
                <a:schemeClr val="tx1">
                  <a:lumMod val="40000"/>
                  <a:lumOff val="60000"/>
                </a:schemeClr>
              </a:solidFill>
            </a:endParaRPr>
          </a:p>
        </p:txBody>
      </p:sp>
    </p:spTree>
    <p:extLst>
      <p:ext uri="{BB962C8B-B14F-4D97-AF65-F5344CB8AC3E}">
        <p14:creationId xmlns:p14="http://schemas.microsoft.com/office/powerpoint/2010/main" val="4119435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215828" y="508284"/>
            <a:ext cx="11750962" cy="1181024"/>
          </a:xfrm>
          <a:prstGeom prst="rect">
            <a:avLst/>
          </a:prstGeom>
          <a:noFill/>
          <a:ln>
            <a:noFill/>
          </a:ln>
        </p:spPr>
        <p:txBody>
          <a:bodyPr spcFirstLastPara="1" wrap="square" lIns="91425" tIns="45700" rIns="91425" bIns="45700" anchor="ctr" anchorCtr="0">
            <a:normAutofit fontScale="90000"/>
          </a:bodyPr>
          <a:lstStyle/>
          <a:p>
            <a:r>
              <a:rPr lang="pt-PT" b="1" noProof="0" dirty="0"/>
              <a:t>Estratégia adaptada à situação epidemiológica </a:t>
            </a:r>
          </a:p>
        </p:txBody>
      </p:sp>
      <p:sp>
        <p:nvSpPr>
          <p:cNvPr id="38" name="Google Shape;584;p26">
            <a:extLst>
              <a:ext uri="{FF2B5EF4-FFF2-40B4-BE49-F238E27FC236}">
                <a16:creationId xmlns:a16="http://schemas.microsoft.com/office/drawing/2014/main" id="{728033DA-D720-AD19-334E-C6FEEE5A9B6A}"/>
              </a:ext>
            </a:extLst>
          </p:cNvPr>
          <p:cNvSpPr txBox="1">
            <a:spLocks/>
          </p:cNvSpPr>
          <p:nvPr/>
        </p:nvSpPr>
        <p:spPr>
          <a:xfrm>
            <a:off x="7247014" y="2057743"/>
            <a:ext cx="4331431" cy="4122390"/>
          </a:xfrm>
          <a:prstGeom prst="rect">
            <a:avLst/>
          </a:pr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a:r>
              <a:rPr lang="pt-PT" sz="2800" noProof="0" dirty="0">
                <a:solidFill>
                  <a:srgbClr val="414141"/>
                </a:solidFill>
              </a:rPr>
              <a:t>Consoante haja ou não um surto de cólera confirmado na zona</a:t>
            </a:r>
            <a:r>
              <a:rPr lang="pt-PT" sz="2800" noProof="0" dirty="0"/>
              <a:t>.</a:t>
            </a:r>
          </a:p>
        </p:txBody>
      </p:sp>
      <p:sp>
        <p:nvSpPr>
          <p:cNvPr id="6" name="Google Shape;18;p31">
            <a:extLst>
              <a:ext uri="{FF2B5EF4-FFF2-40B4-BE49-F238E27FC236}">
                <a16:creationId xmlns:a16="http://schemas.microsoft.com/office/drawing/2014/main" id="{41E39C13-2B1B-E527-BF4D-993E4B8E911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17</a:t>
            </a:fld>
            <a:endParaRPr b="1">
              <a:solidFill>
                <a:schemeClr val="tx1">
                  <a:lumMod val="40000"/>
                  <a:lumOff val="60000"/>
                </a:schemeClr>
              </a:solidFill>
            </a:endParaRPr>
          </a:p>
        </p:txBody>
      </p:sp>
      <p:grpSp>
        <p:nvGrpSpPr>
          <p:cNvPr id="27" name="Group 26">
            <a:extLst>
              <a:ext uri="{FF2B5EF4-FFF2-40B4-BE49-F238E27FC236}">
                <a16:creationId xmlns:a16="http://schemas.microsoft.com/office/drawing/2014/main" id="{47796637-07CC-EA28-8A72-67664109E25E}"/>
              </a:ext>
            </a:extLst>
          </p:cNvPr>
          <p:cNvGrpSpPr/>
          <p:nvPr/>
        </p:nvGrpSpPr>
        <p:grpSpPr>
          <a:xfrm>
            <a:off x="563575" y="3213034"/>
            <a:ext cx="6118496" cy="648000"/>
            <a:chOff x="2945597" y="1941851"/>
            <a:chExt cx="5620265" cy="649216"/>
          </a:xfrm>
        </p:grpSpPr>
        <p:sp>
          <p:nvSpPr>
            <p:cNvPr id="28" name="TextBox 27">
              <a:extLst>
                <a:ext uri="{FF2B5EF4-FFF2-40B4-BE49-F238E27FC236}">
                  <a16:creationId xmlns:a16="http://schemas.microsoft.com/office/drawing/2014/main" id="{1A8E049C-550B-BBC0-58C3-897FB67087A2}"/>
                </a:ext>
              </a:extLst>
            </p:cNvPr>
            <p:cNvSpPr txBox="1"/>
            <p:nvPr/>
          </p:nvSpPr>
          <p:spPr>
            <a:xfrm>
              <a:off x="3175586" y="1941851"/>
              <a:ext cx="5390276" cy="649216"/>
            </a:xfrm>
            <a:prstGeom prst="rect">
              <a:avLst/>
            </a:prstGeom>
            <a:noFill/>
            <a:ln w="6350">
              <a:solidFill>
                <a:schemeClr val="tx1"/>
              </a:solidFill>
            </a:ln>
          </p:spPr>
          <p:txBody>
            <a:bodyPr wrap="square" lIns="91440" tIns="45720" rIns="91440" bIns="45720" rtlCol="0" anchor="ctr" anchorCtr="0">
              <a:noAutofit/>
            </a:bodyPr>
            <a:lstStyle/>
            <a:p>
              <a:pPr marL="360000">
                <a:buClr>
                  <a:schemeClr val="accent3"/>
                </a:buClr>
              </a:pPr>
              <a:r>
                <a:rPr lang="pt-PT" sz="2400" noProof="0" dirty="0">
                  <a:solidFill>
                    <a:schemeClr val="dk1"/>
                  </a:solidFill>
                  <a:latin typeface="Trebuchet MS"/>
                  <a:sym typeface="Trebuchet MS"/>
                </a:rPr>
                <a:t>Identificar um caso suspeito de cólera</a:t>
              </a:r>
              <a:endParaRPr lang="pt-PT" sz="2400" noProof="0" dirty="0">
                <a:solidFill>
                  <a:schemeClr val="dk1"/>
                </a:solidFill>
                <a:latin typeface="Trebuchet MS"/>
              </a:endParaRPr>
            </a:p>
          </p:txBody>
        </p:sp>
        <p:sp>
          <p:nvSpPr>
            <p:cNvPr id="29" name="Oval 28">
              <a:extLst>
                <a:ext uri="{FF2B5EF4-FFF2-40B4-BE49-F238E27FC236}">
                  <a16:creationId xmlns:a16="http://schemas.microsoft.com/office/drawing/2014/main" id="{5C2CD296-7865-D7CB-C883-072CBF4A244C}"/>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latin typeface="Trebuchet MS" panose="020B0703020202090204" pitchFamily="34" charset="0"/>
                </a:rPr>
                <a:t>2</a:t>
              </a:r>
            </a:p>
          </p:txBody>
        </p:sp>
      </p:grpSp>
      <p:grpSp>
        <p:nvGrpSpPr>
          <p:cNvPr id="30" name="Group 29">
            <a:extLst>
              <a:ext uri="{FF2B5EF4-FFF2-40B4-BE49-F238E27FC236}">
                <a16:creationId xmlns:a16="http://schemas.microsoft.com/office/drawing/2014/main" id="{453ACAAE-BD52-8B02-2A63-730068F82ECC}"/>
              </a:ext>
            </a:extLst>
          </p:cNvPr>
          <p:cNvGrpSpPr/>
          <p:nvPr/>
        </p:nvGrpSpPr>
        <p:grpSpPr>
          <a:xfrm>
            <a:off x="597034" y="2057327"/>
            <a:ext cx="6118495" cy="648000"/>
            <a:chOff x="2945597" y="2699641"/>
            <a:chExt cx="5620264" cy="648000"/>
          </a:xfrm>
        </p:grpSpPr>
        <p:sp>
          <p:nvSpPr>
            <p:cNvPr id="31" name="TextBox 30">
              <a:extLst>
                <a:ext uri="{FF2B5EF4-FFF2-40B4-BE49-F238E27FC236}">
                  <a16:creationId xmlns:a16="http://schemas.microsoft.com/office/drawing/2014/main" id="{CFBA815E-33B3-0747-53A8-09B8B8A906AA}"/>
                </a:ext>
              </a:extLst>
            </p:cNvPr>
            <p:cNvSpPr txBox="1"/>
            <p:nvPr/>
          </p:nvSpPr>
          <p:spPr>
            <a:xfrm>
              <a:off x="3175585" y="2699641"/>
              <a:ext cx="5390276" cy="648000"/>
            </a:xfrm>
            <a:prstGeom prst="rect">
              <a:avLst/>
            </a:prstGeom>
            <a:noFill/>
            <a:ln w="6350">
              <a:solidFill>
                <a:schemeClr val="tx1"/>
              </a:solidFill>
            </a:ln>
          </p:spPr>
          <p:txBody>
            <a:bodyPr wrap="square" anchor="ctr" anchorCtr="0">
              <a:noAutofit/>
            </a:bodyPr>
            <a:lstStyle/>
            <a:p>
              <a:pPr marL="360000">
                <a:buClr>
                  <a:schemeClr val="accent3"/>
                </a:buClr>
              </a:pPr>
              <a:r>
                <a:rPr lang="pt-PT" sz="2400" noProof="0" dirty="0">
                  <a:solidFill>
                    <a:schemeClr val="dk1"/>
                  </a:solidFill>
                  <a:latin typeface="Trebuchet MS"/>
                  <a:sym typeface="Trebuchet MS"/>
                </a:rPr>
                <a:t>Tratar o doente</a:t>
              </a:r>
              <a:endParaRPr lang="pt-PT" sz="2400" noProof="0" dirty="0">
                <a:solidFill>
                  <a:schemeClr val="dk1"/>
                </a:solidFill>
                <a:latin typeface="Trebuchet MS"/>
              </a:endParaRPr>
            </a:p>
          </p:txBody>
        </p:sp>
        <p:sp>
          <p:nvSpPr>
            <p:cNvPr id="32" name="Oval 31">
              <a:extLst>
                <a:ext uri="{FF2B5EF4-FFF2-40B4-BE49-F238E27FC236}">
                  <a16:creationId xmlns:a16="http://schemas.microsoft.com/office/drawing/2014/main" id="{68937B62-2914-6072-7863-AFD553496266}"/>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latin typeface="Trebuchet MS" panose="020B0703020202090204" pitchFamily="34" charset="0"/>
                </a:rPr>
                <a:t>1</a:t>
              </a:r>
            </a:p>
          </p:txBody>
        </p:sp>
      </p:grpSp>
      <p:grpSp>
        <p:nvGrpSpPr>
          <p:cNvPr id="33" name="Group 32">
            <a:extLst>
              <a:ext uri="{FF2B5EF4-FFF2-40B4-BE49-F238E27FC236}">
                <a16:creationId xmlns:a16="http://schemas.microsoft.com/office/drawing/2014/main" id="{3EBF642C-0A62-AD85-CF2A-49ECB4853D4C}"/>
              </a:ext>
            </a:extLst>
          </p:cNvPr>
          <p:cNvGrpSpPr/>
          <p:nvPr/>
        </p:nvGrpSpPr>
        <p:grpSpPr>
          <a:xfrm>
            <a:off x="597033" y="4367490"/>
            <a:ext cx="6118495" cy="648000"/>
            <a:chOff x="2945597" y="3429402"/>
            <a:chExt cx="5620264" cy="648000"/>
          </a:xfrm>
        </p:grpSpPr>
        <p:sp>
          <p:nvSpPr>
            <p:cNvPr id="34" name="TextBox 33">
              <a:extLst>
                <a:ext uri="{FF2B5EF4-FFF2-40B4-BE49-F238E27FC236}">
                  <a16:creationId xmlns:a16="http://schemas.microsoft.com/office/drawing/2014/main" id="{BADD82A3-B779-AC55-A357-DFEF86253F90}"/>
                </a:ext>
              </a:extLst>
            </p:cNvPr>
            <p:cNvSpPr txBox="1"/>
            <p:nvPr/>
          </p:nvSpPr>
          <p:spPr>
            <a:xfrm>
              <a:off x="3175585" y="3429402"/>
              <a:ext cx="5390276" cy="648000"/>
            </a:xfrm>
            <a:prstGeom prst="rect">
              <a:avLst/>
            </a:prstGeom>
            <a:noFill/>
            <a:ln w="6350">
              <a:solidFill>
                <a:schemeClr val="tx1"/>
              </a:solidFill>
            </a:ln>
          </p:spPr>
          <p:txBody>
            <a:bodyPr wrap="square" lIns="91440" tIns="45720" rIns="91440" bIns="45720" anchor="ctr" anchorCtr="0">
              <a:noAutofit/>
            </a:bodyPr>
            <a:lstStyle/>
            <a:p>
              <a:pPr marL="359410">
                <a:buClr>
                  <a:schemeClr val="accent3"/>
                </a:buClr>
              </a:pPr>
              <a:r>
                <a:rPr lang="pt-PT" sz="2400" noProof="0" dirty="0">
                  <a:solidFill>
                    <a:schemeClr val="dk1"/>
                  </a:solidFill>
                  <a:latin typeface="Trebuchet MS"/>
                </a:rPr>
                <a:t>Testar a cólera</a:t>
              </a:r>
            </a:p>
          </p:txBody>
        </p:sp>
        <p:sp>
          <p:nvSpPr>
            <p:cNvPr id="35" name="Oval 34">
              <a:extLst>
                <a:ext uri="{FF2B5EF4-FFF2-40B4-BE49-F238E27FC236}">
                  <a16:creationId xmlns:a16="http://schemas.microsoft.com/office/drawing/2014/main" id="{DE39D468-EE81-7D22-94A6-CCA9B255F79C}"/>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3</a:t>
              </a:r>
            </a:p>
          </p:txBody>
        </p:sp>
      </p:grpSp>
      <p:grpSp>
        <p:nvGrpSpPr>
          <p:cNvPr id="36" name="Group 35">
            <a:extLst>
              <a:ext uri="{FF2B5EF4-FFF2-40B4-BE49-F238E27FC236}">
                <a16:creationId xmlns:a16="http://schemas.microsoft.com/office/drawing/2014/main" id="{9D148BC1-5576-0935-900C-2E2DF08A0347}"/>
              </a:ext>
            </a:extLst>
          </p:cNvPr>
          <p:cNvGrpSpPr/>
          <p:nvPr/>
        </p:nvGrpSpPr>
        <p:grpSpPr>
          <a:xfrm>
            <a:off x="598370" y="5522364"/>
            <a:ext cx="6135821" cy="648000"/>
            <a:chOff x="2945597" y="4219304"/>
            <a:chExt cx="5637590" cy="648000"/>
          </a:xfrm>
        </p:grpSpPr>
        <p:sp>
          <p:nvSpPr>
            <p:cNvPr id="37" name="TextBox 36">
              <a:extLst>
                <a:ext uri="{FF2B5EF4-FFF2-40B4-BE49-F238E27FC236}">
                  <a16:creationId xmlns:a16="http://schemas.microsoft.com/office/drawing/2014/main" id="{1BABB51F-ED41-E62B-781B-516A61CEB8B8}"/>
                </a:ext>
              </a:extLst>
            </p:cNvPr>
            <p:cNvSpPr txBox="1"/>
            <p:nvPr/>
          </p:nvSpPr>
          <p:spPr>
            <a:xfrm>
              <a:off x="3175013" y="4219304"/>
              <a:ext cx="5408174" cy="648000"/>
            </a:xfrm>
            <a:prstGeom prst="rect">
              <a:avLst/>
            </a:prstGeom>
            <a:noFill/>
            <a:ln w="6350">
              <a:solidFill>
                <a:schemeClr val="tx1"/>
              </a:solidFill>
            </a:ln>
          </p:spPr>
          <p:txBody>
            <a:bodyPr wrap="square" anchor="ctr" anchorCtr="0">
              <a:noAutofit/>
            </a:bodyPr>
            <a:lstStyle/>
            <a:p>
              <a:pPr marL="360000" lvl="0" indent="0">
                <a:buClr>
                  <a:schemeClr val="accent3"/>
                </a:buClr>
                <a:buFont typeface="Arial"/>
                <a:buNone/>
              </a:pPr>
              <a:r>
                <a:rPr lang="pt-PT" sz="2400" noProof="0" dirty="0">
                  <a:solidFill>
                    <a:schemeClr val="dk1"/>
                  </a:solidFill>
                  <a:latin typeface="Trebuchet MS"/>
                  <a:sym typeface="Trebuchet MS"/>
                </a:rPr>
                <a:t>Documentar e notificar</a:t>
              </a:r>
              <a:endParaRPr lang="pt-PT" sz="2400" noProof="0" dirty="0">
                <a:solidFill>
                  <a:schemeClr val="dk1"/>
                </a:solidFill>
                <a:latin typeface="Trebuchet MS"/>
              </a:endParaRPr>
            </a:p>
          </p:txBody>
        </p:sp>
        <p:sp>
          <p:nvSpPr>
            <p:cNvPr id="39" name="Oval 38">
              <a:extLst>
                <a:ext uri="{FF2B5EF4-FFF2-40B4-BE49-F238E27FC236}">
                  <a16:creationId xmlns:a16="http://schemas.microsoft.com/office/drawing/2014/main" id="{5622FC01-1819-9F75-1E05-DE8EEA9688E8}"/>
                </a:ext>
              </a:extLst>
            </p:cNvPr>
            <p:cNvSpPr/>
            <p:nvPr/>
          </p:nvSpPr>
          <p:spPr>
            <a:xfrm>
              <a:off x="2945597" y="4330586"/>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4</a:t>
              </a:r>
            </a:p>
          </p:txBody>
        </p:sp>
      </p:grpSp>
      <p:sp>
        <p:nvSpPr>
          <p:cNvPr id="16" name="Google Shape;598;p26">
            <a:extLst>
              <a:ext uri="{FF2B5EF4-FFF2-40B4-BE49-F238E27FC236}">
                <a16:creationId xmlns:a16="http://schemas.microsoft.com/office/drawing/2014/main" id="{D92A9B5E-685A-8D4D-CB67-6726B8235775}"/>
              </a:ext>
            </a:extLst>
          </p:cNvPr>
          <p:cNvSpPr/>
          <p:nvPr/>
        </p:nvSpPr>
        <p:spPr>
          <a:xfrm rot="5400000">
            <a:off x="6523717" y="3413242"/>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8" name="Google Shape;598;p26">
            <a:extLst>
              <a:ext uri="{FF2B5EF4-FFF2-40B4-BE49-F238E27FC236}">
                <a16:creationId xmlns:a16="http://schemas.microsoft.com/office/drawing/2014/main" id="{C4D7BFF0-FFB1-18A3-1C2E-C3A43884ED68}"/>
              </a:ext>
            </a:extLst>
          </p:cNvPr>
          <p:cNvSpPr/>
          <p:nvPr/>
        </p:nvSpPr>
        <p:spPr>
          <a:xfrm rot="5400000">
            <a:off x="6557176" y="4582253"/>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 name="Google Shape;598;p26">
            <a:extLst>
              <a:ext uri="{FF2B5EF4-FFF2-40B4-BE49-F238E27FC236}">
                <a16:creationId xmlns:a16="http://schemas.microsoft.com/office/drawing/2014/main" id="{1674D528-4C8A-75A3-885D-4202D77D1554}"/>
              </a:ext>
            </a:extLst>
          </p:cNvPr>
          <p:cNvSpPr/>
          <p:nvPr/>
        </p:nvSpPr>
        <p:spPr>
          <a:xfrm rot="5400000">
            <a:off x="6575839" y="5737127"/>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415757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6"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3"/>
          <p:cNvSpPr txBox="1">
            <a:spLocks noGrp="1"/>
          </p:cNvSpPr>
          <p:nvPr>
            <p:ph type="title"/>
          </p:nvPr>
        </p:nvSpPr>
        <p:spPr>
          <a:xfrm>
            <a:off x="623682" y="254442"/>
            <a:ext cx="10966151" cy="1325563"/>
          </a:xfrm>
          <a:prstGeom prst="rect">
            <a:avLst/>
          </a:prstGeom>
          <a:noFill/>
          <a:ln>
            <a:noFill/>
          </a:ln>
        </p:spPr>
        <p:txBody>
          <a:bodyPr spcFirstLastPara="1" wrap="square" lIns="91425" tIns="45700" rIns="91425" bIns="45700" anchor="ctr" anchorCtr="0">
            <a:normAutofit/>
          </a:bodyPr>
          <a:lstStyle/>
          <a:p>
            <a:pPr>
              <a:buSzPts val="4000"/>
            </a:pPr>
            <a:r>
              <a:rPr lang="pt-PT" sz="4000" b="1" dirty="0"/>
              <a:t>Identificar</a:t>
            </a:r>
            <a:r>
              <a:rPr lang="pt-PT" sz="4000" b="1" noProof="0" dirty="0"/>
              <a:t> um caso suspeito de cólera</a:t>
            </a:r>
          </a:p>
        </p:txBody>
      </p:sp>
      <p:sp>
        <p:nvSpPr>
          <p:cNvPr id="7" name="Google Shape;18;p31">
            <a:extLst>
              <a:ext uri="{FF2B5EF4-FFF2-40B4-BE49-F238E27FC236}">
                <a16:creationId xmlns:a16="http://schemas.microsoft.com/office/drawing/2014/main" id="{26CE55B6-EA5D-E882-F91A-BF51F71D36E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18</a:t>
            </a:fld>
            <a:endParaRPr b="1">
              <a:solidFill>
                <a:schemeClr val="tx1">
                  <a:lumMod val="40000"/>
                  <a:lumOff val="60000"/>
                </a:schemeClr>
              </a:solidFill>
            </a:endParaRPr>
          </a:p>
        </p:txBody>
      </p:sp>
      <p:grpSp>
        <p:nvGrpSpPr>
          <p:cNvPr id="11" name="Group 10">
            <a:extLst>
              <a:ext uri="{FF2B5EF4-FFF2-40B4-BE49-F238E27FC236}">
                <a16:creationId xmlns:a16="http://schemas.microsoft.com/office/drawing/2014/main" id="{A8FF1466-1556-C6DC-7200-7537B3C748D0}"/>
              </a:ext>
            </a:extLst>
          </p:cNvPr>
          <p:cNvGrpSpPr/>
          <p:nvPr/>
        </p:nvGrpSpPr>
        <p:grpSpPr>
          <a:xfrm>
            <a:off x="623684" y="1813933"/>
            <a:ext cx="10944633" cy="1176454"/>
            <a:chOff x="876442" y="1813933"/>
            <a:chExt cx="10944633" cy="1176454"/>
          </a:xfrm>
        </p:grpSpPr>
        <p:sp>
          <p:nvSpPr>
            <p:cNvPr id="4" name="Google Shape;584;p26">
              <a:extLst>
                <a:ext uri="{FF2B5EF4-FFF2-40B4-BE49-F238E27FC236}">
                  <a16:creationId xmlns:a16="http://schemas.microsoft.com/office/drawing/2014/main" id="{8E6AA7F1-28BF-71C8-9CB8-C6B45FBAF8A0}"/>
                </a:ext>
              </a:extLst>
            </p:cNvPr>
            <p:cNvSpPr txBox="1">
              <a:spLocks/>
            </p:cNvSpPr>
            <p:nvPr/>
          </p:nvSpPr>
          <p:spPr>
            <a:xfrm>
              <a:off x="985678" y="1813933"/>
              <a:ext cx="10835397" cy="1176454"/>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pt-PT" noProof="0" dirty="0"/>
                <a:t>A maioria dos casos de cólera apresenta poucos ou nenhuns sinais ou sintomas. Nos centros de tratamento da cólera ou unidades de saúde, verá principalmente o subconjunto de casos de cólera que desenvolve sintomas mais graves.</a:t>
              </a:r>
            </a:p>
          </p:txBody>
        </p:sp>
        <p:sp>
          <p:nvSpPr>
            <p:cNvPr id="8" name="Triangle 7">
              <a:extLst>
                <a:ext uri="{FF2B5EF4-FFF2-40B4-BE49-F238E27FC236}">
                  <a16:creationId xmlns:a16="http://schemas.microsoft.com/office/drawing/2014/main" id="{6701E5F4-D473-EFC5-95DF-9DCF6C9160E6}"/>
                </a:ext>
              </a:extLst>
            </p:cNvPr>
            <p:cNvSpPr/>
            <p:nvPr/>
          </p:nvSpPr>
          <p:spPr>
            <a:xfrm rot="5400000">
              <a:off x="790190" y="2292922"/>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dirty="0"/>
            </a:p>
          </p:txBody>
        </p:sp>
      </p:grpSp>
      <p:grpSp>
        <p:nvGrpSpPr>
          <p:cNvPr id="12" name="Group 11">
            <a:extLst>
              <a:ext uri="{FF2B5EF4-FFF2-40B4-BE49-F238E27FC236}">
                <a16:creationId xmlns:a16="http://schemas.microsoft.com/office/drawing/2014/main" id="{FD8B70DF-7BDE-0463-EBBC-E52385860E5B}"/>
              </a:ext>
            </a:extLst>
          </p:cNvPr>
          <p:cNvGrpSpPr/>
          <p:nvPr/>
        </p:nvGrpSpPr>
        <p:grpSpPr>
          <a:xfrm>
            <a:off x="623684" y="3349085"/>
            <a:ext cx="10944633" cy="1114418"/>
            <a:chOff x="876442" y="3349085"/>
            <a:chExt cx="10944633" cy="1114418"/>
          </a:xfrm>
        </p:grpSpPr>
        <p:sp>
          <p:nvSpPr>
            <p:cNvPr id="3" name="Google Shape;584;p26">
              <a:extLst>
                <a:ext uri="{FF2B5EF4-FFF2-40B4-BE49-F238E27FC236}">
                  <a16:creationId xmlns:a16="http://schemas.microsoft.com/office/drawing/2014/main" id="{FFB77C2A-6A44-2DBE-39C7-87A3C9922927}"/>
                </a:ext>
              </a:extLst>
            </p:cNvPr>
            <p:cNvSpPr txBox="1">
              <a:spLocks/>
            </p:cNvSpPr>
            <p:nvPr/>
          </p:nvSpPr>
          <p:spPr>
            <a:xfrm>
              <a:off x="985679" y="3349085"/>
              <a:ext cx="10835396" cy="111441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pt-PT" noProof="0" dirty="0"/>
                <a:t>Existem definições específicas de casos suspeitos de cólera.</a:t>
              </a:r>
            </a:p>
          </p:txBody>
        </p:sp>
        <p:sp>
          <p:nvSpPr>
            <p:cNvPr id="9" name="Triangle 8">
              <a:extLst>
                <a:ext uri="{FF2B5EF4-FFF2-40B4-BE49-F238E27FC236}">
                  <a16:creationId xmlns:a16="http://schemas.microsoft.com/office/drawing/2014/main" id="{464973ED-5C7A-1700-EB84-576E26BAC3CC}"/>
                </a:ext>
              </a:extLst>
            </p:cNvPr>
            <p:cNvSpPr/>
            <p:nvPr/>
          </p:nvSpPr>
          <p:spPr>
            <a:xfrm rot="5400000">
              <a:off x="790190" y="3772318"/>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dirty="0"/>
            </a:p>
          </p:txBody>
        </p:sp>
      </p:grpSp>
      <p:grpSp>
        <p:nvGrpSpPr>
          <p:cNvPr id="13" name="Group 12">
            <a:extLst>
              <a:ext uri="{FF2B5EF4-FFF2-40B4-BE49-F238E27FC236}">
                <a16:creationId xmlns:a16="http://schemas.microsoft.com/office/drawing/2014/main" id="{38CCF12B-9E27-2C77-A364-195B2BEB2495}"/>
              </a:ext>
            </a:extLst>
          </p:cNvPr>
          <p:cNvGrpSpPr/>
          <p:nvPr/>
        </p:nvGrpSpPr>
        <p:grpSpPr>
          <a:xfrm>
            <a:off x="623684" y="4822200"/>
            <a:ext cx="10944633" cy="1247788"/>
            <a:chOff x="876442" y="4822200"/>
            <a:chExt cx="10944633" cy="1247788"/>
          </a:xfrm>
        </p:grpSpPr>
        <p:sp>
          <p:nvSpPr>
            <p:cNvPr id="2" name="Google Shape;584;p26">
              <a:extLst>
                <a:ext uri="{FF2B5EF4-FFF2-40B4-BE49-F238E27FC236}">
                  <a16:creationId xmlns:a16="http://schemas.microsoft.com/office/drawing/2014/main" id="{4EA8CBDA-267C-8BA6-CB63-A2BFFF9E9A26}"/>
                </a:ext>
              </a:extLst>
            </p:cNvPr>
            <p:cNvSpPr txBox="1">
              <a:spLocks/>
            </p:cNvSpPr>
            <p:nvPr/>
          </p:nvSpPr>
          <p:spPr>
            <a:xfrm>
              <a:off x="985679" y="4822200"/>
              <a:ext cx="10835396" cy="1247788"/>
            </a:xfrm>
            <a:prstGeom prst="rect">
              <a:avLst/>
            </a:prstGeom>
            <a:noFill/>
            <a:ln w="9525" cap="flat" cmpd="sng">
              <a:solidFill>
                <a:schemeClr val="tx1"/>
              </a:solidFill>
              <a:prstDash val="solid"/>
              <a:round/>
              <a:headEnd type="none" w="sm" len="sm"/>
              <a:tailEnd type="none" w="sm" len="sm"/>
            </a:ln>
          </p:spPr>
          <p:txBody>
            <a:bodyPr spcFirstLastPara="1" wrap="square" lIns="288000" tIns="45700" rIns="216000"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8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spcBef>
                  <a:spcPts val="0"/>
                </a:spcBef>
                <a:buSzPts val="2200"/>
              </a:pPr>
              <a:r>
                <a:rPr lang="pt-PT" noProof="0" dirty="0"/>
                <a:t>As definições de um caso suspeito de cólera são diferentes, conforme exista ou não um surto de cólera confirmado e em curso na zona.</a:t>
              </a:r>
            </a:p>
          </p:txBody>
        </p:sp>
        <p:sp>
          <p:nvSpPr>
            <p:cNvPr id="10" name="Triangle 9">
              <a:extLst>
                <a:ext uri="{FF2B5EF4-FFF2-40B4-BE49-F238E27FC236}">
                  <a16:creationId xmlns:a16="http://schemas.microsoft.com/office/drawing/2014/main" id="{7DF3F78E-A6C1-5677-262F-0EEADAB1FE5C}"/>
                </a:ext>
              </a:extLst>
            </p:cNvPr>
            <p:cNvSpPr/>
            <p:nvPr/>
          </p:nvSpPr>
          <p:spPr>
            <a:xfrm rot="5400000">
              <a:off x="790190" y="5336857"/>
              <a:ext cx="390977" cy="2184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dirty="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Oval 2">
            <a:extLst>
              <a:ext uri="{FF2B5EF4-FFF2-40B4-BE49-F238E27FC236}">
                <a16:creationId xmlns:a16="http://schemas.microsoft.com/office/drawing/2014/main" id="{815E166A-33C0-86FD-EC02-992C597A72D8}"/>
              </a:ext>
            </a:extLst>
          </p:cNvPr>
          <p:cNvSpPr/>
          <p:nvPr/>
        </p:nvSpPr>
        <p:spPr>
          <a:xfrm>
            <a:off x="577619" y="998251"/>
            <a:ext cx="5515562" cy="5515562"/>
          </a:xfrm>
          <a:prstGeom prst="ellipse">
            <a:avLst/>
          </a:prstGeom>
          <a:solidFill>
            <a:schemeClr val="accent5">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noProof="0" dirty="0"/>
          </a:p>
        </p:txBody>
      </p:sp>
      <p:sp>
        <p:nvSpPr>
          <p:cNvPr id="526" name="Google Shape;526;p24"/>
          <p:cNvSpPr txBox="1">
            <a:spLocks noGrp="1"/>
          </p:cNvSpPr>
          <p:nvPr>
            <p:ph type="title"/>
          </p:nvPr>
        </p:nvSpPr>
        <p:spPr>
          <a:xfrm>
            <a:off x="873918" y="32149"/>
            <a:ext cx="10515600" cy="1325563"/>
          </a:xfrm>
          <a:prstGeom prst="rect">
            <a:avLst/>
          </a:prstGeom>
          <a:noFill/>
          <a:ln>
            <a:noFill/>
          </a:ln>
        </p:spPr>
        <p:txBody>
          <a:bodyPr spcFirstLastPara="1" wrap="square" lIns="91425" tIns="45700" rIns="91425" bIns="45700" anchor="ctr" anchorCtr="0">
            <a:normAutofit/>
          </a:bodyPr>
          <a:lstStyle/>
          <a:p>
            <a:pPr>
              <a:buSzPts val="4000"/>
            </a:pPr>
            <a:r>
              <a:rPr lang="pt-PT" b="1" noProof="0" dirty="0"/>
              <a:t>Definições de casos suspeitos de cólera</a:t>
            </a:r>
          </a:p>
        </p:txBody>
      </p:sp>
      <p:sp>
        <p:nvSpPr>
          <p:cNvPr id="527" name="Google Shape;527;p24"/>
          <p:cNvSpPr txBox="1">
            <a:spLocks noGrp="1"/>
          </p:cNvSpPr>
          <p:nvPr>
            <p:ph type="body" idx="1"/>
          </p:nvPr>
        </p:nvSpPr>
        <p:spPr>
          <a:xfrm>
            <a:off x="981304" y="1247543"/>
            <a:ext cx="4820727" cy="784800"/>
          </a:xfrm>
          <a:prstGeom prst="rect">
            <a:avLst/>
          </a:prstGeom>
          <a:solidFill>
            <a:schemeClr val="accent5"/>
          </a:solidFill>
          <a:ln>
            <a:noFill/>
          </a:ln>
        </p:spPr>
        <p:txBody>
          <a:bodyPr spcFirstLastPara="1" wrap="square" lIns="91425" tIns="45700" rIns="91425" bIns="45700" anchor="t" anchorCtr="0">
            <a:noAutofit/>
          </a:bodyPr>
          <a:lstStyle/>
          <a:p>
            <a:pPr marL="0" indent="0" algn="ctr">
              <a:spcBef>
                <a:spcPts val="0"/>
              </a:spcBef>
              <a:buSzPts val="2400"/>
            </a:pPr>
            <a:r>
              <a:rPr lang="pt-PT" sz="2400" b="1" noProof="0" dirty="0"/>
              <a:t>NENHUM surto confirmado NENHUM surto provável</a:t>
            </a:r>
            <a:endParaRPr lang="pt-PT" sz="2400" noProof="0" dirty="0"/>
          </a:p>
        </p:txBody>
      </p:sp>
      <p:sp>
        <p:nvSpPr>
          <p:cNvPr id="529" name="Google Shape;529;p24"/>
          <p:cNvSpPr txBox="1">
            <a:spLocks noGrp="1"/>
          </p:cNvSpPr>
          <p:nvPr>
            <p:ph type="body" idx="3"/>
          </p:nvPr>
        </p:nvSpPr>
        <p:spPr>
          <a:xfrm>
            <a:off x="992136" y="2140168"/>
            <a:ext cx="4820727" cy="770400"/>
          </a:xfrm>
          <a:prstGeom prst="rect">
            <a:avLst/>
          </a:prstGeom>
          <a:noFill/>
          <a:ln>
            <a:noFill/>
          </a:ln>
        </p:spPr>
        <p:txBody>
          <a:bodyPr spcFirstLastPara="1" wrap="square" lIns="91425" tIns="45700" rIns="91425" bIns="45700" anchor="ctr" anchorCtr="0">
            <a:noAutofit/>
          </a:bodyPr>
          <a:lstStyle/>
          <a:p>
            <a:pPr marL="0" lvl="0" indent="0" algn="ctr">
              <a:lnSpc>
                <a:spcPct val="100000"/>
              </a:lnSpc>
              <a:spcBef>
                <a:spcPts val="0"/>
              </a:spcBef>
              <a:buSzPts val="2200"/>
            </a:pPr>
            <a:r>
              <a:rPr lang="pt-PT" noProof="0" dirty="0"/>
              <a:t>Onde </a:t>
            </a:r>
            <a:r>
              <a:rPr lang="pt-PT" noProof="0" dirty="0">
                <a:solidFill>
                  <a:schemeClr val="accent2"/>
                </a:solidFill>
              </a:rPr>
              <a:t>NÃO</a:t>
            </a:r>
            <a:r>
              <a:rPr lang="pt-PT" noProof="0" dirty="0"/>
              <a:t> há surto de cólera provável ou confirmado :</a:t>
            </a:r>
          </a:p>
        </p:txBody>
      </p:sp>
      <p:sp>
        <p:nvSpPr>
          <p:cNvPr id="539" name="Google Shape;539;p24"/>
          <p:cNvSpPr txBox="1"/>
          <p:nvPr/>
        </p:nvSpPr>
        <p:spPr>
          <a:xfrm>
            <a:off x="992136" y="3016940"/>
            <a:ext cx="4799061" cy="502168"/>
          </a:xfrm>
          <a:prstGeom prst="rect">
            <a:avLst/>
          </a:prstGeom>
          <a:solidFill>
            <a:schemeClr val="tx2"/>
          </a:solidFill>
          <a:ln>
            <a:noFill/>
          </a:ln>
        </p:spPr>
        <p:txBody>
          <a:bodyPr spcFirstLastPara="1" wrap="square" lIns="91425" tIns="45700" rIns="91425" bIns="45700" anchor="ctr" anchorCtr="0">
            <a:noAutofit/>
          </a:bodyPr>
          <a:lstStyle/>
          <a:p>
            <a:pPr lvl="0" algn="ctr">
              <a:lnSpc>
                <a:spcPct val="90000"/>
              </a:lnSpc>
              <a:buClr>
                <a:schemeClr val="accent1"/>
              </a:buClr>
              <a:buSzPts val="2000"/>
            </a:pPr>
            <a:r>
              <a:rPr lang="pt-PT" sz="2000" b="1" noProof="0" dirty="0">
                <a:solidFill>
                  <a:schemeClr val="dk1"/>
                </a:solidFill>
                <a:latin typeface="Trebuchet MS"/>
                <a:ea typeface="Trebuchet MS"/>
                <a:cs typeface="Trebuchet MS"/>
                <a:sym typeface="Trebuchet MS"/>
              </a:rPr>
              <a:t>Caso suspeito de cólera</a:t>
            </a:r>
            <a:endParaRPr lang="pt-PT" sz="2400" b="1" noProof="0" dirty="0">
              <a:solidFill>
                <a:schemeClr val="dk1"/>
              </a:solidFill>
              <a:latin typeface="Trebuchet MS"/>
              <a:ea typeface="Trebuchet MS"/>
              <a:cs typeface="Trebuchet MS"/>
              <a:sym typeface="Trebuchet MS"/>
            </a:endParaRPr>
          </a:p>
        </p:txBody>
      </p:sp>
      <p:sp>
        <p:nvSpPr>
          <p:cNvPr id="541" name="Google Shape;541;p24"/>
          <p:cNvSpPr txBox="1"/>
          <p:nvPr/>
        </p:nvSpPr>
        <p:spPr>
          <a:xfrm>
            <a:off x="992136" y="3692190"/>
            <a:ext cx="4820727" cy="2758660"/>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lvl="0" algn="ctr">
              <a:lnSpc>
                <a:spcPct val="90000"/>
              </a:lnSpc>
              <a:buClr>
                <a:schemeClr val="accent1"/>
              </a:buClr>
              <a:buSzPts val="2000"/>
            </a:pPr>
            <a:r>
              <a:rPr lang="pt-PT" sz="2000" noProof="0" dirty="0">
                <a:solidFill>
                  <a:schemeClr val="dk1"/>
                </a:solidFill>
                <a:latin typeface="Trebuchet MS"/>
                <a:ea typeface="Trebuchet MS"/>
                <a:cs typeface="Trebuchet MS"/>
                <a:sym typeface="Trebuchet MS"/>
              </a:rPr>
              <a:t>Pessoa com idade </a:t>
            </a:r>
            <a:r>
              <a:rPr lang="pt-PT" sz="2000" dirty="0">
                <a:solidFill>
                  <a:schemeClr val="accent1"/>
                </a:solidFill>
                <a:latin typeface="Trebuchet MS"/>
                <a:sym typeface="Trebuchet MS"/>
              </a:rPr>
              <a:t>≥ 2 ano</a:t>
            </a:r>
            <a:r>
              <a:rPr lang="pt-PT" sz="2000" noProof="0" dirty="0">
                <a:solidFill>
                  <a:schemeClr val="accent2"/>
                </a:solidFill>
                <a:latin typeface="Trebuchet MS"/>
                <a:ea typeface="Trebuchet MS"/>
                <a:cs typeface="Trebuchet MS"/>
                <a:sym typeface="Trebuchet MS"/>
              </a:rPr>
              <a:t>s</a:t>
            </a:r>
            <a:r>
              <a:rPr lang="pt-PT" sz="2000" noProof="0" dirty="0">
                <a:solidFill>
                  <a:schemeClr val="dk1"/>
                </a:solidFill>
                <a:latin typeface="Trebuchet MS"/>
                <a:ea typeface="Trebuchet MS"/>
                <a:cs typeface="Trebuchet MS"/>
                <a:sym typeface="Trebuchet MS"/>
              </a:rPr>
              <a:t>:</a:t>
            </a:r>
            <a:endParaRPr lang="pt-PT" noProof="0" dirty="0">
              <a:solidFill>
                <a:schemeClr val="dk1"/>
              </a:solidFill>
            </a:endParaRPr>
          </a:p>
        </p:txBody>
      </p:sp>
      <p:pic>
        <p:nvPicPr>
          <p:cNvPr id="540" name="Google Shape;540;p24"/>
          <p:cNvPicPr preferRelativeResize="0"/>
          <p:nvPr/>
        </p:nvPicPr>
        <p:blipFill rotWithShape="1">
          <a:blip r:embed="rId3">
            <a:alphaModFix/>
          </a:blip>
          <a:srcRect/>
          <a:stretch/>
        </p:blipFill>
        <p:spPr>
          <a:xfrm>
            <a:off x="970437" y="4234092"/>
            <a:ext cx="1619922" cy="1452635"/>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628381" y="4214443"/>
            <a:ext cx="1619922" cy="1452635"/>
          </a:xfrm>
          <a:prstGeom prst="rect">
            <a:avLst/>
          </a:prstGeom>
          <a:noFill/>
          <a:ln>
            <a:noFill/>
          </a:ln>
        </p:spPr>
      </p:pic>
      <p:pic>
        <p:nvPicPr>
          <p:cNvPr id="543" name="Google Shape;543;p24"/>
          <p:cNvPicPr preferRelativeResize="0"/>
          <p:nvPr/>
        </p:nvPicPr>
        <p:blipFill rotWithShape="1">
          <a:blip r:embed="rId5">
            <a:alphaModFix/>
          </a:blip>
          <a:srcRect/>
          <a:stretch/>
        </p:blipFill>
        <p:spPr>
          <a:xfrm>
            <a:off x="4315590" y="4193616"/>
            <a:ext cx="1619922" cy="1452635"/>
          </a:xfrm>
          <a:prstGeom prst="rect">
            <a:avLst/>
          </a:prstGeom>
          <a:noFill/>
          <a:ln>
            <a:noFill/>
          </a:ln>
        </p:spPr>
      </p:pic>
      <p:sp>
        <p:nvSpPr>
          <p:cNvPr id="544" name="Google Shape;544;p24"/>
          <p:cNvSpPr txBox="1"/>
          <p:nvPr/>
        </p:nvSpPr>
        <p:spPr>
          <a:xfrm>
            <a:off x="1016448" y="5571783"/>
            <a:ext cx="1748280" cy="830956"/>
          </a:xfrm>
          <a:prstGeom prst="rect">
            <a:avLst/>
          </a:prstGeom>
          <a:noFill/>
          <a:ln>
            <a:noFill/>
          </a:ln>
        </p:spPr>
        <p:txBody>
          <a:bodyPr spcFirstLastPara="1" wrap="square" lIns="91425" tIns="45700" rIns="91425" bIns="45700" anchor="t" anchorCtr="0">
            <a:spAutoFit/>
          </a:bodyPr>
          <a:lstStyle/>
          <a:p>
            <a:pPr lvl="0" algn="ctr"/>
            <a:r>
              <a:rPr lang="pt-PT" sz="1600" noProof="0" dirty="0">
                <a:solidFill>
                  <a:schemeClr val="dk1"/>
                </a:solidFill>
                <a:latin typeface="Trebuchet MS"/>
                <a:ea typeface="Trebuchet MS"/>
                <a:cs typeface="Trebuchet MS"/>
                <a:sym typeface="Trebuchet MS"/>
              </a:rPr>
              <a:t>com diarreia aquosa aguda (DAA)</a:t>
            </a:r>
            <a:endParaRPr lang="pt-PT" sz="1600" noProof="0" dirty="0">
              <a:solidFill>
                <a:schemeClr val="dk1"/>
              </a:solidFill>
            </a:endParaRPr>
          </a:p>
        </p:txBody>
      </p:sp>
      <p:sp>
        <p:nvSpPr>
          <p:cNvPr id="545" name="Google Shape;545;p24"/>
          <p:cNvSpPr txBox="1"/>
          <p:nvPr/>
        </p:nvSpPr>
        <p:spPr>
          <a:xfrm>
            <a:off x="2753417" y="5558176"/>
            <a:ext cx="1380179"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1600" dirty="0">
                <a:solidFill>
                  <a:schemeClr val="dk1"/>
                </a:solidFill>
                <a:latin typeface="Trebuchet MS"/>
                <a:ea typeface="Trebuchet MS"/>
                <a:cs typeface="Trebuchet MS"/>
                <a:sym typeface="Trebuchet MS"/>
              </a:rPr>
              <a:t>com d</a:t>
            </a:r>
            <a:r>
              <a:rPr lang="pt-PT" sz="1600" noProof="0" dirty="0" err="1">
                <a:solidFill>
                  <a:schemeClr val="dk1"/>
                </a:solidFill>
                <a:latin typeface="Trebuchet MS"/>
                <a:ea typeface="Trebuchet MS"/>
                <a:cs typeface="Trebuchet MS"/>
                <a:sym typeface="Trebuchet MS"/>
              </a:rPr>
              <a:t>esidratação</a:t>
            </a:r>
            <a:r>
              <a:rPr lang="pt-PT" sz="1600" noProof="0" dirty="0">
                <a:solidFill>
                  <a:schemeClr val="dk1"/>
                </a:solidFill>
                <a:latin typeface="Trebuchet MS"/>
                <a:ea typeface="Trebuchet MS"/>
                <a:cs typeface="Trebuchet MS"/>
                <a:sym typeface="Trebuchet MS"/>
              </a:rPr>
              <a:t> grave</a:t>
            </a:r>
            <a:endParaRPr lang="pt-PT" sz="1600" noProof="0" dirty="0"/>
          </a:p>
        </p:txBody>
      </p:sp>
      <p:sp>
        <p:nvSpPr>
          <p:cNvPr id="546" name="Google Shape;546;p24"/>
          <p:cNvSpPr txBox="1"/>
          <p:nvPr/>
        </p:nvSpPr>
        <p:spPr>
          <a:xfrm>
            <a:off x="4399553" y="5566509"/>
            <a:ext cx="138017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1600" noProof="0" dirty="0">
                <a:solidFill>
                  <a:schemeClr val="dk1"/>
                </a:solidFill>
                <a:latin typeface="Trebuchet MS"/>
                <a:ea typeface="Trebuchet MS"/>
                <a:cs typeface="Trebuchet MS"/>
                <a:sym typeface="Trebuchet MS"/>
              </a:rPr>
              <a:t>que morreu com DAA</a:t>
            </a:r>
            <a:endParaRPr lang="pt-PT" sz="1600" noProof="0" dirty="0"/>
          </a:p>
        </p:txBody>
      </p:sp>
      <p:sp>
        <p:nvSpPr>
          <p:cNvPr id="548" name="Google Shape;548;p24"/>
          <p:cNvSpPr txBox="1"/>
          <p:nvPr/>
        </p:nvSpPr>
        <p:spPr>
          <a:xfrm>
            <a:off x="3888663" y="4901447"/>
            <a:ext cx="649505" cy="275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Trebuchet MS"/>
                <a:ea typeface="Trebuchet MS"/>
                <a:cs typeface="Trebuchet MS"/>
                <a:sym typeface="Trebuchet MS"/>
              </a:rPr>
              <a:t>or</a:t>
            </a:r>
            <a:endParaRPr/>
          </a:p>
        </p:txBody>
      </p:sp>
      <p:sp>
        <p:nvSpPr>
          <p:cNvPr id="549" name="Google Shape;549;p24"/>
          <p:cNvSpPr/>
          <p:nvPr/>
        </p:nvSpPr>
        <p:spPr>
          <a:xfrm rot="10800000">
            <a:off x="3132714" y="3487587"/>
            <a:ext cx="517906" cy="284712"/>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535" name="Google Shape;535;p24"/>
          <p:cNvGrpSpPr/>
          <p:nvPr/>
        </p:nvGrpSpPr>
        <p:grpSpPr>
          <a:xfrm>
            <a:off x="3862971" y="4741918"/>
            <a:ext cx="700887" cy="591670"/>
            <a:chOff x="3925295" y="4188952"/>
            <a:chExt cx="700887" cy="591670"/>
          </a:xfrm>
        </p:grpSpPr>
        <p:sp>
          <p:nvSpPr>
            <p:cNvPr id="536" name="Google Shape;536;p24"/>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37" name="Google Shape;537;p24"/>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Trebuchet MS"/>
                  <a:ea typeface="Trebuchet MS"/>
                  <a:cs typeface="Trebuchet MS"/>
                  <a:sym typeface="Trebuchet MS"/>
                </a:rPr>
                <a:t>OU</a:t>
              </a:r>
              <a:endParaRPr dirty="0"/>
            </a:p>
          </p:txBody>
        </p:sp>
      </p:grpSp>
      <p:sp>
        <p:nvSpPr>
          <p:cNvPr id="2" name="Oval 1">
            <a:extLst>
              <a:ext uri="{FF2B5EF4-FFF2-40B4-BE49-F238E27FC236}">
                <a16:creationId xmlns:a16="http://schemas.microsoft.com/office/drawing/2014/main" id="{7659E5C9-E3F7-F478-00E6-80709B7584E4}"/>
              </a:ext>
            </a:extLst>
          </p:cNvPr>
          <p:cNvSpPr/>
          <p:nvPr/>
        </p:nvSpPr>
        <p:spPr>
          <a:xfrm>
            <a:off x="6131718" y="998251"/>
            <a:ext cx="5515562" cy="5515562"/>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567;p25">
            <a:extLst>
              <a:ext uri="{FF2B5EF4-FFF2-40B4-BE49-F238E27FC236}">
                <a16:creationId xmlns:a16="http://schemas.microsoft.com/office/drawing/2014/main" id="{ED6E0A96-E483-4438-BE85-978292D96748}"/>
              </a:ext>
            </a:extLst>
          </p:cNvPr>
          <p:cNvSpPr txBox="1"/>
          <p:nvPr/>
        </p:nvSpPr>
        <p:spPr>
          <a:xfrm>
            <a:off x="6482579" y="3016940"/>
            <a:ext cx="4799061" cy="500399"/>
          </a:xfrm>
          <a:prstGeom prst="rect">
            <a:avLst/>
          </a:prstGeom>
          <a:solidFill>
            <a:schemeClr val="tx2"/>
          </a:solidFill>
          <a:ln>
            <a:noFill/>
          </a:ln>
        </p:spPr>
        <p:txBody>
          <a:bodyPr spcFirstLastPara="1" wrap="square" lIns="91425" tIns="45700" rIns="91425" bIns="45700" anchor="ctr" anchorCtr="0">
            <a:noAutofit/>
          </a:bodyPr>
          <a:lstStyle/>
          <a:p>
            <a:pPr lvl="0" algn="ctr">
              <a:lnSpc>
                <a:spcPct val="90000"/>
              </a:lnSpc>
              <a:buClr>
                <a:schemeClr val="accent1"/>
              </a:buClr>
              <a:buSzPts val="2000"/>
            </a:pPr>
            <a:r>
              <a:rPr lang="pt-PT" sz="2000" b="1" noProof="0" dirty="0">
                <a:solidFill>
                  <a:schemeClr val="dk1"/>
                </a:solidFill>
                <a:latin typeface="Trebuchet MS"/>
                <a:ea typeface="Trebuchet MS"/>
                <a:cs typeface="Trebuchet MS"/>
                <a:sym typeface="Trebuchet MS"/>
              </a:rPr>
              <a:t>Caso suspeito de cólera</a:t>
            </a:r>
            <a:endParaRPr lang="pt-PT" sz="2400" b="1" noProof="0" dirty="0">
              <a:solidFill>
                <a:schemeClr val="dk1"/>
              </a:solidFill>
              <a:latin typeface="Trebuchet MS"/>
              <a:ea typeface="Trebuchet MS"/>
              <a:cs typeface="Trebuchet MS"/>
              <a:sym typeface="Trebuchet MS"/>
            </a:endParaRPr>
          </a:p>
        </p:txBody>
      </p:sp>
      <p:sp>
        <p:nvSpPr>
          <p:cNvPr id="25" name="Google Shape;569;p25">
            <a:extLst>
              <a:ext uri="{FF2B5EF4-FFF2-40B4-BE49-F238E27FC236}">
                <a16:creationId xmlns:a16="http://schemas.microsoft.com/office/drawing/2014/main" id="{E279F5AC-815E-4E24-B8C4-BBF0EAE4BC29}"/>
              </a:ext>
            </a:extLst>
          </p:cNvPr>
          <p:cNvSpPr txBox="1"/>
          <p:nvPr/>
        </p:nvSpPr>
        <p:spPr>
          <a:xfrm>
            <a:off x="6492238" y="3692190"/>
            <a:ext cx="4799061" cy="2798376"/>
          </a:xfrm>
          <a:prstGeom prst="rect">
            <a:avLst/>
          </a:prstGeom>
          <a:solidFill>
            <a:schemeClr val="bg1"/>
          </a:solid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marR="0" lvl="0" indent="0" algn="ctr" rtl="0">
              <a:lnSpc>
                <a:spcPct val="90000"/>
              </a:lnSpc>
              <a:spcBef>
                <a:spcPts val="0"/>
              </a:spcBef>
              <a:spcAft>
                <a:spcPts val="0"/>
              </a:spcAft>
              <a:buClr>
                <a:schemeClr val="accent1"/>
              </a:buClr>
              <a:buSzPts val="2000"/>
              <a:buFont typeface="Trebuchet MS"/>
              <a:buNone/>
            </a:pPr>
            <a:r>
              <a:rPr lang="pt-PT" sz="2000" noProof="0" dirty="0">
                <a:solidFill>
                  <a:schemeClr val="dk1"/>
                </a:solidFill>
                <a:latin typeface="Trebuchet MS"/>
                <a:ea typeface="Trebuchet MS"/>
                <a:cs typeface="Trebuchet MS"/>
                <a:sym typeface="Trebuchet MS"/>
              </a:rPr>
              <a:t>Pessoa de </a:t>
            </a:r>
            <a:r>
              <a:rPr lang="pt-PT" sz="2000" noProof="0" dirty="0">
                <a:solidFill>
                  <a:schemeClr val="accent1"/>
                </a:solidFill>
                <a:latin typeface="Trebuchet MS"/>
                <a:ea typeface="Trebuchet MS"/>
                <a:cs typeface="Trebuchet MS"/>
                <a:sym typeface="Trebuchet MS"/>
              </a:rPr>
              <a:t>QUALQUER</a:t>
            </a:r>
            <a:r>
              <a:rPr lang="pt-PT" sz="2000" noProof="0" dirty="0">
                <a:solidFill>
                  <a:schemeClr val="dk1"/>
                </a:solidFill>
                <a:latin typeface="Trebuchet MS"/>
                <a:ea typeface="Trebuchet MS"/>
                <a:cs typeface="Trebuchet MS"/>
                <a:sym typeface="Trebuchet MS"/>
              </a:rPr>
              <a:t> idade:</a:t>
            </a:r>
            <a:endParaRPr lang="pt-PT" noProof="0" dirty="0">
              <a:solidFill>
                <a:schemeClr val="dk1"/>
              </a:solidFill>
            </a:endParaRPr>
          </a:p>
        </p:txBody>
      </p:sp>
      <p:pic>
        <p:nvPicPr>
          <p:cNvPr id="24" name="Google Shape;568;p25">
            <a:extLst>
              <a:ext uri="{FF2B5EF4-FFF2-40B4-BE49-F238E27FC236}">
                <a16:creationId xmlns:a16="http://schemas.microsoft.com/office/drawing/2014/main" id="{D6A1CE7D-5028-46DE-BB66-544975A05B2D}"/>
              </a:ext>
            </a:extLst>
          </p:cNvPr>
          <p:cNvPicPr preferRelativeResize="0"/>
          <p:nvPr/>
        </p:nvPicPr>
        <p:blipFill rotWithShape="1">
          <a:blip r:embed="rId3">
            <a:alphaModFix/>
          </a:blip>
          <a:srcRect/>
          <a:stretch/>
        </p:blipFill>
        <p:spPr>
          <a:xfrm>
            <a:off x="6850580" y="4150132"/>
            <a:ext cx="1581946" cy="1669455"/>
          </a:xfrm>
          <a:prstGeom prst="rect">
            <a:avLst/>
          </a:prstGeom>
          <a:noFill/>
          <a:ln>
            <a:noFill/>
          </a:ln>
        </p:spPr>
      </p:pic>
      <p:pic>
        <p:nvPicPr>
          <p:cNvPr id="26" name="Google Shape;570;p25">
            <a:extLst>
              <a:ext uri="{FF2B5EF4-FFF2-40B4-BE49-F238E27FC236}">
                <a16:creationId xmlns:a16="http://schemas.microsoft.com/office/drawing/2014/main" id="{8F3F1467-B45E-4A6A-B0A1-E382D1BB12C7}"/>
              </a:ext>
            </a:extLst>
          </p:cNvPr>
          <p:cNvPicPr preferRelativeResize="0"/>
          <p:nvPr/>
        </p:nvPicPr>
        <p:blipFill rotWithShape="1">
          <a:blip r:embed="rId5">
            <a:alphaModFix/>
          </a:blip>
          <a:srcRect/>
          <a:stretch/>
        </p:blipFill>
        <p:spPr>
          <a:xfrm>
            <a:off x="9436746" y="4130612"/>
            <a:ext cx="1581946" cy="1669455"/>
          </a:xfrm>
          <a:prstGeom prst="rect">
            <a:avLst/>
          </a:prstGeom>
          <a:noFill/>
          <a:ln>
            <a:noFill/>
          </a:ln>
        </p:spPr>
      </p:pic>
      <p:sp>
        <p:nvSpPr>
          <p:cNvPr id="27" name="Google Shape;571;p25">
            <a:extLst>
              <a:ext uri="{FF2B5EF4-FFF2-40B4-BE49-F238E27FC236}">
                <a16:creationId xmlns:a16="http://schemas.microsoft.com/office/drawing/2014/main" id="{7B037BD5-E209-48BD-8921-EBA9213D7039}"/>
              </a:ext>
            </a:extLst>
          </p:cNvPr>
          <p:cNvSpPr txBox="1"/>
          <p:nvPr/>
        </p:nvSpPr>
        <p:spPr>
          <a:xfrm>
            <a:off x="6693720" y="5668815"/>
            <a:ext cx="1895666" cy="830956"/>
          </a:xfrm>
          <a:prstGeom prst="rect">
            <a:avLst/>
          </a:prstGeom>
          <a:noFill/>
          <a:ln>
            <a:noFill/>
          </a:ln>
        </p:spPr>
        <p:txBody>
          <a:bodyPr spcFirstLastPara="1" wrap="square" lIns="91425" tIns="45700" rIns="91425" bIns="45700" anchor="t" anchorCtr="0">
            <a:spAutoFit/>
          </a:bodyPr>
          <a:lstStyle/>
          <a:p>
            <a:pPr lvl="0" algn="ctr"/>
            <a:r>
              <a:rPr lang="pt-PT" sz="1600" noProof="0" dirty="0">
                <a:solidFill>
                  <a:schemeClr val="dk1"/>
                </a:solidFill>
                <a:latin typeface="Trebuchet MS"/>
                <a:ea typeface="Trebuchet MS"/>
                <a:cs typeface="Trebuchet MS"/>
                <a:sym typeface="Trebuchet MS"/>
              </a:rPr>
              <a:t>com diarreia aquosa aguda (DAA)</a:t>
            </a:r>
            <a:endParaRPr lang="pt-PT" sz="1600" noProof="0" dirty="0">
              <a:solidFill>
                <a:schemeClr val="dk1"/>
              </a:solidFill>
            </a:endParaRPr>
          </a:p>
        </p:txBody>
      </p:sp>
      <p:sp>
        <p:nvSpPr>
          <p:cNvPr id="28" name="Google Shape;572;p25">
            <a:extLst>
              <a:ext uri="{FF2B5EF4-FFF2-40B4-BE49-F238E27FC236}">
                <a16:creationId xmlns:a16="http://schemas.microsoft.com/office/drawing/2014/main" id="{8ED03A20-1468-49D2-A202-8E4D93040EE0}"/>
              </a:ext>
            </a:extLst>
          </p:cNvPr>
          <p:cNvSpPr txBox="1"/>
          <p:nvPr/>
        </p:nvSpPr>
        <p:spPr>
          <a:xfrm>
            <a:off x="9617453" y="5693474"/>
            <a:ext cx="1347824" cy="584735"/>
          </a:xfrm>
          <a:prstGeom prst="rect">
            <a:avLst/>
          </a:prstGeom>
          <a:noFill/>
          <a:ln>
            <a:noFill/>
          </a:ln>
        </p:spPr>
        <p:txBody>
          <a:bodyPr spcFirstLastPara="1" wrap="square" lIns="91425" tIns="45700" rIns="91425" bIns="45700" anchor="t" anchorCtr="0">
            <a:spAutoFit/>
          </a:bodyPr>
          <a:lstStyle/>
          <a:p>
            <a:pPr lvl="0" algn="ctr"/>
            <a:r>
              <a:rPr lang="pt-PT" sz="1600" noProof="0" dirty="0">
                <a:solidFill>
                  <a:schemeClr val="dk1"/>
                </a:solidFill>
                <a:latin typeface="Trebuchet MS"/>
                <a:ea typeface="Trebuchet MS"/>
                <a:cs typeface="Trebuchet MS"/>
                <a:sym typeface="Trebuchet MS"/>
              </a:rPr>
              <a:t>que morreu com DAA</a:t>
            </a:r>
            <a:endParaRPr lang="pt-PT" sz="1600" noProof="0" dirty="0"/>
          </a:p>
        </p:txBody>
      </p:sp>
      <p:sp>
        <p:nvSpPr>
          <p:cNvPr id="30" name="Google Shape;574;p25">
            <a:extLst>
              <a:ext uri="{FF2B5EF4-FFF2-40B4-BE49-F238E27FC236}">
                <a16:creationId xmlns:a16="http://schemas.microsoft.com/office/drawing/2014/main" id="{FEDB8622-8C52-4B51-A587-0599AAA969FB}"/>
              </a:ext>
            </a:extLst>
          </p:cNvPr>
          <p:cNvSpPr/>
          <p:nvPr/>
        </p:nvSpPr>
        <p:spPr>
          <a:xfrm rot="10800000">
            <a:off x="8629227" y="3487587"/>
            <a:ext cx="505764" cy="327208"/>
          </a:xfrm>
          <a:prstGeom prst="triangle">
            <a:avLst>
              <a:gd name="adj" fmla="val 50000"/>
            </a:avLst>
          </a:prstGeom>
          <a:solidFill>
            <a:schemeClr val="tx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1" name="Google Shape;564;p25">
            <a:extLst>
              <a:ext uri="{FF2B5EF4-FFF2-40B4-BE49-F238E27FC236}">
                <a16:creationId xmlns:a16="http://schemas.microsoft.com/office/drawing/2014/main" id="{D924E744-18BE-4566-8572-683716840420}"/>
              </a:ext>
            </a:extLst>
          </p:cNvPr>
          <p:cNvGrpSpPr/>
          <p:nvPr/>
        </p:nvGrpSpPr>
        <p:grpSpPr>
          <a:xfrm>
            <a:off x="8629227" y="4596517"/>
            <a:ext cx="700887" cy="591670"/>
            <a:chOff x="3925295" y="4188952"/>
            <a:chExt cx="700887" cy="591670"/>
          </a:xfrm>
        </p:grpSpPr>
        <p:sp>
          <p:nvSpPr>
            <p:cNvPr id="32" name="Google Shape;565;p25">
              <a:extLst>
                <a:ext uri="{FF2B5EF4-FFF2-40B4-BE49-F238E27FC236}">
                  <a16:creationId xmlns:a16="http://schemas.microsoft.com/office/drawing/2014/main" id="{7AA4E05C-CB4E-406C-8AA2-60A2A6EF1275}"/>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PT" sz="1800" noProof="0" dirty="0">
                <a:solidFill>
                  <a:schemeClr val="lt1"/>
                </a:solidFill>
                <a:latin typeface="Trebuchet MS"/>
                <a:ea typeface="Trebuchet MS"/>
                <a:cs typeface="Trebuchet MS"/>
                <a:sym typeface="Trebuchet MS"/>
              </a:endParaRPr>
            </a:p>
          </p:txBody>
        </p:sp>
        <p:sp>
          <p:nvSpPr>
            <p:cNvPr id="33" name="Google Shape;566;p25">
              <a:extLst>
                <a:ext uri="{FF2B5EF4-FFF2-40B4-BE49-F238E27FC236}">
                  <a16:creationId xmlns:a16="http://schemas.microsoft.com/office/drawing/2014/main" id="{08EA7864-C385-4F48-B2D2-FE076D20488E}"/>
                </a:ext>
              </a:extLst>
            </p:cNvPr>
            <p:cNvSpPr txBox="1"/>
            <p:nvPr/>
          </p:nvSpPr>
          <p:spPr>
            <a:xfrm>
              <a:off x="3925295" y="4300121"/>
              <a:ext cx="70088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1800" b="1" noProof="0" dirty="0">
                  <a:solidFill>
                    <a:schemeClr val="lt1"/>
                  </a:solidFill>
                  <a:latin typeface="Trebuchet MS"/>
                  <a:ea typeface="Trebuchet MS"/>
                  <a:cs typeface="Trebuchet MS"/>
                  <a:sym typeface="Trebuchet MS"/>
                </a:rPr>
                <a:t>OU</a:t>
              </a:r>
              <a:endParaRPr lang="pt-PT" noProof="0" dirty="0"/>
            </a:p>
          </p:txBody>
        </p:sp>
      </p:grpSp>
      <p:sp>
        <p:nvSpPr>
          <p:cNvPr id="34" name="Google Shape;556;p25">
            <a:extLst>
              <a:ext uri="{FF2B5EF4-FFF2-40B4-BE49-F238E27FC236}">
                <a16:creationId xmlns:a16="http://schemas.microsoft.com/office/drawing/2014/main" id="{63719B6C-6298-47C0-9F8D-41C074E051B8}"/>
              </a:ext>
            </a:extLst>
          </p:cNvPr>
          <p:cNvSpPr txBox="1">
            <a:spLocks/>
          </p:cNvSpPr>
          <p:nvPr/>
        </p:nvSpPr>
        <p:spPr>
          <a:xfrm>
            <a:off x="6476192" y="124754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noProof="0" dirty="0">
                <a:solidFill>
                  <a:schemeClr val="bg1"/>
                </a:solidFill>
              </a:rPr>
              <a:t>Surto CONFIRMADO </a:t>
            </a:r>
          </a:p>
          <a:p>
            <a:pPr marL="0" indent="0" algn="ctr">
              <a:spcBef>
                <a:spcPts val="0"/>
              </a:spcBef>
              <a:buSzPts val="2400"/>
            </a:pPr>
            <a:r>
              <a:rPr lang="pt-PT" sz="2400" b="1" noProof="0" dirty="0">
                <a:solidFill>
                  <a:schemeClr val="bg1"/>
                </a:solidFill>
              </a:rPr>
              <a:t>ou provável</a:t>
            </a:r>
            <a:endParaRPr lang="pt-PT" sz="2400" noProof="0" dirty="0">
              <a:solidFill>
                <a:schemeClr val="bg1"/>
              </a:solidFill>
            </a:endParaRPr>
          </a:p>
        </p:txBody>
      </p:sp>
      <p:sp>
        <p:nvSpPr>
          <p:cNvPr id="38" name="Google Shape;560;p25">
            <a:extLst>
              <a:ext uri="{FF2B5EF4-FFF2-40B4-BE49-F238E27FC236}">
                <a16:creationId xmlns:a16="http://schemas.microsoft.com/office/drawing/2014/main" id="{F1329EF1-459D-40A3-B87D-EE6BA592A5D7}"/>
              </a:ext>
            </a:extLst>
          </p:cNvPr>
          <p:cNvSpPr txBox="1"/>
          <p:nvPr/>
        </p:nvSpPr>
        <p:spPr>
          <a:xfrm>
            <a:off x="6470775" y="2140169"/>
            <a:ext cx="4820728" cy="769413"/>
          </a:xfrm>
          <a:prstGeom prst="rect">
            <a:avLst/>
          </a:prstGeom>
          <a:noFill/>
          <a:ln>
            <a:noFill/>
          </a:ln>
        </p:spPr>
        <p:txBody>
          <a:bodyPr spcFirstLastPara="1" wrap="square" lIns="91425" tIns="45700" rIns="91425" bIns="45700" anchor="ctr" anchorCtr="0">
            <a:noAutofit/>
          </a:bodyPr>
          <a:lstStyle/>
          <a:p>
            <a:pPr lvl="0" algn="ctr">
              <a:buClr>
                <a:schemeClr val="accent1"/>
              </a:buClr>
              <a:buSzPts val="2200"/>
            </a:pPr>
            <a:r>
              <a:rPr lang="pt-PT" sz="2200" noProof="0" dirty="0">
                <a:solidFill>
                  <a:schemeClr val="dk1"/>
                </a:solidFill>
                <a:latin typeface="Trebuchet MS"/>
                <a:ea typeface="Trebuchet MS"/>
                <a:cs typeface="Trebuchet MS"/>
                <a:sym typeface="Trebuchet MS"/>
              </a:rPr>
              <a:t>Onde </a:t>
            </a:r>
            <a:r>
              <a:rPr lang="pt-PT" sz="2200" noProof="0" dirty="0">
                <a:solidFill>
                  <a:schemeClr val="accent2"/>
                </a:solidFill>
                <a:latin typeface="Trebuchet MS"/>
                <a:ea typeface="Trebuchet MS"/>
                <a:cs typeface="Trebuchet MS"/>
                <a:sym typeface="Trebuchet MS"/>
              </a:rPr>
              <a:t>HÁ</a:t>
            </a:r>
            <a:r>
              <a:rPr lang="pt-PT" sz="2200" noProof="0" dirty="0">
                <a:solidFill>
                  <a:srgbClr val="00B050"/>
                </a:solidFill>
                <a:latin typeface="Trebuchet MS"/>
                <a:ea typeface="Trebuchet MS"/>
                <a:cs typeface="Trebuchet MS"/>
                <a:sym typeface="Trebuchet MS"/>
              </a:rPr>
              <a:t> </a:t>
            </a:r>
            <a:r>
              <a:rPr lang="pt-PT" sz="2200" noProof="0" dirty="0">
                <a:solidFill>
                  <a:schemeClr val="dk1"/>
                </a:solidFill>
                <a:latin typeface="Trebuchet MS"/>
                <a:ea typeface="Trebuchet MS"/>
                <a:cs typeface="Trebuchet MS"/>
                <a:sym typeface="Trebuchet MS"/>
              </a:rPr>
              <a:t>um surto de cólera provável ou confirmado :</a:t>
            </a:r>
            <a:endParaRPr lang="pt-PT" sz="2200" noProof="0" dirty="0">
              <a:solidFill>
                <a:schemeClr val="dk1"/>
              </a:solidFill>
              <a:latin typeface="Trebuchet MS"/>
            </a:endParaRPr>
          </a:p>
        </p:txBody>
      </p:sp>
      <p:sp>
        <p:nvSpPr>
          <p:cNvPr id="5" name="Google Shape;18;p31">
            <a:extLst>
              <a:ext uri="{FF2B5EF4-FFF2-40B4-BE49-F238E27FC236}">
                <a16:creationId xmlns:a16="http://schemas.microsoft.com/office/drawing/2014/main" id="{160E0F5F-3A35-FF58-5DE2-F688ECD7E300}"/>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19</a:t>
            </a:fld>
            <a:endParaRPr b="1">
              <a:solidFill>
                <a:schemeClr val="tx1">
                  <a:lumMod val="40000"/>
                  <a:lumOff val="60000"/>
                </a:schemeClr>
              </a:solidFill>
            </a:endParaRPr>
          </a:p>
        </p:txBody>
      </p:sp>
      <p:grpSp>
        <p:nvGrpSpPr>
          <p:cNvPr id="6" name="Google Shape;535;p24">
            <a:extLst>
              <a:ext uri="{FF2B5EF4-FFF2-40B4-BE49-F238E27FC236}">
                <a16:creationId xmlns:a16="http://schemas.microsoft.com/office/drawing/2014/main" id="{F4D6891E-06E0-DB49-FAD5-8E4459C4E151}"/>
              </a:ext>
            </a:extLst>
          </p:cNvPr>
          <p:cNvGrpSpPr/>
          <p:nvPr/>
        </p:nvGrpSpPr>
        <p:grpSpPr>
          <a:xfrm>
            <a:off x="2197722" y="4741918"/>
            <a:ext cx="700887" cy="591670"/>
            <a:chOff x="3925295" y="4188952"/>
            <a:chExt cx="700887" cy="591670"/>
          </a:xfrm>
        </p:grpSpPr>
        <p:sp>
          <p:nvSpPr>
            <p:cNvPr id="7" name="Google Shape;536;p24">
              <a:extLst>
                <a:ext uri="{FF2B5EF4-FFF2-40B4-BE49-F238E27FC236}">
                  <a16:creationId xmlns:a16="http://schemas.microsoft.com/office/drawing/2014/main" id="{FB261F5B-EBE6-7129-3E97-EA233415A38E}"/>
                </a:ext>
              </a:extLst>
            </p:cNvPr>
            <p:cNvSpPr/>
            <p:nvPr/>
          </p:nvSpPr>
          <p:spPr>
            <a:xfrm>
              <a:off x="3979903" y="4188952"/>
              <a:ext cx="591670" cy="591670"/>
            </a:xfrm>
            <a:prstGeom prst="ellipse">
              <a:avLst/>
            </a:prstGeom>
            <a:solidFill>
              <a:srgbClr val="7474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 name="Google Shape;537;p24">
              <a:extLst>
                <a:ext uri="{FF2B5EF4-FFF2-40B4-BE49-F238E27FC236}">
                  <a16:creationId xmlns:a16="http://schemas.microsoft.com/office/drawing/2014/main" id="{06FC19B6-6D59-DCA4-88DF-6F7438CC83BB}"/>
                </a:ext>
              </a:extLst>
            </p:cNvPr>
            <p:cNvSpPr txBox="1"/>
            <p:nvPr/>
          </p:nvSpPr>
          <p:spPr>
            <a:xfrm>
              <a:off x="3925295" y="4300121"/>
              <a:ext cx="700887"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Trebuchet MS"/>
                  <a:sym typeface="Trebuchet MS"/>
                </a:rPr>
                <a:t>E</a:t>
              </a:r>
              <a:endParaRPr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title"/>
          </p:nvPr>
        </p:nvSpPr>
        <p:spPr>
          <a:xfrm>
            <a:off x="597159" y="365125"/>
            <a:ext cx="1096346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pt-PT" b="1" noProof="0" dirty="0"/>
              <a:t>Objetivos da aprendizagem</a:t>
            </a:r>
            <a:endParaRPr lang="pt-PT" b="1" cap="none" noProof="0" dirty="0"/>
          </a:p>
        </p:txBody>
      </p:sp>
      <p:sp>
        <p:nvSpPr>
          <p:cNvPr id="207" name="Google Shape;207;p6"/>
          <p:cNvSpPr txBox="1"/>
          <p:nvPr/>
        </p:nvSpPr>
        <p:spPr>
          <a:xfrm>
            <a:off x="584669" y="2274600"/>
            <a:ext cx="11297450" cy="3448050"/>
          </a:xfrm>
          <a:prstGeom prst="rect">
            <a:avLst/>
          </a:prstGeom>
          <a:noFill/>
          <a:ln>
            <a:noFill/>
          </a:ln>
        </p:spPr>
        <p:txBody>
          <a:bodyPr spcFirstLastPara="1" wrap="square" lIns="91425" tIns="45700" rIns="91425" bIns="45700" anchor="t" anchorCtr="0">
            <a:normAutofit/>
          </a:bodyPr>
          <a:lstStyle/>
          <a:p>
            <a:pPr marL="342900" indent="-342900">
              <a:lnSpc>
                <a:spcPct val="200000"/>
              </a:lnSpc>
              <a:buClr>
                <a:srgbClr val="129C94"/>
              </a:buClr>
              <a:buSzPts val="2200"/>
              <a:buChar char="•"/>
            </a:pPr>
            <a:r>
              <a:rPr lang="pt-PT" sz="2200">
                <a:latin typeface="Trebuchet MS"/>
              </a:rPr>
              <a:t>Descrever o que é a cólera e as suas causas</a:t>
            </a:r>
            <a:endParaRPr lang="en-US"/>
          </a:p>
          <a:p>
            <a:pPr marL="342900" indent="-342900">
              <a:lnSpc>
                <a:spcPct val="200000"/>
              </a:lnSpc>
              <a:buClr>
                <a:srgbClr val="129C94"/>
              </a:buClr>
              <a:buSzPts val="2200"/>
              <a:buFont typeface="Arial"/>
              <a:buChar char="•"/>
            </a:pPr>
            <a:r>
              <a:rPr lang="pt-PT" sz="2200">
                <a:latin typeface="Trebuchet MS"/>
              </a:rPr>
              <a:t>Definir um caso suspeito de cólera</a:t>
            </a:r>
          </a:p>
          <a:p>
            <a:pPr marL="342900" indent="-342900">
              <a:lnSpc>
                <a:spcPct val="200000"/>
              </a:lnSpc>
              <a:buClr>
                <a:srgbClr val="129C94"/>
              </a:buClr>
              <a:buSzPts val="2200"/>
              <a:buFont typeface="Arial"/>
              <a:buChar char="•"/>
            </a:pPr>
            <a:r>
              <a:rPr lang="pt-PT" sz="2200" dirty="0">
                <a:latin typeface="Trebuchet MS"/>
              </a:rPr>
              <a:t>Descrever as circunstâncias em que o teste da cólera é recomendado e porquê</a:t>
            </a:r>
            <a:endParaRPr lang="pt-PT" sz="2200" dirty="0">
              <a:solidFill>
                <a:srgbClr val="414141"/>
              </a:solidFill>
              <a:latin typeface="Trebuchet MS"/>
            </a:endParaRPr>
          </a:p>
          <a:p>
            <a:pPr marL="342900" indent="-342900">
              <a:lnSpc>
                <a:spcPct val="200000"/>
              </a:lnSpc>
              <a:buClr>
                <a:srgbClr val="129C94"/>
              </a:buClr>
              <a:buSzPts val="2200"/>
              <a:buFont typeface="Arial"/>
              <a:buChar char="•"/>
            </a:pPr>
            <a:r>
              <a:rPr lang="pt-PT" sz="2200" dirty="0">
                <a:latin typeface="Trebuchet MS"/>
              </a:rPr>
              <a:t>Identificar os tipos de métodos utilizados para testar a cólera </a:t>
            </a:r>
            <a:endParaRPr sz="2200" b="0" i="0" u="none" strike="noStrike" cap="none" dirty="0">
              <a:solidFill>
                <a:schemeClr val="dk1"/>
              </a:solidFill>
              <a:latin typeface="Trebuchet MS"/>
              <a:ea typeface="Trebuchet MS"/>
              <a:cs typeface="Trebuchet MS"/>
            </a:endParaRPr>
          </a:p>
        </p:txBody>
      </p:sp>
      <p:cxnSp>
        <p:nvCxnSpPr>
          <p:cNvPr id="208" name="Google Shape;208;p6"/>
          <p:cNvCxnSpPr>
            <a:cxnSpLocks/>
          </p:cNvCxnSpPr>
          <p:nvPr/>
        </p:nvCxnSpPr>
        <p:spPr>
          <a:xfrm>
            <a:off x="1006151" y="3004782"/>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09" name="Google Shape;209;p6"/>
          <p:cNvCxnSpPr>
            <a:cxnSpLocks/>
          </p:cNvCxnSpPr>
          <p:nvPr/>
        </p:nvCxnSpPr>
        <p:spPr>
          <a:xfrm>
            <a:off x="1006151" y="3684432"/>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0" name="Google Shape;210;p6"/>
          <p:cNvCxnSpPr>
            <a:cxnSpLocks/>
          </p:cNvCxnSpPr>
          <p:nvPr/>
        </p:nvCxnSpPr>
        <p:spPr>
          <a:xfrm>
            <a:off x="1006151" y="4334279"/>
            <a:ext cx="10554477" cy="0"/>
          </a:xfrm>
          <a:prstGeom prst="straightConnector1">
            <a:avLst/>
          </a:prstGeom>
          <a:noFill/>
          <a:ln w="12700" cap="flat" cmpd="sng">
            <a:solidFill>
              <a:schemeClr val="accent3"/>
            </a:solidFill>
            <a:prstDash val="solid"/>
            <a:miter lim="800000"/>
            <a:headEnd type="none" w="sm" len="sm"/>
            <a:tailEnd type="none" w="sm" len="sm"/>
          </a:ln>
        </p:spPr>
      </p:cxnSp>
      <p:cxnSp>
        <p:nvCxnSpPr>
          <p:cNvPr id="211" name="Google Shape;211;p6"/>
          <p:cNvCxnSpPr>
            <a:cxnSpLocks/>
          </p:cNvCxnSpPr>
          <p:nvPr/>
        </p:nvCxnSpPr>
        <p:spPr>
          <a:xfrm>
            <a:off x="1006151" y="5027894"/>
            <a:ext cx="10554477" cy="0"/>
          </a:xfrm>
          <a:prstGeom prst="straightConnector1">
            <a:avLst/>
          </a:prstGeom>
          <a:noFill/>
          <a:ln w="12700" cap="flat" cmpd="sng">
            <a:solidFill>
              <a:schemeClr val="accent3"/>
            </a:solidFill>
            <a:prstDash val="solid"/>
            <a:miter lim="800000"/>
            <a:headEnd type="none" w="sm" len="sm"/>
            <a:tailEnd type="none" w="sm" len="sm"/>
          </a:ln>
        </p:spPr>
      </p:cxnSp>
      <p:sp>
        <p:nvSpPr>
          <p:cNvPr id="11" name="Google Shape;18;p31">
            <a:extLst>
              <a:ext uri="{FF2B5EF4-FFF2-40B4-BE49-F238E27FC236}">
                <a16:creationId xmlns:a16="http://schemas.microsoft.com/office/drawing/2014/main" id="{66758818-9129-3304-8D51-742A7B39DEA7}"/>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a:t>
            </a:fld>
            <a:endParaRPr b="1">
              <a:solidFill>
                <a:schemeClr val="tx1">
                  <a:lumMod val="40000"/>
                  <a:lumOff val="6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 name="Oval 5">
            <a:extLst>
              <a:ext uri="{FF2B5EF4-FFF2-40B4-BE49-F238E27FC236}">
                <a16:creationId xmlns:a16="http://schemas.microsoft.com/office/drawing/2014/main" id="{DB80807B-7532-1B6E-0FEE-E805BCE227CC}"/>
              </a:ext>
            </a:extLst>
          </p:cNvPr>
          <p:cNvSpPr/>
          <p:nvPr/>
        </p:nvSpPr>
        <p:spPr>
          <a:xfrm>
            <a:off x="1267550" y="1696303"/>
            <a:ext cx="3701105" cy="370110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861427" y="390494"/>
            <a:ext cx="10515600" cy="1325563"/>
          </a:xfrm>
          <a:prstGeom prst="rect">
            <a:avLst/>
          </a:prstGeom>
          <a:noFill/>
          <a:ln>
            <a:noFill/>
          </a:ln>
        </p:spPr>
        <p:txBody>
          <a:bodyPr spcFirstLastPara="1" wrap="square" lIns="91425" tIns="45700" rIns="91425" bIns="45700" anchor="ctr" anchorCtr="0">
            <a:normAutofit/>
          </a:bodyPr>
          <a:lstStyle/>
          <a:p>
            <a:r>
              <a:rPr lang="pt-PT" b="1" dirty="0"/>
              <a:t>Teste: de acordo com a situação epidemiológica</a:t>
            </a:r>
            <a:r>
              <a:rPr lang="pt-PT" sz="4000" b="1" dirty="0"/>
              <a:t> </a:t>
            </a:r>
            <a:endParaRPr lang="en-US" b="1" dirty="0"/>
          </a:p>
        </p:txBody>
      </p:sp>
      <p:sp>
        <p:nvSpPr>
          <p:cNvPr id="5" name="Google Shape;18;p31">
            <a:extLst>
              <a:ext uri="{FF2B5EF4-FFF2-40B4-BE49-F238E27FC236}">
                <a16:creationId xmlns:a16="http://schemas.microsoft.com/office/drawing/2014/main" id="{F4E5A3A0-70C3-FC0B-746E-C793E0AFBB4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20</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B2FCE409-DFAE-9026-5EA8-37F4AD6F1BC2}"/>
              </a:ext>
            </a:extLst>
          </p:cNvPr>
          <p:cNvSpPr txBox="1">
            <a:spLocks/>
          </p:cNvSpPr>
          <p:nvPr/>
        </p:nvSpPr>
        <p:spPr>
          <a:xfrm>
            <a:off x="709352" y="2315609"/>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noProof="0" dirty="0"/>
              <a:t>NENHUM surto confirmado NENHUM surto provável</a:t>
            </a:r>
            <a:endParaRPr lang="pt-PT" sz="2400" noProof="0" dirty="0"/>
          </a:p>
        </p:txBody>
      </p:sp>
      <p:sp>
        <p:nvSpPr>
          <p:cNvPr id="28" name="Oval 27">
            <a:extLst>
              <a:ext uri="{FF2B5EF4-FFF2-40B4-BE49-F238E27FC236}">
                <a16:creationId xmlns:a16="http://schemas.microsoft.com/office/drawing/2014/main" id="{3E271BC2-B520-851C-0AF0-E097D2C68E19}"/>
              </a:ext>
            </a:extLst>
          </p:cNvPr>
          <p:cNvSpPr/>
          <p:nvPr/>
        </p:nvSpPr>
        <p:spPr>
          <a:xfrm>
            <a:off x="6970927" y="1696304"/>
            <a:ext cx="3701105" cy="370110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oogle Shape;410;p16">
            <a:extLst>
              <a:ext uri="{FF2B5EF4-FFF2-40B4-BE49-F238E27FC236}">
                <a16:creationId xmlns:a16="http://schemas.microsoft.com/office/drawing/2014/main" id="{17CFC9D5-C49A-3747-F2CE-90EFAAECAFDF}"/>
              </a:ext>
            </a:extLst>
          </p:cNvPr>
          <p:cNvSpPr/>
          <p:nvPr/>
        </p:nvSpPr>
        <p:spPr>
          <a:xfrm rot="10800000">
            <a:off x="8588422" y="3060659"/>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56;p25">
            <a:extLst>
              <a:ext uri="{FF2B5EF4-FFF2-40B4-BE49-F238E27FC236}">
                <a16:creationId xmlns:a16="http://schemas.microsoft.com/office/drawing/2014/main" id="{B59CB5AB-CE39-8A27-0091-956CF6F7B21A}"/>
              </a:ext>
            </a:extLst>
          </p:cNvPr>
          <p:cNvSpPr txBox="1">
            <a:spLocks/>
          </p:cNvSpPr>
          <p:nvPr/>
        </p:nvSpPr>
        <p:spPr>
          <a:xfrm>
            <a:off x="6476192" y="2308253"/>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noProof="0" dirty="0">
                <a:solidFill>
                  <a:schemeClr val="bg1"/>
                </a:solidFill>
              </a:rPr>
              <a:t>Surto CONFIRMADO </a:t>
            </a:r>
          </a:p>
          <a:p>
            <a:pPr marL="0" indent="0" algn="ctr">
              <a:spcBef>
                <a:spcPts val="0"/>
              </a:spcBef>
              <a:buSzPts val="2400"/>
            </a:pPr>
            <a:r>
              <a:rPr lang="pt-PT" sz="2400" b="1" noProof="0" dirty="0">
                <a:solidFill>
                  <a:schemeClr val="bg1"/>
                </a:solidFill>
              </a:rPr>
              <a:t>ou provável</a:t>
            </a:r>
            <a:endParaRPr lang="pt-PT" sz="2400" noProof="0" dirty="0">
              <a:solidFill>
                <a:schemeClr val="bg1"/>
              </a:solidFill>
            </a:endParaRPr>
          </a:p>
        </p:txBody>
      </p:sp>
      <p:sp>
        <p:nvSpPr>
          <p:cNvPr id="14" name="Google Shape;410;p16">
            <a:extLst>
              <a:ext uri="{FF2B5EF4-FFF2-40B4-BE49-F238E27FC236}">
                <a16:creationId xmlns:a16="http://schemas.microsoft.com/office/drawing/2014/main" id="{31B71B38-D686-602C-427E-5BE9C265BE6B}"/>
              </a:ext>
            </a:extLst>
          </p:cNvPr>
          <p:cNvSpPr/>
          <p:nvPr/>
        </p:nvSpPr>
        <p:spPr>
          <a:xfrm rot="10800000">
            <a:off x="2885046" y="3060659"/>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 name="Google Shape;527;p24">
            <a:extLst>
              <a:ext uri="{FF2B5EF4-FFF2-40B4-BE49-F238E27FC236}">
                <a16:creationId xmlns:a16="http://schemas.microsoft.com/office/drawing/2014/main" id="{DCBB80E2-BE76-E423-5AF9-6401D9919C9A}"/>
              </a:ext>
            </a:extLst>
          </p:cNvPr>
          <p:cNvSpPr txBox="1">
            <a:spLocks/>
          </p:cNvSpPr>
          <p:nvPr/>
        </p:nvSpPr>
        <p:spPr>
          <a:xfrm>
            <a:off x="709352"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noProof="0" dirty="0">
                <a:solidFill>
                  <a:schemeClr val="bg1"/>
                </a:solidFill>
              </a:rPr>
              <a:t>Testar </a:t>
            </a:r>
            <a:r>
              <a:rPr lang="pt-PT" sz="2400" b="1" u="sng" noProof="0" dirty="0">
                <a:solidFill>
                  <a:schemeClr val="bg1"/>
                </a:solidFill>
              </a:rPr>
              <a:t>TODOS</a:t>
            </a:r>
            <a:r>
              <a:rPr lang="pt-PT" sz="2400" b="1" noProof="0" dirty="0">
                <a:solidFill>
                  <a:schemeClr val="bg1"/>
                </a:solidFill>
              </a:rPr>
              <a:t> os casos </a:t>
            </a:r>
          </a:p>
          <a:p>
            <a:pPr marL="0" indent="0" algn="ctr">
              <a:spcBef>
                <a:spcPts val="0"/>
              </a:spcBef>
              <a:buSzPts val="2400"/>
            </a:pPr>
            <a:r>
              <a:rPr lang="pt-PT" sz="2400" b="1" noProof="0" dirty="0">
                <a:solidFill>
                  <a:schemeClr val="bg1"/>
                </a:solidFill>
              </a:rPr>
              <a:t>suspeitos de cólera</a:t>
            </a:r>
            <a:endParaRPr lang="pt-PT" sz="2400" noProof="0" dirty="0">
              <a:solidFill>
                <a:schemeClr val="bg1"/>
              </a:solidFill>
            </a:endParaRPr>
          </a:p>
        </p:txBody>
      </p:sp>
      <p:sp>
        <p:nvSpPr>
          <p:cNvPr id="4" name="Google Shape;527;p24">
            <a:extLst>
              <a:ext uri="{FF2B5EF4-FFF2-40B4-BE49-F238E27FC236}">
                <a16:creationId xmlns:a16="http://schemas.microsoft.com/office/drawing/2014/main" id="{7DF9428E-5FD9-A96F-939A-2F182103068C}"/>
              </a:ext>
            </a:extLst>
          </p:cNvPr>
          <p:cNvSpPr txBox="1">
            <a:spLocks/>
          </p:cNvSpPr>
          <p:nvPr/>
        </p:nvSpPr>
        <p:spPr>
          <a:xfrm>
            <a:off x="6465359" y="3469888"/>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noProof="0" dirty="0">
                <a:solidFill>
                  <a:schemeClr val="bg1"/>
                </a:solidFill>
              </a:rPr>
              <a:t>Testar um </a:t>
            </a:r>
            <a:r>
              <a:rPr lang="pt-PT" sz="2400" b="1" u="sng" noProof="0" dirty="0">
                <a:solidFill>
                  <a:schemeClr val="bg1"/>
                </a:solidFill>
              </a:rPr>
              <a:t>SUBCONJUNTO</a:t>
            </a:r>
            <a:r>
              <a:rPr lang="pt-PT" sz="2400" b="1" noProof="0" dirty="0">
                <a:solidFill>
                  <a:schemeClr val="bg1"/>
                </a:solidFill>
              </a:rPr>
              <a:t> de casos suspeitos de cólera</a:t>
            </a:r>
            <a:endParaRPr lang="pt-PT" sz="2400" noProof="0" dirty="0">
              <a:solidFill>
                <a:schemeClr val="bg1"/>
              </a:solidFill>
            </a:endParaRPr>
          </a:p>
        </p:txBody>
      </p:sp>
    </p:spTree>
    <p:extLst>
      <p:ext uri="{BB962C8B-B14F-4D97-AF65-F5344CB8AC3E}">
        <p14:creationId xmlns:p14="http://schemas.microsoft.com/office/powerpoint/2010/main" val="28751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18;p31">
            <a:extLst>
              <a:ext uri="{FF2B5EF4-FFF2-40B4-BE49-F238E27FC236}">
                <a16:creationId xmlns:a16="http://schemas.microsoft.com/office/drawing/2014/main" id="{EEC3EC62-AA90-ED77-DCA6-2D79E8455B85}"/>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21</a:t>
            </a:fld>
            <a:endParaRPr b="1">
              <a:solidFill>
                <a:schemeClr val="tx1">
                  <a:lumMod val="40000"/>
                  <a:lumOff val="60000"/>
                </a:schemeClr>
              </a:solidFill>
            </a:endParaRPr>
          </a:p>
        </p:txBody>
      </p:sp>
      <p:sp>
        <p:nvSpPr>
          <p:cNvPr id="620" name="Google Shape;620;p28"/>
          <p:cNvSpPr txBox="1">
            <a:spLocks noGrp="1"/>
          </p:cNvSpPr>
          <p:nvPr>
            <p:ph type="title" idx="4294967295"/>
          </p:nvPr>
        </p:nvSpPr>
        <p:spPr>
          <a:xfrm>
            <a:off x="624470" y="255588"/>
            <a:ext cx="10968262" cy="1463675"/>
          </a:xfrm>
          <a:prstGeom prst="rect">
            <a:avLst/>
          </a:prstGeom>
          <a:noFill/>
          <a:ln>
            <a:noFill/>
          </a:ln>
        </p:spPr>
        <p:txBody>
          <a:bodyPr spcFirstLastPara="1" wrap="square" lIns="91425" tIns="45700" rIns="91425" bIns="45700" anchor="ctr" anchorCtr="0">
            <a:normAutofit/>
          </a:bodyPr>
          <a:lstStyle/>
          <a:p>
            <a:pPr>
              <a:buClr>
                <a:schemeClr val="lt1"/>
              </a:buClr>
              <a:buSzPts val="4000"/>
            </a:pPr>
            <a:r>
              <a:rPr lang="pt-PT" b="1" dirty="0"/>
              <a:t>Teste: métodos de testagem</a:t>
            </a:r>
            <a:r>
              <a:rPr lang="pt-PT" sz="4000" b="1" dirty="0"/>
              <a:t> </a:t>
            </a:r>
            <a:endParaRPr sz="4000" b="1" dirty="0"/>
          </a:p>
        </p:txBody>
      </p:sp>
      <p:grpSp>
        <p:nvGrpSpPr>
          <p:cNvPr id="5" name="Group 4">
            <a:extLst>
              <a:ext uri="{FF2B5EF4-FFF2-40B4-BE49-F238E27FC236}">
                <a16:creationId xmlns:a16="http://schemas.microsoft.com/office/drawing/2014/main" id="{3FA28094-CC2B-32A0-31BD-898A3C152A11}"/>
              </a:ext>
            </a:extLst>
          </p:cNvPr>
          <p:cNvGrpSpPr/>
          <p:nvPr/>
        </p:nvGrpSpPr>
        <p:grpSpPr>
          <a:xfrm>
            <a:off x="6443789" y="1561642"/>
            <a:ext cx="5148943" cy="4739849"/>
            <a:chOff x="6443789" y="1460045"/>
            <a:chExt cx="5148943" cy="4739849"/>
          </a:xfrm>
        </p:grpSpPr>
        <p:sp>
          <p:nvSpPr>
            <p:cNvPr id="621" name="Google Shape;621;p28"/>
            <p:cNvSpPr txBox="1"/>
            <p:nvPr/>
          </p:nvSpPr>
          <p:spPr>
            <a:xfrm>
              <a:off x="6443789" y="1460045"/>
              <a:ext cx="5148943"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lvl="0">
                <a:buClr>
                  <a:schemeClr val="dk1"/>
                </a:buClr>
                <a:buSzPts val="2400"/>
              </a:pPr>
              <a:r>
                <a:rPr lang="pt-PT" sz="2400" b="1" noProof="0" dirty="0">
                  <a:solidFill>
                    <a:schemeClr val="dk1"/>
                  </a:solidFill>
                  <a:latin typeface="Trebuchet MS"/>
                  <a:ea typeface="Trebuchet MS"/>
                  <a:cs typeface="Trebuchet MS"/>
                  <a:sym typeface="Trebuchet MS"/>
                </a:rPr>
                <a:t>Testes de confirmação laboratorial:</a:t>
              </a:r>
              <a:endParaRPr lang="pt-PT" noProof="0" dirty="0">
                <a:solidFill>
                  <a:schemeClr val="dk1"/>
                </a:solidFill>
              </a:endParaRPr>
            </a:p>
            <a:p>
              <a:pPr marL="342900" lvl="0" indent="-342900">
                <a:spcBef>
                  <a:spcPts val="1200"/>
                </a:spcBef>
                <a:buClr>
                  <a:schemeClr val="accent4"/>
                </a:buClr>
                <a:buSzPts val="2400"/>
                <a:buFont typeface="Arial" panose="020B0604020202020204" pitchFamily="34" charset="0"/>
                <a:buChar char="•"/>
              </a:pPr>
              <a:r>
                <a:rPr lang="pt-PT" sz="2400" noProof="0" dirty="0">
                  <a:solidFill>
                    <a:schemeClr val="dk1"/>
                  </a:solidFill>
                  <a:latin typeface="Trebuchet MS"/>
                  <a:ea typeface="Trebuchet MS"/>
                  <a:cs typeface="Trebuchet MS"/>
                  <a:sym typeface="Trebuchet MS"/>
                </a:rPr>
                <a:t>Cultura/reação em cadeia da polimerase (PCR)</a:t>
              </a:r>
            </a:p>
            <a:p>
              <a:pPr marL="342900" lvl="0" indent="-342900">
                <a:spcBef>
                  <a:spcPts val="1200"/>
                </a:spcBef>
                <a:buClr>
                  <a:schemeClr val="accent4"/>
                </a:buClr>
                <a:buSzPts val="2400"/>
                <a:buFont typeface="Arial" panose="020B0604020202020204" pitchFamily="34" charset="0"/>
                <a:buChar char="•"/>
              </a:pPr>
              <a:r>
                <a:rPr lang="pt-PT" sz="2400" noProof="0" dirty="0">
                  <a:solidFill>
                    <a:schemeClr val="dk1"/>
                  </a:solidFill>
                  <a:latin typeface="Trebuchet MS"/>
                  <a:ea typeface="Trebuchet MS"/>
                  <a:cs typeface="Trebuchet MS"/>
                  <a:sym typeface="Trebuchet MS"/>
                </a:rPr>
                <a:t>Confirmam a cólera</a:t>
              </a:r>
            </a:p>
            <a:p>
              <a:pPr marL="342900" lvl="0" indent="-342900">
                <a:spcBef>
                  <a:spcPts val="1200"/>
                </a:spcBef>
                <a:buClr>
                  <a:schemeClr val="accent4"/>
                </a:buClr>
                <a:buSzPts val="2400"/>
                <a:buFont typeface="Arial" panose="020B0604020202020204" pitchFamily="34" charset="0"/>
                <a:buChar char="•"/>
              </a:pPr>
              <a:r>
                <a:rPr lang="pt-PT" sz="2400" noProof="0" dirty="0">
                  <a:solidFill>
                    <a:schemeClr val="dk1"/>
                  </a:solidFill>
                  <a:latin typeface="Trebuchet MS"/>
                  <a:ea typeface="Trebuchet MS"/>
                  <a:cs typeface="Trebuchet MS"/>
                  <a:sym typeface="Trebuchet MS"/>
                </a:rPr>
                <a:t>Realizados em laboratório</a:t>
              </a:r>
              <a:endParaRPr lang="pt-PT" sz="2400" noProof="0" dirty="0">
                <a:solidFill>
                  <a:schemeClr val="dk1"/>
                </a:solidFill>
                <a:latin typeface="Trebuchet MS"/>
              </a:endParaRPr>
            </a:p>
          </p:txBody>
        </p:sp>
        <p:pic>
          <p:nvPicPr>
            <p:cNvPr id="624" name="Google Shape;624;p28"/>
            <p:cNvPicPr preferRelativeResize="0"/>
            <p:nvPr/>
          </p:nvPicPr>
          <p:blipFill rotWithShape="1">
            <a:blip r:embed="rId3">
              <a:alphaModFix/>
            </a:blip>
            <a:srcRect t="29203"/>
            <a:stretch/>
          </p:blipFill>
          <p:spPr>
            <a:xfrm>
              <a:off x="8839200" y="4623687"/>
              <a:ext cx="2054700" cy="1454655"/>
            </a:xfrm>
            <a:prstGeom prst="rect">
              <a:avLst/>
            </a:prstGeom>
            <a:noFill/>
            <a:ln>
              <a:noFill/>
            </a:ln>
          </p:spPr>
        </p:pic>
        <p:pic>
          <p:nvPicPr>
            <p:cNvPr id="4" name="Picture 3">
              <a:extLst>
                <a:ext uri="{FF2B5EF4-FFF2-40B4-BE49-F238E27FC236}">
                  <a16:creationId xmlns:a16="http://schemas.microsoft.com/office/drawing/2014/main" id="{2D833ED8-094D-A986-B949-4C904DD24CAD}"/>
                </a:ext>
              </a:extLst>
            </p:cNvPr>
            <p:cNvPicPr>
              <a:picLocks noChangeAspect="1"/>
            </p:cNvPicPr>
            <p:nvPr/>
          </p:nvPicPr>
          <p:blipFill>
            <a:blip r:embed="rId4"/>
            <a:srcRect/>
            <a:stretch/>
          </p:blipFill>
          <p:spPr>
            <a:xfrm>
              <a:off x="7294709" y="4343779"/>
              <a:ext cx="1382537" cy="1589917"/>
            </a:xfrm>
            <a:prstGeom prst="rect">
              <a:avLst/>
            </a:prstGeom>
          </p:spPr>
        </p:pic>
      </p:grpSp>
      <p:grpSp>
        <p:nvGrpSpPr>
          <p:cNvPr id="2" name="Group 1">
            <a:extLst>
              <a:ext uri="{FF2B5EF4-FFF2-40B4-BE49-F238E27FC236}">
                <a16:creationId xmlns:a16="http://schemas.microsoft.com/office/drawing/2014/main" id="{5ABFFA61-24FB-789B-9AE1-CE740B42D9B7}"/>
              </a:ext>
            </a:extLst>
          </p:cNvPr>
          <p:cNvGrpSpPr/>
          <p:nvPr/>
        </p:nvGrpSpPr>
        <p:grpSpPr>
          <a:xfrm>
            <a:off x="624470" y="1561642"/>
            <a:ext cx="5148942" cy="4739849"/>
            <a:chOff x="624470" y="1460045"/>
            <a:chExt cx="5148942" cy="4739849"/>
          </a:xfrm>
        </p:grpSpPr>
        <p:sp>
          <p:nvSpPr>
            <p:cNvPr id="622" name="Google Shape;622;p28"/>
            <p:cNvSpPr txBox="1"/>
            <p:nvPr/>
          </p:nvSpPr>
          <p:spPr>
            <a:xfrm>
              <a:off x="624470" y="1460045"/>
              <a:ext cx="5148942" cy="4739849"/>
            </a:xfrm>
            <a:prstGeom prst="rect">
              <a:avLst/>
            </a:prstGeom>
            <a:no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a:buClr>
                  <a:schemeClr val="dk1"/>
                </a:buClr>
                <a:buSzPts val="2400"/>
              </a:pPr>
              <a:r>
                <a:rPr lang="pt-PT" sz="2400" b="1" noProof="0" dirty="0">
                  <a:solidFill>
                    <a:schemeClr val="dk1"/>
                  </a:solidFill>
                  <a:latin typeface="Trebuchet MS"/>
                  <a:ea typeface="Trebuchet MS"/>
                  <a:cs typeface="Trebuchet MS"/>
                </a:rPr>
                <a:t>Ferramentas de rastreio:</a:t>
              </a:r>
              <a:endParaRPr lang="pt-PT" sz="2400" b="1" noProof="0" dirty="0">
                <a:solidFill>
                  <a:schemeClr val="dk1"/>
                </a:solidFill>
                <a:latin typeface="Trebuchet MS"/>
                <a:ea typeface="Trebuchet MS"/>
                <a:cs typeface="Trebuchet MS"/>
                <a:sym typeface="Trebuchet MS"/>
              </a:endParaRPr>
            </a:p>
            <a:p>
              <a:pPr marL="342900" indent="-342900">
                <a:spcBef>
                  <a:spcPts val="1200"/>
                </a:spcBef>
                <a:buClr>
                  <a:schemeClr val="accent4"/>
                </a:buClr>
                <a:buSzPts val="2400"/>
                <a:buFont typeface="Arial"/>
                <a:buChar char="•"/>
              </a:pPr>
              <a:r>
                <a:rPr lang="pt-PT" sz="2400" noProof="0" dirty="0">
                  <a:latin typeface="+mj-lt"/>
                </a:rPr>
                <a:t>Testes de diagnóstico rápido </a:t>
              </a:r>
            </a:p>
            <a:p>
              <a:pPr marL="342900" indent="-342900">
                <a:spcBef>
                  <a:spcPts val="1200"/>
                </a:spcBef>
                <a:buClr>
                  <a:schemeClr val="accent4"/>
                </a:buClr>
                <a:buSzPts val="2400"/>
                <a:buFont typeface="Arial"/>
                <a:buChar char="•"/>
              </a:pPr>
              <a:r>
                <a:rPr lang="pt-PT" sz="2400" noProof="0" dirty="0">
                  <a:solidFill>
                    <a:schemeClr val="dk1"/>
                  </a:solidFill>
                  <a:latin typeface="Trebuchet MS"/>
                  <a:ea typeface="Trebuchet MS"/>
                  <a:cs typeface="Trebuchet MS"/>
                  <a:sym typeface="Trebuchet MS"/>
                </a:rPr>
                <a:t>Para identificar surtos suspeitos e prováveis ​​ou monitorizar surtos em curso</a:t>
              </a:r>
              <a:endParaRPr lang="pt-PT" sz="2400" noProof="0" dirty="0">
                <a:solidFill>
                  <a:schemeClr val="dk1"/>
                </a:solidFill>
                <a:latin typeface="Trebuchet MS"/>
                <a:ea typeface="Trebuchet MS"/>
                <a:cs typeface="Trebuchet MS"/>
              </a:endParaRPr>
            </a:p>
            <a:p>
              <a:pPr marL="342900" indent="-342900">
                <a:spcBef>
                  <a:spcPts val="1200"/>
                </a:spcBef>
                <a:buClr>
                  <a:schemeClr val="accent4"/>
                </a:buClr>
                <a:buSzPts val="2400"/>
                <a:buFont typeface="Arial"/>
                <a:buChar char="•"/>
              </a:pPr>
              <a:r>
                <a:rPr lang="pt-PT" sz="2400" noProof="0" dirty="0">
                  <a:solidFill>
                    <a:schemeClr val="dk1"/>
                  </a:solidFill>
                  <a:latin typeface="Trebuchet MS"/>
                  <a:sym typeface="Trebuchet MS"/>
                </a:rPr>
                <a:t>Realizados junto do paciente</a:t>
              </a:r>
              <a:endParaRPr lang="pt-PT" noProof="0" dirty="0">
                <a:solidFill>
                  <a:schemeClr val="dk1"/>
                </a:solidFill>
              </a:endParaRPr>
            </a:p>
          </p:txBody>
        </p:sp>
        <p:pic>
          <p:nvPicPr>
            <p:cNvPr id="623" name="Google Shape;623;p28"/>
            <p:cNvPicPr preferRelativeResize="0"/>
            <p:nvPr/>
          </p:nvPicPr>
          <p:blipFill rotWithShape="1">
            <a:blip r:embed="rId5">
              <a:alphaModFix/>
            </a:blip>
            <a:srcRect t="24176" b="32966"/>
            <a:stretch/>
          </p:blipFill>
          <p:spPr>
            <a:xfrm>
              <a:off x="2372140" y="4700460"/>
              <a:ext cx="2674796" cy="1121410"/>
            </a:xfrm>
            <a:prstGeom prst="rect">
              <a:avLst/>
            </a:prstGeom>
            <a:noFill/>
            <a:ln>
              <a:noFill/>
            </a:ln>
          </p:spPr>
        </p:pic>
        <p:pic>
          <p:nvPicPr>
            <p:cNvPr id="1026" name="Picture 2">
              <a:extLst>
                <a:ext uri="{FF2B5EF4-FFF2-40B4-BE49-F238E27FC236}">
                  <a16:creationId xmlns:a16="http://schemas.microsoft.com/office/drawing/2014/main" id="{932C450C-13CF-4976-A87C-C73C692B8A76}"/>
                </a:ext>
              </a:extLst>
            </p:cNvPr>
            <p:cNvPicPr>
              <a:picLocks noChangeAspect="1" noChangeArrowheads="1"/>
            </p:cNvPicPr>
            <p:nvPr/>
          </p:nvPicPr>
          <p:blipFill>
            <a:blip r:embed="rId6"/>
            <a:srcRect/>
            <a:stretch/>
          </p:blipFill>
          <p:spPr bwMode="auto">
            <a:xfrm>
              <a:off x="1846543" y="4459225"/>
              <a:ext cx="203308" cy="16038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4">
          <a:extLst>
            <a:ext uri="{FF2B5EF4-FFF2-40B4-BE49-F238E27FC236}">
              <a16:creationId xmlns:a16="http://schemas.microsoft.com/office/drawing/2014/main" id="{270CF807-4BE6-8939-5DA7-ABA486D08497}"/>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4BB4C72E-1308-FDF0-C5AA-B3254060D003}"/>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3670F15-C5D5-00A1-62C2-1FE22109E79E}"/>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a:extLst>
              <a:ext uri="{FF2B5EF4-FFF2-40B4-BE49-F238E27FC236}">
                <a16:creationId xmlns:a16="http://schemas.microsoft.com/office/drawing/2014/main" id="{497947D1-EDFA-64C8-7C2E-F268AC01EEDF}"/>
              </a:ext>
            </a:extLst>
          </p:cNvPr>
          <p:cNvSpPr txBox="1">
            <a:spLocks noGrp="1"/>
          </p:cNvSpPr>
          <p:nvPr>
            <p:ph type="body" idx="3"/>
          </p:nvPr>
        </p:nvSpPr>
        <p:spPr>
          <a:xfrm>
            <a:off x="613600" y="3955712"/>
            <a:ext cx="4792126" cy="2119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buSzPts val="2000"/>
              <a:buFont typeface="Arial"/>
              <a:buChar char="•"/>
            </a:pPr>
            <a:r>
              <a:rPr lang="pt-PT" sz="2000" noProof="0" dirty="0"/>
              <a:t>Colher amostras de todos os casos suspeitos para as enviar a um laboratório para confirmação</a:t>
            </a:r>
            <a:endParaRPr lang="pt-PT" noProof="0" dirty="0"/>
          </a:p>
        </p:txBody>
      </p:sp>
      <p:sp>
        <p:nvSpPr>
          <p:cNvPr id="612" name="Google Shape;612;p27">
            <a:extLst>
              <a:ext uri="{FF2B5EF4-FFF2-40B4-BE49-F238E27FC236}">
                <a16:creationId xmlns:a16="http://schemas.microsoft.com/office/drawing/2014/main" id="{D223DA0A-0A0C-017F-3C2A-9D80BD50E03D}"/>
              </a:ext>
            </a:extLst>
          </p:cNvPr>
          <p:cNvSpPr txBox="1"/>
          <p:nvPr/>
        </p:nvSpPr>
        <p:spPr>
          <a:xfrm>
            <a:off x="6764840" y="3955712"/>
            <a:ext cx="4809893" cy="2119624"/>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Bef>
                <a:spcPts val="1000"/>
              </a:spcBef>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Colher amostras de um subconjunto de casos suspeitos semanalmente para as enviar a um laboratório para confirmação (os primeiros 3 casos suspeitos, por semana e por unidade)</a:t>
            </a:r>
            <a:endParaRPr lang="pt-PT" sz="2200" noProof="0" dirty="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9ECE64A9-EB5C-0DA7-9711-155930A17AEB}"/>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22</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974AEAC6-D24F-AFB9-F5DF-0A8ED5680850}"/>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t>NENHUM surto confirmado NENHUM surto provável</a:t>
            </a:r>
            <a:endParaRPr lang="pt-PT" sz="2400" dirty="0"/>
          </a:p>
        </p:txBody>
      </p:sp>
      <p:sp>
        <p:nvSpPr>
          <p:cNvPr id="3" name="Google Shape;556;p25">
            <a:extLst>
              <a:ext uri="{FF2B5EF4-FFF2-40B4-BE49-F238E27FC236}">
                <a16:creationId xmlns:a16="http://schemas.microsoft.com/office/drawing/2014/main" id="{A7B80E2A-24AE-89AD-BCCF-AFE6668AA835}"/>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Surto CONFIRMADO </a:t>
            </a:r>
          </a:p>
          <a:p>
            <a:pPr marL="0" indent="0" algn="ctr">
              <a:spcBef>
                <a:spcPts val="0"/>
              </a:spcBef>
              <a:buSzPts val="2400"/>
            </a:pPr>
            <a:r>
              <a:rPr lang="pt-PT" sz="2400" b="1" dirty="0">
                <a:solidFill>
                  <a:schemeClr val="bg1"/>
                </a:solidFill>
              </a:rPr>
              <a:t>ou provável</a:t>
            </a:r>
            <a:endParaRPr lang="pt-PT" sz="2400" dirty="0">
              <a:solidFill>
                <a:schemeClr val="bg1"/>
              </a:solidFill>
            </a:endParaRPr>
          </a:p>
        </p:txBody>
      </p:sp>
      <p:sp>
        <p:nvSpPr>
          <p:cNvPr id="5" name="Google Shape;429;p17">
            <a:extLst>
              <a:ext uri="{FF2B5EF4-FFF2-40B4-BE49-F238E27FC236}">
                <a16:creationId xmlns:a16="http://schemas.microsoft.com/office/drawing/2014/main" id="{661A65CA-53CF-F769-2B7D-F0981869C45A}"/>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5860E0C4-6CD9-73FA-53F6-4E83298D1FCF}"/>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41C953F0-6365-DBAF-E67B-3DA5371F6B0D}"/>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Testar </a:t>
            </a:r>
            <a:r>
              <a:rPr lang="pt-PT" sz="2400" b="1" u="sng" dirty="0">
                <a:solidFill>
                  <a:schemeClr val="bg1"/>
                </a:solidFill>
              </a:rPr>
              <a:t>TODOS</a:t>
            </a:r>
            <a:r>
              <a:rPr lang="pt-PT" sz="2400" b="1" dirty="0">
                <a:solidFill>
                  <a:schemeClr val="bg1"/>
                </a:solidFill>
              </a:rPr>
              <a:t> os casos </a:t>
            </a:r>
          </a:p>
          <a:p>
            <a:pPr marL="0" indent="0" algn="ctr">
              <a:spcBef>
                <a:spcPts val="0"/>
              </a:spcBef>
              <a:buSzPts val="2400"/>
            </a:pPr>
            <a:r>
              <a:rPr lang="pt-PT" sz="2400" b="1" dirty="0">
                <a:solidFill>
                  <a:schemeClr val="bg1"/>
                </a:solidFill>
              </a:rPr>
              <a:t>suspeitos de cólera</a:t>
            </a:r>
            <a:endParaRPr lang="pt-PT" sz="2400" dirty="0">
              <a:solidFill>
                <a:schemeClr val="bg1"/>
              </a:solidFill>
            </a:endParaRPr>
          </a:p>
        </p:txBody>
      </p:sp>
      <p:sp>
        <p:nvSpPr>
          <p:cNvPr id="8" name="Google Shape;527;p24">
            <a:extLst>
              <a:ext uri="{FF2B5EF4-FFF2-40B4-BE49-F238E27FC236}">
                <a16:creationId xmlns:a16="http://schemas.microsoft.com/office/drawing/2014/main" id="{4BA47614-83CC-2BBB-D12E-2A2140C4A6E7}"/>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Testar um </a:t>
            </a:r>
            <a:r>
              <a:rPr lang="pt-PT" sz="2400" b="1" u="sng" dirty="0">
                <a:solidFill>
                  <a:schemeClr val="bg1"/>
                </a:solidFill>
              </a:rPr>
              <a:t>SUBCONJUNTO</a:t>
            </a:r>
            <a:r>
              <a:rPr lang="pt-PT" sz="2400" b="1" dirty="0">
                <a:solidFill>
                  <a:schemeClr val="bg1"/>
                </a:solidFill>
              </a:rPr>
              <a:t> de casos suspeitos de cólera</a:t>
            </a:r>
            <a:endParaRPr lang="pt-PT" sz="2400" dirty="0">
              <a:solidFill>
                <a:schemeClr val="bg1"/>
              </a:solidFill>
            </a:endParaRPr>
          </a:p>
        </p:txBody>
      </p:sp>
      <p:sp>
        <p:nvSpPr>
          <p:cNvPr id="9" name="Google Shape;410;p16">
            <a:extLst>
              <a:ext uri="{FF2B5EF4-FFF2-40B4-BE49-F238E27FC236}">
                <a16:creationId xmlns:a16="http://schemas.microsoft.com/office/drawing/2014/main" id="{9464A041-7DF9-D504-52F0-7268ABE341D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F6BE0AE3-0B45-F3DE-05F7-347967A9A38E}"/>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7E9B8436-3F71-94A2-C316-5C82E774D034}"/>
              </a:ext>
            </a:extLst>
          </p:cNvPr>
          <p:cNvSpPr txBox="1">
            <a:spLocks/>
          </p:cNvSpPr>
          <p:nvPr/>
        </p:nvSpPr>
        <p:spPr>
          <a:xfrm>
            <a:off x="873919" y="22075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pt-PT" b="1" dirty="0"/>
              <a:t>Teste: estratégias de testagem</a:t>
            </a:r>
            <a:r>
              <a:rPr lang="pt-PT" dirty="0"/>
              <a:t> </a:t>
            </a:r>
          </a:p>
          <a:p>
            <a:pPr>
              <a:buSzPts val="4000"/>
            </a:pPr>
            <a:r>
              <a:rPr lang="pt-PT" sz="3600" dirty="0"/>
              <a:t>TDR não disponíveis </a:t>
            </a:r>
            <a:endParaRPr lang="en-US" sz="3600" b="1" dirty="0"/>
          </a:p>
        </p:txBody>
      </p:sp>
    </p:spTree>
    <p:extLst>
      <p:ext uri="{BB962C8B-B14F-4D97-AF65-F5344CB8AC3E}">
        <p14:creationId xmlns:p14="http://schemas.microsoft.com/office/powerpoint/2010/main" val="42712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12" name="Oval 11">
            <a:extLst>
              <a:ext uri="{FF2B5EF4-FFF2-40B4-BE49-F238E27FC236}">
                <a16:creationId xmlns:a16="http://schemas.microsoft.com/office/drawing/2014/main" id="{1F21499A-869E-74E0-B7CD-F5605824AEFF}"/>
              </a:ext>
            </a:extLst>
          </p:cNvPr>
          <p:cNvSpPr/>
          <p:nvPr/>
        </p:nvSpPr>
        <p:spPr>
          <a:xfrm>
            <a:off x="404136" y="1337632"/>
            <a:ext cx="5236159" cy="5236159"/>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AD1C975-83A4-8050-CCA1-D6676BDDF3F6}"/>
              </a:ext>
            </a:extLst>
          </p:cNvPr>
          <p:cNvSpPr/>
          <p:nvPr/>
        </p:nvSpPr>
        <p:spPr>
          <a:xfrm>
            <a:off x="6551706" y="1337632"/>
            <a:ext cx="5236159" cy="5236159"/>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584293" y="3955712"/>
            <a:ext cx="4821433" cy="240293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spcBef>
                <a:spcPts val="0"/>
              </a:spcBef>
              <a:buSzPts val="2000"/>
              <a:buFont typeface="Arial"/>
              <a:buChar char="•"/>
            </a:pPr>
            <a:r>
              <a:rPr lang="pt-PT" sz="2000" noProof="0" dirty="0"/>
              <a:t>Realizar TDR em todos os casos suspeitos de cólera</a:t>
            </a:r>
          </a:p>
          <a:p>
            <a:pPr marL="342900" lvl="0" indent="-342900">
              <a:spcBef>
                <a:spcPts val="0"/>
              </a:spcBef>
              <a:buSzPts val="2000"/>
              <a:buFont typeface="Arial"/>
              <a:buChar char="•"/>
            </a:pPr>
            <a:r>
              <a:rPr lang="pt-PT" sz="2000" noProof="0" dirty="0"/>
              <a:t>Recolher amostras de todos os casos reativos ao TDR para enviar a um laboratório para confirmação</a:t>
            </a:r>
            <a:endParaRPr lang="pt-PT" noProof="0" dirty="0"/>
          </a:p>
        </p:txBody>
      </p:sp>
      <p:sp>
        <p:nvSpPr>
          <p:cNvPr id="612" name="Google Shape;612;p27"/>
          <p:cNvSpPr txBox="1"/>
          <p:nvPr/>
        </p:nvSpPr>
        <p:spPr>
          <a:xfrm>
            <a:off x="6756858" y="3936174"/>
            <a:ext cx="4818976" cy="2500623"/>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lvl="0" indent="-342900">
              <a:lnSpc>
                <a:spcPct val="90000"/>
              </a:lnSpc>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Testar um subconjunto de casos suspeitos todos os dias (os 3 primeiros) com </a:t>
            </a:r>
            <a:r>
              <a:rPr lang="pt-PT" sz="2000" dirty="0">
                <a:solidFill>
                  <a:schemeClr val="dk1"/>
                </a:solidFill>
                <a:latin typeface="Trebuchet MS"/>
                <a:ea typeface="Trebuchet MS"/>
                <a:cs typeface="Trebuchet MS"/>
                <a:sym typeface="Trebuchet MS"/>
              </a:rPr>
              <a:t>TDR</a:t>
            </a:r>
            <a:endParaRPr lang="pt-PT" sz="2000" noProof="0" dirty="0">
              <a:solidFill>
                <a:schemeClr val="dk1"/>
              </a:solidFill>
              <a:latin typeface="Trebuchet MS"/>
              <a:ea typeface="Trebuchet MS"/>
              <a:cs typeface="Trebuchet MS"/>
              <a:sym typeface="Trebuchet MS"/>
            </a:endParaRPr>
          </a:p>
          <a:p>
            <a:pPr marL="342900" lvl="0" indent="-342900">
              <a:lnSpc>
                <a:spcPct val="90000"/>
              </a:lnSpc>
              <a:buClr>
                <a:schemeClr val="accent1"/>
              </a:buClr>
              <a:buSzPts val="2000"/>
              <a:buFont typeface="Arial"/>
              <a:buChar char="•"/>
            </a:pPr>
            <a:r>
              <a:rPr lang="pt-PT" sz="2000" noProof="0" dirty="0">
                <a:solidFill>
                  <a:schemeClr val="dk1"/>
                </a:solidFill>
                <a:latin typeface="Trebuchet MS"/>
                <a:ea typeface="Trebuchet MS"/>
                <a:cs typeface="Trebuchet MS"/>
                <a:sym typeface="Trebuchet MS"/>
              </a:rPr>
              <a:t>Colher uma amostra de um subconjunto de casos reativos ao </a:t>
            </a:r>
            <a:r>
              <a:rPr lang="pt-PT" sz="2000" dirty="0">
                <a:solidFill>
                  <a:schemeClr val="dk1"/>
                </a:solidFill>
                <a:latin typeface="Trebuchet MS"/>
                <a:ea typeface="Trebuchet MS"/>
                <a:cs typeface="Trebuchet MS"/>
                <a:sym typeface="Trebuchet MS"/>
              </a:rPr>
              <a:t>TDR</a:t>
            </a:r>
            <a:r>
              <a:rPr lang="pt-PT" sz="2000" noProof="0" dirty="0">
                <a:solidFill>
                  <a:schemeClr val="dk1"/>
                </a:solidFill>
                <a:latin typeface="Trebuchet MS"/>
                <a:ea typeface="Trebuchet MS"/>
                <a:cs typeface="Trebuchet MS"/>
                <a:sym typeface="Trebuchet MS"/>
              </a:rPr>
              <a:t> semanalmente para enviar a um laboratório para confirmação (até 3 por zona)</a:t>
            </a:r>
          </a:p>
          <a:p>
            <a:pPr marL="342900" marR="0" lvl="0" indent="-203200" algn="l" rtl="0">
              <a:lnSpc>
                <a:spcPct val="90000"/>
              </a:lnSpc>
              <a:spcBef>
                <a:spcPts val="1000"/>
              </a:spcBef>
              <a:spcAft>
                <a:spcPts val="0"/>
              </a:spcAft>
              <a:buClr>
                <a:schemeClr val="accent1"/>
              </a:buClr>
              <a:buSzPts val="2200"/>
              <a:buFont typeface="Arial"/>
              <a:buNone/>
            </a:pPr>
            <a:endParaRPr lang="pt-PT" sz="2200" noProof="0" dirty="0">
              <a:solidFill>
                <a:schemeClr val="dk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C5727CED-B493-CDB6-96A0-41BBD94E9FF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23</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CF48970E-B757-1C7C-627B-A7726C938DEC}"/>
              </a:ext>
            </a:extLst>
          </p:cNvPr>
          <p:cNvSpPr txBox="1">
            <a:spLocks/>
          </p:cNvSpPr>
          <p:nvPr/>
        </p:nvSpPr>
        <p:spPr>
          <a:xfrm>
            <a:off x="584646" y="1707248"/>
            <a:ext cx="4820727"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t>NENHUM surto confirmado NENHUM surto provável</a:t>
            </a:r>
            <a:endParaRPr lang="pt-PT" sz="2400" dirty="0"/>
          </a:p>
        </p:txBody>
      </p:sp>
      <p:sp>
        <p:nvSpPr>
          <p:cNvPr id="3" name="Google Shape;556;p25">
            <a:extLst>
              <a:ext uri="{FF2B5EF4-FFF2-40B4-BE49-F238E27FC236}">
                <a16:creationId xmlns:a16="http://schemas.microsoft.com/office/drawing/2014/main" id="{D8746617-19AC-1113-6FDB-25AF312B94DF}"/>
              </a:ext>
            </a:extLst>
          </p:cNvPr>
          <p:cNvSpPr txBox="1">
            <a:spLocks/>
          </p:cNvSpPr>
          <p:nvPr/>
        </p:nvSpPr>
        <p:spPr>
          <a:xfrm>
            <a:off x="6784731" y="1719724"/>
            <a:ext cx="4809894"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Surto CONFIRMADO </a:t>
            </a:r>
          </a:p>
          <a:p>
            <a:pPr marL="0" indent="0" algn="ctr">
              <a:spcBef>
                <a:spcPts val="0"/>
              </a:spcBef>
              <a:buSzPts val="2400"/>
            </a:pPr>
            <a:r>
              <a:rPr lang="pt-PT" sz="2400" b="1" dirty="0">
                <a:solidFill>
                  <a:schemeClr val="bg1"/>
                </a:solidFill>
              </a:rPr>
              <a:t>ou provável</a:t>
            </a:r>
            <a:endParaRPr lang="pt-PT" sz="2400" dirty="0">
              <a:solidFill>
                <a:schemeClr val="bg1"/>
              </a:solidFill>
            </a:endParaRPr>
          </a:p>
        </p:txBody>
      </p:sp>
      <p:sp>
        <p:nvSpPr>
          <p:cNvPr id="5" name="Google Shape;429;p17">
            <a:extLst>
              <a:ext uri="{FF2B5EF4-FFF2-40B4-BE49-F238E27FC236}">
                <a16:creationId xmlns:a16="http://schemas.microsoft.com/office/drawing/2014/main" id="{D55250FA-0CF6-2054-8FED-9EEE098BE5C3}"/>
              </a:ext>
            </a:extLst>
          </p:cNvPr>
          <p:cNvSpPr/>
          <p:nvPr/>
        </p:nvSpPr>
        <p:spPr>
          <a:xfrm rot="10800000">
            <a:off x="2687242"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Google Shape;429;p17">
            <a:extLst>
              <a:ext uri="{FF2B5EF4-FFF2-40B4-BE49-F238E27FC236}">
                <a16:creationId xmlns:a16="http://schemas.microsoft.com/office/drawing/2014/main" id="{3250C04E-7383-CE88-8F52-007003D3A07E}"/>
              </a:ext>
            </a:extLst>
          </p:cNvPr>
          <p:cNvSpPr/>
          <p:nvPr/>
        </p:nvSpPr>
        <p:spPr>
          <a:xfrm rot="10800000">
            <a:off x="8862019" y="3664042"/>
            <a:ext cx="615534" cy="37649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527;p24">
            <a:extLst>
              <a:ext uri="{FF2B5EF4-FFF2-40B4-BE49-F238E27FC236}">
                <a16:creationId xmlns:a16="http://schemas.microsoft.com/office/drawing/2014/main" id="{771E1DF3-FBEA-BBF9-1948-4D4CC92572B6}"/>
              </a:ext>
            </a:extLst>
          </p:cNvPr>
          <p:cNvSpPr txBox="1">
            <a:spLocks/>
          </p:cNvSpPr>
          <p:nvPr/>
        </p:nvSpPr>
        <p:spPr>
          <a:xfrm>
            <a:off x="584646"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Testar </a:t>
            </a:r>
            <a:r>
              <a:rPr lang="pt-PT" sz="2400" b="1" u="sng" dirty="0">
                <a:solidFill>
                  <a:schemeClr val="bg1"/>
                </a:solidFill>
              </a:rPr>
              <a:t>TODOS</a:t>
            </a:r>
            <a:r>
              <a:rPr lang="pt-PT" sz="2400" b="1" dirty="0">
                <a:solidFill>
                  <a:schemeClr val="bg1"/>
                </a:solidFill>
              </a:rPr>
              <a:t> os casos </a:t>
            </a:r>
          </a:p>
          <a:p>
            <a:pPr marL="0" indent="0" algn="ctr">
              <a:spcBef>
                <a:spcPts val="0"/>
              </a:spcBef>
              <a:buSzPts val="2400"/>
            </a:pPr>
            <a:r>
              <a:rPr lang="pt-PT" sz="2400" b="1" dirty="0">
                <a:solidFill>
                  <a:schemeClr val="bg1"/>
                </a:solidFill>
              </a:rPr>
              <a:t>suspeitos de cólera</a:t>
            </a:r>
            <a:endParaRPr lang="pt-PT" sz="2400" dirty="0">
              <a:solidFill>
                <a:schemeClr val="bg1"/>
              </a:solidFill>
            </a:endParaRPr>
          </a:p>
        </p:txBody>
      </p:sp>
      <p:sp>
        <p:nvSpPr>
          <p:cNvPr id="8" name="Google Shape;527;p24">
            <a:extLst>
              <a:ext uri="{FF2B5EF4-FFF2-40B4-BE49-F238E27FC236}">
                <a16:creationId xmlns:a16="http://schemas.microsoft.com/office/drawing/2014/main" id="{24849AA9-FBA8-310C-46BC-30DF07240A7C}"/>
              </a:ext>
            </a:extLst>
          </p:cNvPr>
          <p:cNvSpPr txBox="1">
            <a:spLocks/>
          </p:cNvSpPr>
          <p:nvPr/>
        </p:nvSpPr>
        <p:spPr>
          <a:xfrm>
            <a:off x="6759423" y="2902713"/>
            <a:ext cx="4820727" cy="835462"/>
          </a:xfrm>
          <a:prstGeom prst="rect">
            <a:avLst/>
          </a:prstGeom>
          <a:solidFill>
            <a:schemeClr val="accent1"/>
          </a:solidFill>
          <a:ln w="12700" cmpd="sng">
            <a:noFill/>
            <a:extLst>
              <a:ext uri="{C807C97D-BFC1-408E-A445-0C87EB9F89A2}">
                <ask:lineSketchStyleProps xmlns:ask="http://schemas.microsoft.com/office/drawing/2018/sketchyshapes">
                  <ask:type>
                    <ask:lineSketchNone/>
                  </ask:type>
                </ask:lineSketchStyleProps>
              </a:ext>
            </a:extLst>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Testar um </a:t>
            </a:r>
            <a:r>
              <a:rPr lang="pt-PT" sz="2400" b="1" u="sng" dirty="0">
                <a:solidFill>
                  <a:schemeClr val="bg1"/>
                </a:solidFill>
              </a:rPr>
              <a:t>SUBCONJUNTO</a:t>
            </a:r>
            <a:r>
              <a:rPr lang="pt-PT" sz="2400" b="1" dirty="0">
                <a:solidFill>
                  <a:schemeClr val="bg1"/>
                </a:solidFill>
              </a:rPr>
              <a:t> de casos suspeitos de cólera</a:t>
            </a:r>
            <a:endParaRPr lang="pt-PT" sz="2400" dirty="0">
              <a:solidFill>
                <a:schemeClr val="bg1"/>
              </a:solidFill>
            </a:endParaRPr>
          </a:p>
        </p:txBody>
      </p:sp>
      <p:sp>
        <p:nvSpPr>
          <p:cNvPr id="9" name="Google Shape;410;p16">
            <a:extLst>
              <a:ext uri="{FF2B5EF4-FFF2-40B4-BE49-F238E27FC236}">
                <a16:creationId xmlns:a16="http://schemas.microsoft.com/office/drawing/2014/main" id="{9DBB7E4F-A87A-D9EF-5889-FE3D282E1BFA}"/>
              </a:ext>
            </a:extLst>
          </p:cNvPr>
          <p:cNvSpPr/>
          <p:nvPr/>
        </p:nvSpPr>
        <p:spPr>
          <a:xfrm rot="10800000">
            <a:off x="8936728" y="2404664"/>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 name="Google Shape;410;p16">
            <a:extLst>
              <a:ext uri="{FF2B5EF4-FFF2-40B4-BE49-F238E27FC236}">
                <a16:creationId xmlns:a16="http://schemas.microsoft.com/office/drawing/2014/main" id="{96BC8634-CFA4-C398-B320-5CACD6361222}"/>
              </a:ext>
            </a:extLst>
          </p:cNvPr>
          <p:cNvSpPr/>
          <p:nvPr/>
        </p:nvSpPr>
        <p:spPr>
          <a:xfrm rot="10800000">
            <a:off x="2761951" y="2404664"/>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6" name="Google Shape;605;p27">
            <a:extLst>
              <a:ext uri="{FF2B5EF4-FFF2-40B4-BE49-F238E27FC236}">
                <a16:creationId xmlns:a16="http://schemas.microsoft.com/office/drawing/2014/main" id="{1EEC408E-7237-145E-B9A9-6DCCE1B77AA1}"/>
              </a:ext>
            </a:extLst>
          </p:cNvPr>
          <p:cNvSpPr txBox="1">
            <a:spLocks noGrp="1"/>
          </p:cNvSpPr>
          <p:nvPr/>
        </p:nvSpPr>
        <p:spPr>
          <a:xfrm>
            <a:off x="873919" y="265576"/>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4"/>
              </a:buClr>
              <a:buSzPts val="1800"/>
              <a:buFont typeface="Trebuchet MS"/>
              <a:buNone/>
              <a:defRPr sz="4400" b="0" i="0" u="none" strike="noStrike" cap="none">
                <a:solidFill>
                  <a:schemeClr val="accent4"/>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pPr>
            <a:r>
              <a:rPr lang="pt-PT" b="1" dirty="0"/>
              <a:t>Teste: estratégias de testagem</a:t>
            </a:r>
          </a:p>
          <a:p>
            <a:pPr>
              <a:buSzPts val="4000"/>
            </a:pPr>
            <a:r>
              <a:rPr lang="pt-PT" sz="3600" dirty="0"/>
              <a:t>TDR disponíveis </a:t>
            </a:r>
            <a:endParaRPr lang="en-US" sz="3600" b="1" dirty="0"/>
          </a:p>
        </p:txBody>
      </p:sp>
    </p:spTree>
    <p:extLst>
      <p:ext uri="{BB962C8B-B14F-4D97-AF65-F5344CB8AC3E}">
        <p14:creationId xmlns:p14="http://schemas.microsoft.com/office/powerpoint/2010/main" val="2212749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8" name="Oval 7">
            <a:extLst>
              <a:ext uri="{FF2B5EF4-FFF2-40B4-BE49-F238E27FC236}">
                <a16:creationId xmlns:a16="http://schemas.microsoft.com/office/drawing/2014/main" id="{4AB07CDA-31D6-A708-C278-8E22ABA4C787}"/>
              </a:ext>
            </a:extLst>
          </p:cNvPr>
          <p:cNvSpPr/>
          <p:nvPr/>
        </p:nvSpPr>
        <p:spPr>
          <a:xfrm>
            <a:off x="1165583" y="1488147"/>
            <a:ext cx="4325355" cy="4325355"/>
          </a:xfrm>
          <a:prstGeom prst="ellipse">
            <a:avLst/>
          </a:prstGeom>
          <a:solidFill>
            <a:srgbClr val="FEF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 name="Google Shape;605;p27"/>
          <p:cNvSpPr txBox="1">
            <a:spLocks noGrp="1"/>
          </p:cNvSpPr>
          <p:nvPr>
            <p:ph type="title"/>
          </p:nvPr>
        </p:nvSpPr>
        <p:spPr>
          <a:xfrm>
            <a:off x="624969" y="428309"/>
            <a:ext cx="10942062" cy="1044031"/>
          </a:xfrm>
          <a:prstGeom prst="rect">
            <a:avLst/>
          </a:prstGeom>
          <a:noFill/>
          <a:ln>
            <a:noFill/>
          </a:ln>
        </p:spPr>
        <p:txBody>
          <a:bodyPr spcFirstLastPara="1" wrap="square" lIns="91425" tIns="45700" rIns="91425" bIns="45700" anchor="ctr" anchorCtr="0">
            <a:noAutofit/>
          </a:bodyPr>
          <a:lstStyle/>
          <a:p>
            <a:pPr lvl="0">
              <a:buSzPts val="4000"/>
            </a:pPr>
            <a:r>
              <a:rPr lang="pt-PT" sz="3600" b="1" dirty="0"/>
              <a:t>Relatório de acordo com a situação epidemiológica</a:t>
            </a:r>
            <a:endParaRPr sz="3600" b="1" dirty="0"/>
          </a:p>
        </p:txBody>
      </p:sp>
      <p:sp>
        <p:nvSpPr>
          <p:cNvPr id="5" name="Oval 4">
            <a:extLst>
              <a:ext uri="{FF2B5EF4-FFF2-40B4-BE49-F238E27FC236}">
                <a16:creationId xmlns:a16="http://schemas.microsoft.com/office/drawing/2014/main" id="{EBEAA135-442C-10B4-EAAB-33D4D78DFCAF}"/>
              </a:ext>
            </a:extLst>
          </p:cNvPr>
          <p:cNvSpPr/>
          <p:nvPr/>
        </p:nvSpPr>
        <p:spPr>
          <a:xfrm>
            <a:off x="6701060" y="1488147"/>
            <a:ext cx="4325355" cy="4325355"/>
          </a:xfrm>
          <a:prstGeom prst="ellipse">
            <a:avLst/>
          </a:prstGeom>
          <a:solidFill>
            <a:srgbClr val="C00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 name="Google Shape;607;p27"/>
          <p:cNvSpPr txBox="1">
            <a:spLocks noGrp="1"/>
          </p:cNvSpPr>
          <p:nvPr>
            <p:ph type="body" idx="3"/>
          </p:nvPr>
        </p:nvSpPr>
        <p:spPr>
          <a:xfrm>
            <a:off x="878969" y="3261299"/>
            <a:ext cx="4904416" cy="222860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spcBef>
                <a:spcPts val="0"/>
              </a:spcBef>
              <a:spcAft>
                <a:spcPts val="1200"/>
              </a:spcAft>
              <a:buSzPts val="2000"/>
              <a:buFont typeface="Arial"/>
              <a:buChar char="•"/>
            </a:pPr>
            <a:r>
              <a:rPr lang="pt-PT" sz="2000" noProof="0" dirty="0"/>
              <a:t>Registe imediatamente no livro de resultados</a:t>
            </a:r>
          </a:p>
          <a:p>
            <a:pPr marL="342900" indent="-342900">
              <a:spcBef>
                <a:spcPts val="0"/>
              </a:spcBef>
              <a:spcAft>
                <a:spcPts val="1200"/>
              </a:spcAft>
              <a:buSzPts val="2000"/>
              <a:buFont typeface="Arial"/>
              <a:buChar char="•"/>
            </a:pPr>
            <a:r>
              <a:rPr lang="pt-PT" sz="2000" noProof="0" dirty="0"/>
              <a:t>Comunique os casos suspeitos e todos os resultados do TDR </a:t>
            </a:r>
            <a:r>
              <a:rPr lang="pt-PT" sz="2000" u="sng" noProof="0" dirty="0"/>
              <a:t>diariamente</a:t>
            </a:r>
            <a:r>
              <a:rPr lang="pt-PT" sz="2000" noProof="0" dirty="0"/>
              <a:t> às autoridades de saúde locais.</a:t>
            </a:r>
            <a:endParaRPr lang="pt-PT" sz="2000" noProof="0" dirty="0">
              <a:latin typeface="Trebuchet MS"/>
              <a:ea typeface="Trebuchet MS"/>
              <a:cs typeface="Trebuchet MS"/>
            </a:endParaRPr>
          </a:p>
        </p:txBody>
      </p:sp>
      <p:sp>
        <p:nvSpPr>
          <p:cNvPr id="612" name="Google Shape;612;p27"/>
          <p:cNvSpPr txBox="1"/>
          <p:nvPr/>
        </p:nvSpPr>
        <p:spPr>
          <a:xfrm>
            <a:off x="6414447" y="3261298"/>
            <a:ext cx="4904418" cy="2228600"/>
          </a:xfrm>
          <a:prstGeom prst="rect">
            <a:avLst/>
          </a:prstGeom>
          <a:solidFill>
            <a:schemeClr val="bg1"/>
          </a:solidFill>
          <a:ln w="9525" cap="flat" cmpd="sng">
            <a:solidFill>
              <a:schemeClr val="dk1"/>
            </a:solidFill>
            <a:prstDash val="solid"/>
            <a:round/>
            <a:headEnd type="none" w="sm" len="sm"/>
            <a:tailEnd type="none" w="sm" len="sm"/>
          </a:ln>
        </p:spPr>
        <p:txBody>
          <a:bodyPr spcFirstLastPara="1" wrap="square" lIns="216000" tIns="216000" rIns="216000" bIns="216000" anchor="t" anchorCtr="0">
            <a:noAutofit/>
          </a:bodyPr>
          <a:lstStyle/>
          <a:p>
            <a:pPr marL="342900" indent="-342900">
              <a:lnSpc>
                <a:spcPct val="90000"/>
              </a:lnSpc>
              <a:spcAft>
                <a:spcPts val="1200"/>
              </a:spcAft>
              <a:buClr>
                <a:schemeClr val="accent1"/>
              </a:buClr>
              <a:buSzPts val="2000"/>
              <a:buFont typeface="Arial"/>
              <a:buChar char="•"/>
            </a:pPr>
            <a:r>
              <a:rPr lang="pt-PT" sz="2000" noProof="0" dirty="0">
                <a:solidFill>
                  <a:schemeClr val="dk1"/>
                </a:solidFill>
                <a:latin typeface="Trebuchet MS"/>
                <a:sym typeface="Trebuchet MS"/>
              </a:rPr>
              <a:t>Registe imediatamente no livro de resultados</a:t>
            </a:r>
          </a:p>
          <a:p>
            <a:pPr marL="342900" indent="-342900">
              <a:lnSpc>
                <a:spcPct val="90000"/>
              </a:lnSpc>
              <a:spcAft>
                <a:spcPts val="1200"/>
              </a:spcAft>
              <a:buClr>
                <a:schemeClr val="accent1"/>
              </a:buClr>
              <a:buSzPts val="2000"/>
              <a:buFont typeface="Arial"/>
              <a:buChar char="•"/>
            </a:pPr>
            <a:r>
              <a:rPr lang="pt-PT" sz="2000" noProof="0" dirty="0">
                <a:solidFill>
                  <a:schemeClr val="dk1"/>
                </a:solidFill>
                <a:latin typeface="Trebuchet MS"/>
                <a:sym typeface="Trebuchet MS"/>
              </a:rPr>
              <a:t>Comunique os casos suspeitos e todos os resultados do TDR </a:t>
            </a:r>
            <a:r>
              <a:rPr lang="pt-PT" sz="2000" u="sng" noProof="0" dirty="0">
                <a:solidFill>
                  <a:schemeClr val="dk1"/>
                </a:solidFill>
                <a:latin typeface="Trebuchet MS"/>
                <a:sym typeface="Trebuchet MS"/>
              </a:rPr>
              <a:t>semanalmente</a:t>
            </a:r>
            <a:r>
              <a:rPr lang="pt-PT" sz="2000" noProof="0" dirty="0">
                <a:solidFill>
                  <a:schemeClr val="dk1"/>
                </a:solidFill>
                <a:latin typeface="Trebuchet MS"/>
                <a:sym typeface="Trebuchet MS"/>
              </a:rPr>
              <a:t> às autoridades de saúde locais.</a:t>
            </a:r>
          </a:p>
        </p:txBody>
      </p:sp>
      <p:sp>
        <p:nvSpPr>
          <p:cNvPr id="4" name="Google Shape;18;p31">
            <a:extLst>
              <a:ext uri="{FF2B5EF4-FFF2-40B4-BE49-F238E27FC236}">
                <a16:creationId xmlns:a16="http://schemas.microsoft.com/office/drawing/2014/main" id="{90165EC5-39B5-4060-AD6A-E3CB61A559A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24</a:t>
            </a:fld>
            <a:endParaRPr b="1">
              <a:solidFill>
                <a:schemeClr val="tx1">
                  <a:lumMod val="40000"/>
                  <a:lumOff val="60000"/>
                </a:schemeClr>
              </a:solidFill>
            </a:endParaRPr>
          </a:p>
        </p:txBody>
      </p:sp>
      <p:sp>
        <p:nvSpPr>
          <p:cNvPr id="2" name="Google Shape;527;p24">
            <a:extLst>
              <a:ext uri="{FF2B5EF4-FFF2-40B4-BE49-F238E27FC236}">
                <a16:creationId xmlns:a16="http://schemas.microsoft.com/office/drawing/2014/main" id="{5C7C3FF8-878D-E27C-D71E-B890A6FF80D7}"/>
              </a:ext>
            </a:extLst>
          </p:cNvPr>
          <p:cNvSpPr txBox="1">
            <a:spLocks/>
          </p:cNvSpPr>
          <p:nvPr/>
        </p:nvSpPr>
        <p:spPr>
          <a:xfrm>
            <a:off x="875654" y="2025380"/>
            <a:ext cx="4905214" cy="784800"/>
          </a:xfrm>
          <a:prstGeom prst="rect">
            <a:avLst/>
          </a:prstGeom>
          <a:solidFill>
            <a:schemeClr val="accent5"/>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t>NENHUM surto confirmado NENHUM surto provável</a:t>
            </a:r>
            <a:endParaRPr lang="pt-PT" sz="2400" dirty="0"/>
          </a:p>
        </p:txBody>
      </p:sp>
      <p:sp>
        <p:nvSpPr>
          <p:cNvPr id="3" name="Google Shape;556;p25">
            <a:extLst>
              <a:ext uri="{FF2B5EF4-FFF2-40B4-BE49-F238E27FC236}">
                <a16:creationId xmlns:a16="http://schemas.microsoft.com/office/drawing/2014/main" id="{58C5BC49-26E8-F359-EBCF-D51180C8E349}"/>
              </a:ext>
            </a:extLst>
          </p:cNvPr>
          <p:cNvSpPr txBox="1">
            <a:spLocks/>
          </p:cNvSpPr>
          <p:nvPr/>
        </p:nvSpPr>
        <p:spPr>
          <a:xfrm>
            <a:off x="6411133" y="2025380"/>
            <a:ext cx="4905213" cy="784800"/>
          </a:xfrm>
          <a:prstGeom prst="rect">
            <a:avLst/>
          </a:prstGeom>
          <a:solidFill>
            <a:srgbClr val="C00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200"/>
              <a:buFont typeface="Trebuchet MS"/>
              <a:buNone/>
              <a:defRPr sz="2200" b="0" i="0" u="none" strike="noStrike" cap="none">
                <a:solidFill>
                  <a:schemeClr val="dk1"/>
                </a:solidFill>
                <a:latin typeface="Trebuchet MS"/>
                <a:ea typeface="Trebuchet MS"/>
                <a:cs typeface="Trebuchet MS"/>
                <a:sym typeface="Trebuchet MS"/>
              </a:defRPr>
            </a:lvl1pPr>
            <a:lvl2pPr marL="914400" marR="0" lvl="1" indent="-342900" algn="l" rtl="0">
              <a:lnSpc>
                <a:spcPct val="90000"/>
              </a:lnSpc>
              <a:spcBef>
                <a:spcPts val="500"/>
              </a:spcBef>
              <a:spcAft>
                <a:spcPts val="0"/>
              </a:spcAft>
              <a:buClr>
                <a:schemeClr val="accent1"/>
              </a:buClr>
              <a:buSzPts val="1800"/>
              <a:buFont typeface="Arial"/>
              <a:buChar char="•"/>
              <a:defRPr sz="2200" b="0" i="0" u="none" strike="noStrike" cap="none">
                <a:solidFill>
                  <a:schemeClr val="dk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accent1"/>
              </a:buClr>
              <a:buSzPts val="1800"/>
              <a:buFont typeface="Courier New"/>
              <a:buChar char="o"/>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pPr marL="0" indent="0" algn="ctr">
              <a:spcBef>
                <a:spcPts val="0"/>
              </a:spcBef>
              <a:buSzPts val="2400"/>
            </a:pPr>
            <a:r>
              <a:rPr lang="pt-PT" sz="2400" b="1" dirty="0">
                <a:solidFill>
                  <a:schemeClr val="bg1"/>
                </a:solidFill>
              </a:rPr>
              <a:t>Surto CONFIRMADO </a:t>
            </a:r>
          </a:p>
          <a:p>
            <a:pPr marL="0" indent="0" algn="ctr">
              <a:spcBef>
                <a:spcPts val="0"/>
              </a:spcBef>
              <a:buSzPts val="2400"/>
            </a:pPr>
            <a:r>
              <a:rPr lang="pt-PT" sz="2400" b="1" dirty="0">
                <a:solidFill>
                  <a:schemeClr val="bg1"/>
                </a:solidFill>
              </a:rPr>
              <a:t>ou provável</a:t>
            </a:r>
            <a:endParaRPr lang="pt-PT" sz="2400" dirty="0">
              <a:solidFill>
                <a:schemeClr val="bg1"/>
              </a:solidFill>
            </a:endParaRPr>
          </a:p>
        </p:txBody>
      </p:sp>
      <p:sp>
        <p:nvSpPr>
          <p:cNvPr id="6" name="Google Shape;410;p16">
            <a:extLst>
              <a:ext uri="{FF2B5EF4-FFF2-40B4-BE49-F238E27FC236}">
                <a16:creationId xmlns:a16="http://schemas.microsoft.com/office/drawing/2014/main" id="{8D8AACAF-8994-3673-DD95-20FE191B20B6}"/>
              </a:ext>
            </a:extLst>
          </p:cNvPr>
          <p:cNvSpPr/>
          <p:nvPr/>
        </p:nvSpPr>
        <p:spPr>
          <a:xfrm rot="10800000">
            <a:off x="8630681" y="2765147"/>
            <a:ext cx="466116" cy="285750"/>
          </a:xfrm>
          <a:prstGeom prst="triangle">
            <a:avLst>
              <a:gd name="adj"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 name="Google Shape;410;p16">
            <a:extLst>
              <a:ext uri="{FF2B5EF4-FFF2-40B4-BE49-F238E27FC236}">
                <a16:creationId xmlns:a16="http://schemas.microsoft.com/office/drawing/2014/main" id="{28314074-6B10-4154-DF70-672F0AC6588A}"/>
              </a:ext>
            </a:extLst>
          </p:cNvPr>
          <p:cNvSpPr/>
          <p:nvPr/>
        </p:nvSpPr>
        <p:spPr>
          <a:xfrm rot="10800000">
            <a:off x="3095204" y="2765147"/>
            <a:ext cx="466116" cy="28575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149741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3" name="Google Shape;583;p26"/>
          <p:cNvSpPr txBox="1">
            <a:spLocks noGrp="1"/>
          </p:cNvSpPr>
          <p:nvPr>
            <p:ph type="title"/>
          </p:nvPr>
        </p:nvSpPr>
        <p:spPr>
          <a:xfrm>
            <a:off x="10301" y="280355"/>
            <a:ext cx="12181699" cy="806388"/>
          </a:xfrm>
          <a:prstGeom prst="rect">
            <a:avLst/>
          </a:prstGeom>
          <a:noFill/>
          <a:ln>
            <a:noFill/>
          </a:ln>
        </p:spPr>
        <p:txBody>
          <a:bodyPr spcFirstLastPara="1" wrap="square" lIns="91425" tIns="45700" rIns="91425" bIns="45700" anchor="ctr" anchorCtr="0">
            <a:normAutofit/>
          </a:bodyPr>
          <a:lstStyle/>
          <a:p>
            <a:pPr>
              <a:buSzPts val="4400"/>
            </a:pPr>
            <a:r>
              <a:rPr lang="pt-PT" b="1" noProof="0" dirty="0"/>
              <a:t>Resumo</a:t>
            </a:r>
            <a:endParaRPr lang="pt-PT" b="1" noProof="0" dirty="0">
              <a:solidFill>
                <a:srgbClr val="D99228"/>
              </a:solidFill>
            </a:endParaRPr>
          </a:p>
        </p:txBody>
      </p:sp>
      <p:sp>
        <p:nvSpPr>
          <p:cNvPr id="15" name="Google Shape;606;p27">
            <a:extLst>
              <a:ext uri="{FF2B5EF4-FFF2-40B4-BE49-F238E27FC236}">
                <a16:creationId xmlns:a16="http://schemas.microsoft.com/office/drawing/2014/main" id="{21307248-2B02-FB5D-F715-9140507219FB}"/>
              </a:ext>
            </a:extLst>
          </p:cNvPr>
          <p:cNvSpPr txBox="1">
            <a:spLocks noGrp="1"/>
          </p:cNvSpPr>
          <p:nvPr>
            <p:ph type="body" idx="1"/>
          </p:nvPr>
        </p:nvSpPr>
        <p:spPr>
          <a:xfrm>
            <a:off x="5062817" y="1241208"/>
            <a:ext cx="3108090" cy="35011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2200" b="1" noProof="0" dirty="0">
                <a:solidFill>
                  <a:schemeClr val="dk1"/>
                </a:solidFill>
                <a:latin typeface="Trebuchet MS"/>
                <a:ea typeface="Trebuchet MS"/>
                <a:cs typeface="Trebuchet MS"/>
                <a:sym typeface="Trebuchet MS"/>
              </a:rPr>
              <a:t>Sem surto</a:t>
            </a:r>
            <a:endParaRPr lang="pt-PT" sz="2200" noProof="0" dirty="0">
              <a:solidFill>
                <a:schemeClr val="dk1"/>
              </a:solidFill>
            </a:endParaRPr>
          </a:p>
        </p:txBody>
      </p:sp>
      <p:sp>
        <p:nvSpPr>
          <p:cNvPr id="23" name="Google Shape;613;p27">
            <a:extLst>
              <a:ext uri="{FF2B5EF4-FFF2-40B4-BE49-F238E27FC236}">
                <a16:creationId xmlns:a16="http://schemas.microsoft.com/office/drawing/2014/main" id="{BE98CE39-0C01-3885-BE7C-0EDAFAF7B736}"/>
              </a:ext>
            </a:extLst>
          </p:cNvPr>
          <p:cNvSpPr txBox="1"/>
          <p:nvPr/>
        </p:nvSpPr>
        <p:spPr>
          <a:xfrm>
            <a:off x="8404656" y="1241208"/>
            <a:ext cx="3192611" cy="353863"/>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2200"/>
              <a:buFont typeface="Trebuchet MS"/>
              <a:buNone/>
            </a:pPr>
            <a:r>
              <a:rPr lang="pt-PT" sz="2200" b="1" noProof="0" dirty="0">
                <a:solidFill>
                  <a:schemeClr val="bg1"/>
                </a:solidFill>
                <a:latin typeface="Trebuchet MS"/>
                <a:ea typeface="Trebuchet MS"/>
                <a:cs typeface="Trebuchet MS"/>
                <a:sym typeface="Trebuchet MS"/>
              </a:rPr>
              <a:t>Com surto</a:t>
            </a:r>
            <a:endParaRPr lang="pt-PT" sz="2200" noProof="0" dirty="0">
              <a:solidFill>
                <a:schemeClr val="bg1"/>
              </a:solidFill>
              <a:latin typeface="Trebuchet MS"/>
              <a:ea typeface="Trebuchet MS"/>
              <a:cs typeface="Trebuchet MS"/>
              <a:sym typeface="Trebuchet MS"/>
            </a:endParaRPr>
          </a:p>
        </p:txBody>
      </p:sp>
      <p:sp>
        <p:nvSpPr>
          <p:cNvPr id="6" name="Google Shape;18;p31">
            <a:extLst>
              <a:ext uri="{FF2B5EF4-FFF2-40B4-BE49-F238E27FC236}">
                <a16:creationId xmlns:a16="http://schemas.microsoft.com/office/drawing/2014/main" id="{C245F2C7-4835-1E8D-1F4D-C1A480CD1F62}"/>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25</a:t>
            </a:fld>
            <a:endParaRPr b="1">
              <a:solidFill>
                <a:schemeClr val="tx1">
                  <a:lumMod val="40000"/>
                  <a:lumOff val="60000"/>
                </a:schemeClr>
              </a:solidFill>
            </a:endParaRPr>
          </a:p>
        </p:txBody>
      </p:sp>
      <p:grpSp>
        <p:nvGrpSpPr>
          <p:cNvPr id="17" name="Group 16">
            <a:extLst>
              <a:ext uri="{FF2B5EF4-FFF2-40B4-BE49-F238E27FC236}">
                <a16:creationId xmlns:a16="http://schemas.microsoft.com/office/drawing/2014/main" id="{B6EC3E91-444B-E808-687B-375D24E6933B}"/>
              </a:ext>
            </a:extLst>
          </p:cNvPr>
          <p:cNvGrpSpPr/>
          <p:nvPr/>
        </p:nvGrpSpPr>
        <p:grpSpPr>
          <a:xfrm>
            <a:off x="445069" y="2376160"/>
            <a:ext cx="11156715" cy="1140194"/>
            <a:chOff x="445069" y="1623177"/>
            <a:chExt cx="11156715" cy="1140194"/>
          </a:xfrm>
        </p:grpSpPr>
        <p:cxnSp>
          <p:nvCxnSpPr>
            <p:cNvPr id="18" name="Straight Connector 17">
              <a:extLst>
                <a:ext uri="{FF2B5EF4-FFF2-40B4-BE49-F238E27FC236}">
                  <a16:creationId xmlns:a16="http://schemas.microsoft.com/office/drawing/2014/main" id="{7EF65ACA-9075-8819-2437-E4185866ABE3}"/>
                </a:ext>
              </a:extLst>
            </p:cNvPr>
            <p:cNvCxnSpPr>
              <a:cxnSpLocks/>
            </p:cNvCxnSpPr>
            <p:nvPr/>
          </p:nvCxnSpPr>
          <p:spPr>
            <a:xfrm>
              <a:off x="4067735" y="2199916"/>
              <a:ext cx="4867836"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Google Shape;590;p26">
              <a:extLst>
                <a:ext uri="{FF2B5EF4-FFF2-40B4-BE49-F238E27FC236}">
                  <a16:creationId xmlns:a16="http://schemas.microsoft.com/office/drawing/2014/main" id="{067C54D6-B996-569B-D3CD-F3731429A749}"/>
                </a:ext>
              </a:extLst>
            </p:cNvPr>
            <p:cNvSpPr/>
            <p:nvPr/>
          </p:nvSpPr>
          <p:spPr>
            <a:xfrm>
              <a:off x="5062818" y="1623177"/>
              <a:ext cx="310809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endParaRPr lang="pt-PT" sz="1800" dirty="0">
                <a:solidFill>
                  <a:schemeClr val="dk1"/>
                </a:solidFill>
                <a:latin typeface="Trebuchet MS"/>
              </a:endParaRPr>
            </a:p>
            <a:p>
              <a:r>
                <a:rPr lang="pt-PT" sz="1800" noProof="0" dirty="0">
                  <a:solidFill>
                    <a:schemeClr val="dk1"/>
                  </a:solidFill>
                  <a:latin typeface="Trebuchet MS"/>
                </a:rPr>
                <a:t>≥ 2 anos, com DAA e desidratação grave ou que morreram por DAA</a:t>
              </a:r>
              <a:br>
                <a:rPr lang="pt-PT" sz="1800" noProof="0" dirty="0">
                  <a:latin typeface="Trebuchet MS"/>
                </a:rPr>
              </a:br>
              <a:endParaRPr lang="pt-PT" sz="1800" noProof="0">
                <a:solidFill>
                  <a:schemeClr val="dk1"/>
                </a:solidFill>
              </a:endParaRPr>
            </a:p>
          </p:txBody>
        </p:sp>
        <p:sp>
          <p:nvSpPr>
            <p:cNvPr id="29" name="Google Shape;590;p26">
              <a:extLst>
                <a:ext uri="{FF2B5EF4-FFF2-40B4-BE49-F238E27FC236}">
                  <a16:creationId xmlns:a16="http://schemas.microsoft.com/office/drawing/2014/main" id="{F6C35B40-17C4-3566-B54E-6817A3AF8EE7}"/>
                </a:ext>
              </a:extLst>
            </p:cNvPr>
            <p:cNvSpPr/>
            <p:nvPr/>
          </p:nvSpPr>
          <p:spPr>
            <a:xfrm>
              <a:off x="8404984" y="1623177"/>
              <a:ext cx="3196800" cy="1140194"/>
            </a:xfrm>
            <a:prstGeom prst="rect">
              <a:avLst/>
            </a:prstGeom>
            <a:solidFill>
              <a:srgbClr val="C8EBEB"/>
            </a:solidFill>
            <a:ln w="9525" cap="flat" cmpd="sng">
              <a:noFill/>
              <a:prstDash val="dash"/>
              <a:round/>
              <a:headEnd type="none" w="sm" len="sm"/>
              <a:tailEnd type="none" w="sm" len="sm"/>
            </a:ln>
          </p:spPr>
          <p:txBody>
            <a:bodyPr spcFirstLastPara="1" wrap="square" lIns="216000" tIns="36000" rIns="72000" bIns="108000" anchor="ctr" anchorCtr="0">
              <a:noAutofit/>
            </a:bodyPr>
            <a:lstStyle/>
            <a:p>
              <a:endParaRPr lang="pt-PT" sz="1800" dirty="0">
                <a:solidFill>
                  <a:schemeClr val="dk1"/>
                </a:solidFill>
                <a:latin typeface="Trebuchet MS"/>
              </a:endParaRPr>
            </a:p>
            <a:p>
              <a:r>
                <a:rPr lang="pt-PT" sz="1800" noProof="0" dirty="0">
                  <a:solidFill>
                    <a:schemeClr val="dk1"/>
                  </a:solidFill>
                  <a:latin typeface="Trebuchet MS"/>
                </a:rPr>
                <a:t>De qualquer idade, com DAA ou que morreram por DAA</a:t>
              </a:r>
              <a:br>
                <a:rPr lang="pt-PT" sz="1800" noProof="0" dirty="0">
                  <a:solidFill>
                    <a:schemeClr val="dk1"/>
                  </a:solidFill>
                  <a:latin typeface="Trebuchet MS"/>
                </a:rPr>
              </a:br>
              <a:endParaRPr lang="pt-PT" sz="1800" noProof="0" dirty="0">
                <a:solidFill>
                  <a:schemeClr val="dk1"/>
                </a:solidFill>
                <a:latin typeface="Trebuchet MS"/>
              </a:endParaRPr>
            </a:p>
          </p:txBody>
        </p:sp>
        <p:grpSp>
          <p:nvGrpSpPr>
            <p:cNvPr id="14" name="Group 13">
              <a:extLst>
                <a:ext uri="{FF2B5EF4-FFF2-40B4-BE49-F238E27FC236}">
                  <a16:creationId xmlns:a16="http://schemas.microsoft.com/office/drawing/2014/main" id="{E94245AB-64F0-5479-D6F5-FF22E8694C21}"/>
                </a:ext>
              </a:extLst>
            </p:cNvPr>
            <p:cNvGrpSpPr/>
            <p:nvPr/>
          </p:nvGrpSpPr>
          <p:grpSpPr>
            <a:xfrm>
              <a:off x="445069" y="1789913"/>
              <a:ext cx="4079887" cy="749541"/>
              <a:chOff x="177442" y="1789913"/>
              <a:chExt cx="4079887" cy="749541"/>
            </a:xfrm>
          </p:grpSpPr>
          <p:sp>
            <p:nvSpPr>
              <p:cNvPr id="9" name="Google Shape;590;p26">
                <a:extLst>
                  <a:ext uri="{FF2B5EF4-FFF2-40B4-BE49-F238E27FC236}">
                    <a16:creationId xmlns:a16="http://schemas.microsoft.com/office/drawing/2014/main" id="{E394B43E-9D8E-F2C8-12B9-ED675C665DB3}"/>
                  </a:ext>
                </a:extLst>
              </p:cNvPr>
              <p:cNvSpPr/>
              <p:nvPr/>
            </p:nvSpPr>
            <p:spPr>
              <a:xfrm>
                <a:off x="452974" y="1789913"/>
                <a:ext cx="3804355" cy="749541"/>
              </a:xfrm>
              <a:prstGeom prst="rect">
                <a:avLst/>
              </a:prstGeom>
              <a:solidFill>
                <a:srgbClr val="C8EBEB"/>
              </a:solidFill>
              <a:ln w="9525" cap="flat" cmpd="sng">
                <a:noFill/>
                <a:prstDash val="solid"/>
                <a:round/>
                <a:headEnd type="none" w="sm" len="sm"/>
                <a:tailEnd type="none" w="sm" len="sm"/>
              </a:ln>
            </p:spPr>
            <p:txBody>
              <a:bodyPr spcFirstLastPara="1" wrap="square" lIns="216000" tIns="0" rIns="72000" bIns="0" anchor="ctr" anchorCtr="0">
                <a:noAutofit/>
              </a:bodyPr>
              <a:lstStyle/>
              <a:p>
                <a:r>
                  <a:rPr lang="pt-PT" sz="1800" noProof="0" dirty="0">
                    <a:solidFill>
                      <a:schemeClr val="dk1"/>
                    </a:solidFill>
                    <a:latin typeface="Trebuchet MS"/>
                    <a:sym typeface="Trebuchet MS"/>
                  </a:rPr>
                  <a:t>Identificar um caso suspeito de cólera</a:t>
                </a:r>
                <a:endParaRPr lang="pt-PT" sz="1800" noProof="0" dirty="0">
                  <a:solidFill>
                    <a:schemeClr val="dk1"/>
                  </a:solidFill>
                  <a:latin typeface="Trebuchet MS"/>
                </a:endParaRPr>
              </a:p>
            </p:txBody>
          </p:sp>
          <p:sp>
            <p:nvSpPr>
              <p:cNvPr id="2" name="Oval 1">
                <a:extLst>
                  <a:ext uri="{FF2B5EF4-FFF2-40B4-BE49-F238E27FC236}">
                    <a16:creationId xmlns:a16="http://schemas.microsoft.com/office/drawing/2014/main" id="{8A13CB87-83D8-18AB-6CE8-73D99B39C342}"/>
                  </a:ext>
                </a:extLst>
              </p:cNvPr>
              <p:cNvSpPr/>
              <p:nvPr/>
            </p:nvSpPr>
            <p:spPr>
              <a:xfrm>
                <a:off x="177442" y="1979094"/>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latin typeface="Trebuchet MS" panose="020B0703020202090204" pitchFamily="34" charset="0"/>
                  </a:rPr>
                  <a:t>2</a:t>
                </a:r>
              </a:p>
            </p:txBody>
          </p:sp>
        </p:grpSp>
      </p:grpSp>
      <p:grpSp>
        <p:nvGrpSpPr>
          <p:cNvPr id="4" name="Group 3">
            <a:extLst>
              <a:ext uri="{FF2B5EF4-FFF2-40B4-BE49-F238E27FC236}">
                <a16:creationId xmlns:a16="http://schemas.microsoft.com/office/drawing/2014/main" id="{9A49C646-2F52-E092-887A-669013CCB619}"/>
              </a:ext>
            </a:extLst>
          </p:cNvPr>
          <p:cNvGrpSpPr/>
          <p:nvPr/>
        </p:nvGrpSpPr>
        <p:grpSpPr>
          <a:xfrm>
            <a:off x="435196" y="1713361"/>
            <a:ext cx="11189885" cy="453734"/>
            <a:chOff x="445069" y="3095334"/>
            <a:chExt cx="11189885" cy="453734"/>
          </a:xfrm>
        </p:grpSpPr>
        <p:cxnSp>
          <p:nvCxnSpPr>
            <p:cNvPr id="19" name="Straight Connector 18">
              <a:extLst>
                <a:ext uri="{FF2B5EF4-FFF2-40B4-BE49-F238E27FC236}">
                  <a16:creationId xmlns:a16="http://schemas.microsoft.com/office/drawing/2014/main" id="{4F5DC9D3-CA3C-6C6B-6ABC-E704CD6CFECF}"/>
                </a:ext>
              </a:extLst>
            </p:cNvPr>
            <p:cNvCxnSpPr/>
            <p:nvPr/>
          </p:nvCxnSpPr>
          <p:spPr>
            <a:xfrm>
              <a:off x="4067735" y="3328513"/>
              <a:ext cx="2556481"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0" name="Google Shape;590;p26">
              <a:extLst>
                <a:ext uri="{FF2B5EF4-FFF2-40B4-BE49-F238E27FC236}">
                  <a16:creationId xmlns:a16="http://schemas.microsoft.com/office/drawing/2014/main" id="{77805696-2014-ADB9-C49F-A08B9E1226EF}"/>
                </a:ext>
              </a:extLst>
            </p:cNvPr>
            <p:cNvSpPr/>
            <p:nvPr/>
          </p:nvSpPr>
          <p:spPr>
            <a:xfrm>
              <a:off x="5062818" y="3095885"/>
              <a:ext cx="6572136" cy="453183"/>
            </a:xfrm>
            <a:prstGeom prst="rect">
              <a:avLst/>
            </a:prstGeom>
            <a:pattFill prst="ltDnDiag">
              <a:fgClr>
                <a:srgbClr val="C8EBEB"/>
              </a:fgClr>
              <a:bgClr>
                <a:schemeClr val="bg1"/>
              </a:bgClr>
            </a:pattFill>
            <a:ln w="9525" cap="flat" cmpd="sng">
              <a:noFill/>
              <a:prstDash val="dash"/>
              <a:round/>
              <a:headEnd type="none" w="sm" len="sm"/>
              <a:tailEnd type="none" w="sm" len="sm"/>
            </a:ln>
          </p:spPr>
          <p:txBody>
            <a:bodyPr spcFirstLastPara="1" wrap="square" lIns="216000" tIns="0" rIns="72000" bIns="0" anchor="ctr" anchorCtr="0">
              <a:noAutofit/>
            </a:bodyPr>
            <a:lstStyle/>
            <a:p>
              <a:r>
                <a:rPr lang="pt-PT" sz="2000" noProof="0" dirty="0">
                  <a:solidFill>
                    <a:schemeClr val="tx1"/>
                  </a:solidFill>
                  <a:latin typeface="Trebuchet MS"/>
                </a:rPr>
                <a:t>Tratar todos, protocolos de reidratação (ATB)</a:t>
              </a:r>
            </a:p>
          </p:txBody>
        </p:sp>
        <p:grpSp>
          <p:nvGrpSpPr>
            <p:cNvPr id="13" name="Group 12">
              <a:extLst>
                <a:ext uri="{FF2B5EF4-FFF2-40B4-BE49-F238E27FC236}">
                  <a16:creationId xmlns:a16="http://schemas.microsoft.com/office/drawing/2014/main" id="{7F25982C-C0BA-057F-B685-D8FECE6A743A}"/>
                </a:ext>
              </a:extLst>
            </p:cNvPr>
            <p:cNvGrpSpPr/>
            <p:nvPr/>
          </p:nvGrpSpPr>
          <p:grpSpPr>
            <a:xfrm>
              <a:off x="445069" y="3095334"/>
              <a:ext cx="4089760" cy="453183"/>
              <a:chOff x="177442" y="3055787"/>
              <a:chExt cx="4089760" cy="453183"/>
            </a:xfrm>
          </p:grpSpPr>
          <p:sp>
            <p:nvSpPr>
              <p:cNvPr id="590" name="Google Shape;590;p26"/>
              <p:cNvSpPr/>
              <p:nvPr/>
            </p:nvSpPr>
            <p:spPr>
              <a:xfrm>
                <a:off x="452974" y="3055787"/>
                <a:ext cx="3814228" cy="453183"/>
              </a:xfrm>
              <a:prstGeom prst="rect">
                <a:avLst/>
              </a:prstGeom>
              <a:pattFill prst="ltDnDiag">
                <a:fgClr>
                  <a:srgbClr val="C8EBEB"/>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buFont typeface="Arial"/>
                  <a:buNone/>
                </a:pPr>
                <a:r>
                  <a:rPr lang="pt-PT" sz="2000" noProof="0" dirty="0">
                    <a:solidFill>
                      <a:schemeClr val="tx1"/>
                    </a:solidFill>
                    <a:latin typeface="Trebuchet MS"/>
                    <a:sym typeface="Trebuchet MS"/>
                  </a:rPr>
                  <a:t>Tratar o doente</a:t>
                </a:r>
                <a:endParaRPr lang="pt-PT" sz="2000" noProof="0" dirty="0">
                  <a:solidFill>
                    <a:schemeClr val="tx1"/>
                  </a:solidFill>
                  <a:latin typeface="Trebuchet MS"/>
                </a:endParaRPr>
              </a:p>
            </p:txBody>
          </p:sp>
          <p:sp>
            <p:nvSpPr>
              <p:cNvPr id="3" name="Oval 2">
                <a:extLst>
                  <a:ext uri="{FF2B5EF4-FFF2-40B4-BE49-F238E27FC236}">
                    <a16:creationId xmlns:a16="http://schemas.microsoft.com/office/drawing/2014/main" id="{F6937CBF-4006-CCC1-E5C1-EFFDBFDDE32D}"/>
                  </a:ext>
                </a:extLst>
              </p:cNvPr>
              <p:cNvSpPr/>
              <p:nvPr/>
            </p:nvSpPr>
            <p:spPr>
              <a:xfrm>
                <a:off x="177442" y="308626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b="1" noProof="0" dirty="0">
                    <a:solidFill>
                      <a:schemeClr val="bg1"/>
                    </a:solidFill>
                    <a:latin typeface="Trebuchet MS" panose="020B0703020202090204" pitchFamily="34" charset="0"/>
                  </a:rPr>
                  <a:t>1</a:t>
                </a:r>
              </a:p>
            </p:txBody>
          </p:sp>
        </p:grpSp>
      </p:grpSp>
      <p:grpSp>
        <p:nvGrpSpPr>
          <p:cNvPr id="8" name="Group 7">
            <a:extLst>
              <a:ext uri="{FF2B5EF4-FFF2-40B4-BE49-F238E27FC236}">
                <a16:creationId xmlns:a16="http://schemas.microsoft.com/office/drawing/2014/main" id="{BC797BD4-8FD6-8D3C-96AB-A6893AA7B201}"/>
              </a:ext>
            </a:extLst>
          </p:cNvPr>
          <p:cNvGrpSpPr/>
          <p:nvPr/>
        </p:nvGrpSpPr>
        <p:grpSpPr>
          <a:xfrm>
            <a:off x="459777" y="5564363"/>
            <a:ext cx="11152200" cy="989559"/>
            <a:chOff x="459777" y="5564363"/>
            <a:chExt cx="11152200" cy="989559"/>
          </a:xfrm>
        </p:grpSpPr>
        <p:cxnSp>
          <p:nvCxnSpPr>
            <p:cNvPr id="22" name="Straight Connector 21">
              <a:extLst>
                <a:ext uri="{FF2B5EF4-FFF2-40B4-BE49-F238E27FC236}">
                  <a16:creationId xmlns:a16="http://schemas.microsoft.com/office/drawing/2014/main" id="{0E37530D-DD7D-08FD-2E14-635E2D59C0C2}"/>
                </a:ext>
              </a:extLst>
            </p:cNvPr>
            <p:cNvCxnSpPr>
              <a:cxnSpLocks/>
            </p:cNvCxnSpPr>
            <p:nvPr/>
          </p:nvCxnSpPr>
          <p:spPr>
            <a:xfrm>
              <a:off x="4067735" y="5924750"/>
              <a:ext cx="4659406" cy="0"/>
            </a:xfrm>
            <a:prstGeom prst="line">
              <a:avLst/>
            </a:prstGeom>
            <a:ln w="28575"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33" name="Google Shape;590;p26">
              <a:extLst>
                <a:ext uri="{FF2B5EF4-FFF2-40B4-BE49-F238E27FC236}">
                  <a16:creationId xmlns:a16="http://schemas.microsoft.com/office/drawing/2014/main" id="{91327904-C405-EA33-2E0D-EC86638B1C3A}"/>
                </a:ext>
              </a:extLst>
            </p:cNvPr>
            <p:cNvSpPr/>
            <p:nvPr/>
          </p:nvSpPr>
          <p:spPr>
            <a:xfrm>
              <a:off x="5062818" y="5564363"/>
              <a:ext cx="3122797" cy="989559"/>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pt-PT" sz="1800" noProof="0" dirty="0">
                  <a:solidFill>
                    <a:schemeClr val="tx1"/>
                  </a:solidFill>
                  <a:latin typeface="Trebuchet MS"/>
                </a:rPr>
                <a:t>Registar imediatamente</a:t>
              </a:r>
            </a:p>
            <a:p>
              <a:r>
                <a:rPr lang="pt-PT" sz="1800" noProof="0" dirty="0">
                  <a:solidFill>
                    <a:schemeClr val="tx1"/>
                  </a:solidFill>
                  <a:latin typeface="Trebuchet MS"/>
                </a:rPr>
                <a:t>Notificar diariamente todos os resultados dos TDR</a:t>
              </a:r>
            </a:p>
          </p:txBody>
        </p:sp>
        <p:sp>
          <p:nvSpPr>
            <p:cNvPr id="34" name="Google Shape;590;p26">
              <a:extLst>
                <a:ext uri="{FF2B5EF4-FFF2-40B4-BE49-F238E27FC236}">
                  <a16:creationId xmlns:a16="http://schemas.microsoft.com/office/drawing/2014/main" id="{9BB33CDB-EB65-D315-DF1A-84FC4AA2CE44}"/>
                </a:ext>
              </a:extLst>
            </p:cNvPr>
            <p:cNvSpPr/>
            <p:nvPr/>
          </p:nvSpPr>
          <p:spPr>
            <a:xfrm>
              <a:off x="8426946" y="5564363"/>
              <a:ext cx="3185031" cy="980034"/>
            </a:xfrm>
            <a:prstGeom prst="rect">
              <a:avLst/>
            </a:prstGeom>
            <a:solidFill>
              <a:schemeClr val="accent3">
                <a:lumMod val="40000"/>
                <a:lumOff val="60000"/>
              </a:schemeClr>
            </a:solidFill>
            <a:ln w="9525" cap="flat" cmpd="sng">
              <a:noFill/>
              <a:prstDash val="dash"/>
              <a:round/>
              <a:headEnd type="none" w="sm" len="sm"/>
              <a:tailEnd type="none" w="sm" len="sm"/>
            </a:ln>
          </p:spPr>
          <p:txBody>
            <a:bodyPr spcFirstLastPara="1" wrap="square" lIns="216000" tIns="36000" rIns="72000" bIns="108000" anchor="ctr" anchorCtr="0">
              <a:noAutofit/>
            </a:bodyPr>
            <a:lstStyle/>
            <a:p>
              <a:r>
                <a:rPr lang="pt-PT" sz="1800" noProof="0" dirty="0">
                  <a:solidFill>
                    <a:schemeClr val="tx1"/>
                  </a:solidFill>
                  <a:latin typeface="Trebuchet MS"/>
                </a:rPr>
                <a:t>Registar imediatamente</a:t>
              </a:r>
            </a:p>
            <a:p>
              <a:r>
                <a:rPr lang="pt-PT" sz="1800" noProof="0" dirty="0">
                  <a:solidFill>
                    <a:schemeClr val="tx1"/>
                  </a:solidFill>
                  <a:latin typeface="Trebuchet MS"/>
                </a:rPr>
                <a:t>Notificar semanalmente</a:t>
              </a:r>
            </a:p>
          </p:txBody>
        </p:sp>
        <p:grpSp>
          <p:nvGrpSpPr>
            <p:cNvPr id="11" name="Group 10">
              <a:extLst>
                <a:ext uri="{FF2B5EF4-FFF2-40B4-BE49-F238E27FC236}">
                  <a16:creationId xmlns:a16="http://schemas.microsoft.com/office/drawing/2014/main" id="{26A1F439-EF03-FB76-FC46-3BC29D488031}"/>
                </a:ext>
              </a:extLst>
            </p:cNvPr>
            <p:cNvGrpSpPr/>
            <p:nvPr/>
          </p:nvGrpSpPr>
          <p:grpSpPr>
            <a:xfrm>
              <a:off x="459777" y="5718251"/>
              <a:ext cx="4089760" cy="453183"/>
              <a:chOff x="177442" y="5956407"/>
              <a:chExt cx="4089760" cy="453183"/>
            </a:xfrm>
          </p:grpSpPr>
          <p:sp>
            <p:nvSpPr>
              <p:cNvPr id="596" name="Google Shape;596;p26"/>
              <p:cNvSpPr txBox="1"/>
              <p:nvPr/>
            </p:nvSpPr>
            <p:spPr>
              <a:xfrm>
                <a:off x="452974" y="5956407"/>
                <a:ext cx="3814228" cy="453183"/>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216000" tIns="0" rIns="72000" bIns="0" anchor="ctr" anchorCtr="0">
                <a:noAutofit/>
              </a:bodyPr>
              <a:lstStyle/>
              <a:p>
                <a:pPr marL="0" lvl="0" indent="0">
                  <a:buFont typeface="Arial"/>
                  <a:buNone/>
                </a:pPr>
                <a:r>
                  <a:rPr lang="pt-PT" sz="1800" noProof="0" dirty="0">
                    <a:solidFill>
                      <a:schemeClr val="tx1"/>
                    </a:solidFill>
                    <a:latin typeface="Trebuchet MS"/>
                    <a:sym typeface="Trebuchet MS"/>
                  </a:rPr>
                  <a:t>Documentar e notificar</a:t>
                </a:r>
                <a:endParaRPr lang="pt-PT" sz="1800" noProof="0" dirty="0">
                  <a:solidFill>
                    <a:schemeClr val="tx1"/>
                  </a:solidFill>
                  <a:latin typeface="Trebuchet MS"/>
                </a:endParaRPr>
              </a:p>
            </p:txBody>
          </p:sp>
          <p:sp>
            <p:nvSpPr>
              <p:cNvPr id="7" name="Oval 6">
                <a:extLst>
                  <a:ext uri="{FF2B5EF4-FFF2-40B4-BE49-F238E27FC236}">
                    <a16:creationId xmlns:a16="http://schemas.microsoft.com/office/drawing/2014/main" id="{44A88C25-7532-1849-04EB-B021F1EDDA3E}"/>
                  </a:ext>
                </a:extLst>
              </p:cNvPr>
              <p:cNvSpPr/>
              <p:nvPr/>
            </p:nvSpPr>
            <p:spPr>
              <a:xfrm>
                <a:off x="177442" y="5986883"/>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800" b="1" noProof="0" dirty="0">
                    <a:solidFill>
                      <a:schemeClr val="bg1"/>
                    </a:solidFill>
                    <a:latin typeface="Trebuchet MS" panose="020B0703020202090204" pitchFamily="34" charset="0"/>
                  </a:rPr>
                  <a:t>4</a:t>
                </a:r>
              </a:p>
            </p:txBody>
          </p:sp>
        </p:grpSp>
      </p:grpSp>
      <p:grpSp>
        <p:nvGrpSpPr>
          <p:cNvPr id="10" name="Group 9">
            <a:extLst>
              <a:ext uri="{FF2B5EF4-FFF2-40B4-BE49-F238E27FC236}">
                <a16:creationId xmlns:a16="http://schemas.microsoft.com/office/drawing/2014/main" id="{4D906F83-1D32-1FCD-30A0-C2C6B3E03114}"/>
              </a:ext>
            </a:extLst>
          </p:cNvPr>
          <p:cNvGrpSpPr/>
          <p:nvPr/>
        </p:nvGrpSpPr>
        <p:grpSpPr>
          <a:xfrm>
            <a:off x="445069" y="3719359"/>
            <a:ext cx="11152198" cy="1644675"/>
            <a:chOff x="445069" y="3771906"/>
            <a:chExt cx="11152198" cy="1644675"/>
          </a:xfrm>
        </p:grpSpPr>
        <p:cxnSp>
          <p:nvCxnSpPr>
            <p:cNvPr id="20" name="Straight Connector 19">
              <a:extLst>
                <a:ext uri="{FF2B5EF4-FFF2-40B4-BE49-F238E27FC236}">
                  <a16:creationId xmlns:a16="http://schemas.microsoft.com/office/drawing/2014/main" id="{0D3B1D7D-9A51-3EE3-C50D-AFDE8A82090D}"/>
                </a:ext>
              </a:extLst>
            </p:cNvPr>
            <p:cNvCxnSpPr>
              <a:cxnSpLocks/>
            </p:cNvCxnSpPr>
            <p:nvPr/>
          </p:nvCxnSpPr>
          <p:spPr>
            <a:xfrm>
              <a:off x="4067735" y="4594243"/>
              <a:ext cx="4955241"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Google Shape;590;p26">
              <a:extLst>
                <a:ext uri="{FF2B5EF4-FFF2-40B4-BE49-F238E27FC236}">
                  <a16:creationId xmlns:a16="http://schemas.microsoft.com/office/drawing/2014/main" id="{73815C3E-B5A6-9112-A1D1-6D35A778C0D5}"/>
                </a:ext>
              </a:extLst>
            </p:cNvPr>
            <p:cNvSpPr/>
            <p:nvPr/>
          </p:nvSpPr>
          <p:spPr>
            <a:xfrm>
              <a:off x="8436471" y="3771906"/>
              <a:ext cx="3160796" cy="1644675"/>
            </a:xfrm>
            <a:prstGeom prst="rect">
              <a:avLst/>
            </a:prstGeom>
            <a:pattFill prst="ltDnDiag">
              <a:fgClr>
                <a:schemeClr val="accent3">
                  <a:lumMod val="40000"/>
                  <a:lumOff val="60000"/>
                </a:schemeClr>
              </a:fgClr>
              <a:bgClr>
                <a:schemeClr val="bg1"/>
              </a:bgClr>
            </a:pattFill>
            <a:ln w="9525" cap="flat" cmpd="sng">
              <a:noFill/>
              <a:prstDash val="dash"/>
              <a:round/>
              <a:headEnd type="none" w="sm" len="sm"/>
              <a:tailEnd type="none" w="sm" len="sm"/>
            </a:ln>
          </p:spPr>
          <p:txBody>
            <a:bodyPr spcFirstLastPara="1" wrap="square" lIns="216000" tIns="36000" rIns="72000" bIns="108000" anchor="t" anchorCtr="0">
              <a:noAutofit/>
            </a:bodyPr>
            <a:lstStyle/>
            <a:p>
              <a:r>
                <a:rPr lang="pt-PT" sz="1800" noProof="0" dirty="0">
                  <a:solidFill>
                    <a:schemeClr val="dk1"/>
                  </a:solidFill>
                  <a:latin typeface="Trebuchet MS"/>
                </a:rPr>
                <a:t>TDR nos primeiros três casos suspeitos do dia</a:t>
              </a:r>
            </a:p>
            <a:p>
              <a:r>
                <a:rPr lang="pt-PT" sz="1800" noProof="0" dirty="0">
                  <a:solidFill>
                    <a:schemeClr val="dk1"/>
                  </a:solidFill>
                  <a:latin typeface="Trebuchet MS"/>
                </a:rPr>
                <a:t>Colher e enviar 3 amostras de TDR+ semanalmente da zona para um laboratório</a:t>
              </a:r>
            </a:p>
          </p:txBody>
        </p:sp>
        <p:grpSp>
          <p:nvGrpSpPr>
            <p:cNvPr id="12" name="Group 11">
              <a:extLst>
                <a:ext uri="{FF2B5EF4-FFF2-40B4-BE49-F238E27FC236}">
                  <a16:creationId xmlns:a16="http://schemas.microsoft.com/office/drawing/2014/main" id="{A014D38A-7C7F-1CFB-D593-8B58163DB79F}"/>
                </a:ext>
              </a:extLst>
            </p:cNvPr>
            <p:cNvGrpSpPr/>
            <p:nvPr/>
          </p:nvGrpSpPr>
          <p:grpSpPr>
            <a:xfrm>
              <a:off x="445069" y="4367651"/>
              <a:ext cx="4089760" cy="453183"/>
              <a:chOff x="177442" y="4394424"/>
              <a:chExt cx="4089760" cy="453183"/>
            </a:xfrm>
          </p:grpSpPr>
          <p:sp>
            <p:nvSpPr>
              <p:cNvPr id="593" name="Google Shape;593;p26"/>
              <p:cNvSpPr txBox="1"/>
              <p:nvPr/>
            </p:nvSpPr>
            <p:spPr>
              <a:xfrm>
                <a:off x="452974" y="4394424"/>
                <a:ext cx="3814228" cy="453183"/>
              </a:xfrm>
              <a:prstGeom prst="rect">
                <a:avLst/>
              </a:prstGeom>
              <a:pattFill prst="ltDnDiag">
                <a:fgClr>
                  <a:schemeClr val="accent3">
                    <a:lumMod val="40000"/>
                    <a:lumOff val="60000"/>
                  </a:schemeClr>
                </a:fgClr>
                <a:bgClr>
                  <a:schemeClr val="bg1"/>
                </a:bgClr>
              </a:pattFill>
              <a:ln w="9525" cap="flat" cmpd="sng">
                <a:noFill/>
                <a:prstDash val="solid"/>
                <a:round/>
                <a:headEnd type="none" w="sm" len="sm"/>
                <a:tailEnd type="none" w="sm" len="sm"/>
              </a:ln>
            </p:spPr>
            <p:txBody>
              <a:bodyPr spcFirstLastPara="1" wrap="square" lIns="216000" tIns="0" rIns="72000" bIns="0" anchor="ctr" anchorCtr="0">
                <a:noAutofit/>
              </a:bodyPr>
              <a:lstStyle/>
              <a:p>
                <a:r>
                  <a:rPr lang="pt-PT" sz="1800" noProof="0" dirty="0">
                    <a:solidFill>
                      <a:schemeClr val="dk1"/>
                    </a:solidFill>
                    <a:latin typeface="Trebuchet MS"/>
                    <a:sym typeface="Trebuchet MS"/>
                  </a:rPr>
                  <a:t>Testar a cólera</a:t>
                </a:r>
                <a:endParaRPr lang="pt-PT" sz="1800" noProof="0" dirty="0">
                  <a:solidFill>
                    <a:schemeClr val="dk1"/>
                  </a:solidFill>
                  <a:latin typeface="Trebuchet MS"/>
                </a:endParaRPr>
              </a:p>
            </p:txBody>
          </p:sp>
          <p:sp>
            <p:nvSpPr>
              <p:cNvPr id="5" name="Oval 4">
                <a:extLst>
                  <a:ext uri="{FF2B5EF4-FFF2-40B4-BE49-F238E27FC236}">
                    <a16:creationId xmlns:a16="http://schemas.microsoft.com/office/drawing/2014/main" id="{6C7F1417-BC90-98E6-116E-B78A04668501}"/>
                  </a:ext>
                </a:extLst>
              </p:cNvPr>
              <p:cNvSpPr/>
              <p:nvPr/>
            </p:nvSpPr>
            <p:spPr>
              <a:xfrm>
                <a:off x="177442" y="4424900"/>
                <a:ext cx="392966" cy="3922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800" b="1" noProof="0" dirty="0">
                    <a:latin typeface="Trebuchet MS" panose="020B0703020202090204" pitchFamily="34" charset="0"/>
                  </a:rPr>
                  <a:t>3</a:t>
                </a:r>
              </a:p>
            </p:txBody>
          </p:sp>
        </p:grpSp>
        <p:sp>
          <p:nvSpPr>
            <p:cNvPr id="16" name="TextBox 15">
              <a:extLst>
                <a:ext uri="{FF2B5EF4-FFF2-40B4-BE49-F238E27FC236}">
                  <a16:creationId xmlns:a16="http://schemas.microsoft.com/office/drawing/2014/main" id="{B205DB1D-AE36-573E-2766-2EF8E2CBC530}"/>
                </a:ext>
              </a:extLst>
            </p:cNvPr>
            <p:cNvSpPr txBox="1"/>
            <p:nvPr/>
          </p:nvSpPr>
          <p:spPr>
            <a:xfrm>
              <a:off x="5062818" y="3771906"/>
              <a:ext cx="3108089" cy="1644675"/>
            </a:xfrm>
            <a:prstGeom prst="rect">
              <a:avLst/>
            </a:prstGeom>
            <a:pattFill prst="ltDnDiag">
              <a:fgClr>
                <a:schemeClr val="accent3">
                  <a:lumMod val="40000"/>
                  <a:lumOff val="60000"/>
                </a:schemeClr>
              </a:fgClr>
              <a:bgClr>
                <a:schemeClr val="bg1"/>
              </a:bgClr>
            </a:pattFill>
            <a:ln>
              <a:noFill/>
              <a:prstDash val="dash"/>
            </a:ln>
          </p:spPr>
          <p:txBody>
            <a:bodyPr wrap="square" tIns="36000" rtlCol="0">
              <a:noAutofit/>
            </a:bodyPr>
            <a:lstStyle/>
            <a:p>
              <a:r>
                <a:rPr lang="pt-PT" sz="1800" noProof="0" dirty="0">
                  <a:solidFill>
                    <a:schemeClr val="dk1"/>
                  </a:solidFill>
                  <a:latin typeface="Trebuchet MS"/>
                </a:rPr>
                <a:t>TDR em todos os casos suspeitos</a:t>
              </a:r>
            </a:p>
            <a:p>
              <a:r>
                <a:rPr lang="pt-PT" sz="1800" noProof="0" dirty="0">
                  <a:solidFill>
                    <a:schemeClr val="dk1"/>
                  </a:solidFill>
                  <a:latin typeface="Trebuchet MS"/>
                </a:rPr>
                <a:t>Colher e enviar amostras de todos os TDR+ para um laboratório</a:t>
              </a:r>
            </a:p>
          </p:txBody>
        </p:sp>
      </p:grpSp>
    </p:spTree>
    <p:extLst>
      <p:ext uri="{BB962C8B-B14F-4D97-AF65-F5344CB8AC3E}">
        <p14:creationId xmlns:p14="http://schemas.microsoft.com/office/powerpoint/2010/main" val="89734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2" name="Rectangle 1">
            <a:extLst>
              <a:ext uri="{FF2B5EF4-FFF2-40B4-BE49-F238E27FC236}">
                <a16:creationId xmlns:a16="http://schemas.microsoft.com/office/drawing/2014/main" id="{079E798C-A020-34F7-1932-484C2A433C3A}"/>
              </a:ext>
            </a:extLst>
          </p:cNvPr>
          <p:cNvSpPr/>
          <p:nvPr/>
        </p:nvSpPr>
        <p:spPr>
          <a:xfrm>
            <a:off x="0" y="1"/>
            <a:ext cx="60493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Google Shape;630;p29"/>
          <p:cNvSpPr txBox="1">
            <a:spLocks noGrp="1"/>
          </p:cNvSpPr>
          <p:nvPr>
            <p:ph type="title" idx="4294967295"/>
          </p:nvPr>
        </p:nvSpPr>
        <p:spPr>
          <a:xfrm>
            <a:off x="1244084" y="280748"/>
            <a:ext cx="10335206" cy="1463675"/>
          </a:xfrm>
          <a:prstGeom prst="rect">
            <a:avLst/>
          </a:prstGeom>
          <a:noFill/>
          <a:ln>
            <a:noFill/>
          </a:ln>
        </p:spPr>
        <p:txBody>
          <a:bodyPr spcFirstLastPara="1" wrap="square" lIns="91425" tIns="45700" rIns="91425" bIns="45700" anchor="ctr" anchorCtr="0">
            <a:normAutofit/>
          </a:bodyPr>
          <a:lstStyle/>
          <a:p>
            <a:pPr lvl="0"/>
            <a:r>
              <a:rPr lang="pt-PT" b="1" dirty="0"/>
              <a:t>Links para material de apoio do </a:t>
            </a:r>
            <a:r>
              <a:rPr lang="en-US" b="1" dirty="0">
                <a:solidFill>
                  <a:schemeClr val="accent1"/>
                </a:solidFill>
              </a:rPr>
              <a:t>GTFCC</a:t>
            </a:r>
            <a:endParaRPr b="1" dirty="0"/>
          </a:p>
        </p:txBody>
      </p:sp>
      <p:sp>
        <p:nvSpPr>
          <p:cNvPr id="631" name="Google Shape;631;p29"/>
          <p:cNvSpPr txBox="1"/>
          <p:nvPr/>
        </p:nvSpPr>
        <p:spPr>
          <a:xfrm>
            <a:off x="1244084" y="1535531"/>
            <a:ext cx="10577802" cy="4875140"/>
          </a:xfrm>
          <a:prstGeom prst="rect">
            <a:avLst/>
          </a:prstGeom>
          <a:noFill/>
          <a:ln>
            <a:noFill/>
          </a:ln>
        </p:spPr>
        <p:txBody>
          <a:bodyPr spcFirstLastPara="1" wrap="square" lIns="91425" tIns="45700" rIns="91425" bIns="45700" anchor="t" anchorCtr="0">
            <a:spAutoFit/>
          </a:bodyPr>
          <a:lstStyle/>
          <a:p>
            <a:pPr indent="-228600">
              <a:lnSpc>
                <a:spcPct val="90000"/>
              </a:lnSpc>
              <a:spcBef>
                <a:spcPts val="1000"/>
              </a:spcBef>
            </a:pPr>
            <a:r>
              <a:rPr lang="pt-PT" sz="2200" noProof="0" dirty="0">
                <a:solidFill>
                  <a:schemeClr val="dk1"/>
                </a:solidFill>
                <a:latin typeface="Trebuchet MS"/>
              </a:rPr>
              <a:t>Os próximos dois módulos deste curso visarão:</a:t>
            </a:r>
            <a:endParaRPr lang="pt-PT" noProof="0" dirty="0">
              <a:solidFill>
                <a:schemeClr val="dk1"/>
              </a:solidFill>
            </a:endParaRPr>
          </a:p>
          <a:p>
            <a:pPr marL="571500" indent="-342900">
              <a:lnSpc>
                <a:spcPct val="90000"/>
              </a:lnSpc>
              <a:spcBef>
                <a:spcPts val="1000"/>
              </a:spcBef>
              <a:buClr>
                <a:schemeClr val="accent1"/>
              </a:buClr>
              <a:buFont typeface="Arial,Sans-Serif"/>
              <a:buChar char="•"/>
            </a:pPr>
            <a:r>
              <a:rPr lang="pt-PT" sz="2200" noProof="0" dirty="0">
                <a:solidFill>
                  <a:schemeClr val="dk1"/>
                </a:solidFill>
                <a:latin typeface="Trebuchet MS"/>
              </a:rPr>
              <a:t>Colheita, Preparação e Transporte de Amostras para a Cólera (Módulo 2)</a:t>
            </a:r>
          </a:p>
          <a:p>
            <a:pPr marL="571500" indent="-342900">
              <a:lnSpc>
                <a:spcPct val="90000"/>
              </a:lnSpc>
              <a:spcBef>
                <a:spcPts val="1000"/>
              </a:spcBef>
              <a:buClr>
                <a:schemeClr val="accent1"/>
              </a:buClr>
              <a:buFont typeface="Arial,Sans-Serif"/>
              <a:buChar char="•"/>
            </a:pPr>
            <a:r>
              <a:rPr lang="pt-PT" sz="2200" noProof="0" dirty="0">
                <a:solidFill>
                  <a:schemeClr val="dk1"/>
                </a:solidFill>
                <a:latin typeface="Trebuchet MS"/>
              </a:rPr>
              <a:t>Testes de Diagnóstico Rápido (TDR) para a Cólera (Módulo 3)</a:t>
            </a:r>
          </a:p>
          <a:p>
            <a:pPr indent="-228600">
              <a:lnSpc>
                <a:spcPct val="90000"/>
              </a:lnSpc>
              <a:spcBef>
                <a:spcPts val="1000"/>
              </a:spcBef>
            </a:pPr>
            <a:r>
              <a:rPr lang="pt-PT" sz="2200" noProof="0" dirty="0">
                <a:solidFill>
                  <a:schemeClr val="dk1"/>
                </a:solidFill>
                <a:latin typeface="Trebuchet MS"/>
              </a:rPr>
              <a:t>Para mais informações:</a:t>
            </a:r>
          </a:p>
          <a:p>
            <a:pPr marL="571500" indent="-342900">
              <a:lnSpc>
                <a:spcPct val="90000"/>
              </a:lnSpc>
              <a:spcBef>
                <a:spcPts val="1000"/>
              </a:spcBef>
              <a:buClr>
                <a:schemeClr val="accent1"/>
              </a:buClr>
              <a:buFont typeface="Arial" panose="020B0604020202020204" pitchFamily="34" charset="0"/>
              <a:buChar char="•"/>
            </a:pPr>
            <a:r>
              <a:rPr lang="pt-PT" sz="2200" noProof="0" dirty="0">
                <a:solidFill>
                  <a:schemeClr val="dk1"/>
                </a:solidFill>
                <a:latin typeface="Trebuchet MS"/>
              </a:rPr>
              <a:t>Sobre a cólera </a:t>
            </a:r>
            <a:r>
              <a:rPr lang="pt-PT" sz="2200" noProof="0" dirty="0">
                <a:solidFill>
                  <a:schemeClr val="accent1"/>
                </a:solidFill>
                <a:latin typeface="Trebuchet MS"/>
                <a:hlinkClick r:id="rId3">
                  <a:extLst>
                    <a:ext uri="{A12FA001-AC4F-418D-AE19-62706E023703}">
                      <ahyp:hlinkClr xmlns:ahyp="http://schemas.microsoft.com/office/drawing/2018/hyperlinkcolor" val="tx"/>
                    </a:ext>
                  </a:extLst>
                </a:hlinkClick>
              </a:rPr>
              <a:t>Curso OpenWHO “Cólera: Introdução”</a:t>
            </a:r>
          </a:p>
          <a:p>
            <a:pPr marL="571500" indent="-342900">
              <a:lnSpc>
                <a:spcPct val="90000"/>
              </a:lnSpc>
              <a:spcBef>
                <a:spcPts val="1000"/>
              </a:spcBef>
              <a:buClr>
                <a:schemeClr val="accent1"/>
              </a:buClr>
              <a:buFont typeface="Arial" panose="020B0604020202020204" pitchFamily="34" charset="0"/>
              <a:buChar char="•"/>
            </a:pPr>
            <a:r>
              <a:rPr lang="pt-PT" sz="2200" noProof="0" dirty="0">
                <a:solidFill>
                  <a:schemeClr val="dk1"/>
                </a:solidFill>
                <a:latin typeface="Trebuchet MS"/>
              </a:rPr>
              <a:t>Sobre o tratamento de doentes com cólera </a:t>
            </a:r>
            <a:r>
              <a:rPr lang="pt-PT" sz="2200" noProof="0" dirty="0">
                <a:solidFill>
                  <a:schemeClr val="accent1"/>
                </a:solidFill>
                <a:latin typeface="Trebuchet MS"/>
                <a:hlinkClick r:id="rId4">
                  <a:extLst>
                    <a:ext uri="{A12FA001-AC4F-418D-AE19-62706E023703}">
                      <ahyp:hlinkClr xmlns:ahyp="http://schemas.microsoft.com/office/drawing/2018/hyperlinkcolor" val="tx"/>
                    </a:ext>
                  </a:extLst>
                </a:hlinkClick>
              </a:rPr>
              <a:t>Auxílios de trabalho clínicos do GTFCC</a:t>
            </a:r>
          </a:p>
          <a:p>
            <a:pPr marL="571500" indent="-342900">
              <a:lnSpc>
                <a:spcPct val="90000"/>
              </a:lnSpc>
              <a:spcBef>
                <a:spcPts val="1000"/>
              </a:spcBef>
              <a:buClr>
                <a:schemeClr val="accent1"/>
              </a:buClr>
              <a:buChar char="•"/>
            </a:pPr>
            <a:r>
              <a:rPr lang="pt-PT" sz="2200" noProof="0" dirty="0">
                <a:solidFill>
                  <a:schemeClr val="dk1"/>
                </a:solidFill>
                <a:latin typeface="Trebuchet MS"/>
                <a:ea typeface="Trebuchet MS"/>
              </a:rPr>
              <a:t>Sobre a vigilância e respetivas estratégias </a:t>
            </a:r>
          </a:p>
          <a:p>
            <a:pPr marL="711200" indent="-44450">
              <a:lnSpc>
                <a:spcPct val="90000"/>
              </a:lnSpc>
              <a:spcBef>
                <a:spcPts val="1000"/>
              </a:spcBef>
              <a:buClr>
                <a:schemeClr val="accent1"/>
              </a:buClr>
              <a:buFont typeface="Courier New" panose="02070309020205020404" pitchFamily="49" charset="0"/>
              <a:buChar char="o"/>
            </a:pPr>
            <a:r>
              <a:rPr lang="pt-PT" sz="2200" noProof="0" dirty="0">
                <a:solidFill>
                  <a:schemeClr val="dk1"/>
                </a:solidFill>
                <a:latin typeface="Trebuchet MS"/>
              </a:rPr>
              <a:t>   Recomendações para </a:t>
            </a:r>
            <a:r>
              <a:rPr lang="pt-PT" sz="2200" noProof="0" dirty="0">
                <a:solidFill>
                  <a:schemeClr val="accent1"/>
                </a:solidFill>
                <a:latin typeface="Trebuchet MS"/>
                <a:hlinkClick r:id="rId5">
                  <a:extLst>
                    <a:ext uri="{A12FA001-AC4F-418D-AE19-62706E023703}">
                      <ahyp:hlinkClr xmlns:ahyp="http://schemas.microsoft.com/office/drawing/2018/hyperlinkcolor" val="tx"/>
                    </a:ext>
                  </a:extLst>
                </a:hlinkClick>
              </a:rPr>
              <a:t>“Vigilância </a:t>
            </a:r>
            <a:r>
              <a:rPr lang="pt-PT" sz="2200" dirty="0">
                <a:solidFill>
                  <a:schemeClr val="accent1"/>
                </a:solidFill>
                <a:latin typeface="Trebuchet MS"/>
                <a:hlinkClick r:id="rId5">
                  <a:extLst>
                    <a:ext uri="{A12FA001-AC4F-418D-AE19-62706E023703}">
                      <ahyp:hlinkClr xmlns:ahyp="http://schemas.microsoft.com/office/drawing/2018/hyperlinkcolor" val="tx"/>
                    </a:ext>
                  </a:extLst>
                </a:hlinkClick>
              </a:rPr>
              <a:t>da Cólera no Domínio da </a:t>
            </a:r>
            <a:r>
              <a:rPr lang="pt-PT" sz="2200" noProof="0" dirty="0">
                <a:solidFill>
                  <a:schemeClr val="accent1"/>
                </a:solidFill>
                <a:latin typeface="Trebuchet MS"/>
                <a:hlinkClick r:id="rId5">
                  <a:extLst>
                    <a:ext uri="{A12FA001-AC4F-418D-AE19-62706E023703}">
                      <ahyp:hlinkClr xmlns:ahyp="http://schemas.microsoft.com/office/drawing/2018/hyperlinkcolor" val="tx"/>
                    </a:ext>
                  </a:extLst>
                </a:hlinkClick>
              </a:rPr>
              <a:t>Saúde </a:t>
            </a:r>
            <a:r>
              <a:rPr lang="pt-PT" sz="2200" dirty="0">
                <a:solidFill>
                  <a:schemeClr val="accent1"/>
                </a:solidFill>
                <a:latin typeface="Trebuchet MS"/>
                <a:hlinkClick r:id="rId5">
                  <a:extLst>
                    <a:ext uri="{A12FA001-AC4F-418D-AE19-62706E023703}">
                      <ahyp:hlinkClr xmlns:ahyp="http://schemas.microsoft.com/office/drawing/2018/hyperlinkcolor" val="tx"/>
                    </a:ext>
                  </a:extLst>
                </a:hlinkClick>
              </a:rPr>
              <a:t>Pública</a:t>
            </a:r>
            <a:r>
              <a:rPr lang="pt-PT" sz="2200" noProof="0" dirty="0">
                <a:solidFill>
                  <a:schemeClr val="accent1"/>
                </a:solidFill>
                <a:latin typeface="Trebuchet MS"/>
                <a:hlinkClick r:id="rId5">
                  <a:extLst>
                    <a:ext uri="{A12FA001-AC4F-418D-AE19-62706E023703}">
                      <ahyp:hlinkClr xmlns:ahyp="http://schemas.microsoft.com/office/drawing/2018/hyperlinkcolor" val="tx"/>
                    </a:ext>
                  </a:extLst>
                </a:hlinkClick>
              </a:rPr>
              <a:t>” :https://www.gtfcc.org/resources/public-health-surveillance-for-cholera/</a:t>
            </a:r>
            <a:endParaRPr lang="pt-PT" sz="2200" noProof="0" dirty="0">
              <a:solidFill>
                <a:schemeClr val="accent1"/>
              </a:solidFill>
            </a:endParaRPr>
          </a:p>
          <a:p>
            <a:pPr marL="1028700" lvl="1" indent="-342900">
              <a:lnSpc>
                <a:spcPct val="90000"/>
              </a:lnSpc>
              <a:spcBef>
                <a:spcPts val="1000"/>
              </a:spcBef>
              <a:buClr>
                <a:schemeClr val="accent1"/>
              </a:buClr>
              <a:buSzPct val="80000"/>
              <a:buFont typeface="Courier New"/>
              <a:buChar char="o"/>
            </a:pPr>
            <a:r>
              <a:rPr lang="pt-PT" sz="2200" noProof="0" dirty="0">
                <a:solidFill>
                  <a:schemeClr val="dk1"/>
                </a:solidFill>
                <a:latin typeface="Trebuchet MS"/>
                <a:ea typeface="Trebuchet MS"/>
              </a:rPr>
              <a:t>Curso </a:t>
            </a:r>
            <a:r>
              <a:rPr lang="pt-PT" sz="2200" u="sng" noProof="0" dirty="0">
                <a:solidFill>
                  <a:schemeClr val="accent1"/>
                </a:solidFill>
                <a:latin typeface="Trebuchet MS"/>
                <a:ea typeface="Trebuchet MS"/>
                <a:hlinkClick r:id="rId5">
                  <a:extLst>
                    <a:ext uri="{A12FA001-AC4F-418D-AE19-62706E023703}">
                      <ahyp:hlinkClr xmlns:ahyp="http://schemas.microsoft.com/office/drawing/2018/hyperlinkcolor" val="tx"/>
                    </a:ext>
                  </a:extLst>
                </a:hlinkClick>
              </a:rPr>
              <a:t>" Vigilância da cólera para profissionais de saúde"</a:t>
            </a:r>
          </a:p>
          <a:p>
            <a:endParaRPr lang="pt-PT" sz="1800" noProof="0" dirty="0">
              <a:solidFill>
                <a:schemeClr val="dk1"/>
              </a:solidFill>
              <a:latin typeface="Trebuchet MS"/>
              <a:ea typeface="Trebuchet MS"/>
              <a:cs typeface="Trebuchet MS"/>
            </a:endParaRPr>
          </a:p>
        </p:txBody>
      </p:sp>
      <p:sp>
        <p:nvSpPr>
          <p:cNvPr id="4" name="Google Shape;18;p31">
            <a:extLst>
              <a:ext uri="{FF2B5EF4-FFF2-40B4-BE49-F238E27FC236}">
                <a16:creationId xmlns:a16="http://schemas.microsoft.com/office/drawing/2014/main" id="{4AAC6E1F-172E-25E2-2341-BA6FC26E68E2}"/>
              </a:ext>
            </a:extLst>
          </p:cNvPr>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26</a:t>
            </a:fld>
            <a:endParaRPr b="1">
              <a:solidFill>
                <a:schemeClr val="tx1">
                  <a:lumMod val="40000"/>
                  <a:lumOff val="60000"/>
                </a:schemeClr>
              </a:solidFill>
            </a:endParaRPr>
          </a:p>
        </p:txBody>
      </p:sp>
      <p:pic>
        <p:nvPicPr>
          <p:cNvPr id="3" name="Picture 2">
            <a:extLst>
              <a:ext uri="{FF2B5EF4-FFF2-40B4-BE49-F238E27FC236}">
                <a16:creationId xmlns:a16="http://schemas.microsoft.com/office/drawing/2014/main" id="{2B8AB98D-1012-ECF4-78DA-580B64660E24}"/>
              </a:ext>
            </a:extLst>
          </p:cNvPr>
          <p:cNvPicPr>
            <a:picLocks noChangeAspect="1"/>
          </p:cNvPicPr>
          <p:nvPr/>
        </p:nvPicPr>
        <p:blipFill>
          <a:blip r:embed="rId6"/>
          <a:srcRect/>
          <a:stretch/>
        </p:blipFill>
        <p:spPr>
          <a:xfrm rot="21136134">
            <a:off x="-467115" y="188344"/>
            <a:ext cx="2144099" cy="214409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r>
              <a:rPr lang="en-GB" dirty="0">
                <a:latin typeface="Trebuchet MS"/>
              </a:rPr>
              <a:t>AVALIAÇÃO DE FIM DE MÓDULO</a:t>
            </a:r>
            <a:endParaRPr lang="en-GB" dirty="0"/>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Font typeface="+mj-lt"/>
              <a:buAutoNum type="arabicPeriod"/>
            </a:pPr>
            <a:r>
              <a:rPr lang="pt-PT" sz="2400" noProof="0" dirty="0">
                <a:ea typeface="Calibri"/>
              </a:rPr>
              <a:t>Apenas os </a:t>
            </a:r>
            <a:r>
              <a:rPr lang="pt-PT" sz="2400" noProof="0" dirty="0" err="1">
                <a:ea typeface="Calibri"/>
              </a:rPr>
              <a:t>serogrupos</a:t>
            </a:r>
            <a:r>
              <a:rPr lang="pt-PT" sz="2400" noProof="0" dirty="0">
                <a:ea typeface="Calibri"/>
              </a:rPr>
              <a:t> </a:t>
            </a:r>
            <a:r>
              <a:rPr lang="pt-PT" sz="2400" dirty="0">
                <a:ea typeface="Calibri"/>
              </a:rPr>
              <a:t>O1</a:t>
            </a:r>
            <a:r>
              <a:rPr lang="pt-PT" sz="2400" noProof="0" dirty="0">
                <a:ea typeface="Calibri"/>
              </a:rPr>
              <a:t> e O139 da bactéria </a:t>
            </a:r>
            <a:r>
              <a:rPr lang="pt-PT" sz="2400" i="1" noProof="0" dirty="0" err="1">
                <a:ea typeface="Calibri"/>
              </a:rPr>
              <a:t>Vibrio</a:t>
            </a:r>
            <a:r>
              <a:rPr lang="pt-PT" sz="2400" i="1" noProof="0" dirty="0">
                <a:ea typeface="Calibri"/>
              </a:rPr>
              <a:t> </a:t>
            </a:r>
            <a:r>
              <a:rPr lang="pt-PT" sz="2400" i="1" noProof="0" dirty="0" err="1">
                <a:ea typeface="Calibri"/>
              </a:rPr>
              <a:t>cholerae</a:t>
            </a:r>
            <a:r>
              <a:rPr lang="pt-PT" sz="2400" noProof="0" dirty="0">
                <a:ea typeface="Calibri"/>
              </a:rPr>
              <a:t> podem causar surtos de cólera.</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Verdadeiro</a:t>
            </a:r>
            <a:r>
              <a:rPr lang="pt-PT" sz="2400" noProof="0" dirty="0">
                <a:ea typeface="Calibri"/>
              </a:rPr>
              <a:t> ou </a:t>
            </a:r>
            <a:r>
              <a:rPr lang="pt-PT" sz="2400" noProof="0" dirty="0">
                <a:solidFill>
                  <a:schemeClr val="accent1"/>
                </a:solidFill>
                <a:ea typeface="Calibri"/>
              </a:rPr>
              <a:t>Falso</a:t>
            </a:r>
          </a:p>
          <a:p>
            <a:pPr marL="457200" indent="-457200">
              <a:lnSpc>
                <a:spcPct val="100000"/>
              </a:lnSpc>
              <a:spcBef>
                <a:spcPts val="0"/>
              </a:spcBef>
              <a:spcAft>
                <a:spcPts val="600"/>
              </a:spcAft>
              <a:buClr>
                <a:srgbClr val="009999"/>
              </a:buClr>
              <a:buAutoNum type="arabicPeriod"/>
            </a:pPr>
            <a:r>
              <a:rPr lang="pt-PT" sz="2400" noProof="0" dirty="0">
                <a:ea typeface="Calibri"/>
              </a:rPr>
              <a:t>Um doente que sofre de obstipação provavelmente tem cólera.</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Verdadeiro</a:t>
            </a:r>
            <a:r>
              <a:rPr lang="pt-PT" sz="2400" noProof="0" dirty="0">
                <a:ea typeface="Calibri"/>
              </a:rPr>
              <a:t> ou </a:t>
            </a:r>
            <a:r>
              <a:rPr lang="pt-PT" sz="2400" noProof="0" dirty="0">
                <a:solidFill>
                  <a:schemeClr val="accent1"/>
                </a:solidFill>
                <a:ea typeface="Calibri"/>
              </a:rPr>
              <a:t>Falso</a:t>
            </a:r>
          </a:p>
          <a:p>
            <a:pPr marL="457200" indent="-457200">
              <a:lnSpc>
                <a:spcPct val="100000"/>
              </a:lnSpc>
              <a:spcBef>
                <a:spcPts val="0"/>
              </a:spcBef>
              <a:spcAft>
                <a:spcPts val="600"/>
              </a:spcAft>
              <a:buClr>
                <a:srgbClr val="009999"/>
              </a:buClr>
              <a:buAutoNum type="arabicPeriod"/>
            </a:pPr>
            <a:r>
              <a:rPr lang="pt-PT" sz="2400" noProof="0" dirty="0">
                <a:ea typeface="Calibri"/>
              </a:rPr>
              <a:t>Apenas os doentes com resultado positivo/reativo ao TDR da cólera devem ser tratados utilizando protocolos de reidratação.</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Verdadeiro</a:t>
            </a:r>
            <a:r>
              <a:rPr lang="pt-PT" sz="2400" noProof="0" dirty="0">
                <a:ea typeface="Calibri"/>
              </a:rPr>
              <a:t> ou </a:t>
            </a:r>
            <a:r>
              <a:rPr lang="pt-PT" sz="2400" noProof="0" dirty="0">
                <a:solidFill>
                  <a:schemeClr val="accent1"/>
                </a:solidFill>
                <a:ea typeface="Calibri"/>
              </a:rPr>
              <a:t>Falso</a:t>
            </a:r>
          </a:p>
          <a:p>
            <a:pPr marL="457200" indent="-457200" algn="just">
              <a:lnSpc>
                <a:spcPct val="100000"/>
              </a:lnSpc>
              <a:spcBef>
                <a:spcPts val="0"/>
              </a:spcBef>
              <a:spcAft>
                <a:spcPts val="600"/>
              </a:spcAft>
              <a:buClr>
                <a:srgbClr val="009999"/>
              </a:buClr>
              <a:buFont typeface="+mj-lt"/>
              <a:buAutoNum type="arabicPeriod" startAt="4"/>
            </a:pPr>
            <a:r>
              <a:rPr lang="pt-PT" sz="2400" noProof="0" dirty="0"/>
              <a:t>Todos os casos suspeitos de cólera devem ser testados com TDR, independentemente de existir ou não um surto na zona.</a:t>
            </a:r>
            <a:endParaRPr lang="pt-PT" sz="2400" noProof="0" dirty="0">
              <a:cs typeface="Arial"/>
            </a:endParaRPr>
          </a:p>
          <a:p>
            <a:pPr marL="457200" lvl="1" indent="0" algn="just">
              <a:lnSpc>
                <a:spcPct val="100000"/>
              </a:lnSpc>
              <a:spcBef>
                <a:spcPts val="0"/>
              </a:spcBef>
              <a:spcAft>
                <a:spcPts val="600"/>
              </a:spcAft>
              <a:buClr>
                <a:srgbClr val="009999"/>
              </a:buClr>
              <a:buNone/>
            </a:pPr>
            <a:r>
              <a:rPr lang="pt-PT" sz="2400" noProof="0" dirty="0">
                <a:solidFill>
                  <a:schemeClr val="accent1"/>
                </a:solidFill>
                <a:ea typeface="Calibri"/>
              </a:rPr>
              <a:t>Verdadeiro</a:t>
            </a:r>
            <a:r>
              <a:rPr lang="pt-PT" sz="2400" noProof="0" dirty="0">
                <a:ea typeface="Calibri"/>
              </a:rPr>
              <a:t> ou </a:t>
            </a:r>
            <a:r>
              <a:rPr lang="pt-PT" sz="2400" noProof="0" dirty="0">
                <a:solidFill>
                  <a:schemeClr val="accent1"/>
                </a:solidFill>
                <a:ea typeface="Calibri"/>
              </a:rPr>
              <a:t>Falso</a:t>
            </a: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pt-PT" b="1" noProof="0" dirty="0"/>
              <a:t>Avaliação</a:t>
            </a:r>
          </a:p>
        </p:txBody>
      </p:sp>
      <p:sp>
        <p:nvSpPr>
          <p:cNvPr id="4" name="Google Shape;18;p31">
            <a:extLst>
              <a:ext uri="{FF2B5EF4-FFF2-40B4-BE49-F238E27FC236}">
                <a16:creationId xmlns:a16="http://schemas.microsoft.com/office/drawing/2014/main" id="{A7391759-07B2-DD91-0441-A88286C2F1B9}"/>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28</a:t>
            </a:fld>
            <a:endParaRPr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7281C55-D854-FA6E-C754-0AA1CE100229}"/>
              </a:ext>
            </a:extLst>
          </p:cNvPr>
          <p:cNvSpPr>
            <a:spLocks noGrp="1"/>
          </p:cNvSpPr>
          <p:nvPr/>
        </p:nvSpPr>
        <p:spPr>
          <a:xfrm>
            <a:off x="847725" y="1357314"/>
            <a:ext cx="10502003" cy="517611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1"/>
              </a:buClr>
              <a:buFontTx/>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0"/>
              </a:spcBef>
              <a:spcAft>
                <a:spcPts val="600"/>
              </a:spcAft>
              <a:buClr>
                <a:srgbClr val="009999"/>
              </a:buClr>
              <a:buFont typeface="+mj-lt"/>
              <a:buAutoNum type="arabicPeriod"/>
            </a:pPr>
            <a:r>
              <a:rPr lang="pt-PT" sz="2400" noProof="0" dirty="0">
                <a:ea typeface="Calibri"/>
              </a:rPr>
              <a:t>Apenas os </a:t>
            </a:r>
            <a:r>
              <a:rPr lang="pt-PT" sz="2400" noProof="0" dirty="0" err="1">
                <a:ea typeface="Calibri"/>
              </a:rPr>
              <a:t>serogrupos</a:t>
            </a:r>
            <a:r>
              <a:rPr lang="pt-PT" sz="2400" noProof="0" dirty="0">
                <a:ea typeface="Calibri"/>
              </a:rPr>
              <a:t> O1 e O139 da bactéria </a:t>
            </a:r>
            <a:r>
              <a:rPr lang="pt-PT" sz="2400" i="1" noProof="0" dirty="0" err="1">
                <a:ea typeface="Calibri"/>
              </a:rPr>
              <a:t>Vibrio</a:t>
            </a:r>
            <a:r>
              <a:rPr lang="pt-PT" sz="2400" i="1" noProof="0" dirty="0">
                <a:ea typeface="Calibri"/>
              </a:rPr>
              <a:t> </a:t>
            </a:r>
            <a:r>
              <a:rPr lang="pt-PT" sz="2400" i="1" noProof="0" dirty="0" err="1">
                <a:ea typeface="Calibri"/>
              </a:rPr>
              <a:t>cholerae</a:t>
            </a:r>
            <a:r>
              <a:rPr lang="pt-PT" sz="2400" noProof="0" dirty="0">
                <a:ea typeface="Calibri"/>
              </a:rPr>
              <a:t> podem causar surtos de cólera.</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Verdadeiro;</a:t>
            </a:r>
            <a:r>
              <a:rPr lang="pt-PT" sz="2400" noProof="0" dirty="0">
                <a:ea typeface="Calibri"/>
              </a:rPr>
              <a:t> para reavivar a memória, veja o diapositivo 7</a:t>
            </a:r>
            <a:endParaRPr lang="pt-PT" sz="2400" noProof="0" dirty="0">
              <a:solidFill>
                <a:schemeClr val="accent1"/>
              </a:solidFill>
              <a:ea typeface="Calibri"/>
              <a:cs typeface="Arial"/>
            </a:endParaRPr>
          </a:p>
          <a:p>
            <a:pPr marL="457200" indent="-457200">
              <a:lnSpc>
                <a:spcPct val="100000"/>
              </a:lnSpc>
              <a:spcBef>
                <a:spcPts val="0"/>
              </a:spcBef>
              <a:spcAft>
                <a:spcPts val="600"/>
              </a:spcAft>
              <a:buClr>
                <a:srgbClr val="009999"/>
              </a:buClr>
              <a:buAutoNum type="arabicPeriod"/>
            </a:pPr>
            <a:r>
              <a:rPr lang="pt-PT" sz="2400" noProof="0" dirty="0">
                <a:ea typeface="Calibri"/>
              </a:rPr>
              <a:t>Um doente que sofre de obstipação provavelmente </a:t>
            </a:r>
            <a:r>
              <a:rPr lang="pt-PT" sz="2400" dirty="0">
                <a:ea typeface="Calibri"/>
              </a:rPr>
              <a:t>tem </a:t>
            </a:r>
            <a:r>
              <a:rPr lang="pt-PT" sz="2400" noProof="0" dirty="0">
                <a:ea typeface="Calibri"/>
              </a:rPr>
              <a:t>cólera.</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Falso; </a:t>
            </a:r>
            <a:r>
              <a:rPr lang="pt-PT" sz="2400" noProof="0" dirty="0">
                <a:solidFill>
                  <a:srgbClr val="414141"/>
                </a:solidFill>
                <a:ea typeface="Calibri"/>
              </a:rPr>
              <a:t>para reavivar a memória, veja o diapositivo 10</a:t>
            </a:r>
            <a:endParaRPr lang="pt-PT" sz="2400" noProof="0" dirty="0">
              <a:solidFill>
                <a:srgbClr val="000000"/>
              </a:solidFill>
              <a:ea typeface="Calibri"/>
              <a:cs typeface="Arial"/>
            </a:endParaRPr>
          </a:p>
          <a:p>
            <a:pPr marL="457200" indent="-457200">
              <a:lnSpc>
                <a:spcPct val="100000"/>
              </a:lnSpc>
              <a:spcBef>
                <a:spcPts val="0"/>
              </a:spcBef>
              <a:spcAft>
                <a:spcPts val="600"/>
              </a:spcAft>
              <a:buClr>
                <a:srgbClr val="009999"/>
              </a:buClr>
              <a:buAutoNum type="arabicPeriod"/>
            </a:pPr>
            <a:r>
              <a:rPr lang="pt-PT" sz="2400" noProof="0" dirty="0">
                <a:ea typeface="Calibri"/>
              </a:rPr>
              <a:t>Apenas os doentes com resultado positivo/reativo ao TDR da cólera devem ser tratados utilizando protocolos de reidratação.</a:t>
            </a:r>
            <a:endParaRPr lang="pt-PT" sz="2400" noProof="0" dirty="0">
              <a:ea typeface="Calibri"/>
              <a:cs typeface="Arial"/>
            </a:endParaRPr>
          </a:p>
          <a:p>
            <a:pPr marL="457200" lvl="1" indent="0" algn="just">
              <a:lnSpc>
                <a:spcPct val="100000"/>
              </a:lnSpc>
              <a:spcBef>
                <a:spcPts val="0"/>
              </a:spcBef>
              <a:spcAft>
                <a:spcPts val="1800"/>
              </a:spcAft>
              <a:buClr>
                <a:srgbClr val="009999"/>
              </a:buClr>
              <a:buNone/>
            </a:pPr>
            <a:r>
              <a:rPr lang="pt-PT" sz="2400" noProof="0" dirty="0">
                <a:solidFill>
                  <a:schemeClr val="accent1"/>
                </a:solidFill>
                <a:ea typeface="Calibri"/>
              </a:rPr>
              <a:t>Falso; </a:t>
            </a:r>
            <a:r>
              <a:rPr lang="pt-PT" sz="2400" noProof="0" dirty="0">
                <a:solidFill>
                  <a:srgbClr val="414141"/>
                </a:solidFill>
                <a:ea typeface="Calibri"/>
              </a:rPr>
              <a:t>para reavivar a memória, veja o diapositivo 15</a:t>
            </a:r>
            <a:endParaRPr lang="pt-PT" sz="2400" noProof="0" dirty="0">
              <a:solidFill>
                <a:srgbClr val="000000"/>
              </a:solidFill>
              <a:ea typeface="Calibri"/>
              <a:cs typeface="Arial"/>
            </a:endParaRPr>
          </a:p>
          <a:p>
            <a:pPr marL="457200" indent="-457200" algn="just">
              <a:lnSpc>
                <a:spcPct val="100000"/>
              </a:lnSpc>
              <a:spcBef>
                <a:spcPts val="0"/>
              </a:spcBef>
              <a:spcAft>
                <a:spcPts val="600"/>
              </a:spcAft>
              <a:buClr>
                <a:srgbClr val="009999"/>
              </a:buClr>
              <a:buFont typeface="+mj-lt"/>
              <a:buAutoNum type="arabicPeriod" startAt="4"/>
            </a:pPr>
            <a:r>
              <a:rPr lang="pt-PT" sz="2400" noProof="0" dirty="0"/>
              <a:t>Todos os casos suspeitos de cólera devem ser testados com TDR, independentemente de existir ou não um surto na zona. </a:t>
            </a:r>
            <a:endParaRPr lang="pt-PT" sz="2400" noProof="0" dirty="0">
              <a:cs typeface="Arial"/>
            </a:endParaRPr>
          </a:p>
          <a:p>
            <a:pPr marL="457200" lvl="1" indent="0" algn="just">
              <a:lnSpc>
                <a:spcPct val="100000"/>
              </a:lnSpc>
              <a:spcBef>
                <a:spcPts val="0"/>
              </a:spcBef>
              <a:spcAft>
                <a:spcPts val="600"/>
              </a:spcAft>
              <a:buClr>
                <a:srgbClr val="009999"/>
              </a:buClr>
              <a:buNone/>
            </a:pPr>
            <a:r>
              <a:rPr lang="pt-PT" sz="2400" noProof="0" dirty="0">
                <a:solidFill>
                  <a:schemeClr val="accent1"/>
                </a:solidFill>
                <a:ea typeface="Calibri"/>
              </a:rPr>
              <a:t>Falso; </a:t>
            </a:r>
            <a:r>
              <a:rPr lang="pt-PT" sz="2400" noProof="0" dirty="0">
                <a:solidFill>
                  <a:srgbClr val="414141"/>
                </a:solidFill>
                <a:ea typeface="Calibri"/>
              </a:rPr>
              <a:t>para reavivar a memória, veja o diapositivo 23</a:t>
            </a:r>
            <a:endParaRPr lang="pt-PT" sz="2400" noProof="0" dirty="0">
              <a:solidFill>
                <a:srgbClr val="000000"/>
              </a:solidFill>
              <a:ea typeface="Calibri"/>
            </a:endParaRPr>
          </a:p>
          <a:p>
            <a:pPr marL="457200" lvl="1" indent="0" algn="just">
              <a:lnSpc>
                <a:spcPct val="100000"/>
              </a:lnSpc>
              <a:spcBef>
                <a:spcPts val="0"/>
              </a:spcBef>
              <a:spcAft>
                <a:spcPts val="600"/>
              </a:spcAft>
              <a:buNone/>
            </a:pPr>
            <a:endParaRPr lang="pt-PT" sz="2400" noProof="0" dirty="0">
              <a:solidFill>
                <a:schemeClr val="accent1"/>
              </a:solidFill>
              <a:ea typeface="Calibri"/>
              <a:cs typeface="Arial"/>
            </a:endParaRPr>
          </a:p>
        </p:txBody>
      </p:sp>
      <p:sp>
        <p:nvSpPr>
          <p:cNvPr id="11" name="Title 1">
            <a:extLst>
              <a:ext uri="{FF2B5EF4-FFF2-40B4-BE49-F238E27FC236}">
                <a16:creationId xmlns:a16="http://schemas.microsoft.com/office/drawing/2014/main" id="{85321D08-2242-C935-DF8C-23AB4F0AD0E6}"/>
              </a:ext>
            </a:extLst>
          </p:cNvPr>
          <p:cNvSpPr>
            <a:spLocks noGrp="1"/>
          </p:cNvSpPr>
          <p:nvPr/>
        </p:nvSpPr>
        <p:spPr>
          <a:xfrm>
            <a:off x="2209800" y="83932"/>
            <a:ext cx="7772400" cy="14636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accent4"/>
                </a:solidFill>
                <a:latin typeface="+mj-lt"/>
                <a:ea typeface="+mj-ea"/>
                <a:cs typeface="+mj-cs"/>
              </a:defRPr>
            </a:lvl1pPr>
          </a:lstStyle>
          <a:p>
            <a:r>
              <a:rPr lang="pt-PT" b="1" noProof="0" dirty="0"/>
              <a:t>Respostas da Avaliação</a:t>
            </a:r>
          </a:p>
        </p:txBody>
      </p:sp>
      <p:sp>
        <p:nvSpPr>
          <p:cNvPr id="5" name="Google Shape;18;p31">
            <a:extLst>
              <a:ext uri="{FF2B5EF4-FFF2-40B4-BE49-F238E27FC236}">
                <a16:creationId xmlns:a16="http://schemas.microsoft.com/office/drawing/2014/main" id="{ED927C81-7481-74BC-813B-ABAF50FB3838}"/>
              </a:ext>
            </a:extLst>
          </p:cNvPr>
          <p:cNvSpPr txBox="1">
            <a:spLocks noGrp="1"/>
          </p:cNvSpPr>
          <p:nvPr>
            <p:ph type="sldNum" sz="quarter"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29</a:t>
            </a:fld>
            <a:endParaRPr b="1">
              <a:solidFill>
                <a:schemeClr val="tx1">
                  <a:lumMod val="40000"/>
                  <a:lumOff val="60000"/>
                </a:schemeClr>
              </a:solidFill>
            </a:endParaRPr>
          </a:p>
        </p:txBody>
      </p:sp>
    </p:spTree>
    <p:extLst>
      <p:ext uri="{BB962C8B-B14F-4D97-AF65-F5344CB8AC3E}">
        <p14:creationId xmlns:p14="http://schemas.microsoft.com/office/powerpoint/2010/main" val="533668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title" idx="4294967295"/>
          </p:nvPr>
        </p:nvSpPr>
        <p:spPr>
          <a:xfrm>
            <a:off x="688963" y="222250"/>
            <a:ext cx="10655300" cy="15001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400"/>
              <a:buFont typeface="Trebuchet MS"/>
              <a:buNone/>
            </a:pPr>
            <a:r>
              <a:rPr lang="pt-PT" b="1" noProof="0" dirty="0"/>
              <a:t>Esboço</a:t>
            </a:r>
          </a:p>
        </p:txBody>
      </p:sp>
      <p:grpSp>
        <p:nvGrpSpPr>
          <p:cNvPr id="3" name="Group 2">
            <a:extLst>
              <a:ext uri="{FF2B5EF4-FFF2-40B4-BE49-F238E27FC236}">
                <a16:creationId xmlns:a16="http://schemas.microsoft.com/office/drawing/2014/main" id="{6C9D3F32-A8E7-2218-316A-484289B735E6}"/>
              </a:ext>
            </a:extLst>
          </p:cNvPr>
          <p:cNvGrpSpPr/>
          <p:nvPr/>
        </p:nvGrpSpPr>
        <p:grpSpPr>
          <a:xfrm>
            <a:off x="2945597" y="2046199"/>
            <a:ext cx="6300807" cy="461665"/>
            <a:chOff x="2945597" y="2046199"/>
            <a:chExt cx="6300807" cy="461665"/>
          </a:xfrm>
        </p:grpSpPr>
        <p:sp>
          <p:nvSpPr>
            <p:cNvPr id="4" name="TextBox 3">
              <a:extLst>
                <a:ext uri="{FF2B5EF4-FFF2-40B4-BE49-F238E27FC236}">
                  <a16:creationId xmlns:a16="http://schemas.microsoft.com/office/drawing/2014/main" id="{909D27FD-ABDF-B884-0CB9-30D3D72D5D0E}"/>
                </a:ext>
              </a:extLst>
            </p:cNvPr>
            <p:cNvSpPr txBox="1"/>
            <p:nvPr/>
          </p:nvSpPr>
          <p:spPr>
            <a:xfrm>
              <a:off x="3175586" y="2046199"/>
              <a:ext cx="6070818" cy="461665"/>
            </a:xfrm>
            <a:prstGeom prst="rect">
              <a:avLst/>
            </a:prstGeom>
            <a:noFill/>
            <a:ln w="6350">
              <a:solidFill>
                <a:schemeClr val="tx1"/>
              </a:solidFill>
            </a:ln>
          </p:spPr>
          <p:txBody>
            <a:bodyPr wrap="square" lIns="91440" tIns="45720" rIns="91440" bIns="45720" rtlCol="0" anchor="t">
              <a:noAutofit/>
            </a:bodyPr>
            <a:lstStyle/>
            <a:p>
              <a:pPr marL="360000">
                <a:buClr>
                  <a:schemeClr val="accent3"/>
                </a:buClr>
              </a:pPr>
              <a:r>
                <a:rPr lang="pt-PT" sz="2400" noProof="0" dirty="0">
                  <a:latin typeface="Trebuchet MS" panose="020B0703020202090204" pitchFamily="34" charset="0"/>
                </a:rPr>
                <a:t>Introdução</a:t>
              </a:r>
            </a:p>
          </p:txBody>
        </p:sp>
        <p:sp>
          <p:nvSpPr>
            <p:cNvPr id="5" name="Oval 4">
              <a:extLst>
                <a:ext uri="{FF2B5EF4-FFF2-40B4-BE49-F238E27FC236}">
                  <a16:creationId xmlns:a16="http://schemas.microsoft.com/office/drawing/2014/main" id="{9034B775-4966-985D-F9D7-70D647B43950}"/>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1</a:t>
              </a:r>
            </a:p>
          </p:txBody>
        </p:sp>
      </p:grpSp>
      <p:grpSp>
        <p:nvGrpSpPr>
          <p:cNvPr id="6" name="Group 5">
            <a:extLst>
              <a:ext uri="{FF2B5EF4-FFF2-40B4-BE49-F238E27FC236}">
                <a16:creationId xmlns:a16="http://schemas.microsoft.com/office/drawing/2014/main" id="{C0EA179F-852E-0DF3-E1D8-EC935E02C29B}"/>
              </a:ext>
            </a:extLst>
          </p:cNvPr>
          <p:cNvGrpSpPr/>
          <p:nvPr/>
        </p:nvGrpSpPr>
        <p:grpSpPr>
          <a:xfrm>
            <a:off x="2945596" y="2785584"/>
            <a:ext cx="6300806" cy="461665"/>
            <a:chOff x="2945597" y="2785584"/>
            <a:chExt cx="6300806" cy="461665"/>
          </a:xfrm>
        </p:grpSpPr>
        <p:sp>
          <p:nvSpPr>
            <p:cNvPr id="7" name="TextBox 6">
              <a:extLst>
                <a:ext uri="{FF2B5EF4-FFF2-40B4-BE49-F238E27FC236}">
                  <a16:creationId xmlns:a16="http://schemas.microsoft.com/office/drawing/2014/main" id="{884D2BFA-1D0C-2CD8-F5C2-32BEDD2D4778}"/>
                </a:ext>
              </a:extLst>
            </p:cNvPr>
            <p:cNvSpPr txBox="1"/>
            <p:nvPr/>
          </p:nvSpPr>
          <p:spPr>
            <a:xfrm>
              <a:off x="3175585" y="2785584"/>
              <a:ext cx="6070818" cy="461665"/>
            </a:xfrm>
            <a:prstGeom prst="rect">
              <a:avLst/>
            </a:prstGeom>
            <a:noFill/>
            <a:ln w="6350">
              <a:solidFill>
                <a:schemeClr val="tx1"/>
              </a:solidFill>
            </a:ln>
          </p:spPr>
          <p:txBody>
            <a:bodyPr wrap="square">
              <a:noAutofit/>
            </a:bodyPr>
            <a:lstStyle/>
            <a:p>
              <a:pPr marL="360000">
                <a:buClr>
                  <a:schemeClr val="accent3"/>
                </a:buClr>
              </a:pPr>
              <a:r>
                <a:rPr lang="pt-PT" sz="2400" noProof="0" dirty="0">
                  <a:latin typeface="Trebuchet MS" panose="020B0703020202090204" pitchFamily="34" charset="0"/>
                </a:rPr>
                <a:t>Introdução ao teste da cólera</a:t>
              </a:r>
            </a:p>
          </p:txBody>
        </p:sp>
        <p:sp>
          <p:nvSpPr>
            <p:cNvPr id="8" name="Oval 7">
              <a:extLst>
                <a:ext uri="{FF2B5EF4-FFF2-40B4-BE49-F238E27FC236}">
                  <a16:creationId xmlns:a16="http://schemas.microsoft.com/office/drawing/2014/main" id="{B46AC525-774A-F724-972F-3763D19E4993}"/>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2</a:t>
              </a:r>
            </a:p>
          </p:txBody>
        </p:sp>
      </p:grpSp>
      <p:grpSp>
        <p:nvGrpSpPr>
          <p:cNvPr id="9" name="Group 8">
            <a:extLst>
              <a:ext uri="{FF2B5EF4-FFF2-40B4-BE49-F238E27FC236}">
                <a16:creationId xmlns:a16="http://schemas.microsoft.com/office/drawing/2014/main" id="{5C995114-460F-EF53-156A-DF6CA9D0A9F2}"/>
              </a:ext>
            </a:extLst>
          </p:cNvPr>
          <p:cNvGrpSpPr/>
          <p:nvPr/>
        </p:nvGrpSpPr>
        <p:grpSpPr>
          <a:xfrm>
            <a:off x="2945596" y="3495900"/>
            <a:ext cx="6300806" cy="461665"/>
            <a:chOff x="2945597" y="3495900"/>
            <a:chExt cx="6300806" cy="461665"/>
          </a:xfrm>
        </p:grpSpPr>
        <p:sp>
          <p:nvSpPr>
            <p:cNvPr id="10" name="TextBox 9">
              <a:extLst>
                <a:ext uri="{FF2B5EF4-FFF2-40B4-BE49-F238E27FC236}">
                  <a16:creationId xmlns:a16="http://schemas.microsoft.com/office/drawing/2014/main" id="{82D82B36-1903-EAAA-937E-583B5B6CCE25}"/>
                </a:ext>
              </a:extLst>
            </p:cNvPr>
            <p:cNvSpPr txBox="1"/>
            <p:nvPr/>
          </p:nvSpPr>
          <p:spPr>
            <a:xfrm>
              <a:off x="3175585" y="3495900"/>
              <a:ext cx="6070818" cy="461665"/>
            </a:xfrm>
            <a:prstGeom prst="rect">
              <a:avLst/>
            </a:prstGeom>
            <a:noFill/>
            <a:ln w="6350">
              <a:solidFill>
                <a:schemeClr val="tx1"/>
              </a:solidFill>
            </a:ln>
          </p:spPr>
          <p:txBody>
            <a:bodyPr wrap="square">
              <a:noAutofit/>
            </a:bodyPr>
            <a:lstStyle/>
            <a:p>
              <a:pPr marL="360000">
                <a:buClr>
                  <a:schemeClr val="accent3"/>
                </a:buClr>
              </a:pPr>
              <a:r>
                <a:rPr lang="pt-PT" sz="2400" noProof="0" dirty="0">
                  <a:latin typeface="Trebuchet MS" panose="020B0703020202090204" pitchFamily="34" charset="0"/>
                </a:rPr>
                <a:t>Avaliação de fim de módulo</a:t>
              </a:r>
            </a:p>
          </p:txBody>
        </p:sp>
        <p:sp>
          <p:nvSpPr>
            <p:cNvPr id="11" name="Oval 10">
              <a:extLst>
                <a:ext uri="{FF2B5EF4-FFF2-40B4-BE49-F238E27FC236}">
                  <a16:creationId xmlns:a16="http://schemas.microsoft.com/office/drawing/2014/main" id="{588F3FB5-515A-727B-E9C1-44EAD2B2056F}"/>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b="1" noProof="0" dirty="0">
                  <a:latin typeface="Trebuchet MS" panose="020B0703020202090204" pitchFamily="34" charset="0"/>
                </a:rPr>
                <a:t>3</a:t>
              </a:r>
            </a:p>
          </p:txBody>
        </p:sp>
      </p:grpSp>
      <p:sp>
        <p:nvSpPr>
          <p:cNvPr id="20" name="Google Shape;18;p31">
            <a:extLst>
              <a:ext uri="{FF2B5EF4-FFF2-40B4-BE49-F238E27FC236}">
                <a16:creationId xmlns:a16="http://schemas.microsoft.com/office/drawing/2014/main" id="{5DCB4A44-C45F-C1BB-BF9A-F42AC48456D4}"/>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3</a:t>
            </a:fld>
            <a:endParaRPr b="1">
              <a:solidFill>
                <a:schemeClr val="tx1">
                  <a:lumMod val="40000"/>
                  <a:lumOff val="60000"/>
                </a:schemeClr>
              </a:solidFill>
            </a:endParaRPr>
          </a:p>
        </p:txBody>
      </p:sp>
    </p:spTree>
    <p:extLst>
      <p:ext uri="{BB962C8B-B14F-4D97-AF65-F5344CB8AC3E}">
        <p14:creationId xmlns:p14="http://schemas.microsoft.com/office/powerpoint/2010/main" val="164601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8"/>
          <p:cNvSpPr txBox="1">
            <a:spLocks noGrp="1"/>
          </p:cNvSpPr>
          <p:nvPr>
            <p:ph type="title"/>
          </p:nvPr>
        </p:nvSpPr>
        <p:spPr>
          <a:xfrm>
            <a:off x="3562709" y="5046863"/>
            <a:ext cx="4577681" cy="1289588"/>
          </a:xfrm>
          <a:prstGeom prst="rect">
            <a:avLst/>
          </a:prstGeom>
          <a:noFill/>
          <a:ln>
            <a:noFill/>
          </a:ln>
        </p:spPr>
        <p:txBody>
          <a:bodyPr spcFirstLastPara="1" wrap="square" lIns="91425" tIns="45700" rIns="91425" bIns="45700" anchor="ctr" anchorCtr="0">
            <a:normAutofit fontScale="90000"/>
          </a:bodyPr>
          <a:lstStyle/>
          <a:p>
            <a:pPr>
              <a:buSzPct val="100000"/>
            </a:pPr>
            <a:r>
              <a:rPr lang="en-US" dirty="0"/>
              <a:t>INTRODUÇÃO À CÓLERA</a:t>
            </a:r>
            <a:endParaRPr dirty="0"/>
          </a:p>
        </p:txBody>
      </p:sp>
      <p:pic>
        <p:nvPicPr>
          <p:cNvPr id="227" name="Google Shape;227;p8"/>
          <p:cNvPicPr preferRelativeResize="0">
            <a:picLocks noGrp="1"/>
          </p:cNvPicPr>
          <p:nvPr>
            <p:ph type="pic" idx="2"/>
          </p:nvPr>
        </p:nvPicPr>
        <p:blipFill rotWithShape="1">
          <a:blip r:embed="rId3">
            <a:alphaModFix/>
          </a:blip>
          <a:srcRect t="1231" b="1232"/>
          <a:stretch/>
        </p:blipFill>
        <p:spPr>
          <a:xfrm>
            <a:off x="8482443" y="2684999"/>
            <a:ext cx="2694942" cy="3895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8" name="Google Shape;238;p9"/>
          <p:cNvSpPr txBox="1">
            <a:spLocks noGrp="1"/>
          </p:cNvSpPr>
          <p:nvPr>
            <p:ph type="title" idx="4294967295"/>
          </p:nvPr>
        </p:nvSpPr>
        <p:spPr>
          <a:xfrm>
            <a:off x="4430714" y="260350"/>
            <a:ext cx="7162800" cy="1498600"/>
          </a:xfrm>
          <a:prstGeom prst="rect">
            <a:avLst/>
          </a:prstGeom>
          <a:noFill/>
          <a:ln>
            <a:noFill/>
          </a:ln>
        </p:spPr>
        <p:txBody>
          <a:bodyPr spcFirstLastPara="1" wrap="square" lIns="91425" tIns="45700" rIns="91425" bIns="45700" anchor="ctr" anchorCtr="0">
            <a:normAutofit/>
          </a:bodyPr>
          <a:lstStyle/>
          <a:p>
            <a:pPr lvl="0"/>
            <a:r>
              <a:rPr lang="pt-PT" dirty="0"/>
              <a:t>Cólera, a doença </a:t>
            </a:r>
            <a:endParaRPr b="1" dirty="0"/>
          </a:p>
        </p:txBody>
      </p:sp>
      <p:sp>
        <p:nvSpPr>
          <p:cNvPr id="239" name="Google Shape;239;p9"/>
          <p:cNvSpPr txBox="1">
            <a:spLocks noGrp="1"/>
          </p:cNvSpPr>
          <p:nvPr>
            <p:ph type="body" idx="4294967295"/>
          </p:nvPr>
        </p:nvSpPr>
        <p:spPr>
          <a:xfrm>
            <a:off x="4724400" y="1892300"/>
            <a:ext cx="6869114" cy="3727450"/>
          </a:xfrm>
          <a:prstGeom prst="rect">
            <a:avLst/>
          </a:prstGeom>
          <a:noFill/>
          <a:ln>
            <a:noFill/>
          </a:ln>
        </p:spPr>
        <p:txBody>
          <a:bodyPr spcFirstLastPara="1" wrap="square" lIns="91425" tIns="45700" rIns="91425" bIns="45700" anchor="t" anchorCtr="0">
            <a:normAutofit fontScale="70000" lnSpcReduction="20000"/>
          </a:bodyPr>
          <a:lstStyle/>
          <a:p>
            <a:pPr marL="215900" indent="-215900">
              <a:lnSpc>
                <a:spcPct val="150000"/>
              </a:lnSpc>
              <a:spcBef>
                <a:spcPts val="0"/>
              </a:spcBef>
              <a:buSzPct val="100000"/>
              <a:buFont typeface="Arial"/>
              <a:buChar char="•"/>
            </a:pPr>
            <a:r>
              <a:rPr lang="pt-PT" sz="2600" noProof="0" dirty="0"/>
              <a:t>É uma </a:t>
            </a:r>
            <a:r>
              <a:rPr lang="pt-PT" sz="2600" b="1" noProof="0" dirty="0">
                <a:solidFill>
                  <a:schemeClr val="accent2">
                    <a:lumMod val="76000"/>
                  </a:schemeClr>
                </a:solidFill>
              </a:rPr>
              <a:t>doença diarreica aguda </a:t>
            </a:r>
            <a:r>
              <a:rPr lang="pt-PT" sz="2600" noProof="0" dirty="0"/>
              <a:t>causada por uma bactéria que é ingerida através de água ou alimentos contaminados.</a:t>
            </a:r>
            <a:endParaRPr lang="pt-PT" noProof="0" dirty="0"/>
          </a:p>
          <a:p>
            <a:pPr marL="215900" lvl="0" indent="-215900" algn="l" rtl="0">
              <a:lnSpc>
                <a:spcPct val="150000"/>
              </a:lnSpc>
              <a:spcBef>
                <a:spcPts val="1000"/>
              </a:spcBef>
              <a:spcAft>
                <a:spcPts val="0"/>
              </a:spcAft>
              <a:buSzPct val="100000"/>
              <a:buFont typeface="Arial"/>
              <a:buChar char="•"/>
            </a:pPr>
            <a:r>
              <a:rPr lang="pt-PT" sz="2600" b="1" dirty="0">
                <a:solidFill>
                  <a:schemeClr val="accent2">
                    <a:lumMod val="76000"/>
                  </a:schemeClr>
                </a:solidFill>
              </a:rPr>
              <a:t>P</a:t>
            </a:r>
            <a:r>
              <a:rPr lang="pt-PT" sz="2600" b="1" noProof="0" dirty="0" err="1">
                <a:solidFill>
                  <a:schemeClr val="accent2">
                    <a:lumMod val="76000"/>
                  </a:schemeClr>
                </a:solidFill>
              </a:rPr>
              <a:t>ropaga-se</a:t>
            </a:r>
            <a:r>
              <a:rPr lang="pt-PT" sz="2600" b="1" noProof="0" dirty="0">
                <a:solidFill>
                  <a:schemeClr val="accent2">
                    <a:lumMod val="76000"/>
                  </a:schemeClr>
                </a:solidFill>
              </a:rPr>
              <a:t> rapidamente </a:t>
            </a:r>
            <a:r>
              <a:rPr lang="pt-PT" sz="2600" noProof="0" dirty="0"/>
              <a:t>na comunidade.</a:t>
            </a:r>
            <a:endParaRPr lang="pt-PT" noProof="0" dirty="0"/>
          </a:p>
          <a:p>
            <a:pPr marL="215900" indent="-215900">
              <a:lnSpc>
                <a:spcPct val="150000"/>
              </a:lnSpc>
              <a:buSzPct val="100000"/>
              <a:buFont typeface="Arial"/>
              <a:buChar char="•"/>
            </a:pPr>
            <a:r>
              <a:rPr lang="pt-PT" sz="2600" noProof="0" dirty="0"/>
              <a:t>Pode infetar </a:t>
            </a:r>
            <a:r>
              <a:rPr lang="pt-PT" sz="2600" b="1" noProof="0" dirty="0">
                <a:solidFill>
                  <a:schemeClr val="accent1"/>
                </a:solidFill>
              </a:rPr>
              <a:t>tanto crianças como adultos</a:t>
            </a:r>
            <a:r>
              <a:rPr lang="pt-PT" sz="2600" noProof="0" dirty="0"/>
              <a:t>.</a:t>
            </a:r>
            <a:endParaRPr lang="pt-PT" noProof="0" dirty="0"/>
          </a:p>
          <a:p>
            <a:pPr marL="215900" indent="-215900">
              <a:lnSpc>
                <a:spcPct val="150000"/>
              </a:lnSpc>
              <a:buSzPct val="100000"/>
              <a:buFont typeface="Arial"/>
              <a:buChar char="•"/>
            </a:pPr>
            <a:r>
              <a:rPr lang="pt-PT" sz="2600" dirty="0"/>
              <a:t>Pode levar a </a:t>
            </a:r>
            <a:r>
              <a:rPr lang="pt-PT" sz="2600" b="1" dirty="0">
                <a:solidFill>
                  <a:schemeClr val="accent1"/>
                </a:solidFill>
              </a:rPr>
              <a:t>desidratação grave e à morte</a:t>
            </a:r>
            <a:r>
              <a:rPr lang="pt-PT" sz="2600" dirty="0"/>
              <a:t> </a:t>
            </a:r>
            <a:r>
              <a:rPr lang="pt-PT" sz="2600" noProof="0" dirty="0"/>
              <a:t>de pessoas com a forma grave da doença; se </a:t>
            </a:r>
            <a:r>
              <a:rPr lang="pt-PT" sz="2600" dirty="0"/>
              <a:t>não for tratado</a:t>
            </a:r>
            <a:r>
              <a:rPr lang="pt-PT" sz="2600" noProof="0" dirty="0"/>
              <a:t>, um doente com a forma grave da doença pode ter até 50% de risco de morte por cólera, o que pode acontecer em poucas horas.</a:t>
            </a:r>
            <a:endParaRPr lang="pt-PT" noProof="0" dirty="0"/>
          </a:p>
          <a:p>
            <a:pPr marL="0" lvl="0" indent="0" algn="l" rtl="0">
              <a:lnSpc>
                <a:spcPct val="90000"/>
              </a:lnSpc>
              <a:spcBef>
                <a:spcPts val="1000"/>
              </a:spcBef>
              <a:spcAft>
                <a:spcPts val="0"/>
              </a:spcAft>
              <a:buSzPct val="100000"/>
              <a:buFont typeface="Trebuchet MS"/>
              <a:buNone/>
            </a:pPr>
            <a:endParaRPr lang="pt-PT" sz="2400" noProof="0" dirty="0"/>
          </a:p>
          <a:p>
            <a:pPr marL="0" lvl="0" indent="0" algn="l" rtl="0">
              <a:lnSpc>
                <a:spcPct val="90000"/>
              </a:lnSpc>
              <a:spcBef>
                <a:spcPts val="1000"/>
              </a:spcBef>
              <a:spcAft>
                <a:spcPts val="0"/>
              </a:spcAft>
              <a:buSzPct val="100000"/>
              <a:buFont typeface="Trebuchet MS"/>
              <a:buNone/>
            </a:pPr>
            <a:endParaRPr lang="pt-PT" sz="2400" noProof="0" dirty="0"/>
          </a:p>
        </p:txBody>
      </p:sp>
      <p:sp>
        <p:nvSpPr>
          <p:cNvPr id="241" name="Google Shape;241;p9"/>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 name="Picture 3" descr="A person in protective gear and a person in a white tent&#10;&#10;Description automatically generated">
            <a:extLst>
              <a:ext uri="{FF2B5EF4-FFF2-40B4-BE49-F238E27FC236}">
                <a16:creationId xmlns:a16="http://schemas.microsoft.com/office/drawing/2014/main" id="{19072012-99FA-4031-A67C-F5328BA7C261}"/>
              </a:ext>
            </a:extLst>
          </p:cNvPr>
          <p:cNvPicPr>
            <a:picLocks noChangeAspect="1"/>
          </p:cNvPicPr>
          <p:nvPr/>
        </p:nvPicPr>
        <p:blipFill rotWithShape="1">
          <a:blip r:embed="rId3"/>
          <a:srcRect l="5127" t="241" r="56781" b="-241"/>
          <a:stretch/>
        </p:blipFill>
        <p:spPr>
          <a:xfrm>
            <a:off x="0" y="-143886"/>
            <a:ext cx="4010452" cy="7018808"/>
          </a:xfrm>
          <a:prstGeom prst="rect">
            <a:avLst/>
          </a:prstGeom>
        </p:spPr>
      </p:pic>
      <p:sp>
        <p:nvSpPr>
          <p:cNvPr id="3" name="TextBox 2">
            <a:extLst>
              <a:ext uri="{FF2B5EF4-FFF2-40B4-BE49-F238E27FC236}">
                <a16:creationId xmlns:a16="http://schemas.microsoft.com/office/drawing/2014/main" id="{2469EA78-62F3-A793-5CF0-D78C623FF563}"/>
              </a:ext>
            </a:extLst>
          </p:cNvPr>
          <p:cNvSpPr txBox="1"/>
          <p:nvPr/>
        </p:nvSpPr>
        <p:spPr>
          <a:xfrm>
            <a:off x="-80961" y="22390"/>
            <a:ext cx="1969028"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a:t>
            </a:r>
            <a:r>
              <a:rPr lang="en-GB" sz="1200">
                <a:latin typeface="Trebuchet MS" panose="020B0703020202090204" pitchFamily="34" charset="0"/>
                <a:cs typeface="Segoe UI"/>
              </a:rPr>
              <a:t>Mulugeta </a:t>
            </a:r>
            <a:r>
              <a:rPr lang="en-GB" sz="1200" err="1">
                <a:latin typeface="Trebuchet MS" panose="020B0703020202090204" pitchFamily="34" charset="0"/>
                <a:cs typeface="Segoe UI"/>
              </a:rPr>
              <a:t>Ayene</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
        <p:nvSpPr>
          <p:cNvPr id="12" name="Google Shape;18;p31">
            <a:extLst>
              <a:ext uri="{FF2B5EF4-FFF2-40B4-BE49-F238E27FC236}">
                <a16:creationId xmlns:a16="http://schemas.microsoft.com/office/drawing/2014/main" id="{C1272AA3-0026-FA35-666A-FBE37C70EE33}"/>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5</a:t>
            </a:fld>
            <a:endParaRPr b="1">
              <a:solidFill>
                <a:schemeClr val="tx1">
                  <a:lumMod val="40000"/>
                  <a:lumOff val="6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rot="5400000">
            <a:off x="5857038" y="1201871"/>
            <a:ext cx="4181905" cy="575267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8" name="Google Shape;248;p10"/>
          <p:cNvSpPr/>
          <p:nvPr/>
        </p:nvSpPr>
        <p:spPr>
          <a:xfrm rot="5400000">
            <a:off x="7370216" y="1476852"/>
            <a:ext cx="1712199" cy="5141247"/>
          </a:xfrm>
          <a:prstGeom prst="blockArc">
            <a:avLst>
              <a:gd name="adj1" fmla="val 10849003"/>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49" name="Google Shape;249;p10"/>
          <p:cNvSpPr/>
          <p:nvPr/>
        </p:nvSpPr>
        <p:spPr>
          <a:xfrm>
            <a:off x="0" y="-1"/>
            <a:ext cx="12188952" cy="274320"/>
          </a:xfrm>
          <a:prstGeom prst="rect">
            <a:avLst/>
          </a:prstGeom>
          <a:solidFill>
            <a:srgbClr val="199E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99E95"/>
              </a:solidFill>
              <a:latin typeface="Trebuchet MS"/>
              <a:ea typeface="Trebuchet MS"/>
              <a:cs typeface="Trebuchet MS"/>
              <a:sym typeface="Trebuchet MS"/>
            </a:endParaRPr>
          </a:p>
        </p:txBody>
      </p:sp>
      <p:sp>
        <p:nvSpPr>
          <p:cNvPr id="250" name="Google Shape;250;p10"/>
          <p:cNvSpPr txBox="1"/>
          <p:nvPr/>
        </p:nvSpPr>
        <p:spPr>
          <a:xfrm>
            <a:off x="3743838" y="339656"/>
            <a:ext cx="844511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PT" sz="4400" b="1" noProof="0" dirty="0">
                <a:solidFill>
                  <a:srgbClr val="DF9219"/>
                </a:solidFill>
                <a:latin typeface="Trebuchet MS"/>
                <a:ea typeface="Trebuchet MS"/>
                <a:cs typeface="Trebuchet MS"/>
                <a:sym typeface="Trebuchet MS"/>
              </a:rPr>
              <a:t>Transmissão da cólera</a:t>
            </a:r>
            <a:endParaRPr lang="pt-PT" b="1" noProof="0" dirty="0"/>
          </a:p>
        </p:txBody>
      </p:sp>
      <p:sp>
        <p:nvSpPr>
          <p:cNvPr id="251" name="Google Shape;251;p10"/>
          <p:cNvSpPr txBox="1"/>
          <p:nvPr/>
        </p:nvSpPr>
        <p:spPr>
          <a:xfrm>
            <a:off x="4497703" y="6348055"/>
            <a:ext cx="2413759"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i="1" noProof="0">
                <a:solidFill>
                  <a:schemeClr val="dk1"/>
                </a:solidFill>
                <a:latin typeface="Arial"/>
                <a:ea typeface="Arial"/>
                <a:cs typeface="Arial"/>
                <a:sym typeface="Arial"/>
              </a:rPr>
              <a:t>Adaptado de </a:t>
            </a:r>
            <a:r>
              <a:rPr lang="pt-PT" i="1" noProof="0" dirty="0" err="1">
                <a:solidFill>
                  <a:schemeClr val="dk1"/>
                </a:solidFill>
                <a:latin typeface="Arial"/>
                <a:ea typeface="Arial"/>
                <a:cs typeface="Arial"/>
                <a:sym typeface="Arial"/>
              </a:rPr>
              <a:t>Kawata</a:t>
            </a:r>
            <a:r>
              <a:rPr lang="pt-PT" i="1" noProof="0" dirty="0">
                <a:solidFill>
                  <a:schemeClr val="dk1"/>
                </a:solidFill>
                <a:latin typeface="Arial"/>
                <a:ea typeface="Arial"/>
                <a:cs typeface="Arial"/>
                <a:sym typeface="Arial"/>
              </a:rPr>
              <a:t> 1978</a:t>
            </a:r>
            <a:endParaRPr lang="pt-PT" noProof="0" dirty="0"/>
          </a:p>
        </p:txBody>
      </p:sp>
      <p:sp>
        <p:nvSpPr>
          <p:cNvPr id="252" name="Google Shape;252;p10"/>
          <p:cNvSpPr txBox="1"/>
          <p:nvPr/>
        </p:nvSpPr>
        <p:spPr>
          <a:xfrm>
            <a:off x="3743838" y="1005231"/>
            <a:ext cx="84481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3F4141"/>
                </a:solidFill>
                <a:latin typeface="Arial"/>
                <a:ea typeface="Arial"/>
                <a:cs typeface="Arial"/>
                <a:sym typeface="Arial"/>
              </a:rPr>
              <a:t>Rota fecal-oral</a:t>
            </a:r>
            <a:endParaRPr dirty="0"/>
          </a:p>
        </p:txBody>
      </p:sp>
      <p:sp>
        <p:nvSpPr>
          <p:cNvPr id="254" name="Google Shape;254;p10"/>
          <p:cNvSpPr/>
          <p:nvPr/>
        </p:nvSpPr>
        <p:spPr>
          <a:xfrm>
            <a:off x="-80961" y="-143886"/>
            <a:ext cx="12272961" cy="4042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55" name="Google Shape;255;p10"/>
          <p:cNvSpPr/>
          <p:nvPr/>
        </p:nvSpPr>
        <p:spPr>
          <a:xfrm rot="5400000">
            <a:off x="6815976" y="253828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6" name="Google Shape;256;p10"/>
          <p:cNvSpPr/>
          <p:nvPr/>
        </p:nvSpPr>
        <p:spPr>
          <a:xfrm rot="-5400000">
            <a:off x="7176289" y="2557329"/>
            <a:ext cx="1887942" cy="2996784"/>
          </a:xfrm>
          <a:prstGeom prst="blockArc">
            <a:avLst>
              <a:gd name="adj1" fmla="val 1080000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7" name="Google Shape;257;p10"/>
          <p:cNvSpPr/>
          <p:nvPr/>
        </p:nvSpPr>
        <p:spPr>
          <a:xfrm rot="-5400000">
            <a:off x="5340131" y="3402932"/>
            <a:ext cx="3931736" cy="1368260"/>
          </a:xfrm>
          <a:prstGeom prst="blockArc">
            <a:avLst>
              <a:gd name="adj1" fmla="val 10871710"/>
              <a:gd name="adj2" fmla="val 11255"/>
              <a:gd name="adj3" fmla="val 429"/>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58" name="Google Shape;258;p10"/>
          <p:cNvSpPr/>
          <p:nvPr/>
        </p:nvSpPr>
        <p:spPr>
          <a:xfrm>
            <a:off x="9980167" y="3379578"/>
            <a:ext cx="1462158" cy="1345941"/>
          </a:xfrm>
          <a:custGeom>
            <a:avLst/>
            <a:gdLst/>
            <a:ahLst/>
            <a:cxnLst/>
            <a:rect l="l" t="t" r="r" b="b"/>
            <a:pathLst>
              <a:path w="39161" h="39148" extrusionOk="0">
                <a:moveTo>
                  <a:pt x="19587" y="0"/>
                </a:moveTo>
                <a:cubicBezTo>
                  <a:pt x="8776" y="0"/>
                  <a:pt x="1" y="8763"/>
                  <a:pt x="1" y="19574"/>
                </a:cubicBezTo>
                <a:cubicBezTo>
                  <a:pt x="1" y="30385"/>
                  <a:pt x="8776" y="39148"/>
                  <a:pt x="19587" y="39148"/>
                </a:cubicBezTo>
                <a:cubicBezTo>
                  <a:pt x="30398" y="39148"/>
                  <a:pt x="39161" y="30385"/>
                  <a:pt x="39161" y="19574"/>
                </a:cubicBezTo>
                <a:cubicBezTo>
                  <a:pt x="39161" y="8763"/>
                  <a:pt x="30398" y="0"/>
                  <a:pt x="19587"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r>
              <a:rPr lang="pt-PT" sz="1800" noProof="0" dirty="0">
                <a:solidFill>
                  <a:srgbClr val="FFFFFF"/>
                </a:solidFill>
                <a:latin typeface="Arial"/>
                <a:ea typeface="Arial"/>
                <a:cs typeface="Arial"/>
                <a:sym typeface="Arial"/>
              </a:rPr>
              <a:t>Novo hospedeiro</a:t>
            </a:r>
          </a:p>
        </p:txBody>
      </p:sp>
      <p:sp>
        <p:nvSpPr>
          <p:cNvPr id="259" name="Google Shape;259;p10"/>
          <p:cNvSpPr/>
          <p:nvPr/>
        </p:nvSpPr>
        <p:spPr>
          <a:xfrm>
            <a:off x="8510686" y="3355118"/>
            <a:ext cx="1302463"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5" y="39148"/>
                  <a:pt x="39148" y="30385"/>
                  <a:pt x="39148" y="19574"/>
                </a:cubicBezTo>
                <a:cubicBezTo>
                  <a:pt x="39148" y="8763"/>
                  <a:pt x="30385"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a:p>
            <a:pPr marL="0" marR="0" lvl="0" indent="0" algn="ctr" rtl="0">
              <a:spcBef>
                <a:spcPts val="0"/>
              </a:spcBef>
              <a:spcAft>
                <a:spcPts val="0"/>
              </a:spcAft>
              <a:buNone/>
            </a:pPr>
            <a:endParaRPr sz="1800" dirty="0">
              <a:solidFill>
                <a:srgbClr val="FFFFFF"/>
              </a:solidFill>
              <a:latin typeface="Arial"/>
              <a:ea typeface="Arial"/>
              <a:cs typeface="Arial"/>
              <a:sym typeface="Arial"/>
            </a:endParaRPr>
          </a:p>
          <a:p>
            <a:pPr marL="0" marR="0" lvl="0" indent="0" algn="ctr" rtl="0">
              <a:spcBef>
                <a:spcPts val="0"/>
              </a:spcBef>
              <a:spcAft>
                <a:spcPts val="0"/>
              </a:spcAft>
              <a:buNone/>
            </a:pPr>
            <a:r>
              <a:rPr lang="en-US" sz="1800" dirty="0">
                <a:solidFill>
                  <a:srgbClr val="FFFFFF"/>
                </a:solidFill>
                <a:latin typeface="Arial"/>
                <a:ea typeface="Arial"/>
                <a:cs typeface="Arial"/>
                <a:sym typeface="Arial"/>
              </a:rPr>
              <a:t>Alimentos</a:t>
            </a:r>
            <a:endParaRPr sz="1800" dirty="0">
              <a:solidFill>
                <a:srgbClr val="FFFFFF"/>
              </a:solidFill>
              <a:latin typeface="Arial"/>
              <a:ea typeface="Arial"/>
              <a:cs typeface="Arial"/>
              <a:sym typeface="Arial"/>
            </a:endParaRPr>
          </a:p>
        </p:txBody>
      </p:sp>
      <p:sp>
        <p:nvSpPr>
          <p:cNvPr id="260" name="Google Shape;260;p10"/>
          <p:cNvSpPr/>
          <p:nvPr/>
        </p:nvSpPr>
        <p:spPr>
          <a:xfrm>
            <a:off x="7228738" y="2809429"/>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r>
              <a:rPr lang="pt-PT" sz="1800" noProof="0" dirty="0">
                <a:solidFill>
                  <a:srgbClr val="FFFFFF"/>
                </a:solidFill>
                <a:latin typeface="Arial"/>
                <a:ea typeface="Arial"/>
                <a:cs typeface="Arial"/>
                <a:sym typeface="Arial"/>
              </a:rPr>
              <a:t>Dedos</a:t>
            </a:r>
          </a:p>
        </p:txBody>
      </p:sp>
      <p:sp>
        <p:nvSpPr>
          <p:cNvPr id="261" name="Google Shape;261;p10"/>
          <p:cNvSpPr/>
          <p:nvPr/>
        </p:nvSpPr>
        <p:spPr>
          <a:xfrm>
            <a:off x="5845568" y="3369648"/>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r>
              <a:rPr lang="pt-PT" sz="1800" noProof="0" dirty="0">
                <a:solidFill>
                  <a:srgbClr val="FFFFFF"/>
                </a:solidFill>
                <a:latin typeface="Arial"/>
                <a:ea typeface="Arial"/>
                <a:cs typeface="Arial"/>
                <a:sym typeface="Arial"/>
              </a:rPr>
              <a:t>Fezes</a:t>
            </a:r>
          </a:p>
        </p:txBody>
      </p:sp>
      <p:sp>
        <p:nvSpPr>
          <p:cNvPr id="262" name="Google Shape;262;p10"/>
          <p:cNvSpPr/>
          <p:nvPr/>
        </p:nvSpPr>
        <p:spPr>
          <a:xfrm>
            <a:off x="7267255" y="5402057"/>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800" dirty="0">
              <a:solidFill>
                <a:srgbClr val="FFFFFF"/>
              </a:solidFill>
              <a:latin typeface="Arial"/>
              <a:ea typeface="Arial"/>
              <a:cs typeface="Arial"/>
              <a:sym typeface="Arial"/>
            </a:endParaRPr>
          </a:p>
          <a:p>
            <a:pPr marL="0" marR="0" lvl="0" indent="0" algn="ctr" rtl="0">
              <a:spcBef>
                <a:spcPts val="0"/>
              </a:spcBef>
              <a:spcAft>
                <a:spcPts val="0"/>
              </a:spcAft>
              <a:buNone/>
            </a:pPr>
            <a:endParaRPr sz="1800" dirty="0">
              <a:solidFill>
                <a:srgbClr val="FFFFFF"/>
              </a:solidFill>
              <a:latin typeface="Arial"/>
              <a:ea typeface="Arial"/>
              <a:cs typeface="Arial"/>
              <a:sym typeface="Arial"/>
            </a:endParaRPr>
          </a:p>
          <a:p>
            <a:pPr marL="0" marR="0" lvl="0" indent="0" algn="ctr" rtl="0">
              <a:spcBef>
                <a:spcPts val="0"/>
              </a:spcBef>
              <a:spcAft>
                <a:spcPts val="0"/>
              </a:spcAft>
              <a:buNone/>
            </a:pPr>
            <a:r>
              <a:rPr lang="en-US" sz="1800" dirty="0">
                <a:solidFill>
                  <a:srgbClr val="FFFFFF"/>
                </a:solidFill>
                <a:latin typeface="Arial"/>
                <a:ea typeface="Arial"/>
                <a:cs typeface="Arial"/>
                <a:sym typeface="Arial"/>
              </a:rPr>
              <a:t>Campo</a:t>
            </a:r>
            <a:endParaRPr sz="1800" dirty="0">
              <a:solidFill>
                <a:srgbClr val="FFFFFF"/>
              </a:solidFill>
              <a:latin typeface="Arial"/>
              <a:ea typeface="Arial"/>
              <a:cs typeface="Arial"/>
              <a:sym typeface="Arial"/>
            </a:endParaRPr>
          </a:p>
        </p:txBody>
      </p:sp>
      <p:sp>
        <p:nvSpPr>
          <p:cNvPr id="263" name="Google Shape;263;p10"/>
          <p:cNvSpPr/>
          <p:nvPr/>
        </p:nvSpPr>
        <p:spPr>
          <a:xfrm>
            <a:off x="7267255" y="1513115"/>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endParaRPr lang="pt-PT" sz="1800" noProof="0" dirty="0">
              <a:solidFill>
                <a:srgbClr val="FFFFFF"/>
              </a:solidFill>
              <a:latin typeface="Arial"/>
              <a:ea typeface="Arial"/>
              <a:cs typeface="Arial"/>
              <a:sym typeface="Arial"/>
            </a:endParaRPr>
          </a:p>
          <a:p>
            <a:pPr marL="0" marR="0" lvl="0" indent="0" algn="ctr" rtl="0">
              <a:spcBef>
                <a:spcPts val="0"/>
              </a:spcBef>
              <a:spcAft>
                <a:spcPts val="0"/>
              </a:spcAft>
              <a:buNone/>
            </a:pPr>
            <a:r>
              <a:rPr lang="pt-PT" sz="1800" noProof="0" dirty="0">
                <a:solidFill>
                  <a:srgbClr val="FFFFFF"/>
                </a:solidFill>
                <a:latin typeface="Arial"/>
                <a:ea typeface="Arial"/>
                <a:cs typeface="Arial"/>
                <a:sym typeface="Arial"/>
              </a:rPr>
              <a:t>Fluidos</a:t>
            </a:r>
          </a:p>
        </p:txBody>
      </p:sp>
      <p:sp>
        <p:nvSpPr>
          <p:cNvPr id="264" name="Google Shape;264;p10"/>
          <p:cNvSpPr/>
          <p:nvPr/>
        </p:nvSpPr>
        <p:spPr>
          <a:xfrm>
            <a:off x="7267255" y="4105743"/>
            <a:ext cx="1216152" cy="1216152"/>
          </a:xfrm>
          <a:custGeom>
            <a:avLst/>
            <a:gdLst/>
            <a:ahLst/>
            <a:cxnLst/>
            <a:rect l="l" t="t" r="r" b="b"/>
            <a:pathLst>
              <a:path w="39149" h="39148" extrusionOk="0">
                <a:moveTo>
                  <a:pt x="19575" y="0"/>
                </a:moveTo>
                <a:cubicBezTo>
                  <a:pt x="8764" y="0"/>
                  <a:pt x="1" y="8763"/>
                  <a:pt x="1" y="19574"/>
                </a:cubicBezTo>
                <a:cubicBezTo>
                  <a:pt x="1" y="30385"/>
                  <a:pt x="8764" y="39148"/>
                  <a:pt x="19575" y="39148"/>
                </a:cubicBezTo>
                <a:cubicBezTo>
                  <a:pt x="30386" y="39148"/>
                  <a:pt x="39149" y="30385"/>
                  <a:pt x="39149" y="19574"/>
                </a:cubicBezTo>
                <a:cubicBezTo>
                  <a:pt x="39149" y="8763"/>
                  <a:pt x="30386" y="0"/>
                  <a:pt x="19575" y="0"/>
                </a:cubicBezTo>
                <a:close/>
              </a:path>
            </a:pathLst>
          </a:custGeom>
          <a:solidFill>
            <a:srgbClr val="199E95"/>
          </a:solid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lang="pt-PT" sz="2200" noProof="0" dirty="0">
              <a:solidFill>
                <a:srgbClr val="FFFFFF"/>
              </a:solidFill>
              <a:latin typeface="Arial"/>
              <a:ea typeface="Arial"/>
              <a:cs typeface="Arial"/>
              <a:sym typeface="Arial"/>
            </a:endParaRPr>
          </a:p>
          <a:p>
            <a:pPr marL="0" marR="0" lvl="0" indent="0" algn="ctr" rtl="0">
              <a:spcBef>
                <a:spcPts val="0"/>
              </a:spcBef>
              <a:spcAft>
                <a:spcPts val="0"/>
              </a:spcAft>
              <a:buNone/>
            </a:pPr>
            <a:endParaRPr lang="pt-PT" sz="2200" noProof="0" dirty="0">
              <a:solidFill>
                <a:srgbClr val="FFFFFF"/>
              </a:solidFill>
              <a:latin typeface="Arial"/>
              <a:ea typeface="Arial"/>
              <a:cs typeface="Arial"/>
              <a:sym typeface="Arial"/>
            </a:endParaRPr>
          </a:p>
          <a:p>
            <a:pPr marL="0" marR="0" lvl="0" indent="0" algn="ctr" rtl="0">
              <a:spcBef>
                <a:spcPts val="0"/>
              </a:spcBef>
              <a:spcAft>
                <a:spcPts val="0"/>
              </a:spcAft>
              <a:buNone/>
            </a:pPr>
            <a:r>
              <a:rPr lang="pt-PT" sz="1800" noProof="0" dirty="0">
                <a:solidFill>
                  <a:srgbClr val="FFFFFF"/>
                </a:solidFill>
                <a:latin typeface="Arial"/>
                <a:ea typeface="Arial"/>
                <a:cs typeface="Arial"/>
                <a:sym typeface="Arial"/>
              </a:rPr>
              <a:t>Moscas</a:t>
            </a:r>
          </a:p>
        </p:txBody>
      </p:sp>
      <p:pic>
        <p:nvPicPr>
          <p:cNvPr id="265" name="Google Shape;265;p10" descr="Kauss"/>
          <p:cNvPicPr preferRelativeResize="0"/>
          <p:nvPr/>
        </p:nvPicPr>
        <p:blipFill rotWithShape="1">
          <a:blip r:embed="rId3">
            <a:alphaModFix/>
          </a:blip>
          <a:srcRect/>
          <a:stretch/>
        </p:blipFill>
        <p:spPr>
          <a:xfrm>
            <a:off x="8804474" y="3491951"/>
            <a:ext cx="708376" cy="615553"/>
          </a:xfrm>
          <a:prstGeom prst="rect">
            <a:avLst/>
          </a:prstGeom>
          <a:noFill/>
          <a:ln>
            <a:noFill/>
          </a:ln>
        </p:spPr>
      </p:pic>
      <p:pic>
        <p:nvPicPr>
          <p:cNvPr id="266" name="Google Shape;266;p10" descr="Kahvel"/>
          <p:cNvPicPr preferRelativeResize="0"/>
          <p:nvPr/>
        </p:nvPicPr>
        <p:blipFill rotWithShape="1">
          <a:blip r:embed="rId4">
            <a:alphaModFix/>
          </a:blip>
          <a:srcRect/>
          <a:stretch/>
        </p:blipFill>
        <p:spPr>
          <a:xfrm rot="-2715938">
            <a:off x="9369360" y="3597551"/>
            <a:ext cx="404353" cy="404353"/>
          </a:xfrm>
          <a:prstGeom prst="rect">
            <a:avLst/>
          </a:prstGeom>
          <a:noFill/>
          <a:ln>
            <a:noFill/>
          </a:ln>
        </p:spPr>
      </p:pic>
      <p:pic>
        <p:nvPicPr>
          <p:cNvPr id="267" name="Google Shape;267;p10" descr="Mesilane"/>
          <p:cNvPicPr preferRelativeResize="0"/>
          <p:nvPr/>
        </p:nvPicPr>
        <p:blipFill rotWithShape="1">
          <a:blip r:embed="rId5">
            <a:alphaModFix/>
          </a:blip>
          <a:srcRect/>
          <a:stretch/>
        </p:blipFill>
        <p:spPr>
          <a:xfrm>
            <a:off x="7439932" y="4185116"/>
            <a:ext cx="786384" cy="786384"/>
          </a:xfrm>
          <a:prstGeom prst="rect">
            <a:avLst/>
          </a:prstGeom>
          <a:noFill/>
          <a:ln>
            <a:noFill/>
          </a:ln>
        </p:spPr>
      </p:pic>
      <p:pic>
        <p:nvPicPr>
          <p:cNvPr id="268" name="Google Shape;268;p10"/>
          <p:cNvPicPr preferRelativeResize="0"/>
          <p:nvPr/>
        </p:nvPicPr>
        <p:blipFill rotWithShape="1">
          <a:blip r:embed="rId6">
            <a:alphaModFix/>
          </a:blip>
          <a:srcRect/>
          <a:stretch/>
        </p:blipFill>
        <p:spPr>
          <a:xfrm>
            <a:off x="7487676" y="1460786"/>
            <a:ext cx="786384" cy="786384"/>
          </a:xfrm>
          <a:prstGeom prst="rect">
            <a:avLst/>
          </a:prstGeom>
          <a:noFill/>
          <a:ln>
            <a:noFill/>
          </a:ln>
        </p:spPr>
      </p:pic>
      <p:pic>
        <p:nvPicPr>
          <p:cNvPr id="269" name="Google Shape;269;p10" descr="Viipekeel"/>
          <p:cNvPicPr preferRelativeResize="0"/>
          <p:nvPr/>
        </p:nvPicPr>
        <p:blipFill rotWithShape="1">
          <a:blip r:embed="rId7">
            <a:alphaModFix/>
          </a:blip>
          <a:srcRect/>
          <a:stretch/>
        </p:blipFill>
        <p:spPr>
          <a:xfrm>
            <a:off x="7491853" y="2911993"/>
            <a:ext cx="783008" cy="783008"/>
          </a:xfrm>
          <a:prstGeom prst="rect">
            <a:avLst/>
          </a:prstGeom>
          <a:noFill/>
          <a:ln>
            <a:noFill/>
          </a:ln>
        </p:spPr>
      </p:pic>
      <p:pic>
        <p:nvPicPr>
          <p:cNvPr id="270" name="Google Shape;270;p10"/>
          <p:cNvPicPr preferRelativeResize="0"/>
          <p:nvPr/>
        </p:nvPicPr>
        <p:blipFill rotWithShape="1">
          <a:blip r:embed="rId8">
            <a:alphaModFix/>
          </a:blip>
          <a:srcRect/>
          <a:stretch/>
        </p:blipFill>
        <p:spPr>
          <a:xfrm>
            <a:off x="6204910" y="3476893"/>
            <a:ext cx="495053" cy="647547"/>
          </a:xfrm>
          <a:prstGeom prst="rect">
            <a:avLst/>
          </a:prstGeom>
          <a:noFill/>
          <a:ln>
            <a:noFill/>
          </a:ln>
        </p:spPr>
      </p:pic>
      <p:pic>
        <p:nvPicPr>
          <p:cNvPr id="271" name="Google Shape;271;p10"/>
          <p:cNvPicPr preferRelativeResize="0"/>
          <p:nvPr/>
        </p:nvPicPr>
        <p:blipFill rotWithShape="1">
          <a:blip r:embed="rId8">
            <a:alphaModFix/>
          </a:blip>
          <a:srcRect/>
          <a:stretch/>
        </p:blipFill>
        <p:spPr>
          <a:xfrm>
            <a:off x="10426787" y="3415765"/>
            <a:ext cx="495053" cy="647547"/>
          </a:xfrm>
          <a:prstGeom prst="rect">
            <a:avLst/>
          </a:prstGeom>
          <a:noFill/>
          <a:ln>
            <a:noFill/>
          </a:ln>
        </p:spPr>
      </p:pic>
      <p:pic>
        <p:nvPicPr>
          <p:cNvPr id="272" name="Google Shape;272;p10"/>
          <p:cNvPicPr preferRelativeResize="0"/>
          <p:nvPr/>
        </p:nvPicPr>
        <p:blipFill rotWithShape="1">
          <a:blip r:embed="rId9">
            <a:alphaModFix/>
          </a:blip>
          <a:srcRect/>
          <a:stretch/>
        </p:blipFill>
        <p:spPr>
          <a:xfrm>
            <a:off x="7501677" y="5579193"/>
            <a:ext cx="775252" cy="685800"/>
          </a:xfrm>
          <a:prstGeom prst="rect">
            <a:avLst/>
          </a:prstGeom>
          <a:noFill/>
          <a:ln>
            <a:noFill/>
          </a:ln>
        </p:spPr>
      </p:pic>
      <p:cxnSp>
        <p:nvCxnSpPr>
          <p:cNvPr id="273" name="Google Shape;273;p10"/>
          <p:cNvCxnSpPr/>
          <p:nvPr/>
        </p:nvCxnSpPr>
        <p:spPr>
          <a:xfrm>
            <a:off x="6998686" y="4055720"/>
            <a:ext cx="1898610" cy="0"/>
          </a:xfrm>
          <a:prstGeom prst="straightConnector1">
            <a:avLst/>
          </a:prstGeom>
          <a:noFill/>
          <a:ln w="19050" cap="flat" cmpd="sng">
            <a:solidFill>
              <a:srgbClr val="199E95"/>
            </a:solidFill>
            <a:prstDash val="solid"/>
            <a:miter lim="800000"/>
            <a:headEnd type="none" w="sm" len="sm"/>
            <a:tailEnd type="triangle" w="med" len="med"/>
          </a:ln>
        </p:spPr>
      </p:cxnSp>
      <p:cxnSp>
        <p:nvCxnSpPr>
          <p:cNvPr id="274" name="Google Shape;274;p10"/>
          <p:cNvCxnSpPr/>
          <p:nvPr/>
        </p:nvCxnSpPr>
        <p:spPr>
          <a:xfrm>
            <a:off x="9736947" y="4025581"/>
            <a:ext cx="454128" cy="0"/>
          </a:xfrm>
          <a:prstGeom prst="straightConnector1">
            <a:avLst/>
          </a:prstGeom>
          <a:noFill/>
          <a:ln w="19050" cap="flat" cmpd="sng">
            <a:solidFill>
              <a:srgbClr val="199E95"/>
            </a:solidFill>
            <a:prstDash val="solid"/>
            <a:miter lim="800000"/>
            <a:headEnd type="none" w="sm" len="sm"/>
            <a:tailEnd type="triangle" w="med" len="med"/>
          </a:ln>
        </p:spPr>
      </p:cxnSp>
      <p:sp>
        <p:nvSpPr>
          <p:cNvPr id="275" name="Google Shape;275;p10"/>
          <p:cNvSpPr/>
          <p:nvPr/>
        </p:nvSpPr>
        <p:spPr>
          <a:xfrm rot="6883525">
            <a:off x="7060415" y="206798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6" name="Google Shape;276;p10"/>
          <p:cNvSpPr/>
          <p:nvPr/>
        </p:nvSpPr>
        <p:spPr>
          <a:xfrm rot="7040101">
            <a:off x="7038391" y="3232287"/>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7" name="Google Shape;277;p10"/>
          <p:cNvSpPr/>
          <p:nvPr/>
        </p:nvSpPr>
        <p:spPr>
          <a:xfrm rot="9845276">
            <a:off x="7071301" y="469408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8" name="Google Shape;278;p10"/>
          <p:cNvSpPr/>
          <p:nvPr/>
        </p:nvSpPr>
        <p:spPr>
          <a:xfrm rot="9405547">
            <a:off x="7049276" y="5921772"/>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79" name="Google Shape;279;p10"/>
          <p:cNvSpPr/>
          <p:nvPr/>
        </p:nvSpPr>
        <p:spPr>
          <a:xfrm rot="8214155">
            <a:off x="8387517" y="39520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0" name="Google Shape;280;p10"/>
          <p:cNvSpPr/>
          <p:nvPr/>
        </p:nvSpPr>
        <p:spPr>
          <a:xfrm rot="8214155">
            <a:off x="9762489" y="3925528"/>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1" name="Google Shape;281;p10"/>
          <p:cNvSpPr/>
          <p:nvPr/>
        </p:nvSpPr>
        <p:spPr>
          <a:xfrm rot="9829231">
            <a:off x="8714033" y="328966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2" name="Google Shape;282;p10"/>
          <p:cNvSpPr/>
          <p:nvPr/>
        </p:nvSpPr>
        <p:spPr>
          <a:xfrm rot="-8958279">
            <a:off x="9088521" y="304344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3" name="Google Shape;283;p10"/>
          <p:cNvSpPr/>
          <p:nvPr/>
        </p:nvSpPr>
        <p:spPr>
          <a:xfrm rot="5400000">
            <a:off x="8859350" y="4529909"/>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4" name="Google Shape;284;p10"/>
          <p:cNvSpPr/>
          <p:nvPr/>
        </p:nvSpPr>
        <p:spPr>
          <a:xfrm rot="3300148">
            <a:off x="9081706" y="489625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5" name="Google Shape;285;p10"/>
          <p:cNvSpPr/>
          <p:nvPr/>
        </p:nvSpPr>
        <p:spPr>
          <a:xfrm rot="3815241">
            <a:off x="10611268" y="4601606"/>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6" name="Google Shape;286;p10"/>
          <p:cNvSpPr/>
          <p:nvPr/>
        </p:nvSpPr>
        <p:spPr>
          <a:xfrm rot="-8958279">
            <a:off x="10527738" y="3162435"/>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7" name="Google Shape;287;p10"/>
          <p:cNvSpPr/>
          <p:nvPr/>
        </p:nvSpPr>
        <p:spPr>
          <a:xfrm rot="5595164">
            <a:off x="10156028" y="4522061"/>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8" name="Google Shape;288;p10"/>
          <p:cNvSpPr/>
          <p:nvPr/>
        </p:nvSpPr>
        <p:spPr>
          <a:xfrm rot="10509326">
            <a:off x="10032575" y="3331123"/>
            <a:ext cx="182880" cy="182880"/>
          </a:xfrm>
          <a:prstGeom prst="halfFrame">
            <a:avLst>
              <a:gd name="adj1" fmla="val 1411"/>
              <a:gd name="adj2" fmla="val 1118"/>
            </a:avLst>
          </a:prstGeom>
          <a:solidFill>
            <a:srgbClr val="199E95"/>
          </a:solid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89" name="Google Shape;289;p10"/>
          <p:cNvSpPr/>
          <p:nvPr/>
        </p:nvSpPr>
        <p:spPr>
          <a:xfrm>
            <a:off x="7918546" y="2058511"/>
            <a:ext cx="1282926" cy="2376861"/>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sp>
        <p:nvSpPr>
          <p:cNvPr id="290" name="Google Shape;290;p10"/>
          <p:cNvSpPr/>
          <p:nvPr/>
        </p:nvSpPr>
        <p:spPr>
          <a:xfrm rot="5597199">
            <a:off x="7264626" y="4183387"/>
            <a:ext cx="2528673" cy="1328834"/>
          </a:xfrm>
          <a:prstGeom prst="arc">
            <a:avLst>
              <a:gd name="adj1" fmla="val 16200000"/>
              <a:gd name="adj2" fmla="val 0"/>
            </a:avLst>
          </a:prstGeom>
          <a:noFill/>
          <a:ln w="19050" cap="flat" cmpd="sng">
            <a:solidFill>
              <a:srgbClr val="199E9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3" name="Picture 2" descr="A person standing on a wooden bridge&#10;&#10;Description automatically generated">
            <a:extLst>
              <a:ext uri="{FF2B5EF4-FFF2-40B4-BE49-F238E27FC236}">
                <a16:creationId xmlns:a16="http://schemas.microsoft.com/office/drawing/2014/main" id="{10C5DE8E-A6A5-45A4-8B59-C298C447CD20}"/>
              </a:ext>
            </a:extLst>
          </p:cNvPr>
          <p:cNvPicPr>
            <a:picLocks noChangeAspect="1"/>
          </p:cNvPicPr>
          <p:nvPr/>
        </p:nvPicPr>
        <p:blipFill>
          <a:blip r:embed="rId10"/>
          <a:stretch>
            <a:fillRect/>
          </a:stretch>
        </p:blipFill>
        <p:spPr>
          <a:xfrm>
            <a:off x="3135" y="278687"/>
            <a:ext cx="4377913" cy="6567818"/>
          </a:xfrm>
          <a:prstGeom prst="rect">
            <a:avLst/>
          </a:prstGeom>
        </p:spPr>
      </p:pic>
      <p:sp>
        <p:nvSpPr>
          <p:cNvPr id="46" name="TextBox 45">
            <a:extLst>
              <a:ext uri="{FF2B5EF4-FFF2-40B4-BE49-F238E27FC236}">
                <a16:creationId xmlns:a16="http://schemas.microsoft.com/office/drawing/2014/main" id="{3A539B4B-5D3F-4D86-8EC2-2F272740495C}"/>
              </a:ext>
            </a:extLst>
          </p:cNvPr>
          <p:cNvSpPr txBox="1"/>
          <p:nvPr/>
        </p:nvSpPr>
        <p:spPr>
          <a:xfrm>
            <a:off x="0" y="6263282"/>
            <a:ext cx="1820333" cy="274320"/>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lang="en-GB" sz="1200">
                <a:effectLst/>
                <a:latin typeface="Trebuchet MS" panose="020B0703020202090204" pitchFamily="34" charset="0"/>
                <a:cs typeface="Segoe UI"/>
              </a:rPr>
              <a:t>WHO / Fid Thompson</a:t>
            </a:r>
            <a:endParaRPr lang="en-GB" sz="1200" u="none" strike="noStrike" kern="1200" cap="none" spc="0" normalizeH="0" baseline="0" noProof="0">
              <a:ln>
                <a:noFill/>
              </a:ln>
              <a:effectLst/>
              <a:uLnTx/>
              <a:uFillTx/>
              <a:latin typeface="Trebuchet MS" panose="020B0703020202090204" pitchFamily="34" charset="0"/>
              <a:cs typeface="Segoe UI"/>
            </a:endParaRPr>
          </a:p>
        </p:txBody>
      </p:sp>
      <p:sp>
        <p:nvSpPr>
          <p:cNvPr id="6" name="Google Shape;18;p31">
            <a:extLst>
              <a:ext uri="{FF2B5EF4-FFF2-40B4-BE49-F238E27FC236}">
                <a16:creationId xmlns:a16="http://schemas.microsoft.com/office/drawing/2014/main" id="{6BF5214B-9976-1B6E-298F-964139F6AAAC}"/>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6</a:t>
            </a:fld>
            <a:endParaRPr b="1">
              <a:solidFill>
                <a:schemeClr val="tx1">
                  <a:lumMod val="40000"/>
                  <a:lumOff val="60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1" name="Google Shape;321;p12"/>
          <p:cNvSpPr/>
          <p:nvPr/>
        </p:nvSpPr>
        <p:spPr>
          <a:xfrm>
            <a:off x="752475" y="1247775"/>
            <a:ext cx="10637043" cy="495300"/>
          </a:xfrm>
          <a:prstGeom prst="rect">
            <a:avLst/>
          </a:prstGeom>
          <a:solidFill>
            <a:srgbClr val="61E9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2" name="Google Shape;322;p12"/>
          <p:cNvSpPr txBox="1">
            <a:spLocks noGrp="1"/>
          </p:cNvSpPr>
          <p:nvPr>
            <p:ph type="title"/>
          </p:nvPr>
        </p:nvSpPr>
        <p:spPr>
          <a:xfrm>
            <a:off x="873918" y="138043"/>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3600"/>
              <a:buFont typeface="Trebuchet MS"/>
              <a:buNone/>
            </a:pPr>
            <a:r>
              <a:rPr lang="en-US" sz="4000" b="1" dirty="0" err="1"/>
              <a:t>Introdução</a:t>
            </a:r>
            <a:r>
              <a:rPr lang="en-US" sz="4000" b="1" dirty="0"/>
              <a:t> </a:t>
            </a:r>
            <a:r>
              <a:rPr lang="en-US" sz="4000" b="1" dirty="0" err="1"/>
              <a:t>ao</a:t>
            </a:r>
            <a:r>
              <a:rPr lang="en-US" sz="4000" b="1" dirty="0"/>
              <a:t> </a:t>
            </a:r>
            <a:r>
              <a:rPr lang="en-US" sz="4000" b="1" i="1" dirty="0"/>
              <a:t>Vibrio cholerae</a:t>
            </a:r>
            <a:endParaRPr sz="4000" b="1" dirty="0"/>
          </a:p>
        </p:txBody>
      </p:sp>
      <p:sp>
        <p:nvSpPr>
          <p:cNvPr id="323" name="Google Shape;323;p12"/>
          <p:cNvSpPr txBox="1">
            <a:spLocks noGrp="1"/>
          </p:cNvSpPr>
          <p:nvPr>
            <p:ph type="body" idx="1"/>
          </p:nvPr>
        </p:nvSpPr>
        <p:spPr>
          <a:xfrm>
            <a:off x="752475" y="1308493"/>
            <a:ext cx="10663237" cy="54451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Font typeface="Trebuchet MS"/>
              <a:buNone/>
            </a:pPr>
            <a:r>
              <a:rPr lang="en-US" sz="2400" dirty="0"/>
              <a:t>A </a:t>
            </a:r>
            <a:r>
              <a:rPr lang="en-US" sz="2400" dirty="0" err="1"/>
              <a:t>bactéria</a:t>
            </a:r>
            <a:endParaRPr dirty="0"/>
          </a:p>
        </p:txBody>
      </p:sp>
      <p:sp>
        <p:nvSpPr>
          <p:cNvPr id="324" name="Google Shape;324;p12"/>
          <p:cNvSpPr txBox="1">
            <a:spLocks noGrp="1"/>
          </p:cNvSpPr>
          <p:nvPr>
            <p:ph type="body" idx="3"/>
          </p:nvPr>
        </p:nvSpPr>
        <p:spPr>
          <a:xfrm>
            <a:off x="752475" y="2204835"/>
            <a:ext cx="331779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l" rtl="0">
              <a:lnSpc>
                <a:spcPct val="90000"/>
              </a:lnSpc>
              <a:spcBef>
                <a:spcPts val="0"/>
              </a:spcBef>
              <a:spcAft>
                <a:spcPts val="0"/>
              </a:spcAft>
              <a:buSzPts val="2200"/>
              <a:buFont typeface="Trebuchet MS"/>
              <a:buNone/>
            </a:pPr>
            <a:r>
              <a:rPr lang="pt-PT" noProof="0" dirty="0"/>
              <a:t>A cólera é causada por bactérias</a:t>
            </a:r>
          </a:p>
          <a:p>
            <a:pPr marL="285750" lvl="5" indent="-285750" algn="l" rtl="0">
              <a:lnSpc>
                <a:spcPct val="90000"/>
              </a:lnSpc>
              <a:spcBef>
                <a:spcPts val="500"/>
              </a:spcBef>
              <a:spcAft>
                <a:spcPts val="0"/>
              </a:spcAft>
              <a:buClr>
                <a:schemeClr val="accent1"/>
              </a:buClr>
              <a:buSzPts val="2200"/>
              <a:buChar char="•"/>
            </a:pPr>
            <a:r>
              <a:rPr lang="pt-PT" sz="2200" noProof="0" dirty="0"/>
              <a:t>Género -&gt; </a:t>
            </a:r>
            <a:r>
              <a:rPr lang="pt-PT" sz="2200" b="1" i="1" noProof="0" dirty="0" err="1"/>
              <a:t>Vibrio</a:t>
            </a:r>
            <a:endParaRPr lang="pt-PT" b="1" noProof="0" dirty="0"/>
          </a:p>
          <a:p>
            <a:pPr marL="285750" lvl="5" indent="-285750" algn="l" rtl="0">
              <a:lnSpc>
                <a:spcPct val="90000"/>
              </a:lnSpc>
              <a:spcBef>
                <a:spcPts val="500"/>
              </a:spcBef>
              <a:spcAft>
                <a:spcPts val="0"/>
              </a:spcAft>
              <a:buClr>
                <a:schemeClr val="accent1"/>
              </a:buClr>
              <a:buSzPts val="2200"/>
              <a:buChar char="•"/>
            </a:pPr>
            <a:r>
              <a:rPr lang="pt-PT" sz="2200" noProof="0" dirty="0"/>
              <a:t>Espécie - &gt; </a:t>
            </a:r>
            <a:r>
              <a:rPr lang="pt-PT" sz="2200" b="1" i="1" noProof="0" dirty="0" err="1"/>
              <a:t>cholerae</a:t>
            </a:r>
            <a:endParaRPr lang="pt-PT" b="1" noProof="0" dirty="0"/>
          </a:p>
          <a:p>
            <a:pPr marL="0" lvl="0" indent="0" algn="l" rtl="0">
              <a:lnSpc>
                <a:spcPct val="90000"/>
              </a:lnSpc>
              <a:spcBef>
                <a:spcPts val="1000"/>
              </a:spcBef>
              <a:spcAft>
                <a:spcPts val="0"/>
              </a:spcAft>
              <a:buSzPts val="2200"/>
              <a:buFont typeface="Trebuchet MS"/>
              <a:buNone/>
            </a:pPr>
            <a:endParaRPr lang="pt-PT" noProof="0" dirty="0"/>
          </a:p>
        </p:txBody>
      </p:sp>
      <p:sp>
        <p:nvSpPr>
          <p:cNvPr id="325" name="Google Shape;325;p12"/>
          <p:cNvSpPr txBox="1">
            <a:spLocks noGrp="1"/>
          </p:cNvSpPr>
          <p:nvPr>
            <p:ph type="body" idx="4"/>
          </p:nvPr>
        </p:nvSpPr>
        <p:spPr>
          <a:xfrm>
            <a:off x="4410877" y="2199793"/>
            <a:ext cx="3401919"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indent="0">
              <a:spcBef>
                <a:spcPts val="0"/>
              </a:spcBef>
              <a:buSzPts val="2200"/>
            </a:pPr>
            <a:r>
              <a:rPr lang="pt-PT" noProof="0" dirty="0"/>
              <a:t>A</a:t>
            </a:r>
            <a:r>
              <a:rPr lang="pt-PT" i="1" noProof="0" dirty="0"/>
              <a:t> </a:t>
            </a:r>
            <a:r>
              <a:rPr lang="pt-PT" i="1" noProof="0" dirty="0" err="1"/>
              <a:t>Vibrio</a:t>
            </a:r>
            <a:r>
              <a:rPr lang="pt-PT" i="1" noProof="0" dirty="0"/>
              <a:t> </a:t>
            </a:r>
            <a:r>
              <a:rPr lang="pt-PT" i="1" noProof="0" dirty="0" err="1"/>
              <a:t>cholerae</a:t>
            </a:r>
            <a:r>
              <a:rPr lang="pt-PT" i="1" noProof="0" dirty="0"/>
              <a:t> </a:t>
            </a:r>
            <a:r>
              <a:rPr lang="pt-PT" i="1" dirty="0"/>
              <a:t>é</a:t>
            </a:r>
            <a:r>
              <a:rPr lang="pt-PT" noProof="0" dirty="0"/>
              <a:t> uma espécie bacteriana que inclui mais dos 200 </a:t>
            </a:r>
            <a:r>
              <a:rPr lang="pt-PT" noProof="0" dirty="0" err="1"/>
              <a:t>serogrupos</a:t>
            </a:r>
            <a:r>
              <a:rPr lang="pt-PT" noProof="0" dirty="0"/>
              <a:t> até agora descritos</a:t>
            </a:r>
          </a:p>
          <a:p>
            <a:pPr marL="0" lvl="0" indent="0" algn="l" rtl="0">
              <a:lnSpc>
                <a:spcPct val="90000"/>
              </a:lnSpc>
              <a:spcBef>
                <a:spcPts val="1000"/>
              </a:spcBef>
              <a:spcAft>
                <a:spcPts val="0"/>
              </a:spcAft>
              <a:buSzPts val="2200"/>
              <a:buFont typeface="Trebuchet MS"/>
              <a:buNone/>
            </a:pPr>
            <a:endParaRPr lang="pt-PT" noProof="0" dirty="0"/>
          </a:p>
        </p:txBody>
      </p:sp>
      <p:sp>
        <p:nvSpPr>
          <p:cNvPr id="326" name="Google Shape;326;p12"/>
          <p:cNvSpPr txBox="1">
            <a:spLocks noGrp="1"/>
          </p:cNvSpPr>
          <p:nvPr>
            <p:ph type="body" idx="5"/>
          </p:nvPr>
        </p:nvSpPr>
        <p:spPr>
          <a:xfrm>
            <a:off x="8153400" y="2195310"/>
            <a:ext cx="3253764" cy="2389740"/>
          </a:xfrm>
          <a:prstGeom prst="rect">
            <a:avLst/>
          </a:prstGeom>
          <a:noFill/>
          <a:ln w="9525" cap="flat" cmpd="sng">
            <a:solidFill>
              <a:srgbClr val="303030"/>
            </a:solidFill>
            <a:prstDash val="solid"/>
            <a:round/>
            <a:headEnd type="none" w="sm" len="sm"/>
            <a:tailEnd type="none" w="sm" len="sm"/>
          </a:ln>
        </p:spPr>
        <p:txBody>
          <a:bodyPr spcFirstLastPara="1" wrap="square" lIns="216000" tIns="216000" rIns="216000" bIns="216000" anchor="t" anchorCtr="0">
            <a:noAutofit/>
          </a:bodyPr>
          <a:lstStyle/>
          <a:p>
            <a:pPr marL="0" lvl="0" indent="0" algn="l" rtl="0">
              <a:lnSpc>
                <a:spcPct val="90000"/>
              </a:lnSpc>
              <a:spcBef>
                <a:spcPts val="0"/>
              </a:spcBef>
              <a:spcAft>
                <a:spcPts val="0"/>
              </a:spcAft>
              <a:buSzPts val="2200"/>
              <a:buFont typeface="Trebuchet MS"/>
              <a:buNone/>
            </a:pPr>
            <a:r>
              <a:rPr lang="pt-PT" noProof="0" dirty="0"/>
              <a:t>Apenas as estirpes </a:t>
            </a:r>
            <a:r>
              <a:rPr lang="pt-PT" b="1" noProof="0" dirty="0" err="1"/>
              <a:t>toxicogénicas</a:t>
            </a:r>
            <a:r>
              <a:rPr lang="pt-PT" b="1" noProof="0" dirty="0"/>
              <a:t> dos </a:t>
            </a:r>
            <a:r>
              <a:rPr lang="pt-PT" b="1" noProof="0" dirty="0" err="1"/>
              <a:t>serogrupos</a:t>
            </a:r>
            <a:r>
              <a:rPr lang="pt-PT" b="1" noProof="0" dirty="0"/>
              <a:t> O1 e O139</a:t>
            </a:r>
            <a:r>
              <a:rPr lang="pt-PT" noProof="0" dirty="0"/>
              <a:t> podem causar surtos de cólera</a:t>
            </a:r>
          </a:p>
          <a:p>
            <a:pPr marL="0" lvl="0" indent="0" algn="l" rtl="0">
              <a:lnSpc>
                <a:spcPct val="90000"/>
              </a:lnSpc>
              <a:spcBef>
                <a:spcPts val="1000"/>
              </a:spcBef>
              <a:spcAft>
                <a:spcPts val="0"/>
              </a:spcAft>
              <a:buSzPts val="2200"/>
              <a:buFont typeface="Trebuchet MS"/>
              <a:buNone/>
            </a:pPr>
            <a:endParaRPr lang="pt-PT" noProof="0" dirty="0"/>
          </a:p>
        </p:txBody>
      </p:sp>
      <p:sp>
        <p:nvSpPr>
          <p:cNvPr id="327" name="Google Shape;327;p12"/>
          <p:cNvSpPr txBox="1"/>
          <p:nvPr/>
        </p:nvSpPr>
        <p:spPr>
          <a:xfrm>
            <a:off x="784836" y="4886950"/>
            <a:ext cx="6209103" cy="1446509"/>
          </a:xfrm>
          <a:prstGeom prst="rect">
            <a:avLst/>
          </a:prstGeom>
          <a:solidFill>
            <a:schemeClr val="accent5"/>
          </a:solidFill>
          <a:ln>
            <a:noFill/>
          </a:ln>
        </p:spPr>
        <p:txBody>
          <a:bodyPr spcFirstLastPara="1" wrap="square" lIns="91425" tIns="45700" rIns="91425" bIns="45700" anchor="t" anchorCtr="0">
            <a:spAutoFit/>
          </a:bodyPr>
          <a:lstStyle/>
          <a:p>
            <a:r>
              <a:rPr lang="pt-PT" sz="2200" b="1" dirty="0">
                <a:latin typeface="+mj-lt"/>
              </a:rPr>
              <a:t>Obter um diagnóstico laboratorial adequado num primeiro caso suspeito </a:t>
            </a:r>
            <a:r>
              <a:rPr lang="en-US" sz="2200" b="1" dirty="0" err="1">
                <a:solidFill>
                  <a:schemeClr val="dk1"/>
                </a:solidFill>
                <a:latin typeface="Trebuchet MS"/>
                <a:ea typeface="Trebuchet MS"/>
                <a:cs typeface="Trebuchet MS"/>
                <a:sym typeface="Trebuchet MS"/>
              </a:rPr>
              <a:t>é</a:t>
            </a:r>
            <a:r>
              <a:rPr lang="en-US" sz="2200" b="1" dirty="0">
                <a:solidFill>
                  <a:schemeClr val="dk1"/>
                </a:solidFill>
                <a:latin typeface="Trebuchet MS"/>
                <a:ea typeface="Trebuchet MS"/>
                <a:cs typeface="Trebuchet MS"/>
                <a:sym typeface="Trebuchet MS"/>
              </a:rPr>
              <a:t> fundamental para </a:t>
            </a:r>
            <a:r>
              <a:rPr lang="pt-PT" sz="2200" dirty="0">
                <a:latin typeface="+mj-lt"/>
              </a:rPr>
              <a:t>saber se  estamos a enfrentar uma estirpe que pode causar um surto de cólera ou não</a:t>
            </a:r>
            <a:r>
              <a:rPr lang="en-US" sz="2200" b="1" dirty="0">
                <a:solidFill>
                  <a:schemeClr val="dk1"/>
                </a:solidFill>
                <a:latin typeface="Trebuchet MS"/>
                <a:ea typeface="Trebuchet MS"/>
                <a:cs typeface="Trebuchet MS"/>
                <a:sym typeface="Trebuchet MS"/>
              </a:rPr>
              <a:t>!</a:t>
            </a:r>
            <a:endParaRPr dirty="0">
              <a:solidFill>
                <a:schemeClr val="dk1"/>
              </a:solidFill>
            </a:endParaRPr>
          </a:p>
        </p:txBody>
      </p:sp>
      <p:grpSp>
        <p:nvGrpSpPr>
          <p:cNvPr id="328" name="Google Shape;328;p12"/>
          <p:cNvGrpSpPr/>
          <p:nvPr/>
        </p:nvGrpSpPr>
        <p:grpSpPr>
          <a:xfrm>
            <a:off x="8153399" y="4165878"/>
            <a:ext cx="3591444" cy="2409731"/>
            <a:chOff x="8264745" y="3805326"/>
            <a:chExt cx="3591444" cy="2409731"/>
          </a:xfrm>
        </p:grpSpPr>
        <p:grpSp>
          <p:nvGrpSpPr>
            <p:cNvPr id="329" name="Google Shape;329;p12"/>
            <p:cNvGrpSpPr/>
            <p:nvPr/>
          </p:nvGrpSpPr>
          <p:grpSpPr>
            <a:xfrm>
              <a:off x="8264745" y="3805326"/>
              <a:ext cx="3591444" cy="2409731"/>
              <a:chOff x="1824042" y="1063229"/>
              <a:chExt cx="4617186" cy="2982999"/>
            </a:xfrm>
          </p:grpSpPr>
          <p:sp>
            <p:nvSpPr>
              <p:cNvPr id="330" name="Google Shape;330;p12"/>
              <p:cNvSpPr/>
              <p:nvPr/>
            </p:nvSpPr>
            <p:spPr>
              <a:xfrm>
                <a:off x="1824042" y="1063229"/>
                <a:ext cx="3126576" cy="298299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1" name="Google Shape;331;p12"/>
              <p:cNvSpPr/>
              <p:nvPr/>
            </p:nvSpPr>
            <p:spPr>
              <a:xfrm>
                <a:off x="3071813" y="2128837"/>
                <a:ext cx="1228726" cy="1180954"/>
              </a:xfrm>
              <a:prstGeom prst="ellipse">
                <a:avLst/>
              </a:prstGeom>
              <a:solidFill>
                <a:schemeClr val="accent5">
                  <a:alpha val="7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2" name="Google Shape;332;p12"/>
              <p:cNvSpPr/>
              <p:nvPr/>
            </p:nvSpPr>
            <p:spPr>
              <a:xfrm>
                <a:off x="3071813" y="2634059"/>
                <a:ext cx="1228726" cy="1180954"/>
              </a:xfrm>
              <a:prstGeom prst="ellipse">
                <a:avLst/>
              </a:prstGeom>
              <a:solidFill>
                <a:srgbClr val="3A3A3A">
                  <a:alpha val="3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3" name="Google Shape;333;p12"/>
              <p:cNvSpPr txBox="1"/>
              <p:nvPr/>
            </p:nvSpPr>
            <p:spPr>
              <a:xfrm>
                <a:off x="2326685" y="1453142"/>
                <a:ext cx="2104522" cy="4571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000000"/>
                    </a:solidFill>
                    <a:latin typeface="Calibri"/>
                    <a:ea typeface="Calibri"/>
                    <a:cs typeface="Calibri"/>
                    <a:sym typeface="Calibri"/>
                  </a:rPr>
                  <a:t>Vibrio cholerae</a:t>
                </a:r>
                <a:endParaRPr/>
              </a:p>
            </p:txBody>
          </p:sp>
          <p:sp>
            <p:nvSpPr>
              <p:cNvPr id="334" name="Google Shape;334;p12"/>
              <p:cNvSpPr txBox="1"/>
              <p:nvPr/>
            </p:nvSpPr>
            <p:spPr>
              <a:xfrm>
                <a:off x="3215689" y="2276709"/>
                <a:ext cx="1120138" cy="342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Calibri"/>
                    <a:ea typeface="Calibri"/>
                    <a:cs typeface="Calibri"/>
                    <a:sym typeface="Calibri"/>
                  </a:rPr>
                  <a:t>O1/O139</a:t>
                </a:r>
                <a:endParaRPr/>
              </a:p>
            </p:txBody>
          </p:sp>
          <p:sp>
            <p:nvSpPr>
              <p:cNvPr id="335" name="Google Shape;335;p12"/>
              <p:cNvSpPr txBox="1"/>
              <p:nvPr/>
            </p:nvSpPr>
            <p:spPr>
              <a:xfrm>
                <a:off x="3071812" y="3253616"/>
                <a:ext cx="1401938" cy="342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200" b="1" noProof="0" dirty="0" err="1">
                    <a:solidFill>
                      <a:srgbClr val="000000"/>
                    </a:solidFill>
                    <a:latin typeface="Calibri"/>
                    <a:ea typeface="Calibri"/>
                    <a:cs typeface="Calibri"/>
                    <a:sym typeface="Calibri"/>
                  </a:rPr>
                  <a:t>Toxicogénicas</a:t>
                </a:r>
                <a:endParaRPr lang="pt-PT" noProof="0" dirty="0"/>
              </a:p>
            </p:txBody>
          </p:sp>
          <p:sp>
            <p:nvSpPr>
              <p:cNvPr id="336" name="Google Shape;336;p12"/>
              <p:cNvSpPr txBox="1"/>
              <p:nvPr/>
            </p:nvSpPr>
            <p:spPr>
              <a:xfrm>
                <a:off x="4950618" y="2253931"/>
                <a:ext cx="1490610" cy="72384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PT" sz="1600" b="1" noProof="0" dirty="0">
                    <a:solidFill>
                      <a:srgbClr val="000000"/>
                    </a:solidFill>
                    <a:latin typeface="Calibri"/>
                    <a:ea typeface="Calibri"/>
                    <a:cs typeface="Calibri"/>
                    <a:sym typeface="Calibri"/>
                  </a:rPr>
                  <a:t>Estirpes epidémicas</a:t>
                </a:r>
                <a:endParaRPr lang="pt-PT" noProof="0" dirty="0"/>
              </a:p>
            </p:txBody>
          </p:sp>
        </p:grpSp>
        <p:cxnSp>
          <p:nvCxnSpPr>
            <p:cNvPr id="337" name="Google Shape;337;p12"/>
            <p:cNvCxnSpPr/>
            <p:nvPr/>
          </p:nvCxnSpPr>
          <p:spPr>
            <a:xfrm rot="10800000">
              <a:off x="9713190" y="5305138"/>
              <a:ext cx="1880947" cy="0"/>
            </a:xfrm>
            <a:prstGeom prst="straightConnector1">
              <a:avLst/>
            </a:prstGeom>
            <a:noFill/>
            <a:ln w="28575" cap="flat" cmpd="sng">
              <a:solidFill>
                <a:srgbClr val="000000"/>
              </a:solidFill>
              <a:prstDash val="solid"/>
              <a:miter lim="800000"/>
              <a:headEnd type="none" w="sm" len="sm"/>
              <a:tailEnd type="triangle" w="med" len="med"/>
            </a:ln>
          </p:spPr>
        </p:cxnSp>
      </p:grpSp>
      <p:sp>
        <p:nvSpPr>
          <p:cNvPr id="338" name="Google Shape;338;p12"/>
          <p:cNvSpPr/>
          <p:nvPr/>
        </p:nvSpPr>
        <p:spPr>
          <a:xfrm rot="10800000">
            <a:off x="87391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9" name="Google Shape;339;p12"/>
          <p:cNvSpPr/>
          <p:nvPr/>
        </p:nvSpPr>
        <p:spPr>
          <a:xfrm rot="10800000">
            <a:off x="4517768"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0" name="Google Shape;340;p12"/>
          <p:cNvSpPr/>
          <p:nvPr/>
        </p:nvSpPr>
        <p:spPr>
          <a:xfrm rot="10800000">
            <a:off x="8264745" y="2095598"/>
            <a:ext cx="390977" cy="218474"/>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 name="Google Shape;18;p31">
            <a:extLst>
              <a:ext uri="{FF2B5EF4-FFF2-40B4-BE49-F238E27FC236}">
                <a16:creationId xmlns:a16="http://schemas.microsoft.com/office/drawing/2014/main" id="{8FAD7244-49C8-8DF3-CD54-555462E8B47E}"/>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7</a:t>
            </a:fld>
            <a:endParaRPr b="1">
              <a:solidFill>
                <a:schemeClr val="tx1">
                  <a:lumMod val="40000"/>
                  <a:lumOff val="6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idx="4294967295"/>
          </p:nvPr>
        </p:nvSpPr>
        <p:spPr>
          <a:xfrm>
            <a:off x="4419600" y="244475"/>
            <a:ext cx="7772400" cy="14636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4"/>
              </a:buClr>
              <a:buSzPts val="4000"/>
              <a:buFont typeface="Trebuchet MS"/>
              <a:buNone/>
            </a:pPr>
            <a:r>
              <a:rPr lang="en-US" sz="4000"/>
              <a:t>Introduction to </a:t>
            </a:r>
            <a:r>
              <a:rPr lang="en-US" sz="4000" i="1"/>
              <a:t>Vibrio cholerae</a:t>
            </a:r>
            <a:r>
              <a:rPr lang="en-US" sz="4000"/>
              <a:t>, the bacterium</a:t>
            </a:r>
            <a:endParaRPr sz="4000"/>
          </a:p>
        </p:txBody>
      </p:sp>
      <p:pic>
        <p:nvPicPr>
          <p:cNvPr id="347" name="Google Shape;347;p13"/>
          <p:cNvPicPr preferRelativeResize="0"/>
          <p:nvPr/>
        </p:nvPicPr>
        <p:blipFill rotWithShape="1">
          <a:blip r:embed="rId3">
            <a:alphaModFix/>
          </a:blip>
          <a:srcRect t="-2209" r="230"/>
          <a:stretch/>
        </p:blipFill>
        <p:spPr>
          <a:xfrm>
            <a:off x="-54370" y="114300"/>
            <a:ext cx="12300739" cy="6743700"/>
          </a:xfrm>
          <a:prstGeom prst="rect">
            <a:avLst/>
          </a:prstGeom>
          <a:noFill/>
          <a:ln>
            <a:noFill/>
          </a:ln>
        </p:spPr>
      </p:pic>
      <p:sp>
        <p:nvSpPr>
          <p:cNvPr id="348" name="Google Shape;348;p13"/>
          <p:cNvSpPr txBox="1"/>
          <p:nvPr/>
        </p:nvSpPr>
        <p:spPr>
          <a:xfrm>
            <a:off x="0" y="5836434"/>
            <a:ext cx="592277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PT" sz="1600" noProof="0">
                <a:solidFill>
                  <a:schemeClr val="lt1"/>
                </a:solidFill>
                <a:latin typeface="Trebuchet MS"/>
                <a:ea typeface="Trebuchet MS"/>
                <a:cs typeface="Trebuchet MS"/>
                <a:sym typeface="Trebuchet MS"/>
              </a:rPr>
              <a:t>Imagem da bactéria </a:t>
            </a:r>
            <a:r>
              <a:rPr lang="pt-PT" sz="1600" i="1" noProof="0" dirty="0" err="1">
                <a:solidFill>
                  <a:schemeClr val="lt1"/>
                </a:solidFill>
                <a:latin typeface="Trebuchet MS"/>
                <a:ea typeface="Trebuchet MS"/>
                <a:cs typeface="Trebuchet MS"/>
                <a:sym typeface="Trebuchet MS"/>
              </a:rPr>
              <a:t>Vibrio</a:t>
            </a:r>
            <a:r>
              <a:rPr lang="pt-PT" sz="1600" i="1" noProof="0" dirty="0">
                <a:solidFill>
                  <a:schemeClr val="lt1"/>
                </a:solidFill>
                <a:latin typeface="Trebuchet MS"/>
                <a:ea typeface="Trebuchet MS"/>
                <a:cs typeface="Trebuchet MS"/>
                <a:sym typeface="Trebuchet MS"/>
              </a:rPr>
              <a:t> </a:t>
            </a:r>
            <a:r>
              <a:rPr lang="pt-PT" sz="1600" i="1" noProof="0" dirty="0" err="1">
                <a:solidFill>
                  <a:schemeClr val="lt1"/>
                </a:solidFill>
                <a:latin typeface="Trebuchet MS"/>
                <a:ea typeface="Trebuchet MS"/>
                <a:cs typeface="Trebuchet MS"/>
                <a:sym typeface="Trebuchet MS"/>
              </a:rPr>
              <a:t>cholerae</a:t>
            </a:r>
            <a:endParaRPr lang="pt-PT" sz="1600" u="sng" noProof="0" dirty="0">
              <a:solidFill>
                <a:schemeClr val="lt1"/>
              </a:solidFill>
              <a:latin typeface="Trebuchet MS"/>
              <a:ea typeface="Trebuchet MS"/>
              <a:cs typeface="Trebuchet MS"/>
              <a:sym typeface="Trebuchet MS"/>
            </a:endParaRPr>
          </a:p>
        </p:txBody>
      </p:sp>
      <p:sp>
        <p:nvSpPr>
          <p:cNvPr id="349" name="Google Shape;349;p13"/>
          <p:cNvSpPr/>
          <p:nvPr/>
        </p:nvSpPr>
        <p:spPr>
          <a:xfrm>
            <a:off x="-71562" y="-52678"/>
            <a:ext cx="12348376" cy="3339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6" name="TextBox 5">
            <a:extLst>
              <a:ext uri="{FF2B5EF4-FFF2-40B4-BE49-F238E27FC236}">
                <a16:creationId xmlns:a16="http://schemas.microsoft.com/office/drawing/2014/main" id="{E4839C03-EF0D-4E25-888F-E60212071EA5}"/>
              </a:ext>
            </a:extLst>
          </p:cNvPr>
          <p:cNvSpPr txBox="1"/>
          <p:nvPr/>
        </p:nvSpPr>
        <p:spPr>
          <a:xfrm>
            <a:off x="-54370" y="6377974"/>
            <a:ext cx="647037" cy="276999"/>
          </a:xfrm>
          <a:prstGeom prst="rect">
            <a:avLst/>
          </a:prstGeom>
          <a:solidFill>
            <a:srgbClr val="BBE2E4">
              <a:alpha val="75000"/>
            </a:srgbClr>
          </a:solid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1371600">
              <a:buClrTx/>
              <a:defRPr/>
            </a:pPr>
            <a:r>
              <a:rPr kumimoji="0" lang="en-GB" sz="1200" b="0" i="0" u="none" strike="noStrike" kern="1200" cap="none" spc="0" normalizeH="0" baseline="0" noProof="0">
                <a:ln>
                  <a:noFill/>
                </a:ln>
                <a:solidFill>
                  <a:prstClr val="black"/>
                </a:solidFill>
                <a:effectLst/>
                <a:uLnTx/>
                <a:uFillTx/>
                <a:latin typeface="Trebuchet MS" panose="020B0703020202090204" pitchFamily="34" charset="0"/>
                <a:ea typeface="Calibri"/>
                <a:cs typeface="Arial"/>
              </a:rPr>
              <a:t>© </a:t>
            </a:r>
            <a:r>
              <a:rPr kumimoji="0" lang="en-GB" sz="1200" b="0" i="0" u="none" strike="noStrike" kern="1200" cap="none" spc="0" normalizeH="0" baseline="0" noProof="0">
                <a:ln>
                  <a:noFill/>
                </a:ln>
                <a:solidFill>
                  <a:prstClr val="black"/>
                </a:solidFill>
                <a:uLnTx/>
                <a:uFillTx/>
                <a:latin typeface="Trebuchet MS" panose="020B0703020202090204" pitchFamily="34" charset="0"/>
                <a:ea typeface="Calibri"/>
                <a:cs typeface="Segoe UI"/>
              </a:rPr>
              <a:t>CDC</a:t>
            </a:r>
            <a:endParaRPr lang="en-GB" sz="1200" b="0" i="0" u="none" strike="noStrike" kern="1200" cap="none" spc="0" normalizeH="0" baseline="0" noProof="0">
              <a:ln>
                <a:noFill/>
              </a:ln>
              <a:effectLst/>
              <a:uLnTx/>
              <a:uFillTx/>
              <a:latin typeface="Trebuchet MS" panose="020B0703020202090204" pitchFamily="34" charset="0"/>
              <a:cs typeface="Segoe U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4"/>
          <p:cNvSpPr txBox="1">
            <a:spLocks noGrp="1"/>
          </p:cNvSpPr>
          <p:nvPr>
            <p:ph type="title"/>
          </p:nvPr>
        </p:nvSpPr>
        <p:spPr>
          <a:xfrm>
            <a:off x="800098" y="224292"/>
            <a:ext cx="10663237" cy="1325563"/>
          </a:xfrm>
          <a:prstGeom prst="rect">
            <a:avLst/>
          </a:prstGeom>
          <a:noFill/>
          <a:ln>
            <a:noFill/>
          </a:ln>
        </p:spPr>
        <p:txBody>
          <a:bodyPr spcFirstLastPara="1" wrap="square" lIns="91425" tIns="45700" rIns="91425" bIns="45700" anchor="ctr" anchorCtr="0">
            <a:normAutofit/>
          </a:bodyPr>
          <a:lstStyle/>
          <a:p>
            <a:pPr>
              <a:buSzPts val="4400"/>
            </a:pPr>
            <a:r>
              <a:rPr lang="pt-PT" b="1" dirty="0"/>
              <a:t>Progressão clínica da cólera</a:t>
            </a:r>
            <a:endParaRPr b="1" dirty="0"/>
          </a:p>
        </p:txBody>
      </p:sp>
      <p:sp>
        <p:nvSpPr>
          <p:cNvPr id="357" name="Google Shape;357;p14"/>
          <p:cNvSpPr txBox="1">
            <a:spLocks noGrp="1"/>
          </p:cNvSpPr>
          <p:nvPr>
            <p:ph type="body" idx="4"/>
          </p:nvPr>
        </p:nvSpPr>
        <p:spPr>
          <a:xfrm>
            <a:off x="800100" y="1400860"/>
            <a:ext cx="10663237" cy="716552"/>
          </a:xfrm>
          <a:prstGeom prst="rect">
            <a:avLst/>
          </a:prstGeom>
          <a:solidFill>
            <a:srgbClr val="61E9E2"/>
          </a:solidFill>
          <a:ln>
            <a:noFill/>
          </a:ln>
        </p:spPr>
        <p:txBody>
          <a:bodyPr spcFirstLastPara="1" wrap="square" lIns="91425" tIns="36000" rIns="91425" bIns="36000" anchor="ctr" anchorCtr="0">
            <a:normAutofit lnSpcReduction="10000"/>
          </a:bodyPr>
          <a:lstStyle/>
          <a:p>
            <a:pPr marL="0" indent="0" algn="ctr">
              <a:spcBef>
                <a:spcPts val="0"/>
              </a:spcBef>
            </a:pPr>
            <a:r>
              <a:rPr lang="pt-PT" sz="2400" noProof="0" dirty="0"/>
              <a:t>Não há qualquer diferença na doença ou nos sintomas, </a:t>
            </a:r>
          </a:p>
          <a:p>
            <a:pPr marL="0" indent="0" algn="ctr">
              <a:spcBef>
                <a:spcPts val="0"/>
              </a:spcBef>
            </a:pPr>
            <a:r>
              <a:rPr lang="pt-PT" sz="2400" noProof="0" dirty="0"/>
              <a:t>quer a cólera seja causada pelo VC O1 ou pelo VC O139.</a:t>
            </a:r>
            <a:endParaRPr lang="pt-PT" noProof="0" dirty="0"/>
          </a:p>
        </p:txBody>
      </p:sp>
      <p:sp>
        <p:nvSpPr>
          <p:cNvPr id="359" name="Google Shape;359;p14"/>
          <p:cNvSpPr txBox="1"/>
          <p:nvPr/>
        </p:nvSpPr>
        <p:spPr>
          <a:xfrm>
            <a:off x="2793900" y="2410899"/>
            <a:ext cx="2129343" cy="1170000"/>
          </a:xfrm>
          <a:prstGeom prst="rect">
            <a:avLst/>
          </a:prstGeom>
          <a:noFill/>
          <a:ln>
            <a:solidFill>
              <a:schemeClr val="tx1"/>
            </a:solidFill>
          </a:ln>
        </p:spPr>
        <p:txBody>
          <a:bodyPr spcFirstLastPara="1" wrap="square" lIns="91425" tIns="72000" rIns="91425" bIns="45700" anchor="t" anchorCtr="0">
            <a:noAutofit/>
          </a:bodyPr>
          <a:lstStyle/>
          <a:p>
            <a:pPr marL="0" marR="0" lvl="0" indent="0" algn="l" rtl="0">
              <a:spcBef>
                <a:spcPts val="0"/>
              </a:spcBef>
              <a:spcAft>
                <a:spcPts val="0"/>
              </a:spcAft>
              <a:buNone/>
            </a:pPr>
            <a:r>
              <a:rPr lang="pt-PT" sz="4400" b="1" noProof="0" dirty="0">
                <a:solidFill>
                  <a:schemeClr val="accent1"/>
                </a:solidFill>
                <a:latin typeface="Trebuchet MS"/>
                <a:ea typeface="Trebuchet MS"/>
                <a:cs typeface="Trebuchet MS"/>
                <a:sym typeface="Trebuchet MS"/>
              </a:rPr>
              <a:t>80% </a:t>
            </a:r>
            <a:endParaRPr lang="pt-PT" noProof="0" dirty="0"/>
          </a:p>
          <a:p>
            <a:pPr marL="0" marR="0" lvl="0" indent="0" algn="l" rtl="0">
              <a:spcBef>
                <a:spcPts val="0"/>
              </a:spcBef>
              <a:spcAft>
                <a:spcPts val="0"/>
              </a:spcAft>
              <a:buNone/>
            </a:pPr>
            <a:r>
              <a:rPr lang="pt-PT" sz="2400" b="1" dirty="0">
                <a:solidFill>
                  <a:schemeClr val="dk1"/>
                </a:solidFill>
                <a:latin typeface="Trebuchet MS"/>
                <a:ea typeface="Trebuchet MS"/>
                <a:cs typeface="Trebuchet MS"/>
                <a:sym typeface="Trebuchet MS"/>
              </a:rPr>
              <a:t>s</a:t>
            </a:r>
            <a:r>
              <a:rPr lang="pt-PT" sz="2400" b="1" noProof="0" dirty="0">
                <a:solidFill>
                  <a:schemeClr val="dk1"/>
                </a:solidFill>
                <a:latin typeface="Trebuchet MS"/>
                <a:ea typeface="Trebuchet MS"/>
                <a:cs typeface="Trebuchet MS"/>
                <a:sym typeface="Trebuchet MS"/>
              </a:rPr>
              <a:t>em sintomas</a:t>
            </a:r>
            <a:endParaRPr lang="pt-PT" noProof="0" dirty="0"/>
          </a:p>
        </p:txBody>
      </p:sp>
      <p:sp>
        <p:nvSpPr>
          <p:cNvPr id="360" name="Google Shape;360;p14"/>
          <p:cNvSpPr txBox="1"/>
          <p:nvPr/>
        </p:nvSpPr>
        <p:spPr>
          <a:xfrm>
            <a:off x="5198224" y="2410899"/>
            <a:ext cx="6248204" cy="1168691"/>
          </a:xfrm>
          <a:prstGeom prst="rect">
            <a:avLst/>
          </a:prstGeom>
          <a:noFill/>
          <a:ln>
            <a:solidFill>
              <a:schemeClr val="tx1"/>
            </a:solidFill>
          </a:ln>
        </p:spPr>
        <p:txBody>
          <a:bodyPr spcFirstLastPara="1" wrap="square" lIns="91425" tIns="72000" rIns="91425" bIns="45700" anchor="t" anchorCtr="0">
            <a:noAutofit/>
          </a:bodyPr>
          <a:lstStyle/>
          <a:p>
            <a:pPr marL="0" marR="0" lvl="0" indent="0" algn="l" rtl="0">
              <a:spcBef>
                <a:spcPts val="0"/>
              </a:spcBef>
              <a:spcAft>
                <a:spcPts val="0"/>
              </a:spcAft>
              <a:buNone/>
            </a:pPr>
            <a:r>
              <a:rPr lang="pt-PT" sz="4400" b="1" noProof="0" dirty="0">
                <a:solidFill>
                  <a:schemeClr val="accent1"/>
                </a:solidFill>
                <a:latin typeface="Trebuchet MS"/>
                <a:ea typeface="Trebuchet MS"/>
                <a:cs typeface="Trebuchet MS"/>
                <a:sym typeface="Trebuchet MS"/>
              </a:rPr>
              <a:t>20% </a:t>
            </a:r>
            <a:r>
              <a:rPr lang="pt-PT" sz="2400" b="1" noProof="0" dirty="0">
                <a:solidFill>
                  <a:schemeClr val="dk1"/>
                </a:solidFill>
                <a:latin typeface="Trebuchet MS"/>
                <a:ea typeface="Trebuchet MS"/>
                <a:cs typeface="Trebuchet MS"/>
                <a:sym typeface="Trebuchet MS"/>
              </a:rPr>
              <a:t>com sintomas</a:t>
            </a:r>
            <a:endParaRPr lang="pt-PT" noProof="0" dirty="0"/>
          </a:p>
        </p:txBody>
      </p:sp>
      <p:sp>
        <p:nvSpPr>
          <p:cNvPr id="361" name="Google Shape;361;p14"/>
          <p:cNvSpPr txBox="1"/>
          <p:nvPr/>
        </p:nvSpPr>
        <p:spPr>
          <a:xfrm>
            <a:off x="5182958" y="3678315"/>
            <a:ext cx="2395193" cy="2845315"/>
          </a:xfrm>
          <a:prstGeom prst="rect">
            <a:avLst/>
          </a:prstGeom>
          <a:noFill/>
          <a:ln>
            <a:solidFill>
              <a:schemeClr val="tx1"/>
            </a:solidFill>
          </a:ln>
        </p:spPr>
        <p:txBody>
          <a:bodyPr spcFirstLastPara="1" wrap="square" lIns="91425" tIns="216000" rIns="91425" bIns="45700" anchor="t" anchorCtr="0">
            <a:noAutofit/>
          </a:bodyPr>
          <a:lstStyle/>
          <a:p>
            <a:pPr marL="0" marR="0" lvl="0" indent="0" algn="l" rtl="0">
              <a:spcBef>
                <a:spcPts val="0"/>
              </a:spcBef>
              <a:spcAft>
                <a:spcPts val="0"/>
              </a:spcAft>
              <a:buNone/>
            </a:pPr>
            <a:r>
              <a:rPr lang="pt-PT" sz="4400" b="1" noProof="0" dirty="0">
                <a:solidFill>
                  <a:schemeClr val="accent1"/>
                </a:solidFill>
                <a:latin typeface="Trebuchet MS"/>
                <a:ea typeface="Trebuchet MS"/>
                <a:cs typeface="Trebuchet MS"/>
                <a:sym typeface="Trebuchet MS"/>
              </a:rPr>
              <a:t>80% </a:t>
            </a:r>
          </a:p>
          <a:p>
            <a:pPr marL="0" marR="0" lvl="0" indent="0" algn="l" rtl="0">
              <a:spcBef>
                <a:spcPts val="0"/>
              </a:spcBef>
              <a:spcAft>
                <a:spcPts val="0"/>
              </a:spcAft>
              <a:buNone/>
            </a:pPr>
            <a:r>
              <a:rPr lang="pt-PT" sz="3200" b="1" dirty="0">
                <a:solidFill>
                  <a:schemeClr val="dk1"/>
                </a:solidFill>
                <a:latin typeface="Trebuchet MS"/>
                <a:ea typeface="Trebuchet MS"/>
                <a:cs typeface="Trebuchet MS"/>
                <a:sym typeface="Trebuchet MS"/>
              </a:rPr>
              <a:t>f</a:t>
            </a:r>
            <a:r>
              <a:rPr lang="pt-PT" sz="3200" b="1" noProof="0" dirty="0" err="1">
                <a:solidFill>
                  <a:schemeClr val="dk1"/>
                </a:solidFill>
                <a:latin typeface="Trebuchet MS"/>
                <a:ea typeface="Trebuchet MS"/>
                <a:cs typeface="Trebuchet MS"/>
                <a:sym typeface="Trebuchet MS"/>
              </a:rPr>
              <a:t>orma</a:t>
            </a:r>
            <a:r>
              <a:rPr lang="pt-PT" sz="3200" b="1" noProof="0" dirty="0">
                <a:solidFill>
                  <a:schemeClr val="dk1"/>
                </a:solidFill>
                <a:latin typeface="Trebuchet MS"/>
                <a:ea typeface="Trebuchet MS"/>
                <a:cs typeface="Trebuchet MS"/>
                <a:sym typeface="Trebuchet MS"/>
              </a:rPr>
              <a:t> ligeira</a:t>
            </a:r>
            <a:endParaRPr lang="pt-PT" noProof="0" dirty="0"/>
          </a:p>
          <a:p>
            <a:pPr marL="0" marR="0" lvl="0" indent="0" algn="l" rtl="0">
              <a:spcBef>
                <a:spcPts val="0"/>
              </a:spcBef>
              <a:spcAft>
                <a:spcPts val="0"/>
              </a:spcAft>
              <a:buNone/>
            </a:pPr>
            <a:r>
              <a:rPr lang="pt-PT" sz="2000" dirty="0">
                <a:solidFill>
                  <a:schemeClr val="dk1"/>
                </a:solidFill>
                <a:latin typeface="Trebuchet MS"/>
                <a:ea typeface="Trebuchet MS"/>
                <a:cs typeface="Trebuchet MS"/>
                <a:sym typeface="Trebuchet MS"/>
              </a:rPr>
              <a:t>com </a:t>
            </a:r>
            <a:r>
              <a:rPr lang="pt-PT" sz="2000" noProof="0" dirty="0">
                <a:solidFill>
                  <a:schemeClr val="dk1"/>
                </a:solidFill>
                <a:latin typeface="Trebuchet MS"/>
                <a:ea typeface="Trebuchet MS"/>
                <a:cs typeface="Trebuchet MS"/>
                <a:sym typeface="Trebuchet MS"/>
              </a:rPr>
              <a:t>poucos ou nenhuns sinais de desidratação</a:t>
            </a:r>
            <a:endParaRPr lang="pt-PT" sz="2000" noProof="0" dirty="0"/>
          </a:p>
        </p:txBody>
      </p:sp>
      <p:sp>
        <p:nvSpPr>
          <p:cNvPr id="362" name="Google Shape;362;p14"/>
          <p:cNvSpPr txBox="1"/>
          <p:nvPr/>
        </p:nvSpPr>
        <p:spPr>
          <a:xfrm>
            <a:off x="7680960" y="3666219"/>
            <a:ext cx="3765468" cy="2852211"/>
          </a:xfrm>
          <a:prstGeom prst="rect">
            <a:avLst/>
          </a:prstGeom>
          <a:noFill/>
          <a:ln w="9525">
            <a:solidFill>
              <a:schemeClr val="tx1"/>
            </a:solidFill>
          </a:ln>
        </p:spPr>
        <p:txBody>
          <a:bodyPr spcFirstLastPara="1" wrap="square" lIns="91425" tIns="216000" rIns="91425" bIns="45700" anchor="t" anchorCtr="0">
            <a:noAutofit/>
          </a:bodyPr>
          <a:lstStyle/>
          <a:p>
            <a:pPr marL="0" marR="0" lvl="0" indent="0" algn="l" rtl="0">
              <a:spcBef>
                <a:spcPts val="0"/>
              </a:spcBef>
              <a:spcAft>
                <a:spcPts val="0"/>
              </a:spcAft>
              <a:buNone/>
            </a:pPr>
            <a:r>
              <a:rPr lang="pt-PT" sz="4400" b="1" noProof="0" dirty="0">
                <a:solidFill>
                  <a:schemeClr val="accent1"/>
                </a:solidFill>
                <a:latin typeface="Trebuchet MS"/>
                <a:ea typeface="Trebuchet MS"/>
                <a:cs typeface="Trebuchet MS"/>
                <a:sym typeface="Trebuchet MS"/>
              </a:rPr>
              <a:t>20% </a:t>
            </a:r>
            <a:br>
              <a:rPr lang="pt-PT" sz="4400" b="1" noProof="0" dirty="0">
                <a:solidFill>
                  <a:schemeClr val="accent1"/>
                </a:solidFill>
                <a:latin typeface="Trebuchet MS"/>
                <a:ea typeface="Trebuchet MS"/>
                <a:cs typeface="Trebuchet MS"/>
                <a:sym typeface="Trebuchet MS"/>
              </a:rPr>
            </a:br>
            <a:r>
              <a:rPr lang="pt-PT" sz="3200" b="1" noProof="0" dirty="0">
                <a:solidFill>
                  <a:schemeClr val="dk1"/>
                </a:solidFill>
                <a:latin typeface="Trebuchet MS"/>
                <a:ea typeface="Trebuchet MS"/>
                <a:cs typeface="Trebuchet MS"/>
                <a:sym typeface="Trebuchet MS"/>
              </a:rPr>
              <a:t>forma grave</a:t>
            </a:r>
            <a:endParaRPr lang="pt-PT" noProof="0" dirty="0"/>
          </a:p>
          <a:p>
            <a:pPr marL="0" marR="0" lvl="0" indent="0" algn="l" rtl="0">
              <a:spcBef>
                <a:spcPts val="0"/>
              </a:spcBef>
              <a:spcAft>
                <a:spcPts val="0"/>
              </a:spcAft>
              <a:buNone/>
            </a:pPr>
            <a:r>
              <a:rPr lang="pt-PT" sz="2000" noProof="0" dirty="0">
                <a:solidFill>
                  <a:schemeClr val="dk1"/>
                </a:solidFill>
                <a:latin typeface="Trebuchet MS"/>
                <a:ea typeface="Trebuchet MS"/>
                <a:cs typeface="Trebuchet MS"/>
                <a:sym typeface="Trebuchet MS"/>
              </a:rPr>
              <a:t>com desidratação que pode causar choque </a:t>
            </a:r>
            <a:r>
              <a:rPr lang="pt-PT" sz="2000" noProof="0" dirty="0" err="1">
                <a:solidFill>
                  <a:schemeClr val="dk1"/>
                </a:solidFill>
                <a:latin typeface="Trebuchet MS"/>
                <a:ea typeface="Trebuchet MS"/>
                <a:cs typeface="Trebuchet MS"/>
                <a:sym typeface="Trebuchet MS"/>
              </a:rPr>
              <a:t>hipovolémico</a:t>
            </a:r>
            <a:r>
              <a:rPr lang="pt-PT" sz="2000" noProof="0" dirty="0">
                <a:solidFill>
                  <a:schemeClr val="dk1"/>
                </a:solidFill>
                <a:latin typeface="Trebuchet MS"/>
                <a:ea typeface="Trebuchet MS"/>
                <a:cs typeface="Trebuchet MS"/>
                <a:sym typeface="Trebuchet MS"/>
              </a:rPr>
              <a:t> e morte</a:t>
            </a:r>
            <a:endParaRPr lang="pt-PT" sz="2000" noProof="0" dirty="0"/>
          </a:p>
        </p:txBody>
      </p:sp>
      <p:sp>
        <p:nvSpPr>
          <p:cNvPr id="364" name="Google Shape;364;p14"/>
          <p:cNvSpPr/>
          <p:nvPr/>
        </p:nvSpPr>
        <p:spPr>
          <a:xfrm>
            <a:off x="381217" y="1764585"/>
            <a:ext cx="2048764" cy="2048764"/>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6" name="Google Shape;366;p14"/>
          <p:cNvSpPr txBox="1">
            <a:spLocks noGrp="1"/>
          </p:cNvSpPr>
          <p:nvPr>
            <p:ph type="body" idx="3"/>
          </p:nvPr>
        </p:nvSpPr>
        <p:spPr>
          <a:xfrm>
            <a:off x="267278" y="2169362"/>
            <a:ext cx="2251642" cy="153305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000"/>
              <a:buFont typeface="Trebuchet MS"/>
              <a:buNone/>
            </a:pPr>
            <a:r>
              <a:rPr lang="pt-PT" sz="2000" noProof="0" dirty="0"/>
              <a:t>Curto período </a:t>
            </a:r>
          </a:p>
          <a:p>
            <a:pPr marL="0" lvl="0" indent="0" algn="ctr" rtl="0">
              <a:lnSpc>
                <a:spcPct val="100000"/>
              </a:lnSpc>
              <a:spcBef>
                <a:spcPts val="0"/>
              </a:spcBef>
              <a:spcAft>
                <a:spcPts val="0"/>
              </a:spcAft>
              <a:buSzPts val="2000"/>
              <a:buFont typeface="Trebuchet MS"/>
              <a:buNone/>
            </a:pPr>
            <a:r>
              <a:rPr lang="pt-PT" sz="2000" noProof="0" dirty="0"/>
              <a:t>de incubação: </a:t>
            </a:r>
            <a:br>
              <a:rPr lang="pt-PT" sz="1600" noProof="0" dirty="0"/>
            </a:br>
            <a:r>
              <a:rPr lang="pt-PT" sz="2000" b="1" noProof="0" dirty="0"/>
              <a:t>2 horas – 5 dias</a:t>
            </a:r>
            <a:endParaRPr lang="pt-PT" noProof="0" dirty="0"/>
          </a:p>
          <a:p>
            <a:pPr marL="0" lvl="0" indent="0" algn="ctr" rtl="0">
              <a:lnSpc>
                <a:spcPct val="90000"/>
              </a:lnSpc>
              <a:spcBef>
                <a:spcPts val="1000"/>
              </a:spcBef>
              <a:spcAft>
                <a:spcPts val="0"/>
              </a:spcAft>
              <a:buSzPts val="2800"/>
              <a:buFont typeface="Trebuchet MS"/>
              <a:buNone/>
            </a:pPr>
            <a:endParaRPr lang="pt-PT" noProof="0" dirty="0"/>
          </a:p>
        </p:txBody>
      </p:sp>
      <p:sp>
        <p:nvSpPr>
          <p:cNvPr id="8" name="Triangle 7">
            <a:extLst>
              <a:ext uri="{FF2B5EF4-FFF2-40B4-BE49-F238E27FC236}">
                <a16:creationId xmlns:a16="http://schemas.microsoft.com/office/drawing/2014/main" id="{2FD7FD8E-7ABB-DA01-B42F-D2E0FAD795F0}"/>
              </a:ext>
            </a:extLst>
          </p:cNvPr>
          <p:cNvSpPr/>
          <p:nvPr/>
        </p:nvSpPr>
        <p:spPr>
          <a:xfrm rot="10800000">
            <a:off x="5371952"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0" name="Triangle 9">
            <a:extLst>
              <a:ext uri="{FF2B5EF4-FFF2-40B4-BE49-F238E27FC236}">
                <a16:creationId xmlns:a16="http://schemas.microsoft.com/office/drawing/2014/main" id="{8B223C59-7069-9A0E-872E-280075BE1574}"/>
              </a:ext>
            </a:extLst>
          </p:cNvPr>
          <p:cNvSpPr/>
          <p:nvPr/>
        </p:nvSpPr>
        <p:spPr>
          <a:xfrm rot="10800000">
            <a:off x="7788478" y="3417508"/>
            <a:ext cx="580115" cy="32416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63" name="Google Shape;363;p14"/>
          <p:cNvPicPr preferRelativeResize="0"/>
          <p:nvPr/>
        </p:nvPicPr>
        <p:blipFill rotWithShape="1">
          <a:blip r:embed="rId3">
            <a:alphaModFix/>
          </a:blip>
          <a:srcRect l="23688" t="6403" r="25036" b="5121"/>
          <a:stretch/>
        </p:blipFill>
        <p:spPr>
          <a:xfrm>
            <a:off x="994466" y="3081630"/>
            <a:ext cx="2093653" cy="3612542"/>
          </a:xfrm>
          <a:prstGeom prst="rect">
            <a:avLst/>
          </a:prstGeom>
          <a:noFill/>
          <a:ln>
            <a:noFill/>
          </a:ln>
        </p:spPr>
      </p:pic>
      <p:sp>
        <p:nvSpPr>
          <p:cNvPr id="13" name="Google Shape;18;p31">
            <a:extLst>
              <a:ext uri="{FF2B5EF4-FFF2-40B4-BE49-F238E27FC236}">
                <a16:creationId xmlns:a16="http://schemas.microsoft.com/office/drawing/2014/main" id="{2672FDE2-63C0-8A60-0A31-D57AAD205FE5}"/>
              </a:ext>
            </a:extLst>
          </p:cNvPr>
          <p:cNvSpPr txBox="1">
            <a:spLocks noGrp="1"/>
          </p:cNvSpPr>
          <p:nvPr>
            <p:ph type="sldNum" idx="12"/>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r>
              <a:rPr lang="en-US">
                <a:solidFill>
                  <a:schemeClr val="tx1">
                    <a:lumMod val="40000"/>
                    <a:lumOff val="60000"/>
                  </a:schemeClr>
                </a:solidFill>
              </a:rPr>
              <a:t>1 /</a:t>
            </a:r>
            <a:fld id="{00000000-1234-1234-1234-123412341234}" type="slidenum">
              <a:rPr lang="en-US" b="1" smtClean="0">
                <a:solidFill>
                  <a:schemeClr val="tx1">
                    <a:lumMod val="40000"/>
                    <a:lumOff val="60000"/>
                  </a:schemeClr>
                </a:solidFill>
              </a:rPr>
              <a:pPr/>
              <a:t>9</a:t>
            </a:fld>
            <a:endParaRPr b="1">
              <a:solidFill>
                <a:schemeClr val="tx1">
                  <a:lumMod val="40000"/>
                  <a:lumOff val="60000"/>
                </a:schemeClr>
              </a:solidFill>
            </a:endParaRPr>
          </a:p>
        </p:txBody>
      </p:sp>
    </p:spTree>
  </p:cSld>
  <p:clrMapOvr>
    <a:masterClrMapping/>
  </p:clrMapOvr>
</p:sld>
</file>

<file path=ppt/theme/theme1.xml><?xml version="1.0" encoding="utf-8"?>
<a:theme xmlns:a="http://schemas.openxmlformats.org/drawingml/2006/main" name="Office Theme">
  <a:themeElements>
    <a:clrScheme name="GTFCC_THIS ONE">
      <a:dk1>
        <a:srgbClr val="414141"/>
      </a:dk1>
      <a:lt1>
        <a:srgbClr val="FFFFFF"/>
      </a:lt1>
      <a:dk2>
        <a:srgbClr val="0E2841"/>
      </a:dk2>
      <a:lt2>
        <a:srgbClr val="E8E8E8"/>
      </a:lt2>
      <a:accent1>
        <a:srgbClr val="099E93"/>
      </a:accent1>
      <a:accent2>
        <a:srgbClr val="1ABBB3"/>
      </a:accent2>
      <a:accent3>
        <a:srgbClr val="76CCCE"/>
      </a:accent3>
      <a:accent4>
        <a:srgbClr val="D99228"/>
      </a:accent4>
      <a:accent5>
        <a:srgbClr val="F8C056"/>
      </a:accent5>
      <a:accent6>
        <a:srgbClr val="AAAAAA"/>
      </a:accent6>
      <a:hlink>
        <a:srgbClr val="099E93"/>
      </a:hlink>
      <a:folHlink>
        <a:srgbClr val="9660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WAUQUIER, Nadia</DisplayName>
        <AccountId>11</AccountId>
        <AccountType/>
      </UserInfo>
      <UserInfo>
        <DisplayName>Amanda Debes</DisplayName>
        <AccountId>16</AccountId>
        <AccountType/>
      </UserInfo>
      <UserInfo>
        <DisplayName>ABOU FAYAD, Antoine</DisplayName>
        <AccountId>67</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BARON, Emmanuel</DisplayName>
        <AccountId>82</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BARBOZA, Philippe</DisplayName>
        <AccountId>24</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244B7B-156F-4840-B323-DC316BFE7083}">
  <ds:schemaRefs>
    <ds:schemaRef ds:uri="http://schemas.microsoft.com/sharepoint/v3/contenttype/forms"/>
  </ds:schemaRefs>
</ds:datastoreItem>
</file>

<file path=customXml/itemProps2.xml><?xml version="1.0" encoding="utf-8"?>
<ds:datastoreItem xmlns:ds="http://schemas.openxmlformats.org/officeDocument/2006/customXml" ds:itemID="{446429FE-758E-43B6-AC63-E27CF1373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7f6b08-aae8-43f5-a56a-7242e87ca57e"/>
    <ds:schemaRef ds:uri="c1d3f722-9873-401b-afb3-c19158721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E4C7AF-6DED-4D23-85FC-4AFDFAA5132E}">
  <ds:schemaRefs>
    <ds:schemaRef ds:uri="377f6b08-aae8-43f5-a56a-7242e87ca57e"/>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b3de2de-4ca2-4ad1-8c6e-008e70a43a87"/>
    <ds:schemaRef ds:uri="0225443d-76f0-4d33-b010-b7398fa8165d"/>
  </ds:schemaRefs>
</ds:datastoreItem>
</file>

<file path=docProps/app.xml><?xml version="1.0" encoding="utf-8"?>
<Properties xmlns="http://schemas.openxmlformats.org/officeDocument/2006/extended-properties" xmlns:vt="http://schemas.openxmlformats.org/officeDocument/2006/docPropsVTypes">
  <Template>GTFCC</Template>
  <TotalTime>809</TotalTime>
  <Words>5111</Words>
  <Application>Microsoft Office PowerPoint</Application>
  <PresentationFormat>Widescreen</PresentationFormat>
  <Paragraphs>440</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Objetivos da aprendizagem</vt:lpstr>
      <vt:lpstr>Esboço</vt:lpstr>
      <vt:lpstr>INTRODUÇÃO À CÓLERA</vt:lpstr>
      <vt:lpstr>Cólera, a doença </vt:lpstr>
      <vt:lpstr>PowerPoint Presentation</vt:lpstr>
      <vt:lpstr>Introdução ao Vibrio cholerae</vt:lpstr>
      <vt:lpstr>Introduction to Vibrio cholerae, the bacterium</vt:lpstr>
      <vt:lpstr>Progressão clínica da cólera</vt:lpstr>
      <vt:lpstr>Diarreia aquosa aguda</vt:lpstr>
      <vt:lpstr>Desidratação grave</vt:lpstr>
      <vt:lpstr>Tratamento da cólera</vt:lpstr>
      <vt:lpstr>INTRODUÇÃO AOS TESTES DA CÓLERA</vt:lpstr>
      <vt:lpstr>PowerPoint Presentation</vt:lpstr>
      <vt:lpstr>Porquê fazer o teste de cólera?</vt:lpstr>
      <vt:lpstr>Testes para vigilância e não para  gestão clínica </vt:lpstr>
      <vt:lpstr>Estratégia adaptada à situação epidemiológica </vt:lpstr>
      <vt:lpstr>Identificar um caso suspeito de cólera</vt:lpstr>
      <vt:lpstr>Definições de casos suspeitos de cólera</vt:lpstr>
      <vt:lpstr>Teste: de acordo com a situação epidemiológica </vt:lpstr>
      <vt:lpstr>Teste: métodos de testagem </vt:lpstr>
      <vt:lpstr>PowerPoint Presentation</vt:lpstr>
      <vt:lpstr>PowerPoint Presentation</vt:lpstr>
      <vt:lpstr>Relatório de acordo com a situação epidemiológica</vt:lpstr>
      <vt:lpstr>Resumo</vt:lpstr>
      <vt:lpstr>Links para material de apoio do GTFCC</vt:lpstr>
      <vt:lpstr>AVALIAÇÃO DE FIM DE MÓDULO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OUTLINE</dc:title>
  <dc:creator>Hadley Kincade Kincade</dc:creator>
  <cp:lastModifiedBy>NEYROUD, Francine Monique</cp:lastModifiedBy>
  <cp:revision>195</cp:revision>
  <dcterms:created xsi:type="dcterms:W3CDTF">2024-03-20T09:07:49Z</dcterms:created>
  <dcterms:modified xsi:type="dcterms:W3CDTF">2025-10-06T14:40:00Z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SIP_Label_8af03ff0-41c5-4c41-b55e-fabb8fae94be_Enabled">
    <vt:lpwstr>true</vt:lpwstr>
  </property>
  <property fmtid="{D5CDD505-2E9C-101B-9397-08002B2CF9AE}" pid="4" name="MSIP_Label_8af03ff0-41c5-4c41-b55e-fabb8fae94be_SetDate">
    <vt:lpwstr>2024-05-22T12:59:45Z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5872a960-7502-4cc7-b905-13774aede01e</vt:lpwstr>
  </property>
  <property fmtid="{D5CDD505-2E9C-101B-9397-08002B2CF9AE}" pid="9" name="MSIP_Label_8af03ff0-41c5-4c41-b55e-fabb8fae94be_ContentBits">
    <vt:lpwstr>0</vt:lpwstr>
  </property>
  <property fmtid="{D5CDD505-2E9C-101B-9397-08002B2CF9AE}" pid="10" name="MediaServiceImageTags">
    <vt:lpwstr/>
  </property>
</Properties>
</file>