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4" r:id="rId4"/>
    <p:sldMasterId id="2147483722" r:id="rId5"/>
  </p:sldMasterIdLst>
  <p:notesMasterIdLst>
    <p:notesMasterId r:id="rId64"/>
  </p:notesMasterIdLst>
  <p:handoutMasterIdLst>
    <p:handoutMasterId r:id="rId65"/>
  </p:handoutMasterIdLst>
  <p:sldIdLst>
    <p:sldId id="291" r:id="rId6"/>
    <p:sldId id="975" r:id="rId7"/>
    <p:sldId id="976" r:id="rId8"/>
    <p:sldId id="710" r:id="rId9"/>
    <p:sldId id="699" r:id="rId10"/>
    <p:sldId id="698" r:id="rId11"/>
    <p:sldId id="701" r:id="rId12"/>
    <p:sldId id="700" r:id="rId13"/>
    <p:sldId id="997" r:id="rId14"/>
    <p:sldId id="1031" r:id="rId15"/>
    <p:sldId id="995" r:id="rId16"/>
    <p:sldId id="702" r:id="rId17"/>
    <p:sldId id="705" r:id="rId18"/>
    <p:sldId id="1024" r:id="rId19"/>
    <p:sldId id="708" r:id="rId20"/>
    <p:sldId id="704" r:id="rId21"/>
    <p:sldId id="1011" r:id="rId22"/>
    <p:sldId id="1019" r:id="rId23"/>
    <p:sldId id="977" r:id="rId24"/>
    <p:sldId id="994" r:id="rId25"/>
    <p:sldId id="978" r:id="rId26"/>
    <p:sldId id="1015" r:id="rId27"/>
    <p:sldId id="1014" r:id="rId28"/>
    <p:sldId id="1016" r:id="rId29"/>
    <p:sldId id="1017" r:id="rId30"/>
    <p:sldId id="1018" r:id="rId31"/>
    <p:sldId id="980" r:id="rId32"/>
    <p:sldId id="711" r:id="rId33"/>
    <p:sldId id="987" r:id="rId34"/>
    <p:sldId id="1028" r:id="rId35"/>
    <p:sldId id="715" r:id="rId36"/>
    <p:sldId id="988" r:id="rId37"/>
    <p:sldId id="981" r:id="rId38"/>
    <p:sldId id="993" r:id="rId39"/>
    <p:sldId id="1021" r:id="rId40"/>
    <p:sldId id="1026" r:id="rId41"/>
    <p:sldId id="990" r:id="rId42"/>
    <p:sldId id="991" r:id="rId43"/>
    <p:sldId id="982" r:id="rId44"/>
    <p:sldId id="989" r:id="rId45"/>
    <p:sldId id="983" r:id="rId46"/>
    <p:sldId id="1041" r:id="rId47"/>
    <p:sldId id="713" r:id="rId48"/>
    <p:sldId id="1013" r:id="rId49"/>
    <p:sldId id="712" r:id="rId50"/>
    <p:sldId id="716" r:id="rId51"/>
    <p:sldId id="1035" r:id="rId52"/>
    <p:sldId id="1032" r:id="rId53"/>
    <p:sldId id="1034" r:id="rId54"/>
    <p:sldId id="984" r:id="rId55"/>
    <p:sldId id="1025" r:id="rId56"/>
    <p:sldId id="985" r:id="rId57"/>
    <p:sldId id="709" r:id="rId58"/>
    <p:sldId id="1036" r:id="rId59"/>
    <p:sldId id="1040" r:id="rId60"/>
    <p:sldId id="1029" r:id="rId61"/>
    <p:sldId id="1030" r:id="rId62"/>
    <p:sldId id="1042" r:id="rId6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617E0E-4374-7AD3-5EEE-33533827B7F7}" name="WAUQUIER, Nadia" initials="WN" userId="S::wauquiern@who.int::9aff5815-3c2f-4de1-a1ad-7f60375e98d2" providerId="AD"/>
  <p188:author id="{1DFFE415-BC11-15E3-1C00-37B32DE7B10E}" name="Turnsek, Maryann (CDC/NCEZID/DFWED/EDLB)" initials="TM(" userId="S::hud4@cdc.gov::96135ede-c0a8-4f2a-a571-c201424bf4a9" providerId="AD"/>
  <p188:author id="{E5F85C2E-16B4-603B-C5D4-4FFF8B777B22}" name="MOHAMED, Mohamed" initials="MM" userId="S::mohamedmoh@who.int::22f376a7-7c9f-42bd-ace1-71ef31b96753" providerId="AD"/>
  <p188:author id="{2DA48B2E-B5E0-96BA-6E5E-1F2094DDB7A2}" name="ABOU FAYAD, Antoine" initials="AA" userId="S::aboua@who.int::3b04f215-735a-4bd0-aeb5-18cce15699c1" providerId="AD"/>
  <p188:author id="{F00BE82E-B2FE-5A11-6DDD-DCC97C69DF34}" name="ALBERTI, Kathryn" initials="AK" userId="S::albertik@who.int::b6ab0193-bb89-4217-858a-2e968de9a597" providerId="AD"/>
  <p188:author id="{641F457B-4CFA-00C3-E4D2-8226EF6E6D60}" name="ELNOSSERY, Sherein" initials="ES" userId="S::elnosserys@who.int::920a591a-a1bb-49da-ac78-1c7e1dc87a4f" providerId="AD"/>
  <p188:author id="{24E3717E-857E-E5FF-7D4A-8662C8C42A7E}" name="amorais@gavi.org" initials="am" userId="S::urn:spo:guest#amorais@gavi.org::" providerId="AD"/>
  <p188:author id="{CC276891-E747-7A8C-782E-D0FB35EDDCE9}" name="Marie-Laure  QUILICI" initials="" userId="S::quilici@pasteur.fr::639234ae-c19b-46fd-9aa4-2318969c6eb0" providerId="AD"/>
  <p188:author id="{F3402E9D-70D1-7172-52B7-8F549EBFAA01}" name="wendelin.moser@epicentre.msf.org" initials="we" userId="S::urn:spo:guest#wendelin.moser@epicentre.msf.org::" providerId="AD"/>
  <p188:author id="{67C523C2-A1E9-A991-BAAB-DBC68789819D}" name="Antoine Abou Fayad" initials="AA" userId="S::aa328@aub.edu.lb::3fce6120-de9e-4fb6-b353-a273a5c24602" providerId="AD"/>
  <p188:author id="{1388D9E1-2183-DC03-BA2D-B69AC68614AF}" name="HARRIS, Victoria Louise" initials="VH" userId="S::harrisv@who.int::77d83ea0-bc42-459a-b288-1c4c0bdb19c2" providerId="AD"/>
  <p188:author id="{B8AB2BEC-9575-2F2B-7AF6-44FFF427B71D}" name="Flavio FINGER" initials="FF" userId="S::flavio.finger_epicentre.msf.org#ext#@worldhealthorg.onmicrosoft.com::de158966-4029-4a1f-af38-a0ca51a134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onica Ramos" initials="MR" lastIdx="6" clrIdx="6">
    <p:extLst>
      <p:ext uri="{19B8F6BF-5375-455C-9EA6-DF929625EA0E}">
        <p15:presenceInfo xmlns:p15="http://schemas.microsoft.com/office/powerpoint/2012/main" userId="59889b7c6e2d2af8" providerId="Windows Live"/>
      </p:ext>
    </p:extLst>
  </p:cmAuthor>
  <p:cmAuthor id="1" name="stefano malvolti" initials="sm" lastIdx="1" clrIdx="0">
    <p:extLst>
      <p:ext uri="{19B8F6BF-5375-455C-9EA6-DF929625EA0E}">
        <p15:presenceInfo xmlns:p15="http://schemas.microsoft.com/office/powerpoint/2012/main" userId="9aa0e095b9442147" providerId="Windows Live"/>
      </p:ext>
    </p:extLst>
  </p:cmAuthor>
  <p:cmAuthor id="8" name="NAULEAU, Margot" initials="NM [2]" lastIdx="7" clrIdx="7">
    <p:extLst>
      <p:ext uri="{19B8F6BF-5375-455C-9EA6-DF929625EA0E}">
        <p15:presenceInfo xmlns:p15="http://schemas.microsoft.com/office/powerpoint/2012/main" userId="S::nauleaum@who.int::b8f38d2d-93ee-4260-a81b-b605849d5255" providerId="AD"/>
      </p:ext>
    </p:extLst>
  </p:cmAuthor>
  <p:cmAuthor id="2" name="Angela Hwang" initials="AH" lastIdx="10" clrIdx="1">
    <p:extLst>
      <p:ext uri="{19B8F6BF-5375-455C-9EA6-DF929625EA0E}">
        <p15:presenceInfo xmlns:p15="http://schemas.microsoft.com/office/powerpoint/2012/main" userId="76c8abf780358ab7" providerId="Windows Live"/>
      </p:ext>
    </p:extLst>
  </p:cmAuthor>
  <p:cmAuthor id="9" name="DOMINGUEZ, Morgane" initials="DM" lastIdx="1" clrIdx="8">
    <p:extLst>
      <p:ext uri="{19B8F6BF-5375-455C-9EA6-DF929625EA0E}">
        <p15:presenceInfo xmlns:p15="http://schemas.microsoft.com/office/powerpoint/2012/main" userId="S::mdominguez@who.int::d29c428e-ee62-4017-a838-521138d5b01c" providerId="AD"/>
      </p:ext>
    </p:extLst>
  </p:cmAuthor>
  <p:cmAuthor id="3" name="Melissa Ko" initials="MK" lastIdx="90" clrIdx="2">
    <p:extLst>
      <p:ext uri="{19B8F6BF-5375-455C-9EA6-DF929625EA0E}">
        <p15:presenceInfo xmlns:p15="http://schemas.microsoft.com/office/powerpoint/2012/main" userId="b6892b740f2a7ed8" providerId="Windows Live"/>
      </p:ext>
    </p:extLst>
  </p:cmAuthor>
  <p:cmAuthor id="10" name="WENDLAND, Annika" initials="WA" lastIdx="2" clrIdx="9">
    <p:extLst>
      <p:ext uri="{19B8F6BF-5375-455C-9EA6-DF929625EA0E}">
        <p15:presenceInfo xmlns:p15="http://schemas.microsoft.com/office/powerpoint/2012/main" userId="S::wendlanda@who.int::71e54f93-46a0-4822-8f32-eb7925560b34" providerId="AD"/>
      </p:ext>
    </p:extLst>
  </p:cmAuthor>
  <p:cmAuthor id="4" name="Melissa Ko" initials="MK [2]" lastIdx="23" clrIdx="3">
    <p:extLst>
      <p:ext uri="{19B8F6BF-5375-455C-9EA6-DF929625EA0E}">
        <p15:presenceInfo xmlns:p15="http://schemas.microsoft.com/office/powerpoint/2012/main" userId="S::kom@mmglobalhealth.onmicrosoft.com::23b20d86-e47e-415f-9bd9-67289a2fbf55" providerId="AD"/>
      </p:ext>
    </p:extLst>
  </p:cmAuthor>
  <p:cmAuthor id="11" name="Andrew Azman" initials="AA" lastIdx="1" clrIdx="10">
    <p:extLst>
      <p:ext uri="{19B8F6BF-5375-455C-9EA6-DF929625EA0E}">
        <p15:presenceInfo xmlns:p15="http://schemas.microsoft.com/office/powerpoint/2012/main" userId="S::aazman1@jh.edu::297b94ec-a040-4a76-a681-d32187fb8eef" providerId="AD"/>
      </p:ext>
    </p:extLst>
  </p:cmAuthor>
  <p:cmAuthor id="5" name="Stefano Malvolti" initials="SM" lastIdx="3" clrIdx="4">
    <p:extLst>
      <p:ext uri="{19B8F6BF-5375-455C-9EA6-DF929625EA0E}">
        <p15:presenceInfo xmlns:p15="http://schemas.microsoft.com/office/powerpoint/2012/main" userId="S::malvoltis@mmglobalhealth.onmicrosoft.com::3bc22825-71aa-4e72-96f9-ef5be3b2039a" providerId="AD"/>
      </p:ext>
    </p:extLst>
  </p:cmAuthor>
  <p:cmAuthor id="6" name="NAULEAU, Margot" initials="NM" lastIdx="1" clrIdx="5">
    <p:extLst>
      <p:ext uri="{19B8F6BF-5375-455C-9EA6-DF929625EA0E}">
        <p15:presenceInfo xmlns:p15="http://schemas.microsoft.com/office/powerpoint/2012/main" userId="S-1-5-21-1446143339-2250552318-1255726049-1639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9C94"/>
    <a:srgbClr val="EF665B"/>
    <a:srgbClr val="72211E"/>
    <a:srgbClr val="99211E"/>
    <a:srgbClr val="26BCB4"/>
    <a:srgbClr val="008080"/>
    <a:srgbClr val="09716B"/>
    <a:srgbClr val="7A0000"/>
    <a:srgbClr val="119C9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B1E5C8-961E-B839-3082-E3D22E045476}" v="26" dt="2025-07-11T10:48:18.532"/>
    <p1510:client id="{648856BE-20F7-52AC-17D2-2C4F01DC27A1}" v="6" dt="2025-07-11T10:42:03.2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viewProps" Target="viewProps.xml"/><Relationship Id="rId7" Type="http://schemas.openxmlformats.org/officeDocument/2006/relationships/slide" Target="slides/slide2.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A82019FC-E7AE-1644-A669-931860FE03B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2A9C85E5-208E-024B-916A-B4C9EE4EAA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ABF369C-DDD0-B948-8D27-61C9140BCD69}" type="datetimeFigureOut">
              <a:rPr lang="fr-FR" smtClean="0"/>
              <a:t>11/07/2025</a:t>
            </a:fld>
            <a:endParaRPr lang="fr-FR"/>
          </a:p>
        </p:txBody>
      </p:sp>
      <p:sp>
        <p:nvSpPr>
          <p:cNvPr id="4" name="Espace réservé du pied de page 3">
            <a:extLst>
              <a:ext uri="{FF2B5EF4-FFF2-40B4-BE49-F238E27FC236}">
                <a16:creationId xmlns:a16="http://schemas.microsoft.com/office/drawing/2014/main" id="{9628F2FD-48D3-0E4E-A7AA-9069F516F3A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FC41DAB5-CEF6-494C-90E0-5F633DA3D0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B7CAEE-AC5C-1448-AF49-63C05EABE128}" type="slidenum">
              <a:rPr lang="fr-FR" smtClean="0"/>
              <a:t>‹#›</a:t>
            </a:fld>
            <a:endParaRPr lang="fr-FR"/>
          </a:p>
        </p:txBody>
      </p:sp>
    </p:spTree>
    <p:extLst>
      <p:ext uri="{BB962C8B-B14F-4D97-AF65-F5344CB8AC3E}">
        <p14:creationId xmlns:p14="http://schemas.microsoft.com/office/powerpoint/2010/main" val="23213397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0DB506-4BC6-CB45-8788-4CDA7FD16C1A}" type="datetimeFigureOut">
              <a:rPr lang="en-GB" smtClean="0"/>
              <a:t>11/07/2025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504E23-EFC6-954F-B42A-4F03BD93428A}" type="slidenum">
              <a:rPr lang="en-GB" smtClean="0"/>
              <a:t>‹#›</a:t>
            </a:fld>
            <a:endParaRPr lang="en-GB"/>
          </a:p>
        </p:txBody>
      </p:sp>
    </p:spTree>
    <p:extLst>
      <p:ext uri="{BB962C8B-B14F-4D97-AF65-F5344CB8AC3E}">
        <p14:creationId xmlns:p14="http://schemas.microsoft.com/office/powerpoint/2010/main" val="370276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r" rtl="1"/>
            <a:r>
              <a:rPr lang="ar-SA" sz="1200" kern="1200">
                <a:solidFill>
                  <a:schemeClr val="tx1"/>
                </a:solidFill>
                <a:effectLst/>
                <a:latin typeface="+mn-lt"/>
                <a:ea typeface="+mn-ea"/>
                <a:cs typeface="+mn-cs"/>
              </a:rPr>
              <a:t>مرحبًا بكم في الوحدة الثالثة من هذه الدورة التي سنناقش فيها اختبارات التشخيص السريع للكوليرا،</a:t>
            </a:r>
            <a:r>
              <a:rPr lang="en-US" sz="1200" kern="1200">
                <a:solidFill>
                  <a:schemeClr val="tx1"/>
                </a:solidFill>
                <a:effectLst/>
                <a:latin typeface="+mn-lt"/>
                <a:ea typeface="+mn-ea"/>
                <a:cs typeface="+mn-cs"/>
              </a:rPr>
              <a:t> .RDTs </a:t>
            </a:r>
          </a:p>
        </p:txBody>
      </p:sp>
      <p:sp>
        <p:nvSpPr>
          <p:cNvPr id="4" name="Espace réservé du numéro de diapositive 3"/>
          <p:cNvSpPr>
            <a:spLocks noGrp="1"/>
          </p:cNvSpPr>
          <p:nvPr>
            <p:ph type="sldNum" sz="quarter" idx="5"/>
          </p:nvPr>
        </p:nvSpPr>
        <p:spPr/>
        <p:txBody>
          <a:bodyPr/>
          <a:lstStyle/>
          <a:p>
            <a:fld id="{FC504E23-EFC6-954F-B42A-4F03BD93428A}" type="slidenum">
              <a:rPr lang="en-GB" smtClean="0"/>
              <a:t>1</a:t>
            </a:fld>
            <a:endParaRPr lang="en-GB"/>
          </a:p>
        </p:txBody>
      </p:sp>
    </p:spTree>
    <p:extLst>
      <p:ext uri="{BB962C8B-B14F-4D97-AF65-F5344CB8AC3E}">
        <p14:creationId xmlns:p14="http://schemas.microsoft.com/office/powerpoint/2010/main" val="1893794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7" name="Google Shape;577;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ar-SA" sz="1200" b="0" kern="1200">
                <a:solidFill>
                  <a:schemeClr val="tx1"/>
                </a:solidFill>
                <a:effectLst/>
                <a:latin typeface="+mn-lt"/>
                <a:ea typeface="+mn-ea"/>
                <a:cs typeface="+mn-cs"/>
              </a:rPr>
              <a:t>لتلخيص،</a:t>
            </a:r>
            <a:endParaRPr lang="en-US" sz="1200" b="0" kern="1200">
              <a:solidFill>
                <a:schemeClr val="tx1"/>
              </a:solidFill>
              <a:effectLst/>
              <a:latin typeface="+mn-lt"/>
              <a:ea typeface="+mn-ea"/>
              <a:cs typeface="+mn-cs"/>
            </a:endParaRPr>
          </a:p>
          <a:p>
            <a:pPr algn="r" rtl="1"/>
            <a:r>
              <a:rPr lang="ar-SA" sz="1200" b="0" kern="1200">
                <a:solidFill>
                  <a:schemeClr val="tx1"/>
                </a:solidFill>
                <a:effectLst/>
                <a:latin typeface="+mn-lt"/>
                <a:ea typeface="+mn-ea"/>
                <a:cs typeface="+mn-cs"/>
              </a:rPr>
              <a:t>عالج المريض دائمًا في أسرع وقت ممكن</a:t>
            </a:r>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عندما لا يكون هناك تفشي، نهدف إلى اكتشاف الحالة الأولى بسرعة لحماية المجتمع بسرعة وتنبيه الأقسام الأخرى لاحتواء المرض ومنع تفشي واسع النطاق</a:t>
            </a:r>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للقيام بذلك، نحدد الحالات المشتبه بها، وهذا يشمل أي شخص يبلغ من العمر سنتين فأكثر يعاني من إسهال مائي حاد وجفاف شديد، أو يبلغ من العمر سنتين فأكثر ويموت بسبب إسهال مائي حاد</a:t>
            </a:r>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إذا كانت اختبارات التشخيص السريع متاحة، نقوم باختبار جميع الحالات المشتبه بها باستخدام اختبارات التشخيص السريع</a:t>
            </a:r>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نرسل أيضًا العينات التفاعلية لاختبارات التشخيص السريع إلى المختبر للتأكيد بواسطة الزراعة أو</a:t>
            </a:r>
            <a:r>
              <a:rPr lang="en-US" sz="1200" b="0" kern="1200">
                <a:solidFill>
                  <a:schemeClr val="tx1"/>
                </a:solidFill>
                <a:effectLst/>
                <a:latin typeface="+mn-lt"/>
                <a:ea typeface="+mn-ea"/>
                <a:cs typeface="+mn-cs"/>
              </a:rPr>
              <a:t> .PCR </a:t>
            </a:r>
            <a:r>
              <a:rPr lang="ar-SA" sz="1200" b="0" kern="1200">
                <a:solidFill>
                  <a:schemeClr val="tx1"/>
                </a:solidFill>
                <a:effectLst/>
                <a:latin typeface="+mn-lt"/>
                <a:ea typeface="+mn-ea"/>
                <a:cs typeface="+mn-cs"/>
              </a:rPr>
              <a:t>إذا لم تكن اختبارات التشخيص السريع متاحة، نجمع ببساطة العينات من جميع الحالات المشتبه بها ونرسلها إلى المختبر للاختبار في أسرع وقت ممكن</a:t>
            </a:r>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نسجل جميع نتائج اختبارات التشخيص السريع</a:t>
            </a:r>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تفاعلية أو غير تفاعلية</a:t>
            </a:r>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ونبلغ عن أي نتيجة تفاعلية لاختبار التشخيص السريع إلى السلطات الصحية في نفس اليوم</a:t>
            </a:r>
            <a:r>
              <a:rPr lang="en-US" sz="1200" b="0" kern="1200">
                <a:solidFill>
                  <a:schemeClr val="tx1"/>
                </a:solidFill>
                <a:effectLst/>
                <a:latin typeface="+mn-lt"/>
                <a:ea typeface="+mn-ea"/>
                <a:cs typeface="+mn-cs"/>
              </a:rPr>
              <a:t>.</a:t>
            </a:r>
          </a:p>
          <a:p>
            <a:pPr algn="r" rtl="1"/>
            <a:r>
              <a:rPr lang="ar-SA" sz="1200" b="0" kern="1200">
                <a:solidFill>
                  <a:schemeClr val="tx1"/>
                </a:solidFill>
                <a:effectLst/>
                <a:latin typeface="+mn-lt"/>
                <a:ea typeface="+mn-ea"/>
                <a:cs typeface="+mn-cs"/>
              </a:rPr>
              <a:t>عندما يكون هناك تفشي للكوليرا في المنطقة أو وحدة الترصد نهدف إلى مراقبة التفشي. يتم الآن تعريف الحالة المشتبه بها للكوليرا على أنها أي شخص من أي عمر يعاني من إسهال مائي حاد أو يموت بسبب إسهال مائي حاد. إذا كانت اختبارات التشخيص السريع متاحة، نقوم باختبار أول 3 حالات مشتبه بها في اليوم في منشأتنا الصحية باستخدام اختبارات التشخيص السريع. نرسل أيضًا العينات التفاعلية لاختبارات التشخيص السريع إلى المختبر للتأكيد بواسطة الزراعة أو</a:t>
            </a:r>
            <a:r>
              <a:rPr lang="en-US" sz="1200" b="0" kern="1200">
                <a:solidFill>
                  <a:schemeClr val="tx1"/>
                </a:solidFill>
                <a:effectLst/>
                <a:latin typeface="+mn-lt"/>
                <a:ea typeface="+mn-ea"/>
                <a:cs typeface="+mn-cs"/>
              </a:rPr>
              <a:t> .PCR </a:t>
            </a:r>
            <a:r>
              <a:rPr lang="ar-SA" sz="1200" b="0" kern="1200">
                <a:solidFill>
                  <a:schemeClr val="tx1"/>
                </a:solidFill>
                <a:effectLst/>
                <a:latin typeface="+mn-lt"/>
                <a:ea typeface="+mn-ea"/>
                <a:cs typeface="+mn-cs"/>
              </a:rPr>
              <a:t>إذا لم تكن اختبارات التشخيص السريع متاحة لأي سبب، نجمع العينات من أول 3 حالات مشتبه بها في الأسبوع في المنشأة الصحية ونرسلها إلى المختبر للاختبار. نحافظ على سجل لجميع نتائج اختبارات التشخيص السريع. أخيرًا، نبلغ عن جميع الحالات المشتبه بها ونتائج اختبارات التشخيص السريع إلى السلطات الصحية على أساس أسبوعي</a:t>
            </a:r>
            <a:r>
              <a:rPr lang="en-US" sz="1200" b="0" kern="1200">
                <a:solidFill>
                  <a:schemeClr val="tx1"/>
                </a:solidFill>
                <a:effectLst/>
                <a:latin typeface="+mn-lt"/>
                <a:ea typeface="+mn-ea"/>
                <a:cs typeface="+mn-cs"/>
              </a:rPr>
              <a:t>.</a:t>
            </a:r>
          </a:p>
          <a:p>
            <a:pPr marL="0" indent="0" algn="r" rtl="1"/>
            <a:endParaRPr lang="en-US" altLang="zh-CN"/>
          </a:p>
        </p:txBody>
      </p:sp>
      <p:sp>
        <p:nvSpPr>
          <p:cNvPr id="578" name="Google Shape;578;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2679278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rtl="1">
              <a:lnSpc>
                <a:spcPct val="150000"/>
              </a:lnSpc>
              <a:spcBef>
                <a:spcPts val="0"/>
              </a:spcBef>
              <a:spcAft>
                <a:spcPts val="800"/>
              </a:spcAft>
            </a:pPr>
            <a:r>
              <a:rPr lang="ar-LB" sz="1800" dirty="0">
                <a:effectLst/>
                <a:latin typeface="Trebuchet MS" panose="020B0603020202020204" pitchFamily="34" charset="0"/>
                <a:ea typeface="MS Mincho" panose="02020609040205080304" pitchFamily="49" charset="-128"/>
                <a:cs typeface="Times New Roman" panose="02020603050405020304" pitchFamily="18" charset="0"/>
              </a:rPr>
              <a:t>يُفضَّل إجراء اختبارات التشخيص السريع</a:t>
            </a:r>
            <a:r>
              <a:rPr lang="en-GB" sz="1800" dirty="0">
                <a:effectLst/>
                <a:latin typeface="Trebuchet MS" panose="020B0603020202020204" pitchFamily="34" charset="0"/>
                <a:ea typeface="MS Mincho" panose="02020609040205080304" pitchFamily="49" charset="-128"/>
                <a:cs typeface="Times New Roman" panose="02020603050405020304" pitchFamily="18" charset="0"/>
              </a:rPr>
              <a:t> (RDTs) </a:t>
            </a:r>
            <a:r>
              <a:rPr lang="ar-LB" sz="1800" dirty="0">
                <a:effectLst/>
                <a:latin typeface="Trebuchet MS" panose="020B0603020202020204" pitchFamily="34" charset="0"/>
                <a:ea typeface="MS Mincho" panose="02020609040205080304" pitchFamily="49" charset="-128"/>
                <a:cs typeface="Times New Roman" panose="02020603050405020304" pitchFamily="18" charset="0"/>
              </a:rPr>
              <a:t>على عينات البراز الطازجة خلال ساعتين من جمعها من مريض أصيب بالمرض منذ أقل من 4 أيام ولم يتلقَّ مضادات حيوية</a:t>
            </a:r>
            <a:r>
              <a:rPr lang="en-GB" sz="1800" dirty="0">
                <a:effectLst/>
                <a:latin typeface="Trebuchet MS" panose="020B0603020202020204" pitchFamily="34" charset="0"/>
                <a:ea typeface="MS Mincho" panose="02020609040205080304" pitchFamily="49" charset="-128"/>
                <a:cs typeface="Times New Roman" panose="02020603050405020304" pitchFamily="18" charset="0"/>
              </a:rPr>
              <a:t>.</a:t>
            </a:r>
            <a:endParaRPr lang="en-US" sz="1800" dirty="0">
              <a:effectLst/>
              <a:latin typeface="Trebuchet MS" panose="020B0603020202020204" pitchFamily="34" charset="0"/>
              <a:ea typeface="MS Mincho" panose="02020609040205080304" pitchFamily="49" charset="-128"/>
              <a:cs typeface="Times New Roman" panose="02020603050405020304" pitchFamily="18" charset="0"/>
            </a:endParaRPr>
          </a:p>
          <a:p>
            <a:pPr marL="0" marR="0" algn="r" rtl="1">
              <a:lnSpc>
                <a:spcPct val="150000"/>
              </a:lnSpc>
              <a:spcBef>
                <a:spcPts val="0"/>
              </a:spcBef>
              <a:spcAft>
                <a:spcPts val="800"/>
              </a:spcAft>
            </a:pPr>
            <a:r>
              <a:rPr lang="ar-LB" sz="1800" dirty="0">
                <a:effectLst/>
                <a:latin typeface="Trebuchet MS" panose="020B0603020202020204" pitchFamily="34" charset="0"/>
                <a:ea typeface="MS Mincho" panose="02020609040205080304" pitchFamily="49" charset="-128"/>
                <a:cs typeface="Times New Roman" panose="02020603050405020304" pitchFamily="18" charset="0"/>
              </a:rPr>
              <a:t>العيّنات المناسبة لاختبار</a:t>
            </a:r>
            <a:r>
              <a:rPr lang="en-GB" sz="1800" dirty="0">
                <a:effectLst/>
                <a:latin typeface="Trebuchet MS" panose="020B0603020202020204" pitchFamily="34" charset="0"/>
                <a:ea typeface="MS Mincho" panose="02020609040205080304" pitchFamily="49" charset="-128"/>
                <a:cs typeface="Times New Roman" panose="02020603050405020304" pitchFamily="18" charset="0"/>
              </a:rPr>
              <a:t> RDT </a:t>
            </a:r>
            <a:r>
              <a:rPr lang="ar-LB" sz="1800" dirty="0">
                <a:effectLst/>
                <a:latin typeface="Trebuchet MS" panose="020B0603020202020204" pitchFamily="34" charset="0"/>
                <a:ea typeface="MS Mincho" panose="02020609040205080304" pitchFamily="49" charset="-128"/>
                <a:cs typeface="Times New Roman" panose="02020603050405020304" pitchFamily="18" charset="0"/>
              </a:rPr>
              <a:t>مباشرةً تشمل</a:t>
            </a:r>
            <a:r>
              <a:rPr lang="en-GB" sz="1800" dirty="0">
                <a:effectLst/>
                <a:latin typeface="Trebuchet MS" panose="020B0603020202020204" pitchFamily="34" charset="0"/>
                <a:ea typeface="MS Mincho" panose="02020609040205080304" pitchFamily="49" charset="-128"/>
                <a:cs typeface="Times New Roman" panose="02020603050405020304" pitchFamily="18" charset="0"/>
              </a:rPr>
              <a:t>:</a:t>
            </a:r>
            <a:endParaRPr lang="en-US" sz="1800" dirty="0">
              <a:effectLst/>
              <a:latin typeface="Trebuchet MS" panose="020B0603020202020204" pitchFamily="34" charset="0"/>
              <a:ea typeface="MS Mincho" panose="02020609040205080304" pitchFamily="49" charset="-128"/>
              <a:cs typeface="Times New Roman" panose="02020603050405020304" pitchFamily="18" charset="0"/>
            </a:endParaRPr>
          </a:p>
          <a:p>
            <a:pPr marL="0" marR="0" algn="r" rtl="1">
              <a:lnSpc>
                <a:spcPct val="150000"/>
              </a:lnSpc>
              <a:spcBef>
                <a:spcPts val="0"/>
              </a:spcBef>
              <a:spcAft>
                <a:spcPts val="800"/>
              </a:spcAft>
            </a:pPr>
            <a:r>
              <a:rPr lang="ar-LB" sz="1800" dirty="0">
                <a:effectLst/>
                <a:latin typeface="Trebuchet MS" panose="020B0603020202020204" pitchFamily="34" charset="0"/>
                <a:ea typeface="MS Mincho" panose="02020609040205080304" pitchFamily="49" charset="-128"/>
                <a:cs typeface="Times New Roman" panose="02020603050405020304" pitchFamily="18" charset="0"/>
              </a:rPr>
              <a:t>البراز السائل</a:t>
            </a:r>
            <a:endParaRPr lang="en-US" sz="1800" dirty="0">
              <a:effectLst/>
              <a:latin typeface="Trebuchet MS" panose="020B0603020202020204" pitchFamily="34" charset="0"/>
              <a:ea typeface="MS Mincho" panose="02020609040205080304" pitchFamily="49" charset="-128"/>
              <a:cs typeface="Times New Roman" panose="02020603050405020304" pitchFamily="18" charset="0"/>
            </a:endParaRPr>
          </a:p>
          <a:p>
            <a:pPr marL="0" marR="0" algn="r" rtl="1">
              <a:lnSpc>
                <a:spcPct val="150000"/>
              </a:lnSpc>
              <a:spcBef>
                <a:spcPts val="0"/>
              </a:spcBef>
              <a:spcAft>
                <a:spcPts val="800"/>
              </a:spcAft>
            </a:pPr>
            <a:r>
              <a:rPr lang="ar-LB" sz="1800" dirty="0">
                <a:effectLst/>
                <a:latin typeface="Trebuchet MS" panose="020B0603020202020204" pitchFamily="34" charset="0"/>
                <a:ea typeface="MS Mincho" panose="02020609040205080304" pitchFamily="49" charset="-128"/>
                <a:cs typeface="Times New Roman" panose="02020603050405020304" pitchFamily="18" charset="0"/>
              </a:rPr>
              <a:t>البراز اللزج أو المُخاطي أو الطري أو شبه الصلب</a:t>
            </a:r>
            <a:endParaRPr lang="en-US" sz="1800" dirty="0">
              <a:effectLst/>
              <a:latin typeface="Trebuchet MS" panose="020B0603020202020204" pitchFamily="34" charset="0"/>
              <a:ea typeface="MS Mincho" panose="02020609040205080304" pitchFamily="49" charset="-128"/>
              <a:cs typeface="Times New Roman" panose="02020603050405020304" pitchFamily="18" charset="0"/>
            </a:endParaRPr>
          </a:p>
          <a:p>
            <a:pPr marL="0" marR="0" algn="r" rtl="1">
              <a:lnSpc>
                <a:spcPct val="150000"/>
              </a:lnSpc>
              <a:spcBef>
                <a:spcPts val="0"/>
              </a:spcBef>
              <a:spcAft>
                <a:spcPts val="800"/>
              </a:spcAft>
            </a:pPr>
            <a:r>
              <a:rPr lang="ar-LB" sz="1800" dirty="0">
                <a:effectLst/>
                <a:latin typeface="Trebuchet MS" panose="020B0603020202020204" pitchFamily="34" charset="0"/>
                <a:ea typeface="MS Mincho" panose="02020609040205080304" pitchFamily="49" charset="-128"/>
                <a:cs typeface="Times New Roman" panose="02020603050405020304" pitchFamily="18" charset="0"/>
              </a:rPr>
              <a:t>العيّنات غير المناسبة لاختبار</a:t>
            </a:r>
            <a:r>
              <a:rPr lang="en-GB" sz="1800" dirty="0">
                <a:effectLst/>
                <a:latin typeface="Trebuchet MS" panose="020B0603020202020204" pitchFamily="34" charset="0"/>
                <a:ea typeface="MS Mincho" panose="02020609040205080304" pitchFamily="49" charset="-128"/>
                <a:cs typeface="Times New Roman" panose="02020603050405020304" pitchFamily="18" charset="0"/>
              </a:rPr>
              <a:t> RDT </a:t>
            </a:r>
            <a:r>
              <a:rPr lang="ar-LB" sz="1800" dirty="0">
                <a:effectLst/>
                <a:latin typeface="Trebuchet MS" panose="020B0603020202020204" pitchFamily="34" charset="0"/>
                <a:ea typeface="MS Mincho" panose="02020609040205080304" pitchFamily="49" charset="-128"/>
                <a:cs typeface="Times New Roman" panose="02020603050405020304" pitchFamily="18" charset="0"/>
              </a:rPr>
              <a:t>مباشرةً تشمل</a:t>
            </a:r>
            <a:r>
              <a:rPr lang="en-GB" sz="1800" dirty="0">
                <a:effectLst/>
                <a:latin typeface="Trebuchet MS" panose="020B0603020202020204" pitchFamily="34" charset="0"/>
                <a:ea typeface="MS Mincho" panose="02020609040205080304" pitchFamily="49" charset="-128"/>
                <a:cs typeface="Times New Roman" panose="02020603050405020304" pitchFamily="18" charset="0"/>
              </a:rPr>
              <a:t>:</a:t>
            </a:r>
            <a:endParaRPr lang="en-US" sz="1800" dirty="0">
              <a:effectLst/>
              <a:latin typeface="Trebuchet MS" panose="020B0603020202020204" pitchFamily="34" charset="0"/>
              <a:ea typeface="MS Mincho" panose="02020609040205080304" pitchFamily="49" charset="-128"/>
              <a:cs typeface="Times New Roman" panose="02020603050405020304" pitchFamily="18" charset="0"/>
            </a:endParaRPr>
          </a:p>
          <a:p>
            <a:pPr marL="0" marR="0" algn="r" rtl="1">
              <a:lnSpc>
                <a:spcPct val="150000"/>
              </a:lnSpc>
              <a:spcBef>
                <a:spcPts val="0"/>
              </a:spcBef>
              <a:spcAft>
                <a:spcPts val="800"/>
              </a:spcAft>
            </a:pPr>
            <a:r>
              <a:rPr lang="ar-LB" sz="1800" dirty="0">
                <a:effectLst/>
                <a:latin typeface="Trebuchet MS" panose="020B0603020202020204" pitchFamily="34" charset="0"/>
                <a:ea typeface="MS Mincho" panose="02020609040205080304" pitchFamily="49" charset="-128"/>
                <a:cs typeface="Times New Roman" panose="02020603050405020304" pitchFamily="18" charset="0"/>
              </a:rPr>
              <a:t>البراز المحفوظ في وسط النقل</a:t>
            </a:r>
            <a:r>
              <a:rPr lang="en-GB" sz="1800" dirty="0">
                <a:effectLst/>
                <a:latin typeface="Trebuchet MS" panose="020B0603020202020204" pitchFamily="34" charset="0"/>
                <a:ea typeface="MS Mincho" panose="02020609040205080304" pitchFamily="49" charset="-128"/>
                <a:cs typeface="Times New Roman" panose="02020603050405020304" pitchFamily="18" charset="0"/>
              </a:rPr>
              <a:t> Cary-Blair</a:t>
            </a:r>
            <a:endParaRPr lang="en-US" sz="1800" dirty="0">
              <a:effectLst/>
              <a:latin typeface="Trebuchet MS" panose="020B0603020202020204" pitchFamily="34" charset="0"/>
              <a:ea typeface="MS Mincho" panose="02020609040205080304" pitchFamily="49" charset="-128"/>
              <a:cs typeface="Times New Roman" panose="02020603050405020304" pitchFamily="18" charset="0"/>
            </a:endParaRPr>
          </a:p>
          <a:p>
            <a:pPr marL="0" marR="0" algn="r" rtl="1">
              <a:lnSpc>
                <a:spcPct val="150000"/>
              </a:lnSpc>
              <a:spcBef>
                <a:spcPts val="0"/>
              </a:spcBef>
              <a:spcAft>
                <a:spcPts val="800"/>
              </a:spcAft>
            </a:pPr>
            <a:r>
              <a:rPr lang="ar-LB" sz="1800" dirty="0">
                <a:effectLst/>
                <a:latin typeface="Trebuchet MS" panose="020B0603020202020204" pitchFamily="34" charset="0"/>
                <a:ea typeface="MS Mincho" panose="02020609040205080304" pitchFamily="49" charset="-128"/>
                <a:cs typeface="Times New Roman" panose="02020603050405020304" pitchFamily="18" charset="0"/>
              </a:rPr>
              <a:t>المسحات الشرجية</a:t>
            </a:r>
            <a:r>
              <a:rPr lang="en-GB" sz="1800" dirty="0">
                <a:effectLst/>
                <a:latin typeface="Trebuchet MS" panose="020B0603020202020204" pitchFamily="34" charset="0"/>
                <a:ea typeface="MS Mincho" panose="02020609040205080304" pitchFamily="49" charset="-128"/>
                <a:cs typeface="Times New Roman" panose="02020603050405020304" pitchFamily="18" charset="0"/>
              </a:rPr>
              <a:t> (rectal swabs)</a:t>
            </a:r>
            <a:endParaRPr lang="en-US" sz="1800" dirty="0">
              <a:effectLst/>
              <a:latin typeface="Trebuchet MS" panose="020B0603020202020204" pitchFamily="34" charset="0"/>
              <a:ea typeface="MS Mincho" panose="02020609040205080304" pitchFamily="49" charset="-128"/>
              <a:cs typeface="Times New Roman" panose="02020603050405020304" pitchFamily="18" charset="0"/>
            </a:endParaRPr>
          </a:p>
          <a:p>
            <a:pPr marL="0" marR="0" algn="r" rtl="1">
              <a:lnSpc>
                <a:spcPct val="150000"/>
              </a:lnSpc>
              <a:spcBef>
                <a:spcPts val="0"/>
              </a:spcBef>
              <a:spcAft>
                <a:spcPts val="800"/>
              </a:spcAft>
            </a:pPr>
            <a:r>
              <a:rPr lang="ar-LB" sz="1800" dirty="0">
                <a:effectLst/>
                <a:latin typeface="Trebuchet MS" panose="020B0603020202020204" pitchFamily="34" charset="0"/>
                <a:ea typeface="MS Mincho" panose="02020609040205080304" pitchFamily="49" charset="-128"/>
                <a:cs typeface="Times New Roman" panose="02020603050405020304" pitchFamily="18" charset="0"/>
              </a:rPr>
              <a:t>يرجى أيضًا ملاحظة أن هذه الأنواع من العينات تتطلّب خطوات إضافية في المختبر(مثل الإثراء) قبل الفحص</a:t>
            </a:r>
            <a:endParaRPr lang="en-US" sz="1800" dirty="0">
              <a:effectLst/>
              <a:latin typeface="Trebuchet MS" panose="020B0603020202020204" pitchFamily="34" charset="0"/>
              <a:ea typeface="MS Mincho" panose="02020609040205080304" pitchFamily="49" charset="-128"/>
              <a:cs typeface="Times New Roman" panose="02020603050405020304" pitchFamily="18" charset="0"/>
            </a:endParaRPr>
          </a:p>
          <a:p>
            <a:endParaRPr lang="en-US" altLang="zh-CN" dirty="0"/>
          </a:p>
        </p:txBody>
      </p:sp>
      <p:sp>
        <p:nvSpPr>
          <p:cNvPr id="4" name="Slide Number Placeholder 3"/>
          <p:cNvSpPr>
            <a:spLocks noGrp="1"/>
          </p:cNvSpPr>
          <p:nvPr>
            <p:ph type="sldNum" sz="quarter" idx="5"/>
          </p:nvPr>
        </p:nvSpPr>
        <p:spPr/>
        <p:txBody>
          <a:bodyPr/>
          <a:lstStyle/>
          <a:p>
            <a:fld id="{FC504E23-EFC6-954F-B42A-4F03BD93428A}" type="slidenum">
              <a:rPr lang="en-GB" smtClean="0"/>
              <a:t>11</a:t>
            </a:fld>
            <a:endParaRPr lang="en-GB"/>
          </a:p>
        </p:txBody>
      </p:sp>
    </p:spTree>
    <p:extLst>
      <p:ext uri="{BB962C8B-B14F-4D97-AF65-F5344CB8AC3E}">
        <p14:creationId xmlns:p14="http://schemas.microsoft.com/office/powerpoint/2010/main" val="3760801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b="0" kern="1200">
                <a:solidFill>
                  <a:schemeClr val="tx1"/>
                </a:solidFill>
                <a:effectLst/>
                <a:latin typeface="+mn-lt"/>
                <a:ea typeface="+mn-ea"/>
                <a:cs typeface="+mn-cs"/>
              </a:rPr>
              <a:t>اختبارات التشخيص السريع للكوليرا ليست بديلاً عن زراعة البراز أو أي اختبار جزيئي لتأكيد الكوليرا أو لتأكيد تفشي الكوليرا. لا يمكن استخدام اختبارات التشخيص السريع للكوليرا لتشخيص حالات الكوليرا الفردية. لا ينبغي أن تؤثر نتيجة اختبارات التشخيص السريع للكوليرا على إدارة الحالة سريريا . لا تكشف اختبارات التشخيص السريع للكوليرا عن سمية الكوليرا. لا توفر اختبارات التشخيص السريع للكوليرا بيانات عن حساسية المضادات الحيوية</a:t>
            </a:r>
            <a:r>
              <a:rPr lang="en-US" sz="1200" b="0" kern="1200">
                <a:solidFill>
                  <a:schemeClr val="tx1"/>
                </a:solidFill>
                <a:effectLst/>
                <a:latin typeface="+mn-lt"/>
                <a:ea typeface="+mn-ea"/>
                <a:cs typeface="+mn-cs"/>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lang="en-US" altLang="zh-CN"/>
          </a:p>
        </p:txBody>
      </p:sp>
      <p:sp>
        <p:nvSpPr>
          <p:cNvPr id="4" name="Slide Number Placeholder 3"/>
          <p:cNvSpPr>
            <a:spLocks noGrp="1"/>
          </p:cNvSpPr>
          <p:nvPr>
            <p:ph type="sldNum" sz="quarter" idx="5"/>
          </p:nvPr>
        </p:nvSpPr>
        <p:spPr/>
        <p:txBody>
          <a:bodyPr/>
          <a:lstStyle/>
          <a:p>
            <a:fld id="{FC504E23-EFC6-954F-B42A-4F03BD93428A}" type="slidenum">
              <a:rPr lang="en-GB" smtClean="0"/>
              <a:t>12</a:t>
            </a:fld>
            <a:endParaRPr lang="en-GB"/>
          </a:p>
        </p:txBody>
      </p:sp>
    </p:spTree>
    <p:extLst>
      <p:ext uri="{BB962C8B-B14F-4D97-AF65-F5344CB8AC3E}">
        <p14:creationId xmlns:p14="http://schemas.microsoft.com/office/powerpoint/2010/main" val="3677612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kern="1200">
                <a:solidFill>
                  <a:schemeClr val="tx1"/>
                </a:solidFill>
                <a:effectLst/>
                <a:latin typeface="+mn-lt"/>
                <a:ea typeface="+mn-ea"/>
                <a:cs typeface="+mn-cs"/>
              </a:rPr>
              <a:t>بعض الملاحظات حول السلامة قبل أن نناقش الإجراء</a:t>
            </a:r>
            <a:r>
              <a:rPr lang="en-US" sz="1200" kern="1200">
                <a:solidFill>
                  <a:schemeClr val="tx1"/>
                </a:solidFill>
                <a:effectLst/>
                <a:latin typeface="+mn-lt"/>
                <a:ea typeface="+mn-ea"/>
                <a:cs typeface="+mn-cs"/>
              </a:rPr>
              <a:t>.</a:t>
            </a:r>
            <a:endParaRPr lang="en-US" altLang="zh-CN"/>
          </a:p>
        </p:txBody>
      </p:sp>
      <p:sp>
        <p:nvSpPr>
          <p:cNvPr id="4" name="Slide Number Placeholder 3"/>
          <p:cNvSpPr>
            <a:spLocks noGrp="1"/>
          </p:cNvSpPr>
          <p:nvPr>
            <p:ph type="sldNum" sz="quarter" idx="5"/>
          </p:nvPr>
        </p:nvSpPr>
        <p:spPr/>
        <p:txBody>
          <a:bodyPr/>
          <a:lstStyle/>
          <a:p>
            <a:fld id="{FC504E23-EFC6-954F-B42A-4F03BD93428A}" type="slidenum">
              <a:rPr lang="en-GB" smtClean="0"/>
              <a:t>13</a:t>
            </a:fld>
            <a:endParaRPr lang="en-GB"/>
          </a:p>
        </p:txBody>
      </p:sp>
    </p:spTree>
    <p:extLst>
      <p:ext uri="{BB962C8B-B14F-4D97-AF65-F5344CB8AC3E}">
        <p14:creationId xmlns:p14="http://schemas.microsoft.com/office/powerpoint/2010/main" val="2966772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a:p>
        </p:txBody>
      </p:sp>
      <p:sp>
        <p:nvSpPr>
          <p:cNvPr id="4" name="Slide Number Placeholder 3"/>
          <p:cNvSpPr>
            <a:spLocks noGrp="1"/>
          </p:cNvSpPr>
          <p:nvPr>
            <p:ph type="sldNum" sz="quarter" idx="10"/>
          </p:nvPr>
        </p:nvSpPr>
        <p:spPr/>
        <p:txBody>
          <a:bodyPr/>
          <a:lstStyle/>
          <a:p>
            <a:fld id="{CD6D1C54-4330-469F-A021-0B5D304CAAFE}"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kern="1200">
                <a:solidFill>
                  <a:schemeClr val="tx1"/>
                </a:solidFill>
                <a:effectLst/>
                <a:latin typeface="+mn-lt"/>
                <a:ea typeface="+mn-ea"/>
                <a:cs typeface="+mn-cs"/>
              </a:rPr>
              <a:t>دعونا نلقي نظرة على إجراء اختبار التشخيص السريع</a:t>
            </a:r>
            <a:r>
              <a:rPr lang="en-US" sz="1200" kern="1200">
                <a:solidFill>
                  <a:schemeClr val="tx1"/>
                </a:solidFill>
                <a:effectLst/>
                <a:latin typeface="+mn-lt"/>
                <a:ea typeface="+mn-ea"/>
                <a:cs typeface="+mn-cs"/>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lang="en-US" altLang="zh-CN"/>
          </a:p>
        </p:txBody>
      </p:sp>
      <p:sp>
        <p:nvSpPr>
          <p:cNvPr id="4" name="Slide Number Placeholder 3"/>
          <p:cNvSpPr>
            <a:spLocks noGrp="1"/>
          </p:cNvSpPr>
          <p:nvPr>
            <p:ph type="sldNum" sz="quarter" idx="5"/>
          </p:nvPr>
        </p:nvSpPr>
        <p:spPr/>
        <p:txBody>
          <a:bodyPr/>
          <a:lstStyle/>
          <a:p>
            <a:fld id="{FC504E23-EFC6-954F-B42A-4F03BD93428A}" type="slidenum">
              <a:rPr lang="en-GB" smtClean="0"/>
              <a:t>15</a:t>
            </a:fld>
            <a:endParaRPr lang="en-GB"/>
          </a:p>
        </p:txBody>
      </p:sp>
    </p:spTree>
    <p:extLst>
      <p:ext uri="{BB962C8B-B14F-4D97-AF65-F5344CB8AC3E}">
        <p14:creationId xmlns:p14="http://schemas.microsoft.com/office/powerpoint/2010/main" val="39866101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kern="1200">
                <a:solidFill>
                  <a:schemeClr val="tx1"/>
                </a:solidFill>
                <a:effectLst/>
                <a:latin typeface="+mn-lt"/>
                <a:ea typeface="+mn-ea"/>
                <a:cs typeface="+mn-cs"/>
              </a:rPr>
              <a:t>قبل أن تبدأ، عد دائمًا إلى مواصفات الشركة المصنعة</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انظر إلى الإجراء المقدم مع المجموعة التي تستخدمها</a:t>
            </a:r>
            <a:r>
              <a:rPr lang="en-US" sz="1200" kern="1200">
                <a:solidFill>
                  <a:schemeClr val="tx1"/>
                </a:solidFill>
                <a:effectLst/>
                <a:latin typeface="+mn-lt"/>
                <a:ea typeface="+mn-ea"/>
                <a:cs typeface="+mn-cs"/>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lang="en-US" altLang="zh-CN"/>
          </a:p>
        </p:txBody>
      </p:sp>
      <p:sp>
        <p:nvSpPr>
          <p:cNvPr id="4" name="Slide Number Placeholder 3"/>
          <p:cNvSpPr>
            <a:spLocks noGrp="1"/>
          </p:cNvSpPr>
          <p:nvPr>
            <p:ph type="sldNum" sz="quarter" idx="5"/>
          </p:nvPr>
        </p:nvSpPr>
        <p:spPr/>
        <p:txBody>
          <a:bodyPr/>
          <a:lstStyle/>
          <a:p>
            <a:fld id="{FC504E23-EFC6-954F-B42A-4F03BD93428A}" type="slidenum">
              <a:rPr lang="en-GB" smtClean="0"/>
              <a:t>16</a:t>
            </a:fld>
            <a:endParaRPr lang="en-GB"/>
          </a:p>
        </p:txBody>
      </p:sp>
    </p:spTree>
    <p:extLst>
      <p:ext uri="{BB962C8B-B14F-4D97-AF65-F5344CB8AC3E}">
        <p14:creationId xmlns:p14="http://schemas.microsoft.com/office/powerpoint/2010/main" val="981457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إليك الحد الأدنى من قائمة المستلزمات والمواد التي ستحتاجها لإجراء اختبارات التشخيص السريع</a:t>
            </a:r>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القفازات والمعاطف المخبرية</a:t>
            </a:r>
            <a:r>
              <a:rPr lang="en-US" sz="1200" b="0" kern="1200">
                <a:solidFill>
                  <a:schemeClr val="tx1"/>
                </a:solidFill>
                <a:effectLst/>
                <a:latin typeface="+mn-lt"/>
                <a:ea typeface="+mn-ea"/>
                <a:cs typeface="+mn-cs"/>
              </a:rPr>
              <a:t> - </a:t>
            </a:r>
            <a:r>
              <a:rPr lang="ar-SA" sz="1200" b="0" kern="1200">
                <a:solidFill>
                  <a:schemeClr val="tx1"/>
                </a:solidFill>
                <a:effectLst/>
                <a:latin typeface="+mn-lt"/>
                <a:ea typeface="+mn-ea"/>
                <a:cs typeface="+mn-cs"/>
              </a:rPr>
              <a:t>لحماية نفسك وتجنب التلوث</a:t>
            </a:r>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حاوية أو كيس نفايات خطرة للتخلص من المواد بعد الاستخدام</a:t>
            </a:r>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مناديل ورقية</a:t>
            </a:r>
            <a:r>
              <a:rPr lang="en-US" sz="1200" b="0" kern="1200">
                <a:solidFill>
                  <a:schemeClr val="tx1"/>
                </a:solidFill>
                <a:effectLst/>
                <a:latin typeface="+mn-lt"/>
                <a:ea typeface="+mn-ea"/>
                <a:cs typeface="+mn-cs"/>
              </a:rPr>
              <a:t> - </a:t>
            </a:r>
            <a:r>
              <a:rPr lang="ar-SA" sz="1200" b="0" kern="1200">
                <a:solidFill>
                  <a:schemeClr val="tx1"/>
                </a:solidFill>
                <a:effectLst/>
                <a:latin typeface="+mn-lt"/>
                <a:ea typeface="+mn-ea"/>
                <a:cs typeface="+mn-cs"/>
              </a:rPr>
              <a:t>لتنظيف الأسطح والمواد وفي حالة حدوث أي انسكابات</a:t>
            </a:r>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مجموعة الاختبار</a:t>
            </a:r>
            <a:r>
              <a:rPr lang="en-US" sz="1200" b="0" kern="1200">
                <a:solidFill>
                  <a:schemeClr val="tx1"/>
                </a:solidFill>
                <a:effectLst/>
                <a:latin typeface="+mn-lt"/>
                <a:ea typeface="+mn-ea"/>
                <a:cs typeface="+mn-cs"/>
              </a:rPr>
              <a:t> - </a:t>
            </a:r>
            <a:r>
              <a:rPr lang="ar-SA" sz="1200" b="0" kern="1200">
                <a:solidFill>
                  <a:schemeClr val="tx1"/>
                </a:solidFill>
                <a:effectLst/>
                <a:latin typeface="+mn-lt"/>
                <a:ea typeface="+mn-ea"/>
                <a:cs typeface="+mn-cs"/>
              </a:rPr>
              <a:t>تحتوي على المواد اللازمة للاختبار، مثل الماصات أو الأنابيب بالإضافة إلى الاختبار الفعلي</a:t>
            </a:r>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مؤقت</a:t>
            </a:r>
            <a:r>
              <a:rPr lang="en-US" sz="1200" b="0" kern="1200">
                <a:solidFill>
                  <a:schemeClr val="tx1"/>
                </a:solidFill>
                <a:effectLst/>
                <a:latin typeface="+mn-lt"/>
                <a:ea typeface="+mn-ea"/>
                <a:cs typeface="+mn-cs"/>
              </a:rPr>
              <a:t> - </a:t>
            </a:r>
            <a:r>
              <a:rPr lang="ar-SA" sz="1200" b="0" kern="1200">
                <a:solidFill>
                  <a:schemeClr val="tx1"/>
                </a:solidFill>
                <a:effectLst/>
                <a:latin typeface="+mn-lt"/>
                <a:ea typeface="+mn-ea"/>
                <a:cs typeface="+mn-cs"/>
              </a:rPr>
              <a:t>لضمان اتباع الوقت الصحيح لقراءة الاختبار، يمكنك أيضًا استخدام المؤقت على هاتفك إذا لزم الأمر</a:t>
            </a:r>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احرص على تجنب تلوثه</a:t>
            </a:r>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السجلات</a:t>
            </a:r>
            <a:r>
              <a:rPr lang="en-US" sz="1200" b="0" kern="1200">
                <a:solidFill>
                  <a:schemeClr val="tx1"/>
                </a:solidFill>
                <a:effectLst/>
                <a:latin typeface="+mn-lt"/>
                <a:ea typeface="+mn-ea"/>
                <a:cs typeface="+mn-cs"/>
              </a:rPr>
              <a:t>/</a:t>
            </a:r>
            <a:r>
              <a:rPr lang="ar-SA" sz="1200" b="0" kern="1200">
                <a:solidFill>
                  <a:schemeClr val="tx1"/>
                </a:solidFill>
                <a:effectLst/>
                <a:latin typeface="+mn-lt"/>
                <a:ea typeface="+mn-ea"/>
                <a:cs typeface="+mn-cs"/>
              </a:rPr>
              <a:t>النماذج</a:t>
            </a:r>
            <a:r>
              <a:rPr lang="en-US" sz="1200" b="0" kern="1200">
                <a:solidFill>
                  <a:schemeClr val="tx1"/>
                </a:solidFill>
                <a:effectLst/>
                <a:latin typeface="+mn-lt"/>
                <a:ea typeface="+mn-ea"/>
                <a:cs typeface="+mn-cs"/>
              </a:rPr>
              <a:t> - </a:t>
            </a:r>
            <a:r>
              <a:rPr lang="ar-SA" sz="1200" b="0" kern="1200">
                <a:solidFill>
                  <a:schemeClr val="tx1"/>
                </a:solidFill>
                <a:effectLst/>
                <a:latin typeface="+mn-lt"/>
                <a:ea typeface="+mn-ea"/>
                <a:cs typeface="+mn-cs"/>
              </a:rPr>
              <a:t>الأوراق الصحيحة لتوثيق إجراء الاختبار والنتائج</a:t>
            </a:r>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يجب توثيق جميع الاختبارات حتى لو كانت غير صالحة أو سلبية</a:t>
            </a:r>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قلم تعليم</a:t>
            </a:r>
            <a:r>
              <a:rPr lang="en-US" sz="1200" b="0" kern="1200">
                <a:solidFill>
                  <a:schemeClr val="tx1"/>
                </a:solidFill>
                <a:effectLst/>
                <a:latin typeface="+mn-lt"/>
                <a:ea typeface="+mn-ea"/>
                <a:cs typeface="+mn-cs"/>
              </a:rPr>
              <a:t>/</a:t>
            </a:r>
            <a:r>
              <a:rPr lang="ar-SA" sz="1200" b="0" kern="1200">
                <a:solidFill>
                  <a:schemeClr val="tx1"/>
                </a:solidFill>
                <a:effectLst/>
                <a:latin typeface="+mn-lt"/>
                <a:ea typeface="+mn-ea"/>
                <a:cs typeface="+mn-cs"/>
              </a:rPr>
              <a:t>قلم</a:t>
            </a:r>
            <a:r>
              <a:rPr lang="en-US" sz="1200" b="0" kern="1200">
                <a:solidFill>
                  <a:schemeClr val="tx1"/>
                </a:solidFill>
                <a:effectLst/>
                <a:latin typeface="+mn-lt"/>
                <a:ea typeface="+mn-ea"/>
                <a:cs typeface="+mn-cs"/>
              </a:rPr>
              <a:t> - </a:t>
            </a:r>
            <a:r>
              <a:rPr lang="ar-SA" sz="1200" b="0" kern="1200">
                <a:solidFill>
                  <a:schemeClr val="tx1"/>
                </a:solidFill>
                <a:effectLst/>
                <a:latin typeface="+mn-lt"/>
                <a:ea typeface="+mn-ea"/>
                <a:cs typeface="+mn-cs"/>
              </a:rPr>
              <a:t>للكتابة على الاختبار وملء الأوراق</a:t>
            </a:r>
            <a:r>
              <a:rPr lang="en-US" sz="1200" b="0" kern="1200">
                <a:solidFill>
                  <a:schemeClr val="tx1"/>
                </a:solidFill>
                <a:effectLst/>
                <a:latin typeface="+mn-lt"/>
                <a:ea typeface="+mn-ea"/>
                <a:cs typeface="+mn-cs"/>
              </a:rPr>
              <a:t>.</a:t>
            </a:r>
          </a:p>
          <a:p>
            <a:pPr algn="r" rtl="1"/>
            <a:endParaRPr lang="en-US" altLang="zh-CN"/>
          </a:p>
        </p:txBody>
      </p:sp>
      <p:sp>
        <p:nvSpPr>
          <p:cNvPr id="4" name="Slide Number Placeholder 3"/>
          <p:cNvSpPr>
            <a:spLocks noGrp="1"/>
          </p:cNvSpPr>
          <p:nvPr>
            <p:ph type="sldNum" sz="quarter" idx="5"/>
          </p:nvPr>
        </p:nvSpPr>
        <p:spPr/>
        <p:txBody>
          <a:bodyPr/>
          <a:lstStyle/>
          <a:p>
            <a:fld id="{FC504E23-EFC6-954F-B42A-4F03BD93428A}" type="slidenum">
              <a:rPr lang="en-GB" smtClean="0"/>
              <a:t>17</a:t>
            </a:fld>
            <a:endParaRPr lang="en-GB"/>
          </a:p>
        </p:txBody>
      </p:sp>
    </p:spTree>
    <p:extLst>
      <p:ext uri="{BB962C8B-B14F-4D97-AF65-F5344CB8AC3E}">
        <p14:creationId xmlns:p14="http://schemas.microsoft.com/office/powerpoint/2010/main" val="1319806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sz="1200" kern="1200">
                <a:solidFill>
                  <a:schemeClr val="tx1"/>
                </a:solidFill>
                <a:effectLst/>
                <a:latin typeface="+mn-lt"/>
                <a:ea typeface="+mn-ea"/>
                <a:cs typeface="+mn-cs"/>
              </a:rPr>
              <a:t>ملاحظة للمقدم</a:t>
            </a:r>
            <a:r>
              <a:rPr lang="en-US" sz="1200" kern="1200">
                <a:solidFill>
                  <a:schemeClr val="tx1"/>
                </a:solidFill>
                <a:effectLst/>
                <a:latin typeface="+mn-lt"/>
                <a:ea typeface="+mn-ea"/>
                <a:cs typeface="+mn-cs"/>
              </a:rPr>
              <a:t> - </a:t>
            </a:r>
            <a:r>
              <a:rPr lang="ar-SA" sz="1200" kern="1200">
                <a:solidFill>
                  <a:schemeClr val="tx1"/>
                </a:solidFill>
                <a:effectLst/>
                <a:latin typeface="+mn-lt"/>
                <a:ea typeface="+mn-ea"/>
                <a:cs typeface="+mn-cs"/>
              </a:rPr>
              <a:t>راجع هذا القسم فقط إذا كانت دولتك تطلب و تستخدم اختبارات</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Arkray</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لتجنب الالتباس</a:t>
            </a:r>
            <a:r>
              <a:rPr lang="en-US" sz="1200" kern="1200">
                <a:solidFill>
                  <a:schemeClr val="tx1"/>
                </a:solidFill>
                <a:effectLst/>
                <a:latin typeface="+mn-lt"/>
                <a:ea typeface="+mn-ea"/>
                <a:cs typeface="+mn-cs"/>
              </a:rPr>
              <a:t>.</a:t>
            </a:r>
          </a:p>
          <a:p>
            <a:pPr algn="r" rtl="1"/>
            <a:r>
              <a:rPr lang="en-US" sz="1200" kern="1200">
                <a:solidFill>
                  <a:schemeClr val="tx1"/>
                </a:solidFill>
                <a:effectLst/>
                <a:latin typeface="+mn-lt"/>
                <a:ea typeface="+mn-ea"/>
                <a:cs typeface="+mn-cs"/>
              </a:rPr>
              <a:t> </a:t>
            </a:r>
          </a:p>
          <a:p>
            <a:pPr algn="r" rtl="1"/>
            <a:r>
              <a:rPr lang="ar-SA" sz="1200" kern="1200">
                <a:solidFill>
                  <a:schemeClr val="tx1"/>
                </a:solidFill>
                <a:effectLst/>
                <a:latin typeface="+mn-lt"/>
                <a:ea typeface="+mn-ea"/>
                <a:cs typeface="+mn-cs"/>
              </a:rPr>
              <a:t>كريستال</a:t>
            </a:r>
            <a:r>
              <a:rPr lang="en-US" sz="1200" kern="1200">
                <a:solidFill>
                  <a:schemeClr val="tx1"/>
                </a:solidFill>
                <a:effectLst/>
                <a:latin typeface="+mn-lt"/>
                <a:ea typeface="+mn-ea"/>
                <a:cs typeface="+mn-cs"/>
              </a:rPr>
              <a:t>® VC O1/O139</a:t>
            </a:r>
            <a:r>
              <a:rPr lang="ar-SA" sz="1200" kern="1200">
                <a:solidFill>
                  <a:schemeClr val="tx1"/>
                </a:solidFill>
                <a:effectLst/>
                <a:latin typeface="+mn-lt"/>
                <a:ea typeface="+mn-ea"/>
                <a:cs typeface="+mn-cs"/>
              </a:rPr>
              <a:t>،</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Arkray</a:t>
            </a:r>
            <a:r>
              <a:rPr lang="ar-SA" sz="1200" kern="1200">
                <a:solidFill>
                  <a:schemeClr val="tx1"/>
                </a:solidFill>
                <a:effectLst/>
                <a:latin typeface="+mn-lt"/>
                <a:ea typeface="+mn-ea"/>
                <a:cs typeface="+mn-cs"/>
              </a:rPr>
              <a:t>، اختبار</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Arkray</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هو شريط يحتوي على كواشف اختبار عليه، نطلق عليه اختبار الشريط الكاشف</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وهو واحد من مجموعتي أدوات الاختبار الموصى بها من قبل</a:t>
            </a:r>
            <a:r>
              <a:rPr lang="en-US" sz="1200" kern="1200">
                <a:solidFill>
                  <a:schemeClr val="tx1"/>
                </a:solidFill>
                <a:effectLst/>
                <a:latin typeface="+mn-lt"/>
                <a:ea typeface="+mn-ea"/>
                <a:cs typeface="+mn-cs"/>
              </a:rPr>
              <a:t> GTFCC </a:t>
            </a:r>
            <a:r>
              <a:rPr lang="ar-SA" sz="1200" kern="1200">
                <a:solidFill>
                  <a:schemeClr val="tx1"/>
                </a:solidFill>
                <a:effectLst/>
                <a:latin typeface="+mn-lt"/>
                <a:ea typeface="+mn-ea"/>
                <a:cs typeface="+mn-cs"/>
              </a:rPr>
              <a:t>فريق العمل العالمي لمكافحة الكوليرا</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المتاحة لاختبار بكتيريا ضمة الكوليرا</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هنا سنلقي نظرة على إجراءات التشغيل القياسية المطلوبة لتنفيذ الاختبار بشكل صحيح لضمان نتائج دقيقة وموثوقة</a:t>
            </a:r>
            <a:r>
              <a:rPr lang="en-US" sz="1200" kern="1200">
                <a:solidFill>
                  <a:schemeClr val="tx1"/>
                </a:solidFill>
                <a:effectLst/>
                <a:latin typeface="+mn-lt"/>
                <a:ea typeface="+mn-ea"/>
                <a:cs typeface="+mn-cs"/>
              </a:rPr>
              <a:t>.</a:t>
            </a:r>
            <a:endParaRPr lang="en-US" altLang="zh-CN"/>
          </a:p>
        </p:txBody>
      </p:sp>
      <p:sp>
        <p:nvSpPr>
          <p:cNvPr id="4" name="Slide Number Placeholder 3"/>
          <p:cNvSpPr>
            <a:spLocks noGrp="1"/>
          </p:cNvSpPr>
          <p:nvPr>
            <p:ph type="sldNum" sz="quarter" idx="5"/>
          </p:nvPr>
        </p:nvSpPr>
        <p:spPr/>
        <p:txBody>
          <a:bodyPr/>
          <a:lstStyle/>
          <a:p>
            <a:fld id="{FC504E23-EFC6-954F-B42A-4F03BD93428A}" type="slidenum">
              <a:rPr lang="en-GB" smtClean="0"/>
              <a:t>18</a:t>
            </a:fld>
            <a:endParaRPr lang="en-GB"/>
          </a:p>
        </p:txBody>
      </p:sp>
    </p:spTree>
    <p:extLst>
      <p:ext uri="{BB962C8B-B14F-4D97-AF65-F5344CB8AC3E}">
        <p14:creationId xmlns:p14="http://schemas.microsoft.com/office/powerpoint/2010/main" val="49958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sz="1200" kern="1200">
                <a:solidFill>
                  <a:schemeClr val="tx1"/>
                </a:solidFill>
                <a:effectLst/>
                <a:latin typeface="+mn-lt"/>
                <a:ea typeface="+mn-ea"/>
                <a:cs typeface="+mn-cs"/>
              </a:rPr>
              <a:t>بعد ارتداء القفازات وتحضير جميع المواد المطلوبة، ابدأ بوضع العلامات على القارورة وأنابيب الاختبار بمعرف المريض الصحيح كما هو مكتوب على حاوية جمع العينات</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افتح غطاء قارورة معالجة العينة المقدمة في المجموعة وحاوية العينة</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اعتمادًا على حالة البراز</a:t>
            </a:r>
            <a:r>
              <a:rPr lang="en-US" sz="1200" kern="1200">
                <a:solidFill>
                  <a:schemeClr val="tx1"/>
                </a:solidFill>
                <a:effectLst/>
                <a:latin typeface="+mn-lt"/>
                <a:ea typeface="+mn-ea"/>
                <a:cs typeface="+mn-cs"/>
              </a:rPr>
              <a:t> - </a:t>
            </a:r>
            <a:r>
              <a:rPr lang="ar-SA" sz="1200" kern="1200">
                <a:solidFill>
                  <a:schemeClr val="tx1"/>
                </a:solidFill>
                <a:effectLst/>
                <a:latin typeface="+mn-lt"/>
                <a:ea typeface="+mn-ea"/>
                <a:cs typeface="+mn-cs"/>
              </a:rPr>
              <a:t>شبه صلب أو سائل، اختر أفضل طريقة لجمع العينة</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لا تحتاج إلى الكثير من البراز في قارورة المعالجة للاختبار</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إذا كانت العينة شبه صلبة، استخدم عصا الجمع المرفقة بحاوية القارورة لنقل كمية صغيرة من البراز إلى الزجاجة وأغلق أغطية القارورة وكوب البراز</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إذا كانت العينة سائلة، استخدم ماصة بلاستيكية لنقل قطرتين من السائل إلى القارورة</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أغلق أغطية القارورة وكوب البراز وتخلص من الماصة في حاوية النفايات</a:t>
            </a:r>
            <a:r>
              <a:rPr lang="en-US" sz="1200" kern="1200">
                <a:solidFill>
                  <a:schemeClr val="tx1"/>
                </a:solidFill>
                <a:effectLst/>
                <a:latin typeface="+mn-lt"/>
                <a:ea typeface="+mn-ea"/>
                <a:cs typeface="+mn-cs"/>
              </a:rPr>
              <a:t>.</a:t>
            </a:r>
            <a:endParaRPr lang="en-US" altLang="zh-CN"/>
          </a:p>
        </p:txBody>
      </p:sp>
      <p:sp>
        <p:nvSpPr>
          <p:cNvPr id="4" name="Slide Number Placeholder 3"/>
          <p:cNvSpPr>
            <a:spLocks noGrp="1"/>
          </p:cNvSpPr>
          <p:nvPr>
            <p:ph type="sldNum" sz="quarter" idx="5"/>
          </p:nvPr>
        </p:nvSpPr>
        <p:spPr/>
        <p:txBody>
          <a:bodyPr/>
          <a:lstStyle/>
          <a:p>
            <a:fld id="{FC504E23-EFC6-954F-B42A-4F03BD93428A}" type="slidenum">
              <a:rPr lang="en-GB" smtClean="0"/>
              <a:t>19</a:t>
            </a:fld>
            <a:endParaRPr lang="en-GB"/>
          </a:p>
        </p:txBody>
      </p:sp>
    </p:spTree>
    <p:extLst>
      <p:ext uri="{BB962C8B-B14F-4D97-AF65-F5344CB8AC3E}">
        <p14:creationId xmlns:p14="http://schemas.microsoft.com/office/powerpoint/2010/main" val="3838484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7000"/>
              </a:lnSpc>
              <a:spcBef>
                <a:spcPts val="0"/>
              </a:spcBef>
              <a:spcAft>
                <a:spcPts val="300"/>
              </a:spcAft>
              <a:buClrTx/>
              <a:buSzTx/>
              <a:buFontTx/>
              <a:buNone/>
              <a:tabLst/>
              <a:defRPr/>
            </a:pPr>
            <a:r>
              <a:rPr lang="ar-SA" sz="1200" kern="1200">
                <a:solidFill>
                  <a:schemeClr val="tx1"/>
                </a:solidFill>
                <a:effectLst/>
                <a:latin typeface="+mn-lt"/>
                <a:ea typeface="+mn-ea"/>
                <a:cs typeface="+mn-cs"/>
              </a:rPr>
              <a:t>في نهاية هذه الوحدة، ستكون قادرًا على وصف اختبارات التشخيص السريع، وشرح متى ولماذا تستخدمها</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ستفهم حدودها وتعرف الإجراء لأداء اختبارات التشخيص السريع للكوليرا</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ستكون أيضًا قادرًا على تفسير نتائج الاختبارات وحل المشكلات في كل من الإجراء والنتائج</a:t>
            </a:r>
            <a:endParaRPr lang="en-US" sz="1200" kern="1200">
              <a:solidFill>
                <a:schemeClr val="tx1"/>
              </a:solidFill>
              <a:effectLst/>
              <a:latin typeface="+mn-lt"/>
              <a:ea typeface="+mn-ea"/>
              <a:cs typeface="+mn-cs"/>
            </a:endParaRPr>
          </a:p>
          <a:p>
            <a:pPr algn="r" rtl="1">
              <a:lnSpc>
                <a:spcPct val="107000"/>
              </a:lnSpc>
              <a:spcAft>
                <a:spcPts val="300"/>
              </a:spcAft>
              <a:defRPr/>
            </a:pPr>
            <a:endParaRPr lang="en-US" altLang="zh-CN"/>
          </a:p>
        </p:txBody>
      </p:sp>
      <p:sp>
        <p:nvSpPr>
          <p:cNvPr id="4" name="Slide Number Placeholder 3"/>
          <p:cNvSpPr>
            <a:spLocks noGrp="1"/>
          </p:cNvSpPr>
          <p:nvPr>
            <p:ph type="sldNum" sz="quarter" idx="5"/>
          </p:nvPr>
        </p:nvSpPr>
        <p:spPr/>
        <p:txBody>
          <a:bodyPr/>
          <a:lstStyle/>
          <a:p>
            <a:fld id="{FC504E23-EFC6-954F-B42A-4F03BD93428A}" type="slidenum">
              <a:rPr lang="en-GB" smtClean="0"/>
              <a:t>2</a:t>
            </a:fld>
            <a:endParaRPr lang="en-GB"/>
          </a:p>
        </p:txBody>
      </p:sp>
    </p:spTree>
    <p:extLst>
      <p:ext uri="{BB962C8B-B14F-4D97-AF65-F5344CB8AC3E}">
        <p14:creationId xmlns:p14="http://schemas.microsoft.com/office/powerpoint/2010/main" val="4859698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defRPr/>
            </a:pPr>
            <a:r>
              <a:rPr lang="ar-SA" sz="1200" kern="1200">
                <a:solidFill>
                  <a:schemeClr val="tx1"/>
                </a:solidFill>
                <a:effectLst/>
                <a:latin typeface="+mn-lt"/>
                <a:ea typeface="+mn-ea"/>
                <a:cs typeface="Calibri"/>
              </a:rPr>
              <a:t>تحقق من أن الغطاء مغلق بإحكام قبل هز المحتويات للخلط</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Calibri"/>
              </a:rPr>
              <a:t>يمكنك استخدام منديل لتغطية الغطاء كإجراء احترازي إضافي لتجنب التسربات والانسكابات أثناء الهز</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Calibri"/>
              </a:rPr>
              <a:t>يمكن كسر طرف غطاء القارورة</a:t>
            </a:r>
            <a:r>
              <a:rPr lang="en-US" sz="1200" kern="1200">
                <a:solidFill>
                  <a:schemeClr val="tx1"/>
                </a:solidFill>
                <a:effectLst/>
                <a:latin typeface="+mn-lt"/>
                <a:ea typeface="+mn-ea"/>
                <a:cs typeface="+mn-cs"/>
              </a:rPr>
              <a:t>. </a:t>
            </a:r>
            <a:r>
              <a:rPr lang="en-US" err="1"/>
              <a:t>قم</a:t>
            </a:r>
            <a:r>
              <a:rPr lang="en-US"/>
              <a:t> </a:t>
            </a:r>
            <a:r>
              <a:rPr lang="en-US" err="1"/>
              <a:t>بإزالة</a:t>
            </a:r>
            <a:r>
              <a:rPr lang="en-US"/>
              <a:t> </a:t>
            </a:r>
            <a:r>
              <a:rPr lang="en-US" err="1"/>
              <a:t>الغطاء</a:t>
            </a:r>
            <a:r>
              <a:rPr lang="en-US"/>
              <a:t> </a:t>
            </a:r>
            <a:r>
              <a:rPr lang="en-US" err="1"/>
              <a:t>الشفاف</a:t>
            </a:r>
            <a:r>
              <a:rPr lang="en-US"/>
              <a:t> </a:t>
            </a:r>
            <a:r>
              <a:rPr lang="en-US" err="1"/>
              <a:t>وكسر</a:t>
            </a:r>
            <a:r>
              <a:rPr lang="en-US"/>
              <a:t> </a:t>
            </a:r>
            <a:r>
              <a:rPr lang="en-US" err="1"/>
              <a:t>الطرف</a:t>
            </a:r>
            <a:r>
              <a:rPr lang="en-US"/>
              <a:t> </a:t>
            </a:r>
            <a:r>
              <a:rPr lang="en-US" err="1"/>
              <a:t>الأزرق</a:t>
            </a:r>
            <a:r>
              <a:rPr lang="en-US"/>
              <a:t> </a:t>
            </a:r>
            <a:r>
              <a:rPr lang="en-US" err="1"/>
              <a:t>للقارورة</a:t>
            </a:r>
            <a:r>
              <a:rPr lang="en-US"/>
              <a:t>.</a:t>
            </a:r>
          </a:p>
          <a:p>
            <a:pPr algn="r" rtl="1">
              <a:defRPr/>
            </a:pPr>
            <a:r>
              <a:rPr lang="en-US">
                <a:cs typeface="Calibri"/>
              </a:rPr>
              <a:t> </a:t>
            </a:r>
            <a:r>
              <a:rPr lang="ar-SA" sz="1200" kern="1200">
                <a:solidFill>
                  <a:schemeClr val="tx1"/>
                </a:solidFill>
                <a:effectLst/>
                <a:latin typeface="+mn-lt"/>
                <a:ea typeface="+mn-ea"/>
                <a:cs typeface="Calibri"/>
              </a:rPr>
              <a:t>تأكد دائمًا من توجيه الغطاء بعيدًا عنك واستخدام المنديل لالتقاط أي رذاذ</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Calibri"/>
              </a:rPr>
              <a:t>وزع</a:t>
            </a:r>
            <a:r>
              <a:rPr lang="en-US" sz="1200" kern="1200">
                <a:solidFill>
                  <a:schemeClr val="tx1"/>
                </a:solidFill>
                <a:effectLst/>
                <a:latin typeface="+mn-lt"/>
                <a:ea typeface="+mn-ea"/>
                <a:cs typeface="+mn-cs"/>
              </a:rPr>
              <a:t> 4 </a:t>
            </a:r>
            <a:r>
              <a:rPr lang="ar-SA" sz="1200" kern="1200">
                <a:solidFill>
                  <a:schemeClr val="tx1"/>
                </a:solidFill>
                <a:effectLst/>
                <a:latin typeface="+mn-lt"/>
                <a:ea typeface="+mn-ea"/>
                <a:cs typeface="Calibri"/>
              </a:rPr>
              <a:t>قطرات من خليط البراز</a:t>
            </a:r>
            <a:r>
              <a:rPr lang="en-US" sz="1200" kern="1200">
                <a:solidFill>
                  <a:schemeClr val="tx1"/>
                </a:solidFill>
                <a:effectLst/>
                <a:latin typeface="+mn-lt"/>
                <a:ea typeface="+mn-ea"/>
                <a:cs typeface="+mn-cs"/>
              </a:rPr>
              <a:t>/</a:t>
            </a:r>
            <a:r>
              <a:rPr lang="ar-SA" sz="1200" kern="1200">
                <a:solidFill>
                  <a:schemeClr val="tx1"/>
                </a:solidFill>
                <a:effectLst/>
                <a:latin typeface="+mn-lt"/>
                <a:ea typeface="+mn-ea"/>
                <a:cs typeface="Calibri"/>
              </a:rPr>
              <a:t>المخزن المؤقت في الأنبوب المسمى</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Calibri"/>
              </a:rPr>
              <a:t>تخلص من القوارير المستخدمة في حاوية النفايات البيولوجية</a:t>
            </a:r>
            <a:r>
              <a:rPr lang="en-US" sz="1200" kern="1200">
                <a:solidFill>
                  <a:schemeClr val="tx1"/>
                </a:solidFill>
                <a:effectLst/>
                <a:latin typeface="+mn-lt"/>
                <a:ea typeface="+mn-ea"/>
                <a:cs typeface="+mn-cs"/>
              </a:rPr>
              <a:t>.</a:t>
            </a:r>
            <a:endParaRPr lang="en-US">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US" altLang="zh-CN"/>
          </a:p>
        </p:txBody>
      </p:sp>
      <p:sp>
        <p:nvSpPr>
          <p:cNvPr id="4" name="Slide Number Placeholder 3"/>
          <p:cNvSpPr>
            <a:spLocks noGrp="1"/>
          </p:cNvSpPr>
          <p:nvPr>
            <p:ph type="sldNum" sz="quarter" idx="5"/>
          </p:nvPr>
        </p:nvSpPr>
        <p:spPr/>
        <p:txBody>
          <a:bodyPr/>
          <a:lstStyle/>
          <a:p>
            <a:fld id="{FC504E23-EFC6-954F-B42A-4F03BD93428A}" type="slidenum">
              <a:rPr lang="en-GB" smtClean="0"/>
              <a:t>20</a:t>
            </a:fld>
            <a:endParaRPr lang="en-GB"/>
          </a:p>
        </p:txBody>
      </p:sp>
    </p:spTree>
    <p:extLst>
      <p:ext uri="{BB962C8B-B14F-4D97-AF65-F5344CB8AC3E}">
        <p14:creationId xmlns:p14="http://schemas.microsoft.com/office/powerpoint/2010/main" val="7824906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defRPr/>
            </a:pPr>
            <a:r>
              <a:rPr lang="ar-SA" sz="1200" kern="1200">
                <a:solidFill>
                  <a:schemeClr val="tx1"/>
                </a:solidFill>
                <a:effectLst/>
                <a:latin typeface="+mn-lt"/>
                <a:ea typeface="+mn-ea"/>
                <a:cs typeface="Calibri"/>
              </a:rPr>
              <a:t>افتح مجموعة الاختبار بعناية</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Calibri"/>
              </a:rPr>
              <a:t>إذا كانت تالفة، أو إذا كان المجفف مفقودًا أو تغير لونه، فتخلص منها واستخدم اختبارًا آخر</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Calibri"/>
              </a:rPr>
              <a:t>المس وامسك عصا الغمس من الطرف العلوي فقط</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Calibri"/>
              </a:rPr>
              <a:t>اكتب اسم المريض أو معرفه على عصا الغمس كما هو موضح في هذه الصور واضبط المؤقت على</a:t>
            </a:r>
            <a:r>
              <a:rPr lang="en-US" sz="1200" kern="1200">
                <a:solidFill>
                  <a:schemeClr val="tx1"/>
                </a:solidFill>
                <a:effectLst/>
                <a:latin typeface="+mn-lt"/>
                <a:ea typeface="+mn-ea"/>
                <a:cs typeface="+mn-cs"/>
              </a:rPr>
              <a:t> 15 </a:t>
            </a:r>
            <a:r>
              <a:rPr lang="ar-SA" sz="1200" kern="1200">
                <a:solidFill>
                  <a:schemeClr val="tx1"/>
                </a:solidFill>
                <a:effectLst/>
                <a:latin typeface="+mn-lt"/>
                <a:ea typeface="+mn-ea"/>
                <a:cs typeface="Calibri"/>
              </a:rPr>
              <a:t>دقيقة</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Calibri"/>
              </a:rPr>
              <a:t>ضع عصا الغمس المسمى مع السهم لأسفل في خليط العينة وابدأ المؤقت</a:t>
            </a:r>
            <a:r>
              <a:rPr lang="ar-SA">
                <a:cs typeface="Calibri"/>
              </a:rPr>
              <a:t> الكاشف</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Calibri"/>
              </a:rPr>
              <a:t>قم بإعداد أي اختبارات أخرى وانتظر</a:t>
            </a:r>
            <a:r>
              <a:rPr lang="en-US" sz="1200" kern="1200">
                <a:solidFill>
                  <a:schemeClr val="tx1"/>
                </a:solidFill>
                <a:effectLst/>
                <a:latin typeface="+mn-lt"/>
                <a:ea typeface="+mn-ea"/>
                <a:cs typeface="+mn-cs"/>
              </a:rPr>
              <a:t> 15 </a:t>
            </a:r>
            <a:r>
              <a:rPr lang="ar-SA" sz="1200" kern="1200">
                <a:solidFill>
                  <a:schemeClr val="tx1"/>
                </a:solidFill>
                <a:effectLst/>
                <a:latin typeface="+mn-lt"/>
                <a:ea typeface="+mn-ea"/>
                <a:cs typeface="Calibri"/>
              </a:rPr>
              <a:t>دقيقة</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Calibri"/>
              </a:rPr>
              <a:t>تخلص من عصا الاختبار بعد القراءة في حاوية النفايات البيولوجية</a:t>
            </a:r>
            <a:r>
              <a:rPr lang="en-US" sz="1200" kern="1200">
                <a:solidFill>
                  <a:schemeClr val="tx1"/>
                </a:solidFill>
                <a:effectLst/>
                <a:latin typeface="+mn-lt"/>
                <a:ea typeface="+mn-ea"/>
                <a:cs typeface="+mn-cs"/>
              </a:rPr>
              <a:t>.</a:t>
            </a:r>
          </a:p>
          <a:p>
            <a:pPr algn="r" rtl="1"/>
            <a:endParaRPr lang="en-US" altLang="zh-CN"/>
          </a:p>
        </p:txBody>
      </p:sp>
      <p:sp>
        <p:nvSpPr>
          <p:cNvPr id="4" name="Slide Number Placeholder 3"/>
          <p:cNvSpPr>
            <a:spLocks noGrp="1"/>
          </p:cNvSpPr>
          <p:nvPr>
            <p:ph type="sldNum" sz="quarter" idx="5"/>
          </p:nvPr>
        </p:nvSpPr>
        <p:spPr/>
        <p:txBody>
          <a:bodyPr/>
          <a:lstStyle/>
          <a:p>
            <a:fld id="{FC504E23-EFC6-954F-B42A-4F03BD93428A}" type="slidenum">
              <a:rPr lang="en-GB" smtClean="0"/>
              <a:t>21</a:t>
            </a:fld>
            <a:endParaRPr lang="en-GB"/>
          </a:p>
        </p:txBody>
      </p:sp>
    </p:spTree>
    <p:extLst>
      <p:ext uri="{BB962C8B-B14F-4D97-AF65-F5344CB8AC3E}">
        <p14:creationId xmlns:p14="http://schemas.microsoft.com/office/powerpoint/2010/main" val="1366296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sz="1200" b="0" kern="1200">
                <a:solidFill>
                  <a:schemeClr val="tx1"/>
                </a:solidFill>
                <a:effectLst/>
                <a:latin typeface="+mn-lt"/>
                <a:ea typeface="+mn-ea"/>
                <a:cs typeface="+mn-cs"/>
              </a:rPr>
              <a:t>راجع هذا القسم فقط إذا كانت كانت دولتك تطلب و تستخدم اختبارات بيوبلين لتجنب الالتباس</a:t>
            </a:r>
            <a:r>
              <a:rPr lang="en-US" sz="1200" b="0" kern="1200">
                <a:solidFill>
                  <a:schemeClr val="tx1"/>
                </a:solidFill>
                <a:effectLst/>
                <a:latin typeface="+mn-lt"/>
                <a:ea typeface="+mn-ea"/>
                <a:cs typeface="+mn-cs"/>
              </a:rPr>
              <a:t>.</a:t>
            </a:r>
          </a:p>
          <a:p>
            <a:pPr algn="r" rtl="1"/>
            <a:r>
              <a:rPr lang="ar-SA" sz="1200" b="0" kern="1200">
                <a:solidFill>
                  <a:schemeClr val="tx1"/>
                </a:solidFill>
                <a:effectLst/>
                <a:latin typeface="+mn-lt"/>
                <a:ea typeface="+mn-ea"/>
                <a:cs typeface="+mn-cs"/>
              </a:rPr>
              <a:t>بيولاين</a:t>
            </a:r>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مستضد كوليرا</a:t>
            </a:r>
            <a:r>
              <a:rPr lang="en-US" sz="1200" b="0" kern="1200">
                <a:solidFill>
                  <a:schemeClr val="tx1"/>
                </a:solidFill>
                <a:effectLst/>
                <a:latin typeface="+mn-lt"/>
                <a:ea typeface="+mn-ea"/>
                <a:cs typeface="+mn-cs"/>
              </a:rPr>
              <a:t> O1/O139 </a:t>
            </a:r>
            <a:r>
              <a:rPr lang="ar-SA" sz="1200" b="0" kern="1200">
                <a:solidFill>
                  <a:schemeClr val="tx1"/>
                </a:solidFill>
                <a:effectLst/>
                <a:latin typeface="+mn-lt"/>
                <a:ea typeface="+mn-ea"/>
                <a:cs typeface="+mn-cs"/>
              </a:rPr>
              <a:t>، اختبار ابوت السريع موجود داخل غلاف بلاستيكي يُعرف باسم الخرطوش</a:t>
            </a:r>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وهو واحد من مجموعتي أدوات الاختبارالسريع</a:t>
            </a:r>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الموصى بها من قبل</a:t>
            </a:r>
            <a:r>
              <a:rPr lang="en-US" sz="1200" b="0" kern="1200">
                <a:solidFill>
                  <a:schemeClr val="tx1"/>
                </a:solidFill>
                <a:effectLst/>
                <a:latin typeface="+mn-lt"/>
                <a:ea typeface="+mn-ea"/>
                <a:cs typeface="+mn-cs"/>
              </a:rPr>
              <a:t> GTFCC </a:t>
            </a:r>
            <a:r>
              <a:rPr lang="ar-SA" sz="1200" b="0" kern="1200">
                <a:solidFill>
                  <a:schemeClr val="tx1"/>
                </a:solidFill>
                <a:effectLst/>
                <a:latin typeface="+mn-lt"/>
                <a:ea typeface="+mn-ea"/>
                <a:cs typeface="+mn-cs"/>
              </a:rPr>
              <a:t>المتاحة لاختبار بكتيريا</a:t>
            </a:r>
            <a:r>
              <a:rPr lang="en-US" sz="1200" b="0" i="1" kern="1200">
                <a:solidFill>
                  <a:schemeClr val="tx1"/>
                </a:solidFill>
                <a:effectLst/>
                <a:latin typeface="+mn-lt"/>
                <a:ea typeface="+mn-ea"/>
                <a:cs typeface="+mn-cs"/>
              </a:rPr>
              <a:t>e</a:t>
            </a:r>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ضمة الكوليرا</a:t>
            </a:r>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هنا سنلقي نظرة على إجراءات التشغيل القياسية</a:t>
            </a:r>
            <a:r>
              <a:rPr lang="en-US" sz="1200" b="0" kern="1200">
                <a:solidFill>
                  <a:schemeClr val="tx1"/>
                </a:solidFill>
                <a:effectLst/>
                <a:latin typeface="+mn-lt"/>
                <a:ea typeface="+mn-ea"/>
                <a:cs typeface="+mn-cs"/>
              </a:rPr>
              <a:t> (SOP) </a:t>
            </a:r>
            <a:r>
              <a:rPr lang="ar-SA" sz="1200" b="0" kern="1200">
                <a:solidFill>
                  <a:schemeClr val="tx1"/>
                </a:solidFill>
                <a:effectLst/>
                <a:latin typeface="+mn-lt"/>
                <a:ea typeface="+mn-ea"/>
                <a:cs typeface="+mn-cs"/>
              </a:rPr>
              <a:t>المطلوبة لتنفيذ الاختبار بشكل صحيح لضمان نتائج دقيقة وموثوقة</a:t>
            </a:r>
            <a:r>
              <a:rPr lang="en-US" sz="1200" b="0" kern="1200">
                <a:solidFill>
                  <a:schemeClr val="tx1"/>
                </a:solidFill>
                <a:effectLst/>
                <a:latin typeface="+mn-lt"/>
                <a:ea typeface="+mn-ea"/>
                <a:cs typeface="+mn-cs"/>
              </a:rPr>
              <a:t>.</a:t>
            </a:r>
          </a:p>
          <a:p>
            <a:pPr algn="r" rtl="1"/>
            <a:r>
              <a:rPr lang="en-US" sz="1200" b="0" kern="1200">
                <a:solidFill>
                  <a:schemeClr val="tx1"/>
                </a:solidFill>
                <a:effectLst/>
                <a:latin typeface="+mn-lt"/>
                <a:ea typeface="+mn-ea"/>
                <a:cs typeface="+mn-cs"/>
              </a:rPr>
              <a:t> </a:t>
            </a:r>
          </a:p>
          <a:p>
            <a:pPr marL="0" marR="0" lvl="0" indent="0" algn="r" defTabSz="914400" rtl="1" eaLnBrk="1" fontAlgn="auto" latinLnBrk="0" hangingPunct="1">
              <a:lnSpc>
                <a:spcPct val="100000"/>
              </a:lnSpc>
              <a:spcBef>
                <a:spcPts val="0"/>
              </a:spcBef>
              <a:spcAft>
                <a:spcPts val="0"/>
              </a:spcAft>
              <a:buClrTx/>
              <a:buSzTx/>
              <a:buFontTx/>
              <a:buNone/>
              <a:tabLst/>
              <a:defRPr/>
            </a:pPr>
            <a:endParaRPr lang="en-US" altLang="zh-CN"/>
          </a:p>
        </p:txBody>
      </p:sp>
      <p:sp>
        <p:nvSpPr>
          <p:cNvPr id="4" name="Slide Number Placeholder 3"/>
          <p:cNvSpPr>
            <a:spLocks noGrp="1"/>
          </p:cNvSpPr>
          <p:nvPr>
            <p:ph type="sldNum" sz="quarter" idx="5"/>
          </p:nvPr>
        </p:nvSpPr>
        <p:spPr/>
        <p:txBody>
          <a:bodyPr/>
          <a:lstStyle/>
          <a:p>
            <a:fld id="{FC504E23-EFC6-954F-B42A-4F03BD93428A}" type="slidenum">
              <a:rPr lang="en-GB" smtClean="0"/>
              <a:t>22</a:t>
            </a:fld>
            <a:endParaRPr lang="en-GB"/>
          </a:p>
        </p:txBody>
      </p:sp>
    </p:spTree>
    <p:extLst>
      <p:ext uri="{BB962C8B-B14F-4D97-AF65-F5344CB8AC3E}">
        <p14:creationId xmlns:p14="http://schemas.microsoft.com/office/powerpoint/2010/main" val="4619813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sz="1200" kern="1200">
                <a:solidFill>
                  <a:schemeClr val="tx1"/>
                </a:solidFill>
                <a:effectLst/>
                <a:latin typeface="+mn-lt"/>
                <a:ea typeface="+mn-ea"/>
                <a:cs typeface="+mn-cs"/>
              </a:rPr>
              <a:t>بعد ارتداء القفازات وتحضير جميع المواد المطلوبة، ابدأ بوضع العلامات على القارورة وأنابيب الاختبار بمعرف المريض الصحيح كما هو مكتوب على أنبوب جمع العينات</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افتح غطاء قارورة معالجة العينة المقدمة في المجموعة</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احرص على فك الغطاء بالكامل وليس الغطاء الصغير</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اعتمادًا على حالة البراز</a:t>
            </a:r>
            <a:r>
              <a:rPr lang="en-US" sz="1200" kern="1200">
                <a:solidFill>
                  <a:schemeClr val="tx1"/>
                </a:solidFill>
                <a:effectLst/>
                <a:latin typeface="+mn-lt"/>
                <a:ea typeface="+mn-ea"/>
                <a:cs typeface="+mn-cs"/>
              </a:rPr>
              <a:t> - </a:t>
            </a:r>
            <a:r>
              <a:rPr lang="ar-SA" sz="1200" kern="1200">
                <a:solidFill>
                  <a:schemeClr val="tx1"/>
                </a:solidFill>
                <a:effectLst/>
                <a:latin typeface="+mn-lt"/>
                <a:ea typeface="+mn-ea"/>
                <a:cs typeface="+mn-cs"/>
              </a:rPr>
              <a:t>شبه صلب أو سائل، اختر أفضل طريقة لجمع العينة</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لا تحتاج إلى الكثير من البراز في أنبوب جمع العينات للاختبار</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إذا كانت العينة شبه صلبة، استخدم مسحة لنقل كمية صغيرة من البراز إلى الزجاجة، حرك المسحة على الأقل</a:t>
            </a:r>
            <a:r>
              <a:rPr lang="en-US" sz="1200" kern="1200">
                <a:solidFill>
                  <a:schemeClr val="tx1"/>
                </a:solidFill>
                <a:effectLst/>
                <a:latin typeface="+mn-lt"/>
                <a:ea typeface="+mn-ea"/>
                <a:cs typeface="+mn-cs"/>
              </a:rPr>
              <a:t> 10 </a:t>
            </a:r>
            <a:r>
              <a:rPr lang="ar-SA" sz="1200" kern="1200">
                <a:solidFill>
                  <a:schemeClr val="tx1"/>
                </a:solidFill>
                <a:effectLst/>
                <a:latin typeface="+mn-lt"/>
                <a:ea typeface="+mn-ea"/>
                <a:cs typeface="+mn-cs"/>
              </a:rPr>
              <a:t>مرات لنقل العينة إلى السائل</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إذا كانت العينة سائلة، استخدم الماصة البلاستيكية المقدمة</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تحتوي الماصة على خط يوضح لك كمية العينة التي يجب جمعها</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انقل السائل في الماصة إلى القارورة</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ملاحظة</a:t>
            </a:r>
            <a:r>
              <a:rPr lang="en-US" sz="1200" kern="1200">
                <a:solidFill>
                  <a:schemeClr val="tx1"/>
                </a:solidFill>
                <a:effectLst/>
                <a:latin typeface="+mn-lt"/>
                <a:ea typeface="+mn-ea"/>
                <a:cs typeface="+mn-cs"/>
              </a:rPr>
              <a:t> - </a:t>
            </a:r>
            <a:r>
              <a:rPr lang="ar-SA" sz="1200" kern="1200">
                <a:solidFill>
                  <a:schemeClr val="tx1"/>
                </a:solidFill>
                <a:effectLst/>
                <a:latin typeface="+mn-lt"/>
                <a:ea typeface="+mn-ea"/>
                <a:cs typeface="+mn-cs"/>
              </a:rPr>
              <a:t>لا تستخدم ماصات أخرى حيث قد لا تكون خط التعبئة هي الحجم الصحيح لهذا الاختبار</a:t>
            </a:r>
            <a:r>
              <a:rPr lang="en-US" sz="1200" kern="1200">
                <a:solidFill>
                  <a:schemeClr val="tx1"/>
                </a:solidFill>
                <a:effectLst/>
                <a:latin typeface="+mn-lt"/>
                <a:ea typeface="+mn-ea"/>
                <a:cs typeface="+mn-cs"/>
              </a:rPr>
              <a:t>.</a:t>
            </a:r>
            <a:endParaRPr lang="en-US" altLang="zh-CN"/>
          </a:p>
        </p:txBody>
      </p:sp>
      <p:sp>
        <p:nvSpPr>
          <p:cNvPr id="4" name="Slide Number Placeholder 3"/>
          <p:cNvSpPr>
            <a:spLocks noGrp="1"/>
          </p:cNvSpPr>
          <p:nvPr>
            <p:ph type="sldNum" sz="quarter" idx="5"/>
          </p:nvPr>
        </p:nvSpPr>
        <p:spPr/>
        <p:txBody>
          <a:bodyPr/>
          <a:lstStyle/>
          <a:p>
            <a:fld id="{FC504E23-EFC6-954F-B42A-4F03BD93428A}" type="slidenum">
              <a:rPr lang="en-GB" smtClean="0"/>
              <a:t>23</a:t>
            </a:fld>
            <a:endParaRPr lang="en-GB"/>
          </a:p>
        </p:txBody>
      </p:sp>
    </p:spTree>
    <p:extLst>
      <p:ext uri="{BB962C8B-B14F-4D97-AF65-F5344CB8AC3E}">
        <p14:creationId xmlns:p14="http://schemas.microsoft.com/office/powerpoint/2010/main" val="14963412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kern="1200">
                <a:solidFill>
                  <a:schemeClr val="tx1"/>
                </a:solidFill>
                <a:effectLst/>
                <a:latin typeface="+mn-lt"/>
                <a:ea typeface="+mn-ea"/>
                <a:cs typeface="+mn-cs"/>
              </a:rPr>
              <a:t>احرص عند إزالة المسحة، اضغط بلطف على المسحة ضد جانب الحاوية حتى يبقى السائل في الحاوية</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أغلق أغطية القارورة وأي حاويات عينات مستخدمة</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تخلص من المسحة أو الماصة في حاوية النفايات</a:t>
            </a:r>
            <a:r>
              <a:rPr lang="en-US" sz="1200" kern="1200">
                <a:solidFill>
                  <a:schemeClr val="tx1"/>
                </a:solidFill>
                <a:effectLst/>
                <a:latin typeface="+mn-lt"/>
                <a:ea typeface="+mn-ea"/>
                <a:cs typeface="+mn-cs"/>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lang="en-US" altLang="zh-CN"/>
          </a:p>
        </p:txBody>
      </p:sp>
      <p:sp>
        <p:nvSpPr>
          <p:cNvPr id="4" name="Slide Number Placeholder 3"/>
          <p:cNvSpPr>
            <a:spLocks noGrp="1"/>
          </p:cNvSpPr>
          <p:nvPr>
            <p:ph type="sldNum" sz="quarter" idx="5"/>
          </p:nvPr>
        </p:nvSpPr>
        <p:spPr/>
        <p:txBody>
          <a:bodyPr/>
          <a:lstStyle/>
          <a:p>
            <a:fld id="{FC504E23-EFC6-954F-B42A-4F03BD93428A}" type="slidenum">
              <a:rPr lang="en-GB" smtClean="0"/>
              <a:t>24</a:t>
            </a:fld>
            <a:endParaRPr lang="en-GB"/>
          </a:p>
        </p:txBody>
      </p:sp>
    </p:spTree>
    <p:extLst>
      <p:ext uri="{BB962C8B-B14F-4D97-AF65-F5344CB8AC3E}">
        <p14:creationId xmlns:p14="http://schemas.microsoft.com/office/powerpoint/2010/main" val="32528672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kern="1200">
                <a:solidFill>
                  <a:schemeClr val="tx1"/>
                </a:solidFill>
                <a:effectLst/>
                <a:latin typeface="+mn-lt"/>
                <a:ea typeface="+mn-ea"/>
                <a:cs typeface="+mn-cs"/>
              </a:rPr>
              <a:t>تحقق من أن الغطاء مغلق بإحكام قبل هز المحتويات للخلط</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يمكنك استخدام منديل لتغطية الغطاء كإجراء احترازي إضافي لتجنب التسربات والانسكابات أثناء الهز</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افتح الغطاء الصغير لغطاء جمع العينات</a:t>
            </a:r>
            <a:r>
              <a:rPr lang="en-US" sz="1200" kern="1200">
                <a:solidFill>
                  <a:schemeClr val="tx1"/>
                </a:solidFill>
                <a:effectLst/>
                <a:latin typeface="+mn-lt"/>
                <a:ea typeface="+mn-ea"/>
                <a:cs typeface="+mn-cs"/>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lang="en-US" altLang="zh-CN"/>
          </a:p>
        </p:txBody>
      </p:sp>
      <p:sp>
        <p:nvSpPr>
          <p:cNvPr id="4" name="Slide Number Placeholder 3"/>
          <p:cNvSpPr>
            <a:spLocks noGrp="1"/>
          </p:cNvSpPr>
          <p:nvPr>
            <p:ph type="sldNum" sz="quarter" idx="5"/>
          </p:nvPr>
        </p:nvSpPr>
        <p:spPr/>
        <p:txBody>
          <a:bodyPr/>
          <a:lstStyle/>
          <a:p>
            <a:fld id="{FC504E23-EFC6-954F-B42A-4F03BD93428A}" type="slidenum">
              <a:rPr lang="en-GB" smtClean="0"/>
              <a:t>25</a:t>
            </a:fld>
            <a:endParaRPr lang="en-GB"/>
          </a:p>
        </p:txBody>
      </p:sp>
    </p:spTree>
    <p:extLst>
      <p:ext uri="{BB962C8B-B14F-4D97-AF65-F5344CB8AC3E}">
        <p14:creationId xmlns:p14="http://schemas.microsoft.com/office/powerpoint/2010/main" val="29478899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kern="1200">
                <a:solidFill>
                  <a:schemeClr val="tx1"/>
                </a:solidFill>
                <a:effectLst/>
                <a:latin typeface="+mn-lt"/>
                <a:ea typeface="+mn-ea"/>
                <a:cs typeface="Calibri"/>
              </a:rPr>
              <a:t>افتح مجموعة الاختبار بعناية</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Calibri"/>
              </a:rPr>
              <a:t>إذا كانت تالفة، أو إذا كان المجفف مفقودًا أو تغير لونه، فتخلص منها واستخدم اختبارًا آخر</a:t>
            </a:r>
            <a:r>
              <a:rPr lang="en-US"/>
              <a:t>.</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Calibri"/>
              </a:rPr>
              <a:t>اكتب اسم المريض أو معرفه على الكاسيت كما هو موضح في هذه الصور واضبط المؤقت على</a:t>
            </a:r>
            <a:r>
              <a:rPr lang="en-US" sz="1200" kern="1200">
                <a:solidFill>
                  <a:schemeClr val="tx1"/>
                </a:solidFill>
                <a:effectLst/>
                <a:latin typeface="+mn-lt"/>
                <a:ea typeface="+mn-ea"/>
                <a:cs typeface="+mn-cs"/>
              </a:rPr>
              <a:t> 15 </a:t>
            </a:r>
            <a:r>
              <a:rPr lang="ar-SA" sz="1200" kern="1200">
                <a:solidFill>
                  <a:schemeClr val="tx1"/>
                </a:solidFill>
                <a:effectLst/>
                <a:latin typeface="+mn-lt"/>
                <a:ea typeface="+mn-ea"/>
                <a:cs typeface="Calibri"/>
              </a:rPr>
              <a:t>دقيقة</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Calibri"/>
              </a:rPr>
              <a:t>امسك أنبوب العينة بشكل مستقيم، وزع بلطف</a:t>
            </a:r>
            <a:r>
              <a:rPr lang="en-US" sz="1200" kern="1200">
                <a:solidFill>
                  <a:schemeClr val="tx1"/>
                </a:solidFill>
                <a:effectLst/>
                <a:latin typeface="+mn-lt"/>
                <a:ea typeface="+mn-ea"/>
                <a:cs typeface="+mn-cs"/>
              </a:rPr>
              <a:t> 3 </a:t>
            </a:r>
            <a:r>
              <a:rPr lang="ar-SA" sz="1200" kern="1200">
                <a:solidFill>
                  <a:schemeClr val="tx1"/>
                </a:solidFill>
                <a:effectLst/>
                <a:latin typeface="+mn-lt"/>
                <a:ea typeface="+mn-ea"/>
                <a:cs typeface="Calibri"/>
              </a:rPr>
              <a:t>قطرات في بئر العينة</a:t>
            </a:r>
            <a:r>
              <a:rPr lang="en-US" sz="1200" kern="1200">
                <a:solidFill>
                  <a:schemeClr val="tx1"/>
                </a:solidFill>
                <a:effectLst/>
                <a:latin typeface="+mn-lt"/>
                <a:ea typeface="+mn-ea"/>
                <a:cs typeface="+mn-cs"/>
              </a:rPr>
              <a:t> - </a:t>
            </a:r>
            <a:r>
              <a:rPr lang="ar-SA" sz="1200" kern="1200">
                <a:solidFill>
                  <a:schemeClr val="tx1"/>
                </a:solidFill>
                <a:effectLst/>
                <a:latin typeface="+mn-lt"/>
                <a:ea typeface="+mn-ea"/>
                <a:cs typeface="Calibri"/>
              </a:rPr>
              <a:t>المميز بحرف</a:t>
            </a:r>
            <a:r>
              <a:rPr lang="en-US" sz="1200" kern="1200">
                <a:solidFill>
                  <a:schemeClr val="tx1"/>
                </a:solidFill>
                <a:effectLst/>
                <a:latin typeface="+mn-lt"/>
                <a:ea typeface="+mn-ea"/>
                <a:cs typeface="+mn-cs"/>
              </a:rPr>
              <a:t> S. </a:t>
            </a:r>
            <a:r>
              <a:rPr lang="ar-SA" sz="1200" kern="1200">
                <a:solidFill>
                  <a:schemeClr val="tx1"/>
                </a:solidFill>
                <a:effectLst/>
                <a:latin typeface="+mn-lt"/>
                <a:ea typeface="+mn-ea"/>
                <a:cs typeface="Calibri"/>
              </a:rPr>
              <a:t>احرص على إضافة</a:t>
            </a:r>
            <a:r>
              <a:rPr lang="en-US" sz="1200" kern="1200">
                <a:solidFill>
                  <a:schemeClr val="tx1"/>
                </a:solidFill>
                <a:effectLst/>
                <a:latin typeface="+mn-lt"/>
                <a:ea typeface="+mn-ea"/>
                <a:cs typeface="+mn-cs"/>
              </a:rPr>
              <a:t> 3 </a:t>
            </a:r>
            <a:r>
              <a:rPr lang="ar-SA" sz="1200" kern="1200">
                <a:solidFill>
                  <a:schemeClr val="tx1"/>
                </a:solidFill>
                <a:effectLst/>
                <a:latin typeface="+mn-lt"/>
                <a:ea typeface="+mn-ea"/>
                <a:cs typeface="Calibri"/>
              </a:rPr>
              <a:t>قطرات، حيث أن إضافة كمية كبيرة جدًا أو قليلة جدًا يمكن أن تغير نتائج الاختبار</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Calibri"/>
              </a:rPr>
              <a:t>ابدأ المؤقت وتخلص من أنبوب جمع العينة</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Calibri"/>
              </a:rPr>
              <a:t>قم بإعداد أي اختبارات أخرى وانتظر</a:t>
            </a:r>
            <a:r>
              <a:rPr lang="en-US" sz="1200" kern="1200">
                <a:solidFill>
                  <a:schemeClr val="tx1"/>
                </a:solidFill>
                <a:effectLst/>
                <a:latin typeface="+mn-lt"/>
                <a:ea typeface="+mn-ea"/>
                <a:cs typeface="+mn-cs"/>
              </a:rPr>
              <a:t> 15 </a:t>
            </a:r>
            <a:r>
              <a:rPr lang="ar-SA" sz="1200" kern="1200">
                <a:solidFill>
                  <a:schemeClr val="tx1"/>
                </a:solidFill>
                <a:effectLst/>
                <a:latin typeface="+mn-lt"/>
                <a:ea typeface="+mn-ea"/>
                <a:cs typeface="Calibri"/>
              </a:rPr>
              <a:t>دقيقة</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Calibri"/>
              </a:rPr>
              <a:t>يجب قراءة النتيجة بعد</a:t>
            </a:r>
            <a:r>
              <a:rPr lang="en-US" sz="1200" kern="1200">
                <a:solidFill>
                  <a:schemeClr val="tx1"/>
                </a:solidFill>
                <a:effectLst/>
                <a:latin typeface="+mn-lt"/>
                <a:ea typeface="+mn-ea"/>
                <a:cs typeface="+mn-cs"/>
              </a:rPr>
              <a:t> 15 </a:t>
            </a:r>
            <a:r>
              <a:rPr lang="ar-SA" sz="1200" kern="1200">
                <a:solidFill>
                  <a:schemeClr val="tx1"/>
                </a:solidFill>
                <a:effectLst/>
                <a:latin typeface="+mn-lt"/>
                <a:ea typeface="+mn-ea"/>
                <a:cs typeface="Calibri"/>
              </a:rPr>
              <a:t>دقيقة، حيث أن الانتظار لفترة أطول يمكن أن يؤدي إلى نتائج خاطئة</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Calibri"/>
              </a:rPr>
              <a:t>تخلص من الكاسيت بعد القراءة في النفايات البيولوجية</a:t>
            </a:r>
            <a:r>
              <a:rPr lang="en-US" sz="1200" kern="1200">
                <a:solidFill>
                  <a:schemeClr val="tx1"/>
                </a:solidFill>
                <a:effectLst/>
                <a:latin typeface="+mn-lt"/>
                <a:ea typeface="+mn-ea"/>
                <a:cs typeface="+mn-cs"/>
              </a:rPr>
              <a:t>.</a:t>
            </a:r>
          </a:p>
          <a:p>
            <a:pPr algn="r" rtl="1"/>
            <a:endParaRPr lang="en-US" altLang="zh-CN"/>
          </a:p>
        </p:txBody>
      </p:sp>
      <p:sp>
        <p:nvSpPr>
          <p:cNvPr id="4" name="Slide Number Placeholder 3"/>
          <p:cNvSpPr>
            <a:spLocks noGrp="1"/>
          </p:cNvSpPr>
          <p:nvPr>
            <p:ph type="sldNum" sz="quarter" idx="5"/>
          </p:nvPr>
        </p:nvSpPr>
        <p:spPr/>
        <p:txBody>
          <a:bodyPr/>
          <a:lstStyle/>
          <a:p>
            <a:fld id="{FC504E23-EFC6-954F-B42A-4F03BD93428A}" type="slidenum">
              <a:rPr lang="en-GB" smtClean="0"/>
              <a:t>26</a:t>
            </a:fld>
            <a:endParaRPr lang="en-GB"/>
          </a:p>
        </p:txBody>
      </p:sp>
    </p:spTree>
    <p:extLst>
      <p:ext uri="{BB962C8B-B14F-4D97-AF65-F5344CB8AC3E}">
        <p14:creationId xmlns:p14="http://schemas.microsoft.com/office/powerpoint/2010/main" val="9199987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kern="1200">
                <a:solidFill>
                  <a:schemeClr val="tx1"/>
                </a:solidFill>
                <a:effectLst/>
                <a:latin typeface="+mn-lt"/>
                <a:ea typeface="+mn-ea"/>
                <a:cs typeface="+mn-cs"/>
              </a:rPr>
              <a:t>انتبه إلى هذه الأسباب الشائعة للأخطاء أثناء الإجراء التي يمكن أن تسبب مشاكل في النتائج</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قد لا يتم تخزين اختبار التشخيص السريع كما يوصي المصنعون أو قد يكون منتهي الصلاحية</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قد يكون المصنعون قد غيروا الإجراء ولم يتحقق المستخدم من التعليمات الجديدة</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قد تكون قد أضفت كمية كبيرة جدًا أو قليلة جدًا من العينة إلى المخزن المؤقت للعينة أو إلى شريط الاختبار</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قد يكون عنصر في المجموعة تالفًا</a:t>
            </a:r>
            <a:r>
              <a:rPr lang="en-US" sz="1200" kern="1200">
                <a:solidFill>
                  <a:schemeClr val="tx1"/>
                </a:solidFill>
                <a:effectLst/>
                <a:latin typeface="+mn-lt"/>
                <a:ea typeface="+mn-ea"/>
                <a:cs typeface="+mn-cs"/>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lang="en-US" altLang="zh-CN"/>
          </a:p>
        </p:txBody>
      </p:sp>
      <p:sp>
        <p:nvSpPr>
          <p:cNvPr id="4" name="Slide Number Placeholder 3"/>
          <p:cNvSpPr>
            <a:spLocks noGrp="1"/>
          </p:cNvSpPr>
          <p:nvPr>
            <p:ph type="sldNum" sz="quarter" idx="5"/>
          </p:nvPr>
        </p:nvSpPr>
        <p:spPr/>
        <p:txBody>
          <a:bodyPr/>
          <a:lstStyle/>
          <a:p>
            <a:fld id="{FC504E23-EFC6-954F-B42A-4F03BD93428A}" type="slidenum">
              <a:rPr lang="en-GB" smtClean="0"/>
              <a:t>27</a:t>
            </a:fld>
            <a:endParaRPr lang="en-GB"/>
          </a:p>
        </p:txBody>
      </p:sp>
    </p:spTree>
    <p:extLst>
      <p:ext uri="{BB962C8B-B14F-4D97-AF65-F5344CB8AC3E}">
        <p14:creationId xmlns:p14="http://schemas.microsoft.com/office/powerpoint/2010/main" val="25279870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kern="1200">
                <a:solidFill>
                  <a:schemeClr val="tx1"/>
                </a:solidFill>
                <a:effectLst/>
                <a:latin typeface="+mn-lt"/>
                <a:ea typeface="+mn-ea"/>
                <a:cs typeface="+mn-cs"/>
              </a:rPr>
              <a:t>دعونا نلقي نظرة على النتائج وتفسير النتائج</a:t>
            </a:r>
            <a:r>
              <a:rPr lang="en-US" sz="1200" kern="1200">
                <a:solidFill>
                  <a:schemeClr val="tx1"/>
                </a:solidFill>
                <a:effectLst/>
                <a:latin typeface="+mn-lt"/>
                <a:ea typeface="+mn-ea"/>
                <a:cs typeface="+mn-cs"/>
              </a:rPr>
              <a:t>.</a:t>
            </a:r>
            <a:endParaRPr lang="en-US" altLang="zh-CN"/>
          </a:p>
        </p:txBody>
      </p:sp>
      <p:sp>
        <p:nvSpPr>
          <p:cNvPr id="4" name="Slide Number Placeholder 3"/>
          <p:cNvSpPr>
            <a:spLocks noGrp="1"/>
          </p:cNvSpPr>
          <p:nvPr>
            <p:ph type="sldNum" sz="quarter" idx="5"/>
          </p:nvPr>
        </p:nvSpPr>
        <p:spPr/>
        <p:txBody>
          <a:bodyPr/>
          <a:lstStyle/>
          <a:p>
            <a:fld id="{FC504E23-EFC6-954F-B42A-4F03BD93428A}" type="slidenum">
              <a:rPr lang="en-GB" smtClean="0"/>
              <a:t>28</a:t>
            </a:fld>
            <a:endParaRPr lang="en-GB"/>
          </a:p>
        </p:txBody>
      </p:sp>
    </p:spTree>
    <p:extLst>
      <p:ext uri="{BB962C8B-B14F-4D97-AF65-F5344CB8AC3E}">
        <p14:creationId xmlns:p14="http://schemas.microsoft.com/office/powerpoint/2010/main" val="39831321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sz="1200" b="0" kern="1200">
                <a:solidFill>
                  <a:schemeClr val="tx1"/>
                </a:solidFill>
                <a:effectLst/>
                <a:latin typeface="+mn-lt"/>
                <a:ea typeface="+mn-ea"/>
                <a:cs typeface="+mn-cs"/>
              </a:rPr>
              <a:t>بعد إضافة العينة إلى الاختبار، يجب عليك الانتظار لقراءة النتائج. تعتمد مدة الانتظار على مجموعة الاختبار، لذا يرجى الرجوع إلى تعليمات المجموعة للحصول على التفاصيل. </a:t>
            </a:r>
            <a:endParaRPr lang="en-US" sz="1200" b="0" kern="1200">
              <a:solidFill>
                <a:schemeClr val="tx1"/>
              </a:solidFill>
              <a:effectLst/>
              <a:latin typeface="+mn-lt"/>
              <a:ea typeface="+mn-ea"/>
              <a:cs typeface="+mn-cs"/>
            </a:endParaRPr>
          </a:p>
          <a:p>
            <a:pPr algn="r" rtl="1"/>
            <a:endParaRPr lang="en-US" sz="1200" b="0" kern="1200">
              <a:solidFill>
                <a:schemeClr val="tx1"/>
              </a:solidFill>
              <a:effectLst/>
              <a:latin typeface="+mn-lt"/>
              <a:ea typeface="+mn-ea"/>
              <a:cs typeface="+mn-cs"/>
            </a:endParaRPr>
          </a:p>
          <a:p>
            <a:pPr algn="r" rtl="1"/>
            <a:r>
              <a:rPr lang="ar-SA" sz="1200" b="0" kern="1200">
                <a:solidFill>
                  <a:schemeClr val="tx1"/>
                </a:solidFill>
                <a:effectLst/>
                <a:latin typeface="+mn-lt"/>
                <a:ea typeface="+mn-ea"/>
                <a:cs typeface="+mn-cs"/>
              </a:rPr>
              <a:t>من المهم الالتزام بالوقت الموصى به. الانتظار لفترة قصيرة جدًا قد يؤدي إلى قراءات غير تفاعلية خاطئة (سلبية) بينما الانتظار لفترة طويلة قد يؤدي إلى قراءات تفاعلية خاطئة (إيجابية) أو سلبية خاطئة حيث يمكن أن تتغير الأشرطة بمرور الوقت</a:t>
            </a:r>
            <a:r>
              <a:rPr lang="en-US" sz="1200" b="0" kern="1200">
                <a:solidFill>
                  <a:schemeClr val="tx1"/>
                </a:solidFill>
                <a:effectLst/>
                <a:latin typeface="+mn-lt"/>
                <a:ea typeface="+mn-ea"/>
                <a:cs typeface="+mn-cs"/>
              </a:rPr>
              <a:t>.</a:t>
            </a:r>
          </a:p>
          <a:p>
            <a:pPr algn="r" rtl="1"/>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بالنسبة لاختبار الشريط الكاشف</a:t>
            </a:r>
            <a:r>
              <a:rPr lang="en-US" sz="1200" b="0" kern="1200">
                <a:solidFill>
                  <a:schemeClr val="tx1"/>
                </a:solidFill>
                <a:effectLst/>
                <a:latin typeface="+mn-lt"/>
                <a:ea typeface="+mn-ea"/>
                <a:cs typeface="+mn-cs"/>
              </a:rPr>
              <a:t>  </a:t>
            </a:r>
            <a:r>
              <a:rPr lang="en-US" sz="1200" b="0" kern="1200" err="1">
                <a:solidFill>
                  <a:schemeClr val="tx1"/>
                </a:solidFill>
                <a:effectLst/>
                <a:latin typeface="+mn-lt"/>
                <a:ea typeface="+mn-ea"/>
                <a:cs typeface="+mn-cs"/>
              </a:rPr>
              <a:t>Arkray</a:t>
            </a:r>
            <a:r>
              <a:rPr lang="ar-SA" sz="1200" b="0" kern="1200">
                <a:solidFill>
                  <a:schemeClr val="tx1"/>
                </a:solidFill>
                <a:effectLst/>
                <a:latin typeface="+mn-lt"/>
                <a:ea typeface="+mn-ea"/>
                <a:cs typeface="+mn-cs"/>
              </a:rPr>
              <a:t>، يُوصى بالانتظار لمدة</a:t>
            </a:r>
            <a:r>
              <a:rPr lang="en-US" sz="1200" b="0" kern="1200">
                <a:solidFill>
                  <a:schemeClr val="tx1"/>
                </a:solidFill>
                <a:effectLst/>
                <a:latin typeface="+mn-lt"/>
                <a:ea typeface="+mn-ea"/>
                <a:cs typeface="+mn-cs"/>
              </a:rPr>
              <a:t> 15 </a:t>
            </a:r>
            <a:r>
              <a:rPr lang="ar-SA" sz="1200" b="0" kern="1200">
                <a:solidFill>
                  <a:schemeClr val="tx1"/>
                </a:solidFill>
                <a:effectLst/>
                <a:latin typeface="+mn-lt"/>
                <a:ea typeface="+mn-ea"/>
                <a:cs typeface="+mn-cs"/>
              </a:rPr>
              <a:t>إلى</a:t>
            </a:r>
            <a:r>
              <a:rPr lang="en-US" sz="1200" b="0" kern="1200">
                <a:solidFill>
                  <a:schemeClr val="tx1"/>
                </a:solidFill>
                <a:effectLst/>
                <a:latin typeface="+mn-lt"/>
                <a:ea typeface="+mn-ea"/>
                <a:cs typeface="+mn-cs"/>
              </a:rPr>
              <a:t> 30 </a:t>
            </a:r>
            <a:r>
              <a:rPr lang="ar-SA" sz="1200" b="0" kern="1200">
                <a:solidFill>
                  <a:schemeClr val="tx1"/>
                </a:solidFill>
                <a:effectLst/>
                <a:latin typeface="+mn-lt"/>
                <a:ea typeface="+mn-ea"/>
                <a:cs typeface="+mn-cs"/>
              </a:rPr>
              <a:t>دقيقة ثم إزالة الشريط الغاطس من أنبوب الاختبار وقراءة النتائج</a:t>
            </a:r>
            <a:r>
              <a:rPr lang="en-US" sz="1200" b="0" kern="1200">
                <a:solidFill>
                  <a:schemeClr val="tx1"/>
                </a:solidFill>
                <a:effectLst/>
                <a:latin typeface="+mn-lt"/>
                <a:ea typeface="+mn-ea"/>
                <a:cs typeface="+mn-cs"/>
              </a:rPr>
              <a:t>.</a:t>
            </a:r>
          </a:p>
          <a:p>
            <a:pPr algn="r" rtl="1"/>
            <a:r>
              <a:rPr lang="en-US" sz="1200" b="0" kern="1200">
                <a:solidFill>
                  <a:schemeClr val="tx1"/>
                </a:solidFill>
                <a:effectLst/>
                <a:latin typeface="+mn-lt"/>
                <a:ea typeface="+mn-ea"/>
                <a:cs typeface="+mn-cs"/>
              </a:rPr>
              <a:t> </a:t>
            </a:r>
          </a:p>
          <a:p>
            <a:pPr algn="r" rtl="1"/>
            <a:r>
              <a:rPr lang="en-US" sz="1200" b="0" kern="1200">
                <a:solidFill>
                  <a:schemeClr val="tx1"/>
                </a:solidFill>
                <a:effectLst/>
                <a:latin typeface="+mn-lt"/>
                <a:ea typeface="+mn-ea"/>
                <a:cs typeface="+mn-cs"/>
              </a:rPr>
              <a:t> </a:t>
            </a:r>
          </a:p>
          <a:p>
            <a:pPr algn="r" rtl="1"/>
            <a:r>
              <a:rPr lang="ar-SA" sz="1200" b="0" kern="1200">
                <a:solidFill>
                  <a:schemeClr val="tx1"/>
                </a:solidFill>
                <a:effectLst/>
                <a:latin typeface="+mn-lt"/>
                <a:ea typeface="+mn-ea"/>
                <a:cs typeface="+mn-cs"/>
              </a:rPr>
              <a:t>بالنسبة لاختبار الخرطوش البايولاين ، يُوصى بالانتظار لمدة</a:t>
            </a:r>
            <a:r>
              <a:rPr lang="en-US" sz="1200" b="0" kern="1200">
                <a:solidFill>
                  <a:schemeClr val="tx1"/>
                </a:solidFill>
                <a:effectLst/>
                <a:latin typeface="+mn-lt"/>
                <a:ea typeface="+mn-ea"/>
                <a:cs typeface="+mn-cs"/>
              </a:rPr>
              <a:t> 15 </a:t>
            </a:r>
            <a:r>
              <a:rPr lang="ar-SA" sz="1200" b="0" kern="1200">
                <a:solidFill>
                  <a:schemeClr val="tx1"/>
                </a:solidFill>
                <a:effectLst/>
                <a:latin typeface="+mn-lt"/>
                <a:ea typeface="+mn-ea"/>
                <a:cs typeface="+mn-cs"/>
              </a:rPr>
              <a:t>دقيقة بالضبط ثم قراءة النتائج</a:t>
            </a:r>
            <a:r>
              <a:rPr lang="en-US" sz="1200" b="0" kern="1200">
                <a:solidFill>
                  <a:schemeClr val="tx1"/>
                </a:solidFill>
                <a:effectLst/>
                <a:latin typeface="+mn-lt"/>
                <a:ea typeface="+mn-ea"/>
                <a:cs typeface="+mn-cs"/>
              </a:rPr>
              <a:t>.</a:t>
            </a:r>
          </a:p>
          <a:p>
            <a:pPr algn="r" rtl="1"/>
            <a:r>
              <a:rPr lang="en-US" sz="1200" b="0" kern="120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FC504E23-EFC6-954F-B42A-4F03BD93428A}" type="slidenum">
              <a:rPr lang="en-GB" smtClean="0"/>
              <a:t>29</a:t>
            </a:fld>
            <a:endParaRPr lang="en-GB"/>
          </a:p>
        </p:txBody>
      </p:sp>
    </p:spTree>
    <p:extLst>
      <p:ext uri="{BB962C8B-B14F-4D97-AF65-F5344CB8AC3E}">
        <p14:creationId xmlns:p14="http://schemas.microsoft.com/office/powerpoint/2010/main" val="4113917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lnSpc>
                <a:spcPct val="107000"/>
              </a:lnSpc>
              <a:spcAft>
                <a:spcPts val="300"/>
              </a:spcAft>
              <a:defRPr/>
            </a:pPr>
            <a:r>
              <a:rPr lang="ar-SA" sz="1200" kern="1200">
                <a:solidFill>
                  <a:schemeClr val="tx1"/>
                </a:solidFill>
                <a:effectLst/>
                <a:latin typeface="+mn-lt"/>
                <a:ea typeface="+mn-ea"/>
                <a:cs typeface="+mn-cs"/>
              </a:rPr>
              <a:t>تنقسم هذه الوحدة إلى الأقسام الخمسة التالية</a:t>
            </a:r>
            <a:r>
              <a:rPr lang="en-US" sz="1200" kern="1200">
                <a:solidFill>
                  <a:schemeClr val="tx1"/>
                </a:solidFill>
                <a:effectLst/>
                <a:latin typeface="+mn-lt"/>
                <a:ea typeface="+mn-ea"/>
                <a:cs typeface="+mn-cs"/>
              </a:rPr>
              <a:t>.</a:t>
            </a:r>
            <a:endParaRPr lang="en-US" altLang="zh-CN"/>
          </a:p>
        </p:txBody>
      </p:sp>
      <p:sp>
        <p:nvSpPr>
          <p:cNvPr id="4" name="Slide Number Placeholder 3"/>
          <p:cNvSpPr>
            <a:spLocks noGrp="1"/>
          </p:cNvSpPr>
          <p:nvPr>
            <p:ph type="sldNum" sz="quarter" idx="5"/>
          </p:nvPr>
        </p:nvSpPr>
        <p:spPr/>
        <p:txBody>
          <a:bodyPr/>
          <a:lstStyle/>
          <a:p>
            <a:fld id="{FC504E23-EFC6-954F-B42A-4F03BD93428A}" type="slidenum">
              <a:rPr lang="en-GB" smtClean="0"/>
              <a:t>3</a:t>
            </a:fld>
            <a:endParaRPr lang="en-GB"/>
          </a:p>
        </p:txBody>
      </p:sp>
    </p:spTree>
    <p:extLst>
      <p:ext uri="{BB962C8B-B14F-4D97-AF65-F5344CB8AC3E}">
        <p14:creationId xmlns:p14="http://schemas.microsoft.com/office/powerpoint/2010/main" val="19155601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sz="1200" kern="1200">
                <a:solidFill>
                  <a:schemeClr val="tx1"/>
                </a:solidFill>
                <a:effectLst/>
                <a:latin typeface="+mn-lt"/>
                <a:ea typeface="+mn-ea"/>
                <a:cs typeface="+mn-cs"/>
              </a:rPr>
              <a:t>عند الإبلاغ عن نتائج اختبار التشخيص السريع، نستخدم مصطلح</a:t>
            </a:r>
            <a:r>
              <a:rPr lang="en-US" sz="1200" kern="1200">
                <a:solidFill>
                  <a:schemeClr val="tx1"/>
                </a:solidFill>
                <a:effectLst/>
                <a:latin typeface="+mn-lt"/>
                <a:ea typeface="+mn-ea"/>
                <a:cs typeface="+mn-cs"/>
              </a:rPr>
              <a:t> - </a:t>
            </a:r>
            <a:r>
              <a:rPr lang="ar-SA" sz="1200" kern="1200">
                <a:solidFill>
                  <a:schemeClr val="tx1"/>
                </a:solidFill>
                <a:effectLst/>
                <a:latin typeface="+mn-lt"/>
                <a:ea typeface="+mn-ea"/>
                <a:cs typeface="+mn-cs"/>
              </a:rPr>
              <a:t>تفاعلي أو غير تفاعلي بدلاً من إيجابي أو سلبي، وذلك للتواصل بشكل أكثر دقة</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اختبارات التشخيص السريع لا تؤكد الكوليرا، لذا نتجنب قول إيجابي لأنه يمكن أن يعطي انطباعًا بأن الحالة قد تم تأكيدها</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نستخدم تفاعلي للإشارة إلى أن خط الاختبار قد تفاعل مع العينة المختبرة</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نبلغ عن تفاعلي لكل خط اختبار يظهر على الاختبار بدلاً من قول</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إيجابي للكوليرا</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الذي لا يخبرنا بالكثير من المعلومات</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بهذه الطريقة نتواصل بدقة المعلومات الإضافية حول أي مجموعة مصلية تفاعلت</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من ناحية أخرى، نظرًا لأن اختبارات التشخيص السريع لها حدود، نبلغ عن غير تفاعلي بدلاً من سلبي لأن سلبي يعني يقينًا لا يوفره الاختبار</a:t>
            </a:r>
            <a:r>
              <a:rPr lang="en-US" sz="1200" kern="1200">
                <a:solidFill>
                  <a:schemeClr val="tx1"/>
                </a:solidFill>
                <a:effectLst/>
                <a:latin typeface="+mn-lt"/>
                <a:ea typeface="+mn-ea"/>
                <a:cs typeface="+mn-cs"/>
              </a:rPr>
              <a:t>.</a:t>
            </a:r>
            <a:endParaRPr lang="en-US" altLang="zh-CN"/>
          </a:p>
        </p:txBody>
      </p:sp>
      <p:sp>
        <p:nvSpPr>
          <p:cNvPr id="4" name="Slide Number Placeholder 3"/>
          <p:cNvSpPr>
            <a:spLocks noGrp="1"/>
          </p:cNvSpPr>
          <p:nvPr>
            <p:ph type="sldNum" sz="quarter" idx="5"/>
          </p:nvPr>
        </p:nvSpPr>
        <p:spPr/>
        <p:txBody>
          <a:bodyPr/>
          <a:lstStyle/>
          <a:p>
            <a:fld id="{FC504E23-EFC6-954F-B42A-4F03BD93428A}" type="slidenum">
              <a:rPr lang="en-GB" smtClean="0"/>
              <a:t>30</a:t>
            </a:fld>
            <a:endParaRPr lang="en-GB"/>
          </a:p>
        </p:txBody>
      </p:sp>
    </p:spTree>
    <p:extLst>
      <p:ext uri="{BB962C8B-B14F-4D97-AF65-F5344CB8AC3E}">
        <p14:creationId xmlns:p14="http://schemas.microsoft.com/office/powerpoint/2010/main" val="15080866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sz="1200" kern="1200">
                <a:solidFill>
                  <a:schemeClr val="tx1"/>
                </a:solidFill>
                <a:effectLst/>
                <a:latin typeface="+mn-lt"/>
                <a:ea typeface="+mn-ea"/>
                <a:cs typeface="+mn-cs"/>
              </a:rPr>
              <a:t>ملاحظة للمقدم - يمكنك مراجعة نتائج الاختبار للاختبارات المستخدمة لتجنب الارتباك. </a:t>
            </a:r>
            <a:endParaRPr lang="en-US" sz="1200" kern="1200">
              <a:solidFill>
                <a:schemeClr val="tx1"/>
              </a:solidFill>
              <a:effectLst/>
              <a:latin typeface="+mn-lt"/>
              <a:ea typeface="+mn-ea"/>
              <a:cs typeface="+mn-cs"/>
            </a:endParaRPr>
          </a:p>
          <a:p>
            <a:pPr algn="r" rtl="1"/>
            <a:r>
              <a:rPr lang="ar-SA" sz="1200" kern="1200">
                <a:solidFill>
                  <a:schemeClr val="tx1"/>
                </a:solidFill>
                <a:effectLst/>
                <a:latin typeface="+mn-lt"/>
                <a:ea typeface="+mn-ea"/>
                <a:cs typeface="+mn-cs"/>
              </a:rPr>
              <a:t>بالنسبة لعصا الغمس</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Akray</a:t>
            </a:r>
            <a:r>
              <a:rPr lang="ar-SA" sz="1200" kern="1200">
                <a:solidFill>
                  <a:schemeClr val="tx1"/>
                </a:solidFill>
                <a:effectLst/>
                <a:latin typeface="+mn-lt"/>
                <a:ea typeface="+mn-ea"/>
                <a:cs typeface="+mn-cs"/>
              </a:rPr>
              <a:t>، يمكن أن تبدو النتائج كما يلي مع وجود أو عدم وجود أشرطة التحكم، أو أشرطة لـ</a:t>
            </a:r>
            <a:r>
              <a:rPr lang="en-US" sz="1200" kern="1200">
                <a:solidFill>
                  <a:schemeClr val="tx1"/>
                </a:solidFill>
                <a:effectLst/>
                <a:latin typeface="+mn-lt"/>
                <a:ea typeface="+mn-ea"/>
                <a:cs typeface="+mn-cs"/>
              </a:rPr>
              <a:t> VC O1 </a:t>
            </a:r>
            <a:r>
              <a:rPr lang="ar-SA" sz="1200" kern="1200">
                <a:solidFill>
                  <a:schemeClr val="tx1"/>
                </a:solidFill>
                <a:effectLst/>
                <a:latin typeface="+mn-lt"/>
                <a:ea typeface="+mn-ea"/>
                <a:cs typeface="+mn-cs"/>
              </a:rPr>
              <a:t>أو</a:t>
            </a:r>
            <a:r>
              <a:rPr lang="en-US" sz="1200" kern="1200">
                <a:solidFill>
                  <a:schemeClr val="tx1"/>
                </a:solidFill>
                <a:effectLst/>
                <a:latin typeface="+mn-lt"/>
                <a:ea typeface="+mn-ea"/>
                <a:cs typeface="+mn-cs"/>
              </a:rPr>
              <a:t> VC O139</a:t>
            </a:r>
            <a:endParaRPr lang="en-US" altLang="zh-CN"/>
          </a:p>
        </p:txBody>
      </p:sp>
      <p:sp>
        <p:nvSpPr>
          <p:cNvPr id="4" name="Slide Number Placeholder 3"/>
          <p:cNvSpPr>
            <a:spLocks noGrp="1"/>
          </p:cNvSpPr>
          <p:nvPr>
            <p:ph type="sldNum" sz="quarter" idx="5"/>
          </p:nvPr>
        </p:nvSpPr>
        <p:spPr/>
        <p:txBody>
          <a:bodyPr/>
          <a:lstStyle/>
          <a:p>
            <a:fld id="{FC504E23-EFC6-954F-B42A-4F03BD93428A}" type="slidenum">
              <a:rPr lang="en-GB" smtClean="0"/>
              <a:t>31</a:t>
            </a:fld>
            <a:endParaRPr lang="en-GB"/>
          </a:p>
        </p:txBody>
      </p:sp>
    </p:spTree>
    <p:extLst>
      <p:ext uri="{BB962C8B-B14F-4D97-AF65-F5344CB8AC3E}">
        <p14:creationId xmlns:p14="http://schemas.microsoft.com/office/powerpoint/2010/main" val="20800097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kern="1200">
                <a:solidFill>
                  <a:schemeClr val="tx1"/>
                </a:solidFill>
                <a:effectLst/>
                <a:latin typeface="+mn-lt"/>
                <a:ea typeface="+mn-ea"/>
                <a:cs typeface="+mn-cs"/>
              </a:rPr>
              <a:t>ملاحظة للمقدم</a:t>
            </a:r>
            <a:r>
              <a:rPr lang="en-US" sz="1200" kern="1200">
                <a:solidFill>
                  <a:schemeClr val="tx1"/>
                </a:solidFill>
                <a:effectLst/>
                <a:latin typeface="+mn-lt"/>
                <a:ea typeface="+mn-ea"/>
                <a:cs typeface="+mn-cs"/>
              </a:rPr>
              <a:t> - </a:t>
            </a:r>
            <a:r>
              <a:rPr lang="ar-SA" sz="1200" kern="1200">
                <a:solidFill>
                  <a:schemeClr val="tx1"/>
                </a:solidFill>
                <a:effectLst/>
                <a:latin typeface="+mn-lt"/>
                <a:ea typeface="+mn-ea"/>
                <a:cs typeface="+mn-cs"/>
              </a:rPr>
              <a:t>يمكنك مراجعة نتائج الاختبار للاختبارات المستخدمة لتجنب الارتباك</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بالنسبة لأشرطة الكاسيت</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بايولاين، هذه هي النتائج المختلفة الممكنة مع وجود أو عدم وجود خطوط التحكم، أو خطوط لـ</a:t>
            </a:r>
            <a:r>
              <a:rPr lang="en-US" sz="1200" kern="1200">
                <a:solidFill>
                  <a:schemeClr val="tx1"/>
                </a:solidFill>
                <a:effectLst/>
                <a:latin typeface="+mn-lt"/>
                <a:ea typeface="+mn-ea"/>
                <a:cs typeface="+mn-cs"/>
              </a:rPr>
              <a:t> VC O1 </a:t>
            </a:r>
            <a:r>
              <a:rPr lang="ar-SA" sz="1200" kern="1200">
                <a:solidFill>
                  <a:schemeClr val="tx1"/>
                </a:solidFill>
                <a:effectLst/>
                <a:latin typeface="+mn-lt"/>
                <a:ea typeface="+mn-ea"/>
                <a:cs typeface="+mn-cs"/>
              </a:rPr>
              <a:t>أو</a:t>
            </a:r>
            <a:r>
              <a:rPr lang="en-US" sz="1200" kern="1200">
                <a:solidFill>
                  <a:schemeClr val="tx1"/>
                </a:solidFill>
                <a:effectLst/>
                <a:latin typeface="+mn-lt"/>
                <a:ea typeface="+mn-ea"/>
                <a:cs typeface="+mn-cs"/>
              </a:rPr>
              <a:t> .VC O139</a:t>
            </a:r>
            <a:endParaRPr lang="en-US" altLang="zh-CN"/>
          </a:p>
        </p:txBody>
      </p:sp>
      <p:sp>
        <p:nvSpPr>
          <p:cNvPr id="4" name="Slide Number Placeholder 3"/>
          <p:cNvSpPr>
            <a:spLocks noGrp="1"/>
          </p:cNvSpPr>
          <p:nvPr>
            <p:ph type="sldNum" sz="quarter" idx="5"/>
          </p:nvPr>
        </p:nvSpPr>
        <p:spPr/>
        <p:txBody>
          <a:bodyPr/>
          <a:lstStyle/>
          <a:p>
            <a:fld id="{FC504E23-EFC6-954F-B42A-4F03BD93428A}" type="slidenum">
              <a:rPr lang="en-GB" smtClean="0"/>
              <a:t>32</a:t>
            </a:fld>
            <a:endParaRPr lang="en-GB"/>
          </a:p>
        </p:txBody>
      </p:sp>
    </p:spTree>
    <p:extLst>
      <p:ext uri="{BB962C8B-B14F-4D97-AF65-F5344CB8AC3E}">
        <p14:creationId xmlns:p14="http://schemas.microsoft.com/office/powerpoint/2010/main" val="18158606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defRPr/>
            </a:pPr>
            <a:r>
              <a:rPr lang="en-US" err="1"/>
              <a:t>توصيات</a:t>
            </a:r>
            <a:r>
              <a:rPr lang="en-US"/>
              <a:t> </a:t>
            </a:r>
            <a:r>
              <a:rPr lang="en-US" err="1"/>
              <a:t>أساسية</a:t>
            </a:r>
            <a:r>
              <a:rPr lang="en-US"/>
              <a:t> </a:t>
            </a:r>
            <a:r>
              <a:rPr lang="en-US" err="1"/>
              <a:t>يجب</a:t>
            </a:r>
            <a:r>
              <a:rPr lang="en-US"/>
              <a:t> تذكرها دائمًا:</a:t>
            </a:r>
          </a:p>
          <a:p>
            <a:pPr marL="171450" indent="-171450" algn="r" rtl="1">
              <a:buFont typeface="Arial"/>
              <a:buChar char="•"/>
              <a:defRPr/>
            </a:pPr>
            <a:r>
              <a:rPr lang="en-US" err="1"/>
              <a:t>قد</a:t>
            </a:r>
            <a:r>
              <a:rPr lang="en-US"/>
              <a:t> </a:t>
            </a:r>
            <a:r>
              <a:rPr lang="en-US" err="1"/>
              <a:t>تختلف</a:t>
            </a:r>
            <a:r>
              <a:rPr lang="en-US"/>
              <a:t> </a:t>
            </a:r>
            <a:r>
              <a:rPr lang="en-US" err="1"/>
              <a:t>أماكن</a:t>
            </a:r>
            <a:r>
              <a:rPr lang="en-US"/>
              <a:t> </a:t>
            </a:r>
            <a:r>
              <a:rPr lang="en-US" err="1"/>
              <a:t>ظهور</a:t>
            </a:r>
            <a:r>
              <a:rPr lang="en-US"/>
              <a:t> </a:t>
            </a:r>
            <a:r>
              <a:rPr lang="en-US" err="1"/>
              <a:t>الخطوط</a:t>
            </a:r>
            <a:r>
              <a:rPr lang="en-US"/>
              <a:t> (</a:t>
            </a:r>
            <a:r>
              <a:rPr lang="en-US" err="1"/>
              <a:t>خط</a:t>
            </a:r>
            <a:r>
              <a:rPr lang="en-US"/>
              <a:t> </a:t>
            </a:r>
            <a:r>
              <a:rPr lang="en-US" err="1"/>
              <a:t>الاختبار</a:t>
            </a:r>
            <a:r>
              <a:rPr lang="en-US"/>
              <a:t> </a:t>
            </a:r>
            <a:r>
              <a:rPr lang="en-US" err="1"/>
              <a:t>وخط</a:t>
            </a:r>
            <a:r>
              <a:rPr lang="en-US"/>
              <a:t> </a:t>
            </a:r>
            <a:r>
              <a:rPr lang="en-US" err="1"/>
              <a:t>التحكم</a:t>
            </a:r>
            <a:r>
              <a:rPr lang="en-US"/>
              <a:t>) </a:t>
            </a:r>
            <a:r>
              <a:rPr lang="en-US" err="1"/>
              <a:t>في</a:t>
            </a:r>
            <a:r>
              <a:rPr lang="en-US"/>
              <a:t> </a:t>
            </a:r>
            <a:r>
              <a:rPr lang="en-US" err="1"/>
              <a:t>اختبارات</a:t>
            </a:r>
            <a:r>
              <a:rPr lang="en-US"/>
              <a:t> </a:t>
            </a:r>
            <a:r>
              <a:rPr lang="en-US" err="1"/>
              <a:t>التشخيص</a:t>
            </a:r>
            <a:r>
              <a:rPr lang="en-US"/>
              <a:t> </a:t>
            </a:r>
            <a:r>
              <a:rPr lang="en-US" err="1"/>
              <a:t>السريع</a:t>
            </a:r>
            <a:r>
              <a:rPr lang="en-US"/>
              <a:t> (RDT) </a:t>
            </a:r>
            <a:r>
              <a:rPr lang="en-US" err="1"/>
              <a:t>حتى</a:t>
            </a:r>
            <a:r>
              <a:rPr lang="en-US"/>
              <a:t> </a:t>
            </a:r>
            <a:r>
              <a:rPr lang="en-US" err="1"/>
              <a:t>لو</a:t>
            </a:r>
            <a:r>
              <a:rPr lang="en-US"/>
              <a:t> </a:t>
            </a:r>
            <a:r>
              <a:rPr lang="en-US" err="1"/>
              <a:t>كانت</a:t>
            </a:r>
            <a:r>
              <a:rPr lang="en-US"/>
              <a:t> </a:t>
            </a:r>
            <a:r>
              <a:rPr lang="en-US" err="1"/>
              <a:t>من</a:t>
            </a:r>
            <a:r>
              <a:rPr lang="en-US"/>
              <a:t> </a:t>
            </a:r>
            <a:r>
              <a:rPr lang="en-US" err="1"/>
              <a:t>نفس</a:t>
            </a:r>
            <a:r>
              <a:rPr lang="en-US"/>
              <a:t> </a:t>
            </a:r>
            <a:r>
              <a:rPr lang="en-US" err="1"/>
              <a:t>الشركة</a:t>
            </a:r>
            <a:r>
              <a:rPr lang="en-US"/>
              <a:t> </a:t>
            </a:r>
            <a:r>
              <a:rPr lang="en-US" err="1"/>
              <a:t>المصنعة</a:t>
            </a:r>
            <a:r>
              <a:rPr lang="en-US"/>
              <a:t>. </a:t>
            </a:r>
            <a:r>
              <a:rPr lang="en-US" err="1"/>
              <a:t>يُرجى</a:t>
            </a:r>
            <a:r>
              <a:rPr lang="en-US"/>
              <a:t> </a:t>
            </a:r>
            <a:r>
              <a:rPr lang="en-US" err="1"/>
              <a:t>الرجوع</a:t>
            </a:r>
            <a:r>
              <a:rPr lang="en-US"/>
              <a:t> </a:t>
            </a:r>
            <a:r>
              <a:rPr lang="en-US" err="1"/>
              <a:t>إلى</a:t>
            </a:r>
            <a:r>
              <a:rPr lang="en-US"/>
              <a:t> </a:t>
            </a:r>
            <a:r>
              <a:rPr lang="en-US" err="1"/>
              <a:t>التعليمات</a:t>
            </a:r>
            <a:r>
              <a:rPr lang="en-US"/>
              <a:t> </a:t>
            </a:r>
            <a:r>
              <a:rPr lang="en-US" err="1"/>
              <a:t>المرفقة</a:t>
            </a:r>
            <a:r>
              <a:rPr lang="en-US"/>
              <a:t> </a:t>
            </a:r>
            <a:r>
              <a:rPr lang="en-US" err="1"/>
              <a:t>مع</a:t>
            </a:r>
            <a:r>
              <a:rPr lang="en-US"/>
              <a:t> </a:t>
            </a:r>
            <a:r>
              <a:rPr lang="en-US" err="1"/>
              <a:t>كل</a:t>
            </a:r>
            <a:r>
              <a:rPr lang="en-US"/>
              <a:t> </a:t>
            </a:r>
            <a:r>
              <a:rPr lang="en-US" err="1"/>
              <a:t>اختبار</a:t>
            </a:r>
            <a:r>
              <a:rPr lang="en-US"/>
              <a:t> </a:t>
            </a:r>
            <a:r>
              <a:rPr lang="en-US" err="1"/>
              <a:t>لضمان</a:t>
            </a:r>
            <a:r>
              <a:rPr lang="en-US"/>
              <a:t> </a:t>
            </a:r>
            <a:r>
              <a:rPr lang="en-US" err="1"/>
              <a:t>القراءة</a:t>
            </a:r>
            <a:r>
              <a:rPr lang="en-US"/>
              <a:t> </a:t>
            </a:r>
            <a:r>
              <a:rPr lang="en-US" err="1"/>
              <a:t>الصحيحة</a:t>
            </a:r>
            <a:r>
              <a:rPr lang="en-US"/>
              <a:t>.</a:t>
            </a:r>
            <a:endParaRPr lang="en-US">
              <a:ea typeface="Calibri"/>
              <a:cs typeface="Calibri"/>
            </a:endParaRPr>
          </a:p>
          <a:p>
            <a:pPr marL="171450" indent="-171450" algn="r" rtl="1">
              <a:buFont typeface="Arial"/>
              <a:buChar char="•"/>
              <a:defRPr/>
            </a:pPr>
            <a:r>
              <a:rPr lang="en-US" err="1"/>
              <a:t>إذا</a:t>
            </a:r>
            <a:r>
              <a:rPr lang="en-US"/>
              <a:t> </a:t>
            </a:r>
            <a:r>
              <a:rPr lang="en-US" err="1"/>
              <a:t>لم</a:t>
            </a:r>
            <a:r>
              <a:rPr lang="en-US"/>
              <a:t> </a:t>
            </a:r>
            <a:r>
              <a:rPr lang="en-US" err="1"/>
              <a:t>يظهر</a:t>
            </a:r>
            <a:r>
              <a:rPr lang="en-US"/>
              <a:t> </a:t>
            </a:r>
            <a:r>
              <a:rPr lang="en-US" err="1"/>
              <a:t>خط</a:t>
            </a:r>
            <a:r>
              <a:rPr lang="en-US"/>
              <a:t> </a:t>
            </a:r>
            <a:r>
              <a:rPr lang="en-US" err="1"/>
              <a:t>التحكم</a:t>
            </a:r>
            <a:r>
              <a:rPr lang="en-US"/>
              <a:t>، </a:t>
            </a:r>
            <a:r>
              <a:rPr lang="en-US" err="1"/>
              <a:t>فإن</a:t>
            </a:r>
            <a:r>
              <a:rPr lang="en-US"/>
              <a:t> </a:t>
            </a:r>
            <a:r>
              <a:rPr lang="en-US" err="1"/>
              <a:t>الاختبار</a:t>
            </a:r>
            <a:r>
              <a:rPr lang="en-US"/>
              <a:t> </a:t>
            </a:r>
            <a:r>
              <a:rPr lang="en-US" err="1"/>
              <a:t>غير</a:t>
            </a:r>
            <a:r>
              <a:rPr lang="en-US"/>
              <a:t> </a:t>
            </a:r>
            <a:r>
              <a:rPr lang="en-US" err="1"/>
              <a:t>صالح</a:t>
            </a:r>
            <a:r>
              <a:rPr lang="en-US"/>
              <a:t> </a:t>
            </a:r>
            <a:r>
              <a:rPr lang="en-US" err="1"/>
              <a:t>ويجب</a:t>
            </a:r>
            <a:r>
              <a:rPr lang="en-US"/>
              <a:t> </a:t>
            </a:r>
            <a:r>
              <a:rPr lang="en-US" err="1"/>
              <a:t>إعادته</a:t>
            </a:r>
            <a:r>
              <a:rPr lang="en-US"/>
              <a:t>.</a:t>
            </a:r>
            <a:endParaRPr lang="en-US">
              <a:ea typeface="Calibri"/>
              <a:cs typeface="Calibri"/>
            </a:endParaRPr>
          </a:p>
          <a:p>
            <a:pPr marL="171450" indent="-171450" algn="r" rtl="1">
              <a:buFont typeface="Arial"/>
              <a:buChar char="•"/>
              <a:defRPr/>
            </a:pPr>
            <a:r>
              <a:rPr lang="en-US" err="1"/>
              <a:t>حتى</a:t>
            </a:r>
            <a:r>
              <a:rPr lang="en-US"/>
              <a:t> </a:t>
            </a:r>
            <a:r>
              <a:rPr lang="en-US" err="1"/>
              <a:t>الخط</a:t>
            </a:r>
            <a:r>
              <a:rPr lang="en-US"/>
              <a:t> </a:t>
            </a:r>
            <a:r>
              <a:rPr lang="en-US" err="1"/>
              <a:t>الباهت</a:t>
            </a:r>
            <a:r>
              <a:rPr lang="en-US"/>
              <a:t> </a:t>
            </a:r>
            <a:r>
              <a:rPr lang="en-US" err="1"/>
              <a:t>أو</a:t>
            </a:r>
            <a:r>
              <a:rPr lang="en-US"/>
              <a:t> </a:t>
            </a:r>
            <a:r>
              <a:rPr lang="en-US" err="1"/>
              <a:t>الضعيف</a:t>
            </a:r>
            <a:r>
              <a:rPr lang="en-US"/>
              <a:t> </a:t>
            </a:r>
            <a:r>
              <a:rPr lang="en-US" err="1"/>
              <a:t>يُعتبر</a:t>
            </a:r>
            <a:r>
              <a:rPr lang="en-US"/>
              <a:t> </a:t>
            </a:r>
            <a:r>
              <a:rPr lang="en-US" err="1"/>
              <a:t>تفاعليًا</a:t>
            </a:r>
            <a:r>
              <a:rPr lang="en-US"/>
              <a:t> (</a:t>
            </a:r>
            <a:r>
              <a:rPr lang="en-US" err="1"/>
              <a:t>إيجابيًا</a:t>
            </a:r>
            <a:r>
              <a:rPr lang="en-US"/>
              <a:t>).</a:t>
            </a:r>
            <a:endParaRPr lang="en-US">
              <a:ea typeface="Calibri"/>
              <a:cs typeface="Calibri"/>
            </a:endParaRPr>
          </a:p>
          <a:p>
            <a:pPr marL="0" marR="0" lvl="0" indent="0" algn="r" defTabSz="914400" rtl="1">
              <a:lnSpc>
                <a:spcPct val="100000"/>
              </a:lnSpc>
              <a:spcBef>
                <a:spcPts val="0"/>
              </a:spcBef>
              <a:spcAft>
                <a:spcPts val="0"/>
              </a:spcAft>
              <a:buClrTx/>
              <a:buSzTx/>
              <a:buFontTx/>
              <a:buNone/>
              <a:tabLst/>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FC504E23-EFC6-954F-B42A-4F03BD93428A}" type="slidenum">
              <a:rPr lang="en-GB" smtClean="0"/>
              <a:t>33</a:t>
            </a:fld>
            <a:endParaRPr lang="en-GB"/>
          </a:p>
        </p:txBody>
      </p:sp>
    </p:spTree>
    <p:extLst>
      <p:ext uri="{BB962C8B-B14F-4D97-AF65-F5344CB8AC3E}">
        <p14:creationId xmlns:p14="http://schemas.microsoft.com/office/powerpoint/2010/main" val="42426301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kern="1200">
                <a:solidFill>
                  <a:schemeClr val="tx1"/>
                </a:solidFill>
                <a:effectLst/>
                <a:latin typeface="+mn-lt"/>
                <a:ea typeface="+mn-ea"/>
                <a:cs typeface="+mn-cs"/>
              </a:rPr>
              <a:t>أول شيء يجب فعله عند قراءة النتائج هو التحقق من وجود شريط التحكم</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إذا لم يظهر هذا الشريط أو الخط، فإن الاختبار غير صالح ويجب عدم الإبلاغ عن النتائج</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جميع عصي الغمس الأربعة على يمين هذه الصورة غير صالحة بسبب عدم وجود شريط التحكم</a:t>
            </a:r>
            <a:r>
              <a:rPr lang="en-US" sz="1200" kern="1200">
                <a:solidFill>
                  <a:schemeClr val="tx1"/>
                </a:solidFill>
                <a:effectLst/>
                <a:latin typeface="+mn-lt"/>
                <a:ea typeface="+mn-ea"/>
                <a:cs typeface="+mn-cs"/>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lang="en-US" altLang="zh-CN"/>
          </a:p>
        </p:txBody>
      </p:sp>
      <p:sp>
        <p:nvSpPr>
          <p:cNvPr id="4" name="Slide Number Placeholder 3"/>
          <p:cNvSpPr>
            <a:spLocks noGrp="1"/>
          </p:cNvSpPr>
          <p:nvPr>
            <p:ph type="sldNum" sz="quarter" idx="5"/>
          </p:nvPr>
        </p:nvSpPr>
        <p:spPr/>
        <p:txBody>
          <a:bodyPr/>
          <a:lstStyle/>
          <a:p>
            <a:fld id="{FC504E23-EFC6-954F-B42A-4F03BD93428A}" type="slidenum">
              <a:rPr lang="en-GB" smtClean="0"/>
              <a:t>34</a:t>
            </a:fld>
            <a:endParaRPr lang="en-GB"/>
          </a:p>
        </p:txBody>
      </p:sp>
    </p:spTree>
    <p:extLst>
      <p:ext uri="{BB962C8B-B14F-4D97-AF65-F5344CB8AC3E}">
        <p14:creationId xmlns:p14="http://schemas.microsoft.com/office/powerpoint/2010/main" val="31020367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kern="1200">
                <a:solidFill>
                  <a:schemeClr val="tx1"/>
                </a:solidFill>
                <a:effectLst/>
                <a:latin typeface="+mn-lt"/>
                <a:ea typeface="+mn-ea"/>
                <a:cs typeface="+mn-cs"/>
              </a:rPr>
              <a:t>بالنسبة لأشرطة الكاسيت</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بايولاين، هذه هي النتائج المختلفة الممكنة، أول شيء يجب البحث عنه هو وجود أو عدم وجود خطوط التحكم، ثم خطوط لـ</a:t>
            </a:r>
            <a:r>
              <a:rPr lang="en-US" sz="1200" kern="1200">
                <a:solidFill>
                  <a:schemeClr val="tx1"/>
                </a:solidFill>
                <a:effectLst/>
                <a:latin typeface="+mn-lt"/>
                <a:ea typeface="+mn-ea"/>
                <a:cs typeface="+mn-cs"/>
              </a:rPr>
              <a:t> VC O1 </a:t>
            </a:r>
            <a:r>
              <a:rPr lang="ar-SA" sz="1200" kern="1200">
                <a:solidFill>
                  <a:schemeClr val="tx1"/>
                </a:solidFill>
                <a:effectLst/>
                <a:latin typeface="+mn-lt"/>
                <a:ea typeface="+mn-ea"/>
                <a:cs typeface="+mn-cs"/>
              </a:rPr>
              <a:t>أو</a:t>
            </a:r>
            <a:r>
              <a:rPr lang="en-US" sz="1200" kern="1200">
                <a:solidFill>
                  <a:schemeClr val="tx1"/>
                </a:solidFill>
                <a:effectLst/>
                <a:latin typeface="+mn-lt"/>
                <a:ea typeface="+mn-ea"/>
                <a:cs typeface="+mn-cs"/>
              </a:rPr>
              <a:t> VC O139. </a:t>
            </a:r>
            <a:r>
              <a:rPr lang="ar-SA" sz="1200" kern="1200">
                <a:solidFill>
                  <a:schemeClr val="tx1"/>
                </a:solidFill>
                <a:effectLst/>
                <a:latin typeface="+mn-lt"/>
                <a:ea typeface="+mn-ea"/>
                <a:cs typeface="+mn-cs"/>
              </a:rPr>
              <a:t>جميع عصي الغمس الأربعة على يمين هذه الصورة غير صالحة بسبب عدم وجود شريط التحكم</a:t>
            </a:r>
            <a:r>
              <a:rPr lang="en-US" sz="1200" kern="1200">
                <a:solidFill>
                  <a:schemeClr val="tx1"/>
                </a:solidFill>
                <a:effectLst/>
                <a:latin typeface="+mn-lt"/>
                <a:ea typeface="+mn-ea"/>
                <a:cs typeface="+mn-cs"/>
              </a:rPr>
              <a:t>.</a:t>
            </a:r>
          </a:p>
          <a:p>
            <a:pPr algn="r" rtl="1"/>
            <a:endParaRPr lang="en-US" altLang="zh-CN"/>
          </a:p>
          <a:p>
            <a:pPr algn="r" rtl="1"/>
            <a:endParaRPr lang="en-US" altLang="zh-CN"/>
          </a:p>
        </p:txBody>
      </p:sp>
      <p:sp>
        <p:nvSpPr>
          <p:cNvPr id="4" name="Slide Number Placeholder 3"/>
          <p:cNvSpPr>
            <a:spLocks noGrp="1"/>
          </p:cNvSpPr>
          <p:nvPr>
            <p:ph type="sldNum" sz="quarter" idx="5"/>
          </p:nvPr>
        </p:nvSpPr>
        <p:spPr/>
        <p:txBody>
          <a:bodyPr/>
          <a:lstStyle/>
          <a:p>
            <a:fld id="{FC504E23-EFC6-954F-B42A-4F03BD93428A}" type="slidenum">
              <a:rPr lang="en-GB" smtClean="0"/>
              <a:t>35</a:t>
            </a:fld>
            <a:endParaRPr lang="en-GB"/>
          </a:p>
        </p:txBody>
      </p:sp>
    </p:spTree>
    <p:extLst>
      <p:ext uri="{BB962C8B-B14F-4D97-AF65-F5344CB8AC3E}">
        <p14:creationId xmlns:p14="http://schemas.microsoft.com/office/powerpoint/2010/main" val="34061957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kern="1200">
                <a:solidFill>
                  <a:schemeClr val="tx1"/>
                </a:solidFill>
                <a:effectLst/>
                <a:latin typeface="+mn-lt"/>
                <a:ea typeface="+mn-ea"/>
                <a:cs typeface="+mn-cs"/>
              </a:rPr>
              <a:t>عندما لا يُرى شريط التحكم، بغض النظر عن أي خطوط أخرى، يجب تسجيل النتيجة الأولية غير الصالحة</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كرر الاختبار باستخدام جهاز اختبار جديد</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أبلغ عن النتيجة النهائية</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إذا ظلت النتيجة غير صالحة، فقد يكون من المناسب إرسال العينة لمزيد من الاختبارات في المختبر</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إذا كانت نتائج العديد من العينات غير صالحة، فارجع إلى طرق استكشاف الأخطاء وإصلاحها</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يمكن أن يشير عدد كبير من النتائج غير الصالحة إلى مشكلة في طرق الاختبار أو المجموعات</a:t>
            </a:r>
            <a:r>
              <a:rPr lang="en-US" sz="1200" kern="1200">
                <a:solidFill>
                  <a:schemeClr val="tx1"/>
                </a:solidFill>
                <a:effectLst/>
                <a:latin typeface="+mn-lt"/>
                <a:ea typeface="+mn-ea"/>
                <a:cs typeface="+mn-cs"/>
              </a:rPr>
              <a:t>.</a:t>
            </a:r>
          </a:p>
          <a:p>
            <a:pPr algn="r" rtl="1">
              <a:defRPr/>
            </a:pPr>
            <a:endParaRPr lang="en-US" altLang="zh-CN"/>
          </a:p>
        </p:txBody>
      </p:sp>
      <p:sp>
        <p:nvSpPr>
          <p:cNvPr id="4" name="Slide Number Placeholder 3"/>
          <p:cNvSpPr>
            <a:spLocks noGrp="1"/>
          </p:cNvSpPr>
          <p:nvPr>
            <p:ph type="sldNum" sz="quarter" idx="5"/>
          </p:nvPr>
        </p:nvSpPr>
        <p:spPr/>
        <p:txBody>
          <a:bodyPr/>
          <a:lstStyle/>
          <a:p>
            <a:fld id="{FC504E23-EFC6-954F-B42A-4F03BD93428A}" type="slidenum">
              <a:rPr lang="en-GB" smtClean="0"/>
              <a:t>36</a:t>
            </a:fld>
            <a:endParaRPr lang="en-GB"/>
          </a:p>
        </p:txBody>
      </p:sp>
    </p:spTree>
    <p:extLst>
      <p:ext uri="{BB962C8B-B14F-4D97-AF65-F5344CB8AC3E}">
        <p14:creationId xmlns:p14="http://schemas.microsoft.com/office/powerpoint/2010/main" val="18103731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kern="1200">
                <a:solidFill>
                  <a:schemeClr val="tx1"/>
                </a:solidFill>
                <a:effectLst/>
                <a:latin typeface="+mn-lt"/>
                <a:ea typeface="+mn-ea"/>
                <a:cs typeface="+mn-cs"/>
              </a:rPr>
              <a:t>عندما يكون شريط التحكم ظاهرًا، ولكن لا توجد خطوط لـ</a:t>
            </a:r>
            <a:r>
              <a:rPr lang="en-US" sz="1200" kern="1200">
                <a:solidFill>
                  <a:schemeClr val="tx1"/>
                </a:solidFill>
                <a:effectLst/>
                <a:latin typeface="+mn-lt"/>
                <a:ea typeface="+mn-ea"/>
                <a:cs typeface="+mn-cs"/>
              </a:rPr>
              <a:t> O1 </a:t>
            </a:r>
            <a:r>
              <a:rPr lang="ar-SA" sz="1200" kern="1200">
                <a:solidFill>
                  <a:schemeClr val="tx1"/>
                </a:solidFill>
                <a:effectLst/>
                <a:latin typeface="+mn-lt"/>
                <a:ea typeface="+mn-ea"/>
                <a:cs typeface="+mn-cs"/>
              </a:rPr>
              <a:t>أو</a:t>
            </a:r>
            <a:r>
              <a:rPr lang="en-US" sz="1200" kern="1200">
                <a:solidFill>
                  <a:schemeClr val="tx1"/>
                </a:solidFill>
                <a:effectLst/>
                <a:latin typeface="+mn-lt"/>
                <a:ea typeface="+mn-ea"/>
                <a:cs typeface="+mn-cs"/>
              </a:rPr>
              <a:t> O139</a:t>
            </a:r>
            <a:r>
              <a:rPr lang="ar-SA" sz="1200" kern="1200">
                <a:solidFill>
                  <a:schemeClr val="tx1"/>
                </a:solidFill>
                <a:effectLst/>
                <a:latin typeface="+mn-lt"/>
                <a:ea typeface="+mn-ea"/>
                <a:cs typeface="+mn-cs"/>
              </a:rPr>
              <a:t>، يمكن تفسير النتيجة على أنها غير تفاعلية</a:t>
            </a:r>
            <a:r>
              <a:rPr lang="en-US" sz="1200" kern="1200" baseline="0">
                <a:solidFill>
                  <a:schemeClr val="tx1"/>
                </a:solidFill>
                <a:effectLst/>
                <a:latin typeface="+mn-lt"/>
                <a:ea typeface="+mn-ea"/>
                <a:cs typeface="+mn-cs"/>
              </a:rPr>
              <a:t>)</a:t>
            </a:r>
            <a:r>
              <a:rPr lang="ar-SA" sz="1200" kern="1200">
                <a:solidFill>
                  <a:schemeClr val="tx1"/>
                </a:solidFill>
                <a:effectLst/>
                <a:latin typeface="+mn-lt"/>
                <a:ea typeface="+mn-ea"/>
                <a:cs typeface="+mn-cs"/>
              </a:rPr>
              <a:t>سلبية</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يمكنك بعد ذلك الإبلاغ عن نتيجة الاختبار السريع على أنها غير تفاعلية</a:t>
            </a:r>
            <a:r>
              <a:rPr lang="en-US" sz="1200" kern="1200">
                <a:solidFill>
                  <a:schemeClr val="tx1"/>
                </a:solidFill>
                <a:effectLst/>
                <a:latin typeface="+mn-lt"/>
                <a:ea typeface="+mn-ea"/>
                <a:cs typeface="+mn-cs"/>
              </a:rPr>
              <a:t>.</a:t>
            </a:r>
          </a:p>
          <a:p>
            <a:pPr algn="r" rtl="1">
              <a:defRPr/>
            </a:pPr>
            <a:endParaRPr lang="en-US" altLang="zh-CN"/>
          </a:p>
        </p:txBody>
      </p:sp>
      <p:sp>
        <p:nvSpPr>
          <p:cNvPr id="4" name="Slide Number Placeholder 3"/>
          <p:cNvSpPr>
            <a:spLocks noGrp="1"/>
          </p:cNvSpPr>
          <p:nvPr>
            <p:ph type="sldNum" sz="quarter" idx="5"/>
          </p:nvPr>
        </p:nvSpPr>
        <p:spPr/>
        <p:txBody>
          <a:bodyPr/>
          <a:lstStyle/>
          <a:p>
            <a:fld id="{FC504E23-EFC6-954F-B42A-4F03BD93428A}" type="slidenum">
              <a:rPr lang="en-GB" smtClean="0"/>
              <a:t>37</a:t>
            </a:fld>
            <a:endParaRPr lang="en-GB"/>
          </a:p>
        </p:txBody>
      </p:sp>
    </p:spTree>
    <p:extLst>
      <p:ext uri="{BB962C8B-B14F-4D97-AF65-F5344CB8AC3E}">
        <p14:creationId xmlns:p14="http://schemas.microsoft.com/office/powerpoint/2010/main" val="36799128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defRPr/>
            </a:pPr>
            <a:r>
              <a:rPr lang="ar-SA" sz="1200" kern="1200">
                <a:solidFill>
                  <a:schemeClr val="tx1"/>
                </a:solidFill>
                <a:effectLst/>
                <a:latin typeface="+mn-lt"/>
                <a:ea typeface="+mn-ea"/>
                <a:cs typeface="+mn-cs"/>
              </a:rPr>
              <a:t>عندما تكون خطوط التحكم و</a:t>
            </a:r>
            <a:r>
              <a:rPr lang="en-US" sz="1200" kern="1200">
                <a:solidFill>
                  <a:schemeClr val="tx1"/>
                </a:solidFill>
                <a:effectLst/>
                <a:latin typeface="+mn-lt"/>
                <a:ea typeface="+mn-ea"/>
                <a:cs typeface="+mn-cs"/>
              </a:rPr>
              <a:t> O1 </a:t>
            </a:r>
            <a:r>
              <a:rPr lang="ar-SA" sz="1200" kern="1200">
                <a:solidFill>
                  <a:schemeClr val="tx1"/>
                </a:solidFill>
                <a:effectLst/>
                <a:latin typeface="+mn-lt"/>
                <a:ea typeface="+mn-ea"/>
                <a:cs typeface="+mn-cs"/>
              </a:rPr>
              <a:t>مرئية، ولا يكون خط</a:t>
            </a:r>
            <a:r>
              <a:rPr lang="en-US" sz="1200" kern="1200">
                <a:solidFill>
                  <a:schemeClr val="tx1"/>
                </a:solidFill>
                <a:effectLst/>
                <a:latin typeface="+mn-lt"/>
                <a:ea typeface="+mn-ea"/>
                <a:cs typeface="+mn-cs"/>
              </a:rPr>
              <a:t> O139 </a:t>
            </a:r>
            <a:r>
              <a:rPr lang="ar-SA" sz="1200" kern="1200">
                <a:solidFill>
                  <a:schemeClr val="tx1"/>
                </a:solidFill>
                <a:effectLst/>
                <a:latin typeface="+mn-lt"/>
                <a:ea typeface="+mn-ea"/>
                <a:cs typeface="+mn-cs"/>
              </a:rPr>
              <a:t>مرئيًا، تكون هذه نتيجة اختبار تفاعلية لـ</a:t>
            </a:r>
            <a:r>
              <a:rPr lang="en-US" sz="1200" kern="1200">
                <a:solidFill>
                  <a:schemeClr val="tx1"/>
                </a:solidFill>
                <a:effectLst/>
                <a:latin typeface="+mn-lt"/>
                <a:ea typeface="+mn-ea"/>
                <a:cs typeface="+mn-cs"/>
              </a:rPr>
              <a:t> .O1 </a:t>
            </a:r>
            <a:r>
              <a:rPr lang="ar-SA" sz="1200" kern="1200">
                <a:solidFill>
                  <a:schemeClr val="tx1"/>
                </a:solidFill>
                <a:effectLst/>
                <a:latin typeface="+mn-lt"/>
                <a:ea typeface="+mn-ea"/>
                <a:cs typeface="+mn-cs"/>
              </a:rPr>
              <a:t>يجب عليك الإبلاغ عن هذه النتيجة على أنها تفاعلية لـ</a:t>
            </a:r>
            <a:r>
              <a:rPr lang="en-US" sz="1200" kern="1200">
                <a:solidFill>
                  <a:schemeClr val="tx1"/>
                </a:solidFill>
                <a:effectLst/>
                <a:latin typeface="+mn-lt"/>
                <a:ea typeface="+mn-ea"/>
                <a:cs typeface="+mn-cs"/>
              </a:rPr>
              <a:t> .O1</a:t>
            </a:r>
            <a:endParaRPr lang="en-US" altLang="zh-CN"/>
          </a:p>
        </p:txBody>
      </p:sp>
      <p:sp>
        <p:nvSpPr>
          <p:cNvPr id="4" name="Slide Number Placeholder 3"/>
          <p:cNvSpPr>
            <a:spLocks noGrp="1"/>
          </p:cNvSpPr>
          <p:nvPr>
            <p:ph type="sldNum" sz="quarter" idx="5"/>
          </p:nvPr>
        </p:nvSpPr>
        <p:spPr/>
        <p:txBody>
          <a:bodyPr/>
          <a:lstStyle/>
          <a:p>
            <a:fld id="{FC504E23-EFC6-954F-B42A-4F03BD93428A}" type="slidenum">
              <a:rPr lang="en-GB" smtClean="0"/>
              <a:t>38</a:t>
            </a:fld>
            <a:endParaRPr lang="en-GB"/>
          </a:p>
        </p:txBody>
      </p:sp>
    </p:spTree>
    <p:extLst>
      <p:ext uri="{BB962C8B-B14F-4D97-AF65-F5344CB8AC3E}">
        <p14:creationId xmlns:p14="http://schemas.microsoft.com/office/powerpoint/2010/main" val="14880888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en-US" sz="1200" b="1" kern="1200">
                <a:solidFill>
                  <a:schemeClr val="tx1"/>
                </a:solidFill>
                <a:effectLst/>
                <a:latin typeface="+mn-lt"/>
                <a:ea typeface="+mn-ea"/>
                <a:cs typeface="+mn-cs"/>
              </a:rPr>
              <a:t> </a:t>
            </a:r>
            <a:r>
              <a:rPr lang="ar-SA" sz="1200" kern="1200">
                <a:solidFill>
                  <a:schemeClr val="tx1"/>
                </a:solidFill>
                <a:effectLst/>
                <a:latin typeface="+mn-lt"/>
                <a:ea typeface="+mn-ea"/>
                <a:cs typeface="+mn-cs"/>
              </a:rPr>
              <a:t>الآن، إذا كانت خطوط التحكم و</a:t>
            </a:r>
            <a:r>
              <a:rPr lang="en-US" sz="1200" kern="1200">
                <a:solidFill>
                  <a:schemeClr val="tx1"/>
                </a:solidFill>
                <a:effectLst/>
                <a:latin typeface="+mn-lt"/>
                <a:ea typeface="+mn-ea"/>
                <a:cs typeface="+mn-cs"/>
              </a:rPr>
              <a:t> O1 </a:t>
            </a:r>
            <a:r>
              <a:rPr lang="ar-SA" sz="1200" kern="1200">
                <a:solidFill>
                  <a:schemeClr val="tx1"/>
                </a:solidFill>
                <a:effectLst/>
                <a:latin typeface="+mn-lt"/>
                <a:ea typeface="+mn-ea"/>
                <a:cs typeface="+mn-cs"/>
              </a:rPr>
              <a:t>مرئية ولكن ليس خط</a:t>
            </a:r>
            <a:r>
              <a:rPr lang="en-US" sz="1200" kern="1200">
                <a:solidFill>
                  <a:schemeClr val="tx1"/>
                </a:solidFill>
                <a:effectLst/>
                <a:latin typeface="+mn-lt"/>
                <a:ea typeface="+mn-ea"/>
                <a:cs typeface="+mn-cs"/>
              </a:rPr>
              <a:t> O139</a:t>
            </a:r>
            <a:r>
              <a:rPr lang="ar-SA" sz="1200" kern="1200">
                <a:solidFill>
                  <a:schemeClr val="tx1"/>
                </a:solidFill>
                <a:effectLst/>
                <a:latin typeface="+mn-lt"/>
                <a:ea typeface="+mn-ea"/>
                <a:cs typeface="+mn-cs"/>
              </a:rPr>
              <a:t>، دعونا نتوقف قليلاً</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الاختبار صالح لأن هناك شريط تحكم ويبدو أنه تفاعلي</a:t>
            </a:r>
            <a:r>
              <a:rPr lang="en-US" sz="1200" kern="1200">
                <a:solidFill>
                  <a:schemeClr val="tx1"/>
                </a:solidFill>
                <a:effectLst/>
                <a:latin typeface="+mn-lt"/>
                <a:ea typeface="+mn-ea"/>
                <a:cs typeface="+mn-cs"/>
              </a:rPr>
              <a:t> </a:t>
            </a:r>
          </a:p>
          <a:p>
            <a:pPr algn="r" rtl="1"/>
            <a:r>
              <a:rPr lang="ar-SA" sz="1200" kern="1200">
                <a:solidFill>
                  <a:schemeClr val="tx1"/>
                </a:solidFill>
                <a:effectLst/>
                <a:latin typeface="+mn-lt"/>
                <a:ea typeface="+mn-ea"/>
                <a:cs typeface="+mn-cs"/>
              </a:rPr>
              <a:t>ومع ذلك، من الجيد معرفة أن لم يتم العثور عليه بعد خارج بعض مناطق جنوب آسيا</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لذا يجب اعتبار النتيجة في سياق بلدك</a:t>
            </a:r>
            <a:r>
              <a:rPr lang="en-US" sz="1200" kern="1200">
                <a:solidFill>
                  <a:schemeClr val="tx1"/>
                </a:solidFill>
                <a:effectLst/>
                <a:latin typeface="+mn-lt"/>
                <a:ea typeface="+mn-ea"/>
                <a:cs typeface="+mn-cs"/>
              </a:rPr>
              <a:t>.</a:t>
            </a:r>
          </a:p>
          <a:p>
            <a:pPr algn="r" rtl="1"/>
            <a:r>
              <a:rPr lang="ar-SA" sz="1200" kern="1200">
                <a:solidFill>
                  <a:schemeClr val="tx1"/>
                </a:solidFill>
                <a:effectLst/>
                <a:latin typeface="+mn-lt"/>
                <a:ea typeface="+mn-ea"/>
                <a:cs typeface="+mn-cs"/>
              </a:rPr>
              <a:t>خطوط اختبار</a:t>
            </a:r>
            <a:r>
              <a:rPr lang="en-US" sz="1200" kern="1200">
                <a:solidFill>
                  <a:schemeClr val="tx1"/>
                </a:solidFill>
                <a:effectLst/>
                <a:latin typeface="+mn-lt"/>
                <a:ea typeface="+mn-ea"/>
                <a:cs typeface="+mn-cs"/>
              </a:rPr>
              <a:t> O139 </a:t>
            </a:r>
            <a:r>
              <a:rPr lang="ar-SA" sz="1200" kern="1200">
                <a:solidFill>
                  <a:schemeClr val="tx1"/>
                </a:solidFill>
                <a:effectLst/>
                <a:latin typeface="+mn-lt"/>
                <a:ea typeface="+mn-ea"/>
                <a:cs typeface="+mn-cs"/>
              </a:rPr>
              <a:t>لا تعمل دائمًا بشكل جيد وأحيانًا نحصل على نتائج خاطئة، حيث يُرى شريط لـ</a:t>
            </a:r>
            <a:r>
              <a:rPr lang="en-US" sz="1200" kern="1200">
                <a:solidFill>
                  <a:schemeClr val="tx1"/>
                </a:solidFill>
                <a:effectLst/>
                <a:latin typeface="+mn-lt"/>
                <a:ea typeface="+mn-ea"/>
                <a:cs typeface="+mn-cs"/>
              </a:rPr>
              <a:t> O139 </a:t>
            </a:r>
          </a:p>
          <a:p>
            <a:pPr algn="r" rtl="1"/>
            <a:r>
              <a:rPr lang="en-US" sz="1200" kern="1200">
                <a:solidFill>
                  <a:schemeClr val="tx1"/>
                </a:solidFill>
                <a:effectLst/>
                <a:latin typeface="+mn-lt"/>
                <a:ea typeface="+mn-ea"/>
                <a:cs typeface="+mn-cs"/>
              </a:rPr>
              <a:t> </a:t>
            </a:r>
          </a:p>
          <a:p>
            <a:pPr algn="r" rtl="1"/>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إذا كانت نتيجة غير متوقعة في سياقك، نوصي بإعادة الاختبار والإبلاغ عن تلك النتيجة</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إذا حصلت على نفس النتيجة، أرسل العينة الأولية إلى المختبر للتأكيد الإضافي</a:t>
            </a:r>
            <a:r>
              <a:rPr lang="en-US" sz="1200" kern="1200">
                <a:solidFill>
                  <a:schemeClr val="tx1"/>
                </a:solidFill>
                <a:effectLst/>
                <a:latin typeface="+mn-lt"/>
                <a:ea typeface="+mn-ea"/>
                <a:cs typeface="+mn-cs"/>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lang="en-US" altLang="zh-CN"/>
          </a:p>
        </p:txBody>
      </p:sp>
      <p:sp>
        <p:nvSpPr>
          <p:cNvPr id="4" name="Slide Number Placeholder 3"/>
          <p:cNvSpPr>
            <a:spLocks noGrp="1"/>
          </p:cNvSpPr>
          <p:nvPr>
            <p:ph type="sldNum" sz="quarter" idx="5"/>
          </p:nvPr>
        </p:nvSpPr>
        <p:spPr/>
        <p:txBody>
          <a:bodyPr/>
          <a:lstStyle/>
          <a:p>
            <a:fld id="{FC504E23-EFC6-954F-B42A-4F03BD93428A}" type="slidenum">
              <a:rPr lang="en-GB" smtClean="0"/>
              <a:t>39</a:t>
            </a:fld>
            <a:endParaRPr lang="en-GB"/>
          </a:p>
        </p:txBody>
      </p:sp>
    </p:spTree>
    <p:extLst>
      <p:ext uri="{BB962C8B-B14F-4D97-AF65-F5344CB8AC3E}">
        <p14:creationId xmlns:p14="http://schemas.microsoft.com/office/powerpoint/2010/main" val="968962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kern="1200">
                <a:solidFill>
                  <a:schemeClr val="tx1"/>
                </a:solidFill>
                <a:effectLst/>
                <a:latin typeface="+mn-lt"/>
                <a:ea typeface="+mn-ea"/>
                <a:cs typeface="+mn-cs"/>
              </a:rPr>
              <a:t>قبل أن نبدأ، تذكر أن نتيجة أي فحص مختبري تعتمد على جودة العينة التي تم استلامها من قبل المختبر</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ارجع إلى الوحدة السابقة لضمان أفضل جودة للعينات لأداء اختبارات التشخيص السريع</a:t>
            </a:r>
            <a:r>
              <a:rPr lang="en-US" sz="1200" kern="1200">
                <a:solidFill>
                  <a:schemeClr val="tx1"/>
                </a:solidFill>
                <a:effectLst/>
                <a:latin typeface="+mn-lt"/>
                <a:ea typeface="+mn-ea"/>
                <a:cs typeface="+mn-cs"/>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lang="en-US" altLang="zh-CN"/>
          </a:p>
        </p:txBody>
      </p:sp>
      <p:sp>
        <p:nvSpPr>
          <p:cNvPr id="4" name="Slide Number Placeholder 3"/>
          <p:cNvSpPr>
            <a:spLocks noGrp="1"/>
          </p:cNvSpPr>
          <p:nvPr>
            <p:ph type="sldNum" sz="quarter" idx="5"/>
          </p:nvPr>
        </p:nvSpPr>
        <p:spPr/>
        <p:txBody>
          <a:bodyPr/>
          <a:lstStyle/>
          <a:p>
            <a:fld id="{FC504E23-EFC6-954F-B42A-4F03BD93428A}" type="slidenum">
              <a:rPr lang="en-GB" smtClean="0"/>
              <a:t>4</a:t>
            </a:fld>
            <a:endParaRPr lang="en-GB"/>
          </a:p>
        </p:txBody>
      </p:sp>
    </p:spTree>
    <p:extLst>
      <p:ext uri="{BB962C8B-B14F-4D97-AF65-F5344CB8AC3E}">
        <p14:creationId xmlns:p14="http://schemas.microsoft.com/office/powerpoint/2010/main" val="19023095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sz="1200" kern="1200">
                <a:solidFill>
                  <a:schemeClr val="tx1"/>
                </a:solidFill>
                <a:effectLst/>
                <a:latin typeface="+mn-lt"/>
                <a:ea typeface="+mn-ea"/>
                <a:cs typeface="+mn-cs"/>
              </a:rPr>
              <a:t>هذه حالة مشابهة حيث تكون جميع خطوط التحكم و</a:t>
            </a:r>
            <a:r>
              <a:rPr lang="en-US" sz="1200" kern="1200">
                <a:solidFill>
                  <a:schemeClr val="tx1"/>
                </a:solidFill>
                <a:effectLst/>
                <a:latin typeface="+mn-lt"/>
                <a:ea typeface="+mn-ea"/>
                <a:cs typeface="+mn-cs"/>
              </a:rPr>
              <a:t> O1 </a:t>
            </a:r>
            <a:r>
              <a:rPr lang="ar-SA" sz="1200" kern="1200">
                <a:solidFill>
                  <a:schemeClr val="tx1"/>
                </a:solidFill>
                <a:effectLst/>
                <a:latin typeface="+mn-lt"/>
                <a:ea typeface="+mn-ea"/>
                <a:cs typeface="+mn-cs"/>
              </a:rPr>
              <a:t>و</a:t>
            </a:r>
            <a:r>
              <a:rPr lang="en-US" sz="1200" kern="1200">
                <a:solidFill>
                  <a:schemeClr val="tx1"/>
                </a:solidFill>
                <a:effectLst/>
                <a:latin typeface="+mn-lt"/>
                <a:ea typeface="+mn-ea"/>
                <a:cs typeface="+mn-cs"/>
              </a:rPr>
              <a:t> O139 </a:t>
            </a:r>
            <a:r>
              <a:rPr lang="ar-SA" sz="1200" kern="1200">
                <a:solidFill>
                  <a:schemeClr val="tx1"/>
                </a:solidFill>
                <a:effectLst/>
                <a:latin typeface="+mn-lt"/>
                <a:ea typeface="+mn-ea"/>
                <a:cs typeface="+mn-cs"/>
              </a:rPr>
              <a:t>دعونا نتوقف مرة أخرى</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الاختبار صالح لأن هناك شريط تحكم ويبدو أنه تفاعلي</a:t>
            </a:r>
            <a:r>
              <a:rPr lang="en-US" sz="1200" kern="1200">
                <a:solidFill>
                  <a:schemeClr val="tx1"/>
                </a:solidFill>
                <a:effectLst/>
                <a:latin typeface="+mn-lt"/>
                <a:ea typeface="+mn-ea"/>
                <a:cs typeface="+mn-cs"/>
              </a:rPr>
              <a:t>   </a:t>
            </a:r>
          </a:p>
          <a:p>
            <a:pPr algn="r" rtl="1"/>
            <a:r>
              <a:rPr lang="ar-SA" sz="1200" kern="1200">
                <a:solidFill>
                  <a:schemeClr val="tx1"/>
                </a:solidFill>
                <a:effectLst/>
                <a:latin typeface="+mn-lt"/>
                <a:ea typeface="+mn-ea"/>
                <a:cs typeface="+mn-cs"/>
              </a:rPr>
              <a:t>ومع ذلك، هذه نتيجة غير عادية، فإنه من النادر جدًا العثور على مريض مصاب بكل من</a:t>
            </a:r>
            <a:r>
              <a:rPr lang="en-US" sz="1200" kern="1200">
                <a:solidFill>
                  <a:schemeClr val="tx1"/>
                </a:solidFill>
                <a:effectLst/>
                <a:latin typeface="+mn-lt"/>
                <a:ea typeface="+mn-ea"/>
                <a:cs typeface="+mn-cs"/>
              </a:rPr>
              <a:t> VC O1 </a:t>
            </a:r>
            <a:r>
              <a:rPr lang="ar-SA" sz="1200" kern="1200">
                <a:solidFill>
                  <a:schemeClr val="tx1"/>
                </a:solidFill>
                <a:effectLst/>
                <a:latin typeface="+mn-lt"/>
                <a:ea typeface="+mn-ea"/>
                <a:cs typeface="+mn-cs"/>
              </a:rPr>
              <a:t>و</a:t>
            </a:r>
            <a:r>
              <a:rPr lang="en-US" sz="1200" kern="1200">
                <a:solidFill>
                  <a:schemeClr val="tx1"/>
                </a:solidFill>
                <a:effectLst/>
                <a:latin typeface="+mn-lt"/>
                <a:ea typeface="+mn-ea"/>
                <a:cs typeface="+mn-cs"/>
              </a:rPr>
              <a:t> .O139 </a:t>
            </a:r>
            <a:r>
              <a:rPr lang="ar-SA" sz="1200" kern="1200">
                <a:solidFill>
                  <a:schemeClr val="tx1"/>
                </a:solidFill>
                <a:effectLst/>
                <a:latin typeface="+mn-lt"/>
                <a:ea typeface="+mn-ea"/>
                <a:cs typeface="+mn-cs"/>
              </a:rPr>
              <a:t>في الواقع، لم يتم توثيق ذلك من قبل</a:t>
            </a:r>
            <a:r>
              <a:rPr lang="en-US" sz="1200" kern="1200">
                <a:solidFill>
                  <a:schemeClr val="tx1"/>
                </a:solidFill>
                <a:effectLst/>
                <a:latin typeface="+mn-lt"/>
                <a:ea typeface="+mn-ea"/>
                <a:cs typeface="+mn-cs"/>
              </a:rPr>
              <a:t>.</a:t>
            </a:r>
          </a:p>
          <a:p>
            <a:pPr algn="r" rtl="1"/>
            <a:r>
              <a:rPr lang="ar-SA" sz="1200" kern="1200">
                <a:solidFill>
                  <a:schemeClr val="tx1"/>
                </a:solidFill>
                <a:effectLst/>
                <a:latin typeface="+mn-lt"/>
                <a:ea typeface="+mn-ea"/>
                <a:cs typeface="+mn-cs"/>
              </a:rPr>
              <a:t>لذا قد يكون هذا خطأ أو خط غير صحيح ، نوصي بإعادة الاختبار والإبلاغ عن النتيجة الثانية</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إأرسل العينة الأولية إلى المختبر للتأكيد الإضافي</a:t>
            </a:r>
            <a:r>
              <a:rPr lang="en-US" sz="1200" kern="1200">
                <a:solidFill>
                  <a:schemeClr val="tx1"/>
                </a:solidFill>
                <a:effectLst/>
                <a:latin typeface="+mn-lt"/>
                <a:ea typeface="+mn-ea"/>
                <a:cs typeface="+mn-cs"/>
              </a:rPr>
              <a:t>.</a:t>
            </a:r>
          </a:p>
          <a:p>
            <a:pPr algn="r" rtl="1"/>
            <a:r>
              <a:rPr lang="ar-SA" sz="1200" kern="1200">
                <a:solidFill>
                  <a:schemeClr val="tx1"/>
                </a:solidFill>
                <a:effectLst/>
                <a:latin typeface="+mn-lt"/>
                <a:ea typeface="+mn-ea"/>
                <a:cs typeface="+mn-cs"/>
              </a:rPr>
              <a:t>عند الإبلاغ عن هذه الأنواع من النتائج، يمكن إضافة تعليق إلى التقرير</a:t>
            </a:r>
            <a:r>
              <a:rPr lang="en-US" sz="1200" kern="1200">
                <a:solidFill>
                  <a:schemeClr val="tx1"/>
                </a:solidFill>
                <a:effectLst/>
                <a:latin typeface="+mn-lt"/>
                <a:ea typeface="+mn-ea"/>
                <a:cs typeface="+mn-cs"/>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lang="en-US" altLang="zh-CN"/>
          </a:p>
        </p:txBody>
      </p:sp>
      <p:sp>
        <p:nvSpPr>
          <p:cNvPr id="4" name="Slide Number Placeholder 3"/>
          <p:cNvSpPr>
            <a:spLocks noGrp="1"/>
          </p:cNvSpPr>
          <p:nvPr>
            <p:ph type="sldNum" sz="quarter" idx="5"/>
          </p:nvPr>
        </p:nvSpPr>
        <p:spPr/>
        <p:txBody>
          <a:bodyPr/>
          <a:lstStyle/>
          <a:p>
            <a:fld id="{FC504E23-EFC6-954F-B42A-4F03BD93428A}" type="slidenum">
              <a:rPr lang="en-GB" smtClean="0"/>
              <a:t>40</a:t>
            </a:fld>
            <a:endParaRPr lang="en-GB"/>
          </a:p>
        </p:txBody>
      </p:sp>
    </p:spTree>
    <p:extLst>
      <p:ext uri="{BB962C8B-B14F-4D97-AF65-F5344CB8AC3E}">
        <p14:creationId xmlns:p14="http://schemas.microsoft.com/office/powerpoint/2010/main" val="8938171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en-US" sz="1200" b="1" kern="1200" dirty="0">
                <a:solidFill>
                  <a:schemeClr val="tx1"/>
                </a:solidFill>
                <a:effectLst/>
                <a:latin typeface="+mn-lt"/>
                <a:ea typeface="+mn-ea"/>
                <a:cs typeface="+mn-cs"/>
              </a:rPr>
              <a:t>  </a:t>
            </a:r>
            <a:r>
              <a:rPr lang="ar-SA" sz="1200" b="1" kern="1200" dirty="0">
                <a:solidFill>
                  <a:schemeClr val="tx1"/>
                </a:solidFill>
                <a:effectLst/>
                <a:latin typeface="+mn-lt"/>
                <a:ea typeface="+mn-ea"/>
                <a:cs typeface="+mn-cs"/>
              </a:rPr>
              <a:t>الصعوبات في قراءة نتائج الاختبار قد تنشأ في بعض الحالات. يمكن أن تكون هذه الصعوبات مرتبطة بـ</a:t>
            </a:r>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lvl="0" algn="r" rtl="1"/>
            <a:r>
              <a:rPr lang="ar-SA" sz="1200" kern="1200" dirty="0">
                <a:solidFill>
                  <a:schemeClr val="tx1"/>
                </a:solidFill>
                <a:effectLst/>
                <a:latin typeface="+mn-lt"/>
                <a:ea typeface="+mn-ea"/>
                <a:cs typeface="+mn-cs"/>
              </a:rPr>
              <a:t>عدم الانتظار للمدة الزمنية المناسبة قبل قراءة النتائج (إما الانتظار لفترة طويلة جدًا أو لفترة قصيرة جدًا)</a:t>
            </a:r>
            <a:r>
              <a:rPr lang="en-US" sz="1200" kern="1200" dirty="0">
                <a:solidFill>
                  <a:schemeClr val="tx1"/>
                </a:solidFill>
                <a:effectLst/>
                <a:latin typeface="+mn-lt"/>
                <a:ea typeface="+mn-ea"/>
                <a:cs typeface="+mn-cs"/>
              </a:rPr>
              <a:t>.</a:t>
            </a:r>
          </a:p>
          <a:p>
            <a:pPr lvl="0" algn="r" rtl="1"/>
            <a:r>
              <a:rPr lang="ar-SA" sz="1200" kern="1200" dirty="0">
                <a:solidFill>
                  <a:schemeClr val="tx1"/>
                </a:solidFill>
                <a:effectLst/>
                <a:latin typeface="+mn-lt"/>
                <a:ea typeface="+mn-ea"/>
                <a:cs typeface="+mn-cs"/>
              </a:rPr>
              <a:t>سوء تفسير النتائج (على سبيل المثال، عند الفشل في التحقق من أي </a:t>
            </a:r>
            <a:r>
              <a:rPr lang="ar-EG" sz="1200" kern="1200" dirty="0">
                <a:solidFill>
                  <a:schemeClr val="tx1"/>
                </a:solidFill>
                <a:effectLst/>
                <a:latin typeface="+mn-lt"/>
                <a:ea typeface="+mn-ea"/>
                <a:cs typeface="+mn-cs"/>
              </a:rPr>
              <a:t>خط</a:t>
            </a:r>
            <a:r>
              <a:rPr lang="ar-SA" sz="1200" kern="1200" dirty="0">
                <a:solidFill>
                  <a:schemeClr val="tx1"/>
                </a:solidFill>
                <a:effectLst/>
                <a:latin typeface="+mn-lt"/>
                <a:ea typeface="+mn-ea"/>
                <a:cs typeface="+mn-cs"/>
              </a:rPr>
              <a:t> يتوافق مع أي نتيجة)</a:t>
            </a:r>
            <a:r>
              <a:rPr lang="en-US" sz="1200" kern="1200" dirty="0">
                <a:solidFill>
                  <a:schemeClr val="tx1"/>
                </a:solidFill>
                <a:effectLst/>
                <a:latin typeface="+mn-lt"/>
                <a:ea typeface="+mn-ea"/>
                <a:cs typeface="+mn-cs"/>
              </a:rPr>
              <a:t>.</a:t>
            </a:r>
          </a:p>
          <a:p>
            <a:pPr lvl="0" algn="r" rtl="1"/>
            <a:r>
              <a:rPr lang="ar-SA" sz="1200" kern="1200" dirty="0">
                <a:solidFill>
                  <a:schemeClr val="tx1"/>
                </a:solidFill>
                <a:effectLst/>
                <a:latin typeface="+mn-lt"/>
                <a:ea typeface="+mn-ea"/>
                <a:cs typeface="+mn-cs"/>
              </a:rPr>
              <a:t>غياب خط التحكم، مما يؤدي إلى بطلان الاختبار مباشرةً</a:t>
            </a:r>
            <a:r>
              <a:rPr lang="en-US" sz="1200" kern="1200" dirty="0">
                <a:solidFill>
                  <a:schemeClr val="tx1"/>
                </a:solidFill>
                <a:effectLst/>
                <a:latin typeface="+mn-lt"/>
                <a:ea typeface="+mn-ea"/>
                <a:cs typeface="+mn-cs"/>
              </a:rPr>
              <a:t>.</a:t>
            </a:r>
          </a:p>
          <a:p>
            <a:pPr lvl="0" algn="r" rtl="1"/>
            <a:r>
              <a:rPr lang="ar-SA" sz="1200" kern="1200" dirty="0">
                <a:solidFill>
                  <a:schemeClr val="tx1"/>
                </a:solidFill>
                <a:effectLst/>
                <a:latin typeface="+mn-lt"/>
                <a:ea typeface="+mn-ea"/>
                <a:cs typeface="+mn-cs"/>
              </a:rPr>
              <a:t>وأخيرًا، قد تحدث نتائج غير صحيحة نادرًا، مثل ظهور خطوط في مكان لا ينبغي أن يكون فيه، أو عدم ظهور خطوط</a:t>
            </a:r>
            <a:r>
              <a:rPr lang="ar-LB" sz="1200" kern="1200" dirty="0">
                <a:solidFill>
                  <a:schemeClr val="tx1"/>
                </a:solidFill>
                <a:effectLst/>
                <a:latin typeface="+mn-lt"/>
                <a:ea typeface="+mn-ea"/>
                <a:cs typeface="+mn-cs"/>
              </a:rPr>
              <a:t> </a:t>
            </a:r>
            <a:r>
              <a:rPr lang="ar-SA" sz="1200" kern="1200" dirty="0">
                <a:solidFill>
                  <a:schemeClr val="tx1"/>
                </a:solidFill>
                <a:effectLst/>
                <a:latin typeface="+mn-lt"/>
                <a:ea typeface="+mn-ea"/>
                <a:cs typeface="+mn-cs"/>
              </a:rPr>
              <a:t>في مكان يجب أن يكون فيه</a:t>
            </a:r>
            <a:r>
              <a:rPr lang="en-US" sz="1200" kern="1200" dirty="0">
                <a:solidFill>
                  <a:schemeClr val="tx1"/>
                </a:solidFill>
                <a:effectLst/>
                <a:latin typeface="+mn-lt"/>
                <a:ea typeface="+mn-ea"/>
                <a:cs typeface="+mn-cs"/>
              </a:rPr>
              <a:t>.</a:t>
            </a:r>
          </a:p>
          <a:p>
            <a:pPr algn="r" rtl="1"/>
            <a:endParaRPr lang="en-US" altLang="zh-CN" b="0" dirty="0"/>
          </a:p>
        </p:txBody>
      </p:sp>
      <p:sp>
        <p:nvSpPr>
          <p:cNvPr id="4" name="Slide Number Placeholder 3"/>
          <p:cNvSpPr>
            <a:spLocks noGrp="1"/>
          </p:cNvSpPr>
          <p:nvPr>
            <p:ph type="sldNum" sz="quarter" idx="5"/>
          </p:nvPr>
        </p:nvSpPr>
        <p:spPr/>
        <p:txBody>
          <a:bodyPr/>
          <a:lstStyle/>
          <a:p>
            <a:fld id="{FC504E23-EFC6-954F-B42A-4F03BD93428A}" type="slidenum">
              <a:rPr lang="en-GB" smtClean="0"/>
              <a:t>41</a:t>
            </a:fld>
            <a:endParaRPr lang="en-GB"/>
          </a:p>
        </p:txBody>
      </p:sp>
    </p:spTree>
    <p:extLst>
      <p:ext uri="{BB962C8B-B14F-4D97-AF65-F5344CB8AC3E}">
        <p14:creationId xmlns:p14="http://schemas.microsoft.com/office/powerpoint/2010/main" val="33087329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48752-5D90-2718-1FDF-501AEE0F69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6C9D6-E6C6-462A-7A67-D84D37DC68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293A9D-AEFA-4C16-98A4-21CCF0E091B6}"/>
              </a:ext>
            </a:extLst>
          </p:cNvPr>
          <p:cNvSpPr>
            <a:spLocks noGrp="1"/>
          </p:cNvSpPr>
          <p:nvPr>
            <p:ph type="body" idx="1"/>
          </p:nvPr>
        </p:nvSpPr>
        <p:spPr/>
        <p:txBody>
          <a:bodyPr/>
          <a:lstStyle/>
          <a:p>
            <a:pPr algn="r"/>
            <a:r>
              <a:rPr lang="ar-LB" dirty="0"/>
              <a:t> عند الحصول على نتيجة إيجابية لاختبار التشخيص السريع للكوليرا من نوع </a:t>
            </a:r>
            <a:r>
              <a:rPr lang="en-US" b="1" dirty="0"/>
              <a:t>Vibrio cholerae O1</a:t>
            </a:r>
            <a:r>
              <a:rPr lang="en-US" dirty="0"/>
              <a:t>، </a:t>
            </a:r>
            <a:r>
              <a:rPr lang="ar-LB" dirty="0"/>
              <a:t>فهناك احتمال قوي بأن يكون المريض مصابًا بالكوليرا، ولكن لا توجد </a:t>
            </a:r>
            <a:r>
              <a:rPr lang="ar-LB" b="1" dirty="0"/>
              <a:t>درجة يقين بنسبة 100%</a:t>
            </a:r>
            <a:r>
              <a:rPr lang="ar-LB" dirty="0"/>
              <a:t>.</a:t>
            </a:r>
          </a:p>
          <a:p>
            <a:pPr algn="r"/>
            <a:r>
              <a:rPr lang="ar-LB" dirty="0"/>
              <a:t>وعند الحصول على نتيجة سلبية لاختبار التشخيص السريع، فهناك احتمال </a:t>
            </a:r>
            <a:r>
              <a:rPr lang="ar-LB" b="1" dirty="0"/>
              <a:t>أقوى</a:t>
            </a:r>
            <a:r>
              <a:rPr lang="ar-LB" dirty="0"/>
              <a:t> بأن المريض </a:t>
            </a:r>
            <a:r>
              <a:rPr lang="ar-LB" b="1" dirty="0"/>
              <a:t>غير مصاب بالكوليرا</a:t>
            </a:r>
            <a:r>
              <a:rPr lang="ar-LB" dirty="0"/>
              <a:t>، ولكن أيضًا لا توجد </a:t>
            </a:r>
            <a:r>
              <a:rPr lang="ar-LB" b="1" dirty="0"/>
              <a:t>درجة يقين بنسبة 100%</a:t>
            </a:r>
            <a:r>
              <a:rPr lang="ar-LB" dirty="0"/>
              <a:t>.</a:t>
            </a:r>
          </a:p>
          <a:p>
            <a:pPr algn="r"/>
            <a:r>
              <a:rPr lang="ar-LB" dirty="0"/>
              <a:t>أما عند الحصول على نتيجة إيجابية لاختبار التشخيص السريع للكوليرا من نوع </a:t>
            </a:r>
            <a:r>
              <a:rPr lang="en-US" b="1" dirty="0"/>
              <a:t>Vibrio cholerae O139</a:t>
            </a:r>
            <a:r>
              <a:rPr lang="en-US" dirty="0"/>
              <a:t>، </a:t>
            </a:r>
            <a:r>
              <a:rPr lang="ar-LB" dirty="0"/>
              <a:t>فيجب تفسير النتيجة بناءً على </a:t>
            </a:r>
            <a:r>
              <a:rPr lang="ar-LB" b="1" dirty="0"/>
              <a:t>الوضع الوبائي في بلدك</a:t>
            </a:r>
            <a:r>
              <a:rPr lang="ar-LB" dirty="0"/>
              <a:t>، والرجوع إلى </a:t>
            </a:r>
            <a:r>
              <a:rPr lang="ar-LB" b="1" dirty="0"/>
              <a:t>الشريحتين 39 و40</a:t>
            </a:r>
            <a:r>
              <a:rPr lang="ar-LB" dirty="0"/>
              <a:t> لتحديد الإجراء المناسب.</a:t>
            </a:r>
          </a:p>
          <a:p>
            <a:pPr algn="r"/>
            <a:r>
              <a:rPr lang="ar-LB" dirty="0"/>
              <a:t>يجب تقديم العلاج والرعاية للحالة المشتبه بها </a:t>
            </a:r>
            <a:r>
              <a:rPr lang="ar-LB" b="1" dirty="0"/>
              <a:t>استنادًا إلى الأعراض ومستوى الجفاف</a:t>
            </a:r>
            <a:r>
              <a:rPr lang="ar-LB" dirty="0"/>
              <a:t>، وليس بناءً على نتيجة اختبار التشخيص السريع فقط.</a:t>
            </a:r>
          </a:p>
        </p:txBody>
      </p:sp>
      <p:sp>
        <p:nvSpPr>
          <p:cNvPr id="4" name="Slide Number Placeholder 3">
            <a:extLst>
              <a:ext uri="{FF2B5EF4-FFF2-40B4-BE49-F238E27FC236}">
                <a16:creationId xmlns:a16="http://schemas.microsoft.com/office/drawing/2014/main" id="{5BBD2432-27C0-B034-1658-7F43EAF96122}"/>
              </a:ext>
            </a:extLst>
          </p:cNvPr>
          <p:cNvSpPr>
            <a:spLocks noGrp="1"/>
          </p:cNvSpPr>
          <p:nvPr>
            <p:ph type="sldNum" sz="quarter" idx="5"/>
          </p:nvPr>
        </p:nvSpPr>
        <p:spPr/>
        <p:txBody>
          <a:bodyPr/>
          <a:lstStyle/>
          <a:p>
            <a:fld id="{FC504E23-EFC6-954F-B42A-4F03BD93428A}" type="slidenum">
              <a:rPr lang="en-GB" smtClean="0"/>
              <a:t>42</a:t>
            </a:fld>
            <a:endParaRPr lang="en-GB"/>
          </a:p>
        </p:txBody>
      </p:sp>
    </p:spTree>
    <p:extLst>
      <p:ext uri="{BB962C8B-B14F-4D97-AF65-F5344CB8AC3E}">
        <p14:creationId xmlns:p14="http://schemas.microsoft.com/office/powerpoint/2010/main" val="36857330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a:p>
        </p:txBody>
      </p:sp>
      <p:sp>
        <p:nvSpPr>
          <p:cNvPr id="4" name="Slide Number Placeholder 3"/>
          <p:cNvSpPr>
            <a:spLocks noGrp="1"/>
          </p:cNvSpPr>
          <p:nvPr>
            <p:ph type="sldNum" sz="quarter" idx="5"/>
          </p:nvPr>
        </p:nvSpPr>
        <p:spPr/>
        <p:txBody>
          <a:bodyPr/>
          <a:lstStyle/>
          <a:p>
            <a:fld id="{FC504E23-EFC6-954F-B42A-4F03BD93428A}" type="slidenum">
              <a:rPr lang="en-GB" smtClean="0"/>
              <a:t>43</a:t>
            </a:fld>
            <a:endParaRPr lang="en-GB"/>
          </a:p>
        </p:txBody>
      </p:sp>
    </p:spTree>
    <p:extLst>
      <p:ext uri="{BB962C8B-B14F-4D97-AF65-F5344CB8AC3E}">
        <p14:creationId xmlns:p14="http://schemas.microsoft.com/office/powerpoint/2010/main" val="22895757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kern="1200">
                <a:solidFill>
                  <a:schemeClr val="tx1"/>
                </a:solidFill>
                <a:effectLst/>
                <a:latin typeface="+mn-lt"/>
                <a:ea typeface="+mn-ea"/>
                <a:cs typeface="+mn-cs"/>
              </a:rPr>
              <a:t>في سجل الاختبارات السريعة المحلي الخاص بك، يجب تسجيل نتائج جميع الاختبارات التي تم إجراؤها، حتى إذا كان الاختبار غير صالح أو يحتاج إلى إعادة</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يجب تسجيل جميع النتائج فور قراءتها في سجل محلي أو سجل ورقي ونموذج مناسب</a:t>
            </a:r>
            <a:r>
              <a:rPr lang="en-US" sz="1200" kern="1200">
                <a:solidFill>
                  <a:schemeClr val="tx1"/>
                </a:solidFill>
                <a:effectLst/>
                <a:latin typeface="+mn-lt"/>
                <a:ea typeface="+mn-ea"/>
                <a:cs typeface="+mn-cs"/>
              </a:rPr>
              <a:t> - </a:t>
            </a:r>
            <a:r>
              <a:rPr lang="ar-SA" sz="1200" kern="1200">
                <a:solidFill>
                  <a:schemeClr val="tx1"/>
                </a:solidFill>
                <a:effectLst/>
                <a:latin typeface="+mn-lt"/>
                <a:ea typeface="+mn-ea"/>
                <a:cs typeface="+mn-cs"/>
              </a:rPr>
              <a:t>نماذج المراقبة والإحالة المختبرية</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هذا مهم لحساب جميع الاختبارات المستخدمة، لذا فإن</a:t>
            </a:r>
            <a:r>
              <a:rPr lang="en-US" sz="1200" kern="1200">
                <a:solidFill>
                  <a:schemeClr val="tx1"/>
                </a:solidFill>
                <a:effectLst/>
                <a:latin typeface="+mn-lt"/>
                <a:ea typeface="+mn-ea"/>
                <a:cs typeface="+mn-cs"/>
              </a:rPr>
              <a:t> 20 </a:t>
            </a:r>
            <a:r>
              <a:rPr lang="ar-SA" sz="1200" kern="1200">
                <a:solidFill>
                  <a:schemeClr val="tx1"/>
                </a:solidFill>
                <a:effectLst/>
                <a:latin typeface="+mn-lt"/>
                <a:ea typeface="+mn-ea"/>
                <a:cs typeface="+mn-cs"/>
              </a:rPr>
              <a:t>اختبارًا في مجموعة تحتوي على</a:t>
            </a:r>
            <a:r>
              <a:rPr lang="en-US" sz="1200" kern="1200">
                <a:solidFill>
                  <a:schemeClr val="tx1"/>
                </a:solidFill>
                <a:effectLst/>
                <a:latin typeface="+mn-lt"/>
                <a:ea typeface="+mn-ea"/>
                <a:cs typeface="+mn-cs"/>
              </a:rPr>
              <a:t> 20 </a:t>
            </a:r>
            <a:r>
              <a:rPr lang="ar-SA" sz="1200" kern="1200">
                <a:solidFill>
                  <a:schemeClr val="tx1"/>
                </a:solidFill>
                <a:effectLst/>
                <a:latin typeface="+mn-lt"/>
                <a:ea typeface="+mn-ea"/>
                <a:cs typeface="+mn-cs"/>
              </a:rPr>
              <a:t>نتيجة في دفتر السجل للتنبؤ الدقيق بالمخزون، ولكنه أيضًا حاسم لتحديد التحديات المحتملة مع الاختبار</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قد تشير العديد من النتائج غير الصالحة أو الخاطئة إلى أن الموظفين بحاجة إلى تدريب منعش، أو أن المجموعة لا تعمل كما هو متوقع</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يمكن التواصل مع السلسلة القيادية لحل المشكلة وتجنب إضاعة الوقت والجهد والموارد</a:t>
            </a:r>
            <a:r>
              <a:rPr lang="en-US" sz="1200" kern="1200">
                <a:solidFill>
                  <a:schemeClr val="tx1"/>
                </a:solidFill>
                <a:effectLst/>
                <a:latin typeface="+mn-lt"/>
                <a:ea typeface="+mn-ea"/>
                <a:cs typeface="+mn-cs"/>
              </a:rPr>
              <a:t>.</a:t>
            </a:r>
          </a:p>
          <a:p>
            <a:pPr algn="r" rtl="1"/>
            <a:endParaRPr lang="en-US" altLang="zh-CN"/>
          </a:p>
          <a:p>
            <a:pPr algn="l" rtl="0" fontAlgn="base"/>
            <a:r>
              <a:rPr lang="en-GB" b="0" i="0">
                <a:solidFill>
                  <a:srgbClr val="444444"/>
                </a:solidFill>
                <a:effectLst/>
                <a:latin typeface="Calibri" panose="020F0502020204030204" pitchFamily="34" charset="0"/>
              </a:rPr>
              <a:t>​</a:t>
            </a:r>
          </a:p>
          <a:p>
            <a:pPr algn="l" rtl="0" fontAlgn="base"/>
            <a:endParaRPr lang="en-US" b="0" i="0">
              <a:solidFill>
                <a:srgbClr val="444444"/>
              </a:solidFill>
              <a:effectLst/>
              <a:latin typeface="Calibri" panose="020F0502020204030204" pitchFamily="34" charset="0"/>
              <a:ea typeface="Calibri"/>
              <a:cs typeface="Calibri"/>
            </a:endParaRPr>
          </a:p>
          <a:p>
            <a:pPr algn="l" rtl="0" fontAlgn="base"/>
            <a:endParaRPr lang="en-GB" b="0" i="0">
              <a:solidFill>
                <a:srgbClr val="444444"/>
              </a:solidFill>
              <a:effectLst/>
              <a:latin typeface="Calibri"/>
              <a:ea typeface="Calibri"/>
              <a:cs typeface="Calibri"/>
            </a:endParaRPr>
          </a:p>
        </p:txBody>
      </p:sp>
      <p:sp>
        <p:nvSpPr>
          <p:cNvPr id="4" name="Slide Number Placeholder 3"/>
          <p:cNvSpPr>
            <a:spLocks noGrp="1"/>
          </p:cNvSpPr>
          <p:nvPr>
            <p:ph type="sldNum" sz="quarter" idx="5"/>
          </p:nvPr>
        </p:nvSpPr>
        <p:spPr/>
        <p:txBody>
          <a:bodyPr/>
          <a:lstStyle/>
          <a:p>
            <a:fld id="{FC504E23-EFC6-954F-B42A-4F03BD93428A}" type="slidenum">
              <a:rPr lang="en-GB" smtClean="0"/>
              <a:t>44</a:t>
            </a:fld>
            <a:endParaRPr lang="en-GB"/>
          </a:p>
        </p:txBody>
      </p:sp>
    </p:spTree>
    <p:extLst>
      <p:ext uri="{BB962C8B-B14F-4D97-AF65-F5344CB8AC3E}">
        <p14:creationId xmlns:p14="http://schemas.microsoft.com/office/powerpoint/2010/main" val="24504796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kern="1200">
                <a:solidFill>
                  <a:schemeClr val="tx1"/>
                </a:solidFill>
                <a:effectLst/>
                <a:latin typeface="+mn-lt"/>
                <a:ea typeface="+mn-ea"/>
                <a:cs typeface="+mn-cs"/>
              </a:rPr>
              <a:t>يجب الإبلاغ عن نتائج الاختبارات السريعة في قاعدة بيانات المراقبة الوطنية للكوليرا من خلال فرق المراقبة حتى يمكن الاستجابة لتفشي المرض بشكل مناسب أو تعديل الاستجابة لتفشي المرض</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في هذه الحالة، يكون هناك عادةً آلية للإبلاغ يمكن أن تتضمن الإبلاغ عن نتائج الاختبارات السريعة في نماذج التحقيق في الحالات</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إذا تم إرسال عينة إلى المختبر وتم إجراء اختبار سريع في الميدان، فمن الجيد مشاركة نتيجة الاختبار السريع مع المختبر أيضًا</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سيأخذون في الاعتبار هذه النتائج عند تحليل العينة بشكل أكبر</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في هذه الحالة، يتم مشاركة معلومات المريض والعينة مع نتيجة الاختبار السريع من خلال نموذج الإحالة</a:t>
            </a:r>
            <a:r>
              <a:rPr lang="en-US" sz="1200" kern="1200">
                <a:solidFill>
                  <a:schemeClr val="tx1"/>
                </a:solidFill>
                <a:effectLst/>
                <a:latin typeface="+mn-lt"/>
                <a:ea typeface="+mn-ea"/>
                <a:cs typeface="+mn-cs"/>
              </a:rPr>
              <a:t>.</a:t>
            </a:r>
            <a:endParaRPr lang="en-US" altLang="zh-CN"/>
          </a:p>
        </p:txBody>
      </p:sp>
      <p:sp>
        <p:nvSpPr>
          <p:cNvPr id="4" name="Slide Number Placeholder 3"/>
          <p:cNvSpPr>
            <a:spLocks noGrp="1"/>
          </p:cNvSpPr>
          <p:nvPr>
            <p:ph type="sldNum" sz="quarter" idx="5"/>
          </p:nvPr>
        </p:nvSpPr>
        <p:spPr/>
        <p:txBody>
          <a:bodyPr/>
          <a:lstStyle/>
          <a:p>
            <a:fld id="{FC504E23-EFC6-954F-B42A-4F03BD93428A}" type="slidenum">
              <a:rPr lang="en-GB" smtClean="0"/>
              <a:t>45</a:t>
            </a:fld>
            <a:endParaRPr lang="en-GB"/>
          </a:p>
        </p:txBody>
      </p:sp>
    </p:spTree>
    <p:extLst>
      <p:ext uri="{BB962C8B-B14F-4D97-AF65-F5344CB8AC3E}">
        <p14:creationId xmlns:p14="http://schemas.microsoft.com/office/powerpoint/2010/main" val="21714837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kern="1200">
                <a:solidFill>
                  <a:schemeClr val="tx1"/>
                </a:solidFill>
                <a:effectLst/>
                <a:latin typeface="+mn-lt"/>
                <a:ea typeface="+mn-ea"/>
                <a:cs typeface="+mn-cs"/>
              </a:rPr>
              <a:t>عند الإبلاغ عن نتيجة الاختبار السريع، انتبه بشكل خاص لاستخدام معرف المريض أو العينة الصحيح</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كما هو الحال دائمًا، قول عندما لا يكون لديك معلومات هو معلومات بحد ذاته</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على سبيل المثال، إذا لم يتم إجراء اختبار سريع، فمن الأفضل الإبلاغ عن</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لم يتم إجراء الاختبار السريع</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بدلاً من ترك المساحة فارغة</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وأخيرًا، قبل الإبلاغ عن نتيجة تفاعلية لـ</a:t>
            </a:r>
            <a:r>
              <a:rPr lang="en-US" sz="1200" kern="1200">
                <a:solidFill>
                  <a:schemeClr val="tx1"/>
                </a:solidFill>
                <a:effectLst/>
                <a:latin typeface="+mn-lt"/>
                <a:ea typeface="+mn-ea"/>
                <a:cs typeface="+mn-cs"/>
              </a:rPr>
              <a:t> O139</a:t>
            </a:r>
            <a:r>
              <a:rPr lang="ar-SA" sz="1200" kern="1200">
                <a:solidFill>
                  <a:schemeClr val="tx1"/>
                </a:solidFill>
                <a:effectLst/>
                <a:latin typeface="+mn-lt"/>
                <a:ea typeface="+mn-ea"/>
                <a:cs typeface="+mn-cs"/>
              </a:rPr>
              <a:t>،</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توقف وفكر</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هل قمت بإعادة الاختبار أولاً؟ هل هذه النتيجة منطقية؟</a:t>
            </a:r>
            <a:endParaRPr lang="en-US" sz="1200" kern="120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US" altLang="zh-CN"/>
          </a:p>
        </p:txBody>
      </p:sp>
      <p:sp>
        <p:nvSpPr>
          <p:cNvPr id="4" name="Slide Number Placeholder 3"/>
          <p:cNvSpPr>
            <a:spLocks noGrp="1"/>
          </p:cNvSpPr>
          <p:nvPr>
            <p:ph type="sldNum" sz="quarter" idx="5"/>
          </p:nvPr>
        </p:nvSpPr>
        <p:spPr/>
        <p:txBody>
          <a:bodyPr/>
          <a:lstStyle/>
          <a:p>
            <a:fld id="{FC504E23-EFC6-954F-B42A-4F03BD93428A}" type="slidenum">
              <a:rPr lang="en-GB" smtClean="0"/>
              <a:t>46</a:t>
            </a:fld>
            <a:endParaRPr lang="en-GB"/>
          </a:p>
        </p:txBody>
      </p:sp>
    </p:spTree>
    <p:extLst>
      <p:ext uri="{BB962C8B-B14F-4D97-AF65-F5344CB8AC3E}">
        <p14:creationId xmlns:p14="http://schemas.microsoft.com/office/powerpoint/2010/main" val="11063851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FB06C-DA0A-3C8C-D9B8-07D8DC14B7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4B0812-7CAF-367A-A74D-079050A760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8F8633-AA16-DC4B-5054-692375E79721}"/>
              </a:ext>
            </a:extLst>
          </p:cNvPr>
          <p:cNvSpPr>
            <a:spLocks noGrp="1"/>
          </p:cNvSpPr>
          <p:nvPr>
            <p:ph type="body" idx="1"/>
          </p:nvPr>
        </p:nvSpPr>
        <p:spPr/>
        <p:txBody>
          <a:bodyPr/>
          <a:lstStyle/>
          <a:p>
            <a:endParaRPr lang="en-US" altLang="zh-CN"/>
          </a:p>
        </p:txBody>
      </p:sp>
      <p:sp>
        <p:nvSpPr>
          <p:cNvPr id="4" name="Slide Number Placeholder 3">
            <a:extLst>
              <a:ext uri="{FF2B5EF4-FFF2-40B4-BE49-F238E27FC236}">
                <a16:creationId xmlns:a16="http://schemas.microsoft.com/office/drawing/2014/main" id="{9F464439-C0C6-3C77-CB9E-196C562658ED}"/>
              </a:ext>
            </a:extLst>
          </p:cNvPr>
          <p:cNvSpPr>
            <a:spLocks noGrp="1"/>
          </p:cNvSpPr>
          <p:nvPr>
            <p:ph type="sldNum" sz="quarter" idx="10"/>
          </p:nvPr>
        </p:nvSpPr>
        <p:spPr/>
        <p:txBody>
          <a:bodyPr/>
          <a:lstStyle/>
          <a:p>
            <a:fld id="{EB260B67-C992-49E4-B9E0-FB3760E6B668}" type="slidenum">
              <a:rPr lang="en-US"/>
              <a:t>47</a:t>
            </a:fld>
            <a:endParaRPr lang="en-US"/>
          </a:p>
        </p:txBody>
      </p:sp>
    </p:spTree>
    <p:extLst>
      <p:ext uri="{BB962C8B-B14F-4D97-AF65-F5344CB8AC3E}">
        <p14:creationId xmlns:p14="http://schemas.microsoft.com/office/powerpoint/2010/main" val="3042925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sz="1200" b="0" kern="1200">
                <a:solidFill>
                  <a:schemeClr val="tx1"/>
                </a:solidFill>
                <a:effectLst/>
                <a:latin typeface="+mn-lt"/>
                <a:ea typeface="+mn-ea"/>
                <a:cs typeface="+mn-cs"/>
              </a:rPr>
              <a:t>ملاحظة على استمارة تقرير الحالة</a:t>
            </a:r>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يجب عليهم القيام بذلك أيضًا في استمارة إحالة المختبر الخاصة بـ</a:t>
            </a:r>
            <a:r>
              <a:rPr lang="en-US" sz="1200" b="0" kern="1200">
                <a:solidFill>
                  <a:schemeClr val="tx1"/>
                </a:solidFill>
                <a:effectLst/>
                <a:latin typeface="+mn-lt"/>
                <a:ea typeface="+mn-ea"/>
                <a:cs typeface="+mn-cs"/>
              </a:rPr>
              <a:t> .GTFCC.</a:t>
            </a:r>
          </a:p>
          <a:p>
            <a:pPr algn="r" rtl="1"/>
            <a:r>
              <a:rPr lang="ar-SA" sz="1200" b="0" kern="1200">
                <a:solidFill>
                  <a:schemeClr val="tx1"/>
                </a:solidFill>
                <a:effectLst/>
                <a:latin typeface="+mn-lt"/>
                <a:ea typeface="+mn-ea"/>
                <a:cs typeface="+mn-cs"/>
              </a:rPr>
              <a:t>لنلقِ نظرة على كيفية إكمال استمارة إحالة المختبر الخاصة بـ</a:t>
            </a:r>
            <a:r>
              <a:rPr lang="en-US" sz="1200" b="0" kern="1200">
                <a:solidFill>
                  <a:schemeClr val="tx1"/>
                </a:solidFill>
                <a:effectLst/>
                <a:latin typeface="+mn-lt"/>
                <a:ea typeface="+mn-ea"/>
                <a:cs typeface="+mn-cs"/>
              </a:rPr>
              <a:t> GTFCC </a:t>
            </a:r>
            <a:r>
              <a:rPr lang="ar-SA" sz="1200" b="0" kern="1200">
                <a:solidFill>
                  <a:schemeClr val="tx1"/>
                </a:solidFill>
                <a:effectLst/>
                <a:latin typeface="+mn-lt"/>
                <a:ea typeface="+mn-ea"/>
                <a:cs typeface="+mn-cs"/>
              </a:rPr>
              <a:t>بشكل صحيح لضمان تواصل واضح</a:t>
            </a:r>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هذا هو المستوى الموصى به من المعلومات التي يجب تضمينها عند تعبئة الاستمارة</a:t>
            </a:r>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هناك أربعة عناصر فقط يجب ملؤها، ولكن هذه المعلومات القليلة يمكن أن توفر الكثير من التفاصيل لفريق المختبر وفريق الوبائيات، وهي مهمة لضمان اتباع المختبر لاستراتيجية الاختبار وتقديم أفضل جودة من المعلومات لدعم الاستجابة</a:t>
            </a:r>
            <a:r>
              <a:rPr lang="en-US" sz="1200" b="0" kern="1200">
                <a:solidFill>
                  <a:schemeClr val="tx1"/>
                </a:solidFill>
                <a:effectLst/>
                <a:latin typeface="+mn-lt"/>
                <a:ea typeface="+mn-ea"/>
                <a:cs typeface="+mn-cs"/>
              </a:rPr>
              <a:t>.</a:t>
            </a:r>
          </a:p>
          <a:p>
            <a:pPr algn="r" rtl="1"/>
            <a:r>
              <a:rPr lang="en-US" sz="1200" b="0" kern="1200">
                <a:solidFill>
                  <a:schemeClr val="tx1"/>
                </a:solidFill>
                <a:effectLst/>
                <a:latin typeface="+mn-lt"/>
                <a:ea typeface="+mn-ea"/>
                <a:cs typeface="+mn-cs"/>
              </a:rPr>
              <a:t> .1 </a:t>
            </a:r>
            <a:r>
              <a:rPr lang="ar-SA" sz="1200" b="0" kern="1200">
                <a:solidFill>
                  <a:schemeClr val="tx1"/>
                </a:solidFill>
                <a:effectLst/>
                <a:latin typeface="+mn-lt"/>
                <a:ea typeface="+mn-ea"/>
                <a:cs typeface="+mn-cs"/>
              </a:rPr>
              <a:t>هل تم إجراء الاختبار السريع</a:t>
            </a:r>
            <a:r>
              <a:rPr lang="en-US" sz="1200" b="0" kern="1200">
                <a:solidFill>
                  <a:schemeClr val="tx1"/>
                </a:solidFill>
                <a:effectLst/>
                <a:latin typeface="+mn-lt"/>
                <a:ea typeface="+mn-ea"/>
                <a:cs typeface="+mn-cs"/>
              </a:rPr>
              <a:t> (RDT) </a:t>
            </a:r>
            <a:r>
              <a:rPr lang="ar-SA" sz="1200" b="0" kern="1200">
                <a:solidFill>
                  <a:schemeClr val="tx1"/>
                </a:solidFill>
                <a:effectLst/>
                <a:latin typeface="+mn-lt"/>
                <a:ea typeface="+mn-ea"/>
                <a:cs typeface="+mn-cs"/>
              </a:rPr>
              <a:t>على نفس العينة المرسلة إلى المختبر؟</a:t>
            </a:r>
            <a:endParaRPr lang="en-US" sz="1200" b="0" kern="1200">
              <a:solidFill>
                <a:schemeClr val="tx1"/>
              </a:solidFill>
              <a:effectLst/>
              <a:latin typeface="+mn-lt"/>
              <a:ea typeface="+mn-ea"/>
              <a:cs typeface="+mn-cs"/>
            </a:endParaRPr>
          </a:p>
          <a:p>
            <a:pPr algn="r" rtl="1"/>
            <a:r>
              <a:rPr lang="ar-SA" sz="1200" b="0" kern="1200">
                <a:solidFill>
                  <a:schemeClr val="tx1"/>
                </a:solidFill>
                <a:effectLst/>
                <a:latin typeface="+mn-lt"/>
                <a:ea typeface="+mn-ea"/>
                <a:cs typeface="+mn-cs"/>
              </a:rPr>
              <a:t>يمكن للمختبر استخدام هذه المعلومة لمقارنة نتائج المختبر بنتائج الاختبار السريع</a:t>
            </a:r>
            <a:r>
              <a:rPr lang="en-US" sz="1200" b="0" kern="1200">
                <a:solidFill>
                  <a:schemeClr val="tx1"/>
                </a:solidFill>
                <a:effectLst/>
                <a:latin typeface="+mn-lt"/>
                <a:ea typeface="+mn-ea"/>
                <a:cs typeface="+mn-cs"/>
              </a:rPr>
              <a:t> .(RDT) </a:t>
            </a:r>
            <a:r>
              <a:rPr lang="ar-SA" sz="1200" b="0" kern="1200">
                <a:solidFill>
                  <a:schemeClr val="tx1"/>
                </a:solidFill>
                <a:effectLst/>
                <a:latin typeface="+mn-lt"/>
                <a:ea typeface="+mn-ea"/>
                <a:cs typeface="+mn-cs"/>
              </a:rPr>
              <a:t>إذا لم تكن العينات متطابقة، فقد يفسر ذلك سبب اختلاف النتائج بين العينة المرسلة والنتائج المختبرية</a:t>
            </a:r>
            <a:r>
              <a:rPr lang="en-US" sz="1200" b="0" kern="1200">
                <a:solidFill>
                  <a:schemeClr val="tx1"/>
                </a:solidFill>
                <a:effectLst/>
                <a:latin typeface="+mn-lt"/>
                <a:ea typeface="+mn-ea"/>
                <a:cs typeface="+mn-cs"/>
              </a:rPr>
              <a:t>.</a:t>
            </a:r>
          </a:p>
          <a:p>
            <a:pPr marL="171450" lvl="0" indent="-171450" algn="r" rtl="1">
              <a:buFont typeface="Arial" panose="020B0604020202020204" pitchFamily="34" charset="0"/>
              <a:buChar char="•"/>
            </a:pPr>
            <a:r>
              <a:rPr lang="ar-SA" sz="1200" b="0" kern="1200">
                <a:solidFill>
                  <a:schemeClr val="tx1"/>
                </a:solidFill>
                <a:effectLst/>
                <a:latin typeface="+mn-lt"/>
                <a:ea typeface="+mn-ea"/>
                <a:cs typeface="+mn-cs"/>
              </a:rPr>
              <a:t>العينة نفسها تعني أن عينة المريض قد تم جمعها في الحاويات المناسبة، وتم اختبارها باستخدام الاختبار السريع</a:t>
            </a:r>
            <a:r>
              <a:rPr lang="en-US" sz="1200" b="0" kern="1200">
                <a:solidFill>
                  <a:schemeClr val="tx1"/>
                </a:solidFill>
                <a:effectLst/>
                <a:latin typeface="+mn-lt"/>
                <a:ea typeface="+mn-ea"/>
                <a:cs typeface="+mn-cs"/>
              </a:rPr>
              <a:t> (RDT) </a:t>
            </a:r>
            <a:r>
              <a:rPr lang="ar-SA" sz="1200" b="0" kern="1200">
                <a:solidFill>
                  <a:schemeClr val="tx1"/>
                </a:solidFill>
                <a:effectLst/>
                <a:latin typeface="+mn-lt"/>
                <a:ea typeface="+mn-ea"/>
                <a:cs typeface="+mn-cs"/>
              </a:rPr>
              <a:t>ثم تجهيزها للنقل، أو أنه تم جمع جزء منها لاختبار</a:t>
            </a:r>
            <a:r>
              <a:rPr lang="en-US" sz="1200" b="0" kern="1200">
                <a:solidFill>
                  <a:schemeClr val="tx1"/>
                </a:solidFill>
                <a:effectLst/>
                <a:latin typeface="+mn-lt"/>
                <a:ea typeface="+mn-ea"/>
                <a:cs typeface="+mn-cs"/>
              </a:rPr>
              <a:t> RDT </a:t>
            </a:r>
            <a:r>
              <a:rPr lang="ar-SA" sz="1200" b="0" kern="1200">
                <a:solidFill>
                  <a:schemeClr val="tx1"/>
                </a:solidFill>
                <a:effectLst/>
                <a:latin typeface="+mn-lt"/>
                <a:ea typeface="+mn-ea"/>
                <a:cs typeface="+mn-cs"/>
              </a:rPr>
              <a:t>بينما تم تجهيز الجزء الآخر للنقل</a:t>
            </a:r>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في كلتا الحالتين، العينة مأخوذة من نفس المريض وفي نفس وقت الجمع</a:t>
            </a:r>
            <a:r>
              <a:rPr lang="en-US" sz="1200" b="0" kern="1200">
                <a:solidFill>
                  <a:schemeClr val="tx1"/>
                </a:solidFill>
                <a:effectLst/>
                <a:latin typeface="+mn-lt"/>
                <a:ea typeface="+mn-ea"/>
                <a:cs typeface="+mn-cs"/>
              </a:rPr>
              <a:t>.</a:t>
            </a:r>
          </a:p>
          <a:p>
            <a:pPr marL="171450" lvl="0" indent="-171450" algn="r" rtl="1">
              <a:buFont typeface="Arial" panose="020B0604020202020204" pitchFamily="34" charset="0"/>
              <a:buChar char="•"/>
            </a:pPr>
            <a:r>
              <a:rPr lang="ar-SA" sz="1200" b="0" kern="1200">
                <a:solidFill>
                  <a:schemeClr val="tx1"/>
                </a:solidFill>
                <a:effectLst/>
                <a:latin typeface="+mn-lt"/>
                <a:ea typeface="+mn-ea"/>
                <a:cs typeface="+mn-cs"/>
              </a:rPr>
              <a:t>العينة التي يتم جمعها من نفس المريض ولكن في وقت مختلف ليست نفس العينة</a:t>
            </a:r>
            <a:r>
              <a:rPr lang="en-US" sz="1200" b="0" kern="1200">
                <a:solidFill>
                  <a:schemeClr val="tx1"/>
                </a:solidFill>
                <a:effectLst/>
                <a:latin typeface="+mn-lt"/>
                <a:ea typeface="+mn-ea"/>
                <a:cs typeface="+mn-cs"/>
              </a:rPr>
              <a:t>.</a:t>
            </a:r>
          </a:p>
          <a:p>
            <a:pPr algn="r" rtl="1"/>
            <a:r>
              <a:rPr lang="en-US" sz="1200" b="0" kern="1200">
                <a:solidFill>
                  <a:schemeClr val="tx1"/>
                </a:solidFill>
                <a:effectLst/>
                <a:latin typeface="+mn-lt"/>
                <a:ea typeface="+mn-ea"/>
                <a:cs typeface="+mn-cs"/>
              </a:rPr>
              <a:t> .2</a:t>
            </a:r>
            <a:r>
              <a:rPr lang="ar-SA" sz="1200" b="0" kern="1200">
                <a:solidFill>
                  <a:schemeClr val="tx1"/>
                </a:solidFill>
                <a:effectLst/>
                <a:latin typeface="+mn-lt"/>
                <a:ea typeface="+mn-ea"/>
                <a:cs typeface="+mn-cs"/>
              </a:rPr>
              <a:t>من النادر أن تقوم المنشأة الصحية بإجراء اختبارات</a:t>
            </a:r>
            <a:r>
              <a:rPr lang="en-US" sz="1200" b="0" kern="1200">
                <a:solidFill>
                  <a:schemeClr val="tx1"/>
                </a:solidFill>
                <a:effectLst/>
                <a:latin typeface="+mn-lt"/>
                <a:ea typeface="+mn-ea"/>
                <a:cs typeface="+mn-cs"/>
              </a:rPr>
              <a:t> RDT </a:t>
            </a:r>
            <a:r>
              <a:rPr lang="ar-SA" sz="1200" b="0" kern="1200">
                <a:solidFill>
                  <a:schemeClr val="tx1"/>
                </a:solidFill>
                <a:effectLst/>
                <a:latin typeface="+mn-lt"/>
                <a:ea typeface="+mn-ea"/>
                <a:cs typeface="+mn-cs"/>
              </a:rPr>
              <a:t>على عينات</a:t>
            </a:r>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مخصبة</a:t>
            </a:r>
            <a:r>
              <a:rPr lang="en-US" sz="1200" b="0" kern="1200">
                <a:solidFill>
                  <a:schemeClr val="tx1"/>
                </a:solidFill>
                <a:effectLst/>
                <a:latin typeface="+mn-lt"/>
                <a:ea typeface="+mn-ea"/>
                <a:cs typeface="+mn-cs"/>
              </a:rPr>
              <a:t>".</a:t>
            </a:r>
          </a:p>
          <a:p>
            <a:pPr algn="r" rtl="1"/>
            <a:r>
              <a:rPr lang="ar-SA" sz="1200" b="0" kern="1200">
                <a:solidFill>
                  <a:schemeClr val="tx1"/>
                </a:solidFill>
                <a:effectLst/>
                <a:latin typeface="+mn-lt"/>
                <a:ea typeface="+mn-ea"/>
                <a:cs typeface="+mn-cs"/>
              </a:rPr>
              <a:t>يتطلب ذلك كواشف إضافية ومعدات بالإضافة إلى وقت حضانة مدته</a:t>
            </a:r>
            <a:r>
              <a:rPr lang="en-US" sz="1200" b="0" kern="1200">
                <a:solidFill>
                  <a:schemeClr val="tx1"/>
                </a:solidFill>
                <a:effectLst/>
                <a:latin typeface="+mn-lt"/>
                <a:ea typeface="+mn-ea"/>
                <a:cs typeface="+mn-cs"/>
              </a:rPr>
              <a:t> 8 </a:t>
            </a:r>
            <a:r>
              <a:rPr lang="ar-SA" sz="1200" b="0" kern="1200">
                <a:solidFill>
                  <a:schemeClr val="tx1"/>
                </a:solidFill>
                <a:effectLst/>
                <a:latin typeface="+mn-lt"/>
                <a:ea typeface="+mn-ea"/>
                <a:cs typeface="+mn-cs"/>
              </a:rPr>
              <a:t>ساعات</a:t>
            </a:r>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لذلك، فإن الطريقة الأكثر شيوعًا والمفضلة هي إجراء اختبار</a:t>
            </a:r>
            <a:r>
              <a:rPr lang="en-US" sz="1200" b="0" kern="1200">
                <a:solidFill>
                  <a:schemeClr val="tx1"/>
                </a:solidFill>
                <a:effectLst/>
                <a:latin typeface="+mn-lt"/>
                <a:ea typeface="+mn-ea"/>
                <a:cs typeface="+mn-cs"/>
              </a:rPr>
              <a:t> RDT </a:t>
            </a:r>
            <a:r>
              <a:rPr lang="ar-SA" sz="1200" b="0" kern="1200">
                <a:solidFill>
                  <a:schemeClr val="tx1"/>
                </a:solidFill>
                <a:effectLst/>
                <a:latin typeface="+mn-lt"/>
                <a:ea typeface="+mn-ea"/>
                <a:cs typeface="+mn-cs"/>
              </a:rPr>
              <a:t>مباشرة من عينة البراز</a:t>
            </a:r>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حدد الطريقة التي استخدمتها منشأتك</a:t>
            </a:r>
            <a:r>
              <a:rPr lang="en-US" sz="1200" b="0" kern="1200">
                <a:solidFill>
                  <a:schemeClr val="tx1"/>
                </a:solidFill>
                <a:effectLst/>
                <a:latin typeface="+mn-lt"/>
                <a:ea typeface="+mn-ea"/>
                <a:cs typeface="+mn-cs"/>
              </a:rPr>
              <a:t>.</a:t>
            </a:r>
          </a:p>
          <a:p>
            <a:pPr algn="r" rtl="1"/>
            <a:r>
              <a:rPr lang="en-US" sz="1200" b="0" kern="1200">
                <a:solidFill>
                  <a:schemeClr val="tx1"/>
                </a:solidFill>
                <a:effectLst/>
                <a:latin typeface="+mn-lt"/>
                <a:ea typeface="+mn-ea"/>
                <a:cs typeface="+mn-cs"/>
              </a:rPr>
              <a:t> .3 </a:t>
            </a:r>
            <a:r>
              <a:rPr lang="ar-SA" sz="1200" b="0" kern="1200">
                <a:solidFill>
                  <a:schemeClr val="tx1"/>
                </a:solidFill>
                <a:effectLst/>
                <a:latin typeface="+mn-lt"/>
                <a:ea typeface="+mn-ea"/>
                <a:cs typeface="+mn-cs"/>
              </a:rPr>
              <a:t>هناك أربعة خيارات للنتائج</a:t>
            </a:r>
            <a:r>
              <a:rPr lang="en-US" sz="1200" b="0" kern="1200">
                <a:solidFill>
                  <a:schemeClr val="tx1"/>
                </a:solidFill>
                <a:effectLst/>
                <a:latin typeface="+mn-lt"/>
                <a:ea typeface="+mn-ea"/>
                <a:cs typeface="+mn-cs"/>
              </a:rPr>
              <a:t>:</a:t>
            </a:r>
          </a:p>
          <a:p>
            <a:pPr marL="171450" lvl="0" indent="-171450" algn="r" rtl="1">
              <a:buFont typeface="Arial" panose="020B0604020202020204" pitchFamily="34" charset="0"/>
              <a:buChar char="•"/>
            </a:pPr>
            <a:r>
              <a:rPr lang="ar-SA" sz="1200" b="0" kern="1200">
                <a:solidFill>
                  <a:schemeClr val="tx1"/>
                </a:solidFill>
                <a:effectLst/>
                <a:latin typeface="+mn-lt"/>
                <a:ea typeface="+mn-ea"/>
                <a:cs typeface="+mn-cs"/>
              </a:rPr>
              <a:t>ظهور خط التحكم وخط </a:t>
            </a:r>
            <a:r>
              <a:rPr lang="en-US" sz="1200" b="0" kern="1200">
                <a:solidFill>
                  <a:schemeClr val="tx1"/>
                </a:solidFill>
                <a:effectLst/>
                <a:latin typeface="+mn-lt"/>
                <a:ea typeface="+mn-ea"/>
                <a:cs typeface="+mn-cs"/>
              </a:rPr>
              <a:t> </a:t>
            </a:r>
            <a:r>
              <a:rPr lang="en-US" sz="1200" b="0" i="1" kern="1200">
                <a:solidFill>
                  <a:schemeClr val="tx1"/>
                </a:solidFill>
                <a:effectLst/>
                <a:latin typeface="+mn-lt"/>
                <a:ea typeface="+mn-ea"/>
                <a:cs typeface="+mn-cs"/>
              </a:rPr>
              <a:t>Vibrio </a:t>
            </a:r>
            <a:r>
              <a:rPr lang="en-US" sz="1200" b="0" i="1" kern="1200" err="1">
                <a:solidFill>
                  <a:schemeClr val="tx1"/>
                </a:solidFill>
                <a:effectLst/>
                <a:latin typeface="+mn-lt"/>
                <a:ea typeface="+mn-ea"/>
                <a:cs typeface="+mn-cs"/>
              </a:rPr>
              <a:t>cholerae</a:t>
            </a:r>
            <a:r>
              <a:rPr lang="en-US" sz="1200" b="0" kern="1200">
                <a:solidFill>
                  <a:schemeClr val="tx1"/>
                </a:solidFill>
                <a:effectLst/>
                <a:latin typeface="+mn-lt"/>
                <a:ea typeface="+mn-ea"/>
                <a:cs typeface="+mn-cs"/>
              </a:rPr>
              <a:t> O1</a:t>
            </a:r>
          </a:p>
          <a:p>
            <a:pPr marL="171450" lvl="0" indent="-171450" algn="r" rtl="1">
              <a:buFont typeface="Arial" panose="020B0604020202020204" pitchFamily="34" charset="0"/>
              <a:buChar char="•"/>
            </a:pPr>
            <a:r>
              <a:rPr lang="ar-SA" sz="1200" b="0" kern="1200">
                <a:solidFill>
                  <a:schemeClr val="tx1"/>
                </a:solidFill>
                <a:effectLst/>
                <a:latin typeface="+mn-lt"/>
                <a:ea typeface="+mn-ea"/>
                <a:cs typeface="+mn-cs"/>
              </a:rPr>
              <a:t>ظهور خط التحكم وخط </a:t>
            </a:r>
            <a:r>
              <a:rPr lang="en-US" sz="1200" b="0" i="1" kern="1200">
                <a:solidFill>
                  <a:schemeClr val="tx1"/>
                </a:solidFill>
                <a:effectLst/>
                <a:latin typeface="+mn-lt"/>
                <a:ea typeface="+mn-ea"/>
                <a:cs typeface="+mn-cs"/>
              </a:rPr>
              <a:t>Vibrio </a:t>
            </a:r>
            <a:r>
              <a:rPr lang="en-US" sz="1200" b="0" i="1" kern="1200" err="1">
                <a:solidFill>
                  <a:schemeClr val="tx1"/>
                </a:solidFill>
                <a:effectLst/>
                <a:latin typeface="+mn-lt"/>
                <a:ea typeface="+mn-ea"/>
                <a:cs typeface="+mn-cs"/>
              </a:rPr>
              <a:t>cholerae</a:t>
            </a:r>
            <a:r>
              <a:rPr lang="en-US" sz="1200" b="0" kern="1200">
                <a:solidFill>
                  <a:schemeClr val="tx1"/>
                </a:solidFill>
                <a:effectLst/>
                <a:latin typeface="+mn-lt"/>
                <a:ea typeface="+mn-ea"/>
                <a:cs typeface="+mn-cs"/>
              </a:rPr>
              <a:t> O139</a:t>
            </a:r>
          </a:p>
          <a:p>
            <a:pPr marL="171450" lvl="0" indent="-171450" algn="r" rtl="1">
              <a:buFont typeface="Arial" panose="020B0604020202020204" pitchFamily="34" charset="0"/>
              <a:buChar char="•"/>
            </a:pPr>
            <a:r>
              <a:rPr lang="ar-SA" sz="1200" b="0" kern="1200">
                <a:solidFill>
                  <a:schemeClr val="tx1"/>
                </a:solidFill>
                <a:effectLst/>
                <a:latin typeface="+mn-lt"/>
                <a:ea typeface="+mn-ea"/>
                <a:cs typeface="+mn-cs"/>
              </a:rPr>
              <a:t>ظهور خط التحكم وخط </a:t>
            </a:r>
            <a:r>
              <a:rPr lang="en-US" sz="1200" b="0" i="1" kern="1200">
                <a:solidFill>
                  <a:schemeClr val="tx1"/>
                </a:solidFill>
                <a:effectLst/>
                <a:latin typeface="+mn-lt"/>
                <a:ea typeface="+mn-ea"/>
                <a:cs typeface="+mn-cs"/>
              </a:rPr>
              <a:t>Vibrio </a:t>
            </a:r>
            <a:r>
              <a:rPr lang="en-US" sz="1200" b="0" i="1" kern="1200" err="1">
                <a:solidFill>
                  <a:schemeClr val="tx1"/>
                </a:solidFill>
                <a:effectLst/>
                <a:latin typeface="+mn-lt"/>
                <a:ea typeface="+mn-ea"/>
                <a:cs typeface="+mn-cs"/>
              </a:rPr>
              <a:t>cholerae</a:t>
            </a:r>
            <a:r>
              <a:rPr lang="en-US" sz="1200" b="0" kern="1200">
                <a:solidFill>
                  <a:schemeClr val="tx1"/>
                </a:solidFill>
                <a:effectLst/>
                <a:latin typeface="+mn-lt"/>
                <a:ea typeface="+mn-ea"/>
                <a:cs typeface="+mn-cs"/>
              </a:rPr>
              <a:t> O1 </a:t>
            </a:r>
            <a:r>
              <a:rPr lang="ar-SA" sz="1200" b="0" kern="1200">
                <a:solidFill>
                  <a:schemeClr val="tx1"/>
                </a:solidFill>
                <a:effectLst/>
                <a:latin typeface="+mn-lt"/>
                <a:ea typeface="+mn-ea"/>
                <a:cs typeface="+mn-cs"/>
              </a:rPr>
              <a:t>و</a:t>
            </a:r>
            <a:r>
              <a:rPr lang="en-US" sz="1200" b="0" kern="1200">
                <a:solidFill>
                  <a:schemeClr val="tx1"/>
                </a:solidFill>
                <a:effectLst/>
                <a:latin typeface="+mn-lt"/>
                <a:ea typeface="+mn-ea"/>
                <a:cs typeface="+mn-cs"/>
              </a:rPr>
              <a:t> O139 </a:t>
            </a:r>
            <a:r>
              <a:rPr lang="ar-SA" sz="1200" b="0" kern="1200">
                <a:solidFill>
                  <a:schemeClr val="tx1"/>
                </a:solidFill>
                <a:effectLst/>
                <a:latin typeface="+mn-lt"/>
                <a:ea typeface="+mn-ea"/>
                <a:cs typeface="+mn-cs"/>
              </a:rPr>
              <a:t>معًا</a:t>
            </a:r>
            <a:r>
              <a:rPr lang="en-US" sz="1200" b="0" kern="1200">
                <a:solidFill>
                  <a:schemeClr val="tx1"/>
                </a:solidFill>
                <a:effectLst/>
                <a:latin typeface="+mn-lt"/>
                <a:ea typeface="+mn-ea"/>
                <a:cs typeface="+mn-cs"/>
              </a:rPr>
              <a:t>.</a:t>
            </a:r>
          </a:p>
          <a:p>
            <a:pPr marL="171450" lvl="0" indent="-171450" algn="r" rtl="1">
              <a:buFont typeface="Arial" panose="020B0604020202020204" pitchFamily="34" charset="0"/>
              <a:buChar char="•"/>
            </a:pPr>
            <a:r>
              <a:rPr lang="ar-SA" sz="1200" b="0" kern="1200">
                <a:solidFill>
                  <a:schemeClr val="tx1"/>
                </a:solidFill>
                <a:effectLst/>
                <a:latin typeface="+mn-lt"/>
                <a:ea typeface="+mn-ea"/>
                <a:cs typeface="+mn-cs"/>
              </a:rPr>
              <a:t>عدم ظهور خط التحكم</a:t>
            </a:r>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النتيجة غير صالحة</a:t>
            </a:r>
            <a:r>
              <a:rPr lang="en-US" sz="1200" b="0" kern="1200">
                <a:solidFill>
                  <a:schemeClr val="tx1"/>
                </a:solidFill>
                <a:effectLst/>
                <a:latin typeface="+mn-lt"/>
                <a:ea typeface="+mn-ea"/>
                <a:cs typeface="+mn-cs"/>
              </a:rPr>
              <a:t>(</a:t>
            </a:r>
          </a:p>
          <a:p>
            <a:pPr algn="r" rtl="1"/>
            <a:r>
              <a:rPr lang="ar-SA" sz="1200" b="0" kern="1200">
                <a:solidFill>
                  <a:schemeClr val="tx1"/>
                </a:solidFill>
                <a:effectLst/>
                <a:latin typeface="+mn-lt"/>
                <a:ea typeface="+mn-ea"/>
                <a:cs typeface="+mn-cs"/>
              </a:rPr>
              <a:t>يجب دائمًا التحقق من ظهور خط التحكم قبل قراءة النتائج</a:t>
            </a:r>
            <a:r>
              <a:rPr lang="en-US" sz="1200" b="0" kern="1200">
                <a:solidFill>
                  <a:schemeClr val="tx1"/>
                </a:solidFill>
                <a:effectLst/>
                <a:latin typeface="+mn-lt"/>
                <a:ea typeface="+mn-ea"/>
                <a:cs typeface="+mn-cs"/>
              </a:rPr>
              <a:t>.</a:t>
            </a:r>
          </a:p>
          <a:p>
            <a:pPr algn="r" rtl="1"/>
            <a:r>
              <a:rPr lang="en-US" sz="1200" b="0" kern="1200">
                <a:solidFill>
                  <a:schemeClr val="tx1"/>
                </a:solidFill>
                <a:effectLst/>
                <a:latin typeface="+mn-lt"/>
                <a:ea typeface="+mn-ea"/>
                <a:cs typeface="+mn-cs"/>
              </a:rPr>
              <a:t> .4 </a:t>
            </a:r>
            <a:r>
              <a:rPr lang="ar-SA" sz="1200" b="0" kern="1200">
                <a:solidFill>
                  <a:schemeClr val="tx1"/>
                </a:solidFill>
                <a:effectLst/>
                <a:latin typeface="+mn-lt"/>
                <a:ea typeface="+mn-ea"/>
                <a:cs typeface="+mn-cs"/>
              </a:rPr>
              <a:t>اكتب اسم الشركة المصنعة للاختبار</a:t>
            </a:r>
            <a:r>
              <a:rPr lang="en-US" sz="1200" b="0" kern="1200">
                <a:solidFill>
                  <a:schemeClr val="tx1"/>
                </a:solidFill>
                <a:effectLst/>
                <a:latin typeface="+mn-lt"/>
                <a:ea typeface="+mn-ea"/>
                <a:cs typeface="+mn-cs"/>
              </a:rPr>
              <a:t>.</a:t>
            </a:r>
          </a:p>
          <a:p>
            <a:pPr algn="r" rtl="1"/>
            <a:r>
              <a:rPr lang="ar-SA" sz="1200" b="0" kern="1200">
                <a:solidFill>
                  <a:schemeClr val="tx1"/>
                </a:solidFill>
                <a:effectLst/>
                <a:latin typeface="+mn-lt"/>
                <a:ea typeface="+mn-ea"/>
                <a:cs typeface="+mn-cs"/>
              </a:rPr>
              <a:t>هذا يساعد المختبر على معرفة ما إذا كان قد تم استخدام مجموعة اختبار موصى بها، وما هي النتائج المتوقعة</a:t>
            </a:r>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على سبيل المثال، إذا كانت المنشأة تستخدم اختبارًا يكشف فقط عن </a:t>
            </a:r>
            <a:r>
              <a:rPr lang="en-US" sz="1200" b="0" i="1" kern="1200">
                <a:solidFill>
                  <a:schemeClr val="tx1"/>
                </a:solidFill>
                <a:effectLst/>
                <a:latin typeface="+mn-lt"/>
                <a:ea typeface="+mn-ea"/>
                <a:cs typeface="+mn-cs"/>
              </a:rPr>
              <a:t>Vibrio </a:t>
            </a:r>
            <a:r>
              <a:rPr lang="en-US" sz="1200" b="0" i="1" kern="1200" err="1">
                <a:solidFill>
                  <a:schemeClr val="tx1"/>
                </a:solidFill>
                <a:effectLst/>
                <a:latin typeface="+mn-lt"/>
                <a:ea typeface="+mn-ea"/>
                <a:cs typeface="+mn-cs"/>
              </a:rPr>
              <a:t>cholerae</a:t>
            </a:r>
            <a:r>
              <a:rPr lang="en-US" sz="1200" b="0" kern="1200">
                <a:solidFill>
                  <a:schemeClr val="tx1"/>
                </a:solidFill>
                <a:effectLst/>
                <a:latin typeface="+mn-lt"/>
                <a:ea typeface="+mn-ea"/>
                <a:cs typeface="+mn-cs"/>
              </a:rPr>
              <a:t> O1</a:t>
            </a:r>
            <a:r>
              <a:rPr lang="ar-SA" sz="1200" b="0" kern="1200">
                <a:solidFill>
                  <a:schemeClr val="tx1"/>
                </a:solidFill>
                <a:effectLst/>
                <a:latin typeface="+mn-lt"/>
                <a:ea typeface="+mn-ea"/>
                <a:cs typeface="+mn-cs"/>
              </a:rPr>
              <a:t>، فلا ينبغي أبدًا الإبلاغ عن نتيجة إيجابية لـ</a:t>
            </a:r>
            <a:r>
              <a:rPr lang="en-US" sz="1200" b="0" kern="1200">
                <a:solidFill>
                  <a:schemeClr val="tx1"/>
                </a:solidFill>
                <a:effectLst/>
                <a:latin typeface="+mn-lt"/>
                <a:ea typeface="+mn-ea"/>
                <a:cs typeface="+mn-cs"/>
              </a:rPr>
              <a:t> .O139 </a:t>
            </a:r>
            <a:r>
              <a:rPr lang="ar-SA" sz="1200" b="0" kern="1200">
                <a:solidFill>
                  <a:schemeClr val="tx1"/>
                </a:solidFill>
                <a:effectLst/>
                <a:latin typeface="+mn-lt"/>
                <a:ea typeface="+mn-ea"/>
                <a:cs typeface="+mn-cs"/>
              </a:rPr>
              <a:t>يمكن للمختبر وفريق الترصد أيضًا جمع بيانات عن أداء الاختبار للتأكد من أنه يعمل كما هو متوقع</a:t>
            </a:r>
            <a:r>
              <a:rPr lang="en-US" sz="1200" b="0" kern="1200">
                <a:solidFill>
                  <a:schemeClr val="tx1"/>
                </a:solidFill>
                <a:effectLst/>
                <a:latin typeface="+mn-lt"/>
                <a:ea typeface="+mn-ea"/>
                <a:cs typeface="+mn-cs"/>
              </a:rPr>
              <a:t>.</a:t>
            </a:r>
          </a:p>
          <a:p>
            <a:pPr algn="r" rtl="1"/>
            <a:endParaRPr lang="en-US" altLang="zh-CN" b="0"/>
          </a:p>
        </p:txBody>
      </p:sp>
      <p:sp>
        <p:nvSpPr>
          <p:cNvPr id="4" name="Slide Number Placeholder 3"/>
          <p:cNvSpPr>
            <a:spLocks noGrp="1"/>
          </p:cNvSpPr>
          <p:nvPr>
            <p:ph type="sldNum" sz="quarter" idx="5"/>
          </p:nvPr>
        </p:nvSpPr>
        <p:spPr/>
        <p:txBody>
          <a:bodyPr/>
          <a:lstStyle/>
          <a:p>
            <a:fld id="{FC504E23-EFC6-954F-B42A-4F03BD93428A}" type="slidenum">
              <a:rPr lang="en-GB" smtClean="0"/>
              <a:t>48</a:t>
            </a:fld>
            <a:endParaRPr lang="en-GB"/>
          </a:p>
        </p:txBody>
      </p:sp>
    </p:spTree>
    <p:extLst>
      <p:ext uri="{BB962C8B-B14F-4D97-AF65-F5344CB8AC3E}">
        <p14:creationId xmlns:p14="http://schemas.microsoft.com/office/powerpoint/2010/main" val="30941104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75E33-0600-F517-414A-2EC9F2918B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BC3822-31B8-1F4D-B866-9EA42CF8E1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5AEEE4-4CEC-4EB2-8EF5-3C833EDC06CA}"/>
              </a:ext>
            </a:extLst>
          </p:cNvPr>
          <p:cNvSpPr>
            <a:spLocks noGrp="1"/>
          </p:cNvSpPr>
          <p:nvPr>
            <p:ph type="body" idx="1"/>
          </p:nvPr>
        </p:nvSpPr>
        <p:spPr/>
        <p:txBody>
          <a:bodyPr/>
          <a:lstStyle/>
          <a:p>
            <a:pPr algn="r" rtl="1"/>
            <a:r>
              <a:rPr lang="ar-SA" sz="1200" b="0" kern="1200">
                <a:solidFill>
                  <a:schemeClr val="tx1"/>
                </a:solidFill>
                <a:effectLst/>
                <a:latin typeface="+mn-lt"/>
                <a:ea typeface="+mn-ea"/>
                <a:cs typeface="+mn-cs"/>
              </a:rPr>
              <a:t>لنلقِ نظرة على بعض الأمثلة عند ملء الاستمارة</a:t>
            </a:r>
            <a:r>
              <a:rPr lang="en-US" sz="1200" b="0" kern="1200">
                <a:solidFill>
                  <a:schemeClr val="tx1"/>
                </a:solidFill>
                <a:effectLst/>
                <a:latin typeface="+mn-lt"/>
                <a:ea typeface="+mn-ea"/>
                <a:cs typeface="+mn-cs"/>
              </a:rPr>
              <a:t>:</a:t>
            </a:r>
          </a:p>
          <a:p>
            <a:pPr algn="r" rtl="1"/>
            <a:r>
              <a:rPr lang="en-US" sz="1200" b="0" kern="1200">
                <a:solidFill>
                  <a:schemeClr val="tx1"/>
                </a:solidFill>
                <a:effectLst/>
                <a:latin typeface="+mn-lt"/>
                <a:ea typeface="+mn-ea"/>
                <a:cs typeface="+mn-cs"/>
              </a:rPr>
              <a:t> -1 </a:t>
            </a:r>
            <a:r>
              <a:rPr lang="ar-SA" sz="1200" b="0" kern="1200">
                <a:solidFill>
                  <a:schemeClr val="tx1"/>
                </a:solidFill>
                <a:effectLst/>
                <a:latin typeface="+mn-lt"/>
                <a:ea typeface="+mn-ea"/>
                <a:cs typeface="+mn-cs"/>
              </a:rPr>
              <a:t>لم يتم إجراء اختبار</a:t>
            </a:r>
            <a:r>
              <a:rPr lang="en-US" sz="1200" b="0" kern="1200">
                <a:solidFill>
                  <a:schemeClr val="tx1"/>
                </a:solidFill>
                <a:effectLst/>
                <a:latin typeface="+mn-lt"/>
                <a:ea typeface="+mn-ea"/>
                <a:cs typeface="+mn-cs"/>
              </a:rPr>
              <a:t> RDT:</a:t>
            </a:r>
          </a:p>
          <a:p>
            <a:pPr algn="r" rtl="1"/>
            <a:r>
              <a:rPr lang="ar-SA" sz="1200" b="0" kern="1200">
                <a:solidFill>
                  <a:schemeClr val="tx1"/>
                </a:solidFill>
                <a:effectLst/>
                <a:latin typeface="+mn-lt"/>
                <a:ea typeface="+mn-ea"/>
                <a:cs typeface="+mn-cs"/>
              </a:rPr>
              <a:t>إذا كانت هذه منشأة من المفترض أن يتوفر لديها اختبارات</a:t>
            </a:r>
            <a:r>
              <a:rPr lang="en-US" sz="1200" b="0" kern="1200">
                <a:solidFill>
                  <a:schemeClr val="tx1"/>
                </a:solidFill>
                <a:effectLst/>
                <a:latin typeface="+mn-lt"/>
                <a:ea typeface="+mn-ea"/>
                <a:cs typeface="+mn-cs"/>
              </a:rPr>
              <a:t> RDT</a:t>
            </a:r>
            <a:r>
              <a:rPr lang="ar-SA" sz="1200" b="0" kern="1200">
                <a:solidFill>
                  <a:schemeClr val="tx1"/>
                </a:solidFill>
                <a:effectLst/>
                <a:latin typeface="+mn-lt"/>
                <a:ea typeface="+mn-ea"/>
                <a:cs typeface="+mn-cs"/>
              </a:rPr>
              <a:t>، فقد ينبه ذلك المختبر إلى نقص المخزون، مما يشير إلى ضرورة تزويد المنشأة بمزيد من الاختبارات</a:t>
            </a:r>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أو قد يشير ذلك إلى أن هذه الحالة المشتبه بها قادمة من منطقة لا يُتوقع فيها خطر الإصابة بالكوليرا، وبالتالي فإن النتيجة الإيجابية قد تستدعي تعديل الاستجابة المحلية</a:t>
            </a:r>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كما يمكن أن يكون هذا العينة قادمة من مختبر لا تتوفر فيه اختبارات</a:t>
            </a:r>
            <a:r>
              <a:rPr lang="en-US" sz="1200" b="0" kern="1200">
                <a:solidFill>
                  <a:schemeClr val="tx1"/>
                </a:solidFill>
                <a:effectLst/>
                <a:latin typeface="+mn-lt"/>
                <a:ea typeface="+mn-ea"/>
                <a:cs typeface="+mn-cs"/>
              </a:rPr>
              <a:t> RDT</a:t>
            </a:r>
            <a:r>
              <a:rPr lang="ar-SA" sz="1200" b="0" kern="1200">
                <a:solidFill>
                  <a:schemeClr val="tx1"/>
                </a:solidFill>
                <a:effectLst/>
                <a:latin typeface="+mn-lt"/>
                <a:ea typeface="+mn-ea"/>
                <a:cs typeface="+mn-cs"/>
              </a:rPr>
              <a:t>، وبحسب الوضع الوبائي، يمكن للمختبر تحديد ما إذا كان ينبغي معالجة هذه العينة</a:t>
            </a:r>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على سبيل المثال، إذا كان الموقع في حالة تفشي ويرسل</a:t>
            </a:r>
            <a:r>
              <a:rPr lang="en-US" sz="1200" b="0" kern="1200">
                <a:solidFill>
                  <a:schemeClr val="tx1"/>
                </a:solidFill>
                <a:effectLst/>
                <a:latin typeface="+mn-lt"/>
                <a:ea typeface="+mn-ea"/>
                <a:cs typeface="+mn-cs"/>
              </a:rPr>
              <a:t> 50 </a:t>
            </a:r>
            <a:r>
              <a:rPr lang="ar-SA" sz="1200" b="0" kern="1200">
                <a:solidFill>
                  <a:schemeClr val="tx1"/>
                </a:solidFill>
                <a:effectLst/>
                <a:latin typeface="+mn-lt"/>
                <a:ea typeface="+mn-ea"/>
                <a:cs typeface="+mn-cs"/>
              </a:rPr>
              <a:t>عينة أسبوعيًا، فقد يكون ذلك خارج نطاق استراتيجية الفحص، مما قد يدفع المختبر إلى عدم إجراء الفحص للحفاظ على الموارد، أو إعادة تدريب الموقع على استراتيجية الفحص الصحيحة</a:t>
            </a:r>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كما ترى، مجرد هذه المعلومة البسيطة يمكن أن تساعد في اتخاذ قرارات عملية</a:t>
            </a:r>
            <a:r>
              <a:rPr lang="en-US" sz="1200" b="0" kern="1200">
                <a:solidFill>
                  <a:schemeClr val="tx1"/>
                </a:solidFill>
                <a:effectLst/>
                <a:latin typeface="+mn-lt"/>
                <a:ea typeface="+mn-ea"/>
                <a:cs typeface="+mn-cs"/>
              </a:rPr>
              <a:t>.</a:t>
            </a:r>
          </a:p>
          <a:p>
            <a:pPr algn="r" rtl="1"/>
            <a:r>
              <a:rPr lang="en-US" sz="1200" b="0" kern="1200">
                <a:solidFill>
                  <a:schemeClr val="tx1"/>
                </a:solidFill>
                <a:effectLst/>
                <a:latin typeface="+mn-lt"/>
                <a:ea typeface="+mn-ea"/>
                <a:cs typeface="+mn-cs"/>
              </a:rPr>
              <a:t> -2</a:t>
            </a:r>
            <a:r>
              <a:rPr lang="ar-SA" sz="1200" b="0" kern="1200">
                <a:solidFill>
                  <a:schemeClr val="tx1"/>
                </a:solidFill>
                <a:effectLst/>
                <a:latin typeface="+mn-lt"/>
                <a:ea typeface="+mn-ea"/>
                <a:cs typeface="+mn-cs"/>
              </a:rPr>
              <a:t>هذا هو السيناريو الأسوأ لفريق المختبر وفريق الوبائيات</a:t>
            </a:r>
            <a:r>
              <a:rPr lang="en-US" sz="1200" b="0" kern="1200">
                <a:solidFill>
                  <a:schemeClr val="tx1"/>
                </a:solidFill>
                <a:effectLst/>
                <a:latin typeface="+mn-lt"/>
                <a:ea typeface="+mn-ea"/>
                <a:cs typeface="+mn-cs"/>
              </a:rPr>
              <a:t>:</a:t>
            </a:r>
          </a:p>
          <a:p>
            <a:pPr algn="r" rtl="1"/>
            <a:r>
              <a:rPr lang="ar-SA" sz="1200" b="0" kern="1200">
                <a:solidFill>
                  <a:schemeClr val="tx1"/>
                </a:solidFill>
                <a:effectLst/>
                <a:latin typeface="+mn-lt"/>
                <a:ea typeface="+mn-ea"/>
                <a:cs typeface="+mn-cs"/>
              </a:rPr>
              <a:t>لا توجد أي معلومات، مما يعني عدم القدرة على اتخاذ أي من القرارات السابقة</a:t>
            </a:r>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قد يؤدي ذلك إلى إجراء اختبارات غير ضرورية وإهدار الموارد والوقت</a:t>
            </a:r>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إذا تم إجراء اختبار ولكنه لم يُسجل، فإن هذا الاختبار يكون قد ضاع سدى، ولن تفيد نتائجه في الاستجابة، مما قد يؤدي إلى تأخير الإجراءات اللازمة</a:t>
            </a:r>
            <a:r>
              <a:rPr lang="en-US" sz="1200" b="0" kern="1200">
                <a:solidFill>
                  <a:schemeClr val="tx1"/>
                </a:solidFill>
                <a:effectLst/>
                <a:latin typeface="+mn-lt"/>
                <a:ea typeface="+mn-ea"/>
                <a:cs typeface="+mn-cs"/>
              </a:rPr>
              <a:t>.</a:t>
            </a:r>
          </a:p>
          <a:p>
            <a:pPr algn="r" rtl="1"/>
            <a:r>
              <a:rPr lang="en-US" sz="1200" b="0" kern="1200">
                <a:solidFill>
                  <a:schemeClr val="tx1"/>
                </a:solidFill>
                <a:effectLst/>
                <a:latin typeface="+mn-lt"/>
                <a:ea typeface="+mn-ea"/>
                <a:cs typeface="+mn-cs"/>
              </a:rPr>
              <a:t> -3 </a:t>
            </a:r>
            <a:r>
              <a:rPr lang="ar-SA" sz="1200" b="0" kern="1200">
                <a:solidFill>
                  <a:schemeClr val="tx1"/>
                </a:solidFill>
                <a:effectLst/>
                <a:latin typeface="+mn-lt"/>
                <a:ea typeface="+mn-ea"/>
                <a:cs typeface="+mn-cs"/>
              </a:rPr>
              <a:t>هذا هو المثال الجيد لتقديم المعلومات</a:t>
            </a:r>
            <a:r>
              <a:rPr lang="en-US" sz="1200" b="0" kern="1200">
                <a:solidFill>
                  <a:schemeClr val="tx1"/>
                </a:solidFill>
                <a:effectLst/>
                <a:latin typeface="+mn-lt"/>
                <a:ea typeface="+mn-ea"/>
                <a:cs typeface="+mn-cs"/>
              </a:rPr>
              <a:t>:</a:t>
            </a:r>
          </a:p>
          <a:p>
            <a:pPr algn="r" rtl="1"/>
            <a:r>
              <a:rPr lang="ar-SA" sz="1200" b="0" kern="1200">
                <a:solidFill>
                  <a:schemeClr val="tx1"/>
                </a:solidFill>
                <a:effectLst/>
                <a:latin typeface="+mn-lt"/>
                <a:ea typeface="+mn-ea"/>
                <a:cs typeface="+mn-cs"/>
              </a:rPr>
              <a:t>يعرف المختبر الآن أن اختبار</a:t>
            </a:r>
            <a:r>
              <a:rPr lang="en-US" sz="1200" b="0" kern="1200">
                <a:solidFill>
                  <a:schemeClr val="tx1"/>
                </a:solidFill>
                <a:effectLst/>
                <a:latin typeface="+mn-lt"/>
                <a:ea typeface="+mn-ea"/>
                <a:cs typeface="+mn-cs"/>
              </a:rPr>
              <a:t> RDT </a:t>
            </a:r>
            <a:r>
              <a:rPr lang="ar-SA" sz="1200" b="0" kern="1200">
                <a:solidFill>
                  <a:schemeClr val="tx1"/>
                </a:solidFill>
                <a:effectLst/>
                <a:latin typeface="+mn-lt"/>
                <a:ea typeface="+mn-ea"/>
                <a:cs typeface="+mn-cs"/>
              </a:rPr>
              <a:t>قد تم إجراؤه على عينة جُمعت في وقت مختلف عن العينة المرسلة إلى المختبر، ربما بسبب جدول النقل أو لأسباب لوجستية أخرى</a:t>
            </a:r>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قام العامل الصحي بإجراء الاختبار مباشرة على عينة البراز، وكانت النتيجة إيجابية لـ </a:t>
            </a:r>
            <a:r>
              <a:rPr lang="en-US" sz="1200" b="0" i="1" kern="1200">
                <a:solidFill>
                  <a:schemeClr val="tx1"/>
                </a:solidFill>
                <a:effectLst/>
                <a:latin typeface="+mn-lt"/>
                <a:ea typeface="+mn-ea"/>
                <a:cs typeface="+mn-cs"/>
              </a:rPr>
              <a:t>Vibrio </a:t>
            </a:r>
            <a:r>
              <a:rPr lang="en-US" sz="1200" b="0" i="1" kern="1200" err="1">
                <a:solidFill>
                  <a:schemeClr val="tx1"/>
                </a:solidFill>
                <a:effectLst/>
                <a:latin typeface="+mn-lt"/>
                <a:ea typeface="+mn-ea"/>
                <a:cs typeface="+mn-cs"/>
              </a:rPr>
              <a:t>cholerae</a:t>
            </a:r>
            <a:r>
              <a:rPr lang="en-US" sz="1200" b="0" kern="1200">
                <a:solidFill>
                  <a:schemeClr val="tx1"/>
                </a:solidFill>
                <a:effectLst/>
                <a:latin typeface="+mn-lt"/>
                <a:ea typeface="+mn-ea"/>
                <a:cs typeface="+mn-cs"/>
              </a:rPr>
              <a:t> O1 </a:t>
            </a:r>
            <a:r>
              <a:rPr lang="ar-SA" sz="1200" b="0" kern="1200">
                <a:solidFill>
                  <a:schemeClr val="tx1"/>
                </a:solidFill>
                <a:effectLst/>
                <a:latin typeface="+mn-lt"/>
                <a:ea typeface="+mn-ea"/>
                <a:cs typeface="+mn-cs"/>
              </a:rPr>
              <a:t>باستخدام إحدى مجموعتي الاختبار الموصى بهما من</a:t>
            </a:r>
            <a:r>
              <a:rPr lang="en-US" sz="1200" b="0" kern="1200">
                <a:solidFill>
                  <a:schemeClr val="tx1"/>
                </a:solidFill>
                <a:effectLst/>
                <a:latin typeface="+mn-lt"/>
                <a:ea typeface="+mn-ea"/>
                <a:cs typeface="+mn-cs"/>
              </a:rPr>
              <a:t> .GTFCC </a:t>
            </a:r>
            <a:r>
              <a:rPr lang="ar-SA" sz="1200" b="0" kern="1200">
                <a:solidFill>
                  <a:schemeClr val="tx1"/>
                </a:solidFill>
                <a:effectLst/>
                <a:latin typeface="+mn-lt"/>
                <a:ea typeface="+mn-ea"/>
                <a:cs typeface="+mn-cs"/>
              </a:rPr>
              <a:t>عند انتهاء المختبر من الاختبار، يمكنه مقارنة نتائجه بنتائج</a:t>
            </a:r>
            <a:r>
              <a:rPr lang="en-US" sz="1200" b="0" kern="1200">
                <a:solidFill>
                  <a:schemeClr val="tx1"/>
                </a:solidFill>
                <a:effectLst/>
                <a:latin typeface="+mn-lt"/>
                <a:ea typeface="+mn-ea"/>
                <a:cs typeface="+mn-cs"/>
              </a:rPr>
              <a:t> RDT </a:t>
            </a:r>
            <a:r>
              <a:rPr lang="ar-SA" sz="1200" b="0" kern="1200">
                <a:solidFill>
                  <a:schemeClr val="tx1"/>
                </a:solidFill>
                <a:effectLst/>
                <a:latin typeface="+mn-lt"/>
                <a:ea typeface="+mn-ea"/>
                <a:cs typeface="+mn-cs"/>
              </a:rPr>
              <a:t>وفهم أي اختلافات</a:t>
            </a:r>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وبحسب الوضع الوبائي، قد تساعد هذه المعلومات الواضحة فرق الاستجابة على اتخاذ الإجراءات المناسبة</a:t>
            </a:r>
            <a:r>
              <a:rPr lang="en-US" sz="1200" b="0" kern="1200">
                <a:solidFill>
                  <a:schemeClr val="tx1"/>
                </a:solidFill>
                <a:effectLst/>
                <a:latin typeface="+mn-lt"/>
                <a:ea typeface="+mn-ea"/>
                <a:cs typeface="+mn-cs"/>
              </a:rPr>
              <a:t>.</a:t>
            </a:r>
          </a:p>
          <a:p>
            <a:pPr algn="r" rtl="1"/>
            <a:r>
              <a:rPr lang="ar-SA" sz="1200" b="0" kern="1200">
                <a:solidFill>
                  <a:schemeClr val="tx1"/>
                </a:solidFill>
                <a:effectLst/>
                <a:latin typeface="+mn-lt"/>
                <a:ea typeface="+mn-ea"/>
                <a:cs typeface="+mn-cs"/>
              </a:rPr>
              <a:t>التواصل الواضح للبيانات يمكن أن يكون الفرق بين استجابة في الوقت المناسب وبين تفشي وبائي</a:t>
            </a:r>
            <a:r>
              <a:rPr lang="en-US" sz="1200" b="0" kern="1200">
                <a:solidFill>
                  <a:schemeClr val="tx1"/>
                </a:solidFill>
                <a:effectLst/>
                <a:latin typeface="+mn-lt"/>
                <a:ea typeface="+mn-ea"/>
                <a:cs typeface="+mn-cs"/>
              </a:rPr>
              <a:t>.</a:t>
            </a:r>
          </a:p>
          <a:p>
            <a:pPr algn="r" rtl="1"/>
            <a:endParaRPr lang="en-US" altLang="zh-CN"/>
          </a:p>
        </p:txBody>
      </p:sp>
      <p:sp>
        <p:nvSpPr>
          <p:cNvPr id="4" name="Slide Number Placeholder 3">
            <a:extLst>
              <a:ext uri="{FF2B5EF4-FFF2-40B4-BE49-F238E27FC236}">
                <a16:creationId xmlns:a16="http://schemas.microsoft.com/office/drawing/2014/main" id="{653062E8-E8C5-FF42-1074-13B05D621E22}"/>
              </a:ext>
            </a:extLst>
          </p:cNvPr>
          <p:cNvSpPr>
            <a:spLocks noGrp="1"/>
          </p:cNvSpPr>
          <p:nvPr>
            <p:ph type="sldNum" sz="quarter" idx="5"/>
          </p:nvPr>
        </p:nvSpPr>
        <p:spPr/>
        <p:txBody>
          <a:bodyPr/>
          <a:lstStyle/>
          <a:p>
            <a:fld id="{FC504E23-EFC6-954F-B42A-4F03BD93428A}" type="slidenum">
              <a:rPr lang="en-GB" smtClean="0"/>
              <a:t>49</a:t>
            </a:fld>
            <a:endParaRPr lang="en-GB"/>
          </a:p>
        </p:txBody>
      </p:sp>
    </p:spTree>
    <p:extLst>
      <p:ext uri="{BB962C8B-B14F-4D97-AF65-F5344CB8AC3E}">
        <p14:creationId xmlns:p14="http://schemas.microsoft.com/office/powerpoint/2010/main" val="165206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defRPr/>
            </a:pPr>
            <a:r>
              <a:rPr lang="ar-SA" sz="1200" kern="1200">
                <a:solidFill>
                  <a:schemeClr val="tx1"/>
                </a:solidFill>
                <a:effectLst/>
                <a:latin typeface="+mn-lt"/>
                <a:ea typeface="+mn-ea"/>
                <a:cs typeface="+mn-cs"/>
              </a:rPr>
              <a:t>دعونا نغوص في القسم الأول</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اختبارات التشخيص السريع، ما هي، لماذا نستخدمها ومتى نستخدمها</a:t>
            </a:r>
            <a:r>
              <a:rPr lang="en-US" sz="1200" kern="1200">
                <a:solidFill>
                  <a:schemeClr val="tx1"/>
                </a:solidFill>
                <a:effectLst/>
                <a:latin typeface="+mn-lt"/>
                <a:ea typeface="+mn-ea"/>
                <a:cs typeface="+mn-cs"/>
              </a:rPr>
              <a:t>.</a:t>
            </a:r>
            <a:endParaRPr lang="en-US" altLang="zh-CN"/>
          </a:p>
        </p:txBody>
      </p:sp>
      <p:sp>
        <p:nvSpPr>
          <p:cNvPr id="4" name="Slide Number Placeholder 3"/>
          <p:cNvSpPr>
            <a:spLocks noGrp="1"/>
          </p:cNvSpPr>
          <p:nvPr>
            <p:ph type="sldNum" sz="quarter" idx="5"/>
          </p:nvPr>
        </p:nvSpPr>
        <p:spPr/>
        <p:txBody>
          <a:bodyPr/>
          <a:lstStyle/>
          <a:p>
            <a:fld id="{FC504E23-EFC6-954F-B42A-4F03BD93428A}" type="slidenum">
              <a:rPr lang="en-GB" smtClean="0"/>
              <a:t>5</a:t>
            </a:fld>
            <a:endParaRPr lang="en-GB"/>
          </a:p>
        </p:txBody>
      </p:sp>
    </p:spTree>
    <p:extLst>
      <p:ext uri="{BB962C8B-B14F-4D97-AF65-F5344CB8AC3E}">
        <p14:creationId xmlns:p14="http://schemas.microsoft.com/office/powerpoint/2010/main" val="8000882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sz="1200" b="0" kern="1200">
                <a:solidFill>
                  <a:schemeClr val="tx1"/>
                </a:solidFill>
                <a:effectLst/>
                <a:latin typeface="+mn-lt"/>
                <a:ea typeface="+mn-ea"/>
                <a:cs typeface="+mn-cs"/>
              </a:rPr>
              <a:t>لقد أجريت اختبارًا تشخيصيًا سريعًا</a:t>
            </a:r>
            <a:r>
              <a:rPr lang="en-US" sz="1200" b="0" kern="1200">
                <a:solidFill>
                  <a:schemeClr val="tx1"/>
                </a:solidFill>
                <a:effectLst/>
                <a:latin typeface="+mn-lt"/>
                <a:ea typeface="+mn-ea"/>
                <a:cs typeface="+mn-cs"/>
              </a:rPr>
              <a:t> (RDT) </a:t>
            </a:r>
            <a:r>
              <a:rPr lang="ar-SA" sz="1200" b="0" kern="1200">
                <a:solidFill>
                  <a:schemeClr val="tx1"/>
                </a:solidFill>
                <a:effectLst/>
                <a:latin typeface="+mn-lt"/>
                <a:ea typeface="+mn-ea"/>
                <a:cs typeface="+mn-cs"/>
              </a:rPr>
              <a:t>وحصلت على نتيجة تفاعلية</a:t>
            </a:r>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لقد قمت بالإبلاغ عن هذه النتيجة</a:t>
            </a:r>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ماذا يجب أن تفعل الآن؟</a:t>
            </a:r>
            <a:endParaRPr lang="en-US" sz="1200" b="0" kern="1200">
              <a:solidFill>
                <a:schemeClr val="tx1"/>
              </a:solidFill>
              <a:effectLst/>
              <a:latin typeface="+mn-lt"/>
              <a:ea typeface="+mn-ea"/>
              <a:cs typeface="+mn-cs"/>
            </a:endParaRPr>
          </a:p>
          <a:p>
            <a:pPr algn="r" rtl="1"/>
            <a:r>
              <a:rPr lang="en-US" sz="1200" b="0" kern="1200">
                <a:solidFill>
                  <a:schemeClr val="tx1"/>
                </a:solidFill>
                <a:effectLst/>
                <a:latin typeface="+mn-lt"/>
                <a:ea typeface="+mn-ea"/>
                <a:cs typeface="+mn-cs"/>
              </a:rPr>
              <a:t> </a:t>
            </a:r>
          </a:p>
          <a:p>
            <a:pPr algn="r" rtl="1"/>
            <a:r>
              <a:rPr lang="ar-SA" sz="1200" b="0" kern="1200">
                <a:solidFill>
                  <a:schemeClr val="tx1"/>
                </a:solidFill>
                <a:effectLst/>
                <a:latin typeface="+mn-lt"/>
                <a:ea typeface="+mn-ea"/>
                <a:cs typeface="+mn-cs"/>
              </a:rPr>
              <a:t>نرجعك إلى استراتيجية الفحص المعتمدة في بلدك</a:t>
            </a:r>
            <a:r>
              <a:rPr lang="en-US" sz="1200" b="0" kern="1200">
                <a:solidFill>
                  <a:schemeClr val="tx1"/>
                </a:solidFill>
                <a:effectLst/>
                <a:latin typeface="+mn-lt"/>
                <a:ea typeface="+mn-ea"/>
                <a:cs typeface="+mn-cs"/>
              </a:rPr>
              <a:t>.</a:t>
            </a:r>
          </a:p>
          <a:p>
            <a:pPr algn="r" rtl="1"/>
            <a:r>
              <a:rPr lang="en-US" sz="1200" b="0" kern="1200">
                <a:solidFill>
                  <a:schemeClr val="tx1"/>
                </a:solidFill>
                <a:effectLst/>
                <a:latin typeface="+mn-lt"/>
                <a:ea typeface="+mn-ea"/>
                <a:cs typeface="+mn-cs"/>
              </a:rPr>
              <a:t> </a:t>
            </a:r>
          </a:p>
          <a:p>
            <a:pPr algn="r" rtl="1"/>
            <a:r>
              <a:rPr lang="ar-SA" sz="1200" b="0" kern="1200">
                <a:solidFill>
                  <a:schemeClr val="tx1"/>
                </a:solidFill>
                <a:effectLst/>
                <a:latin typeface="+mn-lt"/>
                <a:ea typeface="+mn-ea"/>
                <a:cs typeface="+mn-cs"/>
              </a:rPr>
              <a:t>إذا لم يكن هناك تفشٍ مؤكد للكوليرا في منطقتك، فيجب إرسال العينة التي أظهرت نتيجة تفاعلية في اختبار</a:t>
            </a:r>
            <a:r>
              <a:rPr lang="en-US" sz="1200" b="0" kern="1200">
                <a:solidFill>
                  <a:schemeClr val="tx1"/>
                </a:solidFill>
                <a:effectLst/>
                <a:latin typeface="+mn-lt"/>
                <a:ea typeface="+mn-ea"/>
                <a:cs typeface="+mn-cs"/>
              </a:rPr>
              <a:t> RDT </a:t>
            </a:r>
            <a:r>
              <a:rPr lang="ar-SA" sz="1200" b="0" kern="1200">
                <a:solidFill>
                  <a:schemeClr val="tx1"/>
                </a:solidFill>
                <a:effectLst/>
                <a:latin typeface="+mn-lt"/>
                <a:ea typeface="+mn-ea"/>
                <a:cs typeface="+mn-cs"/>
              </a:rPr>
              <a:t>إلى المختبر المرجعي للتأكد من الإصابة بالكوليرا</a:t>
            </a:r>
            <a:r>
              <a:rPr lang="en-US" sz="1200" b="0" kern="1200">
                <a:solidFill>
                  <a:schemeClr val="tx1"/>
                </a:solidFill>
                <a:effectLst/>
                <a:latin typeface="+mn-lt"/>
                <a:ea typeface="+mn-ea"/>
                <a:cs typeface="+mn-cs"/>
              </a:rPr>
              <a:t>.</a:t>
            </a:r>
          </a:p>
          <a:p>
            <a:pPr algn="r" rtl="1"/>
            <a:r>
              <a:rPr lang="ar-SA" sz="1200" b="0" kern="1200">
                <a:solidFill>
                  <a:schemeClr val="tx1"/>
                </a:solidFill>
                <a:effectLst/>
                <a:latin typeface="+mn-lt"/>
                <a:ea typeface="+mn-ea"/>
                <a:cs typeface="+mn-cs"/>
              </a:rPr>
              <a:t>إذا كان هناك تفشٍ مؤكد مستمر، فلم يعد من الضروري تأكيد جميع النتائج التفاعلية لاختبارات</a:t>
            </a:r>
            <a:r>
              <a:rPr lang="en-US" sz="1200" b="0" kern="1200">
                <a:solidFill>
                  <a:schemeClr val="tx1"/>
                </a:solidFill>
                <a:effectLst/>
                <a:latin typeface="+mn-lt"/>
                <a:ea typeface="+mn-ea"/>
                <a:cs typeface="+mn-cs"/>
              </a:rPr>
              <a:t> RDT </a:t>
            </a:r>
            <a:r>
              <a:rPr lang="ar-SA" sz="1200" b="0" kern="1200">
                <a:solidFill>
                  <a:schemeClr val="tx1"/>
                </a:solidFill>
                <a:effectLst/>
                <a:latin typeface="+mn-lt"/>
                <a:ea typeface="+mn-ea"/>
                <a:cs typeface="+mn-cs"/>
              </a:rPr>
              <a:t>مختبريًا</a:t>
            </a:r>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توصي مجموعة التنسيق العالمية لمكافحة الكوليرا</a:t>
            </a:r>
            <a:r>
              <a:rPr lang="en-US" sz="1200" b="0" kern="1200">
                <a:solidFill>
                  <a:schemeClr val="tx1"/>
                </a:solidFill>
                <a:effectLst/>
                <a:latin typeface="+mn-lt"/>
                <a:ea typeface="+mn-ea"/>
                <a:cs typeface="+mn-cs"/>
              </a:rPr>
              <a:t> (GTFCC) </a:t>
            </a:r>
            <a:r>
              <a:rPr lang="ar-SA" sz="1200" b="0" kern="1200">
                <a:solidFill>
                  <a:schemeClr val="tx1"/>
                </a:solidFill>
                <a:effectLst/>
                <a:latin typeface="+mn-lt"/>
                <a:ea typeface="+mn-ea"/>
                <a:cs typeface="+mn-cs"/>
              </a:rPr>
              <a:t>في هذه الحالة بإرسال</a:t>
            </a:r>
            <a:r>
              <a:rPr lang="en-US" sz="1200" b="0" kern="1200">
                <a:solidFill>
                  <a:schemeClr val="tx1"/>
                </a:solidFill>
                <a:effectLst/>
                <a:latin typeface="+mn-lt"/>
                <a:ea typeface="+mn-ea"/>
                <a:cs typeface="+mn-cs"/>
              </a:rPr>
              <a:t> 3 </a:t>
            </a:r>
            <a:r>
              <a:rPr lang="ar-SA" sz="1200" b="0" kern="1200">
                <a:solidFill>
                  <a:schemeClr val="tx1"/>
                </a:solidFill>
                <a:effectLst/>
                <a:latin typeface="+mn-lt"/>
                <a:ea typeface="+mn-ea"/>
                <a:cs typeface="+mn-cs"/>
              </a:rPr>
              <a:t>عينات فقط من العينات التفاعلية في اختبار</a:t>
            </a:r>
            <a:r>
              <a:rPr lang="en-US" sz="1200" b="0" kern="1200">
                <a:solidFill>
                  <a:schemeClr val="tx1"/>
                </a:solidFill>
                <a:effectLst/>
                <a:latin typeface="+mn-lt"/>
                <a:ea typeface="+mn-ea"/>
                <a:cs typeface="+mn-cs"/>
              </a:rPr>
              <a:t> RDT </a:t>
            </a:r>
            <a:r>
              <a:rPr lang="ar-SA" sz="1200" b="0" kern="1200">
                <a:solidFill>
                  <a:schemeClr val="tx1"/>
                </a:solidFill>
                <a:effectLst/>
                <a:latin typeface="+mn-lt"/>
                <a:ea typeface="+mn-ea"/>
                <a:cs typeface="+mn-cs"/>
              </a:rPr>
              <a:t>لكل وحدة ترصد أسبوعيًا إلى المختبر للتأكيد وإجراء مزيد من التحليل</a:t>
            </a:r>
            <a:r>
              <a:rPr lang="en-US" sz="1200" b="0" kern="1200">
                <a:solidFill>
                  <a:schemeClr val="tx1"/>
                </a:solidFill>
                <a:effectLst/>
                <a:latin typeface="+mn-lt"/>
                <a:ea typeface="+mn-ea"/>
                <a:cs typeface="+mn-cs"/>
              </a:rPr>
              <a:t>.</a:t>
            </a:r>
            <a:endParaRPr lang="en-US" altLang="zh-CN" b="0"/>
          </a:p>
        </p:txBody>
      </p:sp>
      <p:sp>
        <p:nvSpPr>
          <p:cNvPr id="4" name="Slide Number Placeholder 3"/>
          <p:cNvSpPr>
            <a:spLocks noGrp="1"/>
          </p:cNvSpPr>
          <p:nvPr>
            <p:ph type="sldNum" sz="quarter" idx="5"/>
          </p:nvPr>
        </p:nvSpPr>
        <p:spPr/>
        <p:txBody>
          <a:bodyPr/>
          <a:lstStyle/>
          <a:p>
            <a:fld id="{FC504E23-EFC6-954F-B42A-4F03BD93428A}" type="slidenum">
              <a:rPr lang="en-GB" smtClean="0"/>
              <a:t>50</a:t>
            </a:fld>
            <a:endParaRPr lang="en-GB"/>
          </a:p>
        </p:txBody>
      </p:sp>
    </p:spTree>
    <p:extLst>
      <p:ext uri="{BB962C8B-B14F-4D97-AF65-F5344CB8AC3E}">
        <p14:creationId xmlns:p14="http://schemas.microsoft.com/office/powerpoint/2010/main" val="5612302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a:p>
        </p:txBody>
      </p:sp>
      <p:sp>
        <p:nvSpPr>
          <p:cNvPr id="4" name="Slide Number Placeholder 3"/>
          <p:cNvSpPr>
            <a:spLocks noGrp="1"/>
          </p:cNvSpPr>
          <p:nvPr>
            <p:ph type="sldNum" sz="quarter" idx="5"/>
          </p:nvPr>
        </p:nvSpPr>
        <p:spPr/>
        <p:txBody>
          <a:bodyPr/>
          <a:lstStyle/>
          <a:p>
            <a:fld id="{FC504E23-EFC6-954F-B42A-4F03BD93428A}" type="slidenum">
              <a:rPr lang="en-GB" smtClean="0"/>
              <a:t>51</a:t>
            </a:fld>
            <a:endParaRPr lang="en-GB"/>
          </a:p>
        </p:txBody>
      </p:sp>
    </p:spTree>
    <p:extLst>
      <p:ext uri="{BB962C8B-B14F-4D97-AF65-F5344CB8AC3E}">
        <p14:creationId xmlns:p14="http://schemas.microsoft.com/office/powerpoint/2010/main" val="27424169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a:p>
        </p:txBody>
      </p:sp>
      <p:sp>
        <p:nvSpPr>
          <p:cNvPr id="4" name="Slide Number Placeholder 3"/>
          <p:cNvSpPr>
            <a:spLocks noGrp="1"/>
          </p:cNvSpPr>
          <p:nvPr>
            <p:ph type="sldNum" sz="quarter" idx="10"/>
          </p:nvPr>
        </p:nvSpPr>
        <p:spPr/>
        <p:txBody>
          <a:bodyPr/>
          <a:lstStyle/>
          <a:p>
            <a:fld id="{2F60C7CD-6339-450A-8437-767BDA9886EA}" type="slidenum">
              <a:rPr lang="en-US"/>
              <a:t>52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a:p>
        </p:txBody>
      </p:sp>
      <p:sp>
        <p:nvSpPr>
          <p:cNvPr id="4" name="Slide Number Placeholder 3"/>
          <p:cNvSpPr>
            <a:spLocks noGrp="1"/>
          </p:cNvSpPr>
          <p:nvPr>
            <p:ph type="sldNum" sz="quarter" idx="5"/>
          </p:nvPr>
        </p:nvSpPr>
        <p:spPr/>
        <p:txBody>
          <a:bodyPr/>
          <a:lstStyle/>
          <a:p>
            <a:fld id="{FC504E23-EFC6-954F-B42A-4F03BD93428A}" type="slidenum">
              <a:rPr lang="en-GB" smtClean="0"/>
              <a:t>53</a:t>
            </a:fld>
            <a:endParaRPr lang="en-GB"/>
          </a:p>
        </p:txBody>
      </p:sp>
    </p:spTree>
    <p:extLst>
      <p:ext uri="{BB962C8B-B14F-4D97-AF65-F5344CB8AC3E}">
        <p14:creationId xmlns:p14="http://schemas.microsoft.com/office/powerpoint/2010/main" val="32276377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5F18C-E555-AA35-FF9C-E11C0D63EF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DF467C-F9F4-60E6-E6AB-774ACF1C63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5E93E0-C0BB-3A11-A282-92280D5C6762}"/>
              </a:ext>
            </a:extLst>
          </p:cNvPr>
          <p:cNvSpPr>
            <a:spLocks noGrp="1"/>
          </p:cNvSpPr>
          <p:nvPr>
            <p:ph type="body" idx="1"/>
          </p:nvPr>
        </p:nvSpPr>
        <p:spPr/>
        <p:txBody>
          <a:bodyPr/>
          <a:lstStyle/>
          <a:p>
            <a:endParaRPr lang="en-US" altLang="zh-CN"/>
          </a:p>
        </p:txBody>
      </p:sp>
      <p:sp>
        <p:nvSpPr>
          <p:cNvPr id="4" name="Slide Number Placeholder 3">
            <a:extLst>
              <a:ext uri="{FF2B5EF4-FFF2-40B4-BE49-F238E27FC236}">
                <a16:creationId xmlns:a16="http://schemas.microsoft.com/office/drawing/2014/main" id="{0673B153-E761-4ACD-1FFF-E5579442AD38}"/>
              </a:ext>
            </a:extLst>
          </p:cNvPr>
          <p:cNvSpPr>
            <a:spLocks noGrp="1"/>
          </p:cNvSpPr>
          <p:nvPr>
            <p:ph type="sldNum" sz="quarter" idx="5"/>
          </p:nvPr>
        </p:nvSpPr>
        <p:spPr/>
        <p:txBody>
          <a:bodyPr/>
          <a:lstStyle/>
          <a:p>
            <a:fld id="{FC504E23-EFC6-954F-B42A-4F03BD93428A}" type="slidenum">
              <a:rPr lang="en-GB" smtClean="0"/>
              <a:t>54</a:t>
            </a:fld>
            <a:endParaRPr lang="en-GB"/>
          </a:p>
        </p:txBody>
      </p:sp>
    </p:spTree>
    <p:extLst>
      <p:ext uri="{BB962C8B-B14F-4D97-AF65-F5344CB8AC3E}">
        <p14:creationId xmlns:p14="http://schemas.microsoft.com/office/powerpoint/2010/main" val="9085240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80FDF-E204-7529-FBE4-6CF98C97ED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51BF67-8889-09A4-FF87-C852CEE02D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469378-6704-B45E-DCB8-D995592E437C}"/>
              </a:ext>
            </a:extLst>
          </p:cNvPr>
          <p:cNvSpPr>
            <a:spLocks noGrp="1"/>
          </p:cNvSpPr>
          <p:nvPr>
            <p:ph type="body" idx="1"/>
          </p:nvPr>
        </p:nvSpPr>
        <p:spPr/>
        <p:txBody>
          <a:bodyPr/>
          <a:lstStyle/>
          <a:p>
            <a:endParaRPr lang="en-US" altLang="zh-CN"/>
          </a:p>
        </p:txBody>
      </p:sp>
      <p:sp>
        <p:nvSpPr>
          <p:cNvPr id="4" name="Slide Number Placeholder 3">
            <a:extLst>
              <a:ext uri="{FF2B5EF4-FFF2-40B4-BE49-F238E27FC236}">
                <a16:creationId xmlns:a16="http://schemas.microsoft.com/office/drawing/2014/main" id="{90000ACF-4B27-D9EF-A05B-0CE2BAA08D62}"/>
              </a:ext>
            </a:extLst>
          </p:cNvPr>
          <p:cNvSpPr>
            <a:spLocks noGrp="1"/>
          </p:cNvSpPr>
          <p:nvPr>
            <p:ph type="sldNum" sz="quarter" idx="5"/>
          </p:nvPr>
        </p:nvSpPr>
        <p:spPr/>
        <p:txBody>
          <a:bodyPr/>
          <a:lstStyle/>
          <a:p>
            <a:fld id="{FC504E23-EFC6-954F-B42A-4F03BD93428A}" type="slidenum">
              <a:rPr lang="en-GB" smtClean="0"/>
              <a:t>55</a:t>
            </a:fld>
            <a:endParaRPr lang="en-GB"/>
          </a:p>
        </p:txBody>
      </p:sp>
    </p:spTree>
    <p:extLst>
      <p:ext uri="{BB962C8B-B14F-4D97-AF65-F5344CB8AC3E}">
        <p14:creationId xmlns:p14="http://schemas.microsoft.com/office/powerpoint/2010/main" val="370276213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a:p>
        </p:txBody>
      </p:sp>
      <p:sp>
        <p:nvSpPr>
          <p:cNvPr id="4" name="Slide Number Placeholder 3"/>
          <p:cNvSpPr>
            <a:spLocks noGrp="1"/>
          </p:cNvSpPr>
          <p:nvPr>
            <p:ph type="sldNum" sz="quarter" idx="10"/>
          </p:nvPr>
        </p:nvSpPr>
        <p:spPr/>
        <p:txBody>
          <a:bodyPr/>
          <a:lstStyle/>
          <a:p>
            <a:fld id="{1580479C-9BB4-4EA5-9ED2-5303C06EEAB6}" type="slidenum">
              <a:rPr lang="en-US"/>
              <a:t>56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a:p>
        </p:txBody>
      </p:sp>
      <p:sp>
        <p:nvSpPr>
          <p:cNvPr id="4" name="Slide Number Placeholder 3"/>
          <p:cNvSpPr>
            <a:spLocks noGrp="1"/>
          </p:cNvSpPr>
          <p:nvPr>
            <p:ph type="sldNum" sz="quarter" idx="10"/>
          </p:nvPr>
        </p:nvSpPr>
        <p:spPr/>
        <p:txBody>
          <a:bodyPr/>
          <a:lstStyle/>
          <a:p>
            <a:fld id="{4C3D4DAF-989B-416A-A9A6-F0B5C80E8FB0}" type="slidenum">
              <a:rPr lang="en-US"/>
              <a:t>57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80FDF-E204-7529-FBE4-6CF98C97ED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51BF67-8889-09A4-FF87-C852CEE02D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469378-6704-B45E-DCB8-D995592E437C}"/>
              </a:ext>
            </a:extLst>
          </p:cNvPr>
          <p:cNvSpPr>
            <a:spLocks noGrp="1"/>
          </p:cNvSpPr>
          <p:nvPr>
            <p:ph type="body" idx="1"/>
          </p:nvPr>
        </p:nvSpPr>
        <p:spPr/>
        <p:txBody>
          <a:bodyPr/>
          <a:lstStyle/>
          <a:p>
            <a:endParaRPr lang="en-US" altLang="zh-CN"/>
          </a:p>
        </p:txBody>
      </p:sp>
      <p:sp>
        <p:nvSpPr>
          <p:cNvPr id="4" name="Slide Number Placeholder 3">
            <a:extLst>
              <a:ext uri="{FF2B5EF4-FFF2-40B4-BE49-F238E27FC236}">
                <a16:creationId xmlns:a16="http://schemas.microsoft.com/office/drawing/2014/main" id="{90000ACF-4B27-D9EF-A05B-0CE2BAA08D62}"/>
              </a:ext>
            </a:extLst>
          </p:cNvPr>
          <p:cNvSpPr>
            <a:spLocks noGrp="1"/>
          </p:cNvSpPr>
          <p:nvPr>
            <p:ph type="sldNum" sz="quarter" idx="5"/>
          </p:nvPr>
        </p:nvSpPr>
        <p:spPr/>
        <p:txBody>
          <a:bodyPr/>
          <a:lstStyle/>
          <a:p>
            <a:fld id="{FC504E23-EFC6-954F-B42A-4F03BD93428A}" type="slidenum">
              <a:rPr lang="en-GB" smtClean="0"/>
              <a:t>58</a:t>
            </a:fld>
            <a:endParaRPr lang="en-GB"/>
          </a:p>
        </p:txBody>
      </p:sp>
    </p:spTree>
    <p:extLst>
      <p:ext uri="{BB962C8B-B14F-4D97-AF65-F5344CB8AC3E}">
        <p14:creationId xmlns:p14="http://schemas.microsoft.com/office/powerpoint/2010/main" val="2605594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7000"/>
              </a:lnSpc>
              <a:spcBef>
                <a:spcPts val="0"/>
              </a:spcBef>
              <a:spcAft>
                <a:spcPts val="300"/>
              </a:spcAft>
              <a:buClrTx/>
              <a:buSzTx/>
              <a:buFontTx/>
              <a:buNone/>
              <a:tabLst/>
              <a:defRPr/>
            </a:pPr>
            <a:r>
              <a:rPr lang="ar-SA" sz="1200" kern="1200">
                <a:solidFill>
                  <a:schemeClr val="tx1"/>
                </a:solidFill>
                <a:effectLst/>
                <a:latin typeface="+mn-lt"/>
                <a:ea typeface="+mn-ea"/>
                <a:cs typeface="+mn-cs"/>
              </a:rPr>
              <a:t>اختبارات التشخيص السريع أو هي اختبارات مناعية كروماتوغرافية جانبية. الاختبارات السريعة المستخدمة عادة لاختبار ضامة الكوليرا تكشف عن نوعين أو مجموعتين مصليتين من  من خلال الكشف عن مستضد</a:t>
            </a:r>
            <a:r>
              <a:rPr lang="en-US" sz="1200" kern="1200">
                <a:solidFill>
                  <a:schemeClr val="tx1"/>
                </a:solidFill>
                <a:effectLst/>
                <a:latin typeface="+mn-lt"/>
                <a:ea typeface="+mn-ea"/>
                <a:cs typeface="+mn-cs"/>
              </a:rPr>
              <a:t> O1 </a:t>
            </a:r>
            <a:r>
              <a:rPr lang="ar-SA" sz="1200" kern="1200">
                <a:solidFill>
                  <a:schemeClr val="tx1"/>
                </a:solidFill>
                <a:effectLst/>
                <a:latin typeface="+mn-lt"/>
                <a:ea typeface="+mn-ea"/>
                <a:cs typeface="+mn-cs"/>
              </a:rPr>
              <a:t>أو كلا من مستضدات</a:t>
            </a:r>
            <a:r>
              <a:rPr lang="en-US" sz="1200" kern="1200">
                <a:solidFill>
                  <a:schemeClr val="tx1"/>
                </a:solidFill>
                <a:effectLst/>
                <a:latin typeface="+mn-lt"/>
                <a:ea typeface="+mn-ea"/>
                <a:cs typeface="+mn-cs"/>
              </a:rPr>
              <a:t> O1 </a:t>
            </a:r>
            <a:r>
              <a:rPr lang="ar-SA" sz="1200" kern="1200">
                <a:solidFill>
                  <a:schemeClr val="tx1"/>
                </a:solidFill>
                <a:effectLst/>
                <a:latin typeface="+mn-lt"/>
                <a:ea typeface="+mn-ea"/>
                <a:cs typeface="+mn-cs"/>
              </a:rPr>
              <a:t>و</a:t>
            </a:r>
            <a:r>
              <a:rPr lang="en-US" sz="1200" kern="1200">
                <a:solidFill>
                  <a:schemeClr val="tx1"/>
                </a:solidFill>
                <a:effectLst/>
                <a:latin typeface="+mn-lt"/>
                <a:ea typeface="+mn-ea"/>
                <a:cs typeface="+mn-cs"/>
              </a:rPr>
              <a:t> .O139 </a:t>
            </a:r>
            <a:r>
              <a:rPr lang="ar-SA" sz="1200" kern="1200">
                <a:solidFill>
                  <a:schemeClr val="tx1"/>
                </a:solidFill>
                <a:effectLst/>
                <a:latin typeface="+mn-lt"/>
                <a:ea typeface="+mn-ea"/>
                <a:cs typeface="+mn-cs"/>
              </a:rPr>
              <a:t>تعمل على عينات البراز ولا تتطلب أي إعداد مختبري معقد. تأتي الاختبارات في شكلين كما هو موضح في الصور على اليمين. يمكن أن تكون في شكل عصا غمس أو شريط كاسيت. تمامًا مثل اختبارات</a:t>
            </a:r>
            <a:r>
              <a:rPr lang="en-US" sz="1200" kern="1200">
                <a:solidFill>
                  <a:schemeClr val="tx1"/>
                </a:solidFill>
                <a:effectLst/>
                <a:latin typeface="+mn-lt"/>
                <a:ea typeface="+mn-ea"/>
                <a:cs typeface="+mn-cs"/>
              </a:rPr>
              <a:t> COVID </a:t>
            </a:r>
            <a:r>
              <a:rPr lang="ar-SA" sz="1200" kern="1200">
                <a:solidFill>
                  <a:schemeClr val="tx1"/>
                </a:solidFill>
                <a:effectLst/>
                <a:latin typeface="+mn-lt"/>
                <a:ea typeface="+mn-ea"/>
                <a:cs typeface="+mn-cs"/>
              </a:rPr>
              <a:t>أو اختبارات الحمل المنزلية باستثناء أنها تُجرى على البراز</a:t>
            </a:r>
            <a:r>
              <a:rPr lang="en-US" sz="1200" kern="1200">
                <a:solidFill>
                  <a:schemeClr val="tx1"/>
                </a:solidFill>
                <a:effectLst/>
                <a:latin typeface="+mn-lt"/>
                <a:ea typeface="+mn-ea"/>
                <a:cs typeface="+mn-cs"/>
              </a:rPr>
              <a:t>.</a:t>
            </a:r>
          </a:p>
          <a:p>
            <a:pPr algn="r" rtl="1"/>
            <a:r>
              <a:rPr lang="ar-SA" sz="1200" kern="1200">
                <a:solidFill>
                  <a:schemeClr val="tx1"/>
                </a:solidFill>
                <a:effectLst/>
                <a:latin typeface="+mn-lt"/>
                <a:ea typeface="+mn-ea"/>
                <a:cs typeface="+mn-cs"/>
              </a:rPr>
              <a:t>اختبارات التشخيص السريع أو اختبارات التشخيص السريع هي اختبارات مناعية كروماتوغرافية ذات تدفق جانبي</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تكتشف اختبارات التشخيص السريع المستخدمة عادةً لاختبار الكوليرا</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إلى</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نوعين</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أو مجموعات مصلية من ضمة الكوليرا من خلال الكشف عن مستضد </a:t>
            </a:r>
            <a:r>
              <a:rPr lang="en-US" sz="1200" kern="1200">
                <a:solidFill>
                  <a:schemeClr val="tx1"/>
                </a:solidFill>
                <a:effectLst/>
                <a:latin typeface="+mn-lt"/>
                <a:ea typeface="+mn-ea"/>
                <a:cs typeface="+mn-cs"/>
              </a:rPr>
              <a:t>01 </a:t>
            </a:r>
            <a:r>
              <a:rPr lang="ar-SA" sz="1200" kern="1200">
                <a:solidFill>
                  <a:schemeClr val="tx1"/>
                </a:solidFill>
                <a:effectLst/>
                <a:latin typeface="+mn-lt"/>
                <a:ea typeface="+mn-ea"/>
                <a:cs typeface="+mn-cs"/>
              </a:rPr>
              <a:t>أو كل من مستضدات</a:t>
            </a:r>
            <a:r>
              <a:rPr lang="en-US" sz="1200" kern="1200">
                <a:solidFill>
                  <a:schemeClr val="tx1"/>
                </a:solidFill>
                <a:effectLst/>
                <a:latin typeface="+mn-lt"/>
                <a:ea typeface="+mn-ea"/>
                <a:cs typeface="+mn-cs"/>
              </a:rPr>
              <a:t> 01-.0139</a:t>
            </a:r>
          </a:p>
          <a:p>
            <a:pPr algn="r" rtl="1"/>
            <a:r>
              <a:rPr lang="ar-SA" sz="1200" kern="1200">
                <a:solidFill>
                  <a:schemeClr val="tx1"/>
                </a:solidFill>
                <a:effectLst/>
                <a:latin typeface="+mn-lt"/>
                <a:ea typeface="+mn-ea"/>
                <a:cs typeface="+mn-cs"/>
              </a:rPr>
              <a:t>تعمل على عينات البراز ولا تتطلب أي إعداد معمل معقد</a:t>
            </a:r>
            <a:r>
              <a:rPr lang="en-US" sz="1200" kern="1200">
                <a:solidFill>
                  <a:schemeClr val="tx1"/>
                </a:solidFill>
                <a:effectLst/>
                <a:latin typeface="+mn-lt"/>
                <a:ea typeface="+mn-ea"/>
                <a:cs typeface="+mn-cs"/>
              </a:rPr>
              <a:t>. </a:t>
            </a:r>
          </a:p>
          <a:p>
            <a:pPr algn="r" rtl="1"/>
            <a:r>
              <a:rPr lang="ar-SA" sz="1200" kern="1200">
                <a:solidFill>
                  <a:schemeClr val="tx1"/>
                </a:solidFill>
                <a:effectLst/>
                <a:latin typeface="+mn-lt"/>
                <a:ea typeface="+mn-ea"/>
                <a:cs typeface="+mn-cs"/>
              </a:rPr>
              <a:t>تقدم الاختبارات نفسها في شكلين موضحين في الصور الموجودة على اليمين</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يمكن أن تكون في شكل شريط قياس أو شكل شريط كاسيت</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تمامًا مثل اختبارات كوفيد أو اختبارات الحمل المنزلية باستثناء أنها تُجرى على البراز</a:t>
            </a:r>
            <a:r>
              <a:rPr lang="en-US" sz="1200" kern="1200">
                <a:solidFill>
                  <a:schemeClr val="tx1"/>
                </a:solidFill>
                <a:effectLst/>
                <a:latin typeface="+mn-lt"/>
                <a:ea typeface="+mn-ea"/>
                <a:cs typeface="+mn-cs"/>
              </a:rPr>
              <a:t>.</a:t>
            </a:r>
            <a:endParaRPr lang="en-US" altLang="zh-CN"/>
          </a:p>
        </p:txBody>
      </p:sp>
      <p:sp>
        <p:nvSpPr>
          <p:cNvPr id="4" name="Slide Number Placeholder 3"/>
          <p:cNvSpPr>
            <a:spLocks noGrp="1"/>
          </p:cNvSpPr>
          <p:nvPr>
            <p:ph type="sldNum" sz="quarter" idx="5"/>
          </p:nvPr>
        </p:nvSpPr>
        <p:spPr/>
        <p:txBody>
          <a:bodyPr/>
          <a:lstStyle/>
          <a:p>
            <a:fld id="{FC504E23-EFC6-954F-B42A-4F03BD93428A}" type="slidenum">
              <a:rPr lang="en-GB" smtClean="0"/>
              <a:t>6</a:t>
            </a:fld>
            <a:endParaRPr lang="en-GB"/>
          </a:p>
        </p:txBody>
      </p:sp>
    </p:spTree>
    <p:extLst>
      <p:ext uri="{BB962C8B-B14F-4D97-AF65-F5344CB8AC3E}">
        <p14:creationId xmlns:p14="http://schemas.microsoft.com/office/powerpoint/2010/main" val="3344739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sz="1200" kern="1200">
                <a:solidFill>
                  <a:schemeClr val="tx1"/>
                </a:solidFill>
                <a:effectLst/>
                <a:latin typeface="+mn-lt"/>
                <a:ea typeface="+mn-ea"/>
                <a:cs typeface="+mn-cs"/>
              </a:rPr>
              <a:t>هناك مجموعة متنوعة من اختبارات التشخيص السريع المتاحة تجاريًا. في الواقع، هناك ما لا يقل عن 22 علامة تجارية متوفرة حاليًا في السوق. لكل منها مستويات مختلفة من الدقة أو الأداء مما يجعل العديد منها أقل ملاءمة للاستخدام ولم يتم تأهيل أي منها من قبل منظمة الصحة العالمية حتى الآن.</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توصي بمنظمة الصحة العالمية بنوعين</a:t>
            </a:r>
            <a:r>
              <a:rPr lang="en-US" sz="1200" kern="1200">
                <a:solidFill>
                  <a:schemeClr val="tx1"/>
                </a:solidFill>
                <a:effectLst/>
                <a:latin typeface="+mn-lt"/>
                <a:ea typeface="+mn-ea"/>
                <a:cs typeface="+mn-cs"/>
              </a:rPr>
              <a:t> : </a:t>
            </a:r>
            <a:r>
              <a:rPr lang="ar-SA" sz="1200" kern="1200">
                <a:solidFill>
                  <a:schemeClr val="tx1"/>
                </a:solidFill>
                <a:effectLst/>
                <a:latin typeface="+mn-lt"/>
                <a:ea typeface="+mn-ea"/>
                <a:cs typeface="+mn-cs"/>
              </a:rPr>
              <a:t>كريستال ضامة الكوليرا</a:t>
            </a:r>
            <a:r>
              <a:rPr lang="en-US" sz="1200" kern="1200">
                <a:solidFill>
                  <a:schemeClr val="tx1"/>
                </a:solidFill>
                <a:effectLst/>
                <a:latin typeface="+mn-lt"/>
                <a:ea typeface="+mn-ea"/>
                <a:cs typeface="+mn-cs"/>
              </a:rPr>
              <a:t> 01/0139 </a:t>
            </a:r>
            <a:r>
              <a:rPr lang="ar-SA" sz="1200" kern="1200">
                <a:solidFill>
                  <a:schemeClr val="tx1"/>
                </a:solidFill>
                <a:effectLst/>
                <a:latin typeface="+mn-lt"/>
                <a:ea typeface="+mn-ea"/>
                <a:cs typeface="+mn-cs"/>
              </a:rPr>
              <a:t>وس د بايولاين</a:t>
            </a:r>
            <a:r>
              <a:rPr lang="en-US" sz="1200" kern="1200">
                <a:solidFill>
                  <a:schemeClr val="tx1"/>
                </a:solidFill>
                <a:effectLst/>
                <a:latin typeface="+mn-lt"/>
                <a:ea typeface="+mn-ea"/>
                <a:cs typeface="+mn-cs"/>
              </a:rPr>
              <a:t> .01/0139 </a:t>
            </a:r>
          </a:p>
          <a:p>
            <a:pPr algn="r" rtl="1"/>
            <a:r>
              <a:rPr lang="ar-SA" sz="1200" kern="1200">
                <a:solidFill>
                  <a:schemeClr val="tx1"/>
                </a:solidFill>
                <a:effectLst/>
                <a:latin typeface="+mn-lt"/>
                <a:ea typeface="+mn-ea"/>
                <a:cs typeface="+mn-cs"/>
              </a:rPr>
              <a:t>الكريستال عبارة عن شريط كاشف أما البايولاين عبارة عن خرطوش</a:t>
            </a:r>
            <a:endParaRPr lang="en-US" sz="1200" kern="120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US" altLang="zh-CN"/>
          </a:p>
        </p:txBody>
      </p:sp>
      <p:sp>
        <p:nvSpPr>
          <p:cNvPr id="4" name="Slide Number Placeholder 3"/>
          <p:cNvSpPr>
            <a:spLocks noGrp="1"/>
          </p:cNvSpPr>
          <p:nvPr>
            <p:ph type="sldNum" sz="quarter" idx="5"/>
          </p:nvPr>
        </p:nvSpPr>
        <p:spPr/>
        <p:txBody>
          <a:bodyPr/>
          <a:lstStyle/>
          <a:p>
            <a:fld id="{FC504E23-EFC6-954F-B42A-4F03BD93428A}" type="slidenum">
              <a:rPr lang="en-GB" smtClean="0"/>
              <a:t>7</a:t>
            </a:fld>
            <a:endParaRPr lang="en-GB"/>
          </a:p>
        </p:txBody>
      </p:sp>
    </p:spTree>
    <p:extLst>
      <p:ext uri="{BB962C8B-B14F-4D97-AF65-F5344CB8AC3E}">
        <p14:creationId xmlns:p14="http://schemas.microsoft.com/office/powerpoint/2010/main" val="2494278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a:p>
        </p:txBody>
      </p:sp>
      <p:sp>
        <p:nvSpPr>
          <p:cNvPr id="4" name="Slide Number Placeholder 3"/>
          <p:cNvSpPr>
            <a:spLocks noGrp="1"/>
          </p:cNvSpPr>
          <p:nvPr>
            <p:ph type="sldNum" sz="quarter" idx="5"/>
          </p:nvPr>
        </p:nvSpPr>
        <p:spPr/>
        <p:txBody>
          <a:bodyPr/>
          <a:lstStyle/>
          <a:p>
            <a:fld id="{FC504E23-EFC6-954F-B42A-4F03BD93428A}" type="slidenum">
              <a:rPr lang="en-GB" smtClean="0"/>
              <a:t>8</a:t>
            </a:fld>
            <a:endParaRPr lang="en-GB"/>
          </a:p>
        </p:txBody>
      </p:sp>
    </p:spTree>
    <p:extLst>
      <p:ext uri="{BB962C8B-B14F-4D97-AF65-F5344CB8AC3E}">
        <p14:creationId xmlns:p14="http://schemas.microsoft.com/office/powerpoint/2010/main" val="206223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kern="1200" dirty="0">
                <a:solidFill>
                  <a:schemeClr val="tx1"/>
                </a:solidFill>
                <a:effectLst/>
                <a:latin typeface="+mn-lt"/>
                <a:ea typeface="+mn-ea"/>
                <a:cs typeface="+mn-cs"/>
              </a:rPr>
              <a:t>تُستخدم اختبارات التشخيص السريع: في سياق عدم وجود تفشي محتمل أو مؤكد، لتسريع اكتشاف تفشي الكوليرا المشتبه به أو المحتمل. لمراقبة تفشي محتمل أو مؤكد (انتقال مجتمعي).  </a:t>
            </a:r>
            <a:endParaRPr lang="en-US" altLang="zh-CN" dirty="0"/>
          </a:p>
        </p:txBody>
      </p:sp>
      <p:sp>
        <p:nvSpPr>
          <p:cNvPr id="4" name="Slide Number Placeholder 3"/>
          <p:cNvSpPr>
            <a:spLocks noGrp="1"/>
          </p:cNvSpPr>
          <p:nvPr>
            <p:ph type="sldNum" sz="quarter" idx="5"/>
          </p:nvPr>
        </p:nvSpPr>
        <p:spPr/>
        <p:txBody>
          <a:bodyPr/>
          <a:lstStyle/>
          <a:p>
            <a:fld id="{FC504E23-EFC6-954F-B42A-4F03BD93428A}" type="slidenum">
              <a:rPr lang="en-GB" smtClean="0"/>
              <a:t>9</a:t>
            </a:fld>
            <a:endParaRPr lang="en-GB"/>
          </a:p>
        </p:txBody>
      </p:sp>
    </p:spTree>
    <p:extLst>
      <p:ext uri="{BB962C8B-B14F-4D97-AF65-F5344CB8AC3E}">
        <p14:creationId xmlns:p14="http://schemas.microsoft.com/office/powerpoint/2010/main" val="2765882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93A0EF64-EE93-7C67-47BB-B3FEB0DEA100}"/>
              </a:ext>
            </a:extLst>
          </p:cNvPr>
          <p:cNvCxnSpPr>
            <a:cxnSpLocks/>
          </p:cNvCxnSpPr>
          <p:nvPr userDrawn="1"/>
        </p:nvCxnSpPr>
        <p:spPr>
          <a:xfrm>
            <a:off x="8386843" y="5234457"/>
            <a:ext cx="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DB8F146C-CDB2-CC6D-0D94-87AA7D7390DE}"/>
              </a:ext>
            </a:extLst>
          </p:cNvPr>
          <p:cNvSpPr>
            <a:spLocks noGrp="1"/>
          </p:cNvSpPr>
          <p:nvPr userDrawn="1">
            <p:ph type="body" sz="quarter" idx="10"/>
          </p:nvPr>
        </p:nvSpPr>
        <p:spPr>
          <a:xfrm>
            <a:off x="904374" y="5133283"/>
            <a:ext cx="5066721" cy="795338"/>
          </a:xfrm>
        </p:spPr>
        <p:txBody>
          <a:bodyPr>
            <a:normAutofit/>
          </a:bodyPr>
          <a:lstStyle>
            <a:lvl1pPr>
              <a:defRPr sz="2400" b="1">
                <a:solidFill>
                  <a:schemeClr val="accent4"/>
                </a:solidFill>
              </a:defRPr>
            </a:lvl1pPr>
          </a:lstStyle>
          <a:p>
            <a:pPr lvl="0"/>
            <a:endParaRPr lang="en-GB"/>
          </a:p>
        </p:txBody>
      </p:sp>
      <p:sp>
        <p:nvSpPr>
          <p:cNvPr id="7" name="Text Placeholder 6">
            <a:extLst>
              <a:ext uri="{FF2B5EF4-FFF2-40B4-BE49-F238E27FC236}">
                <a16:creationId xmlns:a16="http://schemas.microsoft.com/office/drawing/2014/main" id="{32B686D8-3073-19C7-B3D1-E9F67AD2A9AF}"/>
              </a:ext>
            </a:extLst>
          </p:cNvPr>
          <p:cNvSpPr>
            <a:spLocks noGrp="1"/>
          </p:cNvSpPr>
          <p:nvPr>
            <p:ph type="body" sz="quarter" idx="11" hasCustomPrompt="1"/>
          </p:nvPr>
        </p:nvSpPr>
        <p:spPr>
          <a:xfrm>
            <a:off x="4699000" y="5982310"/>
            <a:ext cx="1397000" cy="219075"/>
          </a:xfrm>
        </p:spPr>
        <p:txBody>
          <a:bodyPr>
            <a:noAutofit/>
          </a:bodyPr>
          <a:lstStyle>
            <a:lvl1pPr algn="r">
              <a:defRPr sz="1200" b="0" i="1">
                <a:solidFill>
                  <a:schemeClr val="tx1">
                    <a:lumMod val="60000"/>
                    <a:lumOff val="40000"/>
                  </a:schemeClr>
                </a:solidFill>
                <a:latin typeface="Trebuchet MS" panose="020B0703020202090204" pitchFamily="34" charset="0"/>
              </a:defRPr>
            </a:lvl1pPr>
          </a:lstStyle>
          <a:p>
            <a:pPr lvl="0"/>
            <a:r>
              <a:rPr lang="en-GB"/>
              <a:t>V1.0 April 2024</a:t>
            </a:r>
          </a:p>
        </p:txBody>
      </p:sp>
      <p:sp>
        <p:nvSpPr>
          <p:cNvPr id="13" name="Text Placeholder 12">
            <a:extLst>
              <a:ext uri="{FF2B5EF4-FFF2-40B4-BE49-F238E27FC236}">
                <a16:creationId xmlns:a16="http://schemas.microsoft.com/office/drawing/2014/main" id="{07A340E4-354E-AE2E-C532-946310B39B1F}"/>
              </a:ext>
            </a:extLst>
          </p:cNvPr>
          <p:cNvSpPr>
            <a:spLocks noGrp="1"/>
          </p:cNvSpPr>
          <p:nvPr>
            <p:ph type="body" sz="quarter" idx="12"/>
          </p:nvPr>
        </p:nvSpPr>
        <p:spPr>
          <a:xfrm>
            <a:off x="904875" y="4699000"/>
            <a:ext cx="5065713" cy="361950"/>
          </a:xfrm>
        </p:spPr>
        <p:txBody>
          <a:bodyPr/>
          <a:lstStyle>
            <a:lvl1pPr>
              <a:defRPr sz="1700">
                <a:solidFill>
                  <a:schemeClr val="accent1"/>
                </a:solidFill>
              </a:defRPr>
            </a:lvl1pPr>
          </a:lstStyle>
          <a:p>
            <a:pPr lvl="0"/>
            <a:r>
              <a:rPr lang="en-GB"/>
              <a:t>Click to edit Master text styles</a:t>
            </a:r>
          </a:p>
        </p:txBody>
      </p:sp>
    </p:spTree>
    <p:extLst>
      <p:ext uri="{BB962C8B-B14F-4D97-AF65-F5344CB8AC3E}">
        <p14:creationId xmlns:p14="http://schemas.microsoft.com/office/powerpoint/2010/main" val="2545280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779924A-8EC9-078F-2808-41B8D927A344}"/>
              </a:ext>
            </a:extLst>
          </p:cNvPr>
          <p:cNvSpPr>
            <a:spLocks noGrp="1"/>
          </p:cNvSpPr>
          <p:nvPr>
            <p:ph type="dt" sz="half" idx="10"/>
          </p:nvPr>
        </p:nvSpPr>
        <p:spPr/>
        <p:txBody>
          <a:bodyPr/>
          <a:lstStyle/>
          <a:p>
            <a:fld id="{DA08C579-33DA-4844-B075-C3B77D463793}" type="datetimeFigureOut">
              <a:rPr lang="en-GB" smtClean="0"/>
              <a:t>11/07/2025</a:t>
            </a:fld>
            <a:endParaRPr lang="en-GB"/>
          </a:p>
        </p:txBody>
      </p:sp>
      <p:sp>
        <p:nvSpPr>
          <p:cNvPr id="4" name="Footer Placeholder 3">
            <a:extLst>
              <a:ext uri="{FF2B5EF4-FFF2-40B4-BE49-F238E27FC236}">
                <a16:creationId xmlns:a16="http://schemas.microsoft.com/office/drawing/2014/main" id="{26673DEC-4CAC-C5A9-2EDE-6CBD081F2425}"/>
              </a:ext>
            </a:extLst>
          </p:cNvPr>
          <p:cNvSpPr>
            <a:spLocks noGrp="1"/>
          </p:cNvSpPr>
          <p:nvPr>
            <p:ph type="ftr" sz="quarter" idx="11"/>
          </p:nvPr>
        </p:nvSpPr>
        <p:spPr/>
        <p:txBody>
          <a:bodyPr/>
          <a:lstStyle/>
          <a:p>
            <a:endParaRPr lang="en-GB"/>
          </a:p>
        </p:txBody>
      </p:sp>
      <p:sp>
        <p:nvSpPr>
          <p:cNvPr id="8" name="TextBox 7">
            <a:extLst>
              <a:ext uri="{FF2B5EF4-FFF2-40B4-BE49-F238E27FC236}">
                <a16:creationId xmlns:a16="http://schemas.microsoft.com/office/drawing/2014/main" id="{9AC0A720-A305-ABBD-59DB-17978F6A4C71}"/>
              </a:ext>
            </a:extLst>
          </p:cNvPr>
          <p:cNvSpPr txBox="1"/>
          <p:nvPr/>
        </p:nvSpPr>
        <p:spPr>
          <a:xfrm>
            <a:off x="4315144" y="2761895"/>
            <a:ext cx="1031828" cy="3170099"/>
          </a:xfrm>
          <a:prstGeom prst="rect">
            <a:avLst/>
          </a:prstGeom>
          <a:noFill/>
        </p:spPr>
        <p:txBody>
          <a:bodyPr wrap="square" rtlCol="0">
            <a:spAutoFit/>
          </a:bodyPr>
          <a:lstStyle/>
          <a:p>
            <a:endParaRPr lang="en-HU" sz="20000" b="1">
              <a:solidFill>
                <a:schemeClr val="accent4">
                  <a:lumMod val="60000"/>
                  <a:lumOff val="40000"/>
                </a:schemeClr>
              </a:solidFill>
              <a:latin typeface="Trebuchet MS" panose="020B0703020202090204" pitchFamily="34" charset="0"/>
            </a:endParaRPr>
          </a:p>
        </p:txBody>
      </p:sp>
      <p:sp>
        <p:nvSpPr>
          <p:cNvPr id="12" name="Title 1">
            <a:extLst>
              <a:ext uri="{FF2B5EF4-FFF2-40B4-BE49-F238E27FC236}">
                <a16:creationId xmlns:a16="http://schemas.microsoft.com/office/drawing/2014/main" id="{05F74EB5-F69F-AF7E-A964-5A17D121B02E}"/>
              </a:ext>
            </a:extLst>
          </p:cNvPr>
          <p:cNvSpPr>
            <a:spLocks noGrp="1"/>
          </p:cNvSpPr>
          <p:nvPr>
            <p:ph type="title"/>
          </p:nvPr>
        </p:nvSpPr>
        <p:spPr>
          <a:xfrm>
            <a:off x="873918" y="365125"/>
            <a:ext cx="10515600" cy="1325563"/>
          </a:xfrm>
        </p:spPr>
        <p:txBody>
          <a:bodyPr/>
          <a:lstStyle/>
          <a:p>
            <a:r>
              <a:rPr lang="en-GB"/>
              <a:t>Click to edit Master title style</a:t>
            </a:r>
          </a:p>
        </p:txBody>
      </p:sp>
      <p:sp>
        <p:nvSpPr>
          <p:cNvPr id="13" name="Text Placeholder 29">
            <a:extLst>
              <a:ext uri="{FF2B5EF4-FFF2-40B4-BE49-F238E27FC236}">
                <a16:creationId xmlns:a16="http://schemas.microsoft.com/office/drawing/2014/main" id="{A9F775EA-D9EA-3044-78CE-7CA8759528F0}"/>
              </a:ext>
            </a:extLst>
          </p:cNvPr>
          <p:cNvSpPr>
            <a:spLocks noGrp="1"/>
          </p:cNvSpPr>
          <p:nvPr>
            <p:ph type="body" sz="quarter" idx="21"/>
          </p:nvPr>
        </p:nvSpPr>
        <p:spPr>
          <a:xfrm>
            <a:off x="800100" y="1557960"/>
            <a:ext cx="10663237" cy="544512"/>
          </a:xfrm>
          <a:solidFill>
            <a:schemeClr val="accent2">
              <a:lumMod val="60000"/>
              <a:lumOff val="40000"/>
            </a:schemeClr>
          </a:solidFill>
        </p:spPr>
        <p:txBody>
          <a:bodyPr/>
          <a:lstStyle>
            <a:lvl1pPr>
              <a:defRPr>
                <a:noFill/>
              </a:defRPr>
            </a:lvl1pPr>
          </a:lstStyle>
          <a:p>
            <a:pPr lvl="0"/>
            <a:endParaRPr lang="en-GB"/>
          </a:p>
        </p:txBody>
      </p:sp>
      <p:sp>
        <p:nvSpPr>
          <p:cNvPr id="14" name="Content Placeholder 2">
            <a:extLst>
              <a:ext uri="{FF2B5EF4-FFF2-40B4-BE49-F238E27FC236}">
                <a16:creationId xmlns:a16="http://schemas.microsoft.com/office/drawing/2014/main" id="{8EF9D69A-F68B-97C3-644D-610CE57E41CC}"/>
              </a:ext>
            </a:extLst>
          </p:cNvPr>
          <p:cNvSpPr>
            <a:spLocks noGrp="1"/>
          </p:cNvSpPr>
          <p:nvPr>
            <p:ph idx="1" hasCustomPrompt="1"/>
          </p:nvPr>
        </p:nvSpPr>
        <p:spPr>
          <a:xfrm>
            <a:off x="945149" y="1664704"/>
            <a:ext cx="10373139" cy="450340"/>
          </a:xfrm>
        </p:spPr>
        <p:txBody>
          <a:bodyPr>
            <a:normAutofit/>
          </a:bodyPr>
          <a:lstStyle>
            <a:lvl1pPr algn="ctr">
              <a:defRPr/>
            </a:lvl1pPr>
          </a:lstStyle>
          <a:p>
            <a:pPr marL="0" indent="0" algn="ctr">
              <a:buNone/>
            </a:pPr>
            <a:r>
              <a:rPr lang="en-US" sz="2000">
                <a:solidFill>
                  <a:schemeClr val="bg2">
                    <a:lumMod val="25000"/>
                  </a:schemeClr>
                </a:solidFill>
              </a:rPr>
              <a:t>Click to edit </a:t>
            </a:r>
            <a:r>
              <a:rPr lang="en-US" sz="2000" err="1">
                <a:solidFill>
                  <a:schemeClr val="bg2">
                    <a:lumMod val="25000"/>
                  </a:schemeClr>
                </a:solidFill>
              </a:rPr>
              <a:t>subheader</a:t>
            </a:r>
            <a:endParaRPr lang="en-US" sz="2000">
              <a:solidFill>
                <a:schemeClr val="bg2">
                  <a:lumMod val="25000"/>
                </a:schemeClr>
              </a:solidFill>
            </a:endParaRPr>
          </a:p>
        </p:txBody>
      </p:sp>
      <p:sp>
        <p:nvSpPr>
          <p:cNvPr id="16" name="Picture Placeholder 15">
            <a:extLst>
              <a:ext uri="{FF2B5EF4-FFF2-40B4-BE49-F238E27FC236}">
                <a16:creationId xmlns:a16="http://schemas.microsoft.com/office/drawing/2014/main" id="{18690415-5F4A-73A7-F2CD-90E1ACD6C6D2}"/>
              </a:ext>
            </a:extLst>
          </p:cNvPr>
          <p:cNvSpPr>
            <a:spLocks noGrp="1"/>
          </p:cNvSpPr>
          <p:nvPr>
            <p:ph type="pic" sz="quarter" idx="22"/>
          </p:nvPr>
        </p:nvSpPr>
        <p:spPr>
          <a:xfrm>
            <a:off x="8610600" y="3472499"/>
            <a:ext cx="2522220" cy="2424426"/>
          </a:xfrm>
          <a:prstGeom prst="ellipse">
            <a:avLst/>
          </a:prstGeom>
          <a:solidFill>
            <a:schemeClr val="accent4"/>
          </a:solidFill>
        </p:spPr>
        <p:txBody>
          <a:bodyPr/>
          <a:lstStyle/>
          <a:p>
            <a:endParaRPr lang="en-GB"/>
          </a:p>
        </p:txBody>
      </p:sp>
      <p:sp>
        <p:nvSpPr>
          <p:cNvPr id="20" name="Text Placeholder 19">
            <a:extLst>
              <a:ext uri="{FF2B5EF4-FFF2-40B4-BE49-F238E27FC236}">
                <a16:creationId xmlns:a16="http://schemas.microsoft.com/office/drawing/2014/main" id="{1C09BD4C-C471-5D15-575F-2511E6804E52}"/>
              </a:ext>
            </a:extLst>
          </p:cNvPr>
          <p:cNvSpPr>
            <a:spLocks noGrp="1"/>
          </p:cNvSpPr>
          <p:nvPr>
            <p:ph type="body" sz="quarter" idx="24" hasCustomPrompt="1"/>
          </p:nvPr>
        </p:nvSpPr>
        <p:spPr>
          <a:xfrm>
            <a:off x="9277350" y="3495052"/>
            <a:ext cx="838200" cy="1804988"/>
          </a:xfrm>
        </p:spPr>
        <p:txBody>
          <a:bodyPr>
            <a:noAutofit/>
          </a:bodyPr>
          <a:lstStyle>
            <a:lvl1pPr>
              <a:defRPr sz="20000">
                <a:solidFill>
                  <a:schemeClr val="accent4">
                    <a:lumMod val="60000"/>
                    <a:lumOff val="40000"/>
                  </a:schemeClr>
                </a:solidFill>
              </a:defRPr>
            </a:lvl1pPr>
          </a:lstStyle>
          <a:p>
            <a:pPr lvl="0"/>
            <a:r>
              <a:rPr lang="en-GB"/>
              <a:t>!</a:t>
            </a:r>
          </a:p>
        </p:txBody>
      </p:sp>
      <p:sp>
        <p:nvSpPr>
          <p:cNvPr id="18" name="Text Placeholder 17">
            <a:extLst>
              <a:ext uri="{FF2B5EF4-FFF2-40B4-BE49-F238E27FC236}">
                <a16:creationId xmlns:a16="http://schemas.microsoft.com/office/drawing/2014/main" id="{125DD3A0-BCCD-1A9E-00A0-D102B3937A20}"/>
              </a:ext>
            </a:extLst>
          </p:cNvPr>
          <p:cNvSpPr>
            <a:spLocks noGrp="1"/>
          </p:cNvSpPr>
          <p:nvPr>
            <p:ph type="body" sz="quarter" idx="23"/>
          </p:nvPr>
        </p:nvSpPr>
        <p:spPr>
          <a:xfrm>
            <a:off x="8610600" y="4227512"/>
            <a:ext cx="2522220" cy="914400"/>
          </a:xfrm>
        </p:spPr>
        <p:txBody>
          <a:bodyPr>
            <a:normAutofit/>
          </a:bodyPr>
          <a:lstStyle>
            <a:lvl1pPr algn="ctr">
              <a:defRPr sz="2800"/>
            </a:lvl1pPr>
          </a:lstStyle>
          <a:p>
            <a:pPr lvl="0"/>
            <a:r>
              <a:rPr lang="en-GB"/>
              <a:t>Click to edit</a:t>
            </a:r>
          </a:p>
        </p:txBody>
      </p:sp>
      <p:sp>
        <p:nvSpPr>
          <p:cNvPr id="2" name="Google Shape;18;p31">
            <a:extLst>
              <a:ext uri="{FF2B5EF4-FFF2-40B4-BE49-F238E27FC236}">
                <a16:creationId xmlns:a16="http://schemas.microsoft.com/office/drawing/2014/main" id="{AA0DFFF4-66D8-80AC-D406-60F0FC432AE5}"/>
              </a:ext>
            </a:extLst>
          </p:cNvPr>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r>
              <a:rPr lang="en-US"/>
              <a:t>3 / </a:t>
            </a:r>
            <a:fld id="{00000000-1234-1234-1234-123412341234}" type="slidenum">
              <a:rPr lang="en-US" b="1" smtClean="0"/>
              <a:pPr/>
              <a:t>‹#›</a:t>
            </a:fld>
            <a:endParaRPr b="1"/>
          </a:p>
        </p:txBody>
      </p:sp>
    </p:spTree>
    <p:extLst>
      <p:ext uri="{BB962C8B-B14F-4D97-AF65-F5344CB8AC3E}">
        <p14:creationId xmlns:p14="http://schemas.microsoft.com/office/powerpoint/2010/main" val="618581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FA528E-F8DD-D780-4123-331B9D107E27}"/>
              </a:ext>
            </a:extLst>
          </p:cNvPr>
          <p:cNvSpPr>
            <a:spLocks noGrp="1"/>
          </p:cNvSpPr>
          <p:nvPr>
            <p:ph type="dt" sz="half" idx="10"/>
          </p:nvPr>
        </p:nvSpPr>
        <p:spPr/>
        <p:txBody>
          <a:bodyPr/>
          <a:lstStyle/>
          <a:p>
            <a:fld id="{DA08C579-33DA-4844-B075-C3B77D463793}" type="datetimeFigureOut">
              <a:rPr lang="en-GB" smtClean="0"/>
              <a:t>11/07/2025</a:t>
            </a:fld>
            <a:endParaRPr lang="en-GB"/>
          </a:p>
        </p:txBody>
      </p:sp>
      <p:sp>
        <p:nvSpPr>
          <p:cNvPr id="3" name="Footer Placeholder 2">
            <a:extLst>
              <a:ext uri="{FF2B5EF4-FFF2-40B4-BE49-F238E27FC236}">
                <a16:creationId xmlns:a16="http://schemas.microsoft.com/office/drawing/2014/main" id="{EEAEB3CF-2529-0A82-28E9-2BBC157B447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31C2AD9-39BC-E3B4-D871-6C18D93B9C60}"/>
              </a:ext>
            </a:extLst>
          </p:cNvPr>
          <p:cNvSpPr>
            <a:spLocks noGrp="1"/>
          </p:cNvSpPr>
          <p:nvPr>
            <p:ph type="sldNum" sz="quarter" idx="12"/>
          </p:nvPr>
        </p:nvSpPr>
        <p:spPr/>
        <p:txBody>
          <a:bodyPr/>
          <a:lstStyle/>
          <a:p>
            <a:fld id="{3FF7DBB7-8AC6-6443-8FF1-92FBFD1A8A28}" type="slidenum">
              <a:rPr lang="en-GB" smtClean="0"/>
              <a:t>‹#›</a:t>
            </a:fld>
            <a:endParaRPr lang="en-GB"/>
          </a:p>
        </p:txBody>
      </p:sp>
      <p:sp>
        <p:nvSpPr>
          <p:cNvPr id="5" name="Rectangle 4">
            <a:extLst>
              <a:ext uri="{FF2B5EF4-FFF2-40B4-BE49-F238E27FC236}">
                <a16:creationId xmlns:a16="http://schemas.microsoft.com/office/drawing/2014/main" id="{4D3E456B-DB2D-120B-DD8D-F76DE648A1AE}"/>
              </a:ext>
            </a:extLst>
          </p:cNvPr>
          <p:cNvSpPr/>
          <p:nvPr userDrawn="1"/>
        </p:nvSpPr>
        <p:spPr>
          <a:xfrm>
            <a:off x="-55659" y="0"/>
            <a:ext cx="12247659" cy="6858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sz="2200" b="0" i="0">
              <a:latin typeface="Trebuchet MS" panose="020B0703020202090204" pitchFamily="34" charset="0"/>
            </a:endParaRPr>
          </a:p>
        </p:txBody>
      </p:sp>
      <p:sp>
        <p:nvSpPr>
          <p:cNvPr id="6" name="Google Shape;18;p31">
            <a:extLst>
              <a:ext uri="{FF2B5EF4-FFF2-40B4-BE49-F238E27FC236}">
                <a16:creationId xmlns:a16="http://schemas.microsoft.com/office/drawing/2014/main" id="{01280E44-E6E0-DA64-4CA6-0CFE2ACCE066}"/>
              </a:ext>
            </a:extLst>
          </p:cNvPr>
          <p:cNvSpPr txBox="1">
            <a:spLocks/>
          </p:cNvSpPr>
          <p:nvPr userDrawn="1"/>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defPPr>
              <a:defRPr lang="en-US"/>
            </a:defPPr>
            <a:lvl1pPr marL="0" lvl="0" indent="0" algn="r" defTabSz="457200" rtl="0" eaLnBrk="1" latinLnBrk="0" hangingPunct="1">
              <a:spcBef>
                <a:spcPts val="0"/>
              </a:spcBef>
              <a:buNone/>
              <a:defRPr sz="1200" kern="1200">
                <a:solidFill>
                  <a:schemeClr val="tx1">
                    <a:tint val="82000"/>
                  </a:schemeClr>
                </a:solidFill>
                <a:latin typeface="+mn-lt"/>
                <a:ea typeface="+mn-ea"/>
                <a:cs typeface="+mn-cs"/>
              </a:defRPr>
            </a:lvl1pPr>
            <a:lvl2pPr marL="0" lvl="1" indent="0" algn="r" defTabSz="457200" rtl="0" eaLnBrk="1" latinLnBrk="0" hangingPunct="1">
              <a:spcBef>
                <a:spcPts val="0"/>
              </a:spcBef>
              <a:buNone/>
              <a:defRPr sz="1800" kern="1200">
                <a:solidFill>
                  <a:schemeClr val="tx1"/>
                </a:solidFill>
                <a:latin typeface="+mn-lt"/>
                <a:ea typeface="+mn-ea"/>
                <a:cs typeface="+mn-cs"/>
              </a:defRPr>
            </a:lvl2pPr>
            <a:lvl3pPr marL="0" lvl="2" indent="0" algn="r" defTabSz="457200" rtl="0" eaLnBrk="1" latinLnBrk="0" hangingPunct="1">
              <a:spcBef>
                <a:spcPts val="0"/>
              </a:spcBef>
              <a:buNone/>
              <a:defRPr sz="1800" kern="1200">
                <a:solidFill>
                  <a:schemeClr val="tx1"/>
                </a:solidFill>
                <a:latin typeface="+mn-lt"/>
                <a:ea typeface="+mn-ea"/>
                <a:cs typeface="+mn-cs"/>
              </a:defRPr>
            </a:lvl3pPr>
            <a:lvl4pPr marL="0" lvl="3" indent="0" algn="r" defTabSz="457200" rtl="0" eaLnBrk="1" latinLnBrk="0" hangingPunct="1">
              <a:spcBef>
                <a:spcPts val="0"/>
              </a:spcBef>
              <a:buNone/>
              <a:defRPr sz="1800" kern="1200">
                <a:solidFill>
                  <a:schemeClr val="tx1"/>
                </a:solidFill>
                <a:latin typeface="+mn-lt"/>
                <a:ea typeface="+mn-ea"/>
                <a:cs typeface="+mn-cs"/>
              </a:defRPr>
            </a:lvl4pPr>
            <a:lvl5pPr marL="0" lvl="4" indent="0" algn="r" defTabSz="457200" rtl="0" eaLnBrk="1" latinLnBrk="0" hangingPunct="1">
              <a:spcBef>
                <a:spcPts val="0"/>
              </a:spcBef>
              <a:buNone/>
              <a:defRPr sz="1800" kern="1200">
                <a:solidFill>
                  <a:schemeClr val="tx1"/>
                </a:solidFill>
                <a:latin typeface="+mn-lt"/>
                <a:ea typeface="+mn-ea"/>
                <a:cs typeface="+mn-cs"/>
              </a:defRPr>
            </a:lvl5pPr>
            <a:lvl6pPr marL="0" lvl="5" indent="0" algn="r" defTabSz="457200" rtl="0" eaLnBrk="1" latinLnBrk="0" hangingPunct="1">
              <a:spcBef>
                <a:spcPts val="0"/>
              </a:spcBef>
              <a:buNone/>
              <a:defRPr sz="1800" kern="1200">
                <a:solidFill>
                  <a:schemeClr val="tx1"/>
                </a:solidFill>
                <a:latin typeface="+mn-lt"/>
                <a:ea typeface="+mn-ea"/>
                <a:cs typeface="+mn-cs"/>
              </a:defRPr>
            </a:lvl6pPr>
            <a:lvl7pPr marL="0" lvl="6" indent="0" algn="r" defTabSz="457200" rtl="0" eaLnBrk="1" latinLnBrk="0" hangingPunct="1">
              <a:spcBef>
                <a:spcPts val="0"/>
              </a:spcBef>
              <a:buNone/>
              <a:defRPr sz="1800" kern="1200">
                <a:solidFill>
                  <a:schemeClr val="tx1"/>
                </a:solidFill>
                <a:latin typeface="+mn-lt"/>
                <a:ea typeface="+mn-ea"/>
                <a:cs typeface="+mn-cs"/>
              </a:defRPr>
            </a:lvl7pPr>
            <a:lvl8pPr marL="0" lvl="7" indent="0" algn="r" defTabSz="457200" rtl="0" eaLnBrk="1" latinLnBrk="0" hangingPunct="1">
              <a:spcBef>
                <a:spcPts val="0"/>
              </a:spcBef>
              <a:buNone/>
              <a:defRPr sz="1800" kern="1200">
                <a:solidFill>
                  <a:schemeClr val="tx1"/>
                </a:solidFill>
                <a:latin typeface="+mn-lt"/>
                <a:ea typeface="+mn-ea"/>
                <a:cs typeface="+mn-cs"/>
              </a:defRPr>
            </a:lvl8pPr>
            <a:lvl9pPr marL="0" lvl="8" indent="0" algn="r" defTabSz="457200" rtl="0" eaLnBrk="1" latinLnBrk="0" hangingPunct="1">
              <a:spcBef>
                <a:spcPts val="0"/>
              </a:spcBef>
              <a:buNone/>
              <a:defRPr sz="1800" kern="1200">
                <a:solidFill>
                  <a:schemeClr val="tx1"/>
                </a:solidFill>
                <a:latin typeface="+mn-lt"/>
                <a:ea typeface="+mn-ea"/>
                <a:cs typeface="+mn-cs"/>
              </a:defRPr>
            </a:lvl9pPr>
          </a:lstStyle>
          <a:p>
            <a:r>
              <a:rPr lang="en-US"/>
              <a:t>3 / </a:t>
            </a:r>
            <a:fld id="{00000000-1234-1234-1234-123412341234}" type="slidenum">
              <a:rPr lang="en-US" b="1" smtClean="0"/>
              <a:pPr/>
              <a:t>‹#›</a:t>
            </a:fld>
            <a:endParaRPr b="1"/>
          </a:p>
        </p:txBody>
      </p:sp>
    </p:spTree>
    <p:extLst>
      <p:ext uri="{BB962C8B-B14F-4D97-AF65-F5344CB8AC3E}">
        <p14:creationId xmlns:p14="http://schemas.microsoft.com/office/powerpoint/2010/main" val="233081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947A22-C5C7-D18B-48C3-5013AED2FE72}"/>
              </a:ext>
            </a:extLst>
          </p:cNvPr>
          <p:cNvSpPr/>
          <p:nvPr userDrawn="1"/>
        </p:nvSpPr>
        <p:spPr>
          <a:xfrm>
            <a:off x="-55659" y="0"/>
            <a:ext cx="12247659" cy="6858000"/>
          </a:xfrm>
          <a:prstGeom prst="rect">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2" name="Date Placeholder 1"/>
          <p:cNvSpPr>
            <a:spLocks noGrp="1"/>
          </p:cNvSpPr>
          <p:nvPr>
            <p:ph type="dt" sz="half" idx="10"/>
          </p:nvPr>
        </p:nvSpPr>
        <p:spPr/>
        <p:txBody>
          <a:bodyPr/>
          <a:lstStyle/>
          <a:p>
            <a:fld id="{56E91E96-98B0-4413-9547-46F3504108EF}" type="datetimeFigureOut">
              <a:rPr lang="en-US"/>
              <a:t>7/11/2025</a:t>
            </a:fld>
            <a:endParaRPr lang="en-US"/>
          </a:p>
        </p:txBody>
      </p:sp>
      <p:sp>
        <p:nvSpPr>
          <p:cNvPr id="3" name="Footer Placeholder 2"/>
          <p:cNvSpPr>
            <a:spLocks noGrp="1"/>
          </p:cNvSpPr>
          <p:nvPr>
            <p:ph type="ftr" sz="quarter" idx="11"/>
          </p:nvPr>
        </p:nvSpPr>
        <p:spPr/>
        <p:txBody>
          <a:bodyPr/>
          <a:lstStyle/>
          <a:p>
            <a:endParaRPr lang="en-US"/>
          </a:p>
        </p:txBody>
      </p:sp>
      <p:sp>
        <p:nvSpPr>
          <p:cNvPr id="6" name="Google Shape;18;p31">
            <a:extLst>
              <a:ext uri="{FF2B5EF4-FFF2-40B4-BE49-F238E27FC236}">
                <a16:creationId xmlns:a16="http://schemas.microsoft.com/office/drawing/2014/main" id="{8371624E-65FE-293A-9C0A-5C4F38D3F381}"/>
              </a:ext>
            </a:extLst>
          </p:cNvPr>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r>
              <a:rPr lang="en-US"/>
              <a:t>3 / </a:t>
            </a:r>
            <a:fld id="{00000000-1234-1234-1234-123412341234}" type="slidenum">
              <a:rPr lang="en-US" b="1" smtClean="0"/>
              <a:pPr/>
              <a:t>‹#›</a:t>
            </a:fld>
            <a:endParaRPr b="1"/>
          </a:p>
        </p:txBody>
      </p:sp>
    </p:spTree>
    <p:extLst>
      <p:ext uri="{BB962C8B-B14F-4D97-AF65-F5344CB8AC3E}">
        <p14:creationId xmlns:p14="http://schemas.microsoft.com/office/powerpoint/2010/main" val="33458321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2136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A85E7-C786-FB27-F372-075DD28F5C3C}"/>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E8FFC80C-25F4-C159-DCF1-AC0BD1FC9594}"/>
              </a:ext>
            </a:extLst>
          </p:cNvPr>
          <p:cNvSpPr>
            <a:spLocks noGrp="1"/>
          </p:cNvSpPr>
          <p:nvPr>
            <p:ph type="dt" sz="half" idx="10"/>
          </p:nvPr>
        </p:nvSpPr>
        <p:spPr/>
        <p:txBody>
          <a:bodyPr/>
          <a:lstStyle/>
          <a:p>
            <a:fld id="{DA08C579-33DA-4844-B075-C3B77D463793}" type="datetimeFigureOut">
              <a:rPr lang="en-GB" smtClean="0"/>
              <a:t>11/07/2025</a:t>
            </a:fld>
            <a:endParaRPr lang="en-GB"/>
          </a:p>
        </p:txBody>
      </p:sp>
      <p:sp>
        <p:nvSpPr>
          <p:cNvPr id="4" name="Footer Placeholder 3">
            <a:extLst>
              <a:ext uri="{FF2B5EF4-FFF2-40B4-BE49-F238E27FC236}">
                <a16:creationId xmlns:a16="http://schemas.microsoft.com/office/drawing/2014/main" id="{53D9DB85-7ACC-7F44-E5C1-AF218F6307AB}"/>
              </a:ext>
            </a:extLst>
          </p:cNvPr>
          <p:cNvSpPr>
            <a:spLocks noGrp="1"/>
          </p:cNvSpPr>
          <p:nvPr>
            <p:ph type="ftr" sz="quarter" idx="11"/>
          </p:nvPr>
        </p:nvSpPr>
        <p:spPr/>
        <p:txBody>
          <a:bodyPr/>
          <a:lstStyle/>
          <a:p>
            <a:endParaRPr lang="en-GB"/>
          </a:p>
        </p:txBody>
      </p:sp>
      <p:sp>
        <p:nvSpPr>
          <p:cNvPr id="6" name="Google Shape;18;p31">
            <a:extLst>
              <a:ext uri="{FF2B5EF4-FFF2-40B4-BE49-F238E27FC236}">
                <a16:creationId xmlns:a16="http://schemas.microsoft.com/office/drawing/2014/main" id="{E043BEBF-D295-1B3E-2BF1-AFE410E047E4}"/>
              </a:ext>
            </a:extLst>
          </p:cNvPr>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r>
              <a:rPr lang="en-US"/>
              <a:t>3 / </a:t>
            </a:r>
            <a:fld id="{00000000-1234-1234-1234-123412341234}" type="slidenum">
              <a:rPr lang="en-US" b="1" smtClean="0"/>
              <a:pPr/>
              <a:t>‹#›</a:t>
            </a:fld>
            <a:endParaRPr b="1"/>
          </a:p>
        </p:txBody>
      </p:sp>
    </p:spTree>
    <p:extLst>
      <p:ext uri="{BB962C8B-B14F-4D97-AF65-F5344CB8AC3E}">
        <p14:creationId xmlns:p14="http://schemas.microsoft.com/office/powerpoint/2010/main" val="3841085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B8D22-BD94-7DF5-F556-1A2117067DC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B1DE2E55-5BD5-01E9-A9BB-088409B06F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983A081-64A0-7349-1D51-097783013A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F0A3838-5121-7738-08A3-9221A6B6F1B2}"/>
              </a:ext>
            </a:extLst>
          </p:cNvPr>
          <p:cNvSpPr>
            <a:spLocks noGrp="1"/>
          </p:cNvSpPr>
          <p:nvPr>
            <p:ph type="dt" sz="half" idx="10"/>
          </p:nvPr>
        </p:nvSpPr>
        <p:spPr/>
        <p:txBody>
          <a:bodyPr/>
          <a:lstStyle/>
          <a:p>
            <a:fld id="{DA08C579-33DA-4844-B075-C3B77D463793}" type="datetimeFigureOut">
              <a:rPr lang="en-GB" smtClean="0"/>
              <a:t>11/07/2025</a:t>
            </a:fld>
            <a:endParaRPr lang="en-GB"/>
          </a:p>
        </p:txBody>
      </p:sp>
      <p:sp>
        <p:nvSpPr>
          <p:cNvPr id="6" name="Footer Placeholder 5">
            <a:extLst>
              <a:ext uri="{FF2B5EF4-FFF2-40B4-BE49-F238E27FC236}">
                <a16:creationId xmlns:a16="http://schemas.microsoft.com/office/drawing/2014/main" id="{CFDA9D6B-94FB-C9A5-C43F-E6A2E1C2FBA6}"/>
              </a:ext>
            </a:extLst>
          </p:cNvPr>
          <p:cNvSpPr>
            <a:spLocks noGrp="1"/>
          </p:cNvSpPr>
          <p:nvPr>
            <p:ph type="ftr" sz="quarter" idx="11"/>
          </p:nvPr>
        </p:nvSpPr>
        <p:spPr/>
        <p:txBody>
          <a:bodyPr/>
          <a:lstStyle/>
          <a:p>
            <a:endParaRPr lang="en-GB"/>
          </a:p>
        </p:txBody>
      </p:sp>
      <p:sp>
        <p:nvSpPr>
          <p:cNvPr id="8" name="Google Shape;18;p31">
            <a:extLst>
              <a:ext uri="{FF2B5EF4-FFF2-40B4-BE49-F238E27FC236}">
                <a16:creationId xmlns:a16="http://schemas.microsoft.com/office/drawing/2014/main" id="{A9AEBFF3-FD08-34FE-EEC0-DB5765D87812}"/>
              </a:ext>
            </a:extLst>
          </p:cNvPr>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r>
              <a:rPr lang="en-US"/>
              <a:t>3 / </a:t>
            </a:r>
            <a:fld id="{00000000-1234-1234-1234-123412341234}" type="slidenum">
              <a:rPr lang="en-US" b="1" smtClean="0"/>
              <a:pPr/>
              <a:t>‹#›</a:t>
            </a:fld>
            <a:endParaRPr b="1"/>
          </a:p>
        </p:txBody>
      </p:sp>
    </p:spTree>
    <p:extLst>
      <p:ext uri="{BB962C8B-B14F-4D97-AF65-F5344CB8AC3E}">
        <p14:creationId xmlns:p14="http://schemas.microsoft.com/office/powerpoint/2010/main" val="2008078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7DB65-374D-A6CF-AE07-A1F03306A628}"/>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0A1F96AB-1B48-4D1A-6DEE-3A509553EAF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543EA38-AB40-27A3-36BC-90FCFD406154}"/>
              </a:ext>
            </a:extLst>
          </p:cNvPr>
          <p:cNvSpPr>
            <a:spLocks noGrp="1"/>
          </p:cNvSpPr>
          <p:nvPr>
            <p:ph type="dt" sz="half" idx="10"/>
          </p:nvPr>
        </p:nvSpPr>
        <p:spPr/>
        <p:txBody>
          <a:bodyPr/>
          <a:lstStyle/>
          <a:p>
            <a:fld id="{DA08C579-33DA-4844-B075-C3B77D463793}" type="datetimeFigureOut">
              <a:rPr lang="en-GB" smtClean="0"/>
              <a:t>11/07/2025</a:t>
            </a:fld>
            <a:endParaRPr lang="en-GB"/>
          </a:p>
        </p:txBody>
      </p:sp>
      <p:sp>
        <p:nvSpPr>
          <p:cNvPr id="5" name="Footer Placeholder 4">
            <a:extLst>
              <a:ext uri="{FF2B5EF4-FFF2-40B4-BE49-F238E27FC236}">
                <a16:creationId xmlns:a16="http://schemas.microsoft.com/office/drawing/2014/main" id="{7FC685FC-0BF6-E41C-1E73-210446FD3ADD}"/>
              </a:ext>
            </a:extLst>
          </p:cNvPr>
          <p:cNvSpPr>
            <a:spLocks noGrp="1"/>
          </p:cNvSpPr>
          <p:nvPr>
            <p:ph type="ftr" sz="quarter" idx="11"/>
          </p:nvPr>
        </p:nvSpPr>
        <p:spPr/>
        <p:txBody>
          <a:bodyPr/>
          <a:lstStyle/>
          <a:p>
            <a:endParaRPr lang="en-GB"/>
          </a:p>
        </p:txBody>
      </p:sp>
      <p:sp>
        <p:nvSpPr>
          <p:cNvPr id="7" name="Google Shape;18;p31">
            <a:extLst>
              <a:ext uri="{FF2B5EF4-FFF2-40B4-BE49-F238E27FC236}">
                <a16:creationId xmlns:a16="http://schemas.microsoft.com/office/drawing/2014/main" id="{2290083B-E808-2AF0-6349-D46A3938EBB8}"/>
              </a:ext>
            </a:extLst>
          </p:cNvPr>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r>
              <a:rPr lang="en-US"/>
              <a:t>3 / </a:t>
            </a:r>
            <a:fld id="{00000000-1234-1234-1234-123412341234}" type="slidenum">
              <a:rPr lang="en-US" b="1" smtClean="0"/>
              <a:pPr/>
              <a:t>‹#›</a:t>
            </a:fld>
            <a:endParaRPr b="1"/>
          </a:p>
        </p:txBody>
      </p:sp>
    </p:spTree>
    <p:extLst>
      <p:ext uri="{BB962C8B-B14F-4D97-AF65-F5344CB8AC3E}">
        <p14:creationId xmlns:p14="http://schemas.microsoft.com/office/powerpoint/2010/main" val="417370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AAACD0-23CF-A6FC-3063-085B03DA0912}"/>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1A926079-958C-F806-0F49-0BB05D5C30C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10380A8-3793-AAA2-F16A-F137E3F06AC2}"/>
              </a:ext>
            </a:extLst>
          </p:cNvPr>
          <p:cNvSpPr>
            <a:spLocks noGrp="1"/>
          </p:cNvSpPr>
          <p:nvPr>
            <p:ph type="dt" sz="half" idx="10"/>
          </p:nvPr>
        </p:nvSpPr>
        <p:spPr/>
        <p:txBody>
          <a:bodyPr/>
          <a:lstStyle/>
          <a:p>
            <a:fld id="{DA08C579-33DA-4844-B075-C3B77D463793}" type="datetimeFigureOut">
              <a:rPr lang="en-GB" smtClean="0"/>
              <a:t>11/07/2025</a:t>
            </a:fld>
            <a:endParaRPr lang="en-GB"/>
          </a:p>
        </p:txBody>
      </p:sp>
      <p:sp>
        <p:nvSpPr>
          <p:cNvPr id="5" name="Footer Placeholder 4">
            <a:extLst>
              <a:ext uri="{FF2B5EF4-FFF2-40B4-BE49-F238E27FC236}">
                <a16:creationId xmlns:a16="http://schemas.microsoft.com/office/drawing/2014/main" id="{CFF2BDA6-008D-50BF-9C99-6378627B44E5}"/>
              </a:ext>
            </a:extLst>
          </p:cNvPr>
          <p:cNvSpPr>
            <a:spLocks noGrp="1"/>
          </p:cNvSpPr>
          <p:nvPr>
            <p:ph type="ftr" sz="quarter" idx="11"/>
          </p:nvPr>
        </p:nvSpPr>
        <p:spPr/>
        <p:txBody>
          <a:bodyPr/>
          <a:lstStyle/>
          <a:p>
            <a:endParaRPr lang="en-GB"/>
          </a:p>
        </p:txBody>
      </p:sp>
      <p:sp>
        <p:nvSpPr>
          <p:cNvPr id="7" name="Google Shape;18;p31">
            <a:extLst>
              <a:ext uri="{FF2B5EF4-FFF2-40B4-BE49-F238E27FC236}">
                <a16:creationId xmlns:a16="http://schemas.microsoft.com/office/drawing/2014/main" id="{F0B3BA61-A063-75E7-1D35-2FBB17285B5F}"/>
              </a:ext>
            </a:extLst>
          </p:cNvPr>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r>
              <a:rPr lang="en-US"/>
              <a:t>3 / </a:t>
            </a:r>
            <a:fld id="{00000000-1234-1234-1234-123412341234}" type="slidenum">
              <a:rPr lang="en-US" b="1" smtClean="0"/>
              <a:pPr/>
              <a:t>‹#›</a:t>
            </a:fld>
            <a:endParaRPr b="1"/>
          </a:p>
        </p:txBody>
      </p:sp>
    </p:spTree>
    <p:extLst>
      <p:ext uri="{BB962C8B-B14F-4D97-AF65-F5344CB8AC3E}">
        <p14:creationId xmlns:p14="http://schemas.microsoft.com/office/powerpoint/2010/main" val="33291990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4960137"/>
            <a:ext cx="7772400" cy="1463040"/>
          </a:xfrm>
        </p:spPr>
        <p:txBody>
          <a:bodyPr anchor="ctr">
            <a:normAutofit/>
          </a:bodyPr>
          <a:lstStyle>
            <a:lvl1pPr algn="r">
              <a:defRPr sz="5000" spc="200" baseline="0"/>
            </a:lvl1pPr>
          </a:lstStyle>
          <a:p>
            <a:r>
              <a:rPr lang="en-US"/>
              <a:t>Title of the presentation</a:t>
            </a:r>
          </a:p>
        </p:txBody>
      </p:sp>
      <p:sp>
        <p:nvSpPr>
          <p:cNvPr id="3" name="Subtitle 2"/>
          <p:cNvSpPr>
            <a:spLocks noGrp="1"/>
          </p:cNvSpPr>
          <p:nvPr>
            <p:ph type="subTitle" idx="1" hasCustomPrompt="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Subtitle, author(s), and/or location of the presentation</a:t>
            </a:r>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a:t>7/11/2025</a:t>
            </a:fld>
            <a:endParaRPr lang="en-US"/>
          </a:p>
        </p:txBody>
      </p:sp>
      <p:sp>
        <p:nvSpPr>
          <p:cNvPr id="5" name="Footer Placeholder 4"/>
          <p:cNvSpPr>
            <a:spLocks noGrp="1"/>
          </p:cNvSpPr>
          <p:nvPr>
            <p:ph type="ftr" sz="quarter" idx="11"/>
          </p:nvPr>
        </p:nvSpPr>
        <p:spPr>
          <a:xfrm>
            <a:off x="4444678" y="6470704"/>
            <a:ext cx="6299713" cy="274320"/>
          </a:xfrm>
        </p:spPr>
        <p:txBody>
          <a:bodyPr/>
          <a:lstStyle/>
          <a:p>
            <a:r>
              <a:rPr lang="en-US"/>
              <a:t>© Global Task force for cholera control 2017                                                                                                               www.who.int/cholera</a:t>
            </a:r>
          </a:p>
        </p:txBody>
      </p:sp>
      <p:sp>
        <p:nvSpPr>
          <p:cNvPr id="6" name="Slide Number Placeholder 5"/>
          <p:cNvSpPr>
            <a:spLocks noGrp="1"/>
          </p:cNvSpPr>
          <p:nvPr>
            <p:ph type="sldNum" sz="quarter" idx="12"/>
          </p:nvPr>
        </p:nvSpPr>
        <p:spPr>
          <a:xfrm>
            <a:off x="10837333" y="6470704"/>
            <a:ext cx="973667" cy="274320"/>
          </a:xfrm>
        </p:spPr>
        <p:txBody>
          <a:bodyPr/>
          <a:lstStyle/>
          <a:p>
            <a:fld id="{4FAB73BC-B049-4115-A692-8D63A059BFB8}" type="slidenum">
              <a:rPr lang="en-US"/>
              <a:t>‹#›</a:t>
            </a:fld>
            <a:endParaRPr lang="en-US"/>
          </a:p>
        </p:txBody>
      </p:sp>
      <p:pic>
        <p:nvPicPr>
          <p:cNvPr id="9" name="Picture 8">
            <a:extLst>
              <a:ext uri="{FF2B5EF4-FFF2-40B4-BE49-F238E27FC236}">
                <a16:creationId xmlns:a16="http://schemas.microsoft.com/office/drawing/2014/main" id="{02D1DC42-1F9B-4B1E-80A4-AE3D3B79723E}"/>
              </a:ext>
            </a:extLst>
          </p:cNvPr>
          <p:cNvPicPr>
            <a:picLocks noChangeAspect="1"/>
          </p:cNvPicPr>
          <p:nvPr userDrawn="1"/>
        </p:nvPicPr>
        <p:blipFill>
          <a:blip r:embed="rId2"/>
          <a:stretch>
            <a:fillRect/>
          </a:stretch>
        </p:blipFill>
        <p:spPr>
          <a:xfrm>
            <a:off x="-1" y="1912"/>
            <a:ext cx="12192000" cy="4610100"/>
          </a:xfrm>
          <a:prstGeom prst="rect">
            <a:avLst/>
          </a:prstGeom>
        </p:spPr>
      </p:pic>
      <p:sp>
        <p:nvSpPr>
          <p:cNvPr id="18" name="Rectangle 17">
            <a:extLst>
              <a:ext uri="{FF2B5EF4-FFF2-40B4-BE49-F238E27FC236}">
                <a16:creationId xmlns:a16="http://schemas.microsoft.com/office/drawing/2014/main" id="{2CC5328D-0370-430B-8655-74F82DBB90DB}"/>
              </a:ext>
            </a:extLst>
          </p:cNvPr>
          <p:cNvSpPr/>
          <p:nvPr userDrawn="1"/>
        </p:nvSpPr>
        <p:spPr>
          <a:xfrm flipV="1">
            <a:off x="0" y="-509288"/>
            <a:ext cx="12192000" cy="5121300"/>
          </a:xfrm>
          <a:prstGeom prst="rect">
            <a:avLst/>
          </a:prstGeom>
          <a:gradFill>
            <a:gsLst>
              <a:gs pos="31000">
                <a:schemeClr val="bg1">
                  <a:alpha val="0"/>
                </a:schemeClr>
              </a:gs>
              <a:gs pos="0">
                <a:schemeClr val="accent1">
                  <a:lumMod val="0"/>
                  <a:lumOff val="10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A794A446-119F-43BA-8D01-50975A73868D}"/>
              </a:ext>
            </a:extLst>
          </p:cNvPr>
          <p:cNvPicPr>
            <a:picLocks noChangeAspect="1"/>
          </p:cNvPicPr>
          <p:nvPr userDrawn="1"/>
        </p:nvPicPr>
        <p:blipFill>
          <a:blip r:embed="rId3"/>
          <a:stretch>
            <a:fillRect/>
          </a:stretch>
        </p:blipFill>
        <p:spPr>
          <a:xfrm>
            <a:off x="457199" y="3995084"/>
            <a:ext cx="5534025" cy="942975"/>
          </a:xfrm>
          <a:prstGeom prst="rect">
            <a:avLst/>
          </a:prstGeom>
        </p:spPr>
      </p:pic>
    </p:spTree>
    <p:extLst>
      <p:ext uri="{BB962C8B-B14F-4D97-AF65-F5344CB8AC3E}">
        <p14:creationId xmlns:p14="http://schemas.microsoft.com/office/powerpoint/2010/main" val="9844310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191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79E45F87-A8A9-92A1-52B5-9B46CBD7D117}"/>
              </a:ext>
            </a:extLst>
          </p:cNvPr>
          <p:cNvSpPr/>
          <p:nvPr userDrawn="1"/>
        </p:nvSpPr>
        <p:spPr>
          <a:xfrm>
            <a:off x="0" y="-81280"/>
            <a:ext cx="12192000" cy="465328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Title 1">
            <a:extLst>
              <a:ext uri="{FF2B5EF4-FFF2-40B4-BE49-F238E27FC236}">
                <a16:creationId xmlns:a16="http://schemas.microsoft.com/office/drawing/2014/main" id="{25863ECA-58EA-DE8A-7523-8593371F54A3}"/>
              </a:ext>
            </a:extLst>
          </p:cNvPr>
          <p:cNvSpPr>
            <a:spLocks noGrp="1"/>
          </p:cNvSpPr>
          <p:nvPr>
            <p:ph type="title"/>
          </p:nvPr>
        </p:nvSpPr>
        <p:spPr>
          <a:xfrm>
            <a:off x="457200" y="5046863"/>
            <a:ext cx="7772400" cy="1289588"/>
          </a:xfrm>
        </p:spPr>
        <p:txBody>
          <a:bodyPr anchor="ctr">
            <a:normAutofit/>
          </a:bodyPr>
          <a:lstStyle>
            <a:lvl1pPr algn="r">
              <a:defRPr sz="5000" b="1" i="0" spc="200" baseline="0">
                <a:latin typeface="Trebuchet MS" panose="020B0703020202090204" pitchFamily="34" charset="0"/>
              </a:defRPr>
            </a:lvl1pPr>
          </a:lstStyle>
          <a:p>
            <a:r>
              <a:rPr lang="en-US"/>
              <a:t>Click to edit Master title style</a:t>
            </a:r>
          </a:p>
        </p:txBody>
      </p:sp>
      <p:cxnSp>
        <p:nvCxnSpPr>
          <p:cNvPr id="82" name="Straight Connector 81">
            <a:extLst>
              <a:ext uri="{FF2B5EF4-FFF2-40B4-BE49-F238E27FC236}">
                <a16:creationId xmlns:a16="http://schemas.microsoft.com/office/drawing/2014/main" id="{E91F447F-929D-1760-9554-43C5FF688CBC}"/>
              </a:ext>
            </a:extLst>
          </p:cNvPr>
          <p:cNvCxnSpPr>
            <a:cxnSpLocks/>
          </p:cNvCxnSpPr>
          <p:nvPr userDrawn="1"/>
        </p:nvCxnSpPr>
        <p:spPr>
          <a:xfrm>
            <a:off x="8432800" y="5215467"/>
            <a:ext cx="0" cy="956733"/>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3" name="Picture Placeholder 2">
            <a:extLst>
              <a:ext uri="{FF2B5EF4-FFF2-40B4-BE49-F238E27FC236}">
                <a16:creationId xmlns:a16="http://schemas.microsoft.com/office/drawing/2014/main" id="{89139051-DB21-31CA-3545-0CC578478440}"/>
              </a:ext>
            </a:extLst>
          </p:cNvPr>
          <p:cNvSpPr>
            <a:spLocks noGrp="1"/>
          </p:cNvSpPr>
          <p:nvPr>
            <p:ph type="pic" sz="quarter" idx="10"/>
          </p:nvPr>
        </p:nvSpPr>
        <p:spPr>
          <a:xfrm>
            <a:off x="8755063" y="3429000"/>
            <a:ext cx="2438400" cy="2906713"/>
          </a:xfrm>
        </p:spPr>
        <p:txBody>
          <a:bodyPr/>
          <a:lstStyle/>
          <a:p>
            <a:endParaRPr lang="en-GB"/>
          </a:p>
        </p:txBody>
      </p:sp>
    </p:spTree>
    <p:extLst>
      <p:ext uri="{BB962C8B-B14F-4D97-AF65-F5344CB8AC3E}">
        <p14:creationId xmlns:p14="http://schemas.microsoft.com/office/powerpoint/2010/main" val="12277393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7"/>
        <p:cNvGrpSpPr/>
        <p:nvPr/>
      </p:nvGrpSpPr>
      <p:grpSpPr>
        <a:xfrm>
          <a:off x="0" y="0"/>
          <a:ext cx="0" cy="0"/>
          <a:chOff x="0" y="0"/>
          <a:chExt cx="0" cy="0"/>
        </a:xfrm>
      </p:grpSpPr>
      <p:sp>
        <p:nvSpPr>
          <p:cNvPr id="58" name="Google Shape;5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8"/>
          <p:cNvSpPr>
            <a:spLocks noGrp="1"/>
          </p:cNvSpPr>
          <p:nvPr>
            <p:ph type="pic" idx="2"/>
          </p:nvPr>
        </p:nvSpPr>
        <p:spPr>
          <a:xfrm>
            <a:off x="8610600" y="3472499"/>
            <a:ext cx="2522220" cy="2424426"/>
          </a:xfrm>
          <a:prstGeom prst="ellipse">
            <a:avLst/>
          </a:prstGeom>
          <a:solidFill>
            <a:schemeClr val="accent4"/>
          </a:solidFill>
          <a:ln>
            <a:noFill/>
          </a:ln>
        </p:spPr>
      </p:sp>
      <p:sp>
        <p:nvSpPr>
          <p:cNvPr id="62" name="Google Shape;62;p38"/>
          <p:cNvSpPr txBox="1">
            <a:spLocks noGrp="1"/>
          </p:cNvSpPr>
          <p:nvPr>
            <p:ph type="body" idx="1" hasCustomPrompt="1"/>
          </p:nvPr>
        </p:nvSpPr>
        <p:spPr>
          <a:xfrm>
            <a:off x="9277350" y="3495052"/>
            <a:ext cx="838200" cy="18049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20000"/>
              <a:buFont typeface="Trebuchet MS"/>
              <a:buNone/>
              <a:defRPr sz="20000">
                <a:solidFill>
                  <a:srgbClr val="E8BC7D"/>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o"/>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GB"/>
              <a:t>!</a:t>
            </a:r>
            <a:endParaRPr/>
          </a:p>
        </p:txBody>
      </p:sp>
      <p:sp>
        <p:nvSpPr>
          <p:cNvPr id="63" name="Google Shape;63;p38"/>
          <p:cNvSpPr txBox="1">
            <a:spLocks noGrp="1"/>
          </p:cNvSpPr>
          <p:nvPr>
            <p:ph type="body" idx="3"/>
          </p:nvPr>
        </p:nvSpPr>
        <p:spPr>
          <a:xfrm>
            <a:off x="8610600" y="4227512"/>
            <a:ext cx="2522220" cy="9144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2800"/>
              <a:buFont typeface="Trebuchet MS"/>
              <a:buNone/>
              <a:defRPr sz="2800"/>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o"/>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38"/>
          <p:cNvSpPr txBox="1">
            <a:spLocks noGrp="1"/>
          </p:cNvSpPr>
          <p:nvPr>
            <p:ph type="title"/>
          </p:nvPr>
        </p:nvSpPr>
        <p:spPr>
          <a:xfrm>
            <a:off x="873918" y="265828"/>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38"/>
          <p:cNvSpPr txBox="1">
            <a:spLocks noGrp="1"/>
          </p:cNvSpPr>
          <p:nvPr>
            <p:ph type="body" idx="4"/>
          </p:nvPr>
        </p:nvSpPr>
        <p:spPr>
          <a:xfrm>
            <a:off x="800100" y="1557960"/>
            <a:ext cx="10663237" cy="544512"/>
          </a:xfrm>
          <a:prstGeom prst="rect">
            <a:avLst/>
          </a:prstGeom>
          <a:solidFill>
            <a:srgbClr val="61E9E2"/>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200"/>
              <a:buFont typeface="Trebuchet MS"/>
              <a:buNone/>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o"/>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38"/>
          <p:cNvSpPr txBox="1">
            <a:spLocks noGrp="1"/>
          </p:cNvSpPr>
          <p:nvPr>
            <p:ph type="body" idx="5"/>
          </p:nvPr>
        </p:nvSpPr>
        <p:spPr>
          <a:xfrm>
            <a:off x="945149" y="1664704"/>
            <a:ext cx="10373139" cy="45034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2200"/>
              <a:buFont typeface="Trebuchet MS"/>
              <a:buNone/>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o"/>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38"/>
          <p:cNvSpPr/>
          <p:nvPr/>
        </p:nvSpPr>
        <p:spPr>
          <a:xfrm>
            <a:off x="-71562" y="-79513"/>
            <a:ext cx="12348376" cy="33395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3" name="Google Shape;18;p31">
            <a:extLst>
              <a:ext uri="{FF2B5EF4-FFF2-40B4-BE49-F238E27FC236}">
                <a16:creationId xmlns:a16="http://schemas.microsoft.com/office/drawing/2014/main" id="{98BF49C3-10C0-FF8A-50FB-EE28576EBC75}"/>
              </a:ext>
            </a:extLst>
          </p:cNvPr>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r>
              <a:rPr lang="en-US"/>
              <a:t>1 /</a:t>
            </a:r>
            <a:fld id="{00000000-1234-1234-1234-123412341234}" type="slidenum">
              <a:rPr lang="en-US" b="1" smtClean="0"/>
              <a:pPr/>
              <a:t>‹#›</a:t>
            </a:fld>
            <a:endParaRPr b="1"/>
          </a:p>
        </p:txBody>
      </p:sp>
    </p:spTree>
    <p:extLst>
      <p:ext uri="{BB962C8B-B14F-4D97-AF65-F5344CB8AC3E}">
        <p14:creationId xmlns:p14="http://schemas.microsoft.com/office/powerpoint/2010/main" val="33030608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06331"/>
            <a:ext cx="10515600" cy="739056"/>
          </a:xfrm>
        </p:spPr>
        <p:txBody>
          <a:bodyPr>
            <a:normAutofit/>
          </a:bodyPr>
          <a:lstStyle>
            <a:lvl1pPr>
              <a:defRPr sz="3600"/>
            </a:lvl1pPr>
          </a:lstStyle>
          <a:p>
            <a:r>
              <a:rPr lang="en-US"/>
              <a:t>Click to edit Master title style</a:t>
            </a:r>
          </a:p>
        </p:txBody>
      </p:sp>
      <p:grpSp>
        <p:nvGrpSpPr>
          <p:cNvPr id="3" name="Group 2">
            <a:extLst>
              <a:ext uri="{FF2B5EF4-FFF2-40B4-BE49-F238E27FC236}">
                <a16:creationId xmlns:a16="http://schemas.microsoft.com/office/drawing/2014/main" id="{AEDF2B47-7C58-458B-A014-B081B81A8D06}"/>
              </a:ext>
            </a:extLst>
          </p:cNvPr>
          <p:cNvGrpSpPr/>
          <p:nvPr userDrawn="1"/>
        </p:nvGrpSpPr>
        <p:grpSpPr>
          <a:xfrm>
            <a:off x="12578642" y="2"/>
            <a:ext cx="2196697" cy="1816099"/>
            <a:chOff x="12554553" y="1"/>
            <a:chExt cx="1647523" cy="1816099"/>
          </a:xfrm>
        </p:grpSpPr>
        <p:sp>
          <p:nvSpPr>
            <p:cNvPr id="4" name="Rectangle: Folded Corner 3">
              <a:extLst>
                <a:ext uri="{FF2B5EF4-FFF2-40B4-BE49-F238E27FC236}">
                  <a16:creationId xmlns:a16="http://schemas.microsoft.com/office/drawing/2014/main" id="{C7ACA455-4437-4416-A6F0-33D534A6AE9F}"/>
                </a:ext>
              </a:extLst>
            </p:cNvPr>
            <p:cNvSpPr/>
            <p:nvPr userDrawn="1"/>
          </p:nvSpPr>
          <p:spPr>
            <a:xfrm>
              <a:off x="12554553" y="1"/>
              <a:ext cx="1644047" cy="1816099"/>
            </a:xfrm>
            <a:prstGeom prst="foldedCorner">
              <a:avLst/>
            </a:prstGeom>
            <a:ln>
              <a:noFill/>
            </a:ln>
            <a:effectLst>
              <a:outerShdw blurRad="101600" dist="635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Ins="0" rtlCol="0" anchor="t"/>
            <a:lstStyle/>
            <a:p>
              <a:r>
                <a:rPr lang="en-US" sz="1400">
                  <a:solidFill>
                    <a:schemeClr val="accent2">
                      <a:lumMod val="50000"/>
                    </a:schemeClr>
                  </a:solidFill>
                </a:rPr>
                <a:t>To insert your own icons*:</a:t>
              </a:r>
            </a:p>
            <a:p>
              <a:endParaRPr lang="en-US" sz="1400">
                <a:solidFill>
                  <a:schemeClr val="accent2">
                    <a:lumMod val="50000"/>
                  </a:schemeClr>
                </a:solidFill>
              </a:endParaRPr>
            </a:p>
            <a:p>
              <a:r>
                <a:rPr lang="en-US" sz="1400" b="1">
                  <a:solidFill>
                    <a:schemeClr val="accent2">
                      <a:lumMod val="50000"/>
                    </a:schemeClr>
                  </a:solidFill>
                </a:rPr>
                <a:t>Insert</a:t>
              </a:r>
              <a:r>
                <a:rPr lang="en-US" sz="1400">
                  <a:solidFill>
                    <a:schemeClr val="accent2">
                      <a:lumMod val="50000"/>
                    </a:schemeClr>
                  </a:solidFill>
                </a:rPr>
                <a:t> &gt;&gt; </a:t>
              </a:r>
              <a:r>
                <a:rPr lang="en-US" sz="1400" b="1">
                  <a:solidFill>
                    <a:schemeClr val="accent2">
                      <a:lumMod val="50000"/>
                    </a:schemeClr>
                  </a:solidFill>
                </a:rPr>
                <a:t>Icons</a:t>
              </a:r>
            </a:p>
            <a:p>
              <a:endParaRPr lang="en-US" sz="1400">
                <a:solidFill>
                  <a:schemeClr val="accent2">
                    <a:lumMod val="50000"/>
                  </a:schemeClr>
                </a:solidFill>
              </a:endParaRPr>
            </a:p>
            <a:p>
              <a:r>
                <a:rPr lang="en-US" sz="1200" i="1">
                  <a:solidFill>
                    <a:schemeClr val="accent2">
                      <a:lumMod val="50000"/>
                    </a:schemeClr>
                  </a:solidFill>
                </a:rPr>
                <a:t>(*Only available to Office 365 subscribers)</a:t>
              </a:r>
            </a:p>
          </p:txBody>
        </p:sp>
        <p:pic>
          <p:nvPicPr>
            <p:cNvPr id="5" name="Picture 4">
              <a:extLst>
                <a:ext uri="{FF2B5EF4-FFF2-40B4-BE49-F238E27FC236}">
                  <a16:creationId xmlns:a16="http://schemas.microsoft.com/office/drawing/2014/main" id="{7180DD64-6AC6-41B8-826F-6BE55763C657}"/>
                </a:ext>
              </a:extLst>
            </p:cNvPr>
            <p:cNvPicPr>
              <a:picLocks noChangeAspect="1"/>
            </p:cNvPicPr>
            <p:nvPr userDrawn="1"/>
          </p:nvPicPr>
          <p:blipFill>
            <a:blip r:embed="rId2"/>
            <a:stretch>
              <a:fillRect/>
            </a:stretch>
          </p:blipFill>
          <p:spPr>
            <a:xfrm>
              <a:off x="13802026" y="424090"/>
              <a:ext cx="400050" cy="657225"/>
            </a:xfrm>
            <a:prstGeom prst="rect">
              <a:avLst/>
            </a:prstGeom>
          </p:spPr>
        </p:pic>
      </p:grpSp>
    </p:spTree>
    <p:extLst>
      <p:ext uri="{BB962C8B-B14F-4D97-AF65-F5344CB8AC3E}">
        <p14:creationId xmlns:p14="http://schemas.microsoft.com/office/powerpoint/2010/main" val="2868778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AD86722-176B-D09E-99E3-CC8377B13E7D}"/>
              </a:ext>
            </a:extLst>
          </p:cNvPr>
          <p:cNvSpPr>
            <a:spLocks noGrp="1"/>
          </p:cNvSpPr>
          <p:nvPr>
            <p:ph type="dt" sz="half" idx="10"/>
          </p:nvPr>
        </p:nvSpPr>
        <p:spPr/>
        <p:txBody>
          <a:bodyPr/>
          <a:lstStyle/>
          <a:p>
            <a:fld id="{DA08C579-33DA-4844-B075-C3B77D463793}" type="datetimeFigureOut">
              <a:rPr lang="en-GB" smtClean="0"/>
              <a:t>11/07/2025</a:t>
            </a:fld>
            <a:endParaRPr lang="en-GB"/>
          </a:p>
        </p:txBody>
      </p:sp>
      <p:sp>
        <p:nvSpPr>
          <p:cNvPr id="5" name="Footer Placeholder 4">
            <a:extLst>
              <a:ext uri="{FF2B5EF4-FFF2-40B4-BE49-F238E27FC236}">
                <a16:creationId xmlns:a16="http://schemas.microsoft.com/office/drawing/2014/main" id="{DC8866EC-1651-A65E-76DD-041085847209}"/>
              </a:ext>
            </a:extLst>
          </p:cNvPr>
          <p:cNvSpPr>
            <a:spLocks noGrp="1"/>
          </p:cNvSpPr>
          <p:nvPr>
            <p:ph type="ftr" sz="quarter" idx="11"/>
          </p:nvPr>
        </p:nvSpPr>
        <p:spPr/>
        <p:txBody>
          <a:bodyPr/>
          <a:lstStyle/>
          <a:p>
            <a:endParaRPr lang="en-GB"/>
          </a:p>
        </p:txBody>
      </p:sp>
      <p:sp>
        <p:nvSpPr>
          <p:cNvPr id="7" name="Rectangle 6">
            <a:extLst>
              <a:ext uri="{FF2B5EF4-FFF2-40B4-BE49-F238E27FC236}">
                <a16:creationId xmlns:a16="http://schemas.microsoft.com/office/drawing/2014/main" id="{C2FDA23C-62BF-BA6A-96D3-458BBBE58BC0}"/>
              </a:ext>
            </a:extLst>
          </p:cNvPr>
          <p:cNvSpPr/>
          <p:nvPr userDrawn="1"/>
        </p:nvSpPr>
        <p:spPr>
          <a:xfrm>
            <a:off x="1" y="0"/>
            <a:ext cx="2957884"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itle 1">
            <a:extLst>
              <a:ext uri="{FF2B5EF4-FFF2-40B4-BE49-F238E27FC236}">
                <a16:creationId xmlns:a16="http://schemas.microsoft.com/office/drawing/2014/main" id="{2B228DE8-2AC3-39F7-8473-A03CC946FA2C}"/>
              </a:ext>
            </a:extLst>
          </p:cNvPr>
          <p:cNvSpPr>
            <a:spLocks noGrp="1"/>
          </p:cNvSpPr>
          <p:nvPr>
            <p:ph type="title" hasCustomPrompt="1"/>
          </p:nvPr>
        </p:nvSpPr>
        <p:spPr>
          <a:xfrm>
            <a:off x="3551766" y="245013"/>
            <a:ext cx="7772400" cy="1463040"/>
          </a:xfrm>
        </p:spPr>
        <p:txBody>
          <a:bodyPr anchor="ctr">
            <a:normAutofit/>
          </a:bodyPr>
          <a:lstStyle>
            <a:lvl1pPr algn="ctr">
              <a:defRPr sz="4400" b="1" i="0" cap="none" spc="200" baseline="0">
                <a:latin typeface="Trebuchet MS" panose="020B070302020209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0009C9EC-7F46-EB75-AB01-7A52831DC442}"/>
              </a:ext>
            </a:extLst>
          </p:cNvPr>
          <p:cNvSpPr>
            <a:spLocks noGrp="1"/>
          </p:cNvSpPr>
          <p:nvPr>
            <p:ph idx="1" hasCustomPrompt="1"/>
          </p:nvPr>
        </p:nvSpPr>
        <p:spPr>
          <a:xfrm>
            <a:off x="3551766" y="2270098"/>
            <a:ext cx="7772400" cy="4023360"/>
          </a:xfrm>
        </p:spPr>
        <p:txBody>
          <a:bodyPr/>
          <a:lstStyle>
            <a:lvl1pPr>
              <a:defRPr b="0" i="0">
                <a:latin typeface="Trebuchet MS" panose="020B0703020202090204" pitchFamily="34" charset="0"/>
              </a:defRPr>
            </a:lvl1pPr>
            <a:lvl2pPr marL="265176" indent="-137160">
              <a:buFont typeface="Arial" panose="020B0604020202020204" pitchFamily="34" charset="0"/>
              <a:buChar char="•"/>
              <a:defRPr b="0" i="0">
                <a:latin typeface="Trebuchet MS" panose="020B0703020202090204" pitchFamily="34" charset="0"/>
              </a:defRPr>
            </a:lvl2pPr>
            <a:lvl3pPr marL="891000">
              <a:defRPr b="0" i="0">
                <a:latin typeface="Trebuchet MS" panose="020B0703020202090204" pitchFamily="34" charset="0"/>
              </a:defRPr>
            </a:lvl3pPr>
            <a:lvl4pPr marL="1386360" indent="-209160">
              <a:buFont typeface="Courier New" panose="02070309020205020404" pitchFamily="49" charset="0"/>
              <a:buChar char="o"/>
              <a:defRPr b="0" i="0">
                <a:latin typeface="Trebuchet MS" panose="020B0703020202090204" pitchFamily="34" charset="0"/>
              </a:defRPr>
            </a:lvl4pPr>
            <a:lvl5pPr>
              <a:defRPr b="0" i="0">
                <a:latin typeface="Trebuchet MS" panose="020B070302020209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Google Shape;18;p31">
            <a:extLst>
              <a:ext uri="{FF2B5EF4-FFF2-40B4-BE49-F238E27FC236}">
                <a16:creationId xmlns:a16="http://schemas.microsoft.com/office/drawing/2014/main" id="{8804DFBA-1895-4CC2-4F24-7EBCFFEFDCF3}"/>
              </a:ext>
            </a:extLst>
          </p:cNvPr>
          <p:cNvSpPr txBox="1">
            <a:spLocks/>
          </p:cNvSpPr>
          <p:nvPr userDrawn="1"/>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defPPr>
              <a:defRPr lang="en-US"/>
            </a:defPPr>
            <a:lvl1pPr marL="0" lvl="0" indent="0" algn="r" defTabSz="457200" rtl="0" eaLnBrk="1" latinLnBrk="0" hangingPunct="1">
              <a:spcBef>
                <a:spcPts val="0"/>
              </a:spcBef>
              <a:buNone/>
              <a:defRPr sz="1200" kern="1200">
                <a:solidFill>
                  <a:schemeClr val="tx1">
                    <a:tint val="82000"/>
                  </a:schemeClr>
                </a:solidFill>
                <a:latin typeface="+mn-lt"/>
                <a:ea typeface="+mn-ea"/>
                <a:cs typeface="+mn-cs"/>
              </a:defRPr>
            </a:lvl1pPr>
            <a:lvl2pPr marL="0" lvl="1" indent="0" algn="r" defTabSz="457200" rtl="0" eaLnBrk="1" latinLnBrk="0" hangingPunct="1">
              <a:spcBef>
                <a:spcPts val="0"/>
              </a:spcBef>
              <a:buNone/>
              <a:defRPr sz="1800" kern="1200">
                <a:solidFill>
                  <a:schemeClr val="tx1"/>
                </a:solidFill>
                <a:latin typeface="+mn-lt"/>
                <a:ea typeface="+mn-ea"/>
                <a:cs typeface="+mn-cs"/>
              </a:defRPr>
            </a:lvl2pPr>
            <a:lvl3pPr marL="0" lvl="2" indent="0" algn="r" defTabSz="457200" rtl="0" eaLnBrk="1" latinLnBrk="0" hangingPunct="1">
              <a:spcBef>
                <a:spcPts val="0"/>
              </a:spcBef>
              <a:buNone/>
              <a:defRPr sz="1800" kern="1200">
                <a:solidFill>
                  <a:schemeClr val="tx1"/>
                </a:solidFill>
                <a:latin typeface="+mn-lt"/>
                <a:ea typeface="+mn-ea"/>
                <a:cs typeface="+mn-cs"/>
              </a:defRPr>
            </a:lvl3pPr>
            <a:lvl4pPr marL="0" lvl="3" indent="0" algn="r" defTabSz="457200" rtl="0" eaLnBrk="1" latinLnBrk="0" hangingPunct="1">
              <a:spcBef>
                <a:spcPts val="0"/>
              </a:spcBef>
              <a:buNone/>
              <a:defRPr sz="1800" kern="1200">
                <a:solidFill>
                  <a:schemeClr val="tx1"/>
                </a:solidFill>
                <a:latin typeface="+mn-lt"/>
                <a:ea typeface="+mn-ea"/>
                <a:cs typeface="+mn-cs"/>
              </a:defRPr>
            </a:lvl4pPr>
            <a:lvl5pPr marL="0" lvl="4" indent="0" algn="r" defTabSz="457200" rtl="0" eaLnBrk="1" latinLnBrk="0" hangingPunct="1">
              <a:spcBef>
                <a:spcPts val="0"/>
              </a:spcBef>
              <a:buNone/>
              <a:defRPr sz="1800" kern="1200">
                <a:solidFill>
                  <a:schemeClr val="tx1"/>
                </a:solidFill>
                <a:latin typeface="+mn-lt"/>
                <a:ea typeface="+mn-ea"/>
                <a:cs typeface="+mn-cs"/>
              </a:defRPr>
            </a:lvl5pPr>
            <a:lvl6pPr marL="0" lvl="5" indent="0" algn="r" defTabSz="457200" rtl="0" eaLnBrk="1" latinLnBrk="0" hangingPunct="1">
              <a:spcBef>
                <a:spcPts val="0"/>
              </a:spcBef>
              <a:buNone/>
              <a:defRPr sz="1800" kern="1200">
                <a:solidFill>
                  <a:schemeClr val="tx1"/>
                </a:solidFill>
                <a:latin typeface="+mn-lt"/>
                <a:ea typeface="+mn-ea"/>
                <a:cs typeface="+mn-cs"/>
              </a:defRPr>
            </a:lvl6pPr>
            <a:lvl7pPr marL="0" lvl="6" indent="0" algn="r" defTabSz="457200" rtl="0" eaLnBrk="1" latinLnBrk="0" hangingPunct="1">
              <a:spcBef>
                <a:spcPts val="0"/>
              </a:spcBef>
              <a:buNone/>
              <a:defRPr sz="1800" kern="1200">
                <a:solidFill>
                  <a:schemeClr val="tx1"/>
                </a:solidFill>
                <a:latin typeface="+mn-lt"/>
                <a:ea typeface="+mn-ea"/>
                <a:cs typeface="+mn-cs"/>
              </a:defRPr>
            </a:lvl7pPr>
            <a:lvl8pPr marL="0" lvl="7" indent="0" algn="r" defTabSz="457200" rtl="0" eaLnBrk="1" latinLnBrk="0" hangingPunct="1">
              <a:spcBef>
                <a:spcPts val="0"/>
              </a:spcBef>
              <a:buNone/>
              <a:defRPr sz="1800" kern="1200">
                <a:solidFill>
                  <a:schemeClr val="tx1"/>
                </a:solidFill>
                <a:latin typeface="+mn-lt"/>
                <a:ea typeface="+mn-ea"/>
                <a:cs typeface="+mn-cs"/>
              </a:defRPr>
            </a:lvl8pPr>
            <a:lvl9pPr marL="0" lvl="8" indent="0" algn="r" defTabSz="457200" rtl="0" eaLnBrk="1" latinLnBrk="0" hangingPunct="1">
              <a:spcBef>
                <a:spcPts val="0"/>
              </a:spcBef>
              <a:buNone/>
              <a:defRPr sz="1800" kern="1200">
                <a:solidFill>
                  <a:schemeClr val="tx1"/>
                </a:solidFill>
                <a:latin typeface="+mn-lt"/>
                <a:ea typeface="+mn-ea"/>
                <a:cs typeface="+mn-cs"/>
              </a:defRPr>
            </a:lvl9pPr>
          </a:lstStyle>
          <a:p>
            <a:r>
              <a:rPr lang="en-US"/>
              <a:t>3 / </a:t>
            </a:r>
            <a:fld id="{00000000-1234-1234-1234-123412341234}" type="slidenum">
              <a:rPr lang="en-US" b="1" smtClean="0"/>
              <a:pPr/>
              <a:t>‹#›</a:t>
            </a:fld>
            <a:endParaRPr b="1"/>
          </a:p>
        </p:txBody>
      </p:sp>
    </p:spTree>
    <p:extLst>
      <p:ext uri="{BB962C8B-B14F-4D97-AF65-F5344CB8AC3E}">
        <p14:creationId xmlns:p14="http://schemas.microsoft.com/office/powerpoint/2010/main" val="756927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AD86722-176B-D09E-99E3-CC8377B13E7D}"/>
              </a:ext>
            </a:extLst>
          </p:cNvPr>
          <p:cNvSpPr>
            <a:spLocks noGrp="1"/>
          </p:cNvSpPr>
          <p:nvPr>
            <p:ph type="dt" sz="half" idx="10"/>
          </p:nvPr>
        </p:nvSpPr>
        <p:spPr/>
        <p:txBody>
          <a:bodyPr/>
          <a:lstStyle/>
          <a:p>
            <a:fld id="{DA08C579-33DA-4844-B075-C3B77D463793}" type="datetimeFigureOut">
              <a:rPr lang="en-GB" smtClean="0"/>
              <a:t>11/07/2025</a:t>
            </a:fld>
            <a:endParaRPr lang="en-GB"/>
          </a:p>
        </p:txBody>
      </p:sp>
      <p:sp>
        <p:nvSpPr>
          <p:cNvPr id="5" name="Footer Placeholder 4">
            <a:extLst>
              <a:ext uri="{FF2B5EF4-FFF2-40B4-BE49-F238E27FC236}">
                <a16:creationId xmlns:a16="http://schemas.microsoft.com/office/drawing/2014/main" id="{DC8866EC-1651-A65E-76DD-041085847209}"/>
              </a:ext>
            </a:extLst>
          </p:cNvPr>
          <p:cNvSpPr>
            <a:spLocks noGrp="1"/>
          </p:cNvSpPr>
          <p:nvPr>
            <p:ph type="ftr" sz="quarter" idx="11"/>
          </p:nvPr>
        </p:nvSpPr>
        <p:spPr/>
        <p:txBody>
          <a:bodyPr/>
          <a:lstStyle/>
          <a:p>
            <a:endParaRPr lang="en-GB"/>
          </a:p>
        </p:txBody>
      </p:sp>
      <p:sp>
        <p:nvSpPr>
          <p:cNvPr id="7" name="Rectangle 6">
            <a:extLst>
              <a:ext uri="{FF2B5EF4-FFF2-40B4-BE49-F238E27FC236}">
                <a16:creationId xmlns:a16="http://schemas.microsoft.com/office/drawing/2014/main" id="{C2FDA23C-62BF-BA6A-96D3-458BBBE58BC0}"/>
              </a:ext>
            </a:extLst>
          </p:cNvPr>
          <p:cNvSpPr/>
          <p:nvPr userDrawn="1"/>
        </p:nvSpPr>
        <p:spPr>
          <a:xfrm>
            <a:off x="1" y="0"/>
            <a:ext cx="295788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itle 1">
            <a:extLst>
              <a:ext uri="{FF2B5EF4-FFF2-40B4-BE49-F238E27FC236}">
                <a16:creationId xmlns:a16="http://schemas.microsoft.com/office/drawing/2014/main" id="{2B228DE8-2AC3-39F7-8473-A03CC946FA2C}"/>
              </a:ext>
            </a:extLst>
          </p:cNvPr>
          <p:cNvSpPr>
            <a:spLocks noGrp="1"/>
          </p:cNvSpPr>
          <p:nvPr>
            <p:ph type="title" hasCustomPrompt="1"/>
          </p:nvPr>
        </p:nvSpPr>
        <p:spPr>
          <a:xfrm>
            <a:off x="3551766" y="245013"/>
            <a:ext cx="7772400" cy="1463040"/>
          </a:xfrm>
        </p:spPr>
        <p:txBody>
          <a:bodyPr anchor="ctr">
            <a:normAutofit/>
          </a:bodyPr>
          <a:lstStyle>
            <a:lvl1pPr algn="ctr">
              <a:defRPr sz="4400" b="1" i="0" cap="none" spc="200" baseline="0">
                <a:latin typeface="Trebuchet MS" panose="020B070302020209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0009C9EC-7F46-EB75-AB01-7A52831DC442}"/>
              </a:ext>
            </a:extLst>
          </p:cNvPr>
          <p:cNvSpPr>
            <a:spLocks noGrp="1"/>
          </p:cNvSpPr>
          <p:nvPr>
            <p:ph idx="1" hasCustomPrompt="1"/>
          </p:nvPr>
        </p:nvSpPr>
        <p:spPr>
          <a:xfrm>
            <a:off x="3551766" y="2270098"/>
            <a:ext cx="7772400" cy="4023360"/>
          </a:xfrm>
        </p:spPr>
        <p:txBody>
          <a:bodyPr/>
          <a:lstStyle>
            <a:lvl1pPr>
              <a:defRPr b="0" i="0">
                <a:latin typeface="Trebuchet MS" panose="020B0703020202090204" pitchFamily="34" charset="0"/>
              </a:defRPr>
            </a:lvl1pPr>
            <a:lvl2pPr marL="265176" indent="-137160">
              <a:buFont typeface="Arial" panose="020B0604020202020204" pitchFamily="34" charset="0"/>
              <a:buChar char="•"/>
              <a:defRPr b="0" i="0">
                <a:latin typeface="Trebuchet MS" panose="020B0703020202090204" pitchFamily="34" charset="0"/>
              </a:defRPr>
            </a:lvl2pPr>
            <a:lvl3pPr marL="891000">
              <a:defRPr b="0" i="0">
                <a:latin typeface="Trebuchet MS" panose="020B0703020202090204" pitchFamily="34" charset="0"/>
              </a:defRPr>
            </a:lvl3pPr>
            <a:lvl4pPr marL="1386360" indent="-209160">
              <a:buFont typeface="Courier New" panose="02070309020205020404" pitchFamily="49" charset="0"/>
              <a:buChar char="o"/>
              <a:defRPr b="0" i="0">
                <a:latin typeface="Trebuchet MS" panose="020B0703020202090204" pitchFamily="34" charset="0"/>
              </a:defRPr>
            </a:lvl4pPr>
            <a:lvl5pPr>
              <a:defRPr b="0" i="0">
                <a:latin typeface="Trebuchet MS" panose="020B070302020209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 name="Group 1">
            <a:extLst>
              <a:ext uri="{FF2B5EF4-FFF2-40B4-BE49-F238E27FC236}">
                <a16:creationId xmlns:a16="http://schemas.microsoft.com/office/drawing/2014/main" id="{4448C983-829F-B457-0639-CBE1B458154A}"/>
              </a:ext>
            </a:extLst>
          </p:cNvPr>
          <p:cNvGrpSpPr/>
          <p:nvPr userDrawn="1"/>
        </p:nvGrpSpPr>
        <p:grpSpPr>
          <a:xfrm>
            <a:off x="405135" y="348710"/>
            <a:ext cx="646849" cy="627823"/>
            <a:chOff x="220985" y="1325244"/>
            <a:chExt cx="646849" cy="627823"/>
          </a:xfrm>
        </p:grpSpPr>
        <p:sp>
          <p:nvSpPr>
            <p:cNvPr id="3" name="Oval 2">
              <a:extLst>
                <a:ext uri="{FF2B5EF4-FFF2-40B4-BE49-F238E27FC236}">
                  <a16:creationId xmlns:a16="http://schemas.microsoft.com/office/drawing/2014/main" id="{BF35280E-9E80-B59F-8D95-D78EB5493A69}"/>
                </a:ext>
              </a:extLst>
            </p:cNvPr>
            <p:cNvSpPr/>
            <p:nvPr userDrawn="1"/>
          </p:nvSpPr>
          <p:spPr>
            <a:xfrm>
              <a:off x="230497" y="1325244"/>
              <a:ext cx="627823" cy="627823"/>
            </a:xfrm>
            <a:prstGeom prst="ellipse">
              <a:avLst/>
            </a:prstGeom>
            <a:noFill/>
            <a:ln w="28575">
              <a:solidFill>
                <a:schemeClr val="accent1">
                  <a:lumMod val="50000"/>
                </a:schemeClr>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489AA640-718E-208A-8B3F-416E5342E2E1}"/>
                </a:ext>
              </a:extLst>
            </p:cNvPr>
            <p:cNvSpPr txBox="1"/>
            <p:nvPr userDrawn="1"/>
          </p:nvSpPr>
          <p:spPr>
            <a:xfrm>
              <a:off x="220985" y="1448399"/>
              <a:ext cx="646849" cy="369332"/>
            </a:xfrm>
            <a:prstGeom prst="rect">
              <a:avLst/>
            </a:prstGeom>
            <a:noFill/>
          </p:spPr>
          <p:txBody>
            <a:bodyPr wrap="square" rtlCol="0">
              <a:spAutoFit/>
            </a:bodyPr>
            <a:lstStyle/>
            <a:p>
              <a:pPr algn="ctr"/>
              <a:r>
                <a:rPr lang="en-GB" b="1">
                  <a:solidFill>
                    <a:schemeClr val="accent4"/>
                  </a:solidFill>
                </a:rPr>
                <a:t>SOP</a:t>
              </a:r>
            </a:p>
          </p:txBody>
        </p:sp>
      </p:grpSp>
      <p:sp>
        <p:nvSpPr>
          <p:cNvPr id="11" name="Google Shape;18;p31">
            <a:extLst>
              <a:ext uri="{FF2B5EF4-FFF2-40B4-BE49-F238E27FC236}">
                <a16:creationId xmlns:a16="http://schemas.microsoft.com/office/drawing/2014/main" id="{4FB0EF6D-998A-EAB0-A6C5-CFAEDF8B4628}"/>
              </a:ext>
            </a:extLst>
          </p:cNvPr>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r>
              <a:rPr lang="en-US"/>
              <a:t>3 / </a:t>
            </a:r>
            <a:fld id="{00000000-1234-1234-1234-123412341234}" type="slidenum">
              <a:rPr lang="en-US" b="1" smtClean="0"/>
              <a:pPr/>
              <a:t>‹#›</a:t>
            </a:fld>
            <a:endParaRPr b="1"/>
          </a:p>
        </p:txBody>
      </p:sp>
    </p:spTree>
    <p:extLst>
      <p:ext uri="{BB962C8B-B14F-4D97-AF65-F5344CB8AC3E}">
        <p14:creationId xmlns:p14="http://schemas.microsoft.com/office/powerpoint/2010/main" val="1692816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AD86722-176B-D09E-99E3-CC8377B13E7D}"/>
              </a:ext>
            </a:extLst>
          </p:cNvPr>
          <p:cNvSpPr>
            <a:spLocks noGrp="1"/>
          </p:cNvSpPr>
          <p:nvPr>
            <p:ph type="dt" sz="half" idx="10"/>
          </p:nvPr>
        </p:nvSpPr>
        <p:spPr/>
        <p:txBody>
          <a:bodyPr/>
          <a:lstStyle/>
          <a:p>
            <a:fld id="{DA08C579-33DA-4844-B075-C3B77D463793}" type="datetimeFigureOut">
              <a:rPr lang="en-GB" smtClean="0"/>
              <a:t>11/07/2025</a:t>
            </a:fld>
            <a:endParaRPr lang="en-GB"/>
          </a:p>
        </p:txBody>
      </p:sp>
      <p:sp>
        <p:nvSpPr>
          <p:cNvPr id="5" name="Footer Placeholder 4">
            <a:extLst>
              <a:ext uri="{FF2B5EF4-FFF2-40B4-BE49-F238E27FC236}">
                <a16:creationId xmlns:a16="http://schemas.microsoft.com/office/drawing/2014/main" id="{DC8866EC-1651-A65E-76DD-041085847209}"/>
              </a:ext>
            </a:extLst>
          </p:cNvPr>
          <p:cNvSpPr>
            <a:spLocks noGrp="1"/>
          </p:cNvSpPr>
          <p:nvPr>
            <p:ph type="ftr" sz="quarter" idx="11"/>
          </p:nvPr>
        </p:nvSpPr>
        <p:spPr/>
        <p:txBody>
          <a:bodyPr/>
          <a:lstStyle/>
          <a:p>
            <a:endParaRPr lang="en-GB"/>
          </a:p>
        </p:txBody>
      </p:sp>
      <p:sp>
        <p:nvSpPr>
          <p:cNvPr id="7" name="Rectangle 6">
            <a:extLst>
              <a:ext uri="{FF2B5EF4-FFF2-40B4-BE49-F238E27FC236}">
                <a16:creationId xmlns:a16="http://schemas.microsoft.com/office/drawing/2014/main" id="{C2FDA23C-62BF-BA6A-96D3-458BBBE58BC0}"/>
              </a:ext>
            </a:extLst>
          </p:cNvPr>
          <p:cNvSpPr/>
          <p:nvPr userDrawn="1"/>
        </p:nvSpPr>
        <p:spPr>
          <a:xfrm>
            <a:off x="1" y="0"/>
            <a:ext cx="136716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itle 1">
            <a:extLst>
              <a:ext uri="{FF2B5EF4-FFF2-40B4-BE49-F238E27FC236}">
                <a16:creationId xmlns:a16="http://schemas.microsoft.com/office/drawing/2014/main" id="{2B228DE8-2AC3-39F7-8473-A03CC946FA2C}"/>
              </a:ext>
            </a:extLst>
          </p:cNvPr>
          <p:cNvSpPr>
            <a:spLocks noGrp="1"/>
          </p:cNvSpPr>
          <p:nvPr>
            <p:ph type="title" hasCustomPrompt="1"/>
          </p:nvPr>
        </p:nvSpPr>
        <p:spPr>
          <a:xfrm>
            <a:off x="3551766" y="245013"/>
            <a:ext cx="7772400" cy="1463040"/>
          </a:xfrm>
        </p:spPr>
        <p:txBody>
          <a:bodyPr anchor="ctr">
            <a:normAutofit/>
          </a:bodyPr>
          <a:lstStyle>
            <a:lvl1pPr algn="ctr">
              <a:defRPr sz="4400" b="1" i="0" cap="none" spc="200" baseline="0">
                <a:latin typeface="Trebuchet MS" panose="020B070302020209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0009C9EC-7F46-EB75-AB01-7A52831DC442}"/>
              </a:ext>
            </a:extLst>
          </p:cNvPr>
          <p:cNvSpPr>
            <a:spLocks noGrp="1"/>
          </p:cNvSpPr>
          <p:nvPr>
            <p:ph idx="1" hasCustomPrompt="1"/>
          </p:nvPr>
        </p:nvSpPr>
        <p:spPr>
          <a:xfrm>
            <a:off x="3551766" y="2270098"/>
            <a:ext cx="7772400" cy="4023360"/>
          </a:xfrm>
        </p:spPr>
        <p:txBody>
          <a:bodyPr/>
          <a:lstStyle>
            <a:lvl1pPr>
              <a:defRPr b="0" i="0">
                <a:latin typeface="Trebuchet MS" panose="020B0703020202090204" pitchFamily="34" charset="0"/>
              </a:defRPr>
            </a:lvl1pPr>
            <a:lvl2pPr marL="265176" indent="-137160">
              <a:buFont typeface="Arial" panose="020B0604020202020204" pitchFamily="34" charset="0"/>
              <a:buChar char="•"/>
              <a:defRPr b="0" i="0">
                <a:latin typeface="Trebuchet MS" panose="020B0703020202090204" pitchFamily="34" charset="0"/>
              </a:defRPr>
            </a:lvl2pPr>
            <a:lvl3pPr marL="891000">
              <a:defRPr b="0" i="0">
                <a:latin typeface="Trebuchet MS" panose="020B0703020202090204" pitchFamily="34" charset="0"/>
              </a:defRPr>
            </a:lvl3pPr>
            <a:lvl4pPr marL="1386360" indent="-209160">
              <a:buFont typeface="Courier New" panose="02070309020205020404" pitchFamily="49" charset="0"/>
              <a:buChar char="o"/>
              <a:defRPr b="0" i="0">
                <a:latin typeface="Trebuchet MS" panose="020B0703020202090204" pitchFamily="34" charset="0"/>
              </a:defRPr>
            </a:lvl4pPr>
            <a:lvl5pPr>
              <a:defRPr b="0" i="0">
                <a:latin typeface="Trebuchet MS" panose="020B070302020209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 name="Group 1">
            <a:extLst>
              <a:ext uri="{FF2B5EF4-FFF2-40B4-BE49-F238E27FC236}">
                <a16:creationId xmlns:a16="http://schemas.microsoft.com/office/drawing/2014/main" id="{4448C983-829F-B457-0639-CBE1B458154A}"/>
              </a:ext>
            </a:extLst>
          </p:cNvPr>
          <p:cNvGrpSpPr/>
          <p:nvPr userDrawn="1"/>
        </p:nvGrpSpPr>
        <p:grpSpPr>
          <a:xfrm>
            <a:off x="360156" y="348710"/>
            <a:ext cx="646849" cy="627823"/>
            <a:chOff x="220985" y="1325244"/>
            <a:chExt cx="646849" cy="627823"/>
          </a:xfrm>
        </p:grpSpPr>
        <p:sp>
          <p:nvSpPr>
            <p:cNvPr id="3" name="Oval 2">
              <a:extLst>
                <a:ext uri="{FF2B5EF4-FFF2-40B4-BE49-F238E27FC236}">
                  <a16:creationId xmlns:a16="http://schemas.microsoft.com/office/drawing/2014/main" id="{BF35280E-9E80-B59F-8D95-D78EB5493A69}"/>
                </a:ext>
              </a:extLst>
            </p:cNvPr>
            <p:cNvSpPr/>
            <p:nvPr userDrawn="1"/>
          </p:nvSpPr>
          <p:spPr>
            <a:xfrm>
              <a:off x="230497" y="1325244"/>
              <a:ext cx="627823" cy="627823"/>
            </a:xfrm>
            <a:prstGeom prst="ellipse">
              <a:avLst/>
            </a:prstGeom>
            <a:noFill/>
            <a:ln w="28575">
              <a:solidFill>
                <a:schemeClr val="accent1">
                  <a:lumMod val="50000"/>
                </a:schemeClr>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489AA640-718E-208A-8B3F-416E5342E2E1}"/>
                </a:ext>
              </a:extLst>
            </p:cNvPr>
            <p:cNvSpPr txBox="1"/>
            <p:nvPr userDrawn="1"/>
          </p:nvSpPr>
          <p:spPr>
            <a:xfrm>
              <a:off x="220985" y="1448399"/>
              <a:ext cx="646849" cy="369332"/>
            </a:xfrm>
            <a:prstGeom prst="rect">
              <a:avLst/>
            </a:prstGeom>
            <a:noFill/>
          </p:spPr>
          <p:txBody>
            <a:bodyPr wrap="square" rtlCol="0">
              <a:spAutoFit/>
            </a:bodyPr>
            <a:lstStyle/>
            <a:p>
              <a:pPr algn="ctr"/>
              <a:r>
                <a:rPr lang="en-GB" b="1">
                  <a:solidFill>
                    <a:schemeClr val="accent4"/>
                  </a:solidFill>
                </a:rPr>
                <a:t>SOP</a:t>
              </a:r>
            </a:p>
          </p:txBody>
        </p:sp>
      </p:grpSp>
      <p:sp>
        <p:nvSpPr>
          <p:cNvPr id="11" name="Google Shape;18;p31">
            <a:extLst>
              <a:ext uri="{FF2B5EF4-FFF2-40B4-BE49-F238E27FC236}">
                <a16:creationId xmlns:a16="http://schemas.microsoft.com/office/drawing/2014/main" id="{A17C7335-0F46-8457-29FD-941B498299A0}"/>
              </a:ext>
            </a:extLst>
          </p:cNvPr>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r>
              <a:rPr lang="en-US"/>
              <a:t>3 / </a:t>
            </a:r>
            <a:fld id="{00000000-1234-1234-1234-123412341234}" type="slidenum">
              <a:rPr lang="en-US" b="1" smtClean="0"/>
              <a:pPr/>
              <a:t>‹#›</a:t>
            </a:fld>
            <a:endParaRPr b="1"/>
          </a:p>
        </p:txBody>
      </p:sp>
    </p:spTree>
    <p:extLst>
      <p:ext uri="{BB962C8B-B14F-4D97-AF65-F5344CB8AC3E}">
        <p14:creationId xmlns:p14="http://schemas.microsoft.com/office/powerpoint/2010/main" val="3494587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86D2064-369B-EFEF-117A-3030E1E904EE}"/>
              </a:ext>
            </a:extLst>
          </p:cNvPr>
          <p:cNvSpPr>
            <a:spLocks noGrp="1"/>
          </p:cNvSpPr>
          <p:nvPr>
            <p:ph type="title"/>
          </p:nvPr>
        </p:nvSpPr>
        <p:spPr>
          <a:xfrm>
            <a:off x="873918" y="365125"/>
            <a:ext cx="10515600" cy="1325563"/>
          </a:xfrm>
        </p:spPr>
        <p:txBody>
          <a:bodyPr/>
          <a:lstStyle/>
          <a:p>
            <a:r>
              <a:rPr lang="en-GB"/>
              <a:t>Click to edit Master title style</a:t>
            </a:r>
          </a:p>
        </p:txBody>
      </p:sp>
      <p:sp>
        <p:nvSpPr>
          <p:cNvPr id="30" name="Text Placeholder 29">
            <a:extLst>
              <a:ext uri="{FF2B5EF4-FFF2-40B4-BE49-F238E27FC236}">
                <a16:creationId xmlns:a16="http://schemas.microsoft.com/office/drawing/2014/main" id="{3464A099-3401-075B-E799-E530B02622D7}"/>
              </a:ext>
            </a:extLst>
          </p:cNvPr>
          <p:cNvSpPr>
            <a:spLocks noGrp="1"/>
          </p:cNvSpPr>
          <p:nvPr>
            <p:ph type="body" sz="quarter" idx="21"/>
          </p:nvPr>
        </p:nvSpPr>
        <p:spPr>
          <a:xfrm>
            <a:off x="800100" y="1557960"/>
            <a:ext cx="10663237" cy="544512"/>
          </a:xfrm>
          <a:solidFill>
            <a:schemeClr val="accent2">
              <a:lumMod val="60000"/>
              <a:lumOff val="40000"/>
            </a:schemeClr>
          </a:solidFill>
        </p:spPr>
        <p:txBody>
          <a:bodyPr/>
          <a:lstStyle>
            <a:lvl1pPr>
              <a:defRPr>
                <a:noFill/>
              </a:defRPr>
            </a:lvl1pPr>
          </a:lstStyle>
          <a:p>
            <a:pPr lvl="0"/>
            <a:endParaRPr lang="en-GB"/>
          </a:p>
        </p:txBody>
      </p:sp>
      <p:sp>
        <p:nvSpPr>
          <p:cNvPr id="8" name="Content Placeholder 2">
            <a:extLst>
              <a:ext uri="{FF2B5EF4-FFF2-40B4-BE49-F238E27FC236}">
                <a16:creationId xmlns:a16="http://schemas.microsoft.com/office/drawing/2014/main" id="{2AD90559-53CF-E7F9-EBE6-CFA1D0859797}"/>
              </a:ext>
            </a:extLst>
          </p:cNvPr>
          <p:cNvSpPr>
            <a:spLocks noGrp="1"/>
          </p:cNvSpPr>
          <p:nvPr>
            <p:ph idx="1" hasCustomPrompt="1"/>
          </p:nvPr>
        </p:nvSpPr>
        <p:spPr>
          <a:xfrm>
            <a:off x="945149" y="1664704"/>
            <a:ext cx="10373139" cy="450340"/>
          </a:xfrm>
        </p:spPr>
        <p:txBody>
          <a:bodyPr>
            <a:normAutofit/>
          </a:bodyPr>
          <a:lstStyle>
            <a:lvl1pPr algn="ctr">
              <a:defRPr/>
            </a:lvl1pPr>
          </a:lstStyle>
          <a:p>
            <a:pPr marL="0" indent="0" algn="ctr">
              <a:buNone/>
            </a:pPr>
            <a:r>
              <a:rPr lang="en-US" sz="2000">
                <a:solidFill>
                  <a:schemeClr val="bg2">
                    <a:lumMod val="25000"/>
                  </a:schemeClr>
                </a:solidFill>
              </a:rPr>
              <a:t>Click to edit </a:t>
            </a:r>
            <a:r>
              <a:rPr lang="en-US" sz="2000" err="1">
                <a:solidFill>
                  <a:schemeClr val="bg2">
                    <a:lumMod val="25000"/>
                  </a:schemeClr>
                </a:solidFill>
              </a:rPr>
              <a:t>subheader</a:t>
            </a:r>
            <a:endParaRPr lang="en-US" sz="2000">
              <a:solidFill>
                <a:schemeClr val="bg2">
                  <a:lumMod val="25000"/>
                </a:schemeClr>
              </a:solidFill>
            </a:endParaRPr>
          </a:p>
        </p:txBody>
      </p:sp>
      <p:sp>
        <p:nvSpPr>
          <p:cNvPr id="10" name="Text Placeholder 9">
            <a:extLst>
              <a:ext uri="{FF2B5EF4-FFF2-40B4-BE49-F238E27FC236}">
                <a16:creationId xmlns:a16="http://schemas.microsoft.com/office/drawing/2014/main" id="{17EB675B-D6DB-CEF5-E243-A4E00AFBC313}"/>
              </a:ext>
            </a:extLst>
          </p:cNvPr>
          <p:cNvSpPr>
            <a:spLocks noGrp="1"/>
          </p:cNvSpPr>
          <p:nvPr>
            <p:ph type="body" sz="quarter" idx="10"/>
          </p:nvPr>
        </p:nvSpPr>
        <p:spPr>
          <a:xfrm>
            <a:off x="909638" y="2574925"/>
            <a:ext cx="10444162" cy="332944"/>
          </a:xfrm>
        </p:spPr>
        <p:txBody>
          <a:bodyPr/>
          <a:lstStyle>
            <a:lvl1pPr marL="90900" indent="-198900">
              <a:buFont typeface="Arial" panose="020B0604020202020204" pitchFamily="34" charset="0"/>
              <a:buChar char="•"/>
              <a:defRPr/>
            </a:lvl1pPr>
          </a:lstStyle>
          <a:p>
            <a:pPr lvl="0"/>
            <a:r>
              <a:rPr lang="en-GB"/>
              <a:t>Click to edit Master text styles</a:t>
            </a:r>
          </a:p>
        </p:txBody>
      </p:sp>
      <p:sp>
        <p:nvSpPr>
          <p:cNvPr id="9" name="Text Placeholder 9">
            <a:extLst>
              <a:ext uri="{FF2B5EF4-FFF2-40B4-BE49-F238E27FC236}">
                <a16:creationId xmlns:a16="http://schemas.microsoft.com/office/drawing/2014/main" id="{7E469F92-7D93-76A3-8360-760BA912EDCD}"/>
              </a:ext>
            </a:extLst>
          </p:cNvPr>
          <p:cNvSpPr>
            <a:spLocks noGrp="1"/>
          </p:cNvSpPr>
          <p:nvPr>
            <p:ph type="body" sz="quarter" idx="12"/>
          </p:nvPr>
        </p:nvSpPr>
        <p:spPr>
          <a:xfrm>
            <a:off x="909638" y="3208525"/>
            <a:ext cx="10444162" cy="332944"/>
          </a:xfrm>
        </p:spPr>
        <p:txBody>
          <a:bodyPr/>
          <a:lstStyle>
            <a:lvl1pPr marL="90900" indent="-198900">
              <a:buFont typeface="Arial" panose="020B0604020202020204" pitchFamily="34" charset="0"/>
              <a:buChar char="•"/>
              <a:defRPr/>
            </a:lvl1pPr>
          </a:lstStyle>
          <a:p>
            <a:pPr lvl="0"/>
            <a:r>
              <a:rPr lang="en-GB"/>
              <a:t>Click to edit Master text styles</a:t>
            </a:r>
          </a:p>
        </p:txBody>
      </p:sp>
      <p:sp>
        <p:nvSpPr>
          <p:cNvPr id="13" name="Text Placeholder 9">
            <a:extLst>
              <a:ext uri="{FF2B5EF4-FFF2-40B4-BE49-F238E27FC236}">
                <a16:creationId xmlns:a16="http://schemas.microsoft.com/office/drawing/2014/main" id="{63F42F64-1CBD-44F4-4A1F-E9C5DD764704}"/>
              </a:ext>
            </a:extLst>
          </p:cNvPr>
          <p:cNvSpPr>
            <a:spLocks noGrp="1"/>
          </p:cNvSpPr>
          <p:nvPr>
            <p:ph type="body" sz="quarter" idx="14"/>
          </p:nvPr>
        </p:nvSpPr>
        <p:spPr>
          <a:xfrm>
            <a:off x="909638" y="3820525"/>
            <a:ext cx="10444162" cy="332944"/>
          </a:xfrm>
        </p:spPr>
        <p:txBody>
          <a:bodyPr/>
          <a:lstStyle>
            <a:lvl1pPr marL="90900" indent="-198900">
              <a:buFont typeface="Arial" panose="020B0604020202020204" pitchFamily="34" charset="0"/>
              <a:buChar char="•"/>
              <a:defRPr/>
            </a:lvl1pPr>
          </a:lstStyle>
          <a:p>
            <a:pPr lvl="0"/>
            <a:r>
              <a:rPr lang="en-GB"/>
              <a:t>Click to edit Master text styles</a:t>
            </a:r>
          </a:p>
        </p:txBody>
      </p:sp>
      <p:sp>
        <p:nvSpPr>
          <p:cNvPr id="15" name="Text Placeholder 9">
            <a:extLst>
              <a:ext uri="{FF2B5EF4-FFF2-40B4-BE49-F238E27FC236}">
                <a16:creationId xmlns:a16="http://schemas.microsoft.com/office/drawing/2014/main" id="{98FE4B03-AAEB-A6BE-D57E-F9A19CB6687F}"/>
              </a:ext>
            </a:extLst>
          </p:cNvPr>
          <p:cNvSpPr>
            <a:spLocks noGrp="1"/>
          </p:cNvSpPr>
          <p:nvPr>
            <p:ph type="body" sz="quarter" idx="16"/>
          </p:nvPr>
        </p:nvSpPr>
        <p:spPr>
          <a:xfrm>
            <a:off x="909638" y="4461325"/>
            <a:ext cx="10444162" cy="332944"/>
          </a:xfrm>
        </p:spPr>
        <p:txBody>
          <a:bodyPr/>
          <a:lstStyle>
            <a:lvl1pPr marL="90900" indent="-198900">
              <a:buFont typeface="Arial" panose="020B0604020202020204" pitchFamily="34" charset="0"/>
              <a:buChar char="•"/>
              <a:defRPr/>
            </a:lvl1pPr>
          </a:lstStyle>
          <a:p>
            <a:pPr lvl="0"/>
            <a:r>
              <a:rPr lang="en-GB"/>
              <a:t>Click to edit Master text styles</a:t>
            </a:r>
          </a:p>
        </p:txBody>
      </p:sp>
      <p:sp>
        <p:nvSpPr>
          <p:cNvPr id="17" name="Text Placeholder 9">
            <a:extLst>
              <a:ext uri="{FF2B5EF4-FFF2-40B4-BE49-F238E27FC236}">
                <a16:creationId xmlns:a16="http://schemas.microsoft.com/office/drawing/2014/main" id="{20E1C870-A194-83E8-9D64-983A99891E91}"/>
              </a:ext>
            </a:extLst>
          </p:cNvPr>
          <p:cNvSpPr>
            <a:spLocks noGrp="1"/>
          </p:cNvSpPr>
          <p:nvPr>
            <p:ph type="body" sz="quarter" idx="18"/>
          </p:nvPr>
        </p:nvSpPr>
        <p:spPr>
          <a:xfrm>
            <a:off x="909638" y="5109325"/>
            <a:ext cx="10444162" cy="332944"/>
          </a:xfrm>
        </p:spPr>
        <p:txBody>
          <a:bodyPr/>
          <a:lstStyle>
            <a:lvl1pPr marL="90900" indent="-198900">
              <a:buFont typeface="Arial" panose="020B0604020202020204" pitchFamily="34" charset="0"/>
              <a:buChar char="•"/>
              <a:defRPr/>
            </a:lvl1pPr>
          </a:lstStyle>
          <a:p>
            <a:pPr lvl="0"/>
            <a:r>
              <a:rPr lang="en-GB"/>
              <a:t>Click to edit Master text styles</a:t>
            </a:r>
          </a:p>
        </p:txBody>
      </p:sp>
      <p:sp>
        <p:nvSpPr>
          <p:cNvPr id="19" name="Text Placeholder 9">
            <a:extLst>
              <a:ext uri="{FF2B5EF4-FFF2-40B4-BE49-F238E27FC236}">
                <a16:creationId xmlns:a16="http://schemas.microsoft.com/office/drawing/2014/main" id="{17453DAC-1FF6-71B6-141F-D7D73223AC19}"/>
              </a:ext>
            </a:extLst>
          </p:cNvPr>
          <p:cNvSpPr>
            <a:spLocks noGrp="1"/>
          </p:cNvSpPr>
          <p:nvPr>
            <p:ph type="body" sz="quarter" idx="20"/>
          </p:nvPr>
        </p:nvSpPr>
        <p:spPr>
          <a:xfrm>
            <a:off x="909638" y="5771725"/>
            <a:ext cx="10444162" cy="332944"/>
          </a:xfrm>
        </p:spPr>
        <p:txBody>
          <a:bodyPr/>
          <a:lstStyle>
            <a:lvl1pPr marL="90900" indent="-198900">
              <a:buFont typeface="Arial" panose="020B0604020202020204" pitchFamily="34" charset="0"/>
              <a:buChar char="•"/>
              <a:defRPr/>
            </a:lvl1pPr>
          </a:lstStyle>
          <a:p>
            <a:pPr lvl="0"/>
            <a:r>
              <a:rPr lang="en-GB"/>
              <a:t>Click to edit Master text styles</a:t>
            </a:r>
          </a:p>
        </p:txBody>
      </p:sp>
      <p:sp>
        <p:nvSpPr>
          <p:cNvPr id="31" name="Rectangle 30">
            <a:extLst>
              <a:ext uri="{FF2B5EF4-FFF2-40B4-BE49-F238E27FC236}">
                <a16:creationId xmlns:a16="http://schemas.microsoft.com/office/drawing/2014/main" id="{97F37B95-2E18-8CAD-AB12-A64719A27ABE}"/>
              </a:ext>
            </a:extLst>
          </p:cNvPr>
          <p:cNvSpPr/>
          <p:nvPr userDrawn="1"/>
        </p:nvSpPr>
        <p:spPr>
          <a:xfrm>
            <a:off x="-71562" y="-79513"/>
            <a:ext cx="12348376" cy="33395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2" name="Google Shape;18;p31">
            <a:extLst>
              <a:ext uri="{FF2B5EF4-FFF2-40B4-BE49-F238E27FC236}">
                <a16:creationId xmlns:a16="http://schemas.microsoft.com/office/drawing/2014/main" id="{C1BCE95F-D2FA-B284-27D4-D886C46F361F}"/>
              </a:ext>
            </a:extLst>
          </p:cNvPr>
          <p:cNvSpPr txBox="1">
            <a:spLocks noGrp="1"/>
          </p:cNvSpPr>
          <p:nvPr>
            <p:ph type="sldNum" idx="2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r>
              <a:rPr lang="en-US"/>
              <a:t>3 / </a:t>
            </a:r>
            <a:fld id="{00000000-1234-1234-1234-123412341234}" type="slidenum">
              <a:rPr lang="en-US" b="1" smtClean="0"/>
              <a:pPr/>
              <a:t>‹#›</a:t>
            </a:fld>
            <a:endParaRPr b="1"/>
          </a:p>
        </p:txBody>
      </p:sp>
    </p:spTree>
    <p:extLst>
      <p:ext uri="{BB962C8B-B14F-4D97-AF65-F5344CB8AC3E}">
        <p14:creationId xmlns:p14="http://schemas.microsoft.com/office/powerpoint/2010/main" val="2124188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EC652-9597-55D7-F84E-C1AAC9EBDB6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BB27A0F-8727-752E-6360-283E3FC870B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F8F4A205-295D-33BC-27E5-1690C352BD3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5B822985-827F-3069-DC54-65251FD11821}"/>
              </a:ext>
            </a:extLst>
          </p:cNvPr>
          <p:cNvSpPr>
            <a:spLocks noGrp="1"/>
          </p:cNvSpPr>
          <p:nvPr>
            <p:ph type="dt" sz="half" idx="10"/>
          </p:nvPr>
        </p:nvSpPr>
        <p:spPr/>
        <p:txBody>
          <a:bodyPr/>
          <a:lstStyle/>
          <a:p>
            <a:fld id="{DA08C579-33DA-4844-B075-C3B77D463793}" type="datetimeFigureOut">
              <a:rPr lang="en-GB" smtClean="0"/>
              <a:t>11/07/2025</a:t>
            </a:fld>
            <a:endParaRPr lang="en-GB"/>
          </a:p>
        </p:txBody>
      </p:sp>
      <p:sp>
        <p:nvSpPr>
          <p:cNvPr id="6" name="Footer Placeholder 5">
            <a:extLst>
              <a:ext uri="{FF2B5EF4-FFF2-40B4-BE49-F238E27FC236}">
                <a16:creationId xmlns:a16="http://schemas.microsoft.com/office/drawing/2014/main" id="{1AB135A2-B966-C470-42D4-B79C902B7BA9}"/>
              </a:ext>
            </a:extLst>
          </p:cNvPr>
          <p:cNvSpPr>
            <a:spLocks noGrp="1"/>
          </p:cNvSpPr>
          <p:nvPr>
            <p:ph type="ftr" sz="quarter" idx="11"/>
          </p:nvPr>
        </p:nvSpPr>
        <p:spPr/>
        <p:txBody>
          <a:bodyPr/>
          <a:lstStyle/>
          <a:p>
            <a:endParaRPr lang="en-GB"/>
          </a:p>
        </p:txBody>
      </p:sp>
      <p:sp>
        <p:nvSpPr>
          <p:cNvPr id="8" name="Rectangle 7">
            <a:extLst>
              <a:ext uri="{FF2B5EF4-FFF2-40B4-BE49-F238E27FC236}">
                <a16:creationId xmlns:a16="http://schemas.microsoft.com/office/drawing/2014/main" id="{7D90B641-5152-4AD0-2221-34C74FB7E55C}"/>
              </a:ext>
            </a:extLst>
          </p:cNvPr>
          <p:cNvSpPr/>
          <p:nvPr userDrawn="1"/>
        </p:nvSpPr>
        <p:spPr>
          <a:xfrm>
            <a:off x="-71562" y="-79513"/>
            <a:ext cx="12348376" cy="33395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9" name="Google Shape;18;p31">
            <a:extLst>
              <a:ext uri="{FF2B5EF4-FFF2-40B4-BE49-F238E27FC236}">
                <a16:creationId xmlns:a16="http://schemas.microsoft.com/office/drawing/2014/main" id="{40D522E1-51B0-EA9A-C969-793C61EBAC78}"/>
              </a:ext>
            </a:extLst>
          </p:cNvPr>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r>
              <a:rPr lang="en-US"/>
              <a:t>3 / </a:t>
            </a:r>
            <a:fld id="{00000000-1234-1234-1234-123412341234}" type="slidenum">
              <a:rPr lang="en-US" b="1" smtClean="0"/>
              <a:pPr/>
              <a:t>‹#›</a:t>
            </a:fld>
            <a:endParaRPr b="1"/>
          </a:p>
        </p:txBody>
      </p:sp>
    </p:spTree>
    <p:extLst>
      <p:ext uri="{BB962C8B-B14F-4D97-AF65-F5344CB8AC3E}">
        <p14:creationId xmlns:p14="http://schemas.microsoft.com/office/powerpoint/2010/main" val="3153474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4B320-C346-ED4A-98D8-E2CE5CE86848}"/>
              </a:ext>
            </a:extLst>
          </p:cNvPr>
          <p:cNvSpPr>
            <a:spLocks noGrp="1"/>
          </p:cNvSpPr>
          <p:nvPr>
            <p:ph type="title"/>
          </p:nvPr>
        </p:nvSpPr>
        <p:spPr>
          <a:xfrm>
            <a:off x="873918" y="365125"/>
            <a:ext cx="10515600" cy="1325563"/>
          </a:xfrm>
        </p:spPr>
        <p:txBody>
          <a:bodyPr/>
          <a:lstStyle/>
          <a:p>
            <a:r>
              <a:rPr lang="en-GB"/>
              <a:t>Click to edit Master title style</a:t>
            </a:r>
          </a:p>
        </p:txBody>
      </p:sp>
      <p:sp>
        <p:nvSpPr>
          <p:cNvPr id="3" name="Text Placeholder 29">
            <a:extLst>
              <a:ext uri="{FF2B5EF4-FFF2-40B4-BE49-F238E27FC236}">
                <a16:creationId xmlns:a16="http://schemas.microsoft.com/office/drawing/2014/main" id="{ED3B3CBD-DA24-1ED5-6C5E-D7681EB10FF5}"/>
              </a:ext>
            </a:extLst>
          </p:cNvPr>
          <p:cNvSpPr>
            <a:spLocks noGrp="1"/>
          </p:cNvSpPr>
          <p:nvPr>
            <p:ph type="body" sz="quarter" idx="21"/>
          </p:nvPr>
        </p:nvSpPr>
        <p:spPr>
          <a:xfrm>
            <a:off x="800100" y="1557960"/>
            <a:ext cx="10663237" cy="544512"/>
          </a:xfrm>
          <a:solidFill>
            <a:schemeClr val="accent2">
              <a:lumMod val="60000"/>
              <a:lumOff val="40000"/>
            </a:schemeClr>
          </a:solidFill>
        </p:spPr>
        <p:txBody>
          <a:bodyPr/>
          <a:lstStyle>
            <a:lvl1pPr>
              <a:defRPr>
                <a:noFill/>
              </a:defRPr>
            </a:lvl1pPr>
          </a:lstStyle>
          <a:p>
            <a:pPr lvl="0"/>
            <a:endParaRPr lang="en-GB"/>
          </a:p>
        </p:txBody>
      </p:sp>
      <p:sp>
        <p:nvSpPr>
          <p:cNvPr id="4" name="Content Placeholder 2">
            <a:extLst>
              <a:ext uri="{FF2B5EF4-FFF2-40B4-BE49-F238E27FC236}">
                <a16:creationId xmlns:a16="http://schemas.microsoft.com/office/drawing/2014/main" id="{23671B18-7F72-60A0-B0E8-681E0F5A41E4}"/>
              </a:ext>
            </a:extLst>
          </p:cNvPr>
          <p:cNvSpPr>
            <a:spLocks noGrp="1"/>
          </p:cNvSpPr>
          <p:nvPr>
            <p:ph idx="1" hasCustomPrompt="1"/>
          </p:nvPr>
        </p:nvSpPr>
        <p:spPr>
          <a:xfrm>
            <a:off x="945149" y="1664704"/>
            <a:ext cx="10373139" cy="450340"/>
          </a:xfrm>
        </p:spPr>
        <p:txBody>
          <a:bodyPr>
            <a:normAutofit/>
          </a:bodyPr>
          <a:lstStyle>
            <a:lvl1pPr algn="ctr">
              <a:defRPr/>
            </a:lvl1pPr>
          </a:lstStyle>
          <a:p>
            <a:pPr marL="0" indent="0" algn="ctr">
              <a:buNone/>
            </a:pPr>
            <a:r>
              <a:rPr lang="en-US" sz="2000">
                <a:solidFill>
                  <a:schemeClr val="bg2">
                    <a:lumMod val="25000"/>
                  </a:schemeClr>
                </a:solidFill>
              </a:rPr>
              <a:t>Click to edit </a:t>
            </a:r>
            <a:r>
              <a:rPr lang="en-US" sz="2000" err="1">
                <a:solidFill>
                  <a:schemeClr val="bg2">
                    <a:lumMod val="25000"/>
                  </a:schemeClr>
                </a:solidFill>
              </a:rPr>
              <a:t>subheader</a:t>
            </a:r>
            <a:endParaRPr lang="en-US" sz="2000">
              <a:solidFill>
                <a:schemeClr val="bg2">
                  <a:lumMod val="25000"/>
                </a:schemeClr>
              </a:solidFill>
            </a:endParaRPr>
          </a:p>
        </p:txBody>
      </p:sp>
      <p:sp>
        <p:nvSpPr>
          <p:cNvPr id="8" name="Text Placeholder 7">
            <a:extLst>
              <a:ext uri="{FF2B5EF4-FFF2-40B4-BE49-F238E27FC236}">
                <a16:creationId xmlns:a16="http://schemas.microsoft.com/office/drawing/2014/main" id="{F2712C92-A256-F6D7-E71F-3CB710A8F87D}"/>
              </a:ext>
            </a:extLst>
          </p:cNvPr>
          <p:cNvSpPr>
            <a:spLocks noGrp="1"/>
          </p:cNvSpPr>
          <p:nvPr>
            <p:ph type="body" sz="quarter" idx="24"/>
          </p:nvPr>
        </p:nvSpPr>
        <p:spPr>
          <a:xfrm>
            <a:off x="1003324" y="2675097"/>
            <a:ext cx="31115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Text Placeholder 7">
            <a:extLst>
              <a:ext uri="{FF2B5EF4-FFF2-40B4-BE49-F238E27FC236}">
                <a16:creationId xmlns:a16="http://schemas.microsoft.com/office/drawing/2014/main" id="{4699DBEF-FD4D-5E66-E9B4-155BFE41A569}"/>
              </a:ext>
            </a:extLst>
          </p:cNvPr>
          <p:cNvSpPr>
            <a:spLocks noGrp="1"/>
          </p:cNvSpPr>
          <p:nvPr>
            <p:ph type="body" sz="quarter" idx="25"/>
          </p:nvPr>
        </p:nvSpPr>
        <p:spPr>
          <a:xfrm>
            <a:off x="4649494" y="2675097"/>
            <a:ext cx="31115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ext Placeholder 7">
            <a:extLst>
              <a:ext uri="{FF2B5EF4-FFF2-40B4-BE49-F238E27FC236}">
                <a16:creationId xmlns:a16="http://schemas.microsoft.com/office/drawing/2014/main" id="{41ECAABA-5023-0804-19D4-40EA0DF3282C}"/>
              </a:ext>
            </a:extLst>
          </p:cNvPr>
          <p:cNvSpPr>
            <a:spLocks noGrp="1"/>
          </p:cNvSpPr>
          <p:nvPr>
            <p:ph type="body" sz="quarter" idx="26"/>
          </p:nvPr>
        </p:nvSpPr>
        <p:spPr>
          <a:xfrm>
            <a:off x="8295664" y="2675097"/>
            <a:ext cx="31115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Rectangle 11">
            <a:extLst>
              <a:ext uri="{FF2B5EF4-FFF2-40B4-BE49-F238E27FC236}">
                <a16:creationId xmlns:a16="http://schemas.microsoft.com/office/drawing/2014/main" id="{12792CB5-4B7B-2E72-C568-F817B3AD326A}"/>
              </a:ext>
            </a:extLst>
          </p:cNvPr>
          <p:cNvSpPr/>
          <p:nvPr userDrawn="1"/>
        </p:nvSpPr>
        <p:spPr>
          <a:xfrm>
            <a:off x="-71562" y="-79513"/>
            <a:ext cx="12348376" cy="33395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5" name="Google Shape;18;p31">
            <a:extLst>
              <a:ext uri="{FF2B5EF4-FFF2-40B4-BE49-F238E27FC236}">
                <a16:creationId xmlns:a16="http://schemas.microsoft.com/office/drawing/2014/main" id="{46FE8AE0-638D-C86F-931E-6AB827083F3E}"/>
              </a:ext>
            </a:extLst>
          </p:cNvPr>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r>
              <a:rPr lang="en-US"/>
              <a:t>3 / </a:t>
            </a:r>
            <a:fld id="{00000000-1234-1234-1234-123412341234}" type="slidenum">
              <a:rPr lang="en-US" b="1" smtClean="0"/>
              <a:pPr/>
              <a:t>‹#›</a:t>
            </a:fld>
            <a:endParaRPr b="1"/>
          </a:p>
        </p:txBody>
      </p:sp>
    </p:spTree>
    <p:extLst>
      <p:ext uri="{BB962C8B-B14F-4D97-AF65-F5344CB8AC3E}">
        <p14:creationId xmlns:p14="http://schemas.microsoft.com/office/powerpoint/2010/main" val="1926657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6FA704F-7175-9F3B-5357-3B557D988DE8}"/>
              </a:ext>
            </a:extLst>
          </p:cNvPr>
          <p:cNvSpPr>
            <a:spLocks noGrp="1"/>
          </p:cNvSpPr>
          <p:nvPr>
            <p:ph type="title"/>
          </p:nvPr>
        </p:nvSpPr>
        <p:spPr>
          <a:xfrm>
            <a:off x="873918" y="365125"/>
            <a:ext cx="10515600" cy="1325563"/>
          </a:xfrm>
        </p:spPr>
        <p:txBody>
          <a:bodyPr/>
          <a:lstStyle/>
          <a:p>
            <a:r>
              <a:rPr lang="en-GB"/>
              <a:t>Click to edit Master title style</a:t>
            </a:r>
          </a:p>
        </p:txBody>
      </p:sp>
      <p:sp>
        <p:nvSpPr>
          <p:cNvPr id="7" name="Text Placeholder 29">
            <a:extLst>
              <a:ext uri="{FF2B5EF4-FFF2-40B4-BE49-F238E27FC236}">
                <a16:creationId xmlns:a16="http://schemas.microsoft.com/office/drawing/2014/main" id="{A8E494DA-9C4D-E374-C442-FC40235F0869}"/>
              </a:ext>
            </a:extLst>
          </p:cNvPr>
          <p:cNvSpPr>
            <a:spLocks noGrp="1"/>
          </p:cNvSpPr>
          <p:nvPr>
            <p:ph type="body" sz="quarter" idx="21"/>
          </p:nvPr>
        </p:nvSpPr>
        <p:spPr>
          <a:xfrm>
            <a:off x="800100" y="1557960"/>
            <a:ext cx="10663237" cy="544512"/>
          </a:xfrm>
          <a:solidFill>
            <a:schemeClr val="accent2">
              <a:lumMod val="60000"/>
              <a:lumOff val="40000"/>
            </a:schemeClr>
          </a:solidFill>
        </p:spPr>
        <p:txBody>
          <a:bodyPr/>
          <a:lstStyle>
            <a:lvl1pPr>
              <a:defRPr>
                <a:noFill/>
              </a:defRPr>
            </a:lvl1pPr>
          </a:lstStyle>
          <a:p>
            <a:pPr lvl="0"/>
            <a:endParaRPr lang="en-GB"/>
          </a:p>
        </p:txBody>
      </p:sp>
      <p:sp>
        <p:nvSpPr>
          <p:cNvPr id="8" name="Content Placeholder 2">
            <a:extLst>
              <a:ext uri="{FF2B5EF4-FFF2-40B4-BE49-F238E27FC236}">
                <a16:creationId xmlns:a16="http://schemas.microsoft.com/office/drawing/2014/main" id="{F6E02639-DAFE-8A93-2074-E6C92FF47CBD}"/>
              </a:ext>
            </a:extLst>
          </p:cNvPr>
          <p:cNvSpPr>
            <a:spLocks noGrp="1"/>
          </p:cNvSpPr>
          <p:nvPr>
            <p:ph idx="1" hasCustomPrompt="1"/>
          </p:nvPr>
        </p:nvSpPr>
        <p:spPr>
          <a:xfrm>
            <a:off x="945149" y="1664704"/>
            <a:ext cx="10373139" cy="450340"/>
          </a:xfrm>
        </p:spPr>
        <p:txBody>
          <a:bodyPr>
            <a:normAutofit/>
          </a:bodyPr>
          <a:lstStyle>
            <a:lvl1pPr algn="ctr">
              <a:defRPr/>
            </a:lvl1pPr>
          </a:lstStyle>
          <a:p>
            <a:pPr marL="0" indent="0" algn="ctr">
              <a:buNone/>
            </a:pPr>
            <a:r>
              <a:rPr lang="en-US" sz="2000">
                <a:solidFill>
                  <a:schemeClr val="bg2">
                    <a:lumMod val="25000"/>
                  </a:schemeClr>
                </a:solidFill>
              </a:rPr>
              <a:t>Click to edit </a:t>
            </a:r>
            <a:r>
              <a:rPr lang="en-US" sz="2000" err="1">
                <a:solidFill>
                  <a:schemeClr val="bg2">
                    <a:lumMod val="25000"/>
                  </a:schemeClr>
                </a:solidFill>
              </a:rPr>
              <a:t>subheader</a:t>
            </a:r>
            <a:endParaRPr lang="en-US" sz="2000">
              <a:solidFill>
                <a:schemeClr val="bg2">
                  <a:lumMod val="25000"/>
                </a:schemeClr>
              </a:solidFill>
            </a:endParaRPr>
          </a:p>
        </p:txBody>
      </p:sp>
      <p:sp>
        <p:nvSpPr>
          <p:cNvPr id="9" name="Rectangle 8">
            <a:extLst>
              <a:ext uri="{FF2B5EF4-FFF2-40B4-BE49-F238E27FC236}">
                <a16:creationId xmlns:a16="http://schemas.microsoft.com/office/drawing/2014/main" id="{D4F4140A-1ACB-B309-2C9D-C72B6DAC6E2C}"/>
              </a:ext>
            </a:extLst>
          </p:cNvPr>
          <p:cNvSpPr/>
          <p:nvPr userDrawn="1"/>
        </p:nvSpPr>
        <p:spPr>
          <a:xfrm>
            <a:off x="-71562" y="-79513"/>
            <a:ext cx="12348376" cy="33395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11" name="Text Placeholder 10">
            <a:extLst>
              <a:ext uri="{FF2B5EF4-FFF2-40B4-BE49-F238E27FC236}">
                <a16:creationId xmlns:a16="http://schemas.microsoft.com/office/drawing/2014/main" id="{33391FE5-3EF3-1555-963D-201426669A02}"/>
              </a:ext>
            </a:extLst>
          </p:cNvPr>
          <p:cNvSpPr>
            <a:spLocks noGrp="1"/>
          </p:cNvSpPr>
          <p:nvPr>
            <p:ph type="body" sz="quarter" idx="22"/>
          </p:nvPr>
        </p:nvSpPr>
        <p:spPr>
          <a:xfrm>
            <a:off x="873918" y="2490788"/>
            <a:ext cx="10514807" cy="375644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Google Shape;18;p31">
            <a:extLst>
              <a:ext uri="{FF2B5EF4-FFF2-40B4-BE49-F238E27FC236}">
                <a16:creationId xmlns:a16="http://schemas.microsoft.com/office/drawing/2014/main" id="{0052DDCB-A3DD-3256-F476-D81C38068AC0}"/>
              </a:ext>
            </a:extLst>
          </p:cNvPr>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r>
              <a:rPr lang="en-US"/>
              <a:t>3 / </a:t>
            </a:r>
            <a:fld id="{00000000-1234-1234-1234-123412341234}" type="slidenum">
              <a:rPr lang="en-US" b="1" smtClean="0"/>
              <a:pPr/>
              <a:t>‹#›</a:t>
            </a:fld>
            <a:endParaRPr b="1"/>
          </a:p>
        </p:txBody>
      </p:sp>
    </p:spTree>
    <p:extLst>
      <p:ext uri="{BB962C8B-B14F-4D97-AF65-F5344CB8AC3E}">
        <p14:creationId xmlns:p14="http://schemas.microsoft.com/office/powerpoint/2010/main" val="3074160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1.xml"/><Relationship Id="rId4" Type="http://schemas.openxmlformats.org/officeDocument/2006/relationships/hyperlink" Target="http://www.presentationgo.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2ACAD7-816C-13ED-0AC7-85850C3DCE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D44F7CAC-35E6-9F47-8944-D638EDCCA1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C1D5FC1-0E71-6F54-E32C-363432B4C7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08C579-33DA-4844-B075-C3B77D463793}" type="datetimeFigureOut">
              <a:rPr lang="en-GB" smtClean="0"/>
              <a:t>11/07/2025</a:t>
            </a:fld>
            <a:endParaRPr lang="en-GB"/>
          </a:p>
        </p:txBody>
      </p:sp>
      <p:sp>
        <p:nvSpPr>
          <p:cNvPr id="5" name="Footer Placeholder 4">
            <a:extLst>
              <a:ext uri="{FF2B5EF4-FFF2-40B4-BE49-F238E27FC236}">
                <a16:creationId xmlns:a16="http://schemas.microsoft.com/office/drawing/2014/main" id="{CC6AA642-3D73-4270-95AA-001D54257F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D5A38EE1-0638-F1EB-911D-C13BD33BEF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FF7DBB7-8AC6-6443-8FF1-92FBFD1A8A28}" type="slidenum">
              <a:rPr lang="en-GB" smtClean="0"/>
              <a:t>‹#›</a:t>
            </a:fld>
            <a:endParaRPr lang="en-GB"/>
          </a:p>
        </p:txBody>
      </p:sp>
    </p:spTree>
    <p:extLst>
      <p:ext uri="{BB962C8B-B14F-4D97-AF65-F5344CB8AC3E}">
        <p14:creationId xmlns:p14="http://schemas.microsoft.com/office/powerpoint/2010/main" val="156122522"/>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43" r:id="rId4"/>
    <p:sldLayoutId id="2147483744" r:id="rId5"/>
    <p:sldLayoutId id="2147483738" r:id="rId6"/>
    <p:sldLayoutId id="2147483728" r:id="rId7"/>
    <p:sldLayoutId id="2147483729" r:id="rId8"/>
    <p:sldLayoutId id="2147483741" r:id="rId9"/>
    <p:sldLayoutId id="2147483730" r:id="rId10"/>
    <p:sldLayoutId id="2147483731" r:id="rId11"/>
    <p:sldLayoutId id="2147483740" r:id="rId12"/>
    <p:sldLayoutId id="2147483732" r:id="rId13"/>
    <p:sldLayoutId id="2147483739" r:id="rId14"/>
    <p:sldLayoutId id="2147483733" r:id="rId15"/>
    <p:sldLayoutId id="2147483734" r:id="rId16"/>
    <p:sldLayoutId id="2147483735" r:id="rId17"/>
    <p:sldLayoutId id="2147483736" r:id="rId18"/>
    <p:sldLayoutId id="2147483742" r:id="rId19"/>
    <p:sldLayoutId id="2147483745" r:id="rId20"/>
  </p:sldLayoutIdLst>
  <p:txStyles>
    <p:titleStyle>
      <a:lvl1pPr algn="ctr"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06332"/>
            <a:ext cx="10515600" cy="739056"/>
          </a:xfrm>
          <a:prstGeom prst="rect">
            <a:avLst/>
          </a:prstGeom>
        </p:spPr>
        <p:txBody>
          <a:bodyPr rIns="0">
            <a:normAutofit/>
          </a:bodyPr>
          <a:lstStyle/>
          <a:p>
            <a:pPr marL="0" lvl="0"/>
            <a:r>
              <a:rPr lang="en-US"/>
              <a:t>Click to edit Master title style</a:t>
            </a:r>
          </a:p>
        </p:txBody>
      </p:sp>
      <p:sp>
        <p:nvSpPr>
          <p:cNvPr id="3" name="Text Placeholder 2"/>
          <p:cNvSpPr>
            <a:spLocks noGrp="1"/>
          </p:cNvSpPr>
          <p:nvPr>
            <p:ph type="body" idx="1"/>
          </p:nvPr>
        </p:nvSpPr>
        <p:spPr>
          <a:xfrm>
            <a:off x="838200" y="1219200"/>
            <a:ext cx="10515600" cy="4957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0" y="6305911"/>
            <a:ext cx="12192000" cy="552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150" normalizeH="0" baseline="0" noProof="0">
                <a:ln>
                  <a:noFill/>
                </a:ln>
                <a:solidFill>
                  <a:prstClr val="white">
                    <a:lumMod val="75000"/>
                  </a:prstClr>
                </a:solidFill>
                <a:effectLst/>
                <a:uLnTx/>
                <a:uFillTx/>
                <a:latin typeface="+mn-lt"/>
                <a:ea typeface="+mn-ea"/>
                <a:cs typeface="+mn-cs"/>
              </a:rPr>
              <a:t>www.</a:t>
            </a:r>
            <a:r>
              <a:rPr kumimoji="0" lang="en-US" sz="3200" b="0" i="0" u="none" strike="noStrike" kern="1200" cap="none" spc="150" normalizeH="0" baseline="0" noProof="0">
                <a:ln>
                  <a:noFill/>
                </a:ln>
                <a:solidFill>
                  <a:prstClr val="black">
                    <a:lumMod val="85000"/>
                    <a:lumOff val="15000"/>
                  </a:prstClr>
                </a:solidFill>
                <a:effectLst/>
                <a:uLnTx/>
                <a:uFillTx/>
                <a:latin typeface="+mn-lt"/>
                <a:ea typeface="+mn-ea"/>
                <a:cs typeface="+mn-cs"/>
              </a:rPr>
              <a:t>presentationgo</a:t>
            </a:r>
            <a:r>
              <a:rPr kumimoji="0" lang="en-US" sz="3200" b="0" i="0" u="none" strike="noStrike" kern="1200" cap="none" spc="150" normalizeH="0" baseline="0" noProof="0">
                <a:ln>
                  <a:noFill/>
                </a:ln>
                <a:solidFill>
                  <a:prstClr val="white">
                    <a:lumMod val="75000"/>
                  </a:prstClr>
                </a:solidFill>
                <a:effectLst/>
                <a:uLnTx/>
                <a:uFillTx/>
                <a:latin typeface="+mn-lt"/>
                <a:ea typeface="+mn-ea"/>
                <a:cs typeface="+mn-cs"/>
              </a:rPr>
              <a:t>.com</a:t>
            </a:r>
          </a:p>
        </p:txBody>
      </p:sp>
      <p:sp>
        <p:nvSpPr>
          <p:cNvPr id="23" name="Freeform 22"/>
          <p:cNvSpPr/>
          <p:nvPr userDrawn="1"/>
        </p:nvSpPr>
        <p:spPr>
          <a:xfrm rot="5400000">
            <a:off x="183153" y="21288"/>
            <a:ext cx="369496" cy="761203"/>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800"/>
          </a:p>
        </p:txBody>
      </p:sp>
      <p:grpSp>
        <p:nvGrpSpPr>
          <p:cNvPr id="8" name="Group 7"/>
          <p:cNvGrpSpPr/>
          <p:nvPr userDrawn="1"/>
        </p:nvGrpSpPr>
        <p:grpSpPr>
          <a:xfrm>
            <a:off x="-2206544" y="-73804"/>
            <a:ext cx="1977374" cy="612144"/>
            <a:chOff x="-2096383" y="21447"/>
            <a:chExt cx="1483030" cy="612144"/>
          </a:xfrm>
        </p:grpSpPr>
        <p:sp>
          <p:nvSpPr>
            <p:cNvPr id="10" name="TextBox 9"/>
            <p:cNvSpPr txBox="1"/>
            <p:nvPr userDrawn="1"/>
          </p:nvSpPr>
          <p:spPr>
            <a:xfrm>
              <a:off x="-2096383" y="21447"/>
              <a:ext cx="259927" cy="246221"/>
            </a:xfrm>
            <a:prstGeom prst="rect">
              <a:avLst/>
            </a:prstGeom>
            <a:noFill/>
          </p:spPr>
          <p:txBody>
            <a:bodyPr wrap="none" rtlCol="0">
              <a:spAutoFit/>
            </a:bodyPr>
            <a:lstStyle/>
            <a:p>
              <a:r>
                <a:rPr lang="en-US" sz="1000">
                  <a:latin typeface="Open Sans" panose="020B0606030504020204" pitchFamily="34" charset="0"/>
                  <a:ea typeface="Open Sans" panose="020B0606030504020204" pitchFamily="34" charset="0"/>
                  <a:cs typeface="Open Sans" panose="020B0606030504020204" pitchFamily="34" charset="0"/>
                </a:rPr>
                <a:t>By:</a:t>
              </a:r>
            </a:p>
          </p:txBody>
        </p:sp>
        <p:sp>
          <p:nvSpPr>
            <p:cNvPr id="11" name="TextBox 10"/>
            <p:cNvSpPr txBox="1"/>
            <p:nvPr userDrawn="1"/>
          </p:nvSpPr>
          <p:spPr>
            <a:xfrm>
              <a:off x="-1002010" y="387370"/>
              <a:ext cx="330859" cy="246221"/>
            </a:xfrm>
            <a:prstGeom prst="rect">
              <a:avLst/>
            </a:prstGeom>
            <a:noFill/>
          </p:spPr>
          <p:txBody>
            <a:bodyPr wrap="none" rtlCol="0">
              <a:spAutoFit/>
            </a:bodyPr>
            <a:lstStyle/>
            <a:p>
              <a:r>
                <a:rPr lang="en-US" sz="1000">
                  <a:latin typeface="Open Sans" panose="020B0606030504020204" pitchFamily="34" charset="0"/>
                  <a:ea typeface="Open Sans" panose="020B0606030504020204" pitchFamily="34" charset="0"/>
                  <a:cs typeface="Open Sans" panose="020B0606030504020204" pitchFamily="34" charset="0"/>
                </a:rPr>
                <a:t>.com</a:t>
              </a: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18604" y="234547"/>
              <a:ext cx="1405251" cy="185944"/>
            </a:xfrm>
            <a:prstGeom prst="rect">
              <a:avLst/>
            </a:prstGeom>
          </p:spPr>
        </p:pic>
      </p:grpSp>
      <p:sp>
        <p:nvSpPr>
          <p:cNvPr id="13" name="Rectangle 12"/>
          <p:cNvSpPr/>
          <p:nvPr userDrawn="1"/>
        </p:nvSpPr>
        <p:spPr>
          <a:xfrm>
            <a:off x="-118532" y="6959601"/>
            <a:ext cx="1486304" cy="261610"/>
          </a:xfrm>
          <a:prstGeom prst="rect">
            <a:avLst/>
          </a:prstGeom>
        </p:spPr>
        <p:txBody>
          <a:bodyPr wrap="none">
            <a:spAutoFit/>
          </a:bodyPr>
          <a:lstStyle/>
          <a:p>
            <a:r>
              <a:rPr lang="en-US" sz="1100" b="0" i="0">
                <a:solidFill>
                  <a:srgbClr val="555555"/>
                </a:solidFill>
                <a:effectLst/>
                <a:latin typeface="Open Sans" panose="020B0606030504020204" pitchFamily="34" charset="0"/>
              </a:rPr>
              <a:t>© </a:t>
            </a:r>
            <a:r>
              <a:rPr lang="en-US" sz="1100" b="0" i="0" u="none" strike="noStrike">
                <a:solidFill>
                  <a:srgbClr val="A5CD28"/>
                </a:solidFill>
                <a:effectLst/>
                <a:latin typeface="Open Sans" panose="020B0606030504020204" pitchFamily="34" charset="0"/>
                <a:hlinkClick r:id="rId4" tooltip="PresentationGo!"/>
              </a:rPr>
              <a:t>presentationgo.com</a:t>
            </a:r>
            <a:endParaRPr lang="en-US" sz="1100"/>
          </a:p>
        </p:txBody>
      </p:sp>
    </p:spTree>
    <p:extLst>
      <p:ext uri="{BB962C8B-B14F-4D97-AF65-F5344CB8AC3E}">
        <p14:creationId xmlns:p14="http://schemas.microsoft.com/office/powerpoint/2010/main" val="771758150"/>
      </p:ext>
    </p:extLst>
  </p:cSld>
  <p:clrMap bg1="lt1" tx1="dk1" bg2="lt2" tx2="dk2" accent1="accent1" accent2="accent2" accent3="accent3" accent4="accent4" accent5="accent5" accent6="accent6" hlink="hlink" folHlink="folHlink"/>
  <p:sldLayoutIdLst>
    <p:sldLayoutId id="2147483723" r:id="rId1"/>
  </p:sldLayoutIdLst>
  <p:txStyles>
    <p:titleStyle>
      <a:lvl1pPr algn="l" defTabSz="914400" rtl="0" eaLnBrk="1" latinLnBrk="0" hangingPunct="1">
        <a:lnSpc>
          <a:spcPct val="90000"/>
        </a:lnSpc>
        <a:spcBef>
          <a:spcPct val="0"/>
        </a:spcBef>
        <a:buNone/>
        <a:defRPr lang="en-US" sz="3600" b="1" kern="1200">
          <a:solidFill>
            <a:schemeClr val="tx1"/>
          </a:solidFill>
          <a:latin typeface="Helvetica" panose="020B05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44.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6.xml"/><Relationship Id="rId1" Type="http://schemas.openxmlformats.org/officeDocument/2006/relationships/slideLayout" Target="../slideLayouts/slideLayout8.xml"/><Relationship Id="rId4" Type="http://schemas.openxmlformats.org/officeDocument/2006/relationships/image" Target="../media/image57.png"/></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8.xml"/><Relationship Id="rId1" Type="http://schemas.openxmlformats.org/officeDocument/2006/relationships/slideLayout" Target="../slideLayouts/slideLayout8.xml"/><Relationship Id="rId4" Type="http://schemas.openxmlformats.org/officeDocument/2006/relationships/image" Target="../media/image61.png"/></Relationships>
</file>

<file path=ppt/slides/_rels/slide3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9.xml"/><Relationship Id="rId1" Type="http://schemas.openxmlformats.org/officeDocument/2006/relationships/slideLayout" Target="../slideLayouts/slideLayout8.xml"/><Relationship Id="rId4" Type="http://schemas.openxmlformats.org/officeDocument/2006/relationships/image" Target="../media/image6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hyperlink" Target="https://www.gtfcc.org/resources/gtfcc-laboratory-referral-and-results-reporting-forms/" TargetMode="External"/><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hyperlink" Target="https://www.gtfcc.org/resources/gtfcc-laboratory-referral-and-results-reporting-forms/" TargetMode="External"/><Relationship Id="rId2" Type="http://schemas.openxmlformats.org/officeDocument/2006/relationships/notesSlide" Target="../notesSlides/notesSlide47.xml"/><Relationship Id="rId1" Type="http://schemas.openxmlformats.org/officeDocument/2006/relationships/slideLayout" Target="../slideLayouts/slideLayout10.xml"/><Relationship Id="rId5" Type="http://schemas.openxmlformats.org/officeDocument/2006/relationships/image" Target="../media/image66.png"/><Relationship Id="rId4" Type="http://schemas.openxmlformats.org/officeDocument/2006/relationships/image" Target="../media/image65.png"/></Relationships>
</file>

<file path=ppt/slides/_rels/slide4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9.xml"/><Relationship Id="rId1" Type="http://schemas.openxmlformats.org/officeDocument/2006/relationships/slideLayout" Target="../slideLayouts/slideLayout8.xml"/><Relationship Id="rId5" Type="http://schemas.openxmlformats.org/officeDocument/2006/relationships/image" Target="../media/image69.svg"/><Relationship Id="rId4" Type="http://schemas.openxmlformats.org/officeDocument/2006/relationships/image" Target="../media/image6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gtfcc.org/resources/public-health-surveillance-for-cholera/" TargetMode="External"/><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hyperlink" Target="https://www.gtfcc.org/resources/public-health-surveillance-for-cholera/&#8203;" TargetMode="External"/><Relationship Id="rId7" Type="http://schemas.openxmlformats.org/officeDocument/2006/relationships/image" Target="../media/image70.png"/><Relationship Id="rId2" Type="http://schemas.openxmlformats.org/officeDocument/2006/relationships/notesSlide" Target="../notesSlides/notesSlide51.xml"/><Relationship Id="rId1" Type="http://schemas.openxmlformats.org/officeDocument/2006/relationships/slideLayout" Target="../slideLayouts/slideLayout19.xml"/><Relationship Id="rId6" Type="http://schemas.openxmlformats.org/officeDocument/2006/relationships/hyperlink" Target="https://view.officeapps.live.com/op/view.aspx?src=https%3A%2F%2Fwww.gtfcc.org%2Fwp-content%2Fuploads%2F2024%2F03%2Fgtfcc-template-cholera-case-report-form.docx&amp;wdOrigin=BROWSELINK&#8203;" TargetMode="External"/><Relationship Id="rId5" Type="http://schemas.openxmlformats.org/officeDocument/2006/relationships/hyperlink" Target="https://www.gtfcc.org/resources/gtfcc-laboratory-referral-and-results-reporting-forms/&#8203;" TargetMode="External"/><Relationship Id="rId4" Type="http://schemas.openxmlformats.org/officeDocument/2006/relationships/hyperlink" Target="https://www.gtfcc.org/resources/rapid-diagnostic-test-rdt-for-cholera-detection/&#8203;"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3.svg"/><Relationship Id="rId2" Type="http://schemas.openxmlformats.org/officeDocument/2006/relationships/notesSlide" Target="../notesSlides/notesSlide54.xml"/><Relationship Id="rId1" Type="http://schemas.openxmlformats.org/officeDocument/2006/relationships/slideLayout" Target="../slideLayouts/slideLayout13.xml"/><Relationship Id="rId6" Type="http://schemas.openxmlformats.org/officeDocument/2006/relationships/image" Target="../media/image72.png"/><Relationship Id="rId5" Type="http://schemas.openxmlformats.org/officeDocument/2006/relationships/image" Target="../media/image69.svg"/><Relationship Id="rId4" Type="http://schemas.openxmlformats.org/officeDocument/2006/relationships/image" Target="../media/image68.png"/></Relationships>
</file>

<file path=ppt/slides/_rels/slide55.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3.svg"/><Relationship Id="rId2" Type="http://schemas.openxmlformats.org/officeDocument/2006/relationships/notesSlide" Target="../notesSlides/notesSlide55.xml"/><Relationship Id="rId1" Type="http://schemas.openxmlformats.org/officeDocument/2006/relationships/slideLayout" Target="../slideLayouts/slideLayout13.xml"/><Relationship Id="rId6" Type="http://schemas.openxmlformats.org/officeDocument/2006/relationships/image" Target="../media/image72.png"/><Relationship Id="rId5" Type="http://schemas.openxmlformats.org/officeDocument/2006/relationships/image" Target="../media/image69.svg"/><Relationship Id="rId4" Type="http://schemas.openxmlformats.org/officeDocument/2006/relationships/image" Target="../media/image68.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3.svg"/><Relationship Id="rId2" Type="http://schemas.openxmlformats.org/officeDocument/2006/relationships/notesSlide" Target="../notesSlides/notesSlide57.xml"/><Relationship Id="rId1" Type="http://schemas.openxmlformats.org/officeDocument/2006/relationships/slideLayout" Target="../slideLayouts/slideLayout13.xml"/><Relationship Id="rId6" Type="http://schemas.openxmlformats.org/officeDocument/2006/relationships/image" Target="../media/image72.png"/><Relationship Id="rId5" Type="http://schemas.openxmlformats.org/officeDocument/2006/relationships/image" Target="../media/image69.svg"/><Relationship Id="rId4" Type="http://schemas.openxmlformats.org/officeDocument/2006/relationships/image" Target="../media/image68.png"/></Relationships>
</file>

<file path=ppt/slides/_rels/slide58.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3.svg"/><Relationship Id="rId2" Type="http://schemas.openxmlformats.org/officeDocument/2006/relationships/notesSlide" Target="../notesSlides/notesSlide58.xml"/><Relationship Id="rId1" Type="http://schemas.openxmlformats.org/officeDocument/2006/relationships/slideLayout" Target="../slideLayouts/slideLayout13.xml"/><Relationship Id="rId6" Type="http://schemas.openxmlformats.org/officeDocument/2006/relationships/image" Target="../media/image72.png"/><Relationship Id="rId5" Type="http://schemas.openxmlformats.org/officeDocument/2006/relationships/image" Target="../media/image69.svg"/><Relationship Id="rId4" Type="http://schemas.openxmlformats.org/officeDocument/2006/relationships/image" Target="../media/image6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www.gtfcc.org/resources/public-health-surveillance-for-cholera/"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in a lab coat  Description automatically generated">
            <a:extLst>
              <a:ext uri="{FF2B5EF4-FFF2-40B4-BE49-F238E27FC236}">
                <a16:creationId xmlns:a16="http://schemas.microsoft.com/office/drawing/2014/main" id="{34E6A2FE-DE9F-B11E-492F-3AB02F913888}"/>
              </a:ext>
            </a:extLst>
          </p:cNvPr>
          <p:cNvPicPr>
            <a:picLocks noChangeAspect="1"/>
          </p:cNvPicPr>
          <p:nvPr/>
        </p:nvPicPr>
        <p:blipFill>
          <a:blip r:embed="rId3" cstate="screen">
            <a:extLst>
              <a:ext uri="{28A0092B-C50C-407E-A947-70E740481C1C}">
                <a14:useLocalDpi xmlns:a14="http://schemas.microsoft.com/office/drawing/2010/main"/>
              </a:ext>
            </a:extLst>
          </a:blip>
          <a:srcRect r="-76"/>
          <a:stretch/>
        </p:blipFill>
        <p:spPr>
          <a:xfrm>
            <a:off x="-1222" y="-3545"/>
            <a:ext cx="12201300" cy="6862504"/>
          </a:xfrm>
          <a:prstGeom prst="rect">
            <a:avLst/>
          </a:prstGeom>
        </p:spPr>
      </p:pic>
      <p:grpSp>
        <p:nvGrpSpPr>
          <p:cNvPr id="14" name="Group 13">
            <a:extLst>
              <a:ext uri="{FF2B5EF4-FFF2-40B4-BE49-F238E27FC236}">
                <a16:creationId xmlns:a16="http://schemas.microsoft.com/office/drawing/2014/main" id="{40E1C914-7686-F711-58D2-A5C6754C516A}"/>
              </a:ext>
            </a:extLst>
          </p:cNvPr>
          <p:cNvGrpSpPr/>
          <p:nvPr/>
        </p:nvGrpSpPr>
        <p:grpSpPr>
          <a:xfrm>
            <a:off x="256664" y="408878"/>
            <a:ext cx="6076459" cy="3040380"/>
            <a:chOff x="420416" y="3551614"/>
            <a:chExt cx="6076459" cy="3040380"/>
          </a:xfrm>
        </p:grpSpPr>
        <p:grpSp>
          <p:nvGrpSpPr>
            <p:cNvPr id="15" name="Group 14">
              <a:extLst>
                <a:ext uri="{FF2B5EF4-FFF2-40B4-BE49-F238E27FC236}">
                  <a16:creationId xmlns:a16="http://schemas.microsoft.com/office/drawing/2014/main" id="{38C93664-51CA-534B-F0C6-AB9C7C54A703}"/>
                </a:ext>
              </a:extLst>
            </p:cNvPr>
            <p:cNvGrpSpPr/>
            <p:nvPr/>
          </p:nvGrpSpPr>
          <p:grpSpPr>
            <a:xfrm>
              <a:off x="420416" y="3551614"/>
              <a:ext cx="603712" cy="3040380"/>
              <a:chOff x="1748790" y="3177540"/>
              <a:chExt cx="603712" cy="3040380"/>
            </a:xfrm>
          </p:grpSpPr>
          <p:sp>
            <p:nvSpPr>
              <p:cNvPr id="21" name="Rectangle 20">
                <a:extLst>
                  <a:ext uri="{FF2B5EF4-FFF2-40B4-BE49-F238E27FC236}">
                    <a16:creationId xmlns:a16="http://schemas.microsoft.com/office/drawing/2014/main" id="{169260F9-0F92-B2C5-808D-D63579656720}"/>
                  </a:ext>
                </a:extLst>
              </p:cNvPr>
              <p:cNvSpPr/>
              <p:nvPr/>
            </p:nvSpPr>
            <p:spPr>
              <a:xfrm>
                <a:off x="1748790" y="3177540"/>
                <a:ext cx="262890" cy="304038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72E633EA-4951-C7A0-AB04-6D775ADE95E4}"/>
                  </a:ext>
                </a:extLst>
              </p:cNvPr>
              <p:cNvSpPr/>
              <p:nvPr/>
            </p:nvSpPr>
            <p:spPr>
              <a:xfrm rot="16200000">
                <a:off x="1919201" y="3007129"/>
                <a:ext cx="262890" cy="6037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8C48B05A-DCA7-716C-4F8C-EAECEAA8A4EF}"/>
                  </a:ext>
                </a:extLst>
              </p:cNvPr>
              <p:cNvSpPr/>
              <p:nvPr/>
            </p:nvSpPr>
            <p:spPr>
              <a:xfrm rot="16200000">
                <a:off x="1919201" y="5782413"/>
                <a:ext cx="262890" cy="6037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Group 15">
              <a:extLst>
                <a:ext uri="{FF2B5EF4-FFF2-40B4-BE49-F238E27FC236}">
                  <a16:creationId xmlns:a16="http://schemas.microsoft.com/office/drawing/2014/main" id="{90A5FD8D-785B-C27E-8C9C-36E3EB84B460}"/>
                </a:ext>
              </a:extLst>
            </p:cNvPr>
            <p:cNvGrpSpPr/>
            <p:nvPr/>
          </p:nvGrpSpPr>
          <p:grpSpPr>
            <a:xfrm flipH="1" flipV="1">
              <a:off x="5893163" y="3551614"/>
              <a:ext cx="603712" cy="3040380"/>
              <a:chOff x="1689568" y="3177540"/>
              <a:chExt cx="603712" cy="3040380"/>
            </a:xfrm>
          </p:grpSpPr>
          <p:sp>
            <p:nvSpPr>
              <p:cNvPr id="18" name="Rectangle 17">
                <a:extLst>
                  <a:ext uri="{FF2B5EF4-FFF2-40B4-BE49-F238E27FC236}">
                    <a16:creationId xmlns:a16="http://schemas.microsoft.com/office/drawing/2014/main" id="{00C9F4F5-12EF-8285-1B26-ADFFFD1828B7}"/>
                  </a:ext>
                </a:extLst>
              </p:cNvPr>
              <p:cNvSpPr/>
              <p:nvPr/>
            </p:nvSpPr>
            <p:spPr>
              <a:xfrm>
                <a:off x="1689568" y="3177540"/>
                <a:ext cx="262890" cy="304038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90C2D3E8-6F11-7F6D-3FE5-0B3A7C560FAB}"/>
                  </a:ext>
                </a:extLst>
              </p:cNvPr>
              <p:cNvSpPr/>
              <p:nvPr/>
            </p:nvSpPr>
            <p:spPr>
              <a:xfrm rot="16200000">
                <a:off x="1859979" y="3007129"/>
                <a:ext cx="262890" cy="6037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E67F16A9-4AF9-EF48-0B76-580EE58CCF9F}"/>
                  </a:ext>
                </a:extLst>
              </p:cNvPr>
              <p:cNvSpPr/>
              <p:nvPr/>
            </p:nvSpPr>
            <p:spPr>
              <a:xfrm rot="16200000">
                <a:off x="1859979" y="5782413"/>
                <a:ext cx="262890" cy="6037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Rectangle 16">
              <a:extLst>
                <a:ext uri="{FF2B5EF4-FFF2-40B4-BE49-F238E27FC236}">
                  <a16:creationId xmlns:a16="http://schemas.microsoft.com/office/drawing/2014/main" id="{329D25CB-09B0-3972-2B1E-407563D5846B}"/>
                </a:ext>
              </a:extLst>
            </p:cNvPr>
            <p:cNvSpPr/>
            <p:nvPr/>
          </p:nvSpPr>
          <p:spPr>
            <a:xfrm>
              <a:off x="683307" y="3814505"/>
              <a:ext cx="5550678" cy="2510188"/>
            </a:xfrm>
            <a:prstGeom prst="rect">
              <a:avLst/>
            </a:prstGeom>
            <a:solidFill>
              <a:schemeClr val="bg1">
                <a:alpha val="9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1" name="Text Placeholder 30">
            <a:extLst>
              <a:ext uri="{FF2B5EF4-FFF2-40B4-BE49-F238E27FC236}">
                <a16:creationId xmlns:a16="http://schemas.microsoft.com/office/drawing/2014/main" id="{A22F294A-15BC-A995-C8BC-BC91451D84E1}"/>
              </a:ext>
            </a:extLst>
          </p:cNvPr>
          <p:cNvSpPr>
            <a:spLocks noGrp="1"/>
          </p:cNvSpPr>
          <p:nvPr>
            <p:ph type="body" sz="quarter" idx="10"/>
          </p:nvPr>
        </p:nvSpPr>
        <p:spPr>
          <a:xfrm>
            <a:off x="748668" y="2115366"/>
            <a:ext cx="5066721" cy="795338"/>
          </a:xfrm>
        </p:spPr>
        <p:txBody>
          <a:bodyPr vert="horz" lIns="91440" tIns="45720" rIns="91440" bIns="45720" rtlCol="0" anchor="t">
            <a:normAutofit/>
          </a:bodyPr>
          <a:lstStyle/>
          <a:p>
            <a:pPr algn="r" rtl="1"/>
            <a:r>
              <a:rPr lang="ar-SA" altLang="en-US" dirty="0">
                <a:cs typeface="Tahoma"/>
              </a:rPr>
              <a:t> </a:t>
            </a:r>
            <a:r>
              <a:rPr lang="ar-SA" altLang="en-US" dirty="0" err="1">
                <a:cs typeface="Tahoma"/>
              </a:rPr>
              <a:t>Module</a:t>
            </a:r>
            <a:r>
              <a:rPr lang="ar-LB" altLang="en-US">
                <a:cs typeface="Tahoma"/>
              </a:rPr>
              <a:t> </a:t>
            </a:r>
            <a:r>
              <a:rPr lang="ar-SA" altLang="en-US">
                <a:cs typeface="Tahoma"/>
              </a:rPr>
              <a:t> </a:t>
            </a:r>
            <a:r>
              <a:rPr lang="ar-SA" altLang="en-US" dirty="0">
                <a:cs typeface="Tahoma"/>
              </a:rPr>
              <a:t>3: اختبارات</a:t>
            </a:r>
            <a:r>
              <a:rPr lang="ar-SA" altLang="en-US" sz="2400" dirty="0">
                <a:cs typeface="Tahoma"/>
              </a:rPr>
              <a:t> التشخيص السريع للكوليرا (</a:t>
            </a:r>
            <a:r>
              <a:rPr lang="ar-SA" altLang="en-US" sz="2400" dirty="0" err="1">
                <a:cs typeface="Tahoma"/>
              </a:rPr>
              <a:t>RDTs</a:t>
            </a:r>
            <a:r>
              <a:rPr lang="ar-SA" altLang="en-US" sz="2400" dirty="0">
                <a:cs typeface="Tahoma"/>
              </a:rPr>
              <a:t>)</a:t>
            </a:r>
            <a:endParaRPr lang="en-US" dirty="0">
              <a:cs typeface="Tahoma"/>
            </a:endParaRPr>
          </a:p>
          <a:p>
            <a:pPr algn="r"/>
            <a:endParaRPr lang="en-GB" dirty="0"/>
          </a:p>
        </p:txBody>
      </p:sp>
      <p:sp>
        <p:nvSpPr>
          <p:cNvPr id="32" name="Text Placeholder 31">
            <a:extLst>
              <a:ext uri="{FF2B5EF4-FFF2-40B4-BE49-F238E27FC236}">
                <a16:creationId xmlns:a16="http://schemas.microsoft.com/office/drawing/2014/main" id="{C16088AD-46CA-035E-F2CB-195763619778}"/>
              </a:ext>
            </a:extLst>
          </p:cNvPr>
          <p:cNvSpPr>
            <a:spLocks noGrp="1"/>
          </p:cNvSpPr>
          <p:nvPr>
            <p:ph type="body" sz="quarter" idx="11"/>
          </p:nvPr>
        </p:nvSpPr>
        <p:spPr>
          <a:xfrm>
            <a:off x="497353" y="2933468"/>
            <a:ext cx="1657194" cy="209783"/>
          </a:xfrm>
        </p:spPr>
        <p:txBody>
          <a:bodyPr vert="horz" lIns="91440" tIns="45720" rIns="91440" bIns="45720" rtlCol="0" anchor="t">
            <a:noAutofit/>
          </a:bodyPr>
          <a:lstStyle/>
          <a:p>
            <a:pPr marL="457200" indent="-228600" rtl="1"/>
            <a:r>
              <a:rPr lang="ar-SA">
                <a:latin typeface="Trebuchet MS"/>
                <a:cs typeface="Tahoma"/>
              </a:rPr>
              <a:t>V1.1 يوليو 2025</a:t>
            </a:r>
            <a:endParaRPr lang="ar-SA" i="0">
              <a:solidFill>
                <a:srgbClr val="414141"/>
              </a:solidFill>
              <a:latin typeface="Trebuchet MS"/>
              <a:cs typeface="Tahoma"/>
            </a:endParaRPr>
          </a:p>
          <a:p>
            <a:pPr algn="l" rtl="1">
              <a:spcBef>
                <a:spcPts val="0"/>
              </a:spcBef>
            </a:pPr>
            <a:endParaRPr lang="ar-SA" i="0" dirty="0">
              <a:solidFill>
                <a:srgbClr val="414141"/>
              </a:solidFill>
              <a:latin typeface="Trebuchet MS"/>
              <a:cs typeface="Tahoma"/>
            </a:endParaRPr>
          </a:p>
          <a:p>
            <a:pPr algn="l" rtl="1"/>
            <a:endParaRPr lang="ar-SA" altLang="en-US" dirty="0">
              <a:latin typeface="Trebuchet MS"/>
              <a:cs typeface="Tahoma"/>
            </a:endParaRPr>
          </a:p>
        </p:txBody>
      </p:sp>
      <p:sp>
        <p:nvSpPr>
          <p:cNvPr id="33" name="Text Placeholder 32">
            <a:extLst>
              <a:ext uri="{FF2B5EF4-FFF2-40B4-BE49-F238E27FC236}">
                <a16:creationId xmlns:a16="http://schemas.microsoft.com/office/drawing/2014/main" id="{4A9ECD66-2AE1-92EA-0ED0-8C90E770AC86}"/>
              </a:ext>
            </a:extLst>
          </p:cNvPr>
          <p:cNvSpPr>
            <a:spLocks noGrp="1"/>
          </p:cNvSpPr>
          <p:nvPr>
            <p:ph type="body" sz="quarter" idx="12"/>
          </p:nvPr>
        </p:nvSpPr>
        <p:spPr>
          <a:xfrm>
            <a:off x="749676" y="1753416"/>
            <a:ext cx="5065713" cy="361950"/>
          </a:xfrm>
        </p:spPr>
        <p:txBody>
          <a:bodyPr/>
          <a:lstStyle/>
          <a:p>
            <a:pPr algn="r" rtl="1"/>
            <a:r>
              <a:rPr lang="ar-SA" altLang="en-US" sz="1700" dirty="0">
                <a:solidFill>
                  <a:schemeClr val="accent1"/>
                </a:solidFill>
                <a:latin typeface="Trebuchet MS" panose="020B0703020202090204" pitchFamily="34" charset="0"/>
              </a:rPr>
              <a:t>توصيات GTFCC</a:t>
            </a:r>
          </a:p>
          <a:p>
            <a:pPr algn="r"/>
            <a:endParaRPr lang="en-GB" dirty="0"/>
          </a:p>
        </p:txBody>
      </p:sp>
      <p:pic>
        <p:nvPicPr>
          <p:cNvPr id="34" name="Picture 33">
            <a:extLst>
              <a:ext uri="{FF2B5EF4-FFF2-40B4-BE49-F238E27FC236}">
                <a16:creationId xmlns:a16="http://schemas.microsoft.com/office/drawing/2014/main" id="{F2FFFE85-2A18-5764-30FD-230A64267B52}"/>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60376" y="870363"/>
            <a:ext cx="3546764" cy="709352"/>
          </a:xfrm>
          <a:prstGeom prst="rect">
            <a:avLst/>
          </a:prstGeom>
        </p:spPr>
      </p:pic>
      <p:sp>
        <p:nvSpPr>
          <p:cNvPr id="3" name="TextBox 2">
            <a:extLst>
              <a:ext uri="{FF2B5EF4-FFF2-40B4-BE49-F238E27FC236}">
                <a16:creationId xmlns:a16="http://schemas.microsoft.com/office/drawing/2014/main" id="{2D2ADFD3-85A7-95B6-52D8-13390CFB7CAB}"/>
              </a:ext>
            </a:extLst>
          </p:cNvPr>
          <p:cNvSpPr txBox="1"/>
          <p:nvPr/>
        </p:nvSpPr>
        <p:spPr>
          <a:xfrm>
            <a:off x="10449016" y="6248600"/>
            <a:ext cx="1742983" cy="276999"/>
          </a:xfrm>
          <a:prstGeom prst="rect">
            <a:avLst/>
          </a:prstGeom>
          <a:solidFill>
            <a:srgbClr val="BBE2E4"/>
          </a:solid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371600" rtl="1">
              <a:buClrTx/>
              <a:defRPr/>
            </a:pPr>
            <a:r>
              <a:rPr kumimoji="0" lang="ar-SA" altLang="en-US" sz="800" b="0" i="0" u="none" strike="noStrike" kern="1200" cap="none" spc="0" normalizeH="0" baseline="0" noProof="0">
                <a:ln>
                  <a:noFill/>
                </a:ln>
                <a:solidFill>
                  <a:prstClr val="black"/>
                </a:solidFill>
                <a:effectLst/>
                <a:uLnTx/>
                <a:uFillTx/>
                <a:latin typeface="Calibri"/>
                <a:ea typeface="Calibri" panose="020F0502020204030204" pitchFamily="34" charset="0"/>
                <a:cs typeface="Arial"/>
              </a:rPr>
              <a:t>© منظمة الصحة العالمية / Genna Print</a:t>
            </a:r>
            <a:endParaRPr lang="en-GB" sz="1200" b="0" i="0" u="none" strike="noStrike" kern="1200" cap="none" spc="0" normalizeH="0" baseline="0" noProof="0">
              <a:ln>
                <a:noFill/>
              </a:ln>
              <a:effectLst/>
              <a:uLnTx/>
              <a:uFillTx/>
              <a:latin typeface="Segoe UI"/>
              <a:cs typeface="Segoe UI"/>
            </a:endParaRPr>
          </a:p>
        </p:txBody>
      </p:sp>
    </p:spTree>
    <p:extLst>
      <p:ext uri="{BB962C8B-B14F-4D97-AF65-F5344CB8AC3E}">
        <p14:creationId xmlns:p14="http://schemas.microsoft.com/office/powerpoint/2010/main" val="2832037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3" name="Google Shape;583;p26"/>
          <p:cNvSpPr txBox="1">
            <a:spLocks noGrp="1"/>
          </p:cNvSpPr>
          <p:nvPr>
            <p:ph type="title"/>
          </p:nvPr>
        </p:nvSpPr>
        <p:spPr>
          <a:xfrm>
            <a:off x="10301" y="280355"/>
            <a:ext cx="12181699" cy="806388"/>
          </a:xfrm>
          <a:prstGeom prst="rect">
            <a:avLst/>
          </a:prstGeom>
          <a:noFill/>
          <a:ln>
            <a:noFill/>
          </a:ln>
        </p:spPr>
        <p:txBody>
          <a:bodyPr spcFirstLastPara="1" wrap="square" lIns="91425" tIns="45700" rIns="91425" bIns="45700" anchor="ctr" anchorCtr="0">
            <a:normAutofit/>
          </a:bodyPr>
          <a:lstStyle/>
          <a:p>
            <a:pPr rtl="1">
              <a:buSzPts val="4400"/>
            </a:pPr>
            <a:r>
              <a:rPr lang="ar-SA" altLang="en-US" b="1"/>
              <a:t>ملخص</a:t>
            </a:r>
            <a:endParaRPr lang="en-US" b="1">
              <a:solidFill>
                <a:srgbClr val="D99228"/>
              </a:solidFill>
            </a:endParaRPr>
          </a:p>
        </p:txBody>
      </p:sp>
      <p:sp>
        <p:nvSpPr>
          <p:cNvPr id="15" name="Google Shape;606;p27">
            <a:extLst>
              <a:ext uri="{FF2B5EF4-FFF2-40B4-BE49-F238E27FC236}">
                <a16:creationId xmlns:a16="http://schemas.microsoft.com/office/drawing/2014/main" id="{21307248-2B02-FB5D-F715-9140507219FB}"/>
              </a:ext>
            </a:extLst>
          </p:cNvPr>
          <p:cNvSpPr txBox="1">
            <a:spLocks noGrp="1"/>
          </p:cNvSpPr>
          <p:nvPr>
            <p:ph type="body" idx="1"/>
          </p:nvPr>
        </p:nvSpPr>
        <p:spPr>
          <a:xfrm>
            <a:off x="5062817" y="1241208"/>
            <a:ext cx="3108090" cy="350118"/>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altLang="en-US" sz="2000" b="1">
                <a:solidFill>
                  <a:schemeClr val="dk1"/>
                </a:solidFill>
                <a:latin typeface="Trebuchet MS"/>
                <a:ea typeface="Trebuchet MS"/>
                <a:cs typeface="Trebuchet MS"/>
                <a:sym typeface="Trebuchet MS"/>
              </a:rPr>
              <a:t>لا يوجد تفشي</a:t>
            </a:r>
            <a:endParaRPr lang="en-US" sz="2200">
              <a:solidFill>
                <a:schemeClr val="dk1"/>
              </a:solidFill>
            </a:endParaRPr>
          </a:p>
        </p:txBody>
      </p:sp>
      <p:sp>
        <p:nvSpPr>
          <p:cNvPr id="23" name="Google Shape;613;p27">
            <a:extLst>
              <a:ext uri="{FF2B5EF4-FFF2-40B4-BE49-F238E27FC236}">
                <a16:creationId xmlns:a16="http://schemas.microsoft.com/office/drawing/2014/main" id="{BE98CE39-0C01-3885-BE7C-0EDAFAF7B736}"/>
              </a:ext>
            </a:extLst>
          </p:cNvPr>
          <p:cNvSpPr txBox="1"/>
          <p:nvPr/>
        </p:nvSpPr>
        <p:spPr>
          <a:xfrm>
            <a:off x="8404656" y="1241208"/>
            <a:ext cx="3192611" cy="353863"/>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1">
              <a:lnSpc>
                <a:spcPct val="90000"/>
              </a:lnSpc>
              <a:spcBef>
                <a:spcPts val="0"/>
              </a:spcBef>
              <a:spcAft>
                <a:spcPts val="0"/>
              </a:spcAft>
              <a:buClr>
                <a:schemeClr val="accent1"/>
              </a:buClr>
              <a:buSzPts val="2200"/>
              <a:buFont typeface="Trebuchet MS"/>
              <a:buNone/>
            </a:pPr>
            <a:r>
              <a:rPr lang="ar-SA" altLang="en-US" sz="2200" b="1">
                <a:solidFill>
                  <a:schemeClr val="bg1"/>
                </a:solidFill>
                <a:latin typeface="Trebuchet MS"/>
                <a:ea typeface="Trebuchet MS"/>
                <a:cs typeface="Trebuchet MS"/>
                <a:sym typeface="Trebuchet MS"/>
              </a:rPr>
              <a:t>تفشي</a:t>
            </a:r>
            <a:endParaRPr sz="2200">
              <a:solidFill>
                <a:schemeClr val="bg1"/>
              </a:solidFill>
              <a:latin typeface="Trebuchet MS"/>
              <a:ea typeface="Trebuchet MS"/>
              <a:cs typeface="Trebuchet MS"/>
              <a:sym typeface="Trebuchet MS"/>
            </a:endParaRPr>
          </a:p>
        </p:txBody>
      </p:sp>
      <p:grpSp>
        <p:nvGrpSpPr>
          <p:cNvPr id="17" name="Group 16">
            <a:extLst>
              <a:ext uri="{FF2B5EF4-FFF2-40B4-BE49-F238E27FC236}">
                <a16:creationId xmlns:a16="http://schemas.microsoft.com/office/drawing/2014/main" id="{B6EC3E91-444B-E808-687B-375D24E6933B}"/>
              </a:ext>
            </a:extLst>
          </p:cNvPr>
          <p:cNvGrpSpPr/>
          <p:nvPr/>
        </p:nvGrpSpPr>
        <p:grpSpPr>
          <a:xfrm>
            <a:off x="445069" y="2376160"/>
            <a:ext cx="11156715" cy="1140194"/>
            <a:chOff x="445069" y="1623177"/>
            <a:chExt cx="11156715" cy="1140194"/>
          </a:xfrm>
        </p:grpSpPr>
        <p:cxnSp>
          <p:nvCxnSpPr>
            <p:cNvPr id="18" name="Straight Connector 17">
              <a:extLst>
                <a:ext uri="{FF2B5EF4-FFF2-40B4-BE49-F238E27FC236}">
                  <a16:creationId xmlns:a16="http://schemas.microsoft.com/office/drawing/2014/main" id="{7EF65ACA-9075-8819-2437-E4185866ABE3}"/>
                </a:ext>
              </a:extLst>
            </p:cNvPr>
            <p:cNvCxnSpPr>
              <a:cxnSpLocks/>
            </p:cNvCxnSpPr>
            <p:nvPr/>
          </p:nvCxnSpPr>
          <p:spPr>
            <a:xfrm>
              <a:off x="4067735" y="2199916"/>
              <a:ext cx="4867836" cy="0"/>
            </a:xfrm>
            <a:prstGeom prst="line">
              <a:avLst/>
            </a:prstGeom>
            <a:ln w="28575" cap="rnd">
              <a:solidFill>
                <a:schemeClr val="accent3">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7" name="Google Shape;590;p26">
              <a:extLst>
                <a:ext uri="{FF2B5EF4-FFF2-40B4-BE49-F238E27FC236}">
                  <a16:creationId xmlns:a16="http://schemas.microsoft.com/office/drawing/2014/main" id="{067C54D6-B996-569B-D3CD-F3731429A749}"/>
                </a:ext>
              </a:extLst>
            </p:cNvPr>
            <p:cNvSpPr/>
            <p:nvPr/>
          </p:nvSpPr>
          <p:spPr>
            <a:xfrm>
              <a:off x="5062818" y="1623177"/>
              <a:ext cx="3108090" cy="1140194"/>
            </a:xfrm>
            <a:prstGeom prst="rect">
              <a:avLst/>
            </a:prstGeom>
            <a:solidFill>
              <a:srgbClr val="C8EBEB"/>
            </a:solidFill>
            <a:ln w="9525" cap="flat" cmpd="sng">
              <a:noFill/>
              <a:prstDash val="dash"/>
              <a:round/>
              <a:headEnd type="none" w="sm" len="sm"/>
              <a:tailEnd type="none" w="sm" len="sm"/>
            </a:ln>
          </p:spPr>
          <p:txBody>
            <a:bodyPr spcFirstLastPara="1" wrap="square" lIns="216000" tIns="36000" rIns="72000" bIns="108000" anchor="ctr" anchorCtr="0">
              <a:noAutofit/>
            </a:bodyPr>
            <a:lstStyle/>
            <a:p>
              <a:pPr algn="r" rtl="1"/>
              <a:r>
                <a:rPr lang="ar-SA" altLang="en-US" sz="1600">
                  <a:solidFill>
                    <a:schemeClr val="dk1"/>
                  </a:solidFill>
                  <a:latin typeface="Trebuchet MS"/>
                </a:rPr>
                <a:t>≥ 2 سنة، مصاب بمرض الإسهال المائي الحاد وجفاف شديد،
أو توفي بسبب مرض الإسهال المائي الحاد</a:t>
              </a:r>
              <a:endParaRPr lang="en-US" sz="2000">
                <a:solidFill>
                  <a:schemeClr val="dk1"/>
                </a:solidFill>
              </a:endParaRPr>
            </a:p>
          </p:txBody>
        </p:sp>
        <p:sp>
          <p:nvSpPr>
            <p:cNvPr id="29" name="Google Shape;590;p26">
              <a:extLst>
                <a:ext uri="{FF2B5EF4-FFF2-40B4-BE49-F238E27FC236}">
                  <a16:creationId xmlns:a16="http://schemas.microsoft.com/office/drawing/2014/main" id="{F6C35B40-17C4-3566-B54E-6817A3AF8EE7}"/>
                </a:ext>
              </a:extLst>
            </p:cNvPr>
            <p:cNvSpPr/>
            <p:nvPr/>
          </p:nvSpPr>
          <p:spPr>
            <a:xfrm>
              <a:off x="8404984" y="1623177"/>
              <a:ext cx="3196800" cy="1140194"/>
            </a:xfrm>
            <a:prstGeom prst="rect">
              <a:avLst/>
            </a:prstGeom>
            <a:solidFill>
              <a:srgbClr val="C8EBEB"/>
            </a:solidFill>
            <a:ln w="9525" cap="flat" cmpd="sng">
              <a:noFill/>
              <a:prstDash val="dash"/>
              <a:round/>
              <a:headEnd type="none" w="sm" len="sm"/>
              <a:tailEnd type="none" w="sm" len="sm"/>
            </a:ln>
          </p:spPr>
          <p:txBody>
            <a:bodyPr spcFirstLastPara="1" wrap="square" lIns="216000" tIns="36000" rIns="72000" bIns="108000" anchor="ctr" anchorCtr="0">
              <a:noAutofit/>
            </a:bodyPr>
            <a:lstStyle/>
            <a:p>
              <a:pPr algn="r" rtl="1"/>
              <a:endParaRPr lang="en-US" altLang="en-US" sz="1600">
                <a:solidFill>
                  <a:schemeClr val="dk1"/>
                </a:solidFill>
                <a:latin typeface="Trebuchet MS"/>
              </a:endParaRPr>
            </a:p>
            <a:p>
              <a:pPr algn="r" rtl="1"/>
              <a:r>
                <a:rPr lang="ar-SA" altLang="en-US" sz="1600">
                  <a:solidFill>
                    <a:schemeClr val="dk1"/>
                  </a:solidFill>
                  <a:latin typeface="Trebuchet MS"/>
                </a:rPr>
                <a:t>أي عمر، مصاب بمرض الإسهال المائي الحاد
أو توفي بسبب مرض الإسهال المائي الحاد</a:t>
              </a:r>
            </a:p>
            <a:p>
              <a:pPr algn="r"/>
              <a:endParaRPr lang="en-US" sz="2200">
                <a:solidFill>
                  <a:schemeClr val="dk1"/>
                </a:solidFill>
                <a:latin typeface="Trebuchet MS"/>
              </a:endParaRPr>
            </a:p>
          </p:txBody>
        </p:sp>
        <p:grpSp>
          <p:nvGrpSpPr>
            <p:cNvPr id="14" name="Group 13">
              <a:extLst>
                <a:ext uri="{FF2B5EF4-FFF2-40B4-BE49-F238E27FC236}">
                  <a16:creationId xmlns:a16="http://schemas.microsoft.com/office/drawing/2014/main" id="{E94245AB-64F0-5479-D6F5-FF22E8694C21}"/>
                </a:ext>
              </a:extLst>
            </p:cNvPr>
            <p:cNvGrpSpPr/>
            <p:nvPr/>
          </p:nvGrpSpPr>
          <p:grpSpPr>
            <a:xfrm>
              <a:off x="445069" y="1948618"/>
              <a:ext cx="4089760" cy="453183"/>
              <a:chOff x="177442" y="1948618"/>
              <a:chExt cx="4089760" cy="453183"/>
            </a:xfrm>
          </p:grpSpPr>
          <p:sp>
            <p:nvSpPr>
              <p:cNvPr id="9" name="Google Shape;590;p26">
                <a:extLst>
                  <a:ext uri="{FF2B5EF4-FFF2-40B4-BE49-F238E27FC236}">
                    <a16:creationId xmlns:a16="http://schemas.microsoft.com/office/drawing/2014/main" id="{E394B43E-9D8E-F2C8-12B9-ED675C665DB3}"/>
                  </a:ext>
                </a:extLst>
              </p:cNvPr>
              <p:cNvSpPr/>
              <p:nvPr/>
            </p:nvSpPr>
            <p:spPr>
              <a:xfrm>
                <a:off x="452974" y="1948618"/>
                <a:ext cx="3814228" cy="453183"/>
              </a:xfrm>
              <a:prstGeom prst="rect">
                <a:avLst/>
              </a:prstGeom>
              <a:solidFill>
                <a:srgbClr val="C8EBEB"/>
              </a:solidFill>
              <a:ln w="9525" cap="flat" cmpd="sng">
                <a:noFill/>
                <a:prstDash val="solid"/>
                <a:round/>
                <a:headEnd type="none" w="sm" len="sm"/>
                <a:tailEnd type="none" w="sm" len="sm"/>
              </a:ln>
            </p:spPr>
            <p:txBody>
              <a:bodyPr spcFirstLastPara="1" wrap="square" lIns="216000" tIns="0" rIns="72000" bIns="0" anchor="ctr" anchorCtr="0">
                <a:noAutofit/>
              </a:bodyPr>
              <a:lstStyle/>
              <a:p>
                <a:pPr algn="r" rtl="1"/>
                <a:r>
                  <a:rPr lang="ar-SA" altLang="en-US" sz="1600">
                    <a:solidFill>
                      <a:schemeClr val="dk1"/>
                    </a:solidFill>
                    <a:latin typeface="Trebuchet MS"/>
                    <a:sym typeface="Trebuchet MS"/>
                  </a:rPr>
                  <a:t>تحديد حالة مشتبه بها بالإصابة بالكوليرا</a:t>
                </a:r>
                <a:endParaRPr lang="en-US" sz="1600">
                  <a:solidFill>
                    <a:schemeClr val="dk1"/>
                  </a:solidFill>
                  <a:latin typeface="Trebuchet MS"/>
                </a:endParaRPr>
              </a:p>
            </p:txBody>
          </p:sp>
          <p:sp>
            <p:nvSpPr>
              <p:cNvPr id="2" name="Oval 1">
                <a:extLst>
                  <a:ext uri="{FF2B5EF4-FFF2-40B4-BE49-F238E27FC236}">
                    <a16:creationId xmlns:a16="http://schemas.microsoft.com/office/drawing/2014/main" id="{8A13CB87-83D8-18AB-6CE8-73D99B39C342}"/>
                  </a:ext>
                </a:extLst>
              </p:cNvPr>
              <p:cNvSpPr/>
              <p:nvPr/>
            </p:nvSpPr>
            <p:spPr>
              <a:xfrm>
                <a:off x="177442" y="1979094"/>
                <a:ext cx="392966" cy="39223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r" rtl="1"/>
                <a:r>
                  <a:rPr lang="zh-CN" altLang="en-US" sz="1800" b="1">
                    <a:latin typeface="Trebuchet MS" panose="020B0703020202090204" pitchFamily="34" charset="0"/>
                  </a:rPr>
                  <a:t>2</a:t>
                </a:r>
              </a:p>
            </p:txBody>
          </p:sp>
        </p:grpSp>
      </p:grpSp>
      <p:grpSp>
        <p:nvGrpSpPr>
          <p:cNvPr id="4" name="Group 3">
            <a:extLst>
              <a:ext uri="{FF2B5EF4-FFF2-40B4-BE49-F238E27FC236}">
                <a16:creationId xmlns:a16="http://schemas.microsoft.com/office/drawing/2014/main" id="{9A49C646-2F52-E092-887A-669013CCB619}"/>
              </a:ext>
            </a:extLst>
          </p:cNvPr>
          <p:cNvGrpSpPr/>
          <p:nvPr/>
        </p:nvGrpSpPr>
        <p:grpSpPr>
          <a:xfrm>
            <a:off x="435196" y="1713361"/>
            <a:ext cx="11189885" cy="453734"/>
            <a:chOff x="445069" y="3095334"/>
            <a:chExt cx="11189885" cy="453734"/>
          </a:xfrm>
        </p:grpSpPr>
        <p:cxnSp>
          <p:nvCxnSpPr>
            <p:cNvPr id="19" name="Straight Connector 18">
              <a:extLst>
                <a:ext uri="{FF2B5EF4-FFF2-40B4-BE49-F238E27FC236}">
                  <a16:creationId xmlns:a16="http://schemas.microsoft.com/office/drawing/2014/main" id="{4F5DC9D3-CA3C-6C6B-6ABC-E704CD6CFECF}"/>
                </a:ext>
              </a:extLst>
            </p:cNvPr>
            <p:cNvCxnSpPr/>
            <p:nvPr/>
          </p:nvCxnSpPr>
          <p:spPr>
            <a:xfrm>
              <a:off x="4067735" y="3328513"/>
              <a:ext cx="2556481" cy="0"/>
            </a:xfrm>
            <a:prstGeom prst="line">
              <a:avLst/>
            </a:prstGeom>
            <a:ln w="28575" cap="rnd">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30" name="Google Shape;590;p26">
              <a:extLst>
                <a:ext uri="{FF2B5EF4-FFF2-40B4-BE49-F238E27FC236}">
                  <a16:creationId xmlns:a16="http://schemas.microsoft.com/office/drawing/2014/main" id="{77805696-2014-ADB9-C49F-A08B9E1226EF}"/>
                </a:ext>
              </a:extLst>
            </p:cNvPr>
            <p:cNvSpPr/>
            <p:nvPr/>
          </p:nvSpPr>
          <p:spPr>
            <a:xfrm>
              <a:off x="5062818" y="3095885"/>
              <a:ext cx="6572136" cy="453183"/>
            </a:xfrm>
            <a:prstGeom prst="rect">
              <a:avLst/>
            </a:prstGeom>
            <a:pattFill prst="ltDnDiag">
              <a:fgClr>
                <a:srgbClr val="C8EBEB"/>
              </a:fgClr>
              <a:bgClr>
                <a:schemeClr val="bg1"/>
              </a:bgClr>
            </a:pattFill>
            <a:ln w="9525" cap="flat" cmpd="sng">
              <a:noFill/>
              <a:prstDash val="dash"/>
              <a:round/>
              <a:headEnd type="none" w="sm" len="sm"/>
              <a:tailEnd type="none" w="sm" len="sm"/>
            </a:ln>
          </p:spPr>
          <p:txBody>
            <a:bodyPr spcFirstLastPara="1" wrap="square" lIns="216000" tIns="0" rIns="72000" bIns="0" anchor="ctr" anchorCtr="0">
              <a:noAutofit/>
            </a:bodyPr>
            <a:lstStyle/>
            <a:p>
              <a:pPr algn="r" rtl="1"/>
              <a:r>
                <a:rPr lang="ar-SA" altLang="en-US" sz="1600">
                  <a:latin typeface="Trebuchet MS"/>
                  <a:cs typeface="Tahoma"/>
                </a:rPr>
                <a:t>علاج الجميع، بروتوكولات إعادة الإماهة (مضادات حيوية)</a:t>
              </a:r>
            </a:p>
          </p:txBody>
        </p:sp>
        <p:grpSp>
          <p:nvGrpSpPr>
            <p:cNvPr id="13" name="Group 12">
              <a:extLst>
                <a:ext uri="{FF2B5EF4-FFF2-40B4-BE49-F238E27FC236}">
                  <a16:creationId xmlns:a16="http://schemas.microsoft.com/office/drawing/2014/main" id="{7F25982C-C0BA-057F-B685-D8FECE6A743A}"/>
                </a:ext>
              </a:extLst>
            </p:cNvPr>
            <p:cNvGrpSpPr/>
            <p:nvPr/>
          </p:nvGrpSpPr>
          <p:grpSpPr>
            <a:xfrm>
              <a:off x="445069" y="3095334"/>
              <a:ext cx="4089760" cy="453183"/>
              <a:chOff x="177442" y="3055787"/>
              <a:chExt cx="4089760" cy="453183"/>
            </a:xfrm>
          </p:grpSpPr>
          <p:sp>
            <p:nvSpPr>
              <p:cNvPr id="590" name="Google Shape;590;p26"/>
              <p:cNvSpPr/>
              <p:nvPr/>
            </p:nvSpPr>
            <p:spPr>
              <a:xfrm>
                <a:off x="452974" y="3055787"/>
                <a:ext cx="3814228" cy="453183"/>
              </a:xfrm>
              <a:prstGeom prst="rect">
                <a:avLst/>
              </a:prstGeom>
              <a:pattFill prst="ltDnDiag">
                <a:fgClr>
                  <a:srgbClr val="C8EBEB"/>
                </a:fgClr>
                <a:bgClr>
                  <a:schemeClr val="bg1"/>
                </a:bgClr>
              </a:pattFill>
              <a:ln w="9525" cap="flat" cmpd="sng">
                <a:noFill/>
                <a:prstDash val="solid"/>
                <a:round/>
                <a:headEnd type="none" w="sm" len="sm"/>
                <a:tailEnd type="none" w="sm" len="sm"/>
              </a:ln>
            </p:spPr>
            <p:txBody>
              <a:bodyPr spcFirstLastPara="1" wrap="square" lIns="216000" tIns="0" rIns="72000" bIns="0" anchor="ctr" anchorCtr="0">
                <a:noAutofit/>
              </a:bodyPr>
              <a:lstStyle/>
              <a:p>
                <a:pPr marL="0" lvl="0" indent="0" algn="r" rtl="1">
                  <a:buFont typeface="Arial"/>
                  <a:buNone/>
                </a:pPr>
                <a:r>
                  <a:rPr lang="ar-SA" altLang="en-US" sz="1600">
                    <a:solidFill>
                      <a:schemeClr val="tx1"/>
                    </a:solidFill>
                    <a:latin typeface="Trebuchet MS"/>
                    <a:sym typeface="Trebuchet MS"/>
                  </a:rPr>
                  <a:t>علاج المريض</a:t>
                </a:r>
                <a:endParaRPr sz="1600">
                  <a:solidFill>
                    <a:schemeClr val="tx1"/>
                  </a:solidFill>
                  <a:latin typeface="Trebuchet MS"/>
                </a:endParaRPr>
              </a:p>
            </p:txBody>
          </p:sp>
          <p:sp>
            <p:nvSpPr>
              <p:cNvPr id="3" name="Oval 2">
                <a:extLst>
                  <a:ext uri="{FF2B5EF4-FFF2-40B4-BE49-F238E27FC236}">
                    <a16:creationId xmlns:a16="http://schemas.microsoft.com/office/drawing/2014/main" id="{F6937CBF-4006-CCC1-E5C1-EFFDBFDDE32D}"/>
                  </a:ext>
                </a:extLst>
              </p:cNvPr>
              <p:cNvSpPr/>
              <p:nvPr/>
            </p:nvSpPr>
            <p:spPr>
              <a:xfrm>
                <a:off x="177442" y="3086263"/>
                <a:ext cx="392966" cy="39223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r" rtl="1"/>
                <a:r>
                  <a:rPr lang="zh-CN" altLang="en-US" sz="1800" b="1">
                    <a:solidFill>
                      <a:schemeClr val="bg1"/>
                    </a:solidFill>
                    <a:latin typeface="Trebuchet MS" panose="020B0703020202090204" pitchFamily="34" charset="0"/>
                  </a:rPr>
                  <a:t>1</a:t>
                </a:r>
              </a:p>
            </p:txBody>
          </p:sp>
        </p:grpSp>
      </p:grpSp>
      <p:grpSp>
        <p:nvGrpSpPr>
          <p:cNvPr id="8" name="Group 7">
            <a:extLst>
              <a:ext uri="{FF2B5EF4-FFF2-40B4-BE49-F238E27FC236}">
                <a16:creationId xmlns:a16="http://schemas.microsoft.com/office/drawing/2014/main" id="{BC797BD4-8FD6-8D3C-96AB-A6893AA7B201}"/>
              </a:ext>
            </a:extLst>
          </p:cNvPr>
          <p:cNvGrpSpPr/>
          <p:nvPr/>
        </p:nvGrpSpPr>
        <p:grpSpPr>
          <a:xfrm>
            <a:off x="459777" y="5564363"/>
            <a:ext cx="11152200" cy="919564"/>
            <a:chOff x="459777" y="5564363"/>
            <a:chExt cx="11152200" cy="919564"/>
          </a:xfrm>
        </p:grpSpPr>
        <p:cxnSp>
          <p:nvCxnSpPr>
            <p:cNvPr id="22" name="Straight Connector 21">
              <a:extLst>
                <a:ext uri="{FF2B5EF4-FFF2-40B4-BE49-F238E27FC236}">
                  <a16:creationId xmlns:a16="http://schemas.microsoft.com/office/drawing/2014/main" id="{0E37530D-DD7D-08FD-2E14-635E2D59C0C2}"/>
                </a:ext>
              </a:extLst>
            </p:cNvPr>
            <p:cNvCxnSpPr>
              <a:cxnSpLocks/>
            </p:cNvCxnSpPr>
            <p:nvPr/>
          </p:nvCxnSpPr>
          <p:spPr>
            <a:xfrm>
              <a:off x="4067735" y="5924750"/>
              <a:ext cx="4659406" cy="0"/>
            </a:xfrm>
            <a:prstGeom prst="line">
              <a:avLst/>
            </a:prstGeom>
            <a:ln w="28575" cap="rnd">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33" name="Google Shape;590;p26">
              <a:extLst>
                <a:ext uri="{FF2B5EF4-FFF2-40B4-BE49-F238E27FC236}">
                  <a16:creationId xmlns:a16="http://schemas.microsoft.com/office/drawing/2014/main" id="{91327904-C405-EA33-2E0D-EC86638B1C3A}"/>
                </a:ext>
              </a:extLst>
            </p:cNvPr>
            <p:cNvSpPr/>
            <p:nvPr/>
          </p:nvSpPr>
          <p:spPr>
            <a:xfrm>
              <a:off x="5062818" y="5564363"/>
              <a:ext cx="3122797" cy="919564"/>
            </a:xfrm>
            <a:prstGeom prst="rect">
              <a:avLst/>
            </a:prstGeom>
            <a:solidFill>
              <a:schemeClr val="accent3">
                <a:lumMod val="40000"/>
                <a:lumOff val="60000"/>
              </a:schemeClr>
            </a:solidFill>
            <a:ln w="9525" cap="flat" cmpd="sng">
              <a:noFill/>
              <a:prstDash val="dash"/>
              <a:round/>
              <a:headEnd type="none" w="sm" len="sm"/>
              <a:tailEnd type="none" w="sm" len="sm"/>
            </a:ln>
          </p:spPr>
          <p:txBody>
            <a:bodyPr spcFirstLastPara="1" wrap="square" lIns="216000" tIns="36000" rIns="72000" bIns="108000" anchor="ctr" anchorCtr="0">
              <a:noAutofit/>
            </a:bodyPr>
            <a:lstStyle/>
            <a:p>
              <a:pPr algn="r" rtl="1"/>
              <a:r>
                <a:rPr lang="ar-SA" altLang="en-US" sz="1600">
                  <a:solidFill>
                    <a:schemeClr val="tx1"/>
                  </a:solidFill>
                  <a:latin typeface="Trebuchet MS"/>
                </a:rPr>
                <a:t>تسجيل فوري</a:t>
              </a:r>
            </a:p>
            <a:p>
              <a:pPr algn="r" rtl="1"/>
              <a:r>
                <a:rPr lang="ar-SA" altLang="en-US" sz="1600">
                  <a:solidFill>
                    <a:schemeClr val="tx1"/>
                  </a:solidFill>
                  <a:latin typeface="Trebuchet MS"/>
                </a:rPr>
                <a:t>التبليغ اليومي عن النتائج الإيجابية لاختبارات التشخيص السريع (RDT+)</a:t>
              </a:r>
            </a:p>
          </p:txBody>
        </p:sp>
        <p:sp>
          <p:nvSpPr>
            <p:cNvPr id="34" name="Google Shape;590;p26">
              <a:extLst>
                <a:ext uri="{FF2B5EF4-FFF2-40B4-BE49-F238E27FC236}">
                  <a16:creationId xmlns:a16="http://schemas.microsoft.com/office/drawing/2014/main" id="{9BB33CDB-EB65-D315-DF1A-84FC4AA2CE44}"/>
                </a:ext>
              </a:extLst>
            </p:cNvPr>
            <p:cNvSpPr/>
            <p:nvPr/>
          </p:nvSpPr>
          <p:spPr>
            <a:xfrm>
              <a:off x="8436471" y="5564363"/>
              <a:ext cx="3175506" cy="919564"/>
            </a:xfrm>
            <a:prstGeom prst="rect">
              <a:avLst/>
            </a:prstGeom>
            <a:solidFill>
              <a:schemeClr val="accent3">
                <a:lumMod val="40000"/>
                <a:lumOff val="60000"/>
              </a:schemeClr>
            </a:solidFill>
            <a:ln w="9525" cap="flat" cmpd="sng">
              <a:noFill/>
              <a:prstDash val="dash"/>
              <a:round/>
              <a:headEnd type="none" w="sm" len="sm"/>
              <a:tailEnd type="none" w="sm" len="sm"/>
            </a:ln>
          </p:spPr>
          <p:txBody>
            <a:bodyPr spcFirstLastPara="1" wrap="square" lIns="216000" tIns="36000" rIns="72000" bIns="108000" anchor="ctr" anchorCtr="0">
              <a:noAutofit/>
            </a:bodyPr>
            <a:lstStyle/>
            <a:p>
              <a:pPr algn="r" rtl="1"/>
              <a:r>
                <a:rPr lang="ar-SA" altLang="en-US" sz="1600">
                  <a:solidFill>
                    <a:schemeClr val="tx1"/>
                  </a:solidFill>
                  <a:latin typeface="Trebuchet MS"/>
                </a:rPr>
                <a:t>تسجيل فوري</a:t>
              </a:r>
            </a:p>
            <a:p>
              <a:pPr algn="r" rtl="1"/>
              <a:r>
                <a:rPr lang="ar-SA" altLang="en-US" sz="1600">
                  <a:solidFill>
                    <a:schemeClr val="tx1"/>
                  </a:solidFill>
                  <a:latin typeface="Trebuchet MS"/>
                </a:rPr>
                <a:t>التبليغ الأسبوعي</a:t>
              </a:r>
            </a:p>
          </p:txBody>
        </p:sp>
        <p:grpSp>
          <p:nvGrpSpPr>
            <p:cNvPr id="11" name="Group 10">
              <a:extLst>
                <a:ext uri="{FF2B5EF4-FFF2-40B4-BE49-F238E27FC236}">
                  <a16:creationId xmlns:a16="http://schemas.microsoft.com/office/drawing/2014/main" id="{26A1F439-EF03-FB76-FC46-3BC29D488031}"/>
                </a:ext>
              </a:extLst>
            </p:cNvPr>
            <p:cNvGrpSpPr/>
            <p:nvPr/>
          </p:nvGrpSpPr>
          <p:grpSpPr>
            <a:xfrm>
              <a:off x="459777" y="5718251"/>
              <a:ext cx="4089760" cy="453183"/>
              <a:chOff x="177442" y="5956407"/>
              <a:chExt cx="4089760" cy="453183"/>
            </a:xfrm>
          </p:grpSpPr>
          <p:sp>
            <p:nvSpPr>
              <p:cNvPr id="596" name="Google Shape;596;p26"/>
              <p:cNvSpPr txBox="1"/>
              <p:nvPr/>
            </p:nvSpPr>
            <p:spPr>
              <a:xfrm>
                <a:off x="452974" y="5956407"/>
                <a:ext cx="3814228" cy="453183"/>
              </a:xfrm>
              <a:prstGeom prst="rect">
                <a:avLst/>
              </a:prstGeom>
              <a:solidFill>
                <a:schemeClr val="accent3">
                  <a:lumMod val="40000"/>
                  <a:lumOff val="60000"/>
                </a:schemeClr>
              </a:solidFill>
              <a:ln w="9525" cap="flat" cmpd="sng">
                <a:noFill/>
                <a:prstDash val="solid"/>
                <a:round/>
                <a:headEnd type="none" w="sm" len="sm"/>
                <a:tailEnd type="none" w="sm" len="sm"/>
              </a:ln>
            </p:spPr>
            <p:txBody>
              <a:bodyPr spcFirstLastPara="1" wrap="square" lIns="216000" tIns="0" rIns="72000" bIns="0" anchor="ctr" anchorCtr="0">
                <a:noAutofit/>
              </a:bodyPr>
              <a:lstStyle/>
              <a:p>
                <a:pPr marL="0" lvl="0" indent="0" algn="r" rtl="1">
                  <a:buFont typeface="Arial"/>
                  <a:buNone/>
                </a:pPr>
                <a:r>
                  <a:rPr lang="ar-SA" altLang="en-US" sz="1600">
                    <a:solidFill>
                      <a:schemeClr val="tx1"/>
                    </a:solidFill>
                    <a:latin typeface="Trebuchet MS"/>
                    <a:sym typeface="Trebuchet MS"/>
                  </a:rPr>
                  <a:t>توثيق والتبليغ</a:t>
                </a:r>
                <a:endParaRPr sz="1600">
                  <a:solidFill>
                    <a:schemeClr val="tx1"/>
                  </a:solidFill>
                  <a:latin typeface="Trebuchet MS"/>
                </a:endParaRPr>
              </a:p>
            </p:txBody>
          </p:sp>
          <p:sp>
            <p:nvSpPr>
              <p:cNvPr id="7" name="Oval 6">
                <a:extLst>
                  <a:ext uri="{FF2B5EF4-FFF2-40B4-BE49-F238E27FC236}">
                    <a16:creationId xmlns:a16="http://schemas.microsoft.com/office/drawing/2014/main" id="{44A88C25-7532-1849-04EB-B021F1EDDA3E}"/>
                  </a:ext>
                </a:extLst>
              </p:cNvPr>
              <p:cNvSpPr/>
              <p:nvPr/>
            </p:nvSpPr>
            <p:spPr>
              <a:xfrm>
                <a:off x="177442" y="5986883"/>
                <a:ext cx="392966" cy="39223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r>
                  <a:rPr lang="zh-CN" altLang="en-US" sz="1800" b="1">
                    <a:solidFill>
                      <a:schemeClr val="bg1"/>
                    </a:solidFill>
                    <a:latin typeface="Trebuchet MS" panose="020B0703020202090204" pitchFamily="34" charset="0"/>
                  </a:rPr>
                  <a:t>4</a:t>
                </a:r>
              </a:p>
            </p:txBody>
          </p:sp>
        </p:grpSp>
      </p:grpSp>
      <p:grpSp>
        <p:nvGrpSpPr>
          <p:cNvPr id="10" name="Group 9">
            <a:extLst>
              <a:ext uri="{FF2B5EF4-FFF2-40B4-BE49-F238E27FC236}">
                <a16:creationId xmlns:a16="http://schemas.microsoft.com/office/drawing/2014/main" id="{4D906F83-1D32-1FCD-30A0-C2C6B3E03114}"/>
              </a:ext>
            </a:extLst>
          </p:cNvPr>
          <p:cNvGrpSpPr/>
          <p:nvPr/>
        </p:nvGrpSpPr>
        <p:grpSpPr>
          <a:xfrm>
            <a:off x="445069" y="3719359"/>
            <a:ext cx="11152198" cy="1644675"/>
            <a:chOff x="445069" y="3771906"/>
            <a:chExt cx="11152198" cy="1644675"/>
          </a:xfrm>
        </p:grpSpPr>
        <p:cxnSp>
          <p:nvCxnSpPr>
            <p:cNvPr id="20" name="Straight Connector 19">
              <a:extLst>
                <a:ext uri="{FF2B5EF4-FFF2-40B4-BE49-F238E27FC236}">
                  <a16:creationId xmlns:a16="http://schemas.microsoft.com/office/drawing/2014/main" id="{0D3B1D7D-9A51-3EE3-C50D-AFDE8A82090D}"/>
                </a:ext>
              </a:extLst>
            </p:cNvPr>
            <p:cNvCxnSpPr>
              <a:cxnSpLocks/>
            </p:cNvCxnSpPr>
            <p:nvPr/>
          </p:nvCxnSpPr>
          <p:spPr>
            <a:xfrm>
              <a:off x="4067735" y="4594243"/>
              <a:ext cx="4955241" cy="0"/>
            </a:xfrm>
            <a:prstGeom prst="line">
              <a:avLst/>
            </a:prstGeom>
            <a:ln w="28575" cap="rnd">
              <a:solidFill>
                <a:schemeClr val="accent3">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2" name="Google Shape;590;p26">
              <a:extLst>
                <a:ext uri="{FF2B5EF4-FFF2-40B4-BE49-F238E27FC236}">
                  <a16:creationId xmlns:a16="http://schemas.microsoft.com/office/drawing/2014/main" id="{73815C3E-B5A6-9112-A1D1-6D35A778C0D5}"/>
                </a:ext>
              </a:extLst>
            </p:cNvPr>
            <p:cNvSpPr/>
            <p:nvPr/>
          </p:nvSpPr>
          <p:spPr>
            <a:xfrm>
              <a:off x="8436471" y="3771906"/>
              <a:ext cx="3160796" cy="1644675"/>
            </a:xfrm>
            <a:prstGeom prst="rect">
              <a:avLst/>
            </a:prstGeom>
            <a:pattFill prst="ltDnDiag">
              <a:fgClr>
                <a:schemeClr val="accent3">
                  <a:lumMod val="40000"/>
                  <a:lumOff val="60000"/>
                </a:schemeClr>
              </a:fgClr>
              <a:bgClr>
                <a:schemeClr val="bg1"/>
              </a:bgClr>
            </a:pattFill>
            <a:ln w="9525" cap="flat" cmpd="sng">
              <a:noFill/>
              <a:prstDash val="dash"/>
              <a:round/>
              <a:headEnd type="none" w="sm" len="sm"/>
              <a:tailEnd type="none" w="sm" len="sm"/>
            </a:ln>
          </p:spPr>
          <p:txBody>
            <a:bodyPr spcFirstLastPara="1" wrap="square" lIns="216000" tIns="36000" rIns="72000" bIns="108000" anchor="t" anchorCtr="0">
              <a:noAutofit/>
            </a:bodyPr>
            <a:lstStyle/>
            <a:p>
              <a:pPr algn="r" rtl="1"/>
              <a:r>
                <a:rPr lang="ar-SA" altLang="en-US" sz="1600">
                  <a:solidFill>
                    <a:schemeClr val="dk1"/>
                  </a:solidFill>
                  <a:latin typeface="Trebuchet MS"/>
                </a:rPr>
                <a:t>اختبار التشخيص السريع على أول 3 حالات مشتبه بها في اليوم</a:t>
              </a:r>
            </a:p>
            <a:p>
              <a:pPr algn="r" rtl="1"/>
              <a:r>
                <a:rPr lang="ar-SA" altLang="en-US" sz="1600">
                  <a:solidFill>
                    <a:schemeClr val="dk1"/>
                  </a:solidFill>
                  <a:latin typeface="Trebuchet MS"/>
                </a:rPr>
                <a:t>جمع وإرسال 3 عينات إيجابية لاختبارات التشخيص السريع (RDT+) أسبوعيًا من المنطقة إلى المختبر</a:t>
              </a:r>
            </a:p>
          </p:txBody>
        </p:sp>
        <p:grpSp>
          <p:nvGrpSpPr>
            <p:cNvPr id="12" name="Group 11">
              <a:extLst>
                <a:ext uri="{FF2B5EF4-FFF2-40B4-BE49-F238E27FC236}">
                  <a16:creationId xmlns:a16="http://schemas.microsoft.com/office/drawing/2014/main" id="{A014D38A-7C7F-1CFB-D593-8B58163DB79F}"/>
                </a:ext>
              </a:extLst>
            </p:cNvPr>
            <p:cNvGrpSpPr/>
            <p:nvPr/>
          </p:nvGrpSpPr>
          <p:grpSpPr>
            <a:xfrm>
              <a:off x="445069" y="4367651"/>
              <a:ext cx="4089760" cy="453183"/>
              <a:chOff x="177442" y="4394424"/>
              <a:chExt cx="4089760" cy="453183"/>
            </a:xfrm>
          </p:grpSpPr>
          <p:sp>
            <p:nvSpPr>
              <p:cNvPr id="593" name="Google Shape;593;p26"/>
              <p:cNvSpPr txBox="1"/>
              <p:nvPr/>
            </p:nvSpPr>
            <p:spPr>
              <a:xfrm>
                <a:off x="452974" y="4394424"/>
                <a:ext cx="3814228" cy="453183"/>
              </a:xfrm>
              <a:prstGeom prst="rect">
                <a:avLst/>
              </a:prstGeom>
              <a:pattFill prst="ltDnDiag">
                <a:fgClr>
                  <a:schemeClr val="accent3">
                    <a:lumMod val="40000"/>
                    <a:lumOff val="60000"/>
                  </a:schemeClr>
                </a:fgClr>
                <a:bgClr>
                  <a:schemeClr val="bg1"/>
                </a:bgClr>
              </a:pattFill>
              <a:ln w="9525" cap="flat" cmpd="sng">
                <a:noFill/>
                <a:prstDash val="solid"/>
                <a:round/>
                <a:headEnd type="none" w="sm" len="sm"/>
                <a:tailEnd type="none" w="sm" len="sm"/>
              </a:ln>
            </p:spPr>
            <p:txBody>
              <a:bodyPr spcFirstLastPara="1" wrap="square" lIns="216000" tIns="0" rIns="72000" bIns="0" anchor="ctr" anchorCtr="0">
                <a:noAutofit/>
              </a:bodyPr>
              <a:lstStyle/>
              <a:p>
                <a:pPr algn="r" rtl="1"/>
                <a:r>
                  <a:rPr lang="ar-SA" altLang="en-US" sz="1600">
                    <a:solidFill>
                      <a:schemeClr val="dk1"/>
                    </a:solidFill>
                    <a:latin typeface="Trebuchet MS"/>
                    <a:sym typeface="Trebuchet MS"/>
                  </a:rPr>
                  <a:t>فحص الكوليرا</a:t>
                </a:r>
                <a:endParaRPr sz="1600">
                  <a:solidFill>
                    <a:schemeClr val="dk1"/>
                  </a:solidFill>
                  <a:latin typeface="Trebuchet MS"/>
                </a:endParaRPr>
              </a:p>
            </p:txBody>
          </p:sp>
          <p:sp>
            <p:nvSpPr>
              <p:cNvPr id="5" name="Oval 4">
                <a:extLst>
                  <a:ext uri="{FF2B5EF4-FFF2-40B4-BE49-F238E27FC236}">
                    <a16:creationId xmlns:a16="http://schemas.microsoft.com/office/drawing/2014/main" id="{6C7F1417-BC90-98E6-116E-B78A04668501}"/>
                  </a:ext>
                </a:extLst>
              </p:cNvPr>
              <p:cNvSpPr/>
              <p:nvPr/>
            </p:nvSpPr>
            <p:spPr>
              <a:xfrm>
                <a:off x="177442" y="4424900"/>
                <a:ext cx="392966" cy="39223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r>
                  <a:rPr lang="zh-CN" altLang="en-US" sz="1800" b="1">
                    <a:latin typeface="Trebuchet MS" panose="020B0703020202090204" pitchFamily="34" charset="0"/>
                  </a:rPr>
                  <a:t>3</a:t>
                </a:r>
              </a:p>
            </p:txBody>
          </p:sp>
        </p:grpSp>
        <p:sp>
          <p:nvSpPr>
            <p:cNvPr id="16" name="TextBox 15">
              <a:extLst>
                <a:ext uri="{FF2B5EF4-FFF2-40B4-BE49-F238E27FC236}">
                  <a16:creationId xmlns:a16="http://schemas.microsoft.com/office/drawing/2014/main" id="{B205DB1D-AE36-573E-2766-2EF8E2CBC530}"/>
                </a:ext>
              </a:extLst>
            </p:cNvPr>
            <p:cNvSpPr txBox="1"/>
            <p:nvPr/>
          </p:nvSpPr>
          <p:spPr>
            <a:xfrm>
              <a:off x="5062818" y="3771906"/>
              <a:ext cx="3108089" cy="1644675"/>
            </a:xfrm>
            <a:prstGeom prst="rect">
              <a:avLst/>
            </a:prstGeom>
            <a:pattFill prst="ltDnDiag">
              <a:fgClr>
                <a:schemeClr val="accent3">
                  <a:lumMod val="40000"/>
                  <a:lumOff val="60000"/>
                </a:schemeClr>
              </a:fgClr>
              <a:bgClr>
                <a:schemeClr val="bg1"/>
              </a:bgClr>
            </a:pattFill>
            <a:ln>
              <a:noFill/>
              <a:prstDash val="dash"/>
            </a:ln>
          </p:spPr>
          <p:txBody>
            <a:bodyPr wrap="square" tIns="36000" rtlCol="0">
              <a:noAutofit/>
            </a:bodyPr>
            <a:lstStyle/>
            <a:p>
              <a:pPr algn="r" rtl="1"/>
              <a:r>
                <a:rPr lang="ar-SA" altLang="en-US" sz="1600">
                  <a:solidFill>
                    <a:schemeClr val="dk1"/>
                  </a:solidFill>
                  <a:latin typeface="Trebuchet MS"/>
                </a:rPr>
                <a:t>اختبار التشخيص السريع لجميع الحالات المشتبه بها</a:t>
              </a:r>
            </a:p>
            <a:p>
              <a:pPr algn="r" rtl="1"/>
              <a:r>
                <a:rPr lang="ar-SA" altLang="en-US" sz="1600">
                  <a:solidFill>
                    <a:schemeClr val="dk1"/>
                  </a:solidFill>
                  <a:latin typeface="Trebuchet MS"/>
                </a:rPr>
                <a:t>جمع وإرسال عينة من جميع النتائج الإيجابية لاختبارات التشخيص السريع (RDT+) إلى المختبر</a:t>
              </a:r>
            </a:p>
          </p:txBody>
        </p:sp>
      </p:grpSp>
      <p:sp>
        <p:nvSpPr>
          <p:cNvPr id="21" name="Google Shape;18;p31">
            <a:extLst>
              <a:ext uri="{FF2B5EF4-FFF2-40B4-BE49-F238E27FC236}">
                <a16:creationId xmlns:a16="http://schemas.microsoft.com/office/drawing/2014/main" id="{21CF2478-E907-7D81-98AD-995823727B8E}"/>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a:solidFill>
                  <a:schemeClr val="tx1">
                    <a:lumMod val="40000"/>
                    <a:lumOff val="60000"/>
                  </a:schemeClr>
                </a:solidFill>
                <a:ea typeface="华文新魏"/>
              </a:rPr>
              <a:t>10/3</a:t>
            </a:r>
          </a:p>
        </p:txBody>
      </p:sp>
    </p:spTree>
    <p:extLst>
      <p:ext uri="{BB962C8B-B14F-4D97-AF65-F5344CB8AC3E}">
        <p14:creationId xmlns:p14="http://schemas.microsoft.com/office/powerpoint/2010/main" val="897343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F04BC-3046-9A6A-0E39-D86EE036CC6F}"/>
              </a:ext>
            </a:extLst>
          </p:cNvPr>
          <p:cNvSpPr>
            <a:spLocks noGrp="1"/>
          </p:cNvSpPr>
          <p:nvPr>
            <p:ph type="title"/>
          </p:nvPr>
        </p:nvSpPr>
        <p:spPr>
          <a:xfrm>
            <a:off x="838200" y="275940"/>
            <a:ext cx="10515600" cy="1325563"/>
          </a:xfrm>
        </p:spPr>
        <p:txBody>
          <a:bodyPr>
            <a:normAutofit/>
          </a:bodyPr>
          <a:lstStyle/>
          <a:p>
            <a:pPr rtl="1"/>
            <a:r>
              <a:rPr lang="ar-SA" altLang="en-US" sz="4000" b="1"/>
              <a:t>عينات لاختبارات التشخيص السريع (RDTs)</a:t>
            </a:r>
          </a:p>
        </p:txBody>
      </p:sp>
      <p:sp>
        <p:nvSpPr>
          <p:cNvPr id="3" name="Content Placeholder 2">
            <a:extLst>
              <a:ext uri="{FF2B5EF4-FFF2-40B4-BE49-F238E27FC236}">
                <a16:creationId xmlns:a16="http://schemas.microsoft.com/office/drawing/2014/main" id="{B76075BE-D8C3-1987-5690-93DD5B0D3B48}"/>
              </a:ext>
            </a:extLst>
          </p:cNvPr>
          <p:cNvSpPr>
            <a:spLocks noGrp="1"/>
          </p:cNvSpPr>
          <p:nvPr>
            <p:ph sz="half" idx="1"/>
          </p:nvPr>
        </p:nvSpPr>
        <p:spPr>
          <a:xfrm>
            <a:off x="976544" y="2991777"/>
            <a:ext cx="4714923" cy="3346882"/>
          </a:xfrm>
          <a:ln w="9525">
            <a:solidFill>
              <a:schemeClr val="tx1"/>
            </a:solidFill>
          </a:ln>
        </p:spPr>
        <p:txBody>
          <a:bodyPr lIns="216000" tIns="216000" rIns="216000" bIns="216000">
            <a:noAutofit/>
          </a:bodyPr>
          <a:lstStyle/>
          <a:p>
            <a:pPr algn="r" rtl="1">
              <a:buClr>
                <a:srgbClr val="26BCB4"/>
              </a:buClr>
            </a:pPr>
            <a:r>
              <a:rPr lang="ar-SA" altLang="en-US" sz="2000" b="1">
                <a:solidFill>
                  <a:schemeClr val="accent1"/>
                </a:solidFill>
              </a:rPr>
              <a:t>عينات البراز المناسبة للفحص المباشر بواسطة اختبارات التشخيص السريع (RDTs):</a:t>
            </a:r>
          </a:p>
          <a:p>
            <a:pPr marL="198000" lvl="1" indent="-198000" algn="r" rtl="1">
              <a:buFont typeface="Arial" panose="020B0604020202020204" pitchFamily="34" charset="0"/>
              <a:buChar char="•"/>
            </a:pPr>
            <a:r>
              <a:rPr lang="ar-SA" altLang="en-US" sz="2000"/>
              <a:t>البراز السائل</a:t>
            </a:r>
          </a:p>
          <a:p>
            <a:pPr marL="198000" lvl="1" indent="-198000" algn="r" rtl="1">
              <a:buFont typeface="Arial" panose="020B0604020202020204" pitchFamily="34" charset="0"/>
              <a:buChar char="•"/>
            </a:pPr>
            <a:r>
              <a:rPr lang="ar-SA" altLang="en-US" sz="2000"/>
              <a:t>البراز اللزج، المخاطي، الطري أو شبه الصلب</a:t>
            </a:r>
          </a:p>
        </p:txBody>
      </p:sp>
      <p:sp>
        <p:nvSpPr>
          <p:cNvPr id="4" name="Content Placeholder 3">
            <a:extLst>
              <a:ext uri="{FF2B5EF4-FFF2-40B4-BE49-F238E27FC236}">
                <a16:creationId xmlns:a16="http://schemas.microsoft.com/office/drawing/2014/main" id="{40477469-71F0-CC53-983F-2D19038C99EB}"/>
              </a:ext>
            </a:extLst>
          </p:cNvPr>
          <p:cNvSpPr>
            <a:spLocks noGrp="1"/>
          </p:cNvSpPr>
          <p:nvPr>
            <p:ph sz="half" idx="2"/>
          </p:nvPr>
        </p:nvSpPr>
        <p:spPr>
          <a:xfrm>
            <a:off x="6273050" y="2991776"/>
            <a:ext cx="5215216" cy="3346883"/>
          </a:xfrm>
          <a:ln>
            <a:solidFill>
              <a:schemeClr val="tx1"/>
            </a:solidFill>
          </a:ln>
        </p:spPr>
        <p:txBody>
          <a:bodyPr lIns="216000" tIns="216000" rIns="216000" bIns="216000">
            <a:noAutofit/>
          </a:bodyPr>
          <a:lstStyle/>
          <a:p>
            <a:pPr algn="r" rtl="1">
              <a:buClr>
                <a:srgbClr val="26BCB4"/>
              </a:buClr>
            </a:pPr>
            <a:r>
              <a:rPr lang="ar-SA" altLang="en-US" sz="2000" b="1">
                <a:solidFill>
                  <a:schemeClr val="accent1"/>
                </a:solidFill>
              </a:rPr>
              <a:t>عينات البراز غير المناسبة للفحص المباشر بواسطة اختبارات التشخيص السريع (RDTs):</a:t>
            </a:r>
          </a:p>
          <a:p>
            <a:pPr marL="198000" lvl="1" indent="-198000" algn="r" rtl="1">
              <a:buFont typeface="Arial" panose="020B0604020202020204" pitchFamily="34" charset="0"/>
              <a:buChar char="•"/>
            </a:pPr>
            <a:r>
              <a:rPr lang="ar-SA" altLang="en-US" sz="2000"/>
              <a:t>البراز المحفوظ في وسط نقل كاري-بلاير</a:t>
            </a:r>
          </a:p>
          <a:p>
            <a:pPr marL="198000" lvl="1" indent="-198000" algn="r" rtl="1">
              <a:buFont typeface="Arial" panose="020B0604020202020204" pitchFamily="34" charset="0"/>
              <a:buChar char="•"/>
            </a:pPr>
            <a:r>
              <a:rPr lang="ar-SA" altLang="en-US" sz="2000"/>
              <a:t>مسحات شرجية</a:t>
            </a:r>
          </a:p>
          <a:p>
            <a:pPr algn="r"/>
            <a:endParaRPr lang="en-GB" sz="2000"/>
          </a:p>
        </p:txBody>
      </p:sp>
      <p:sp>
        <p:nvSpPr>
          <p:cNvPr id="8" name="TextBox 7">
            <a:extLst>
              <a:ext uri="{FF2B5EF4-FFF2-40B4-BE49-F238E27FC236}">
                <a16:creationId xmlns:a16="http://schemas.microsoft.com/office/drawing/2014/main" id="{772A3814-E4FA-8EFE-6DB4-23D3A92E47FF}"/>
              </a:ext>
            </a:extLst>
          </p:cNvPr>
          <p:cNvSpPr txBox="1"/>
          <p:nvPr/>
        </p:nvSpPr>
        <p:spPr>
          <a:xfrm>
            <a:off x="6422087" y="5256497"/>
            <a:ext cx="4917142" cy="817335"/>
          </a:xfrm>
          <a:prstGeom prst="rect">
            <a:avLst/>
          </a:prstGeom>
          <a:solidFill>
            <a:schemeClr val="bg2"/>
          </a:solidFill>
          <a:ln>
            <a:noFill/>
          </a:ln>
        </p:spPr>
        <p:txBody>
          <a:bodyPr wrap="square">
            <a:noAutofit/>
          </a:bodyPr>
          <a:lstStyle/>
          <a:p>
            <a:pPr rtl="1">
              <a:buClr>
                <a:srgbClr val="26BCB4"/>
              </a:buClr>
            </a:pPr>
            <a:r>
              <a:rPr lang="ar-SA" altLang="en-US" sz="2000" b="1">
                <a:solidFill>
                  <a:schemeClr val="accent1"/>
                </a:solidFill>
              </a:rPr>
              <a:t>ملاحظة: </a:t>
            </a:r>
            <a:r>
              <a:rPr lang="ar-SA" altLang="en-US" sz="2000"/>
              <a:t>تتطلب هذه العينات خطوات إضافية (على سبيل المثال، الإثراء) في المختبر.</a:t>
            </a:r>
          </a:p>
        </p:txBody>
      </p:sp>
      <p:sp>
        <p:nvSpPr>
          <p:cNvPr id="7" name="TextBox 6">
            <a:extLst>
              <a:ext uri="{FF2B5EF4-FFF2-40B4-BE49-F238E27FC236}">
                <a16:creationId xmlns:a16="http://schemas.microsoft.com/office/drawing/2014/main" id="{609F0F13-6F41-6755-2D75-0D9F648BF661}"/>
              </a:ext>
            </a:extLst>
          </p:cNvPr>
          <p:cNvSpPr txBox="1"/>
          <p:nvPr/>
        </p:nvSpPr>
        <p:spPr>
          <a:xfrm>
            <a:off x="972666" y="1601503"/>
            <a:ext cx="10515600" cy="769441"/>
          </a:xfrm>
          <a:prstGeom prst="rect">
            <a:avLst/>
          </a:prstGeom>
          <a:noFill/>
        </p:spPr>
        <p:txBody>
          <a:bodyPr wrap="square" lIns="91440" tIns="45720" rIns="91440" bIns="45720" anchor="t">
            <a:spAutoFit/>
          </a:bodyPr>
          <a:lstStyle/>
          <a:p>
            <a:pPr rtl="1"/>
            <a:r>
              <a:rPr lang="ar-SA" altLang="en-US" sz="2200" b="0" i="0" dirty="0">
                <a:solidFill>
                  <a:srgbClr val="000000"/>
                </a:solidFill>
                <a:effectLst/>
                <a:latin typeface="+mj-lt"/>
                <a:cs typeface="Tahoma"/>
              </a:rPr>
              <a:t>يجب إجراء اختبارات التشخيص السريع (</a:t>
            </a:r>
            <a:r>
              <a:rPr lang="ar-SA" altLang="en-US" sz="2200" b="0" i="0" dirty="0" err="1">
                <a:solidFill>
                  <a:srgbClr val="000000"/>
                </a:solidFill>
                <a:effectLst/>
                <a:latin typeface="+mj-lt"/>
                <a:cs typeface="Tahoma"/>
              </a:rPr>
              <a:t>RDTs</a:t>
            </a:r>
            <a:r>
              <a:rPr lang="ar-SA" altLang="en-US" sz="2200" b="0" i="0" dirty="0">
                <a:solidFill>
                  <a:srgbClr val="000000"/>
                </a:solidFill>
                <a:effectLst/>
                <a:latin typeface="+mj-lt"/>
                <a:cs typeface="Tahoma"/>
              </a:rPr>
              <a:t>) بشكل مثالي على عينات براز طازجة في </a:t>
            </a:r>
            <a:r>
              <a:rPr lang="ar-SA" altLang="en-US" sz="2200" b="0" i="0" dirty="0">
                <a:solidFill>
                  <a:srgbClr val="129C94"/>
                </a:solidFill>
                <a:effectLst/>
                <a:latin typeface="+mj-lt"/>
                <a:cs typeface="Tahoma"/>
              </a:rPr>
              <a:t>غضون ساعتين</a:t>
            </a:r>
            <a:r>
              <a:rPr lang="ar-SA" altLang="en-US" sz="2200" b="0" i="0" dirty="0">
                <a:solidFill>
                  <a:srgbClr val="000000"/>
                </a:solidFill>
                <a:effectLst/>
                <a:latin typeface="+mj-lt"/>
                <a:cs typeface="Tahoma"/>
              </a:rPr>
              <a:t> من جمعها من مريض كان </a:t>
            </a:r>
            <a:r>
              <a:rPr lang="ar-SA" altLang="en-US" sz="2200" b="0" i="0" dirty="0">
                <a:solidFill>
                  <a:srgbClr val="129C94"/>
                </a:solidFill>
                <a:effectLst/>
                <a:latin typeface="+mj-lt"/>
                <a:cs typeface="Tahoma"/>
              </a:rPr>
              <a:t>مريضًا لأقل من 4 أيام</a:t>
            </a:r>
            <a:r>
              <a:rPr lang="ar-SA" altLang="en-US" sz="2200" b="0" i="0" dirty="0">
                <a:solidFill>
                  <a:srgbClr val="000000"/>
                </a:solidFill>
                <a:effectLst/>
                <a:latin typeface="+mj-lt"/>
                <a:cs typeface="Tahoma"/>
              </a:rPr>
              <a:t> </a:t>
            </a:r>
            <a:r>
              <a:rPr lang="ar-SA" altLang="en-US" sz="2200" b="0" i="0" dirty="0">
                <a:solidFill>
                  <a:srgbClr val="129C94"/>
                </a:solidFill>
                <a:effectLst/>
                <a:latin typeface="+mj-lt"/>
                <a:cs typeface="Tahoma"/>
              </a:rPr>
              <a:t>ولم يتناول مضادات حيوية.</a:t>
            </a:r>
            <a:endParaRPr lang="en-US" sz="2200" dirty="0">
              <a:solidFill>
                <a:srgbClr val="129C94"/>
              </a:solidFill>
              <a:latin typeface="+mj-lt"/>
              <a:cs typeface="Tahoma"/>
            </a:endParaRPr>
          </a:p>
        </p:txBody>
      </p:sp>
      <p:sp>
        <p:nvSpPr>
          <p:cNvPr id="5" name="Triangle 4">
            <a:extLst>
              <a:ext uri="{FF2B5EF4-FFF2-40B4-BE49-F238E27FC236}">
                <a16:creationId xmlns:a16="http://schemas.microsoft.com/office/drawing/2014/main" id="{146D5F32-46F7-6B4C-AEE9-FB5647CAB5D9}"/>
              </a:ext>
            </a:extLst>
          </p:cNvPr>
          <p:cNvSpPr/>
          <p:nvPr/>
        </p:nvSpPr>
        <p:spPr>
          <a:xfrm rot="10800000">
            <a:off x="1114645" y="2891191"/>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6" name="Triangle 5">
            <a:extLst>
              <a:ext uri="{FF2B5EF4-FFF2-40B4-BE49-F238E27FC236}">
                <a16:creationId xmlns:a16="http://schemas.microsoft.com/office/drawing/2014/main" id="{BACD45E8-0A49-97CF-CCB5-64E8E7FC23DE}"/>
              </a:ext>
            </a:extLst>
          </p:cNvPr>
          <p:cNvSpPr/>
          <p:nvPr/>
        </p:nvSpPr>
        <p:spPr>
          <a:xfrm rot="10800000">
            <a:off x="6361351" y="2891191"/>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9" name="Google Shape;18;p31">
            <a:extLst>
              <a:ext uri="{FF2B5EF4-FFF2-40B4-BE49-F238E27FC236}">
                <a16:creationId xmlns:a16="http://schemas.microsoft.com/office/drawing/2014/main" id="{99340AB9-C785-C0E7-3F58-8D9B9A8B0692}"/>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a:solidFill>
                  <a:schemeClr val="tx1">
                    <a:lumMod val="40000"/>
                    <a:lumOff val="60000"/>
                  </a:schemeClr>
                </a:solidFill>
                <a:ea typeface="华文新魏"/>
              </a:rPr>
              <a:t>11/3</a:t>
            </a:r>
          </a:p>
        </p:txBody>
      </p:sp>
    </p:spTree>
    <p:extLst>
      <p:ext uri="{BB962C8B-B14F-4D97-AF65-F5344CB8AC3E}">
        <p14:creationId xmlns:p14="http://schemas.microsoft.com/office/powerpoint/2010/main" val="1586193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7C6F0-1E31-8373-E82A-B1655F7BC554}"/>
              </a:ext>
            </a:extLst>
          </p:cNvPr>
          <p:cNvSpPr>
            <a:spLocks noGrp="1"/>
          </p:cNvSpPr>
          <p:nvPr>
            <p:ph type="title"/>
          </p:nvPr>
        </p:nvSpPr>
        <p:spPr>
          <a:xfrm>
            <a:off x="1676400" y="517469"/>
            <a:ext cx="10515600" cy="1325563"/>
          </a:xfrm>
        </p:spPr>
        <p:txBody>
          <a:bodyPr>
            <a:normAutofit/>
          </a:bodyPr>
          <a:lstStyle/>
          <a:p>
            <a:pPr rtl="1"/>
            <a:r>
              <a:rPr lang="ar-SA" altLang="en-US" sz="4000" b="1"/>
              <a:t>قيود اختبارات التشخيص السريع (RDTs)</a:t>
            </a:r>
          </a:p>
        </p:txBody>
      </p:sp>
      <p:sp>
        <p:nvSpPr>
          <p:cNvPr id="7" name="TextBox 6">
            <a:extLst>
              <a:ext uri="{FF2B5EF4-FFF2-40B4-BE49-F238E27FC236}">
                <a16:creationId xmlns:a16="http://schemas.microsoft.com/office/drawing/2014/main" id="{B2C1A36F-31F8-258F-F11D-F2F8BC987BFD}"/>
              </a:ext>
            </a:extLst>
          </p:cNvPr>
          <p:cNvSpPr txBox="1"/>
          <p:nvPr/>
        </p:nvSpPr>
        <p:spPr>
          <a:xfrm>
            <a:off x="909636" y="2036319"/>
            <a:ext cx="10444164" cy="3693319"/>
          </a:xfrm>
          <a:prstGeom prst="rect">
            <a:avLst/>
          </a:prstGeom>
          <a:noFill/>
        </p:spPr>
        <p:txBody>
          <a:bodyPr wrap="square" lIns="91440" tIns="45720" rIns="91440" bIns="45720" rtlCol="0" anchor="t">
            <a:spAutoFit/>
          </a:bodyPr>
          <a:lstStyle/>
          <a:p>
            <a:pPr marL="342900" indent="-197485" algn="r" rtl="1">
              <a:spcAft>
                <a:spcPts val="2400"/>
              </a:spcAft>
              <a:buClr>
                <a:srgbClr val="26BCB4"/>
              </a:buClr>
              <a:buFont typeface="Arial" panose="020B0604020202020204" pitchFamily="34" charset="0"/>
              <a:buChar char="•"/>
            </a:pPr>
            <a:r>
              <a:rPr lang="ar-SA" altLang="en-US" sz="2200">
                <a:cs typeface="Tahoma"/>
              </a:rPr>
              <a:t>اختبارات التشخيص السريع للكوليرا </a:t>
            </a:r>
            <a:r>
              <a:rPr lang="ar-SA" altLang="en-US" sz="2200">
                <a:solidFill>
                  <a:srgbClr val="129C94"/>
                </a:solidFill>
                <a:cs typeface="Tahoma"/>
              </a:rPr>
              <a:t>ليست بديلاً عن زراعة البراز أو أي اختبار جزيئي </a:t>
            </a:r>
            <a:r>
              <a:rPr lang="ar-SA" altLang="en-US" sz="2200">
                <a:cs typeface="Tahoma"/>
              </a:rPr>
              <a:t>لتأكيد الكوليرا أو لتأكيد تفشي الكوليرا. </a:t>
            </a:r>
          </a:p>
          <a:p>
            <a:pPr marL="342900" indent="-197485" algn="r" rtl="1">
              <a:spcAft>
                <a:spcPts val="2400"/>
              </a:spcAft>
              <a:buClr>
                <a:srgbClr val="26BCB4"/>
              </a:buClr>
              <a:buFont typeface="Arial" panose="020B0604020202020204" pitchFamily="34" charset="0"/>
              <a:buChar char="•"/>
            </a:pPr>
            <a:r>
              <a:rPr lang="ar-SA" altLang="en-US" sz="2200">
                <a:solidFill>
                  <a:srgbClr val="129C94"/>
                </a:solidFill>
                <a:cs typeface="Tahoma"/>
              </a:rPr>
              <a:t>لا يمكن استخدام </a:t>
            </a:r>
            <a:r>
              <a:rPr lang="ar-SA" altLang="en-US" sz="2200">
                <a:cs typeface="Tahoma"/>
              </a:rPr>
              <a:t>اختبارات التشخيص السريع</a:t>
            </a:r>
            <a:r>
              <a:rPr lang="ar-SA" altLang="en-US" sz="2200">
                <a:solidFill>
                  <a:srgbClr val="129C94"/>
                </a:solidFill>
                <a:cs typeface="Tahoma"/>
              </a:rPr>
              <a:t> للكوليرا لتشخيص حالات الكوليرا الفردية.</a:t>
            </a:r>
            <a:endParaRPr lang="en-US" sz="2400">
              <a:solidFill>
                <a:srgbClr val="129C94"/>
              </a:solidFill>
              <a:cs typeface="Tahoma"/>
            </a:endParaRPr>
          </a:p>
          <a:p>
            <a:pPr marL="342900" indent="-197485" algn="r" rtl="1">
              <a:spcAft>
                <a:spcPts val="2400"/>
              </a:spcAft>
              <a:buClr>
                <a:srgbClr val="26BCB4"/>
              </a:buClr>
              <a:buFont typeface="Arial" panose="020B0604020202020204" pitchFamily="34" charset="0"/>
              <a:buChar char="•"/>
            </a:pPr>
            <a:r>
              <a:rPr lang="ar-SA" altLang="en-US" sz="2200">
                <a:solidFill>
                  <a:srgbClr val="129C94"/>
                </a:solidFill>
                <a:cs typeface="Tahoma"/>
              </a:rPr>
              <a:t>لا ينبغي أن تؤثر </a:t>
            </a:r>
            <a:r>
              <a:rPr lang="ar-SA" altLang="en-US" sz="2200">
                <a:cs typeface="Tahoma"/>
              </a:rPr>
              <a:t>نتيجة اختبارات التشخيص السريع للكوليرا </a:t>
            </a:r>
            <a:r>
              <a:rPr lang="ar-SA" altLang="en-US" sz="2200">
                <a:solidFill>
                  <a:srgbClr val="129C94"/>
                </a:solidFill>
                <a:cs typeface="Tahoma"/>
              </a:rPr>
              <a:t>على إدارة الحالة.</a:t>
            </a:r>
          </a:p>
          <a:p>
            <a:pPr marL="342900" indent="-197485" algn="r" rtl="1">
              <a:spcAft>
                <a:spcPts val="2400"/>
              </a:spcAft>
              <a:buClr>
                <a:srgbClr val="26BCB4"/>
              </a:buClr>
              <a:buFont typeface="Arial" panose="020B0604020202020204" pitchFamily="34" charset="0"/>
              <a:buChar char="•"/>
            </a:pPr>
            <a:r>
              <a:rPr lang="ar-SA" altLang="en-US" sz="2200">
                <a:solidFill>
                  <a:srgbClr val="129C94"/>
                </a:solidFill>
                <a:cs typeface="Tahoma"/>
              </a:rPr>
              <a:t>لا تكشف</a:t>
            </a:r>
            <a:r>
              <a:rPr lang="ar-SA" altLang="en-US" sz="2200">
                <a:cs typeface="Tahoma"/>
              </a:rPr>
              <a:t> اختبارات التشخيص السريع للكوليرا </a:t>
            </a:r>
            <a:r>
              <a:rPr lang="ar-SA" altLang="en-US" sz="2200">
                <a:solidFill>
                  <a:srgbClr val="129C94"/>
                </a:solidFill>
                <a:cs typeface="Tahoma"/>
              </a:rPr>
              <a:t>عن سمية الكوليرا.</a:t>
            </a:r>
          </a:p>
          <a:p>
            <a:pPr marL="342900" indent="-197485" algn="r" rtl="1">
              <a:spcAft>
                <a:spcPts val="2400"/>
              </a:spcAft>
              <a:buClr>
                <a:srgbClr val="26BCB4"/>
              </a:buClr>
              <a:buFont typeface="Arial" panose="020B0604020202020204" pitchFamily="34" charset="0"/>
              <a:buChar char="•"/>
            </a:pPr>
            <a:r>
              <a:rPr lang="ar-SA" altLang="en-US" sz="2200">
                <a:solidFill>
                  <a:srgbClr val="129C94"/>
                </a:solidFill>
                <a:cs typeface="Tahoma"/>
              </a:rPr>
              <a:t>لا توفر</a:t>
            </a:r>
            <a:r>
              <a:rPr lang="ar-SA" altLang="en-US" sz="2200">
                <a:cs typeface="Tahoma"/>
              </a:rPr>
              <a:t> اختبارات الكشف السريع عن الكوليرا </a:t>
            </a:r>
            <a:r>
              <a:rPr lang="ar-SA" altLang="en-US" sz="2200">
                <a:solidFill>
                  <a:srgbClr val="129C94"/>
                </a:solidFill>
                <a:cs typeface="Tahoma"/>
              </a:rPr>
              <a:t>بيانات حول قابلية الكائنات الحية الدقيقة للمضادات الحيوية.</a:t>
            </a:r>
          </a:p>
        </p:txBody>
      </p:sp>
      <p:grpSp>
        <p:nvGrpSpPr>
          <p:cNvPr id="9" name="Google Shape;515;p23">
            <a:extLst>
              <a:ext uri="{FF2B5EF4-FFF2-40B4-BE49-F238E27FC236}">
                <a16:creationId xmlns:a16="http://schemas.microsoft.com/office/drawing/2014/main" id="{12234F47-3A18-E015-4574-C80E9DBBCFE6}"/>
              </a:ext>
            </a:extLst>
          </p:cNvPr>
          <p:cNvGrpSpPr/>
          <p:nvPr/>
        </p:nvGrpSpPr>
        <p:grpSpPr>
          <a:xfrm>
            <a:off x="307395" y="463576"/>
            <a:ext cx="1369005" cy="1179838"/>
            <a:chOff x="5411498" y="1710790"/>
            <a:chExt cx="1369005" cy="1179838"/>
          </a:xfrm>
        </p:grpSpPr>
        <p:sp>
          <p:nvSpPr>
            <p:cNvPr id="10" name="Google Shape;516;p23">
              <a:extLst>
                <a:ext uri="{FF2B5EF4-FFF2-40B4-BE49-F238E27FC236}">
                  <a16:creationId xmlns:a16="http://schemas.microsoft.com/office/drawing/2014/main" id="{5D2CB521-D97C-E9DA-D406-00D3F184EC64}"/>
                </a:ext>
              </a:extLst>
            </p:cNvPr>
            <p:cNvSpPr/>
            <p:nvPr/>
          </p:nvSpPr>
          <p:spPr>
            <a:xfrm>
              <a:off x="5411498" y="1710790"/>
              <a:ext cx="1369005" cy="1077584"/>
            </a:xfrm>
            <a:prstGeom prst="triangle">
              <a:avLst>
                <a:gd name="adj" fmla="val 50000"/>
              </a:avLst>
            </a:prstGeom>
            <a:solidFill>
              <a:schemeClr val="lt1"/>
            </a:solidFill>
            <a:ln w="76200" cap="flat" cmpd="sng">
              <a:solidFill>
                <a:srgbClr val="ED0642"/>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4800">
                <a:solidFill>
                  <a:srgbClr val="ED0642"/>
                </a:solidFill>
                <a:latin typeface="Trebuchet MS"/>
                <a:ea typeface="Trebuchet MS"/>
                <a:cs typeface="Trebuchet MS"/>
                <a:sym typeface="Trebuchet MS"/>
              </a:endParaRPr>
            </a:p>
          </p:txBody>
        </p:sp>
        <p:sp>
          <p:nvSpPr>
            <p:cNvPr id="11" name="Google Shape;517;p23">
              <a:extLst>
                <a:ext uri="{FF2B5EF4-FFF2-40B4-BE49-F238E27FC236}">
                  <a16:creationId xmlns:a16="http://schemas.microsoft.com/office/drawing/2014/main" id="{363C6158-0567-8211-0670-4EA3A30D4473}"/>
                </a:ext>
              </a:extLst>
            </p:cNvPr>
            <p:cNvSpPr txBox="1"/>
            <p:nvPr/>
          </p:nvSpPr>
          <p:spPr>
            <a:xfrm>
              <a:off x="5571564" y="1874965"/>
              <a:ext cx="1048871" cy="1015663"/>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1">
                <a:spcBef>
                  <a:spcPts val="0"/>
                </a:spcBef>
                <a:spcAft>
                  <a:spcPts val="0"/>
                </a:spcAft>
                <a:buNone/>
              </a:pPr>
              <a:r>
                <a:rPr lang="zh-CN" altLang="en-US" sz="6000" b="1">
                  <a:solidFill>
                    <a:srgbClr val="ED0642"/>
                  </a:solidFill>
                  <a:latin typeface="Trebuchet MS"/>
                  <a:ea typeface="Trebuchet MS"/>
                  <a:cs typeface="Trebuchet MS"/>
                  <a:sym typeface="Trebuchet MS"/>
                </a:rPr>
                <a:t>!</a:t>
              </a:r>
              <a:endParaRPr/>
            </a:p>
          </p:txBody>
        </p:sp>
      </p:grpSp>
      <p:sp>
        <p:nvSpPr>
          <p:cNvPr id="3" name="Google Shape;18;p31">
            <a:extLst>
              <a:ext uri="{FF2B5EF4-FFF2-40B4-BE49-F238E27FC236}">
                <a16:creationId xmlns:a16="http://schemas.microsoft.com/office/drawing/2014/main" id="{541B3625-BD96-BCB2-833E-CC381D6DAB3A}"/>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a:solidFill>
                  <a:schemeClr val="tx1">
                    <a:lumMod val="40000"/>
                    <a:lumOff val="60000"/>
                  </a:schemeClr>
                </a:solidFill>
                <a:ea typeface="华文新魏"/>
              </a:rPr>
              <a:t>12/3</a:t>
            </a:r>
            <a:endParaRPr lang="en-US"/>
          </a:p>
        </p:txBody>
      </p:sp>
    </p:spTree>
    <p:extLst>
      <p:ext uri="{BB962C8B-B14F-4D97-AF65-F5344CB8AC3E}">
        <p14:creationId xmlns:p14="http://schemas.microsoft.com/office/powerpoint/2010/main" val="3443335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B51E9-1FFB-68D4-D99D-913F08FD3633}"/>
              </a:ext>
            </a:extLst>
          </p:cNvPr>
          <p:cNvSpPr>
            <a:spLocks noGrp="1"/>
          </p:cNvSpPr>
          <p:nvPr>
            <p:ph type="title"/>
          </p:nvPr>
        </p:nvSpPr>
        <p:spPr/>
        <p:txBody>
          <a:bodyPr anchor="ctr">
            <a:normAutofit/>
          </a:bodyPr>
          <a:lstStyle/>
          <a:p>
            <a:pPr rtl="1"/>
            <a:r>
              <a:rPr lang="ar-SA" altLang="en-US" sz="4800"/>
              <a:t>السلامة</a:t>
            </a:r>
            <a:endParaRPr lang="fr-FR"/>
          </a:p>
        </p:txBody>
      </p:sp>
      <p:pic>
        <p:nvPicPr>
          <p:cNvPr id="5" name="Picture Placeholder 4">
            <a:extLst>
              <a:ext uri="{FF2B5EF4-FFF2-40B4-BE49-F238E27FC236}">
                <a16:creationId xmlns:a16="http://schemas.microsoft.com/office/drawing/2014/main" id="{83B21C88-64DD-3E44-9942-2AAEAD23BC45}"/>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t="-3044"/>
          <a:stretch/>
        </p:blipFill>
        <p:spPr>
          <a:xfrm>
            <a:off x="8755063" y="2813002"/>
            <a:ext cx="2840740" cy="3522711"/>
          </a:xfrm>
        </p:spPr>
      </p:pic>
    </p:spTree>
    <p:extLst>
      <p:ext uri="{BB962C8B-B14F-4D97-AF65-F5344CB8AC3E}">
        <p14:creationId xmlns:p14="http://schemas.microsoft.com/office/powerpoint/2010/main" val="786838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C0A0455-501A-3D43-616A-A55105DB9E90}"/>
              </a:ext>
            </a:extLst>
          </p:cNvPr>
          <p:cNvSpPr>
            <a:spLocks noGrp="1"/>
          </p:cNvSpPr>
          <p:nvPr>
            <p:ph type="title"/>
          </p:nvPr>
        </p:nvSpPr>
        <p:spPr>
          <a:xfrm>
            <a:off x="1516773" y="347615"/>
            <a:ext cx="10074335" cy="1122052"/>
          </a:xfrm>
        </p:spPr>
        <p:txBody>
          <a:bodyPr>
            <a:normAutofit/>
          </a:bodyPr>
          <a:lstStyle/>
          <a:p>
            <a:pPr rtl="1"/>
            <a:r>
              <a:rPr lang="ar-SA" altLang="en-US" sz="4200">
                <a:latin typeface="Trebuchet MS"/>
                <a:ea typeface="Tahoma"/>
                <a:cs typeface="Tahoma"/>
              </a:rPr>
              <a:t>السلامة أولاً</a:t>
            </a:r>
            <a:endParaRPr lang="fr-FR" sz="4400">
              <a:latin typeface="Trebuchet MS"/>
              <a:ea typeface="Tahoma"/>
              <a:cs typeface="Tahoma"/>
            </a:endParaRPr>
          </a:p>
        </p:txBody>
      </p:sp>
      <p:sp>
        <p:nvSpPr>
          <p:cNvPr id="9" name="TextBox 8">
            <a:extLst>
              <a:ext uri="{FF2B5EF4-FFF2-40B4-BE49-F238E27FC236}">
                <a16:creationId xmlns:a16="http://schemas.microsoft.com/office/drawing/2014/main" id="{404B019D-7300-7D49-EC4A-E11D7B702ED0}"/>
              </a:ext>
            </a:extLst>
          </p:cNvPr>
          <p:cNvSpPr txBox="1"/>
          <p:nvPr/>
        </p:nvSpPr>
        <p:spPr>
          <a:xfrm>
            <a:off x="3579223" y="4152370"/>
            <a:ext cx="2516372" cy="1446550"/>
          </a:xfrm>
          <a:prstGeom prst="rect">
            <a:avLst/>
          </a:prstGeom>
          <a:noFill/>
        </p:spPr>
        <p:txBody>
          <a:bodyPr wrap="square" lIns="91440" tIns="45720" rIns="91440" bIns="45720" anchor="t">
            <a:spAutoFit/>
          </a:bodyPr>
          <a:lstStyle/>
          <a:p>
            <a:pPr algn="ctr" rtl="1">
              <a:spcAft>
                <a:spcPts val="600"/>
              </a:spcAft>
              <a:buClr>
                <a:srgbClr val="26BCB4"/>
              </a:buClr>
            </a:pPr>
            <a:r>
              <a:rPr lang="ar-SA" altLang="en-US" sz="2200">
                <a:latin typeface="Trebuchet MS"/>
              </a:rPr>
              <a:t>ارتدِ القفازات عند جمع عينات البراز ومعالجتها.</a:t>
            </a:r>
          </a:p>
        </p:txBody>
      </p:sp>
      <p:sp>
        <p:nvSpPr>
          <p:cNvPr id="10" name="TextBox 9">
            <a:extLst>
              <a:ext uri="{FF2B5EF4-FFF2-40B4-BE49-F238E27FC236}">
                <a16:creationId xmlns:a16="http://schemas.microsoft.com/office/drawing/2014/main" id="{7170AF75-846F-24D4-AE49-3785746413FC}"/>
              </a:ext>
            </a:extLst>
          </p:cNvPr>
          <p:cNvSpPr txBox="1"/>
          <p:nvPr/>
        </p:nvSpPr>
        <p:spPr>
          <a:xfrm>
            <a:off x="6402526" y="4152370"/>
            <a:ext cx="2990274" cy="1785104"/>
          </a:xfrm>
          <a:prstGeom prst="rect">
            <a:avLst/>
          </a:prstGeom>
          <a:noFill/>
        </p:spPr>
        <p:txBody>
          <a:bodyPr wrap="square" lIns="91440" tIns="45720" rIns="91440" bIns="45720" anchor="t">
            <a:spAutoFit/>
          </a:bodyPr>
          <a:lstStyle/>
          <a:p>
            <a:pPr algn="ctr" rtl="1">
              <a:spcAft>
                <a:spcPts val="600"/>
              </a:spcAft>
              <a:buClr>
                <a:srgbClr val="26BCB4"/>
              </a:buClr>
            </a:pPr>
            <a:r>
              <a:rPr lang="ar-SA" altLang="en-US" sz="2200">
                <a:latin typeface="Trebuchet MS"/>
              </a:rPr>
              <a:t>اخلع القفازات واغسل يديك بعد الانتهاء من أي مهمة تتضمن التعامل مع عينات البراز.</a:t>
            </a:r>
          </a:p>
        </p:txBody>
      </p:sp>
      <p:grpSp>
        <p:nvGrpSpPr>
          <p:cNvPr id="11" name="Group 10">
            <a:extLst>
              <a:ext uri="{FF2B5EF4-FFF2-40B4-BE49-F238E27FC236}">
                <a16:creationId xmlns:a16="http://schemas.microsoft.com/office/drawing/2014/main" id="{486B2574-792D-B937-E2D9-FDF2D649C642}"/>
              </a:ext>
            </a:extLst>
          </p:cNvPr>
          <p:cNvGrpSpPr/>
          <p:nvPr/>
        </p:nvGrpSpPr>
        <p:grpSpPr>
          <a:xfrm>
            <a:off x="4104544" y="2322580"/>
            <a:ext cx="1465730" cy="1726028"/>
            <a:chOff x="914400" y="1677545"/>
            <a:chExt cx="1465730" cy="1726028"/>
          </a:xfrm>
        </p:grpSpPr>
        <p:sp>
          <p:nvSpPr>
            <p:cNvPr id="12" name="Oval 11">
              <a:extLst>
                <a:ext uri="{FF2B5EF4-FFF2-40B4-BE49-F238E27FC236}">
                  <a16:creationId xmlns:a16="http://schemas.microsoft.com/office/drawing/2014/main" id="{C98C8E33-B611-5908-DC83-56663DE0EB6D}"/>
                </a:ext>
              </a:extLst>
            </p:cNvPr>
            <p:cNvSpPr/>
            <p:nvPr/>
          </p:nvSpPr>
          <p:spPr>
            <a:xfrm>
              <a:off x="914400" y="1852298"/>
              <a:ext cx="1465730" cy="146573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pic>
          <p:nvPicPr>
            <p:cNvPr id="13" name="Picture 12">
              <a:extLst>
                <a:ext uri="{FF2B5EF4-FFF2-40B4-BE49-F238E27FC236}">
                  <a16:creationId xmlns:a16="http://schemas.microsoft.com/office/drawing/2014/main" id="{4277B4B4-0CA5-9C75-2422-E4F1A8D2DE7B}"/>
                </a:ext>
              </a:extLst>
            </p:cNvPr>
            <p:cNvPicPr>
              <a:picLocks noChangeAspect="1"/>
            </p:cNvPicPr>
            <p:nvPr/>
          </p:nvPicPr>
          <p:blipFill>
            <a:blip r:embed="rId3"/>
            <a:stretch>
              <a:fillRect/>
            </a:stretch>
          </p:blipFill>
          <p:spPr>
            <a:xfrm>
              <a:off x="959753" y="1677545"/>
              <a:ext cx="1420377" cy="1726028"/>
            </a:xfrm>
            <a:prstGeom prst="rect">
              <a:avLst/>
            </a:prstGeom>
          </p:spPr>
        </p:pic>
      </p:grpSp>
      <p:grpSp>
        <p:nvGrpSpPr>
          <p:cNvPr id="14" name="Group 13">
            <a:extLst>
              <a:ext uri="{FF2B5EF4-FFF2-40B4-BE49-F238E27FC236}">
                <a16:creationId xmlns:a16="http://schemas.microsoft.com/office/drawing/2014/main" id="{6CBA847F-82BE-178A-4D48-346031143504}"/>
              </a:ext>
            </a:extLst>
          </p:cNvPr>
          <p:cNvGrpSpPr>
            <a:grpSpLocks/>
          </p:cNvGrpSpPr>
          <p:nvPr/>
        </p:nvGrpSpPr>
        <p:grpSpPr>
          <a:xfrm>
            <a:off x="6854484" y="2339998"/>
            <a:ext cx="2059646" cy="1879855"/>
            <a:chOff x="6854484" y="2322580"/>
            <a:chExt cx="2059646" cy="1879855"/>
          </a:xfrm>
        </p:grpSpPr>
        <p:sp>
          <p:nvSpPr>
            <p:cNvPr id="15" name="Oval 14">
              <a:extLst>
                <a:ext uri="{FF2B5EF4-FFF2-40B4-BE49-F238E27FC236}">
                  <a16:creationId xmlns:a16="http://schemas.microsoft.com/office/drawing/2014/main" id="{A8C887B5-EE1D-2BC5-B5F9-072105DA4851}"/>
                </a:ext>
              </a:extLst>
            </p:cNvPr>
            <p:cNvSpPr>
              <a:spLocks/>
            </p:cNvSpPr>
            <p:nvPr/>
          </p:nvSpPr>
          <p:spPr>
            <a:xfrm>
              <a:off x="7180537" y="2488395"/>
              <a:ext cx="1465730" cy="146573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pic>
          <p:nvPicPr>
            <p:cNvPr id="16" name="Picture 15">
              <a:extLst>
                <a:ext uri="{FF2B5EF4-FFF2-40B4-BE49-F238E27FC236}">
                  <a16:creationId xmlns:a16="http://schemas.microsoft.com/office/drawing/2014/main" id="{9E72F302-E75F-26AA-C230-5B1863E7B60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854484" y="2322580"/>
              <a:ext cx="2059646" cy="1879855"/>
            </a:xfrm>
            <a:prstGeom prst="rect">
              <a:avLst/>
            </a:prstGeom>
          </p:spPr>
        </p:pic>
      </p:grpSp>
      <p:sp>
        <p:nvSpPr>
          <p:cNvPr id="17" name="TextBox 3">
            <a:extLst>
              <a:ext uri="{FF2B5EF4-FFF2-40B4-BE49-F238E27FC236}">
                <a16:creationId xmlns:a16="http://schemas.microsoft.com/office/drawing/2014/main" id="{9B8BB623-8784-CF26-C7C6-177EF9DC36B4}"/>
              </a:ext>
            </a:extLst>
          </p:cNvPr>
          <p:cNvSpPr txBox="1"/>
          <p:nvPr/>
        </p:nvSpPr>
        <p:spPr>
          <a:xfrm>
            <a:off x="638095" y="4152370"/>
            <a:ext cx="2720717" cy="1785104"/>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rtl="1">
              <a:spcAft>
                <a:spcPts val="600"/>
              </a:spcAft>
              <a:buClr>
                <a:srgbClr val="26BCB4"/>
              </a:buClr>
            </a:pPr>
            <a:r>
              <a:rPr lang="ar-SA" altLang="en-US" sz="2200">
                <a:latin typeface="Trebuchet MS" panose="020B0703020202090204" pitchFamily="34" charset="0"/>
              </a:rPr>
              <a:t>إذا كانت لديك جروح أو خدوش على جلد يديك، فغطها بضمادة لاصقة.</a:t>
            </a:r>
          </a:p>
        </p:txBody>
      </p:sp>
      <p:grpSp>
        <p:nvGrpSpPr>
          <p:cNvPr id="18" name="Group 17">
            <a:extLst>
              <a:ext uri="{FF2B5EF4-FFF2-40B4-BE49-F238E27FC236}">
                <a16:creationId xmlns:a16="http://schemas.microsoft.com/office/drawing/2014/main" id="{235114EB-A3E6-326A-0F13-B1421E22C0D1}"/>
              </a:ext>
            </a:extLst>
          </p:cNvPr>
          <p:cNvGrpSpPr/>
          <p:nvPr/>
        </p:nvGrpSpPr>
        <p:grpSpPr>
          <a:xfrm>
            <a:off x="1022560" y="2332790"/>
            <a:ext cx="1717058" cy="1912919"/>
            <a:chOff x="4879472" y="1801158"/>
            <a:chExt cx="1717058" cy="1912919"/>
          </a:xfrm>
        </p:grpSpPr>
        <p:sp>
          <p:nvSpPr>
            <p:cNvPr id="19" name="Oval 18">
              <a:extLst>
                <a:ext uri="{FF2B5EF4-FFF2-40B4-BE49-F238E27FC236}">
                  <a16:creationId xmlns:a16="http://schemas.microsoft.com/office/drawing/2014/main" id="{EE6D9B78-306A-2615-3F96-B53F378726E5}"/>
                </a:ext>
              </a:extLst>
            </p:cNvPr>
            <p:cNvSpPr/>
            <p:nvPr/>
          </p:nvSpPr>
          <p:spPr>
            <a:xfrm>
              <a:off x="5130800" y="1934213"/>
              <a:ext cx="1465730" cy="146573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HU"/>
            </a:p>
          </p:txBody>
        </p:sp>
        <p:pic>
          <p:nvPicPr>
            <p:cNvPr id="20" name="Picture 19">
              <a:extLst>
                <a:ext uri="{FF2B5EF4-FFF2-40B4-BE49-F238E27FC236}">
                  <a16:creationId xmlns:a16="http://schemas.microsoft.com/office/drawing/2014/main" id="{16C5BEF3-E025-5333-73FE-6CE52E70836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2"/>
            <a:stretch/>
          </p:blipFill>
          <p:spPr>
            <a:xfrm>
              <a:off x="4879472" y="1801158"/>
              <a:ext cx="1717058" cy="1912919"/>
            </a:xfrm>
            <a:prstGeom prst="rect">
              <a:avLst/>
            </a:prstGeom>
          </p:spPr>
        </p:pic>
      </p:grpSp>
      <p:grpSp>
        <p:nvGrpSpPr>
          <p:cNvPr id="21" name="Group 20">
            <a:extLst>
              <a:ext uri="{FF2B5EF4-FFF2-40B4-BE49-F238E27FC236}">
                <a16:creationId xmlns:a16="http://schemas.microsoft.com/office/drawing/2014/main" id="{006FC56A-0D08-3A10-1978-FC50503B54CC}"/>
              </a:ext>
            </a:extLst>
          </p:cNvPr>
          <p:cNvGrpSpPr/>
          <p:nvPr/>
        </p:nvGrpSpPr>
        <p:grpSpPr>
          <a:xfrm>
            <a:off x="505488" y="343853"/>
            <a:ext cx="1794901" cy="1794900"/>
            <a:chOff x="1493272" y="4607226"/>
            <a:chExt cx="2240577" cy="2240576"/>
          </a:xfrm>
        </p:grpSpPr>
        <p:sp>
          <p:nvSpPr>
            <p:cNvPr id="22" name="Oval 21">
              <a:extLst>
                <a:ext uri="{FF2B5EF4-FFF2-40B4-BE49-F238E27FC236}">
                  <a16:creationId xmlns:a16="http://schemas.microsoft.com/office/drawing/2014/main" id="{9B9BDCEC-6772-7007-B1F6-3669A8D28153}"/>
                </a:ext>
              </a:extLst>
            </p:cNvPr>
            <p:cNvSpPr/>
            <p:nvPr/>
          </p:nvSpPr>
          <p:spPr>
            <a:xfrm>
              <a:off x="1493272" y="4607226"/>
              <a:ext cx="2240576" cy="2240576"/>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HU"/>
            </a:p>
          </p:txBody>
        </p:sp>
        <p:sp>
          <p:nvSpPr>
            <p:cNvPr id="23" name="TextBox 22">
              <a:extLst>
                <a:ext uri="{FF2B5EF4-FFF2-40B4-BE49-F238E27FC236}">
                  <a16:creationId xmlns:a16="http://schemas.microsoft.com/office/drawing/2014/main" id="{4585C892-3EAD-DAFE-4917-DF8C860F5EEE}"/>
                </a:ext>
              </a:extLst>
            </p:cNvPr>
            <p:cNvSpPr txBox="1"/>
            <p:nvPr/>
          </p:nvSpPr>
          <p:spPr>
            <a:xfrm>
              <a:off x="1493272" y="4949526"/>
              <a:ext cx="2240577" cy="830997"/>
            </a:xfrm>
            <a:prstGeom prst="rect">
              <a:avLst/>
            </a:prstGeom>
            <a:noFill/>
          </p:spPr>
          <p:txBody>
            <a:bodyPr wrap="square">
              <a:spAutoFit/>
            </a:bodyPr>
            <a:lstStyle/>
            <a:p>
              <a:pPr algn="ctr" rtl="1"/>
              <a:r>
                <a:rPr lang="ar-SA" altLang="en-US" sz="2200">
                  <a:latin typeface="Trebuchet MS" panose="020B0703020202090204" pitchFamily="34" charset="0"/>
                </a:rPr>
                <a:t>ممارسات النظافة الأساسية</a:t>
              </a:r>
              <a:endParaRPr lang="en-HU" sz="2400"/>
            </a:p>
          </p:txBody>
        </p:sp>
      </p:grpSp>
      <p:sp>
        <p:nvSpPr>
          <p:cNvPr id="24" name="TextBox 13">
            <a:extLst>
              <a:ext uri="{FF2B5EF4-FFF2-40B4-BE49-F238E27FC236}">
                <a16:creationId xmlns:a16="http://schemas.microsoft.com/office/drawing/2014/main" id="{B173B85B-1E85-1F53-8B22-2CCB30C85735}"/>
              </a:ext>
            </a:extLst>
          </p:cNvPr>
          <p:cNvSpPr txBox="1"/>
          <p:nvPr/>
        </p:nvSpPr>
        <p:spPr>
          <a:xfrm>
            <a:off x="9520785" y="4152370"/>
            <a:ext cx="2070324" cy="1323439"/>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5560" lvl="2" algn="ctr" rtl="1">
              <a:buClr>
                <a:srgbClr val="26BCB4"/>
              </a:buClr>
            </a:pPr>
            <a:r>
              <a:rPr lang="ar-SA" altLang="en-US" sz="2000">
                <a:latin typeface="Trebuchet MS"/>
              </a:rPr>
              <a:t>التزم بإجراءات التخلص من النفايات بشكل صحيح</a:t>
            </a:r>
            <a:r>
              <a:rPr lang="fr-FR" altLang="en-US" sz="2000">
                <a:latin typeface="Trebuchet MS"/>
              </a:rPr>
              <a:t>.</a:t>
            </a:r>
            <a:endParaRPr lang="en-US"/>
          </a:p>
        </p:txBody>
      </p:sp>
      <p:grpSp>
        <p:nvGrpSpPr>
          <p:cNvPr id="25" name="Group 24">
            <a:extLst>
              <a:ext uri="{FF2B5EF4-FFF2-40B4-BE49-F238E27FC236}">
                <a16:creationId xmlns:a16="http://schemas.microsoft.com/office/drawing/2014/main" id="{52A48151-A66F-7B10-CC0C-EB4CCD4BC42D}"/>
              </a:ext>
            </a:extLst>
          </p:cNvPr>
          <p:cNvGrpSpPr/>
          <p:nvPr/>
        </p:nvGrpSpPr>
        <p:grpSpPr>
          <a:xfrm>
            <a:off x="9520782" y="2272515"/>
            <a:ext cx="1949551" cy="1787974"/>
            <a:chOff x="9520782" y="2272515"/>
            <a:chExt cx="1949551" cy="1787974"/>
          </a:xfrm>
        </p:grpSpPr>
        <p:sp>
          <p:nvSpPr>
            <p:cNvPr id="26" name="Oval 25">
              <a:extLst>
                <a:ext uri="{FF2B5EF4-FFF2-40B4-BE49-F238E27FC236}">
                  <a16:creationId xmlns:a16="http://schemas.microsoft.com/office/drawing/2014/main" id="{D4AFAD6C-9D07-4546-CA61-39C364F93A44}"/>
                </a:ext>
              </a:extLst>
            </p:cNvPr>
            <p:cNvSpPr/>
            <p:nvPr/>
          </p:nvSpPr>
          <p:spPr>
            <a:xfrm>
              <a:off x="9749807" y="2503020"/>
              <a:ext cx="1465730" cy="146573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HU"/>
            </a:p>
          </p:txBody>
        </p:sp>
        <p:pic>
          <p:nvPicPr>
            <p:cNvPr id="27" name="Picture 26">
              <a:extLst>
                <a:ext uri="{FF2B5EF4-FFF2-40B4-BE49-F238E27FC236}">
                  <a16:creationId xmlns:a16="http://schemas.microsoft.com/office/drawing/2014/main" id="{965F561A-5915-F0BB-2BEB-B57BEB4C980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20782" y="2272515"/>
              <a:ext cx="1949551" cy="1787974"/>
            </a:xfrm>
            <a:prstGeom prst="rect">
              <a:avLst/>
            </a:prstGeom>
          </p:spPr>
        </p:pic>
      </p:grpSp>
      <p:sp>
        <p:nvSpPr>
          <p:cNvPr id="28" name="Text Placeholder 6">
            <a:extLst>
              <a:ext uri="{FF2B5EF4-FFF2-40B4-BE49-F238E27FC236}">
                <a16:creationId xmlns:a16="http://schemas.microsoft.com/office/drawing/2014/main" id="{1ECCA247-1493-0521-B062-A355F3EC07CA}"/>
              </a:ext>
            </a:extLst>
          </p:cNvPr>
          <p:cNvSpPr txBox="1">
            <a:spLocks/>
          </p:cNvSpPr>
          <p:nvPr/>
        </p:nvSpPr>
        <p:spPr>
          <a:xfrm>
            <a:off x="638095" y="6167445"/>
            <a:ext cx="10953013" cy="430711"/>
          </a:xfrm>
          <a:prstGeom prst="rect">
            <a:avLst/>
          </a:prstGeom>
        </p:spPr>
        <p:txBody>
          <a:bodyPr lIns="91440" tIns="45720" rIns="91440" bIns="4572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rtl="1"/>
            <a:r>
              <a:rPr lang="ar-SA" altLang="en-US" sz="2000">
                <a:latin typeface="Trebuchet MS"/>
              </a:rPr>
              <a:t>يمكنك أيضًا حماية ملابسك عن طريق ارتداء ملابس جراحية أو معطف معمل. </a:t>
            </a:r>
          </a:p>
        </p:txBody>
      </p:sp>
      <p:sp>
        <p:nvSpPr>
          <p:cNvPr id="29" name="Text Placeholder 6">
            <a:extLst>
              <a:ext uri="{FF2B5EF4-FFF2-40B4-BE49-F238E27FC236}">
                <a16:creationId xmlns:a16="http://schemas.microsoft.com/office/drawing/2014/main" id="{9FE4927B-41E3-980A-500E-3A31CC40EDF5}"/>
              </a:ext>
            </a:extLst>
          </p:cNvPr>
          <p:cNvSpPr txBox="1">
            <a:spLocks/>
          </p:cNvSpPr>
          <p:nvPr/>
        </p:nvSpPr>
        <p:spPr>
          <a:xfrm>
            <a:off x="1987421" y="1283365"/>
            <a:ext cx="9603687" cy="691710"/>
          </a:xfrm>
          <a:prstGeom prst="rect">
            <a:avLst/>
          </a:prstGeom>
        </p:spPr>
        <p:txBody>
          <a:bodyPr lIns="91440" tIns="45720" rIns="91440" bIns="4572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rtl="1"/>
            <a:r>
              <a:rPr lang="ar-SA" altLang="en-US" sz="2400">
                <a:latin typeface="Trebuchet MS" panose="020B0703020202090204" pitchFamily="34" charset="0"/>
              </a:rPr>
              <a:t>حماية نفسك ومرضاك ومجتمعك. </a:t>
            </a:r>
          </a:p>
        </p:txBody>
      </p:sp>
      <p:sp>
        <p:nvSpPr>
          <p:cNvPr id="2" name="Google Shape;18;p31">
            <a:extLst>
              <a:ext uri="{FF2B5EF4-FFF2-40B4-BE49-F238E27FC236}">
                <a16:creationId xmlns:a16="http://schemas.microsoft.com/office/drawing/2014/main" id="{816C7780-5486-83F9-45D2-3A7D0B1856FC}"/>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a:solidFill>
                  <a:schemeClr val="tx1">
                    <a:lumMod val="40000"/>
                    <a:lumOff val="60000"/>
                  </a:schemeClr>
                </a:solidFill>
                <a:ea typeface="华文新魏"/>
              </a:rPr>
              <a:t>14/3</a:t>
            </a:r>
            <a:endParaRPr lang="en-US"/>
          </a:p>
        </p:txBody>
      </p:sp>
    </p:spTree>
    <p:extLst>
      <p:ext uri="{BB962C8B-B14F-4D97-AF65-F5344CB8AC3E}">
        <p14:creationId xmlns:p14="http://schemas.microsoft.com/office/powerpoint/2010/main" val="1825831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B51E9-1FFB-68D4-D99D-913F08FD3633}"/>
              </a:ext>
            </a:extLst>
          </p:cNvPr>
          <p:cNvSpPr>
            <a:spLocks noGrp="1"/>
          </p:cNvSpPr>
          <p:nvPr>
            <p:ph type="title"/>
          </p:nvPr>
        </p:nvSpPr>
        <p:spPr/>
        <p:txBody>
          <a:bodyPr anchor="ctr">
            <a:normAutofit/>
          </a:bodyPr>
          <a:lstStyle/>
          <a:p>
            <a:pPr rtl="1"/>
            <a:r>
              <a:rPr lang="ar-SA" altLang="en-US"/>
              <a:t>الإجراء</a:t>
            </a:r>
          </a:p>
        </p:txBody>
      </p:sp>
      <p:pic>
        <p:nvPicPr>
          <p:cNvPr id="5" name="Picture Placeholder 4">
            <a:extLst>
              <a:ext uri="{FF2B5EF4-FFF2-40B4-BE49-F238E27FC236}">
                <a16:creationId xmlns:a16="http://schemas.microsoft.com/office/drawing/2014/main" id="{8BB8FDAB-CE16-3E17-B830-AA28912A1ED9}"/>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l="-2680" t="-5738" r="-4872" b="-7023"/>
          <a:stretch/>
        </p:blipFill>
        <p:spPr>
          <a:xfrm>
            <a:off x="8585588" y="3696659"/>
            <a:ext cx="2575677" cy="2700407"/>
          </a:xfrm>
        </p:spPr>
      </p:pic>
    </p:spTree>
    <p:extLst>
      <p:ext uri="{BB962C8B-B14F-4D97-AF65-F5344CB8AC3E}">
        <p14:creationId xmlns:p14="http://schemas.microsoft.com/office/powerpoint/2010/main" val="4093470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F5504-7F72-5C74-D1BB-8DF89A64097D}"/>
              </a:ext>
            </a:extLst>
          </p:cNvPr>
          <p:cNvSpPr>
            <a:spLocks noGrp="1"/>
          </p:cNvSpPr>
          <p:nvPr>
            <p:ph type="title"/>
          </p:nvPr>
        </p:nvSpPr>
        <p:spPr>
          <a:xfrm>
            <a:off x="873918" y="365125"/>
            <a:ext cx="10515600" cy="1325563"/>
          </a:xfrm>
        </p:spPr>
        <p:txBody>
          <a:bodyPr>
            <a:normAutofit/>
          </a:bodyPr>
          <a:lstStyle/>
          <a:p>
            <a:pPr rtl="1"/>
            <a:r>
              <a:rPr lang="ar-SA" altLang="en-US" b="1"/>
              <a:t>اعتبارات قبل الاختبار</a:t>
            </a:r>
          </a:p>
        </p:txBody>
      </p:sp>
      <p:sp>
        <p:nvSpPr>
          <p:cNvPr id="6" name="TextBox 5">
            <a:extLst>
              <a:ext uri="{FF2B5EF4-FFF2-40B4-BE49-F238E27FC236}">
                <a16:creationId xmlns:a16="http://schemas.microsoft.com/office/drawing/2014/main" id="{17B00B88-4E2B-FFD3-6C6B-7251A966423D}"/>
              </a:ext>
            </a:extLst>
          </p:cNvPr>
          <p:cNvSpPr txBox="1"/>
          <p:nvPr/>
        </p:nvSpPr>
        <p:spPr>
          <a:xfrm>
            <a:off x="588168" y="1767942"/>
            <a:ext cx="11087099" cy="3708708"/>
          </a:xfrm>
          <a:prstGeom prst="rect">
            <a:avLst/>
          </a:prstGeom>
          <a:noFill/>
        </p:spPr>
        <p:txBody>
          <a:bodyPr wrap="square" lIns="91440" tIns="45720" rIns="91440" bIns="45720" anchor="t">
            <a:spAutoFit/>
          </a:bodyPr>
          <a:lstStyle/>
          <a:p>
            <a:pPr marL="341630" indent="-197485" algn="r" rtl="1">
              <a:spcAft>
                <a:spcPts val="1800"/>
              </a:spcAft>
              <a:buClr>
                <a:schemeClr val="accent1"/>
              </a:buClr>
              <a:buFont typeface="Arial" panose="020B0604020202020204" pitchFamily="34" charset="0"/>
              <a:buChar char="•"/>
            </a:pPr>
            <a:r>
              <a:rPr lang="ar-SA" altLang="en-US" sz="2000" b="1">
                <a:solidFill>
                  <a:schemeClr val="accent1"/>
                </a:solidFill>
              </a:rPr>
              <a:t>ضع في اعتبارك استراتيجية الاختبار المطبقة حاليًا في منطقتك </a:t>
            </a:r>
            <a:r>
              <a:rPr lang="ar-SA" altLang="en-US" sz="2000"/>
              <a:t>(تعريف الحالة المشتبه بها، والاستراتيجية، ومن يجب اختباره، ومتى).</a:t>
            </a:r>
            <a:endParaRPr lang="en-US"/>
          </a:p>
          <a:p>
            <a:pPr marL="341630" indent="-197485" algn="r" rtl="1">
              <a:spcAft>
                <a:spcPts val="1800"/>
              </a:spcAft>
              <a:buClr>
                <a:schemeClr val="accent1"/>
              </a:buClr>
              <a:buFont typeface="Arial" panose="020B0604020202020204" pitchFamily="34" charset="0"/>
              <a:buChar char="•"/>
            </a:pPr>
            <a:r>
              <a:rPr lang="ar-SA" altLang="en-US" sz="2000" b="1">
                <a:solidFill>
                  <a:schemeClr val="accent1"/>
                </a:solidFill>
                <a:cs typeface="Tahoma"/>
              </a:rPr>
              <a:t>تحقق من تواريخ انتهاء صلاحية </a:t>
            </a:r>
            <a:r>
              <a:rPr lang="ar-SA" altLang="en-US" sz="2000">
                <a:cs typeface="Tahoma"/>
              </a:rPr>
              <a:t>اختبارات الكشف السريع الموجودة لديك.</a:t>
            </a:r>
          </a:p>
          <a:p>
            <a:pPr marL="341630" indent="-197485" algn="r" rtl="1">
              <a:spcAft>
                <a:spcPts val="1800"/>
              </a:spcAft>
              <a:buClr>
                <a:schemeClr val="accent1"/>
              </a:buClr>
              <a:buFont typeface="Arial" panose="020B0604020202020204" pitchFamily="34" charset="0"/>
              <a:buChar char="•"/>
            </a:pPr>
            <a:r>
              <a:rPr lang="ar-SA" altLang="en-US" sz="2000" b="1">
                <a:solidFill>
                  <a:schemeClr val="accent1"/>
                </a:solidFill>
                <a:cs typeface="Tahoma"/>
              </a:rPr>
              <a:t>تحقق من ظروف التخزين الكافية </a:t>
            </a:r>
            <a:r>
              <a:rPr lang="ar-SA" altLang="en-US" sz="2000">
                <a:cs typeface="Tahoma"/>
              </a:rPr>
              <a:t>لاختبارات الكشف السريع وفقًا لتعليمات الشركة المصنعة.</a:t>
            </a:r>
          </a:p>
          <a:p>
            <a:pPr marL="341630" indent="-197485" algn="r" rtl="1">
              <a:spcAft>
                <a:spcPts val="1800"/>
              </a:spcAft>
              <a:buClr>
                <a:schemeClr val="accent1"/>
              </a:buClr>
              <a:buFont typeface="Arial" panose="020B0604020202020204" pitchFamily="34" charset="0"/>
              <a:buChar char="•"/>
            </a:pPr>
            <a:r>
              <a:rPr lang="ar-SA" altLang="en-US" sz="2000" b="1">
                <a:solidFill>
                  <a:schemeClr val="accent1"/>
                </a:solidFill>
              </a:rPr>
              <a:t>اقرأ تعليمات الشركة المصنعة للاستخدام</a:t>
            </a:r>
            <a:r>
              <a:rPr lang="ar-SA" altLang="en-US" sz="2000"/>
              <a:t>.</a:t>
            </a:r>
          </a:p>
          <a:p>
            <a:pPr marL="341630" indent="-197485" algn="r" rtl="1">
              <a:spcAft>
                <a:spcPts val="1800"/>
              </a:spcAft>
              <a:buClr>
                <a:schemeClr val="accent1"/>
              </a:buClr>
              <a:buFont typeface="Arial" panose="020B0604020202020204" pitchFamily="34" charset="0"/>
              <a:buChar char="•"/>
            </a:pPr>
            <a:r>
              <a:rPr lang="ar-SA" altLang="en-US" sz="2000" b="1">
                <a:solidFill>
                  <a:schemeClr val="accent1"/>
                </a:solidFill>
                <a:cs typeface="Tahoma"/>
              </a:rPr>
              <a:t>اترك جميع مكونات الطقم والعينات لتصل إلى درجة حرارة 15 درجة مئوية - 30 درجة مئوية قبل الاختبار</a:t>
            </a:r>
            <a:r>
              <a:rPr lang="ar-SA" altLang="en-US" sz="2000">
                <a:cs typeface="Tahoma"/>
              </a:rPr>
              <a:t>.</a:t>
            </a:r>
          </a:p>
          <a:p>
            <a:pPr marL="341630" indent="-197485" algn="r" rtl="1">
              <a:spcAft>
                <a:spcPts val="1800"/>
              </a:spcAft>
              <a:buClr>
                <a:schemeClr val="accent1"/>
              </a:buClr>
              <a:buFont typeface="Arial" panose="020B0604020202020204" pitchFamily="34" charset="0"/>
              <a:buChar char="•"/>
            </a:pPr>
            <a:r>
              <a:rPr lang="ar-SA" altLang="en-US" sz="2000" b="1">
                <a:solidFill>
                  <a:schemeClr val="accent1"/>
                </a:solidFill>
                <a:cs typeface="Tahoma"/>
              </a:rPr>
              <a:t>قد يختلف الإجراء ويتضمن خطوة لتخصيب العينة في ماء البيبتون القلوي (APW)</a:t>
            </a:r>
            <a:r>
              <a:rPr lang="ar-SA" altLang="en-US" sz="2000">
                <a:cs typeface="Tahoma"/>
              </a:rPr>
              <a:t>.</a:t>
            </a:r>
          </a:p>
        </p:txBody>
      </p:sp>
      <p:sp>
        <p:nvSpPr>
          <p:cNvPr id="3" name="Google Shape;18;p31">
            <a:extLst>
              <a:ext uri="{FF2B5EF4-FFF2-40B4-BE49-F238E27FC236}">
                <a16:creationId xmlns:a16="http://schemas.microsoft.com/office/drawing/2014/main" id="{40761244-6171-40C7-8946-8625DF825A92}"/>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a:solidFill>
                  <a:schemeClr val="tx1">
                    <a:lumMod val="40000"/>
                    <a:lumOff val="60000"/>
                  </a:schemeClr>
                </a:solidFill>
                <a:ea typeface="华文新魏"/>
              </a:rPr>
              <a:t>16/3</a:t>
            </a:r>
          </a:p>
        </p:txBody>
      </p:sp>
    </p:spTree>
    <p:extLst>
      <p:ext uri="{BB962C8B-B14F-4D97-AF65-F5344CB8AC3E}">
        <p14:creationId xmlns:p14="http://schemas.microsoft.com/office/powerpoint/2010/main" val="4195924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CF93FC41-27F9-35FA-22AF-64FDE486BAFF}"/>
              </a:ext>
            </a:extLst>
          </p:cNvPr>
          <p:cNvSpPr txBox="1"/>
          <p:nvPr/>
        </p:nvSpPr>
        <p:spPr>
          <a:xfrm>
            <a:off x="6469424" y="2952653"/>
            <a:ext cx="4681647" cy="3432041"/>
          </a:xfrm>
          <a:prstGeom prst="rect">
            <a:avLst/>
          </a:prstGeom>
          <a:noFill/>
          <a:ln w="9525">
            <a:solidFill>
              <a:schemeClr val="tx1"/>
            </a:solidFill>
          </a:ln>
        </p:spPr>
        <p:txBody>
          <a:bodyPr wrap="square" lIns="91440" tIns="45720" rIns="91440" bIns="45720" anchor="t">
            <a:noAutofit/>
          </a:bodyPr>
          <a:lstStyle/>
          <a:p>
            <a:endParaRPr lang="en-GB" sz="2200">
              <a:solidFill>
                <a:srgbClr val="363940"/>
              </a:solidFill>
            </a:endParaRPr>
          </a:p>
          <a:p>
            <a:pPr rtl="1"/>
            <a:r>
              <a:rPr lang="zh-CN" altLang="en-US" sz="2200">
                <a:solidFill>
                  <a:srgbClr val="363940"/>
                </a:solidFill>
              </a:rPr>
              <a:t> </a:t>
            </a:r>
          </a:p>
          <a:p>
            <a:endParaRPr lang="en-GB" sz="2200">
              <a:solidFill>
                <a:srgbClr val="363940"/>
              </a:solidFill>
            </a:endParaRPr>
          </a:p>
          <a:p>
            <a:endParaRPr lang="en-GB" sz="2200">
              <a:solidFill>
                <a:srgbClr val="363940"/>
              </a:solidFill>
            </a:endParaRPr>
          </a:p>
        </p:txBody>
      </p:sp>
      <p:sp>
        <p:nvSpPr>
          <p:cNvPr id="2" name="Title 1">
            <a:extLst>
              <a:ext uri="{FF2B5EF4-FFF2-40B4-BE49-F238E27FC236}">
                <a16:creationId xmlns:a16="http://schemas.microsoft.com/office/drawing/2014/main" id="{9415C0F4-14A6-5792-9511-2B131D66A3EB}"/>
              </a:ext>
            </a:extLst>
          </p:cNvPr>
          <p:cNvSpPr>
            <a:spLocks noGrp="1"/>
          </p:cNvSpPr>
          <p:nvPr>
            <p:ph type="title"/>
          </p:nvPr>
        </p:nvSpPr>
        <p:spPr/>
        <p:txBody>
          <a:bodyPr/>
          <a:lstStyle/>
          <a:p>
            <a:pPr rtl="1"/>
            <a:r>
              <a:rPr lang="ar-SA" altLang="en-US" b="1"/>
              <a:t>اللوازم والمواد</a:t>
            </a:r>
          </a:p>
        </p:txBody>
      </p:sp>
      <p:sp>
        <p:nvSpPr>
          <p:cNvPr id="3" name="Text Placeholder 2">
            <a:extLst>
              <a:ext uri="{FF2B5EF4-FFF2-40B4-BE49-F238E27FC236}">
                <a16:creationId xmlns:a16="http://schemas.microsoft.com/office/drawing/2014/main" id="{2735C6BD-0B15-2ED7-36E1-01F92E4B81B5}"/>
              </a:ext>
            </a:extLst>
          </p:cNvPr>
          <p:cNvSpPr>
            <a:spLocks noGrp="1"/>
          </p:cNvSpPr>
          <p:nvPr>
            <p:ph type="body" sz="quarter" idx="21"/>
          </p:nvPr>
        </p:nvSpPr>
        <p:spPr>
          <a:xfrm>
            <a:off x="633794" y="1852928"/>
            <a:ext cx="10977984" cy="544512"/>
          </a:xfrm>
        </p:spPr>
        <p:txBody>
          <a:bodyPr/>
          <a:lstStyle/>
          <a:p>
            <a:endParaRPr lang="en-US"/>
          </a:p>
        </p:txBody>
      </p:sp>
      <p:sp>
        <p:nvSpPr>
          <p:cNvPr id="6" name="Content Placeholder 5">
            <a:extLst>
              <a:ext uri="{FF2B5EF4-FFF2-40B4-BE49-F238E27FC236}">
                <a16:creationId xmlns:a16="http://schemas.microsoft.com/office/drawing/2014/main" id="{0E44609D-831E-6514-EE77-9BDEF5035243}"/>
              </a:ext>
            </a:extLst>
          </p:cNvPr>
          <p:cNvSpPr>
            <a:spLocks noGrp="1"/>
          </p:cNvSpPr>
          <p:nvPr>
            <p:ph idx="1"/>
          </p:nvPr>
        </p:nvSpPr>
        <p:spPr>
          <a:xfrm>
            <a:off x="651658" y="1959672"/>
            <a:ext cx="10960119" cy="450340"/>
          </a:xfrm>
        </p:spPr>
        <p:txBody>
          <a:bodyPr vert="horz" lIns="91440" tIns="45720" rIns="91440" bIns="45720" rtlCol="0" anchor="t">
            <a:normAutofit/>
          </a:bodyPr>
          <a:lstStyle/>
          <a:p>
            <a:pPr rtl="1"/>
            <a:r>
              <a:rPr lang="ar-SA" altLang="en-US" sz="1800"/>
              <a:t>يجب إجراء اختبارات الكشف السريع على سطح ثابت يمكن تنظيفه بسهولة.</a:t>
            </a:r>
          </a:p>
        </p:txBody>
      </p:sp>
      <p:grpSp>
        <p:nvGrpSpPr>
          <p:cNvPr id="32" name="Group 31">
            <a:extLst>
              <a:ext uri="{FF2B5EF4-FFF2-40B4-BE49-F238E27FC236}">
                <a16:creationId xmlns:a16="http://schemas.microsoft.com/office/drawing/2014/main" id="{F3F5C89B-05F1-B29E-130A-0325ABC20356}"/>
              </a:ext>
            </a:extLst>
          </p:cNvPr>
          <p:cNvGrpSpPr/>
          <p:nvPr/>
        </p:nvGrpSpPr>
        <p:grpSpPr>
          <a:xfrm>
            <a:off x="9471503" y="2444782"/>
            <a:ext cx="1497177" cy="1879471"/>
            <a:chOff x="9793360" y="2283998"/>
            <a:chExt cx="1497177" cy="1879471"/>
          </a:xfrm>
        </p:grpSpPr>
        <p:pic>
          <p:nvPicPr>
            <p:cNvPr id="12" name="Picture 11" descr="A close up of a container  Description automatically generated">
              <a:extLst>
                <a:ext uri="{FF2B5EF4-FFF2-40B4-BE49-F238E27FC236}">
                  <a16:creationId xmlns:a16="http://schemas.microsoft.com/office/drawing/2014/main" id="{706636AE-9E2C-3BC5-0B94-A628CF2D55E7}"/>
                </a:ext>
              </a:extLst>
            </p:cNvPr>
            <p:cNvPicPr>
              <a:picLocks noChangeAspect="1"/>
            </p:cNvPicPr>
            <p:nvPr/>
          </p:nvPicPr>
          <p:blipFill>
            <a:blip r:embed="rId3" cstate="screen">
              <a:extLst>
                <a:ext uri="{28A0092B-C50C-407E-A947-70E740481C1C}">
                  <a14:useLocalDpi xmlns:a14="http://schemas.microsoft.com/office/drawing/2010/main"/>
                </a:ext>
              </a:extLst>
            </a:blip>
            <a:srcRect r="27595"/>
            <a:stretch/>
          </p:blipFill>
          <p:spPr>
            <a:xfrm>
              <a:off x="9867749" y="2283998"/>
              <a:ext cx="1422788" cy="1500043"/>
            </a:xfrm>
            <a:prstGeom prst="rect">
              <a:avLst/>
            </a:prstGeom>
          </p:spPr>
        </p:pic>
        <p:pic>
          <p:nvPicPr>
            <p:cNvPr id="14" name="Picture Placeholder 5" descr="A close-up of a test  Description automatically generated">
              <a:extLst>
                <a:ext uri="{FF2B5EF4-FFF2-40B4-BE49-F238E27FC236}">
                  <a16:creationId xmlns:a16="http://schemas.microsoft.com/office/drawing/2014/main" id="{D76D3038-FF8E-1146-7FE2-B37BFB86FD1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380000">
              <a:off x="9793360" y="3176933"/>
              <a:ext cx="1352673" cy="986536"/>
            </a:xfrm>
            <a:prstGeom prst="rect">
              <a:avLst/>
            </a:prstGeom>
          </p:spPr>
        </p:pic>
      </p:grpSp>
      <p:grpSp>
        <p:nvGrpSpPr>
          <p:cNvPr id="29" name="Group 28">
            <a:extLst>
              <a:ext uri="{FF2B5EF4-FFF2-40B4-BE49-F238E27FC236}">
                <a16:creationId xmlns:a16="http://schemas.microsoft.com/office/drawing/2014/main" id="{FF202111-A281-4FCE-7C34-AB743F460D1E}"/>
              </a:ext>
            </a:extLst>
          </p:cNvPr>
          <p:cNvGrpSpPr/>
          <p:nvPr/>
        </p:nvGrpSpPr>
        <p:grpSpPr>
          <a:xfrm>
            <a:off x="7443792" y="4843852"/>
            <a:ext cx="1870858" cy="1801971"/>
            <a:chOff x="6217507" y="4775935"/>
            <a:chExt cx="1870858" cy="1801971"/>
          </a:xfrm>
        </p:grpSpPr>
        <p:pic>
          <p:nvPicPr>
            <p:cNvPr id="25" name="Picture 24">
              <a:extLst>
                <a:ext uri="{FF2B5EF4-FFF2-40B4-BE49-F238E27FC236}">
                  <a16:creationId xmlns:a16="http://schemas.microsoft.com/office/drawing/2014/main" id="{E818B666-D19D-6F1C-7E06-EACC57AC5301}"/>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217507" y="4775935"/>
              <a:ext cx="1419199" cy="1419199"/>
            </a:xfrm>
            <a:prstGeom prst="rect">
              <a:avLst/>
            </a:prstGeom>
            <a:ln>
              <a:noFill/>
            </a:ln>
          </p:spPr>
        </p:pic>
        <p:pic>
          <p:nvPicPr>
            <p:cNvPr id="24" name="Picture 23">
              <a:extLst>
                <a:ext uri="{FF2B5EF4-FFF2-40B4-BE49-F238E27FC236}">
                  <a16:creationId xmlns:a16="http://schemas.microsoft.com/office/drawing/2014/main" id="{CBA1EF29-DC43-9E64-1D12-CF23FE04FB15}"/>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rot="868160">
              <a:off x="6556845" y="5046386"/>
              <a:ext cx="1531520" cy="1531520"/>
            </a:xfrm>
            <a:prstGeom prst="rect">
              <a:avLst/>
            </a:prstGeom>
          </p:spPr>
        </p:pic>
      </p:grpSp>
      <p:grpSp>
        <p:nvGrpSpPr>
          <p:cNvPr id="36" name="Group 35">
            <a:extLst>
              <a:ext uri="{FF2B5EF4-FFF2-40B4-BE49-F238E27FC236}">
                <a16:creationId xmlns:a16="http://schemas.microsoft.com/office/drawing/2014/main" id="{EA4238D6-B3B0-B9EB-3CD1-0162587AEE8E}"/>
              </a:ext>
            </a:extLst>
          </p:cNvPr>
          <p:cNvGrpSpPr/>
          <p:nvPr/>
        </p:nvGrpSpPr>
        <p:grpSpPr>
          <a:xfrm>
            <a:off x="1005951" y="2954118"/>
            <a:ext cx="9853924" cy="3432041"/>
            <a:chOff x="1683579" y="3016013"/>
            <a:chExt cx="10211548" cy="3479429"/>
          </a:xfrm>
        </p:grpSpPr>
        <p:sp>
          <p:nvSpPr>
            <p:cNvPr id="35" name="TextBox 34">
              <a:extLst>
                <a:ext uri="{FF2B5EF4-FFF2-40B4-BE49-F238E27FC236}">
                  <a16:creationId xmlns:a16="http://schemas.microsoft.com/office/drawing/2014/main" id="{9646C17F-8FA1-4724-91B1-2E470591BF15}"/>
                </a:ext>
              </a:extLst>
            </p:cNvPr>
            <p:cNvSpPr txBox="1"/>
            <p:nvPr/>
          </p:nvSpPr>
          <p:spPr>
            <a:xfrm>
              <a:off x="1683579" y="3016013"/>
              <a:ext cx="4851556" cy="3479429"/>
            </a:xfrm>
            <a:prstGeom prst="rect">
              <a:avLst/>
            </a:prstGeom>
            <a:noFill/>
            <a:ln w="9525">
              <a:solidFill>
                <a:schemeClr val="tx1"/>
              </a:solidFill>
            </a:ln>
          </p:spPr>
          <p:txBody>
            <a:bodyPr wrap="square" lIns="91440" tIns="45720" rIns="91440" bIns="45720" anchor="t">
              <a:noAutofit/>
            </a:bodyPr>
            <a:lstStyle/>
            <a:p>
              <a:pPr algn="r"/>
              <a:endParaRPr lang="en-GB" sz="2200">
                <a:solidFill>
                  <a:srgbClr val="363940"/>
                </a:solidFill>
              </a:endParaRPr>
            </a:p>
            <a:p>
              <a:pPr algn="r" rtl="1"/>
              <a:r>
                <a:rPr lang="ar-SA" altLang="en-US">
                  <a:solidFill>
                    <a:srgbClr val="363940"/>
                  </a:solidFill>
                  <a:cs typeface="Tahoma"/>
                </a:rPr>
                <a:t>    </a:t>
              </a:r>
              <a:r>
                <a:rPr lang="ar-SA" altLang="en-US" sz="1800">
                  <a:solidFill>
                    <a:srgbClr val="363940"/>
                  </a:solidFill>
                  <a:cs typeface="Tahoma"/>
                </a:rPr>
                <a:t>قفازات وملابس جراحية/معطف معمل</a:t>
              </a:r>
              <a:endParaRPr lang="en-GB" sz="2200">
                <a:solidFill>
                  <a:srgbClr val="363940"/>
                </a:solidFill>
                <a:cs typeface="Tahoma"/>
              </a:endParaRPr>
            </a:p>
            <a:p>
              <a:pPr algn="r" rtl="1"/>
              <a:r>
                <a:rPr lang="ar-SA" altLang="en-US">
                  <a:solidFill>
                    <a:srgbClr val="363940"/>
                  </a:solidFill>
                  <a:cs typeface="Tahoma"/>
                </a:rPr>
                <a:t>    </a:t>
              </a:r>
              <a:r>
                <a:rPr lang="ar-SA" altLang="en-US" sz="1800">
                  <a:solidFill>
                    <a:srgbClr val="363940"/>
                  </a:solidFill>
                  <a:cs typeface="Tahoma"/>
                </a:rPr>
                <a:t>سلة أو كيس للنفايات الخطرة</a:t>
              </a:r>
            </a:p>
            <a:p>
              <a:pPr algn="r" rtl="1"/>
              <a:r>
                <a:rPr lang="ar-SA" altLang="en-US">
                  <a:solidFill>
                    <a:srgbClr val="363940"/>
                  </a:solidFill>
                  <a:cs typeface="Tahoma"/>
                </a:rPr>
                <a:t>    </a:t>
              </a:r>
              <a:r>
                <a:rPr lang="ar-SA" altLang="en-US" sz="1800">
                  <a:solidFill>
                    <a:srgbClr val="363940"/>
                  </a:solidFill>
                  <a:cs typeface="Tahoma"/>
                </a:rPr>
                <a:t>ورق مناديل</a:t>
              </a:r>
              <a:endParaRPr lang="en-GB" sz="2200">
                <a:solidFill>
                  <a:srgbClr val="000000"/>
                </a:solidFill>
                <a:cs typeface="Tahoma"/>
              </a:endParaRPr>
            </a:p>
            <a:p>
              <a:pPr algn="r" rtl="1"/>
              <a:r>
                <a:rPr lang="ar-SA" altLang="en-US">
                  <a:solidFill>
                    <a:srgbClr val="363940"/>
                  </a:solidFill>
                  <a:cs typeface="Tahoma"/>
                </a:rPr>
                <a:t>    </a:t>
              </a:r>
              <a:r>
                <a:rPr lang="ar-SA" altLang="en-US" sz="1800">
                  <a:solidFill>
                    <a:srgbClr val="363940"/>
                  </a:solidFill>
                  <a:cs typeface="Tahoma"/>
                </a:rPr>
                <a:t>طقم الاختبار</a:t>
              </a:r>
              <a:endParaRPr lang="en-GB" sz="2200">
                <a:solidFill>
                  <a:srgbClr val="000000"/>
                </a:solidFill>
                <a:cs typeface="Tahoma"/>
              </a:endParaRPr>
            </a:p>
            <a:p>
              <a:pPr algn="r" rtl="1"/>
              <a:r>
                <a:rPr lang="ar-SA" altLang="en-US">
                  <a:solidFill>
                    <a:srgbClr val="363940"/>
                  </a:solidFill>
                  <a:cs typeface="Tahoma"/>
                </a:rPr>
                <a:t>    </a:t>
              </a:r>
              <a:r>
                <a:rPr lang="ar-SA" altLang="en-US" sz="1800">
                  <a:solidFill>
                    <a:srgbClr val="363940"/>
                  </a:solidFill>
                  <a:cs typeface="Tahoma"/>
                </a:rPr>
                <a:t>عداد توقيت</a:t>
              </a:r>
              <a:endParaRPr lang="en-GB">
                <a:cs typeface="Tahoma"/>
              </a:endParaRPr>
            </a:p>
            <a:p>
              <a:pPr algn="r" rtl="1"/>
              <a:r>
                <a:rPr lang="ar-SA" altLang="en-US">
                  <a:solidFill>
                    <a:srgbClr val="363940"/>
                  </a:solidFill>
                  <a:cs typeface="Tahoma"/>
                </a:rPr>
                <a:t>    </a:t>
              </a:r>
              <a:r>
                <a:rPr lang="ar-SA" altLang="en-US" sz="1800">
                  <a:solidFill>
                    <a:srgbClr val="363940"/>
                  </a:solidFill>
                  <a:cs typeface="Tahoma"/>
                </a:rPr>
                <a:t>سجل/نماذج</a:t>
              </a:r>
              <a:endParaRPr lang="en-GB">
                <a:cs typeface="Tahoma"/>
              </a:endParaRPr>
            </a:p>
            <a:p>
              <a:pPr algn="r" rtl="1"/>
              <a:r>
                <a:rPr lang="ar-SA" altLang="en-US">
                  <a:solidFill>
                    <a:srgbClr val="363940"/>
                  </a:solidFill>
                  <a:cs typeface="Tahoma"/>
                </a:rPr>
                <a:t>    </a:t>
              </a:r>
              <a:r>
                <a:rPr lang="ar-SA" altLang="en-US" sz="1800">
                  <a:solidFill>
                    <a:srgbClr val="363940"/>
                  </a:solidFill>
                  <a:cs typeface="Tahoma"/>
                </a:rPr>
                <a:t>علامة/قلم</a:t>
              </a:r>
              <a:endParaRPr lang="en-GB" sz="2200">
                <a:solidFill>
                  <a:srgbClr val="000000"/>
                </a:solidFill>
                <a:cs typeface="Tahoma"/>
              </a:endParaRPr>
            </a:p>
            <a:p>
              <a:pPr algn="r"/>
              <a:endParaRPr lang="en-GB" sz="2200">
                <a:solidFill>
                  <a:srgbClr val="363940"/>
                </a:solidFill>
              </a:endParaRPr>
            </a:p>
            <a:p>
              <a:pPr algn="r"/>
              <a:endParaRPr lang="en-GB" sz="2200">
                <a:solidFill>
                  <a:srgbClr val="363940"/>
                </a:solidFill>
              </a:endParaRPr>
            </a:p>
            <a:p>
              <a:pPr algn="r"/>
              <a:endParaRPr lang="en-GB" sz="2200">
                <a:solidFill>
                  <a:srgbClr val="363940"/>
                </a:solidFill>
              </a:endParaRPr>
            </a:p>
          </p:txBody>
        </p:sp>
        <p:pic>
          <p:nvPicPr>
            <p:cNvPr id="9" name="Picture Placeholder 4" descr="A close-up of a hand wearing gloves  Description automatically generated">
              <a:extLst>
                <a:ext uri="{FF2B5EF4-FFF2-40B4-BE49-F238E27FC236}">
                  <a16:creationId xmlns:a16="http://schemas.microsoft.com/office/drawing/2014/main" id="{061F74A4-AE98-8585-3C0D-EB099368F6D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3044"/>
            <a:stretch/>
          </p:blipFill>
          <p:spPr>
            <a:xfrm>
              <a:off x="10682296" y="4989650"/>
              <a:ext cx="1212831" cy="1502257"/>
            </a:xfrm>
            <a:prstGeom prst="rect">
              <a:avLst/>
            </a:prstGeom>
          </p:spPr>
        </p:pic>
      </p:grpSp>
      <p:pic>
        <p:nvPicPr>
          <p:cNvPr id="10" name="Picture 9" descr="A roll of toilet paper  Description automatically generated">
            <a:extLst>
              <a:ext uri="{FF2B5EF4-FFF2-40B4-BE49-F238E27FC236}">
                <a16:creationId xmlns:a16="http://schemas.microsoft.com/office/drawing/2014/main" id="{BED8E512-046A-8AE8-C8C9-B79E268A934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729780" y="2615201"/>
            <a:ext cx="2133075" cy="2133075"/>
          </a:xfrm>
          <a:prstGeom prst="rect">
            <a:avLst/>
          </a:prstGeom>
        </p:spPr>
      </p:pic>
      <p:sp>
        <p:nvSpPr>
          <p:cNvPr id="11" name="Triangle 17">
            <a:extLst>
              <a:ext uri="{FF2B5EF4-FFF2-40B4-BE49-F238E27FC236}">
                <a16:creationId xmlns:a16="http://schemas.microsoft.com/office/drawing/2014/main" id="{40A6796A-2696-4AE9-7C6B-194D1E9D2195}"/>
              </a:ext>
            </a:extLst>
          </p:cNvPr>
          <p:cNvSpPr/>
          <p:nvPr/>
        </p:nvSpPr>
        <p:spPr>
          <a:xfrm rot="10800000">
            <a:off x="1329087" y="2851043"/>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pic>
        <p:nvPicPr>
          <p:cNvPr id="7" name="Picture 6" descr="A yellow box with a black symbol on it  Description automatically generated">
            <a:extLst>
              <a:ext uri="{FF2B5EF4-FFF2-40B4-BE49-F238E27FC236}">
                <a16:creationId xmlns:a16="http://schemas.microsoft.com/office/drawing/2014/main" id="{F2323003-4E73-7297-43CC-4EDD4C4A5CF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362776" y="3932636"/>
            <a:ext cx="1424380" cy="1306328"/>
          </a:xfrm>
          <a:prstGeom prst="rect">
            <a:avLst/>
          </a:prstGeom>
        </p:spPr>
      </p:pic>
      <p:sp>
        <p:nvSpPr>
          <p:cNvPr id="21" name="Triangle 17">
            <a:extLst>
              <a:ext uri="{FF2B5EF4-FFF2-40B4-BE49-F238E27FC236}">
                <a16:creationId xmlns:a16="http://schemas.microsoft.com/office/drawing/2014/main" id="{03FF7844-2437-12CB-DA57-D689EA9CCC3E}"/>
              </a:ext>
            </a:extLst>
          </p:cNvPr>
          <p:cNvSpPr/>
          <p:nvPr/>
        </p:nvSpPr>
        <p:spPr>
          <a:xfrm rot="10800000">
            <a:off x="6801826" y="2851043"/>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4" name="Google Shape;18;p31">
            <a:extLst>
              <a:ext uri="{FF2B5EF4-FFF2-40B4-BE49-F238E27FC236}">
                <a16:creationId xmlns:a16="http://schemas.microsoft.com/office/drawing/2014/main" id="{4C28FF8F-00D4-B9F2-102F-096C439E2A94}"/>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a:solidFill>
                  <a:schemeClr val="tx1">
                    <a:lumMod val="40000"/>
                    <a:lumOff val="60000"/>
                  </a:schemeClr>
                </a:solidFill>
                <a:ea typeface="华文新魏"/>
              </a:rPr>
              <a:t>17/3</a:t>
            </a:r>
          </a:p>
        </p:txBody>
      </p:sp>
    </p:spTree>
    <p:extLst>
      <p:ext uri="{BB962C8B-B14F-4D97-AF65-F5344CB8AC3E}">
        <p14:creationId xmlns:p14="http://schemas.microsoft.com/office/powerpoint/2010/main" val="1518141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B3FCF6-4FC2-BDF9-04F1-B580928CFDD6}"/>
              </a:ext>
            </a:extLst>
          </p:cNvPr>
          <p:cNvSpPr txBox="1"/>
          <p:nvPr/>
        </p:nvSpPr>
        <p:spPr>
          <a:xfrm>
            <a:off x="1942791" y="3153937"/>
            <a:ext cx="9065320"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rtl="1"/>
            <a:r>
              <a:rPr lang="en-US" altLang="zh-CN" sz="4200" b="1">
                <a:solidFill>
                  <a:srgbClr val="D99228"/>
                </a:solidFill>
                <a:ea typeface="华文新魏"/>
              </a:rPr>
              <a:t>Crystal® VC O1/O139، </a:t>
            </a:r>
            <a:r>
              <a:rPr lang="en-US" altLang="zh-CN" sz="4200" b="1" err="1">
                <a:solidFill>
                  <a:srgbClr val="D99228"/>
                </a:solidFill>
                <a:ea typeface="华文新魏"/>
              </a:rPr>
              <a:t>Arkray</a:t>
            </a:r>
            <a:endParaRPr lang="en-GB" sz="4400" b="1">
              <a:solidFill>
                <a:srgbClr val="D99228"/>
              </a:solidFill>
              <a:ea typeface="华文新魏"/>
            </a:endParaRPr>
          </a:p>
          <a:p>
            <a:pPr algn="r" rtl="1"/>
            <a:r>
              <a:rPr lang="ar-SA" altLang="en-US" sz="4200"/>
              <a:t>طريقة  الشريط الكاشف</a:t>
            </a:r>
          </a:p>
        </p:txBody>
      </p:sp>
      <p:sp>
        <p:nvSpPr>
          <p:cNvPr id="3" name="Google Shape;18;p31">
            <a:extLst>
              <a:ext uri="{FF2B5EF4-FFF2-40B4-BE49-F238E27FC236}">
                <a16:creationId xmlns:a16="http://schemas.microsoft.com/office/drawing/2014/main" id="{9EF0FD70-7C77-ADB6-7EBF-AFF42C66C681}"/>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a:solidFill>
                  <a:schemeClr val="tx1">
                    <a:lumMod val="40000"/>
                    <a:lumOff val="60000"/>
                  </a:schemeClr>
                </a:solidFill>
                <a:ea typeface="华文新魏"/>
              </a:rPr>
              <a:t>18/3</a:t>
            </a:r>
          </a:p>
        </p:txBody>
      </p:sp>
    </p:spTree>
    <p:extLst>
      <p:ext uri="{BB962C8B-B14F-4D97-AF65-F5344CB8AC3E}">
        <p14:creationId xmlns:p14="http://schemas.microsoft.com/office/powerpoint/2010/main" val="1596548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03EAE692-B68B-7BA3-76E8-23D0F2C7F34D}"/>
              </a:ext>
            </a:extLst>
          </p:cNvPr>
          <p:cNvSpPr/>
          <p:nvPr/>
        </p:nvSpPr>
        <p:spPr>
          <a:xfrm>
            <a:off x="4731482" y="247476"/>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zh-CN" altLang="en-US" sz="1800" b="1">
                <a:latin typeface="Trebuchet MS" panose="020B0703020202090204" pitchFamily="34" charset="0"/>
              </a:rPr>
              <a:t>2</a:t>
            </a:r>
          </a:p>
        </p:txBody>
      </p:sp>
      <p:sp>
        <p:nvSpPr>
          <p:cNvPr id="13" name="Rectangle 12">
            <a:extLst>
              <a:ext uri="{FF2B5EF4-FFF2-40B4-BE49-F238E27FC236}">
                <a16:creationId xmlns:a16="http://schemas.microsoft.com/office/drawing/2014/main" id="{82F5AEBE-F6A9-0E41-159D-99FFB5FC5E1E}"/>
              </a:ext>
            </a:extLst>
          </p:cNvPr>
          <p:cNvSpPr/>
          <p:nvPr/>
        </p:nvSpPr>
        <p:spPr>
          <a:xfrm>
            <a:off x="1426578" y="840918"/>
            <a:ext cx="6923952" cy="5371727"/>
          </a:xfrm>
          <a:prstGeom prst="rect">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 Placeholder 6">
            <a:extLst>
              <a:ext uri="{FF2B5EF4-FFF2-40B4-BE49-F238E27FC236}">
                <a16:creationId xmlns:a16="http://schemas.microsoft.com/office/drawing/2014/main" id="{8B511376-DD16-A78E-14BF-122148376D86}"/>
              </a:ext>
            </a:extLst>
          </p:cNvPr>
          <p:cNvSpPr txBox="1">
            <a:spLocks/>
          </p:cNvSpPr>
          <p:nvPr/>
        </p:nvSpPr>
        <p:spPr>
          <a:xfrm>
            <a:off x="1423194" y="831626"/>
            <a:ext cx="3530847" cy="3742648"/>
          </a:xfrm>
          <a:prstGeom prst="rect">
            <a:avLst/>
          </a:prstGeom>
          <a:ln w="6350">
            <a:noFill/>
          </a:ln>
        </p:spPr>
        <p:txBody>
          <a:bodyPr vert="horz" lIns="216000" tIns="216000" rIns="216000" bIns="216000" rtlCol="0" anchor="t">
            <a:no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r>
              <a:rPr lang="ar-SA" altLang="en-US" sz="1800" b="1"/>
              <a:t>عينات براز شبه صلبة:</a:t>
            </a:r>
            <a:r>
              <a:rPr lang="ar-SA" altLang="en-US" sz="1800"/>
              <a:t> اجمع كمية صغيرة من البراز باستخدام العصا وجمعها وانقلها إلى الأنبوب الذي يحتوي على محلول التفاعل</a:t>
            </a:r>
            <a:r>
              <a:rPr lang="ar-SA" altLang="en-US" sz="2000" b="1"/>
              <a:t>.</a:t>
            </a:r>
          </a:p>
        </p:txBody>
      </p:sp>
      <p:sp>
        <p:nvSpPr>
          <p:cNvPr id="42" name="Text Placeholder 6">
            <a:extLst>
              <a:ext uri="{FF2B5EF4-FFF2-40B4-BE49-F238E27FC236}">
                <a16:creationId xmlns:a16="http://schemas.microsoft.com/office/drawing/2014/main" id="{22EF5ABC-C273-175C-352B-F3F93DA346E7}"/>
              </a:ext>
            </a:extLst>
          </p:cNvPr>
          <p:cNvSpPr txBox="1">
            <a:spLocks/>
          </p:cNvSpPr>
          <p:nvPr/>
        </p:nvSpPr>
        <p:spPr>
          <a:xfrm>
            <a:off x="4988206" y="830711"/>
            <a:ext cx="3323800" cy="3742648"/>
          </a:xfrm>
          <a:prstGeom prst="rect">
            <a:avLst/>
          </a:prstGeom>
          <a:ln w="6350">
            <a:noFill/>
          </a:ln>
        </p:spPr>
        <p:txBody>
          <a:bodyPr vert="horz" lIns="216000" tIns="216000" rIns="216000" bIns="216000" rtlCol="0" anchor="t">
            <a:no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defTabSz="457200" rtl="1"/>
            <a:r>
              <a:rPr lang="ar-SA" altLang="en-US" sz="1800" b="1" dirty="0"/>
              <a:t>عينات براز سائلة:</a:t>
            </a:r>
            <a:r>
              <a:rPr lang="ar-SA" altLang="en-US" sz="1800" dirty="0"/>
              <a:t> اسحب العينة السائلة باستخدام الماصة وانقل قطرتين إلى الأنبوب الذي يحتوي على محلول التفاعل.</a:t>
            </a:r>
            <a:endParaRPr lang="en-GB" sz="1800" dirty="0"/>
          </a:p>
          <a:p>
            <a:pPr algn="r"/>
            <a:endParaRPr lang="en-GB" sz="2000" dirty="0"/>
          </a:p>
        </p:txBody>
      </p:sp>
      <p:grpSp>
        <p:nvGrpSpPr>
          <p:cNvPr id="52" name="Group 51">
            <a:extLst>
              <a:ext uri="{FF2B5EF4-FFF2-40B4-BE49-F238E27FC236}">
                <a16:creationId xmlns:a16="http://schemas.microsoft.com/office/drawing/2014/main" id="{48BD1606-6C4C-4AEA-8E31-F6605CFECF2C}"/>
              </a:ext>
            </a:extLst>
          </p:cNvPr>
          <p:cNvGrpSpPr/>
          <p:nvPr/>
        </p:nvGrpSpPr>
        <p:grpSpPr>
          <a:xfrm>
            <a:off x="4394951" y="3725293"/>
            <a:ext cx="1067358" cy="484095"/>
            <a:chOff x="4649184" y="5516660"/>
            <a:chExt cx="364473" cy="165305"/>
          </a:xfrm>
        </p:grpSpPr>
        <p:sp>
          <p:nvSpPr>
            <p:cNvPr id="50" name="Oval 49">
              <a:extLst>
                <a:ext uri="{FF2B5EF4-FFF2-40B4-BE49-F238E27FC236}">
                  <a16:creationId xmlns:a16="http://schemas.microsoft.com/office/drawing/2014/main" id="{FC20E1BE-BB01-588E-40ED-DB7CA03D0951}"/>
                </a:ext>
              </a:extLst>
            </p:cNvPr>
            <p:cNvSpPr/>
            <p:nvPr/>
          </p:nvSpPr>
          <p:spPr>
            <a:xfrm>
              <a:off x="4748768" y="5516660"/>
              <a:ext cx="165305" cy="165305"/>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Box 50">
              <a:extLst>
                <a:ext uri="{FF2B5EF4-FFF2-40B4-BE49-F238E27FC236}">
                  <a16:creationId xmlns:a16="http://schemas.microsoft.com/office/drawing/2014/main" id="{B6C9C4EB-4CD3-14B1-83B9-1F506037DCB4}"/>
                </a:ext>
              </a:extLst>
            </p:cNvPr>
            <p:cNvSpPr txBox="1"/>
            <p:nvPr/>
          </p:nvSpPr>
          <p:spPr>
            <a:xfrm>
              <a:off x="4649184" y="5529897"/>
              <a:ext cx="364473" cy="126117"/>
            </a:xfrm>
            <a:prstGeom prst="rect">
              <a:avLst/>
            </a:prstGeom>
            <a:noFill/>
          </p:spPr>
          <p:txBody>
            <a:bodyPr wrap="square" rtlCol="0">
              <a:spAutoFit/>
            </a:bodyPr>
            <a:lstStyle/>
            <a:p>
              <a:pPr algn="ctr" rtl="1"/>
              <a:r>
                <a:rPr lang="ar-SA" altLang="en-US" sz="1600" b="1">
                  <a:solidFill>
                    <a:schemeClr val="bg1"/>
                  </a:solidFill>
                </a:rPr>
                <a:t>أو</a:t>
              </a:r>
            </a:p>
          </p:txBody>
        </p:sp>
      </p:grpSp>
      <p:sp>
        <p:nvSpPr>
          <p:cNvPr id="54" name="TextBox 53">
            <a:extLst>
              <a:ext uri="{FF2B5EF4-FFF2-40B4-BE49-F238E27FC236}">
                <a16:creationId xmlns:a16="http://schemas.microsoft.com/office/drawing/2014/main" id="{0BF4A9DB-9780-4E92-0272-20BCD1822DE5}"/>
              </a:ext>
            </a:extLst>
          </p:cNvPr>
          <p:cNvSpPr txBox="1"/>
          <p:nvPr/>
        </p:nvSpPr>
        <p:spPr>
          <a:xfrm>
            <a:off x="1606982" y="5519057"/>
            <a:ext cx="6538036" cy="523220"/>
          </a:xfrm>
          <a:prstGeom prst="rect">
            <a:avLst/>
          </a:prstGeom>
          <a:noFill/>
        </p:spPr>
        <p:txBody>
          <a:bodyPr wrap="square" lIns="91440" tIns="45720" rIns="91440" bIns="45720" anchor="t">
            <a:spAutoFit/>
          </a:bodyPr>
          <a:lstStyle/>
          <a:p>
            <a:pPr algn="r" rtl="1"/>
            <a:r>
              <a:rPr lang="ar-SA" altLang="en-US" sz="1400" dirty="0">
                <a:effectLst/>
              </a:rPr>
              <a:t>تخلص من الماصة في حاوية الأدوات الحادة أو كيس بلاستيكي مبطن مزدوجاً و عليه ملصق "مادة بيولوجية خطرة" بعد إضافة العينة.</a:t>
            </a:r>
          </a:p>
        </p:txBody>
      </p:sp>
      <p:pic>
        <p:nvPicPr>
          <p:cNvPr id="56" name="Picture 55" descr="A yellow box with a black symbol on it  Description automatically generated">
            <a:extLst>
              <a:ext uri="{FF2B5EF4-FFF2-40B4-BE49-F238E27FC236}">
                <a16:creationId xmlns:a16="http://schemas.microsoft.com/office/drawing/2014/main" id="{24A65E13-4C04-8292-993E-9A6FB4E367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63392" y="4848524"/>
            <a:ext cx="773336" cy="744694"/>
          </a:xfrm>
          <a:prstGeom prst="rect">
            <a:avLst/>
          </a:prstGeom>
        </p:spPr>
      </p:pic>
      <p:sp>
        <p:nvSpPr>
          <p:cNvPr id="2" name="Google Shape;18;p31">
            <a:extLst>
              <a:ext uri="{FF2B5EF4-FFF2-40B4-BE49-F238E27FC236}">
                <a16:creationId xmlns:a16="http://schemas.microsoft.com/office/drawing/2014/main" id="{EE6CA3A7-E8B8-9D60-11A0-3BB352DA48E7}"/>
              </a:ext>
            </a:extLst>
          </p:cNvPr>
          <p:cNvSpPr txBox="1">
            <a:spLocks/>
          </p:cNvSpPr>
          <p:nvPr/>
        </p:nvSpPr>
        <p:spPr>
          <a:xfrm>
            <a:off x="9383813" y="6490815"/>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a:solidFill>
                  <a:schemeClr val="tx1">
                    <a:lumMod val="40000"/>
                    <a:lumOff val="60000"/>
                  </a:schemeClr>
                </a:solidFill>
                <a:ea typeface="华文新魏"/>
              </a:rPr>
              <a:t>19/3</a:t>
            </a:r>
            <a:endParaRPr lang="en-US"/>
          </a:p>
        </p:txBody>
      </p:sp>
      <p:sp>
        <p:nvSpPr>
          <p:cNvPr id="6" name="Oval 5">
            <a:extLst>
              <a:ext uri="{FF2B5EF4-FFF2-40B4-BE49-F238E27FC236}">
                <a16:creationId xmlns:a16="http://schemas.microsoft.com/office/drawing/2014/main" id="{93E96CC8-8015-2746-4FEB-D67A1C35832A}"/>
              </a:ext>
            </a:extLst>
          </p:cNvPr>
          <p:cNvSpPr/>
          <p:nvPr/>
        </p:nvSpPr>
        <p:spPr>
          <a:xfrm>
            <a:off x="10362771" y="232679"/>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zh-CN" altLang="en-US" sz="1800" b="1">
                <a:latin typeface="Trebuchet MS" panose="020B0703020202090204" pitchFamily="34" charset="0"/>
              </a:rPr>
              <a:t>1</a:t>
            </a:r>
          </a:p>
        </p:txBody>
      </p:sp>
      <p:sp>
        <p:nvSpPr>
          <p:cNvPr id="7" name="TextBox 6">
            <a:extLst>
              <a:ext uri="{FF2B5EF4-FFF2-40B4-BE49-F238E27FC236}">
                <a16:creationId xmlns:a16="http://schemas.microsoft.com/office/drawing/2014/main" id="{96F5AB76-4CB9-68F1-7F96-09B5415C08E9}"/>
              </a:ext>
            </a:extLst>
          </p:cNvPr>
          <p:cNvSpPr txBox="1"/>
          <p:nvPr/>
        </p:nvSpPr>
        <p:spPr>
          <a:xfrm>
            <a:off x="9093691" y="5551058"/>
            <a:ext cx="2436103" cy="338554"/>
          </a:xfrm>
          <a:prstGeom prst="rect">
            <a:avLst/>
          </a:prstGeom>
          <a:noFill/>
        </p:spPr>
        <p:txBody>
          <a:bodyPr wrap="square" rtlCol="0">
            <a:spAutoFit/>
          </a:bodyPr>
          <a:lstStyle/>
          <a:p>
            <a:pPr algn="ctr" rtl="1"/>
            <a:r>
              <a:rPr lang="ar-SA" altLang="en-US" sz="1400"/>
              <a:t>قارورة معالجة العينة</a:t>
            </a:r>
          </a:p>
        </p:txBody>
      </p:sp>
      <p:sp>
        <p:nvSpPr>
          <p:cNvPr id="8" name="TextBox 7">
            <a:extLst>
              <a:ext uri="{FF2B5EF4-FFF2-40B4-BE49-F238E27FC236}">
                <a16:creationId xmlns:a16="http://schemas.microsoft.com/office/drawing/2014/main" id="{B8DAF71D-9768-0218-7B58-A8826CAC4720}"/>
              </a:ext>
            </a:extLst>
          </p:cNvPr>
          <p:cNvSpPr txBox="1"/>
          <p:nvPr/>
        </p:nvSpPr>
        <p:spPr>
          <a:xfrm>
            <a:off x="8811497" y="1028433"/>
            <a:ext cx="3221059" cy="923330"/>
          </a:xfrm>
          <a:prstGeom prst="rect">
            <a:avLst/>
          </a:prstGeom>
          <a:noFill/>
        </p:spPr>
        <p:txBody>
          <a:bodyPr wrap="square" lIns="91440" tIns="45720" rIns="91440" bIns="45720" anchor="t">
            <a:spAutoFit/>
          </a:bodyPr>
          <a:lstStyle/>
          <a:p>
            <a:pPr algn="r" rtl="1"/>
            <a:r>
              <a:rPr lang="ar-SA" altLang="en-US" sz="1800" dirty="0"/>
              <a:t>ضع ملصقاً على الأنبوب به معرف المريض. افتح غطاء قارورة معالجة العينة.</a:t>
            </a:r>
          </a:p>
        </p:txBody>
      </p:sp>
      <p:sp>
        <p:nvSpPr>
          <p:cNvPr id="9" name="Rectangle 8">
            <a:extLst>
              <a:ext uri="{FF2B5EF4-FFF2-40B4-BE49-F238E27FC236}">
                <a16:creationId xmlns:a16="http://schemas.microsoft.com/office/drawing/2014/main" id="{F3BEF6C8-5654-B2C1-E36C-34D09043C216}"/>
              </a:ext>
            </a:extLst>
          </p:cNvPr>
          <p:cNvSpPr/>
          <p:nvPr/>
        </p:nvSpPr>
        <p:spPr>
          <a:xfrm>
            <a:off x="8701329" y="830711"/>
            <a:ext cx="3384776" cy="5371727"/>
          </a:xfrm>
          <a:prstGeom prst="rect">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bottle and a glass with a pipette&#10;&#10;AI-generated content may be incorrect.">
            <a:extLst>
              <a:ext uri="{FF2B5EF4-FFF2-40B4-BE49-F238E27FC236}">
                <a16:creationId xmlns:a16="http://schemas.microsoft.com/office/drawing/2014/main" id="{2AEB7D7F-890D-BB7B-DEA8-65E304EF69ED}"/>
              </a:ext>
            </a:extLst>
          </p:cNvPr>
          <p:cNvPicPr>
            <a:picLocks noChangeAspect="1"/>
          </p:cNvPicPr>
          <p:nvPr/>
        </p:nvPicPr>
        <p:blipFill>
          <a:blip r:embed="rId4"/>
          <a:stretch>
            <a:fillRect/>
          </a:stretch>
        </p:blipFill>
        <p:spPr>
          <a:xfrm flipH="1">
            <a:off x="1643572" y="2685904"/>
            <a:ext cx="3464888" cy="2707555"/>
          </a:xfrm>
          <a:prstGeom prst="rect">
            <a:avLst/>
          </a:prstGeom>
        </p:spPr>
      </p:pic>
      <p:pic>
        <p:nvPicPr>
          <p:cNvPr id="11" name="Picture 10">
            <a:extLst>
              <a:ext uri="{FF2B5EF4-FFF2-40B4-BE49-F238E27FC236}">
                <a16:creationId xmlns:a16="http://schemas.microsoft.com/office/drawing/2014/main" id="{A9324A8A-577F-7B17-9299-AA3379C6180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55085" r="32717" b="75628"/>
          <a:stretch/>
        </p:blipFill>
        <p:spPr>
          <a:xfrm>
            <a:off x="10765422" y="2424055"/>
            <a:ext cx="479899" cy="923330"/>
          </a:xfrm>
          <a:prstGeom prst="rect">
            <a:avLst/>
          </a:prstGeom>
        </p:spPr>
      </p:pic>
      <p:pic>
        <p:nvPicPr>
          <p:cNvPr id="12" name="Picture 11">
            <a:extLst>
              <a:ext uri="{FF2B5EF4-FFF2-40B4-BE49-F238E27FC236}">
                <a16:creationId xmlns:a16="http://schemas.microsoft.com/office/drawing/2014/main" id="{6537BFF1-B91D-BE0F-EBC4-FFBB12CB84E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55085" r="32717" b="75628"/>
          <a:stretch/>
        </p:blipFill>
        <p:spPr>
          <a:xfrm rot="10800000">
            <a:off x="1897106" y="2840727"/>
            <a:ext cx="479899" cy="923330"/>
          </a:xfrm>
          <a:prstGeom prst="rect">
            <a:avLst/>
          </a:prstGeom>
        </p:spPr>
      </p:pic>
      <p:pic>
        <p:nvPicPr>
          <p:cNvPr id="15" name="Picture 14" descr="A hand holding a cotton swab over a small bottle&#10;&#10;AI-generated content may be incorrect.">
            <a:extLst>
              <a:ext uri="{FF2B5EF4-FFF2-40B4-BE49-F238E27FC236}">
                <a16:creationId xmlns:a16="http://schemas.microsoft.com/office/drawing/2014/main" id="{C38A2C4E-ABED-CB77-DFC8-CC756E601DA6}"/>
              </a:ext>
            </a:extLst>
          </p:cNvPr>
          <p:cNvPicPr>
            <a:picLocks noChangeAspect="1"/>
          </p:cNvPicPr>
          <p:nvPr/>
        </p:nvPicPr>
        <p:blipFill>
          <a:blip r:embed="rId6"/>
          <a:stretch>
            <a:fillRect/>
          </a:stretch>
        </p:blipFill>
        <p:spPr>
          <a:xfrm>
            <a:off x="4882565" y="2180644"/>
            <a:ext cx="3450849" cy="3330573"/>
          </a:xfrm>
          <a:prstGeom prst="rect">
            <a:avLst/>
          </a:prstGeom>
        </p:spPr>
      </p:pic>
      <p:pic>
        <p:nvPicPr>
          <p:cNvPr id="3" name="Picture 2">
            <a:extLst>
              <a:ext uri="{FF2B5EF4-FFF2-40B4-BE49-F238E27FC236}">
                <a16:creationId xmlns:a16="http://schemas.microsoft.com/office/drawing/2014/main" id="{AFA857F6-987A-F4AE-E022-5458DE436241}"/>
              </a:ext>
            </a:extLst>
          </p:cNvPr>
          <p:cNvPicPr>
            <a:picLocks noChangeAspect="1"/>
          </p:cNvPicPr>
          <p:nvPr/>
        </p:nvPicPr>
        <p:blipFill>
          <a:blip r:embed="rId7"/>
          <a:stretch>
            <a:fillRect/>
          </a:stretch>
        </p:blipFill>
        <p:spPr>
          <a:xfrm>
            <a:off x="9554986" y="1580739"/>
            <a:ext cx="1454621" cy="4326820"/>
          </a:xfrm>
          <a:prstGeom prst="rect">
            <a:avLst/>
          </a:prstGeom>
        </p:spPr>
      </p:pic>
    </p:spTree>
    <p:extLst>
      <p:ext uri="{BB962C8B-B14F-4D97-AF65-F5344CB8AC3E}">
        <p14:creationId xmlns:p14="http://schemas.microsoft.com/office/powerpoint/2010/main" val="2949076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543FA-CC1F-46E2-B712-1773048BB41D}"/>
              </a:ext>
            </a:extLst>
          </p:cNvPr>
          <p:cNvSpPr>
            <a:spLocks noGrp="1"/>
          </p:cNvSpPr>
          <p:nvPr>
            <p:ph type="title"/>
          </p:nvPr>
        </p:nvSpPr>
        <p:spPr/>
        <p:txBody>
          <a:bodyPr>
            <a:normAutofit/>
          </a:bodyPr>
          <a:lstStyle/>
          <a:p>
            <a:pPr rtl="1"/>
            <a:r>
              <a:rPr lang="ar-SA" altLang="en-US" b="1">
                <a:latin typeface="Trebuchet MS" panose="020B0703020202090204" pitchFamily="34" charset="0"/>
              </a:rPr>
              <a:t>أهداف التعلم</a:t>
            </a:r>
            <a:endParaRPr lang="en-US" b="1" cap="none">
              <a:latin typeface="Trebuchet MS" panose="020B0703020202090204" pitchFamily="34" charset="0"/>
            </a:endParaRPr>
          </a:p>
        </p:txBody>
      </p:sp>
      <p:grpSp>
        <p:nvGrpSpPr>
          <p:cNvPr id="11" name="Group 10">
            <a:extLst>
              <a:ext uri="{FF2B5EF4-FFF2-40B4-BE49-F238E27FC236}">
                <a16:creationId xmlns:a16="http://schemas.microsoft.com/office/drawing/2014/main" id="{2A277733-9300-612F-DAFD-121A16DCD113}"/>
              </a:ext>
            </a:extLst>
          </p:cNvPr>
          <p:cNvGrpSpPr/>
          <p:nvPr/>
        </p:nvGrpSpPr>
        <p:grpSpPr>
          <a:xfrm>
            <a:off x="586837" y="1279437"/>
            <a:ext cx="11089761" cy="5047536"/>
            <a:chOff x="729983" y="1385969"/>
            <a:chExt cx="11089761" cy="5047536"/>
          </a:xfrm>
        </p:grpSpPr>
        <p:sp>
          <p:nvSpPr>
            <p:cNvPr id="4" name="TextBox 3">
              <a:extLst>
                <a:ext uri="{FF2B5EF4-FFF2-40B4-BE49-F238E27FC236}">
                  <a16:creationId xmlns:a16="http://schemas.microsoft.com/office/drawing/2014/main" id="{14AA8381-CA71-44C9-B5DB-715D69498671}"/>
                </a:ext>
              </a:extLst>
            </p:cNvPr>
            <p:cNvSpPr txBox="1"/>
            <p:nvPr/>
          </p:nvSpPr>
          <p:spPr>
            <a:xfrm>
              <a:off x="729983" y="1385969"/>
              <a:ext cx="11089761" cy="5047536"/>
            </a:xfrm>
            <a:prstGeom prst="rect">
              <a:avLst/>
            </a:prstGeom>
            <a:noFill/>
          </p:spPr>
          <p:txBody>
            <a:bodyPr wrap="square" lIns="91440" tIns="45720" rIns="91440" bIns="45720" rtlCol="0" anchor="t">
              <a:spAutoFit/>
            </a:bodyPr>
            <a:lstStyle/>
            <a:p>
              <a:pPr algn="r"/>
              <a:endParaRPr lang="fr-FR" sz="2300"/>
            </a:p>
            <a:p>
              <a:pPr marL="342900" indent="-197485" algn="r" rtl="1">
                <a:buClr>
                  <a:schemeClr val="accent1"/>
                </a:buClr>
                <a:buFont typeface="Arial" panose="020B0604020202020204" pitchFamily="34" charset="0"/>
                <a:buChar char="•"/>
              </a:pPr>
              <a:r>
                <a:rPr lang="ar-SA" altLang="en-US" sz="2300">
                  <a:cs typeface="Tahoma"/>
                </a:rPr>
                <a:t> فهم ماهية اختبارات التشخيص السريع (</a:t>
              </a:r>
              <a:r>
                <a:rPr lang="ar-SA" altLang="en-US" sz="2300" err="1">
                  <a:cs typeface="Tahoma"/>
                </a:rPr>
                <a:t>RDTs</a:t>
              </a:r>
              <a:r>
                <a:rPr lang="ar-SA" altLang="en-US" sz="2300">
                  <a:cs typeface="Tahoma"/>
                </a:rPr>
                <a:t>)</a:t>
              </a:r>
            </a:p>
            <a:p>
              <a:pPr marL="342900" indent="-197485" algn="r">
                <a:buClr>
                  <a:schemeClr val="accent1"/>
                </a:buClr>
                <a:buFont typeface="Arial" panose="020B0604020202020204" pitchFamily="34" charset="0"/>
                <a:buChar char="•"/>
              </a:pPr>
              <a:endParaRPr lang="en-US" sz="2300"/>
            </a:p>
            <a:p>
              <a:pPr marL="342900" indent="-197485" algn="r" rtl="1">
                <a:buClr>
                  <a:schemeClr val="accent1"/>
                </a:buClr>
                <a:buFont typeface="Arial" panose="020B0604020202020204" pitchFamily="34" charset="0"/>
                <a:buChar char="•"/>
              </a:pPr>
              <a:r>
                <a:rPr lang="ar-SA" altLang="en-US" sz="2300">
                  <a:cs typeface="Tahoma"/>
                </a:rPr>
                <a:t> شرح متى ولماذا يجب استخدام اختبارات التشخيص السريع (</a:t>
              </a:r>
              <a:r>
                <a:rPr lang="ar-SA" altLang="en-US" sz="2300" err="1">
                  <a:cs typeface="Tahoma"/>
                </a:rPr>
                <a:t>RDTs</a:t>
              </a:r>
              <a:r>
                <a:rPr lang="ar-SA" altLang="en-US" sz="2300">
                  <a:cs typeface="Tahoma"/>
                </a:rPr>
                <a:t>) للكوليرا</a:t>
              </a:r>
            </a:p>
            <a:p>
              <a:pPr marL="342900" indent="-197485" algn="r">
                <a:buClr>
                  <a:schemeClr val="accent1"/>
                </a:buClr>
                <a:buFont typeface="Arial,Sans-Serif" panose="020B0604020202020204" pitchFamily="34" charset="0"/>
                <a:buChar char="•"/>
              </a:pPr>
              <a:endParaRPr lang="en-US" sz="2300"/>
            </a:p>
            <a:p>
              <a:pPr marL="342900" indent="-197485" algn="r" rtl="1">
                <a:buClr>
                  <a:schemeClr val="accent1"/>
                </a:buClr>
                <a:buFont typeface="Arial,Sans-Serif" panose="020B0604020202020204" pitchFamily="34" charset="0"/>
                <a:buChar char="•"/>
              </a:pPr>
              <a:r>
                <a:rPr lang="ar-SA" altLang="en-US" sz="2300">
                  <a:cs typeface="Tahoma"/>
                </a:rPr>
                <a:t> فهم قيود اختبارات التشخيص السريع (</a:t>
              </a:r>
              <a:r>
                <a:rPr lang="ar-SA" altLang="en-US" sz="2300" err="1">
                  <a:cs typeface="Tahoma"/>
                </a:rPr>
                <a:t>RDTs</a:t>
              </a:r>
              <a:r>
                <a:rPr lang="ar-SA" altLang="en-US" sz="2300">
                  <a:cs typeface="Tahoma"/>
                </a:rPr>
                <a:t>) للكوليرا</a:t>
              </a:r>
              <a:endParaRPr lang="en-US" sz="2300">
                <a:cs typeface="Tahoma"/>
              </a:endParaRPr>
            </a:p>
            <a:p>
              <a:pPr marL="342900" indent="-197485" algn="r">
                <a:buClr>
                  <a:schemeClr val="accent1"/>
                </a:buClr>
                <a:buFont typeface="Arial" panose="020B0604020202020204" pitchFamily="34" charset="0"/>
                <a:buChar char="•"/>
              </a:pPr>
              <a:endParaRPr lang="en-US" sz="2300"/>
            </a:p>
            <a:p>
              <a:pPr marL="342900" indent="-197485" algn="r" rtl="1">
                <a:buClr>
                  <a:schemeClr val="accent1"/>
                </a:buClr>
                <a:buFont typeface="Arial" panose="020B0604020202020204" pitchFamily="34" charset="0"/>
                <a:buChar char="•"/>
              </a:pPr>
              <a:r>
                <a:rPr lang="ar-SA" altLang="en-US" sz="2300">
                  <a:cs typeface="Tahoma"/>
                </a:rPr>
                <a:t> معرفة إجراءات إجراء اختبارات التشخيص السريع (</a:t>
              </a:r>
              <a:r>
                <a:rPr lang="ar-SA" altLang="en-US" sz="2300" err="1">
                  <a:cs typeface="Tahoma"/>
                </a:rPr>
                <a:t>RDTs</a:t>
              </a:r>
              <a:r>
                <a:rPr lang="ar-SA" altLang="en-US" sz="2300">
                  <a:cs typeface="Tahoma"/>
                </a:rPr>
                <a:t>) للكوليرا</a:t>
              </a:r>
            </a:p>
            <a:p>
              <a:pPr marL="342900" indent="-197485" algn="r">
                <a:buClr>
                  <a:schemeClr val="accent1"/>
                </a:buClr>
                <a:buFont typeface="Arial" panose="020B0604020202020204" pitchFamily="34" charset="0"/>
                <a:buChar char="•"/>
              </a:pPr>
              <a:endParaRPr lang="en-US" sz="2300"/>
            </a:p>
            <a:p>
              <a:pPr marL="342900" indent="-197485" algn="r" rtl="1">
                <a:buClr>
                  <a:schemeClr val="accent1"/>
                </a:buClr>
                <a:buFont typeface="Arial" panose="020B0604020202020204" pitchFamily="34" charset="0"/>
                <a:buChar char="•"/>
              </a:pPr>
              <a:r>
                <a:rPr lang="ar-SA" altLang="en-US" sz="2300">
                  <a:cs typeface="Tahoma"/>
                </a:rPr>
                <a:t> تفسير نتائج اختبارات التشخيص السريع (</a:t>
              </a:r>
              <a:r>
                <a:rPr lang="ar-SA" altLang="en-US" sz="2300" err="1">
                  <a:cs typeface="Tahoma"/>
                </a:rPr>
                <a:t>RDTs</a:t>
              </a:r>
              <a:r>
                <a:rPr lang="ar-SA" altLang="en-US" sz="2300">
                  <a:cs typeface="Tahoma"/>
                </a:rPr>
                <a:t>)</a:t>
              </a:r>
            </a:p>
            <a:p>
              <a:pPr marL="342900" indent="-197485" algn="r">
                <a:buClr>
                  <a:schemeClr val="accent1"/>
                </a:buClr>
                <a:buFont typeface="Arial" panose="020B0604020202020204" pitchFamily="34" charset="0"/>
                <a:buChar char="•"/>
              </a:pPr>
              <a:endParaRPr lang="en-US" sz="2300"/>
            </a:p>
            <a:p>
              <a:pPr marL="342900" indent="-197485" algn="r" rtl="1">
                <a:buClr>
                  <a:schemeClr val="accent1"/>
                </a:buClr>
                <a:buFont typeface="Arial" panose="020B0604020202020204" pitchFamily="34" charset="0"/>
                <a:buChar char="•"/>
              </a:pPr>
              <a:r>
                <a:rPr lang="ar-SA" altLang="en-US" sz="2300">
                  <a:cs typeface="Tahoma"/>
                </a:rPr>
                <a:t>استكشاف أخطاء اختبارات التشخيص السريع (</a:t>
              </a:r>
              <a:r>
                <a:rPr lang="ar-SA" altLang="en-US" sz="2300" err="1">
                  <a:cs typeface="Tahoma"/>
                </a:rPr>
                <a:t>RDTs</a:t>
              </a:r>
              <a:r>
                <a:rPr lang="ar-SA" altLang="en-US" sz="2300">
                  <a:cs typeface="Tahoma"/>
                </a:rPr>
                <a:t>) (الإجراء والنتائج)</a:t>
              </a:r>
            </a:p>
            <a:p>
              <a:pPr marR="0" lvl="1" algn="r" defTabSz="457200" rtl="0" eaLnBrk="1" fontAlgn="auto" latinLnBrk="0" hangingPunct="1">
                <a:lnSpc>
                  <a:spcPct val="100000"/>
                </a:lnSpc>
                <a:spcBef>
                  <a:spcPts val="0"/>
                </a:spcBef>
                <a:spcAft>
                  <a:spcPts val="0"/>
                </a:spcAft>
                <a:buClr>
                  <a:srgbClr val="008080"/>
                </a:buClr>
                <a:buSzTx/>
                <a:tabLst/>
                <a:defRPr/>
              </a:pPr>
              <a:endParaRPr lang="fr-FR" sz="2300" b="0" i="0" u="none" strike="noStrike" kern="1200" cap="none" spc="0" normalizeH="0" baseline="0" noProof="0">
                <a:ln>
                  <a:noFill/>
                </a:ln>
                <a:solidFill>
                  <a:srgbClr val="414142"/>
                </a:solidFill>
                <a:effectLst/>
                <a:uLnTx/>
                <a:uFillTx/>
              </a:endParaRPr>
            </a:p>
            <a:p>
              <a:pPr algn="r"/>
              <a:endParaRPr lang="fr-FR" sz="2300"/>
            </a:p>
          </p:txBody>
        </p:sp>
        <p:cxnSp>
          <p:nvCxnSpPr>
            <p:cNvPr id="12" name="Straight Connector 11">
              <a:extLst>
                <a:ext uri="{FF2B5EF4-FFF2-40B4-BE49-F238E27FC236}">
                  <a16:creationId xmlns:a16="http://schemas.microsoft.com/office/drawing/2014/main" id="{7AD9DE34-D061-2CB0-B97A-75B43F8DE427}"/>
                </a:ext>
              </a:extLst>
            </p:cNvPr>
            <p:cNvCxnSpPr>
              <a:cxnSpLocks/>
            </p:cNvCxnSpPr>
            <p:nvPr/>
          </p:nvCxnSpPr>
          <p:spPr>
            <a:xfrm>
              <a:off x="1214077" y="2234429"/>
              <a:ext cx="10362405" cy="0"/>
            </a:xfrm>
            <a:prstGeom prst="line">
              <a:avLst/>
            </a:prstGeom>
            <a:ln>
              <a:solidFill>
                <a:schemeClr val="accent3"/>
              </a:solidFill>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6920E52-E1AB-829C-0FF8-31151A2CB89B}"/>
                </a:ext>
              </a:extLst>
            </p:cNvPr>
            <p:cNvCxnSpPr>
              <a:cxnSpLocks/>
            </p:cNvCxnSpPr>
            <p:nvPr/>
          </p:nvCxnSpPr>
          <p:spPr>
            <a:xfrm>
              <a:off x="1252497" y="2940418"/>
              <a:ext cx="10323985" cy="0"/>
            </a:xfrm>
            <a:prstGeom prst="line">
              <a:avLst/>
            </a:prstGeom>
            <a:ln>
              <a:solidFill>
                <a:schemeClr val="accent3"/>
              </a:solidFill>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790B5DD-9886-68C2-CD42-E20DF9F0D21A}"/>
                </a:ext>
              </a:extLst>
            </p:cNvPr>
            <p:cNvCxnSpPr>
              <a:cxnSpLocks/>
            </p:cNvCxnSpPr>
            <p:nvPr/>
          </p:nvCxnSpPr>
          <p:spPr>
            <a:xfrm>
              <a:off x="1275550" y="3611176"/>
              <a:ext cx="10300932" cy="0"/>
            </a:xfrm>
            <a:prstGeom prst="line">
              <a:avLst/>
            </a:prstGeom>
            <a:ln>
              <a:solidFill>
                <a:schemeClr val="accent3"/>
              </a:solidFill>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67FF5B2-0755-8B76-FAF1-BA5DCAFDC3CA}"/>
                </a:ext>
              </a:extLst>
            </p:cNvPr>
            <p:cNvCxnSpPr>
              <a:cxnSpLocks/>
            </p:cNvCxnSpPr>
            <p:nvPr/>
          </p:nvCxnSpPr>
          <p:spPr>
            <a:xfrm>
              <a:off x="1229445" y="4279465"/>
              <a:ext cx="10347037" cy="0"/>
            </a:xfrm>
            <a:prstGeom prst="line">
              <a:avLst/>
            </a:prstGeom>
            <a:ln>
              <a:solidFill>
                <a:schemeClr val="accent3"/>
              </a:solidFill>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B1105B3-82BB-A59D-AAC4-6C8A8BF936B2}"/>
                </a:ext>
              </a:extLst>
            </p:cNvPr>
            <p:cNvCxnSpPr>
              <a:cxnSpLocks/>
            </p:cNvCxnSpPr>
            <p:nvPr/>
          </p:nvCxnSpPr>
          <p:spPr>
            <a:xfrm>
              <a:off x="1214077" y="4943438"/>
              <a:ext cx="10362405" cy="0"/>
            </a:xfrm>
            <a:prstGeom prst="line">
              <a:avLst/>
            </a:prstGeom>
            <a:ln>
              <a:solidFill>
                <a:schemeClr val="accent3"/>
              </a:solidFill>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6A0D8F7-72E4-D559-6BA2-186B072CE2C0}"/>
                </a:ext>
              </a:extLst>
            </p:cNvPr>
            <p:cNvCxnSpPr>
              <a:cxnSpLocks/>
            </p:cNvCxnSpPr>
            <p:nvPr/>
          </p:nvCxnSpPr>
          <p:spPr>
            <a:xfrm>
              <a:off x="1206393" y="5681107"/>
              <a:ext cx="10370089" cy="0"/>
            </a:xfrm>
            <a:prstGeom prst="line">
              <a:avLst/>
            </a:prstGeom>
            <a:ln>
              <a:solidFill>
                <a:schemeClr val="accent3"/>
              </a:solidFill>
              <a:tailEnd type="none"/>
            </a:ln>
          </p:spPr>
          <p:style>
            <a:lnRef idx="1">
              <a:schemeClr val="accent1"/>
            </a:lnRef>
            <a:fillRef idx="0">
              <a:schemeClr val="accent1"/>
            </a:fillRef>
            <a:effectRef idx="0">
              <a:schemeClr val="accent1"/>
            </a:effectRef>
            <a:fontRef idx="minor">
              <a:schemeClr val="tx1"/>
            </a:fontRef>
          </p:style>
        </p:cxnSp>
      </p:grpSp>
      <p:sp>
        <p:nvSpPr>
          <p:cNvPr id="5" name="TextBox 8">
            <a:extLst>
              <a:ext uri="{FF2B5EF4-FFF2-40B4-BE49-F238E27FC236}">
                <a16:creationId xmlns:a16="http://schemas.microsoft.com/office/drawing/2014/main" id="{D478AE7C-8C59-C9D5-43CC-E07670D937AD}"/>
              </a:ext>
            </a:extLst>
          </p:cNvPr>
          <p:cNvSpPr txBox="1"/>
          <p:nvPr/>
        </p:nvSpPr>
        <p:spPr>
          <a:xfrm>
            <a:off x="586838" y="5827119"/>
            <a:ext cx="11007400" cy="369332"/>
          </a:xfrm>
          <a:prstGeom prst="rect">
            <a:avLst/>
          </a:prstGeom>
          <a:noFill/>
          <a:ln w="19050">
            <a:solidFill>
              <a:schemeClr val="accent4"/>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rtl="1"/>
            <a:r>
              <a:rPr lang="ar-SA" altLang="en-US" sz="1800" b="1"/>
              <a:t>الوحدات السابقة المقترحة: الوحدة 1 مقدمة في الكوليرا واختبارات الكوليرا</a:t>
            </a:r>
          </a:p>
        </p:txBody>
      </p:sp>
      <p:sp>
        <p:nvSpPr>
          <p:cNvPr id="3" name="Google Shape;18;p31">
            <a:extLst>
              <a:ext uri="{FF2B5EF4-FFF2-40B4-BE49-F238E27FC236}">
                <a16:creationId xmlns:a16="http://schemas.microsoft.com/office/drawing/2014/main" id="{5F5DA896-2A70-23E1-DCDC-96C4E97E02D2}"/>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en-US" sz="1200">
                <a:solidFill>
                  <a:schemeClr val="tx1">
                    <a:lumMod val="40000"/>
                    <a:lumOff val="60000"/>
                  </a:schemeClr>
                </a:solidFill>
              </a:rPr>
              <a:t>2/3</a:t>
            </a:r>
          </a:p>
        </p:txBody>
      </p:sp>
    </p:spTree>
    <p:extLst>
      <p:ext uri="{BB962C8B-B14F-4D97-AF65-F5344CB8AC3E}">
        <p14:creationId xmlns:p14="http://schemas.microsoft.com/office/powerpoint/2010/main" val="259467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DB47103-33A7-F113-5B55-91E7F824E1B6}"/>
              </a:ext>
            </a:extLst>
          </p:cNvPr>
          <p:cNvSpPr/>
          <p:nvPr/>
        </p:nvSpPr>
        <p:spPr>
          <a:xfrm>
            <a:off x="6583830" y="403014"/>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zh-CN" altLang="en-US" sz="1800" b="1">
                <a:latin typeface="Trebuchet MS" panose="020B0703020202090204" pitchFamily="34" charset="0"/>
              </a:rPr>
              <a:t>4</a:t>
            </a:r>
          </a:p>
        </p:txBody>
      </p:sp>
      <p:sp>
        <p:nvSpPr>
          <p:cNvPr id="2" name="Text Placeholder 6">
            <a:extLst>
              <a:ext uri="{FF2B5EF4-FFF2-40B4-BE49-F238E27FC236}">
                <a16:creationId xmlns:a16="http://schemas.microsoft.com/office/drawing/2014/main" id="{F172D154-D264-CA94-31BA-8CFE4845792C}"/>
              </a:ext>
            </a:extLst>
          </p:cNvPr>
          <p:cNvSpPr txBox="1">
            <a:spLocks/>
          </p:cNvSpPr>
          <p:nvPr/>
        </p:nvSpPr>
        <p:spPr>
          <a:xfrm>
            <a:off x="5219073" y="1178170"/>
            <a:ext cx="3122481" cy="4992427"/>
          </a:xfrm>
          <a:prstGeom prst="rect">
            <a:avLst/>
          </a:prstGeom>
          <a:ln w="6350">
            <a:solidFill>
              <a:schemeClr val="tx1">
                <a:lumMod val="75000"/>
              </a:schemeClr>
            </a:solidFill>
          </a:ln>
        </p:spPr>
        <p:txBody>
          <a:bodyPr vert="horz" lIns="216000" tIns="216000" rIns="216000" bIns="216000" rtlCol="0" anchor="t">
            <a:no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r>
              <a:rPr lang="ar-SA" sz="1800">
                <a:latin typeface="Tahoma"/>
                <a:ea typeface="Tahoma"/>
                <a:cs typeface="Tahoma"/>
              </a:rPr>
              <a:t>قم بإزالة الغطاء الشفاف وكسر الطرف الأزرق للقارورة.</a:t>
            </a:r>
            <a:endParaRPr lang="en-US"/>
          </a:p>
          <a:p>
            <a:pPr algn="r" rtl="1"/>
            <a:r>
              <a:rPr lang="ar-SA" altLang="en-US" sz="1800">
                <a:cs typeface="Tahoma"/>
              </a:rPr>
              <a:t> (وجهه بعيداً </a:t>
            </a:r>
            <a:r>
              <a:rPr lang="ar-SA" altLang="en-US" sz="1800" err="1">
                <a:cs typeface="Tahoma"/>
              </a:rPr>
              <a:t>وغطيه</a:t>
            </a:r>
            <a:r>
              <a:rPr lang="ar-SA" altLang="en-US" sz="1800">
                <a:cs typeface="Tahoma"/>
              </a:rPr>
              <a:t> بورق مناديل لتجنب التناثر).</a:t>
            </a:r>
            <a:endParaRPr lang="ar-SA">
              <a:cs typeface="Tahoma"/>
            </a:endParaRPr>
          </a:p>
        </p:txBody>
      </p:sp>
      <p:sp>
        <p:nvSpPr>
          <p:cNvPr id="4" name="Oval 3">
            <a:extLst>
              <a:ext uri="{FF2B5EF4-FFF2-40B4-BE49-F238E27FC236}">
                <a16:creationId xmlns:a16="http://schemas.microsoft.com/office/drawing/2014/main" id="{6D22754C-8D83-57D9-C08A-7A721D445001}"/>
              </a:ext>
            </a:extLst>
          </p:cNvPr>
          <p:cNvSpPr/>
          <p:nvPr/>
        </p:nvSpPr>
        <p:spPr>
          <a:xfrm>
            <a:off x="2946714" y="398088"/>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zh-CN" altLang="en-US" sz="1800" b="1">
                <a:latin typeface="Trebuchet MS" panose="020B0703020202090204" pitchFamily="34" charset="0"/>
              </a:rPr>
              <a:t>5</a:t>
            </a:r>
          </a:p>
        </p:txBody>
      </p:sp>
      <p:sp>
        <p:nvSpPr>
          <p:cNvPr id="15" name="Text Placeholder 6">
            <a:extLst>
              <a:ext uri="{FF2B5EF4-FFF2-40B4-BE49-F238E27FC236}">
                <a16:creationId xmlns:a16="http://schemas.microsoft.com/office/drawing/2014/main" id="{A65C805E-197D-EB10-116A-0E47A3C1E8F2}"/>
              </a:ext>
            </a:extLst>
          </p:cNvPr>
          <p:cNvSpPr txBox="1">
            <a:spLocks/>
          </p:cNvSpPr>
          <p:nvPr/>
        </p:nvSpPr>
        <p:spPr>
          <a:xfrm>
            <a:off x="1583807" y="1173244"/>
            <a:ext cx="3122481" cy="4992427"/>
          </a:xfrm>
          <a:prstGeom prst="rect">
            <a:avLst/>
          </a:prstGeom>
          <a:ln w="6350">
            <a:solidFill>
              <a:schemeClr val="tx1">
                <a:lumMod val="75000"/>
              </a:schemeClr>
            </a:solidFill>
          </a:ln>
        </p:spPr>
        <p:txBody>
          <a:bodyPr vert="horz" lIns="216000" tIns="216000" rIns="216000" bIns="216000" rtlCol="0" anchor="t">
            <a:no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r>
              <a:rPr lang="ar-SA" altLang="en-US" sz="1800"/>
              <a:t>وزّع 4 قطرات من العينة المُعالجة في أنبوب اختبار 5 مل ملصق.</a:t>
            </a:r>
          </a:p>
        </p:txBody>
      </p:sp>
      <p:pic>
        <p:nvPicPr>
          <p:cNvPr id="19" name="Picture 18">
            <a:extLst>
              <a:ext uri="{FF2B5EF4-FFF2-40B4-BE49-F238E27FC236}">
                <a16:creationId xmlns:a16="http://schemas.microsoft.com/office/drawing/2014/main" id="{AD009B6A-C932-466D-4E0F-A00323C852EA}"/>
              </a:ext>
            </a:extLst>
          </p:cNvPr>
          <p:cNvPicPr>
            <a:picLocks noChangeAspect="1"/>
          </p:cNvPicPr>
          <p:nvPr/>
        </p:nvPicPr>
        <p:blipFill>
          <a:blip r:embed="rId3" cstate="screen">
            <a:extLst>
              <a:ext uri="{28A0092B-C50C-407E-A947-70E740481C1C}">
                <a14:useLocalDpi xmlns:a14="http://schemas.microsoft.com/office/drawing/2010/main"/>
              </a:ext>
            </a:extLst>
          </a:blip>
          <a:srcRect l="10233" t="10223" r="10233" b="10242"/>
          <a:stretch/>
        </p:blipFill>
        <p:spPr>
          <a:xfrm>
            <a:off x="2011818" y="2261250"/>
            <a:ext cx="2340908" cy="3641412"/>
          </a:xfrm>
          <a:prstGeom prst="rect">
            <a:avLst/>
          </a:prstGeom>
        </p:spPr>
      </p:pic>
      <p:sp>
        <p:nvSpPr>
          <p:cNvPr id="5" name="Google Shape;18;p31">
            <a:extLst>
              <a:ext uri="{FF2B5EF4-FFF2-40B4-BE49-F238E27FC236}">
                <a16:creationId xmlns:a16="http://schemas.microsoft.com/office/drawing/2014/main" id="{3CDA147B-DFEE-9888-5A32-9A274ABA60BC}"/>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a:solidFill>
                  <a:schemeClr val="tx1">
                    <a:lumMod val="40000"/>
                    <a:lumOff val="60000"/>
                  </a:schemeClr>
                </a:solidFill>
                <a:ea typeface="华文新魏"/>
              </a:rPr>
              <a:t>20/3</a:t>
            </a:r>
          </a:p>
        </p:txBody>
      </p:sp>
      <p:sp>
        <p:nvSpPr>
          <p:cNvPr id="6" name="Text Placeholder 5">
            <a:extLst>
              <a:ext uri="{FF2B5EF4-FFF2-40B4-BE49-F238E27FC236}">
                <a16:creationId xmlns:a16="http://schemas.microsoft.com/office/drawing/2014/main" id="{446FBC90-C3F4-F6B0-98E2-42CE923909D5}"/>
              </a:ext>
            </a:extLst>
          </p:cNvPr>
          <p:cNvSpPr txBox="1">
            <a:spLocks/>
          </p:cNvSpPr>
          <p:nvPr/>
        </p:nvSpPr>
        <p:spPr>
          <a:xfrm>
            <a:off x="8858239" y="1169425"/>
            <a:ext cx="2655553" cy="4996246"/>
          </a:xfrm>
          <a:prstGeom prst="rect">
            <a:avLst/>
          </a:prstGeom>
          <a:ln w="6350">
            <a:solidFill>
              <a:schemeClr val="tx1">
                <a:lumMod val="75000"/>
              </a:schemeClr>
            </a:solidFill>
          </a:ln>
        </p:spPr>
        <p:txBody>
          <a:bodyPr vert="horz" lIns="216000" tIns="216000" rIns="216000" bIns="216000" rtlCol="0" anchor="t">
            <a:no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r>
              <a:rPr lang="ar-SA" altLang="en-US" sz="1800"/>
              <a:t>أعدّ غلق قارورة معالجة العينة بإحكام ورجّها لخلط المحتويات.</a:t>
            </a:r>
          </a:p>
        </p:txBody>
      </p:sp>
      <p:sp>
        <p:nvSpPr>
          <p:cNvPr id="8" name="Oval 7">
            <a:extLst>
              <a:ext uri="{FF2B5EF4-FFF2-40B4-BE49-F238E27FC236}">
                <a16:creationId xmlns:a16="http://schemas.microsoft.com/office/drawing/2014/main" id="{34AEA92B-F8F5-947E-9A7A-B6F41B49DB72}"/>
              </a:ext>
            </a:extLst>
          </p:cNvPr>
          <p:cNvSpPr/>
          <p:nvPr/>
        </p:nvSpPr>
        <p:spPr>
          <a:xfrm>
            <a:off x="9983699" y="398088"/>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rtl="1"/>
            <a:r>
              <a:rPr lang="zh-CN" altLang="en-US" sz="1800" b="1">
                <a:latin typeface="Trebuchet MS" panose="020B0703020202090204" pitchFamily="34" charset="0"/>
              </a:rPr>
              <a:t>3</a:t>
            </a:r>
          </a:p>
        </p:txBody>
      </p:sp>
      <p:pic>
        <p:nvPicPr>
          <p:cNvPr id="9" name="Picture 8" descr="A close up of a bottle&#10;&#10;AI-generated content may be incorrect.">
            <a:extLst>
              <a:ext uri="{FF2B5EF4-FFF2-40B4-BE49-F238E27FC236}">
                <a16:creationId xmlns:a16="http://schemas.microsoft.com/office/drawing/2014/main" id="{44F88443-EFD8-0890-152B-62B1AC54E183}"/>
              </a:ext>
            </a:extLst>
          </p:cNvPr>
          <p:cNvPicPr>
            <a:picLocks noChangeAspect="1"/>
          </p:cNvPicPr>
          <p:nvPr/>
        </p:nvPicPr>
        <p:blipFill>
          <a:blip r:embed="rId4"/>
          <a:stretch>
            <a:fillRect/>
          </a:stretch>
        </p:blipFill>
        <p:spPr>
          <a:xfrm>
            <a:off x="4706288" y="2778735"/>
            <a:ext cx="3782360" cy="2955636"/>
          </a:xfrm>
          <a:prstGeom prst="rect">
            <a:avLst/>
          </a:prstGeom>
        </p:spPr>
      </p:pic>
      <p:pic>
        <p:nvPicPr>
          <p:cNvPr id="11" name="Picture 10" descr="A group of black and white objects&#10;&#10;AI-generated content may be incorrect.">
            <a:extLst>
              <a:ext uri="{FF2B5EF4-FFF2-40B4-BE49-F238E27FC236}">
                <a16:creationId xmlns:a16="http://schemas.microsoft.com/office/drawing/2014/main" id="{61975A9E-2768-DA66-3BAE-B37DF361D760}"/>
              </a:ext>
            </a:extLst>
          </p:cNvPr>
          <p:cNvPicPr>
            <a:picLocks noChangeAspect="1"/>
          </p:cNvPicPr>
          <p:nvPr/>
        </p:nvPicPr>
        <p:blipFill>
          <a:blip r:embed="rId5"/>
          <a:stretch>
            <a:fillRect/>
          </a:stretch>
        </p:blipFill>
        <p:spPr>
          <a:xfrm>
            <a:off x="8283030" y="2936218"/>
            <a:ext cx="3782360" cy="2955636"/>
          </a:xfrm>
          <a:prstGeom prst="rect">
            <a:avLst/>
          </a:prstGeom>
        </p:spPr>
      </p:pic>
    </p:spTree>
    <p:extLst>
      <p:ext uri="{BB962C8B-B14F-4D97-AF65-F5344CB8AC3E}">
        <p14:creationId xmlns:p14="http://schemas.microsoft.com/office/powerpoint/2010/main" val="2528475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D327340-9F11-2871-73D1-7B7C9F1E7D8A}"/>
              </a:ext>
            </a:extLst>
          </p:cNvPr>
          <p:cNvSpPr>
            <a:spLocks noGrp="1"/>
          </p:cNvSpPr>
          <p:nvPr>
            <p:ph idx="1"/>
          </p:nvPr>
        </p:nvSpPr>
        <p:spPr>
          <a:xfrm>
            <a:off x="1873188" y="1156879"/>
            <a:ext cx="9685538" cy="5136579"/>
          </a:xfrm>
          <a:ln w="3175">
            <a:solidFill>
              <a:schemeClr val="tx1">
                <a:lumMod val="75000"/>
              </a:schemeClr>
            </a:solidFill>
          </a:ln>
        </p:spPr>
        <p:txBody>
          <a:bodyPr vert="horz" lIns="216000" tIns="216000" rIns="216000" bIns="216000" rtlCol="0" anchor="t">
            <a:normAutofit/>
          </a:bodyPr>
          <a:lstStyle/>
          <a:p>
            <a:pPr rtl="1"/>
            <a:r>
              <a:rPr lang="zh-CN" altLang="en-US" sz="2000">
                <a:latin typeface="Trebuchet MS"/>
              </a:rPr>
              <a:t> </a:t>
            </a:r>
          </a:p>
        </p:txBody>
      </p:sp>
      <p:sp>
        <p:nvSpPr>
          <p:cNvPr id="27" name="Oval 26">
            <a:extLst>
              <a:ext uri="{FF2B5EF4-FFF2-40B4-BE49-F238E27FC236}">
                <a16:creationId xmlns:a16="http://schemas.microsoft.com/office/drawing/2014/main" id="{29373A5A-0186-1557-E731-4CB1AFC8F726}"/>
              </a:ext>
            </a:extLst>
          </p:cNvPr>
          <p:cNvSpPr/>
          <p:nvPr/>
        </p:nvSpPr>
        <p:spPr>
          <a:xfrm>
            <a:off x="6506668" y="517195"/>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zh-CN" altLang="en-US" sz="1800" b="1">
                <a:latin typeface="Trebuchet MS" panose="020B0703020202090204" pitchFamily="34" charset="0"/>
              </a:rPr>
              <a:t>6</a:t>
            </a:r>
          </a:p>
        </p:txBody>
      </p:sp>
      <p:grpSp>
        <p:nvGrpSpPr>
          <p:cNvPr id="51" name="Group 50">
            <a:extLst>
              <a:ext uri="{FF2B5EF4-FFF2-40B4-BE49-F238E27FC236}">
                <a16:creationId xmlns:a16="http://schemas.microsoft.com/office/drawing/2014/main" id="{6251D515-C666-20A4-D926-38465E90F401}"/>
              </a:ext>
            </a:extLst>
          </p:cNvPr>
          <p:cNvGrpSpPr/>
          <p:nvPr/>
        </p:nvGrpSpPr>
        <p:grpSpPr>
          <a:xfrm>
            <a:off x="7141930" y="2552917"/>
            <a:ext cx="5142378" cy="3659264"/>
            <a:chOff x="5266020" y="3739289"/>
            <a:chExt cx="3524533" cy="2508022"/>
          </a:xfrm>
        </p:grpSpPr>
        <p:pic>
          <p:nvPicPr>
            <p:cNvPr id="20" name="Picture 19">
              <a:extLst>
                <a:ext uri="{FF2B5EF4-FFF2-40B4-BE49-F238E27FC236}">
                  <a16:creationId xmlns:a16="http://schemas.microsoft.com/office/drawing/2014/main" id="{05C497B1-9906-4B55-A4A2-B0700DF9F7B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66020" y="3739289"/>
              <a:ext cx="1592910" cy="2508022"/>
            </a:xfrm>
            <a:prstGeom prst="rect">
              <a:avLst/>
            </a:prstGeom>
          </p:spPr>
        </p:pic>
        <p:sp>
          <p:nvSpPr>
            <p:cNvPr id="30" name="TextBox 29">
              <a:extLst>
                <a:ext uri="{FF2B5EF4-FFF2-40B4-BE49-F238E27FC236}">
                  <a16:creationId xmlns:a16="http://schemas.microsoft.com/office/drawing/2014/main" id="{B94493A2-BD26-5D34-CD2B-AB9EAFBE63C3}"/>
                </a:ext>
              </a:extLst>
            </p:cNvPr>
            <p:cNvSpPr txBox="1"/>
            <p:nvPr/>
          </p:nvSpPr>
          <p:spPr>
            <a:xfrm>
              <a:off x="6440215" y="3739289"/>
              <a:ext cx="1274378" cy="276999"/>
            </a:xfrm>
            <a:prstGeom prst="rect">
              <a:avLst/>
            </a:prstGeom>
            <a:noFill/>
          </p:spPr>
          <p:txBody>
            <a:bodyPr wrap="square">
              <a:spAutoFit/>
            </a:bodyPr>
            <a:lstStyle/>
            <a:p>
              <a:pPr rtl="1"/>
              <a:r>
                <a:rPr lang="ar-SA" altLang="en-US" sz="1200"/>
                <a:t>لمس هنا فقط</a:t>
              </a:r>
            </a:p>
          </p:txBody>
        </p:sp>
        <p:sp>
          <p:nvSpPr>
            <p:cNvPr id="32" name="TextBox 31">
              <a:extLst>
                <a:ext uri="{FF2B5EF4-FFF2-40B4-BE49-F238E27FC236}">
                  <a16:creationId xmlns:a16="http://schemas.microsoft.com/office/drawing/2014/main" id="{BE90C7A5-1216-F9EB-54BB-D315686D9B18}"/>
                </a:ext>
              </a:extLst>
            </p:cNvPr>
            <p:cNvSpPr txBox="1"/>
            <p:nvPr/>
          </p:nvSpPr>
          <p:spPr>
            <a:xfrm>
              <a:off x="6440215" y="4133392"/>
              <a:ext cx="769882" cy="189852"/>
            </a:xfrm>
            <a:prstGeom prst="rect">
              <a:avLst/>
            </a:prstGeom>
            <a:noFill/>
          </p:spPr>
          <p:txBody>
            <a:bodyPr wrap="square">
              <a:spAutoFit/>
            </a:bodyPr>
            <a:lstStyle/>
            <a:p>
              <a:pPr rtl="1"/>
              <a:r>
                <a:rPr lang="ar-SA" altLang="en-US" sz="1200"/>
                <a:t>هوية هنا</a:t>
              </a:r>
            </a:p>
          </p:txBody>
        </p:sp>
        <p:sp>
          <p:nvSpPr>
            <p:cNvPr id="34" name="TextBox 33">
              <a:extLst>
                <a:ext uri="{FF2B5EF4-FFF2-40B4-BE49-F238E27FC236}">
                  <a16:creationId xmlns:a16="http://schemas.microsoft.com/office/drawing/2014/main" id="{D34E5592-B686-1726-6857-2E6FBE4DEFE6}"/>
                </a:ext>
              </a:extLst>
            </p:cNvPr>
            <p:cNvSpPr txBox="1"/>
            <p:nvPr/>
          </p:nvSpPr>
          <p:spPr>
            <a:xfrm>
              <a:off x="6417172" y="4742927"/>
              <a:ext cx="2373381" cy="316420"/>
            </a:xfrm>
            <a:prstGeom prst="rect">
              <a:avLst/>
            </a:prstGeom>
            <a:noFill/>
          </p:spPr>
          <p:txBody>
            <a:bodyPr wrap="square">
              <a:spAutoFit/>
            </a:bodyPr>
            <a:lstStyle/>
            <a:p>
              <a:pPr rtl="1"/>
              <a:r>
                <a:rPr lang="ar-SA" altLang="en-US" sz="1200"/>
                <a:t>ستظهر العلامات هنا
غياب شريط التحكم = نتيجة غير صالحة</a:t>
              </a:r>
            </a:p>
          </p:txBody>
        </p:sp>
        <p:sp>
          <p:nvSpPr>
            <p:cNvPr id="36" name="TextBox 35">
              <a:extLst>
                <a:ext uri="{FF2B5EF4-FFF2-40B4-BE49-F238E27FC236}">
                  <a16:creationId xmlns:a16="http://schemas.microsoft.com/office/drawing/2014/main" id="{CE289FA8-B723-A0F2-3535-546D65205025}"/>
                </a:ext>
              </a:extLst>
            </p:cNvPr>
            <p:cNvSpPr txBox="1"/>
            <p:nvPr/>
          </p:nvSpPr>
          <p:spPr>
            <a:xfrm>
              <a:off x="6401635" y="5409235"/>
              <a:ext cx="2208502" cy="316420"/>
            </a:xfrm>
            <a:prstGeom prst="rect">
              <a:avLst/>
            </a:prstGeom>
            <a:noFill/>
          </p:spPr>
          <p:txBody>
            <a:bodyPr wrap="square">
              <a:spAutoFit/>
            </a:bodyPr>
            <a:lstStyle/>
            <a:p>
              <a:pPr rtl="1"/>
              <a:r>
                <a:rPr lang="ar-SA" altLang="en-US" sz="1200"/>
                <a:t>أدخل العصا الغاطسة مع الأسهم</a:t>
              </a:r>
            </a:p>
            <a:p>
              <a:pPr rtl="1"/>
              <a:r>
                <a:rPr lang="ar-SA" altLang="en-US" sz="1200"/>
                <a:t>موجهةً للأسفل</a:t>
              </a:r>
            </a:p>
          </p:txBody>
        </p:sp>
        <p:sp>
          <p:nvSpPr>
            <p:cNvPr id="38" name="TextBox 37">
              <a:extLst>
                <a:ext uri="{FF2B5EF4-FFF2-40B4-BE49-F238E27FC236}">
                  <a16:creationId xmlns:a16="http://schemas.microsoft.com/office/drawing/2014/main" id="{8DF6603B-78DD-7CE8-6B06-D87AF60BD681}"/>
                </a:ext>
              </a:extLst>
            </p:cNvPr>
            <p:cNvSpPr txBox="1"/>
            <p:nvPr/>
          </p:nvSpPr>
          <p:spPr>
            <a:xfrm>
              <a:off x="6401635" y="5870900"/>
              <a:ext cx="1820968" cy="276999"/>
            </a:xfrm>
            <a:prstGeom prst="rect">
              <a:avLst/>
            </a:prstGeom>
            <a:noFill/>
          </p:spPr>
          <p:txBody>
            <a:bodyPr wrap="square">
              <a:spAutoFit/>
            </a:bodyPr>
            <a:lstStyle/>
            <a:p>
              <a:pPr rtl="1"/>
              <a:r>
                <a:rPr lang="ar-SA" altLang="en-US" sz="1200"/>
                <a:t>منطقة الغمس</a:t>
              </a:r>
            </a:p>
          </p:txBody>
        </p:sp>
        <p:cxnSp>
          <p:nvCxnSpPr>
            <p:cNvPr id="40" name="Straight Arrow Connector 39">
              <a:extLst>
                <a:ext uri="{FF2B5EF4-FFF2-40B4-BE49-F238E27FC236}">
                  <a16:creationId xmlns:a16="http://schemas.microsoft.com/office/drawing/2014/main" id="{5716A239-787E-FA63-AF7B-A154B3EEFF0D}"/>
                </a:ext>
              </a:extLst>
            </p:cNvPr>
            <p:cNvCxnSpPr>
              <a:cxnSpLocks/>
            </p:cNvCxnSpPr>
            <p:nvPr/>
          </p:nvCxnSpPr>
          <p:spPr>
            <a:xfrm flipH="1">
              <a:off x="6303990" y="3892571"/>
              <a:ext cx="13622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2899E81B-4282-FB37-A2DB-BF868F56D808}"/>
                </a:ext>
              </a:extLst>
            </p:cNvPr>
            <p:cNvCxnSpPr>
              <a:cxnSpLocks/>
            </p:cNvCxnSpPr>
            <p:nvPr/>
          </p:nvCxnSpPr>
          <p:spPr>
            <a:xfrm flipH="1">
              <a:off x="6303990" y="4270396"/>
              <a:ext cx="13622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6B81A086-B76A-E857-1688-BDA897325FF6}"/>
                </a:ext>
              </a:extLst>
            </p:cNvPr>
            <p:cNvCxnSpPr>
              <a:cxnSpLocks/>
            </p:cNvCxnSpPr>
            <p:nvPr/>
          </p:nvCxnSpPr>
          <p:spPr>
            <a:xfrm flipH="1">
              <a:off x="6303990" y="4886346"/>
              <a:ext cx="13622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F2ADC4FD-E93B-3473-2554-C8EC73A71A00}"/>
                </a:ext>
              </a:extLst>
            </p:cNvPr>
            <p:cNvCxnSpPr>
              <a:cxnSpLocks/>
            </p:cNvCxnSpPr>
            <p:nvPr/>
          </p:nvCxnSpPr>
          <p:spPr>
            <a:xfrm flipH="1">
              <a:off x="6303990" y="6007121"/>
              <a:ext cx="13622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pic>
        <p:nvPicPr>
          <p:cNvPr id="3" name="Picture 2">
            <a:extLst>
              <a:ext uri="{FF2B5EF4-FFF2-40B4-BE49-F238E27FC236}">
                <a16:creationId xmlns:a16="http://schemas.microsoft.com/office/drawing/2014/main" id="{223C26D7-1A87-B663-4400-B2C5D972CD88}"/>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118958" y="2886293"/>
            <a:ext cx="1097894" cy="3501325"/>
          </a:xfrm>
          <a:prstGeom prst="rect">
            <a:avLst/>
          </a:prstGeom>
        </p:spPr>
      </p:pic>
      <p:sp>
        <p:nvSpPr>
          <p:cNvPr id="6" name="Text Placeholder 5">
            <a:extLst>
              <a:ext uri="{FF2B5EF4-FFF2-40B4-BE49-F238E27FC236}">
                <a16:creationId xmlns:a16="http://schemas.microsoft.com/office/drawing/2014/main" id="{4CA97CF2-F165-5026-8052-9B379FE4869F}"/>
              </a:ext>
            </a:extLst>
          </p:cNvPr>
          <p:cNvSpPr txBox="1">
            <a:spLocks/>
          </p:cNvSpPr>
          <p:nvPr/>
        </p:nvSpPr>
        <p:spPr>
          <a:xfrm>
            <a:off x="6903346" y="1452419"/>
            <a:ext cx="4374253" cy="1601089"/>
          </a:xfrm>
          <a:prstGeom prst="rect">
            <a:avLst/>
          </a:prstGeom>
          <a:ln>
            <a:noFill/>
          </a:ln>
        </p:spPr>
        <p:txBody>
          <a:bodyPr vert="horz" lIns="91440" tIns="45720" rIns="91440" bIns="45720" rtlCol="0" anchor="t">
            <a:normAutofit/>
          </a:bodyPr>
          <a:lstStyle>
            <a:lvl1pPr marL="0" indent="0" algn="l" defTabSz="914400" rtl="0" eaLnBrk="1" latinLnBrk="0" hangingPunct="1">
              <a:lnSpc>
                <a:spcPct val="90000"/>
              </a:lnSpc>
              <a:spcBef>
                <a:spcPts val="1000"/>
              </a:spcBef>
              <a:buClr>
                <a:schemeClr val="accent1"/>
              </a:buClr>
              <a:buFontTx/>
              <a:buNone/>
              <a:defRPr sz="2200" b="0" i="0" kern="1200">
                <a:solidFill>
                  <a:schemeClr val="tx1"/>
                </a:solidFill>
                <a:latin typeface="Trebuchet MS" panose="020B0703020202090204" pitchFamily="34" charset="0"/>
                <a:ea typeface="+mn-ea"/>
                <a:cs typeface="+mn-cs"/>
              </a:defRPr>
            </a:lvl1pPr>
            <a:lvl2pPr marL="265176" indent="-137160" algn="l" defTabSz="914400" rtl="0" eaLnBrk="1" latinLnBrk="0" hangingPunct="1">
              <a:lnSpc>
                <a:spcPct val="90000"/>
              </a:lnSpc>
              <a:spcBef>
                <a:spcPts val="500"/>
              </a:spcBef>
              <a:buClr>
                <a:schemeClr val="accent1"/>
              </a:buClr>
              <a:buFont typeface="Arial" panose="020B0604020202020204" pitchFamily="34" charset="0"/>
              <a:buChar char="•"/>
              <a:defRPr sz="2200" b="0" i="0" kern="1200">
                <a:solidFill>
                  <a:schemeClr val="tx1"/>
                </a:solidFill>
                <a:latin typeface="Trebuchet MS" panose="020B0703020202090204" pitchFamily="34" charset="0"/>
                <a:ea typeface="+mn-ea"/>
                <a:cs typeface="+mn-cs"/>
              </a:defRPr>
            </a:lvl2pPr>
            <a:lvl3pPr marL="891000" indent="-228600" algn="l" defTabSz="914400" rtl="0" eaLnBrk="1" latinLnBrk="0" hangingPunct="1">
              <a:lnSpc>
                <a:spcPct val="90000"/>
              </a:lnSpc>
              <a:spcBef>
                <a:spcPts val="500"/>
              </a:spcBef>
              <a:buClr>
                <a:schemeClr val="accent1"/>
              </a:buClr>
              <a:buFont typeface="Wingdings" pitchFamily="2" charset="2"/>
              <a:buChar char="§"/>
              <a:defRPr sz="2000" b="0" i="0" kern="1200">
                <a:solidFill>
                  <a:schemeClr val="tx1"/>
                </a:solidFill>
                <a:latin typeface="Trebuchet MS" panose="020B0703020202090204" pitchFamily="34" charset="0"/>
                <a:ea typeface="+mn-ea"/>
                <a:cs typeface="+mn-cs"/>
              </a:defRPr>
            </a:lvl3pPr>
            <a:lvl4pPr marL="1386360" indent="-209160" algn="l" defTabSz="914400" rtl="0" eaLnBrk="1" latinLnBrk="0" hangingPunct="1">
              <a:lnSpc>
                <a:spcPct val="90000"/>
              </a:lnSpc>
              <a:spcBef>
                <a:spcPts val="500"/>
              </a:spcBef>
              <a:buClr>
                <a:schemeClr val="accent1"/>
              </a:buClr>
              <a:buFont typeface="Courier New" panose="02070309020205020404" pitchFamily="49" charset="0"/>
              <a:buChar char="o"/>
              <a:defRPr sz="1800" b="0" i="0" kern="1200">
                <a:solidFill>
                  <a:schemeClr val="tx1"/>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r>
              <a:rPr lang="ar-SA" altLang="en-US" sz="1800">
                <a:latin typeface="Trebuchet MS"/>
              </a:rPr>
              <a:t>افتح كيس الاختبار بعناية. تخلص منه إذا كان تالفاً، أو إذا كان المُجفف مفقوداً أو تغير لونه. اكتب معرف المريض على الشريط الكاشف.</a:t>
            </a:r>
            <a:endParaRPr lang="en-US"/>
          </a:p>
        </p:txBody>
      </p:sp>
      <p:sp>
        <p:nvSpPr>
          <p:cNvPr id="7" name="Text Placeholder 5">
            <a:extLst>
              <a:ext uri="{FF2B5EF4-FFF2-40B4-BE49-F238E27FC236}">
                <a16:creationId xmlns:a16="http://schemas.microsoft.com/office/drawing/2014/main" id="{47093973-94DF-DB45-CDBA-3A889AF8664B}"/>
              </a:ext>
            </a:extLst>
          </p:cNvPr>
          <p:cNvSpPr txBox="1">
            <a:spLocks/>
          </p:cNvSpPr>
          <p:nvPr/>
        </p:nvSpPr>
        <p:spPr>
          <a:xfrm>
            <a:off x="2121389" y="1452417"/>
            <a:ext cx="4374253" cy="1601089"/>
          </a:xfrm>
          <a:prstGeom prst="rect">
            <a:avLst/>
          </a:prstGeom>
          <a:ln>
            <a:noFill/>
          </a:ln>
        </p:spPr>
        <p:txBody>
          <a:bodyPr vert="horz" lIns="91440" tIns="45720" rIns="91440" bIns="45720" rtlCol="0" anchor="t">
            <a:normAutofit/>
          </a:bodyPr>
          <a:lstStyle>
            <a:lvl1pPr marL="0" indent="0" algn="l" defTabSz="914400" rtl="0" eaLnBrk="1" latinLnBrk="0" hangingPunct="1">
              <a:lnSpc>
                <a:spcPct val="90000"/>
              </a:lnSpc>
              <a:spcBef>
                <a:spcPts val="1000"/>
              </a:spcBef>
              <a:buClr>
                <a:schemeClr val="accent1"/>
              </a:buClr>
              <a:buFontTx/>
              <a:buNone/>
              <a:defRPr sz="2200" b="0" i="0" kern="1200">
                <a:solidFill>
                  <a:schemeClr val="tx1"/>
                </a:solidFill>
                <a:latin typeface="Trebuchet MS" panose="020B0703020202090204" pitchFamily="34" charset="0"/>
                <a:ea typeface="+mn-ea"/>
                <a:cs typeface="+mn-cs"/>
              </a:defRPr>
            </a:lvl1pPr>
            <a:lvl2pPr marL="265176" indent="-137160" algn="l" defTabSz="914400" rtl="0" eaLnBrk="1" latinLnBrk="0" hangingPunct="1">
              <a:lnSpc>
                <a:spcPct val="90000"/>
              </a:lnSpc>
              <a:spcBef>
                <a:spcPts val="500"/>
              </a:spcBef>
              <a:buClr>
                <a:schemeClr val="accent1"/>
              </a:buClr>
              <a:buFont typeface="Arial" panose="020B0604020202020204" pitchFamily="34" charset="0"/>
              <a:buChar char="•"/>
              <a:defRPr sz="2200" b="0" i="0" kern="1200">
                <a:solidFill>
                  <a:schemeClr val="tx1"/>
                </a:solidFill>
                <a:latin typeface="Trebuchet MS" panose="020B0703020202090204" pitchFamily="34" charset="0"/>
                <a:ea typeface="+mn-ea"/>
                <a:cs typeface="+mn-cs"/>
              </a:defRPr>
            </a:lvl2pPr>
            <a:lvl3pPr marL="891000" indent="-228600" algn="l" defTabSz="914400" rtl="0" eaLnBrk="1" latinLnBrk="0" hangingPunct="1">
              <a:lnSpc>
                <a:spcPct val="90000"/>
              </a:lnSpc>
              <a:spcBef>
                <a:spcPts val="500"/>
              </a:spcBef>
              <a:buClr>
                <a:schemeClr val="accent1"/>
              </a:buClr>
              <a:buFont typeface="Wingdings" pitchFamily="2" charset="2"/>
              <a:buChar char="§"/>
              <a:defRPr sz="2000" b="0" i="0" kern="1200">
                <a:solidFill>
                  <a:schemeClr val="tx1"/>
                </a:solidFill>
                <a:latin typeface="Trebuchet MS" panose="020B0703020202090204" pitchFamily="34" charset="0"/>
                <a:ea typeface="+mn-ea"/>
                <a:cs typeface="+mn-cs"/>
              </a:defRPr>
            </a:lvl3pPr>
            <a:lvl4pPr marL="1386360" indent="-209160" algn="l" defTabSz="914400" rtl="0" eaLnBrk="1" latinLnBrk="0" hangingPunct="1">
              <a:lnSpc>
                <a:spcPct val="90000"/>
              </a:lnSpc>
              <a:spcBef>
                <a:spcPts val="500"/>
              </a:spcBef>
              <a:buClr>
                <a:schemeClr val="accent1"/>
              </a:buClr>
              <a:buFont typeface="Courier New" panose="02070309020205020404" pitchFamily="49" charset="0"/>
              <a:buChar char="o"/>
              <a:defRPr sz="1800" b="0" i="0" kern="1200">
                <a:solidFill>
                  <a:schemeClr val="tx1"/>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r>
              <a:rPr lang="ar-SA" altLang="en-US" sz="1800">
                <a:latin typeface="Trebuchet MS"/>
                <a:cs typeface="Tahoma"/>
              </a:rPr>
              <a:t>ضع الشريط الكاشف</a:t>
            </a:r>
            <a:r>
              <a:rPr lang="en-US" altLang="en-US" sz="1800">
                <a:latin typeface="Trebuchet MS"/>
              </a:rPr>
              <a:t> </a:t>
            </a:r>
            <a:r>
              <a:rPr lang="ar-SA" altLang="en-US" sz="1800">
                <a:latin typeface="Trebuchet MS"/>
                <a:cs typeface="Tahoma"/>
              </a:rPr>
              <a:t>في أنبوب الاختبار مع توجيه الأسهم لأسفل. تأكد من أن نهاية الشريط الكاشف</a:t>
            </a:r>
            <a:r>
              <a:rPr lang="en-US" altLang="en-US" sz="1800">
                <a:latin typeface="Trebuchet MS"/>
              </a:rPr>
              <a:t> </a:t>
            </a:r>
            <a:r>
              <a:rPr lang="ar-SA" altLang="en-US" sz="1800">
                <a:latin typeface="Trebuchet MS"/>
                <a:cs typeface="Tahoma"/>
              </a:rPr>
              <a:t>مغمورة في العينة المُعالجة. تأكد من أن طرف شريط الكاشف مغمور في عينة المعالجة، ولكن يجب ألا تكون الأسهم مغمورة.</a:t>
            </a:r>
            <a:endParaRPr lang="en-GB" sz="1800" b="1">
              <a:latin typeface="Trebuchet MS"/>
            </a:endParaRPr>
          </a:p>
          <a:p>
            <a:pPr algn="r" rtl="1"/>
            <a:endParaRPr lang="ar-SA" altLang="en-US" sz="1800">
              <a:latin typeface="Trebuchet MS"/>
              <a:cs typeface="Tahoma"/>
            </a:endParaRPr>
          </a:p>
        </p:txBody>
      </p:sp>
      <p:grpSp>
        <p:nvGrpSpPr>
          <p:cNvPr id="2" name="Group 1">
            <a:extLst>
              <a:ext uri="{FF2B5EF4-FFF2-40B4-BE49-F238E27FC236}">
                <a16:creationId xmlns:a16="http://schemas.microsoft.com/office/drawing/2014/main" id="{7628DBB5-623E-3714-93AB-6B1D0842F613}"/>
              </a:ext>
            </a:extLst>
          </p:cNvPr>
          <p:cNvGrpSpPr/>
          <p:nvPr/>
        </p:nvGrpSpPr>
        <p:grpSpPr>
          <a:xfrm>
            <a:off x="2957727" y="3182358"/>
            <a:ext cx="3563876" cy="2889371"/>
            <a:chOff x="1522549" y="2725428"/>
            <a:chExt cx="4816565" cy="3904974"/>
          </a:xfrm>
        </p:grpSpPr>
        <p:pic>
          <p:nvPicPr>
            <p:cNvPr id="5" name="Picture 4">
              <a:extLst>
                <a:ext uri="{FF2B5EF4-FFF2-40B4-BE49-F238E27FC236}">
                  <a16:creationId xmlns:a16="http://schemas.microsoft.com/office/drawing/2014/main" id="{4B720DAA-05B9-6E3C-2B76-21F95A07F4A1}"/>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522549" y="2725428"/>
              <a:ext cx="4055165" cy="3904974"/>
            </a:xfrm>
            <a:prstGeom prst="rect">
              <a:avLst/>
            </a:prstGeom>
          </p:spPr>
        </p:pic>
        <p:sp>
          <p:nvSpPr>
            <p:cNvPr id="9" name="TextBox 8">
              <a:extLst>
                <a:ext uri="{FF2B5EF4-FFF2-40B4-BE49-F238E27FC236}">
                  <a16:creationId xmlns:a16="http://schemas.microsoft.com/office/drawing/2014/main" id="{B750EBE0-3255-3B90-6442-01B632833A5B}"/>
                </a:ext>
              </a:extLst>
            </p:cNvPr>
            <p:cNvSpPr txBox="1"/>
            <p:nvPr/>
          </p:nvSpPr>
          <p:spPr>
            <a:xfrm>
              <a:off x="5264060" y="4179547"/>
              <a:ext cx="1075054" cy="415959"/>
            </a:xfrm>
            <a:prstGeom prst="rect">
              <a:avLst/>
            </a:prstGeom>
            <a:noFill/>
          </p:spPr>
          <p:txBody>
            <a:bodyPr wrap="square" rtlCol="0">
              <a:spAutoFit/>
            </a:bodyPr>
            <a:lstStyle/>
            <a:p>
              <a:pPr algn="ctr" rtl="1"/>
              <a:r>
                <a:rPr lang="ar-SA" altLang="en-US" sz="1400"/>
                <a:t>انتظر</a:t>
              </a:r>
            </a:p>
          </p:txBody>
        </p:sp>
        <p:sp>
          <p:nvSpPr>
            <p:cNvPr id="10" name="TextBox 9">
              <a:extLst>
                <a:ext uri="{FF2B5EF4-FFF2-40B4-BE49-F238E27FC236}">
                  <a16:creationId xmlns:a16="http://schemas.microsoft.com/office/drawing/2014/main" id="{4DBC6668-B6E9-7C54-CFFC-5BF55947483E}"/>
                </a:ext>
              </a:extLst>
            </p:cNvPr>
            <p:cNvSpPr txBox="1"/>
            <p:nvPr/>
          </p:nvSpPr>
          <p:spPr>
            <a:xfrm>
              <a:off x="5264059" y="4926463"/>
              <a:ext cx="1075055" cy="307777"/>
            </a:xfrm>
            <a:prstGeom prst="rect">
              <a:avLst/>
            </a:prstGeom>
            <a:noFill/>
          </p:spPr>
          <p:txBody>
            <a:bodyPr wrap="square" rtlCol="0">
              <a:spAutoFit/>
            </a:bodyPr>
            <a:lstStyle/>
            <a:p>
              <a:pPr algn="ctr" rtl="1"/>
              <a:r>
                <a:rPr lang="ar-SA" altLang="en-US" sz="1400"/>
                <a:t>اقرأ</a:t>
              </a:r>
            </a:p>
          </p:txBody>
        </p:sp>
        <p:cxnSp>
          <p:nvCxnSpPr>
            <p:cNvPr id="17" name="Straight Arrow Connector 16">
              <a:extLst>
                <a:ext uri="{FF2B5EF4-FFF2-40B4-BE49-F238E27FC236}">
                  <a16:creationId xmlns:a16="http://schemas.microsoft.com/office/drawing/2014/main" id="{8A4D331A-7C24-0C92-F1D7-C15B3D1CA44B}"/>
                </a:ext>
              </a:extLst>
            </p:cNvPr>
            <p:cNvCxnSpPr>
              <a:cxnSpLocks/>
            </p:cNvCxnSpPr>
            <p:nvPr/>
          </p:nvCxnSpPr>
          <p:spPr>
            <a:xfrm>
              <a:off x="4635479" y="4352383"/>
              <a:ext cx="856408" cy="0"/>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408901D3-8E8A-7C0C-1AB6-86A073D6143B}"/>
                </a:ext>
              </a:extLst>
            </p:cNvPr>
            <p:cNvCxnSpPr>
              <a:cxnSpLocks/>
            </p:cNvCxnSpPr>
            <p:nvPr/>
          </p:nvCxnSpPr>
          <p:spPr>
            <a:xfrm>
              <a:off x="4083728" y="5080352"/>
              <a:ext cx="1408159" cy="0"/>
            </a:xfrm>
            <a:prstGeom prst="straightConnector1">
              <a:avLst/>
            </a:prstGeom>
            <a:ln>
              <a:solidFill>
                <a:schemeClr val="accent4"/>
              </a:solidFill>
              <a:tailEnd type="triangle"/>
            </a:ln>
          </p:spPr>
          <p:style>
            <a:lnRef idx="2">
              <a:schemeClr val="accent1"/>
            </a:lnRef>
            <a:fillRef idx="0">
              <a:schemeClr val="accent1"/>
            </a:fillRef>
            <a:effectRef idx="1">
              <a:schemeClr val="accent1"/>
            </a:effectRef>
            <a:fontRef idx="minor">
              <a:schemeClr val="tx1"/>
            </a:fontRef>
          </p:style>
        </p:cxnSp>
      </p:grpSp>
      <p:sp>
        <p:nvSpPr>
          <p:cNvPr id="4" name="Google Shape;18;p31">
            <a:extLst>
              <a:ext uri="{FF2B5EF4-FFF2-40B4-BE49-F238E27FC236}">
                <a16:creationId xmlns:a16="http://schemas.microsoft.com/office/drawing/2014/main" id="{9F5644C9-7DDA-890A-80CB-0521B9826805}"/>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a:solidFill>
                  <a:schemeClr val="tx1">
                    <a:lumMod val="40000"/>
                    <a:lumOff val="60000"/>
                  </a:schemeClr>
                </a:solidFill>
                <a:ea typeface="华文新魏"/>
              </a:rPr>
              <a:t>21/3</a:t>
            </a:r>
            <a:endParaRPr lang="en-US"/>
          </a:p>
        </p:txBody>
      </p:sp>
    </p:spTree>
    <p:extLst>
      <p:ext uri="{BB962C8B-B14F-4D97-AF65-F5344CB8AC3E}">
        <p14:creationId xmlns:p14="http://schemas.microsoft.com/office/powerpoint/2010/main" val="3041100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B3FCF6-4FC2-BDF9-04F1-B580928CFDD6}"/>
              </a:ext>
            </a:extLst>
          </p:cNvPr>
          <p:cNvSpPr txBox="1"/>
          <p:nvPr/>
        </p:nvSpPr>
        <p:spPr>
          <a:xfrm>
            <a:off x="1951861" y="3163008"/>
            <a:ext cx="10190177"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1"/>
            <a:r>
              <a:rPr lang="en-US" altLang="zh-CN" sz="4400" b="1" err="1">
                <a:solidFill>
                  <a:srgbClr val="D99228"/>
                </a:solidFill>
              </a:rPr>
              <a:t>Bioline</a:t>
            </a:r>
            <a:r>
              <a:rPr lang="en-US" altLang="zh-CN" sz="4400" b="1">
                <a:solidFill>
                  <a:srgbClr val="D99228"/>
                </a:solidFill>
              </a:rPr>
              <a:t>™ Cholera Ag O1/O139، Abbott</a:t>
            </a:r>
          </a:p>
          <a:p>
            <a:pPr algn="r" rtl="1"/>
            <a:r>
              <a:rPr lang="ar-SA" altLang="en-US" sz="3600">
                <a:cs typeface="Tahoma"/>
              </a:rPr>
              <a:t>  طريقة الكاسيت</a:t>
            </a:r>
          </a:p>
        </p:txBody>
      </p:sp>
      <p:sp>
        <p:nvSpPr>
          <p:cNvPr id="3" name="Google Shape;18;p31">
            <a:extLst>
              <a:ext uri="{FF2B5EF4-FFF2-40B4-BE49-F238E27FC236}">
                <a16:creationId xmlns:a16="http://schemas.microsoft.com/office/drawing/2014/main" id="{9DAF8569-A957-8DF7-38A0-CD8C1E1321B6}"/>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a:solidFill>
                  <a:schemeClr val="tx1">
                    <a:lumMod val="40000"/>
                    <a:lumOff val="60000"/>
                  </a:schemeClr>
                </a:solidFill>
                <a:ea typeface="华文新魏"/>
              </a:rPr>
              <a:t>22/3</a:t>
            </a:r>
          </a:p>
        </p:txBody>
      </p:sp>
    </p:spTree>
    <p:extLst>
      <p:ext uri="{BB962C8B-B14F-4D97-AF65-F5344CB8AC3E}">
        <p14:creationId xmlns:p14="http://schemas.microsoft.com/office/powerpoint/2010/main" val="2824424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03EAE692-B68B-7BA3-76E8-23D0F2C7F34D}"/>
              </a:ext>
            </a:extLst>
          </p:cNvPr>
          <p:cNvSpPr/>
          <p:nvPr/>
        </p:nvSpPr>
        <p:spPr>
          <a:xfrm>
            <a:off x="4891739" y="642082"/>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zh-CN" altLang="en-US" sz="1800" b="1">
                <a:latin typeface="Trebuchet MS" panose="020B0703020202090204" pitchFamily="34" charset="0"/>
              </a:rPr>
              <a:t>2</a:t>
            </a:r>
          </a:p>
        </p:txBody>
      </p:sp>
      <p:sp>
        <p:nvSpPr>
          <p:cNvPr id="9" name="Rectangle 8">
            <a:extLst>
              <a:ext uri="{FF2B5EF4-FFF2-40B4-BE49-F238E27FC236}">
                <a16:creationId xmlns:a16="http://schemas.microsoft.com/office/drawing/2014/main" id="{3257F2B0-EB5F-6E81-56F0-C5C98FC14B67}"/>
              </a:ext>
            </a:extLst>
          </p:cNvPr>
          <p:cNvSpPr/>
          <p:nvPr/>
        </p:nvSpPr>
        <p:spPr>
          <a:xfrm>
            <a:off x="1707639" y="1300573"/>
            <a:ext cx="6673050" cy="5055777"/>
          </a:xfrm>
          <a:prstGeom prst="rect">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descr="A tube with a tube and a tube with a tube with a tube and a tube with a tube with a tube with a tube with a tube with a tube with a tube with a tube with  Description automatically generated">
            <a:extLst>
              <a:ext uri="{FF2B5EF4-FFF2-40B4-BE49-F238E27FC236}">
                <a16:creationId xmlns:a16="http://schemas.microsoft.com/office/drawing/2014/main" id="{963CBE81-B1E5-F57A-033C-ACD9579ED5F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66136" y="3651185"/>
            <a:ext cx="981068" cy="2398992"/>
          </a:xfrm>
          <a:prstGeom prst="rect">
            <a:avLst/>
          </a:prstGeom>
        </p:spPr>
      </p:pic>
      <p:sp>
        <p:nvSpPr>
          <p:cNvPr id="23" name="TextBox 22">
            <a:extLst>
              <a:ext uri="{FF2B5EF4-FFF2-40B4-BE49-F238E27FC236}">
                <a16:creationId xmlns:a16="http://schemas.microsoft.com/office/drawing/2014/main" id="{27A12906-1903-2D92-4863-1A0F92E02945}"/>
              </a:ext>
            </a:extLst>
          </p:cNvPr>
          <p:cNvSpPr txBox="1"/>
          <p:nvPr/>
        </p:nvSpPr>
        <p:spPr>
          <a:xfrm>
            <a:off x="1855511" y="1440703"/>
            <a:ext cx="3096321"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rtl="1"/>
            <a:r>
              <a:rPr lang="ar-SA" altLang="en-US" b="1"/>
              <a:t>عينات براز شبه صلبة:</a:t>
            </a:r>
            <a:r>
              <a:rPr lang="ar-SA" altLang="en-US"/>
              <a:t> اجمع عينة كافية باستخدام مسحة الجمع وأدخل المسحة في أنبوب الجمع ولفّ المسحة على الأقل 10 مرات.</a:t>
            </a:r>
          </a:p>
        </p:txBody>
      </p:sp>
      <p:sp>
        <p:nvSpPr>
          <p:cNvPr id="24" name="TextBox 23">
            <a:extLst>
              <a:ext uri="{FF2B5EF4-FFF2-40B4-BE49-F238E27FC236}">
                <a16:creationId xmlns:a16="http://schemas.microsoft.com/office/drawing/2014/main" id="{73416CE0-D055-A2AE-CEED-4B14FD5E9339}"/>
              </a:ext>
            </a:extLst>
          </p:cNvPr>
          <p:cNvSpPr txBox="1"/>
          <p:nvPr/>
        </p:nvSpPr>
        <p:spPr>
          <a:xfrm>
            <a:off x="5284511" y="1440703"/>
            <a:ext cx="2956931"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rtl="1"/>
            <a:r>
              <a:rPr lang="ar-SA" altLang="en-US" b="1"/>
              <a:t>عينات براز سائلة:</a:t>
            </a:r>
            <a:r>
              <a:rPr lang="ar-SA" altLang="en-US"/>
              <a:t> اسحب العينة السائلة حتى خط الملء باستخدام الماصة وانقلها إلى الأنبوب الذي يحتوي على محلول التفاعل</a:t>
            </a:r>
            <a:r>
              <a:rPr lang="fr-FR" altLang="en-US"/>
              <a:t>.</a:t>
            </a:r>
            <a:endParaRPr lang="en-US"/>
          </a:p>
        </p:txBody>
      </p:sp>
      <p:pic>
        <p:nvPicPr>
          <p:cNvPr id="28" name="Picture 27">
            <a:extLst>
              <a:ext uri="{FF2B5EF4-FFF2-40B4-BE49-F238E27FC236}">
                <a16:creationId xmlns:a16="http://schemas.microsoft.com/office/drawing/2014/main" id="{F26FFB1B-4A06-B141-6777-B3C4D212755C}"/>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860130" y="3827602"/>
            <a:ext cx="2406006" cy="2222575"/>
          </a:xfrm>
          <a:prstGeom prst="rect">
            <a:avLst/>
          </a:prstGeom>
        </p:spPr>
      </p:pic>
      <p:pic>
        <p:nvPicPr>
          <p:cNvPr id="4" name="Picture 3">
            <a:extLst>
              <a:ext uri="{FF2B5EF4-FFF2-40B4-BE49-F238E27FC236}">
                <a16:creationId xmlns:a16="http://schemas.microsoft.com/office/drawing/2014/main" id="{07C14EBA-B7DF-7F93-A47F-179A32293D3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79628" y="2848709"/>
            <a:ext cx="3213410" cy="3773166"/>
          </a:xfrm>
          <a:prstGeom prst="rect">
            <a:avLst/>
          </a:prstGeom>
        </p:spPr>
      </p:pic>
      <p:sp>
        <p:nvSpPr>
          <p:cNvPr id="2" name="Google Shape;18;p31">
            <a:extLst>
              <a:ext uri="{FF2B5EF4-FFF2-40B4-BE49-F238E27FC236}">
                <a16:creationId xmlns:a16="http://schemas.microsoft.com/office/drawing/2014/main" id="{E9A5D04B-D4E2-8C2E-D7DE-4E90CF4570C5}"/>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a:solidFill>
                  <a:schemeClr val="tx1">
                    <a:lumMod val="40000"/>
                    <a:lumOff val="60000"/>
                  </a:schemeClr>
                </a:solidFill>
                <a:ea typeface="华文新魏"/>
              </a:rPr>
              <a:t>23/3</a:t>
            </a:r>
          </a:p>
        </p:txBody>
      </p:sp>
      <p:pic>
        <p:nvPicPr>
          <p:cNvPr id="3" name="Picture 2">
            <a:extLst>
              <a:ext uri="{FF2B5EF4-FFF2-40B4-BE49-F238E27FC236}">
                <a16:creationId xmlns:a16="http://schemas.microsoft.com/office/drawing/2014/main" id="{31E11007-1875-555F-31EE-B41ACD576E6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695734" y="2720602"/>
            <a:ext cx="1657346" cy="3044594"/>
          </a:xfrm>
          <a:prstGeom prst="rect">
            <a:avLst/>
          </a:prstGeom>
        </p:spPr>
      </p:pic>
      <p:sp>
        <p:nvSpPr>
          <p:cNvPr id="6" name="Oval 5">
            <a:extLst>
              <a:ext uri="{FF2B5EF4-FFF2-40B4-BE49-F238E27FC236}">
                <a16:creationId xmlns:a16="http://schemas.microsoft.com/office/drawing/2014/main" id="{93E96CC8-8015-2746-4FEB-D67A1C35832A}"/>
              </a:ext>
            </a:extLst>
          </p:cNvPr>
          <p:cNvSpPr/>
          <p:nvPr/>
        </p:nvSpPr>
        <p:spPr>
          <a:xfrm>
            <a:off x="10135656" y="637492"/>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zh-CN" altLang="en-US" sz="1800" b="1">
                <a:latin typeface="Trebuchet MS" panose="020B0703020202090204" pitchFamily="34" charset="0"/>
              </a:rPr>
              <a:t>1</a:t>
            </a:r>
          </a:p>
        </p:txBody>
      </p:sp>
      <p:sp>
        <p:nvSpPr>
          <p:cNvPr id="7" name="TextBox 6">
            <a:extLst>
              <a:ext uri="{FF2B5EF4-FFF2-40B4-BE49-F238E27FC236}">
                <a16:creationId xmlns:a16="http://schemas.microsoft.com/office/drawing/2014/main" id="{49F4FB6A-0143-2E2F-61B7-F752722A4FF9}"/>
              </a:ext>
            </a:extLst>
          </p:cNvPr>
          <p:cNvSpPr txBox="1"/>
          <p:nvPr/>
        </p:nvSpPr>
        <p:spPr>
          <a:xfrm>
            <a:off x="9375624" y="5717444"/>
            <a:ext cx="1806010" cy="584775"/>
          </a:xfrm>
          <a:prstGeom prst="rect">
            <a:avLst/>
          </a:prstGeom>
          <a:noFill/>
        </p:spPr>
        <p:txBody>
          <a:bodyPr wrap="square" rtlCol="0">
            <a:spAutoFit/>
          </a:bodyPr>
          <a:lstStyle/>
          <a:p>
            <a:pPr algn="ctr" rtl="1"/>
            <a:r>
              <a:rPr lang="ar-SA" altLang="en-US" sz="1600"/>
              <a:t>أنبوب جمع العينة</a:t>
            </a:r>
          </a:p>
        </p:txBody>
      </p:sp>
      <p:sp>
        <p:nvSpPr>
          <p:cNvPr id="10" name="Rectangle 9">
            <a:extLst>
              <a:ext uri="{FF2B5EF4-FFF2-40B4-BE49-F238E27FC236}">
                <a16:creationId xmlns:a16="http://schemas.microsoft.com/office/drawing/2014/main" id="{A41F12CE-6100-406A-03AC-E52637062E24}"/>
              </a:ext>
            </a:extLst>
          </p:cNvPr>
          <p:cNvSpPr/>
          <p:nvPr/>
        </p:nvSpPr>
        <p:spPr>
          <a:xfrm>
            <a:off x="8684316" y="1297807"/>
            <a:ext cx="3213410" cy="5058543"/>
          </a:xfrm>
          <a:prstGeom prst="rect">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2B4E5B53-CF1C-3409-F30A-339D176036AE}"/>
              </a:ext>
            </a:extLst>
          </p:cNvPr>
          <p:cNvSpPr txBox="1"/>
          <p:nvPr/>
        </p:nvSpPr>
        <p:spPr>
          <a:xfrm>
            <a:off x="8818491" y="1444915"/>
            <a:ext cx="2996682" cy="923330"/>
          </a:xfrm>
          <a:prstGeom prst="rect">
            <a:avLst/>
          </a:prstGeom>
          <a:noFill/>
        </p:spPr>
        <p:txBody>
          <a:bodyPr wrap="square">
            <a:spAutoFit/>
          </a:bodyPr>
          <a:lstStyle/>
          <a:p>
            <a:pPr algn="r" rtl="1"/>
            <a:r>
              <a:rPr lang="ar-SA" altLang="en-US" sz="1800"/>
              <a:t>ضع ملصقاً على الأنبوب به معرف المريض. افتح غطاء أنبوب جمع العينة.</a:t>
            </a:r>
          </a:p>
        </p:txBody>
      </p:sp>
      <p:grpSp>
        <p:nvGrpSpPr>
          <p:cNvPr id="5" name="Group 4">
            <a:extLst>
              <a:ext uri="{FF2B5EF4-FFF2-40B4-BE49-F238E27FC236}">
                <a16:creationId xmlns:a16="http://schemas.microsoft.com/office/drawing/2014/main" id="{9A74C196-13D0-0F1D-632C-03DC9D52F149}"/>
              </a:ext>
            </a:extLst>
          </p:cNvPr>
          <p:cNvGrpSpPr/>
          <p:nvPr/>
        </p:nvGrpSpPr>
        <p:grpSpPr>
          <a:xfrm>
            <a:off x="4397669" y="4395143"/>
            <a:ext cx="1067358" cy="484095"/>
            <a:chOff x="4649184" y="5516660"/>
            <a:chExt cx="364473" cy="165305"/>
          </a:xfrm>
        </p:grpSpPr>
        <p:sp>
          <p:nvSpPr>
            <p:cNvPr id="8" name="Oval 7">
              <a:extLst>
                <a:ext uri="{FF2B5EF4-FFF2-40B4-BE49-F238E27FC236}">
                  <a16:creationId xmlns:a16="http://schemas.microsoft.com/office/drawing/2014/main" id="{7A9508AC-ECDA-FC3D-2BEE-DCE96917CB01}"/>
                </a:ext>
              </a:extLst>
            </p:cNvPr>
            <p:cNvSpPr/>
            <p:nvPr/>
          </p:nvSpPr>
          <p:spPr>
            <a:xfrm>
              <a:off x="4748768" y="5516660"/>
              <a:ext cx="165305" cy="165305"/>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9623813-8FC3-91F7-08CC-1CE49E4AF807}"/>
                </a:ext>
              </a:extLst>
            </p:cNvPr>
            <p:cNvSpPr txBox="1"/>
            <p:nvPr/>
          </p:nvSpPr>
          <p:spPr>
            <a:xfrm>
              <a:off x="4649184" y="5529897"/>
              <a:ext cx="364473" cy="126117"/>
            </a:xfrm>
            <a:prstGeom prst="rect">
              <a:avLst/>
            </a:prstGeom>
            <a:noFill/>
          </p:spPr>
          <p:txBody>
            <a:bodyPr wrap="square" rtlCol="0">
              <a:spAutoFit/>
            </a:bodyPr>
            <a:lstStyle/>
            <a:p>
              <a:pPr algn="ctr" rtl="1"/>
              <a:r>
                <a:rPr lang="ar-SA" altLang="en-US" sz="1600" b="1">
                  <a:solidFill>
                    <a:schemeClr val="bg1"/>
                  </a:solidFill>
                </a:rPr>
                <a:t>أو</a:t>
              </a:r>
            </a:p>
          </p:txBody>
        </p:sp>
      </p:grpSp>
    </p:spTree>
    <p:extLst>
      <p:ext uri="{BB962C8B-B14F-4D97-AF65-F5344CB8AC3E}">
        <p14:creationId xmlns:p14="http://schemas.microsoft.com/office/powerpoint/2010/main" val="3646444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5">
            <a:extLst>
              <a:ext uri="{FF2B5EF4-FFF2-40B4-BE49-F238E27FC236}">
                <a16:creationId xmlns:a16="http://schemas.microsoft.com/office/drawing/2014/main" id="{446FBC90-C3F4-F6B0-98E2-42CE923909D5}"/>
              </a:ext>
            </a:extLst>
          </p:cNvPr>
          <p:cNvSpPr txBox="1">
            <a:spLocks/>
          </p:cNvSpPr>
          <p:nvPr/>
        </p:nvSpPr>
        <p:spPr>
          <a:xfrm>
            <a:off x="1781183" y="1375037"/>
            <a:ext cx="9690113" cy="4959076"/>
          </a:xfrm>
          <a:prstGeom prst="rect">
            <a:avLst/>
          </a:prstGeom>
          <a:ln w="6350">
            <a:solidFill>
              <a:schemeClr val="tx1">
                <a:lumMod val="75000"/>
              </a:schemeClr>
            </a:solidFill>
          </a:ln>
        </p:spPr>
        <p:txBody>
          <a:bodyPr vert="horz" lIns="216000" tIns="216000" rIns="216000" bIns="216000" rtlCol="0" anchor="t">
            <a:no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000"/>
          </a:p>
        </p:txBody>
      </p:sp>
      <p:pic>
        <p:nvPicPr>
          <p:cNvPr id="24" name="Picture 23">
            <a:extLst>
              <a:ext uri="{FF2B5EF4-FFF2-40B4-BE49-F238E27FC236}">
                <a16:creationId xmlns:a16="http://schemas.microsoft.com/office/drawing/2014/main" id="{AF8853BA-837C-FB64-73CF-59F36D58DC3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357834" y="3202255"/>
            <a:ext cx="754516" cy="2510216"/>
          </a:xfrm>
          <a:prstGeom prst="rect">
            <a:avLst/>
          </a:prstGeom>
        </p:spPr>
      </p:pic>
      <p:sp>
        <p:nvSpPr>
          <p:cNvPr id="28" name="Oval 27">
            <a:extLst>
              <a:ext uri="{FF2B5EF4-FFF2-40B4-BE49-F238E27FC236}">
                <a16:creationId xmlns:a16="http://schemas.microsoft.com/office/drawing/2014/main" id="{ADB47103-33A7-F113-5B55-91E7F824E1B6}"/>
              </a:ext>
            </a:extLst>
          </p:cNvPr>
          <p:cNvSpPr/>
          <p:nvPr/>
        </p:nvSpPr>
        <p:spPr>
          <a:xfrm>
            <a:off x="6428570" y="715213"/>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rtl="1"/>
            <a:r>
              <a:rPr lang="zh-CN" altLang="en-US" sz="1800" b="1">
                <a:latin typeface="Trebuchet MS" panose="020B0703020202090204" pitchFamily="34" charset="0"/>
              </a:rPr>
              <a:t>3</a:t>
            </a:r>
          </a:p>
        </p:txBody>
      </p:sp>
      <p:sp>
        <p:nvSpPr>
          <p:cNvPr id="13" name="TextBox 12">
            <a:extLst>
              <a:ext uri="{FF2B5EF4-FFF2-40B4-BE49-F238E27FC236}">
                <a16:creationId xmlns:a16="http://schemas.microsoft.com/office/drawing/2014/main" id="{905152E5-DB2E-E019-9429-B1E53286CE55}"/>
              </a:ext>
            </a:extLst>
          </p:cNvPr>
          <p:cNvSpPr txBox="1"/>
          <p:nvPr/>
        </p:nvSpPr>
        <p:spPr>
          <a:xfrm>
            <a:off x="1945888" y="1499839"/>
            <a:ext cx="396983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rtl="1"/>
            <a:r>
              <a:rPr lang="ar-SA" altLang="en-US" b="1"/>
              <a:t>عينات براز شبه صلبة:</a:t>
            </a:r>
            <a:r>
              <a:rPr lang="ar-SA" altLang="en-US"/>
              <a:t> أزل المسحة مع عصر المسحة ضد جدار الأنبوب. قم بتجميع غطاء المرشح على أنبوب جمع العينة.</a:t>
            </a:r>
          </a:p>
        </p:txBody>
      </p:sp>
      <p:pic>
        <p:nvPicPr>
          <p:cNvPr id="14" name="Picture 13">
            <a:extLst>
              <a:ext uri="{FF2B5EF4-FFF2-40B4-BE49-F238E27FC236}">
                <a16:creationId xmlns:a16="http://schemas.microsoft.com/office/drawing/2014/main" id="{377F2530-F082-E4C1-715D-1E8C6992C4B5}"/>
              </a:ext>
            </a:extLst>
          </p:cNvPr>
          <p:cNvPicPr>
            <a:picLocks noChangeAspect="1"/>
          </p:cNvPicPr>
          <p:nvPr/>
        </p:nvPicPr>
        <p:blipFill>
          <a:blip r:embed="rId4"/>
          <a:srcRect/>
          <a:stretch/>
        </p:blipFill>
        <p:spPr>
          <a:xfrm>
            <a:off x="1868645" y="3429000"/>
            <a:ext cx="2378620" cy="2210716"/>
          </a:xfrm>
          <a:prstGeom prst="rect">
            <a:avLst/>
          </a:prstGeom>
        </p:spPr>
      </p:pic>
      <p:pic>
        <p:nvPicPr>
          <p:cNvPr id="15" name="Picture 14" descr="A white tube with a screw and an orange arrow pointing to it  Description automatically generated">
            <a:extLst>
              <a:ext uri="{FF2B5EF4-FFF2-40B4-BE49-F238E27FC236}">
                <a16:creationId xmlns:a16="http://schemas.microsoft.com/office/drawing/2014/main" id="{36E0D1CF-8B4C-962F-993D-530C685FF0A4}"/>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0157341" y="3066928"/>
            <a:ext cx="763165" cy="2538991"/>
          </a:xfrm>
          <a:prstGeom prst="rect">
            <a:avLst/>
          </a:prstGeom>
        </p:spPr>
      </p:pic>
      <p:sp>
        <p:nvSpPr>
          <p:cNvPr id="18" name="TextBox 17">
            <a:extLst>
              <a:ext uri="{FF2B5EF4-FFF2-40B4-BE49-F238E27FC236}">
                <a16:creationId xmlns:a16="http://schemas.microsoft.com/office/drawing/2014/main" id="{7F90650C-21DE-7FDD-E4A2-65A1887FFA10}"/>
              </a:ext>
            </a:extLst>
          </p:cNvPr>
          <p:cNvSpPr txBox="1"/>
          <p:nvPr/>
        </p:nvSpPr>
        <p:spPr>
          <a:xfrm>
            <a:off x="6815255" y="1499839"/>
            <a:ext cx="400700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rtl="1"/>
            <a:r>
              <a:rPr lang="ar-SA" altLang="en-US" b="1"/>
              <a:t>عينات براز سائلة:</a:t>
            </a:r>
            <a:r>
              <a:rPr lang="ar-SA" altLang="en-US"/>
              <a:t> تخلص من الماصة. قم بتجميع غطاء المرشح على أنبوب جمع العينة</a:t>
            </a:r>
            <a:r>
              <a:rPr lang="ar-SA" altLang="en-US" sz="2000" b="1"/>
              <a:t>.</a:t>
            </a:r>
            <a:endParaRPr lang="en-US"/>
          </a:p>
        </p:txBody>
      </p:sp>
      <p:grpSp>
        <p:nvGrpSpPr>
          <p:cNvPr id="26" name="Group 25">
            <a:extLst>
              <a:ext uri="{FF2B5EF4-FFF2-40B4-BE49-F238E27FC236}">
                <a16:creationId xmlns:a16="http://schemas.microsoft.com/office/drawing/2014/main" id="{90B13CF5-C302-EEF4-ABA5-820639BA159F}"/>
              </a:ext>
            </a:extLst>
          </p:cNvPr>
          <p:cNvGrpSpPr/>
          <p:nvPr/>
        </p:nvGrpSpPr>
        <p:grpSpPr>
          <a:xfrm>
            <a:off x="5925984" y="4073914"/>
            <a:ext cx="1067358" cy="484095"/>
            <a:chOff x="4649184" y="5516660"/>
            <a:chExt cx="364473" cy="165305"/>
          </a:xfrm>
        </p:grpSpPr>
        <p:sp>
          <p:nvSpPr>
            <p:cNvPr id="21" name="Oval 20">
              <a:extLst>
                <a:ext uri="{FF2B5EF4-FFF2-40B4-BE49-F238E27FC236}">
                  <a16:creationId xmlns:a16="http://schemas.microsoft.com/office/drawing/2014/main" id="{182FE01E-05CC-1586-9605-D5881839BD21}"/>
                </a:ext>
              </a:extLst>
            </p:cNvPr>
            <p:cNvSpPr/>
            <p:nvPr/>
          </p:nvSpPr>
          <p:spPr>
            <a:xfrm>
              <a:off x="4748768" y="5516660"/>
              <a:ext cx="165305" cy="165305"/>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75B9C9D8-5101-0832-89B5-5E691BC2C109}"/>
                </a:ext>
              </a:extLst>
            </p:cNvPr>
            <p:cNvSpPr txBox="1"/>
            <p:nvPr/>
          </p:nvSpPr>
          <p:spPr>
            <a:xfrm>
              <a:off x="4649184" y="5529897"/>
              <a:ext cx="364473" cy="126117"/>
            </a:xfrm>
            <a:prstGeom prst="rect">
              <a:avLst/>
            </a:prstGeom>
            <a:noFill/>
          </p:spPr>
          <p:txBody>
            <a:bodyPr wrap="square" rtlCol="0">
              <a:spAutoFit/>
            </a:bodyPr>
            <a:lstStyle/>
            <a:p>
              <a:pPr algn="ctr" rtl="1"/>
              <a:r>
                <a:rPr lang="ar-SA" altLang="en-US" sz="1600" b="1">
                  <a:solidFill>
                    <a:schemeClr val="bg1"/>
                  </a:solidFill>
                </a:rPr>
                <a:t>أو</a:t>
              </a:r>
            </a:p>
          </p:txBody>
        </p:sp>
      </p:grpSp>
      <p:sp>
        <p:nvSpPr>
          <p:cNvPr id="29" name="TextBox 28">
            <a:extLst>
              <a:ext uri="{FF2B5EF4-FFF2-40B4-BE49-F238E27FC236}">
                <a16:creationId xmlns:a16="http://schemas.microsoft.com/office/drawing/2014/main" id="{2746D0C3-7AB5-DFB3-E0CC-1AE3A07F56A8}"/>
              </a:ext>
            </a:extLst>
          </p:cNvPr>
          <p:cNvSpPr txBox="1"/>
          <p:nvPr/>
        </p:nvSpPr>
        <p:spPr>
          <a:xfrm>
            <a:off x="1834921" y="5712604"/>
            <a:ext cx="9670742" cy="523220"/>
          </a:xfrm>
          <a:prstGeom prst="rect">
            <a:avLst/>
          </a:prstGeom>
          <a:noFill/>
        </p:spPr>
        <p:txBody>
          <a:bodyPr wrap="square">
            <a:spAutoFit/>
          </a:bodyPr>
          <a:lstStyle/>
          <a:p>
            <a:pPr algn="r" rtl="1"/>
            <a:r>
              <a:rPr lang="ar-SA" altLang="en-US" sz="1400">
                <a:effectLst/>
              </a:rPr>
              <a:t>تخلص من المسحة أو الماصة في حاوية الأدوات الحادة أو كيس بلاستيكي مبطن مزدوجاً و عليه ملصق "مادة بيولوجية خطرة" بعد إضافة العينة.</a:t>
            </a:r>
          </a:p>
        </p:txBody>
      </p:sp>
      <p:pic>
        <p:nvPicPr>
          <p:cNvPr id="31" name="Picture 30" descr="A yellow box with a black symbol on it  Description automatically generated">
            <a:extLst>
              <a:ext uri="{FF2B5EF4-FFF2-40B4-BE49-F238E27FC236}">
                <a16:creationId xmlns:a16="http://schemas.microsoft.com/office/drawing/2014/main" id="{3AA1E532-3199-315C-FBE7-BD3A749C91F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739298" y="5973179"/>
            <a:ext cx="773336" cy="744694"/>
          </a:xfrm>
          <a:prstGeom prst="rect">
            <a:avLst/>
          </a:prstGeom>
        </p:spPr>
      </p:pic>
      <p:pic>
        <p:nvPicPr>
          <p:cNvPr id="2" name="Picture 1">
            <a:extLst>
              <a:ext uri="{FF2B5EF4-FFF2-40B4-BE49-F238E27FC236}">
                <a16:creationId xmlns:a16="http://schemas.microsoft.com/office/drawing/2014/main" id="{5EDF31F6-AADA-402C-8128-219907428F71}"/>
              </a:ext>
            </a:extLst>
          </p:cNvPr>
          <p:cNvPicPr>
            <a:picLocks noChangeAspect="1"/>
          </p:cNvPicPr>
          <p:nvPr/>
        </p:nvPicPr>
        <p:blipFill>
          <a:blip r:embed="rId7"/>
          <a:srcRect/>
          <a:stretch/>
        </p:blipFill>
        <p:spPr>
          <a:xfrm>
            <a:off x="7119753" y="2841658"/>
            <a:ext cx="2619545" cy="2775161"/>
          </a:xfrm>
          <a:prstGeom prst="rect">
            <a:avLst/>
          </a:prstGeom>
        </p:spPr>
      </p:pic>
      <p:sp>
        <p:nvSpPr>
          <p:cNvPr id="3" name="Google Shape;18;p31">
            <a:extLst>
              <a:ext uri="{FF2B5EF4-FFF2-40B4-BE49-F238E27FC236}">
                <a16:creationId xmlns:a16="http://schemas.microsoft.com/office/drawing/2014/main" id="{C0951B5A-6A7F-8A77-6D29-A243F8B4E8C2}"/>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a:solidFill>
                  <a:schemeClr val="tx1">
                    <a:lumMod val="40000"/>
                    <a:lumOff val="60000"/>
                  </a:schemeClr>
                </a:solidFill>
                <a:ea typeface="华文新魏"/>
              </a:rPr>
              <a:t>24/3</a:t>
            </a:r>
          </a:p>
        </p:txBody>
      </p:sp>
    </p:spTree>
    <p:extLst>
      <p:ext uri="{BB962C8B-B14F-4D97-AF65-F5344CB8AC3E}">
        <p14:creationId xmlns:p14="http://schemas.microsoft.com/office/powerpoint/2010/main" val="4113047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67DC980-F10A-B555-E2B1-DC6AEF4A49E5}"/>
              </a:ext>
            </a:extLst>
          </p:cNvPr>
          <p:cNvSpPr>
            <a:spLocks noGrp="1"/>
          </p:cNvSpPr>
          <p:nvPr>
            <p:ph type="body" sz="quarter" idx="4294967295"/>
          </p:nvPr>
        </p:nvSpPr>
        <p:spPr>
          <a:xfrm>
            <a:off x="1912523" y="1438071"/>
            <a:ext cx="3600000" cy="4998084"/>
          </a:xfrm>
          <a:ln w="3175">
            <a:solidFill>
              <a:schemeClr val="tx1">
                <a:lumMod val="75000"/>
              </a:schemeClr>
            </a:solidFill>
          </a:ln>
        </p:spPr>
        <p:txBody>
          <a:bodyPr vert="horz" lIns="91440" tIns="144000" rIns="91440" bIns="45720" rtlCol="0" anchor="t">
            <a:normAutofit/>
          </a:bodyPr>
          <a:lstStyle/>
          <a:p>
            <a:pPr algn="r" rtl="1"/>
            <a:r>
              <a:rPr lang="ar-SA" altLang="en-US" sz="2000">
                <a:cs typeface="Tahoma"/>
              </a:rPr>
              <a:t>افك غطاء فوهة أنبوب جمع العينة.</a:t>
            </a:r>
          </a:p>
        </p:txBody>
      </p:sp>
      <p:sp>
        <p:nvSpPr>
          <p:cNvPr id="9" name="Oval 8">
            <a:extLst>
              <a:ext uri="{FF2B5EF4-FFF2-40B4-BE49-F238E27FC236}">
                <a16:creationId xmlns:a16="http://schemas.microsoft.com/office/drawing/2014/main" id="{57743831-E160-5777-33BF-62455D23F414}"/>
              </a:ext>
            </a:extLst>
          </p:cNvPr>
          <p:cNvSpPr/>
          <p:nvPr/>
        </p:nvSpPr>
        <p:spPr>
          <a:xfrm>
            <a:off x="3516040" y="675536"/>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zh-CN" altLang="en-US" sz="1800" b="1">
                <a:latin typeface="Trebuchet MS" panose="020B0703020202090204" pitchFamily="34" charset="0"/>
              </a:rPr>
              <a:t>5</a:t>
            </a:r>
          </a:p>
        </p:txBody>
      </p:sp>
      <p:pic>
        <p:nvPicPr>
          <p:cNvPr id="15" name="Picture 14">
            <a:extLst>
              <a:ext uri="{FF2B5EF4-FFF2-40B4-BE49-F238E27FC236}">
                <a16:creationId xmlns:a16="http://schemas.microsoft.com/office/drawing/2014/main" id="{9DDD4972-7DE1-D2E9-BCE5-A7AF3FCCAC9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026699" y="2551301"/>
            <a:ext cx="3485823" cy="3356719"/>
          </a:xfrm>
          <a:prstGeom prst="rect">
            <a:avLst/>
          </a:prstGeom>
        </p:spPr>
      </p:pic>
      <p:sp>
        <p:nvSpPr>
          <p:cNvPr id="2" name="Google Shape;18;p31">
            <a:extLst>
              <a:ext uri="{FF2B5EF4-FFF2-40B4-BE49-F238E27FC236}">
                <a16:creationId xmlns:a16="http://schemas.microsoft.com/office/drawing/2014/main" id="{B8041B9B-5500-9250-E307-91B857B78ABB}"/>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a:solidFill>
                  <a:schemeClr val="tx1">
                    <a:lumMod val="40000"/>
                    <a:lumOff val="60000"/>
                  </a:schemeClr>
                </a:solidFill>
                <a:ea typeface="华文新魏"/>
              </a:rPr>
              <a:t>25/3</a:t>
            </a:r>
          </a:p>
        </p:txBody>
      </p:sp>
      <p:sp>
        <p:nvSpPr>
          <p:cNvPr id="7" name="Content Placeholder 6">
            <a:extLst>
              <a:ext uri="{FF2B5EF4-FFF2-40B4-BE49-F238E27FC236}">
                <a16:creationId xmlns:a16="http://schemas.microsoft.com/office/drawing/2014/main" id="{AB23F087-563C-4EC6-EE8C-C035DADEE487}"/>
              </a:ext>
            </a:extLst>
          </p:cNvPr>
          <p:cNvSpPr>
            <a:spLocks noGrp="1"/>
          </p:cNvSpPr>
          <p:nvPr>
            <p:ph idx="1"/>
          </p:nvPr>
        </p:nvSpPr>
        <p:spPr/>
        <p:txBody>
          <a:bodyPr vert="horz" lIns="91440" tIns="45720" rIns="91440" bIns="45720" rtlCol="0" anchor="t">
            <a:normAutofit/>
          </a:bodyPr>
          <a:lstStyle/>
          <a:p>
            <a:r>
              <a:rPr lang="en-US"/>
              <a:t> </a:t>
            </a:r>
          </a:p>
        </p:txBody>
      </p:sp>
      <p:sp>
        <p:nvSpPr>
          <p:cNvPr id="8" name="Text Placeholder 4">
            <a:extLst>
              <a:ext uri="{FF2B5EF4-FFF2-40B4-BE49-F238E27FC236}">
                <a16:creationId xmlns:a16="http://schemas.microsoft.com/office/drawing/2014/main" id="{9FACEC01-CD75-4049-AC42-A0FC3E979C17}"/>
              </a:ext>
            </a:extLst>
          </p:cNvPr>
          <p:cNvSpPr txBox="1">
            <a:spLocks/>
          </p:cNvSpPr>
          <p:nvPr/>
        </p:nvSpPr>
        <p:spPr>
          <a:xfrm>
            <a:off x="7235684" y="1438071"/>
            <a:ext cx="3600000" cy="4995614"/>
          </a:xfrm>
          <a:prstGeom prst="rect">
            <a:avLst/>
          </a:prstGeom>
          <a:ln w="3175">
            <a:solidFill>
              <a:schemeClr val="tx1">
                <a:lumMod val="75000"/>
              </a:schemeClr>
            </a:solidFill>
          </a:ln>
        </p:spPr>
        <p:txBody>
          <a:bodyPr vert="horz" lIns="91440" tIns="144000" rIns="91440" bIns="45720" rtlCol="0" anchor="t">
            <a:normAutofit/>
          </a:bodyPr>
          <a:lstStyle>
            <a:lvl1pPr marL="0" indent="0" algn="l" defTabSz="914400" rtl="0" eaLnBrk="1" latinLnBrk="0" hangingPunct="1">
              <a:lnSpc>
                <a:spcPct val="90000"/>
              </a:lnSpc>
              <a:spcBef>
                <a:spcPts val="1000"/>
              </a:spcBef>
              <a:buClr>
                <a:schemeClr val="accent1"/>
              </a:buClr>
              <a:buFontTx/>
              <a:buNone/>
              <a:defRPr sz="2200" b="0" i="0" kern="1200">
                <a:solidFill>
                  <a:schemeClr val="tx1"/>
                </a:solidFill>
                <a:latin typeface="Trebuchet MS" panose="020B0703020202090204" pitchFamily="34" charset="0"/>
                <a:ea typeface="+mn-ea"/>
                <a:cs typeface="+mn-cs"/>
              </a:defRPr>
            </a:lvl1pPr>
            <a:lvl2pPr marL="265176" indent="-137160" algn="l" defTabSz="914400" rtl="0" eaLnBrk="1" latinLnBrk="0" hangingPunct="1">
              <a:lnSpc>
                <a:spcPct val="90000"/>
              </a:lnSpc>
              <a:spcBef>
                <a:spcPts val="500"/>
              </a:spcBef>
              <a:buClr>
                <a:schemeClr val="accent1"/>
              </a:buClr>
              <a:buFont typeface="Arial" panose="020B0604020202020204" pitchFamily="34" charset="0"/>
              <a:buChar char="•"/>
              <a:defRPr sz="2200" b="0" i="0" kern="1200">
                <a:solidFill>
                  <a:schemeClr val="tx1"/>
                </a:solidFill>
                <a:latin typeface="Trebuchet MS" panose="020B0703020202090204" pitchFamily="34" charset="0"/>
                <a:ea typeface="+mn-ea"/>
                <a:cs typeface="+mn-cs"/>
              </a:defRPr>
            </a:lvl2pPr>
            <a:lvl3pPr marL="891000" indent="-228600" algn="l" defTabSz="914400" rtl="0" eaLnBrk="1" latinLnBrk="0" hangingPunct="1">
              <a:lnSpc>
                <a:spcPct val="90000"/>
              </a:lnSpc>
              <a:spcBef>
                <a:spcPts val="500"/>
              </a:spcBef>
              <a:buClr>
                <a:schemeClr val="accent1"/>
              </a:buClr>
              <a:buFont typeface="Wingdings" pitchFamily="2" charset="2"/>
              <a:buChar char="§"/>
              <a:defRPr sz="2000" b="0" i="0" kern="1200">
                <a:solidFill>
                  <a:schemeClr val="tx1"/>
                </a:solidFill>
                <a:latin typeface="Trebuchet MS" panose="020B0703020202090204" pitchFamily="34" charset="0"/>
                <a:ea typeface="+mn-ea"/>
                <a:cs typeface="+mn-cs"/>
              </a:defRPr>
            </a:lvl3pPr>
            <a:lvl4pPr marL="1386360" indent="-209160" algn="l" defTabSz="914400" rtl="0" eaLnBrk="1" latinLnBrk="0" hangingPunct="1">
              <a:lnSpc>
                <a:spcPct val="90000"/>
              </a:lnSpc>
              <a:spcBef>
                <a:spcPts val="500"/>
              </a:spcBef>
              <a:buClr>
                <a:schemeClr val="accent1"/>
              </a:buClr>
              <a:buFont typeface="Courier New" panose="02070309020205020404" pitchFamily="49" charset="0"/>
              <a:buChar char="o"/>
              <a:defRPr sz="1800" b="0" i="0" kern="1200">
                <a:solidFill>
                  <a:schemeClr val="tx1"/>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r>
              <a:rPr lang="ar-SA" altLang="en-US" sz="2000">
                <a:latin typeface="Trebuchet MS"/>
              </a:rPr>
              <a:t>رجّ الأنبوب جيداً لضمان الخلط السليم لعينة البراز مع محلول الاستخراج.</a:t>
            </a:r>
            <a:endParaRPr lang="en-US"/>
          </a:p>
        </p:txBody>
      </p:sp>
      <p:sp>
        <p:nvSpPr>
          <p:cNvPr id="10" name="Oval 9">
            <a:extLst>
              <a:ext uri="{FF2B5EF4-FFF2-40B4-BE49-F238E27FC236}">
                <a16:creationId xmlns:a16="http://schemas.microsoft.com/office/drawing/2014/main" id="{D191A9DE-CB1D-29B7-987A-84A8126FCD96}"/>
              </a:ext>
            </a:extLst>
          </p:cNvPr>
          <p:cNvSpPr/>
          <p:nvPr/>
        </p:nvSpPr>
        <p:spPr>
          <a:xfrm>
            <a:off x="8839201" y="675536"/>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zh-CN" altLang="en-US" sz="1800" b="1">
                <a:latin typeface="Trebuchet MS" panose="020B0703020202090204" pitchFamily="34" charset="0"/>
              </a:rPr>
              <a:t>4</a:t>
            </a:r>
          </a:p>
        </p:txBody>
      </p:sp>
      <p:pic>
        <p:nvPicPr>
          <p:cNvPr id="11" name="Picture 10">
            <a:extLst>
              <a:ext uri="{FF2B5EF4-FFF2-40B4-BE49-F238E27FC236}">
                <a16:creationId xmlns:a16="http://schemas.microsoft.com/office/drawing/2014/main" id="{64548533-B6FA-EB61-7B83-8674C172DDA5}"/>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235683" y="2413592"/>
            <a:ext cx="3397666" cy="3749832"/>
          </a:xfrm>
          <a:prstGeom prst="rect">
            <a:avLst/>
          </a:prstGeom>
        </p:spPr>
      </p:pic>
    </p:spTree>
    <p:extLst>
      <p:ext uri="{BB962C8B-B14F-4D97-AF65-F5344CB8AC3E}">
        <p14:creationId xmlns:p14="http://schemas.microsoft.com/office/powerpoint/2010/main" val="40073902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D327340-9F11-2871-73D1-7B7C9F1E7D8A}"/>
              </a:ext>
            </a:extLst>
          </p:cNvPr>
          <p:cNvSpPr>
            <a:spLocks noGrp="1"/>
          </p:cNvSpPr>
          <p:nvPr>
            <p:ph idx="1"/>
          </p:nvPr>
        </p:nvSpPr>
        <p:spPr>
          <a:xfrm>
            <a:off x="1873188" y="1156879"/>
            <a:ext cx="9685538" cy="5136579"/>
          </a:xfrm>
          <a:ln w="3175">
            <a:solidFill>
              <a:schemeClr val="tx1">
                <a:lumMod val="75000"/>
              </a:schemeClr>
            </a:solidFill>
          </a:ln>
        </p:spPr>
        <p:txBody>
          <a:bodyPr vert="horz" lIns="216000" tIns="216000" rIns="216000" bIns="216000" rtlCol="0" anchor="t">
            <a:normAutofit/>
          </a:bodyPr>
          <a:lstStyle/>
          <a:p>
            <a:pPr algn="r" rtl="1"/>
            <a:r>
              <a:rPr lang="zh-CN" altLang="en-US" sz="2000">
                <a:latin typeface="Trebuchet MS"/>
              </a:rPr>
              <a:t> </a:t>
            </a:r>
          </a:p>
        </p:txBody>
      </p:sp>
      <p:sp>
        <p:nvSpPr>
          <p:cNvPr id="27" name="Oval 26">
            <a:extLst>
              <a:ext uri="{FF2B5EF4-FFF2-40B4-BE49-F238E27FC236}">
                <a16:creationId xmlns:a16="http://schemas.microsoft.com/office/drawing/2014/main" id="{29373A5A-0186-1557-E731-4CB1AFC8F726}"/>
              </a:ext>
            </a:extLst>
          </p:cNvPr>
          <p:cNvSpPr/>
          <p:nvPr/>
        </p:nvSpPr>
        <p:spPr>
          <a:xfrm>
            <a:off x="6506668" y="517195"/>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zh-CN" altLang="en-US" sz="1800" b="1">
                <a:latin typeface="Trebuchet MS" panose="020B0703020202090204" pitchFamily="34" charset="0"/>
              </a:rPr>
              <a:t>6</a:t>
            </a:r>
          </a:p>
        </p:txBody>
      </p:sp>
      <p:grpSp>
        <p:nvGrpSpPr>
          <p:cNvPr id="7" name="Group 6">
            <a:extLst>
              <a:ext uri="{FF2B5EF4-FFF2-40B4-BE49-F238E27FC236}">
                <a16:creationId xmlns:a16="http://schemas.microsoft.com/office/drawing/2014/main" id="{0A4E5FAE-D53C-F4A5-BAD9-09715FC19583}"/>
              </a:ext>
            </a:extLst>
          </p:cNvPr>
          <p:cNvGrpSpPr/>
          <p:nvPr/>
        </p:nvGrpSpPr>
        <p:grpSpPr>
          <a:xfrm>
            <a:off x="7356556" y="1430433"/>
            <a:ext cx="4040106" cy="5108592"/>
            <a:chOff x="2010651" y="1323278"/>
            <a:chExt cx="4706855" cy="5084779"/>
          </a:xfrm>
        </p:grpSpPr>
        <p:grpSp>
          <p:nvGrpSpPr>
            <p:cNvPr id="62" name="Group 61">
              <a:extLst>
                <a:ext uri="{FF2B5EF4-FFF2-40B4-BE49-F238E27FC236}">
                  <a16:creationId xmlns:a16="http://schemas.microsoft.com/office/drawing/2014/main" id="{5C59909F-3E46-BA77-45BA-359986814AD2}"/>
                </a:ext>
              </a:extLst>
            </p:cNvPr>
            <p:cNvGrpSpPr/>
            <p:nvPr/>
          </p:nvGrpSpPr>
          <p:grpSpPr>
            <a:xfrm>
              <a:off x="2735651" y="2877647"/>
              <a:ext cx="3072971" cy="3530410"/>
              <a:chOff x="8994313" y="3914714"/>
              <a:chExt cx="2217807" cy="2547947"/>
            </a:xfrm>
          </p:grpSpPr>
          <p:pic>
            <p:nvPicPr>
              <p:cNvPr id="21" name="Picture 20">
                <a:extLst>
                  <a:ext uri="{FF2B5EF4-FFF2-40B4-BE49-F238E27FC236}">
                    <a16:creationId xmlns:a16="http://schemas.microsoft.com/office/drawing/2014/main" id="{29B313EC-3387-D7EE-0859-A0ADE187EBC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994313" y="4371439"/>
                <a:ext cx="2171654" cy="2091222"/>
              </a:xfrm>
              <a:prstGeom prst="rect">
                <a:avLst/>
              </a:prstGeom>
            </p:spPr>
          </p:pic>
          <p:sp>
            <p:nvSpPr>
              <p:cNvPr id="50" name="TextBox 49">
                <a:extLst>
                  <a:ext uri="{FF2B5EF4-FFF2-40B4-BE49-F238E27FC236}">
                    <a16:creationId xmlns:a16="http://schemas.microsoft.com/office/drawing/2014/main" id="{2AC51B3D-713D-2F00-6983-935AC350C95A}"/>
                  </a:ext>
                </a:extLst>
              </p:cNvPr>
              <p:cNvSpPr txBox="1"/>
              <p:nvPr/>
            </p:nvSpPr>
            <p:spPr>
              <a:xfrm>
                <a:off x="9076943" y="3914714"/>
                <a:ext cx="1790151" cy="355165"/>
              </a:xfrm>
              <a:prstGeom prst="rect">
                <a:avLst/>
              </a:prstGeom>
              <a:noFill/>
            </p:spPr>
            <p:txBody>
              <a:bodyPr wrap="square">
                <a:noAutofit/>
              </a:bodyPr>
              <a:lstStyle/>
              <a:p>
                <a:pPr rtl="1"/>
                <a:r>
                  <a:rPr lang="ar-SA" altLang="en-US" sz="1200"/>
                  <a:t>ستظهر العلامات هنا</a:t>
                </a:r>
              </a:p>
              <a:p>
                <a:pPr rtl="1"/>
                <a:r>
                  <a:rPr lang="ar-SA" altLang="en-US" sz="1200" i="1">
                    <a:latin typeface="Trebuchet MS" panose="020B0703020202090204" pitchFamily="34" charset="0"/>
                  </a:rPr>
                  <a:t>عدم وجود شريط تحكم = نتائج غير صالحة</a:t>
                </a:r>
              </a:p>
            </p:txBody>
          </p:sp>
          <p:sp>
            <p:nvSpPr>
              <p:cNvPr id="55" name="TextBox 54">
                <a:extLst>
                  <a:ext uri="{FF2B5EF4-FFF2-40B4-BE49-F238E27FC236}">
                    <a16:creationId xmlns:a16="http://schemas.microsoft.com/office/drawing/2014/main" id="{5369122E-6C87-CBBE-0704-C51D9FD17FA4}"/>
                  </a:ext>
                </a:extLst>
              </p:cNvPr>
              <p:cNvSpPr txBox="1"/>
              <p:nvPr/>
            </p:nvSpPr>
            <p:spPr>
              <a:xfrm>
                <a:off x="10116147" y="4375933"/>
                <a:ext cx="1095973" cy="197297"/>
              </a:xfrm>
              <a:prstGeom prst="rect">
                <a:avLst/>
              </a:prstGeom>
              <a:noFill/>
            </p:spPr>
            <p:txBody>
              <a:bodyPr wrap="square">
                <a:noAutofit/>
              </a:bodyPr>
              <a:lstStyle/>
              <a:p>
                <a:pPr rtl="1"/>
                <a:r>
                  <a:rPr lang="ar-SA" altLang="en-US" sz="1200"/>
                  <a:t>أضف العينة هنا</a:t>
                </a:r>
                <a:endParaRPr lang="en-GB" sz="1200" i="1">
                  <a:latin typeface="Trebuchet MS" panose="020B0703020202090204" pitchFamily="34" charset="0"/>
                </a:endParaRPr>
              </a:p>
            </p:txBody>
          </p:sp>
          <p:sp>
            <p:nvSpPr>
              <p:cNvPr id="56" name="TextBox 55">
                <a:extLst>
                  <a:ext uri="{FF2B5EF4-FFF2-40B4-BE49-F238E27FC236}">
                    <a16:creationId xmlns:a16="http://schemas.microsoft.com/office/drawing/2014/main" id="{33D2E566-29A1-369A-1A13-0079D651DBF8}"/>
                  </a:ext>
                </a:extLst>
              </p:cNvPr>
              <p:cNvSpPr txBox="1"/>
              <p:nvPr/>
            </p:nvSpPr>
            <p:spPr>
              <a:xfrm>
                <a:off x="9229076" y="6069859"/>
                <a:ext cx="1095970" cy="198982"/>
              </a:xfrm>
              <a:prstGeom prst="rect">
                <a:avLst/>
              </a:prstGeom>
              <a:noFill/>
            </p:spPr>
            <p:txBody>
              <a:bodyPr wrap="square">
                <a:spAutoFit/>
              </a:bodyPr>
              <a:lstStyle/>
              <a:p>
                <a:pPr rtl="1"/>
                <a:r>
                  <a:rPr lang="ar-SA" altLang="en-US" sz="1200"/>
                  <a:t>رقم التعريف هنا</a:t>
                </a:r>
                <a:endParaRPr lang="en-GB" sz="1200" i="1">
                  <a:latin typeface="Trebuchet MS" panose="020B0703020202090204" pitchFamily="34" charset="0"/>
                </a:endParaRPr>
              </a:p>
            </p:txBody>
          </p:sp>
          <p:cxnSp>
            <p:nvCxnSpPr>
              <p:cNvPr id="58" name="Straight Arrow Connector 57">
                <a:extLst>
                  <a:ext uri="{FF2B5EF4-FFF2-40B4-BE49-F238E27FC236}">
                    <a16:creationId xmlns:a16="http://schemas.microsoft.com/office/drawing/2014/main" id="{3A0C08C5-8D83-5E6F-6CC9-F6CB0FC60101}"/>
                  </a:ext>
                </a:extLst>
              </p:cNvPr>
              <p:cNvCxnSpPr>
                <a:cxnSpLocks/>
                <a:stCxn id="50" idx="2"/>
              </p:cNvCxnSpPr>
              <p:nvPr/>
            </p:nvCxnSpPr>
            <p:spPr>
              <a:xfrm>
                <a:off x="9972019" y="4269879"/>
                <a:ext cx="5666" cy="74495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9" name="Straight Arrow Connector 58">
                <a:extLst>
                  <a:ext uri="{FF2B5EF4-FFF2-40B4-BE49-F238E27FC236}">
                    <a16:creationId xmlns:a16="http://schemas.microsoft.com/office/drawing/2014/main" id="{2C8F7AEC-7FA6-2645-A97B-B7815344EA8A}"/>
                  </a:ext>
                </a:extLst>
              </p:cNvPr>
              <p:cNvCxnSpPr>
                <a:cxnSpLocks/>
              </p:cNvCxnSpPr>
              <p:nvPr/>
            </p:nvCxnSpPr>
            <p:spPr>
              <a:xfrm>
                <a:off x="10713181" y="4593020"/>
                <a:ext cx="0" cy="45162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1" name="Straight Arrow Connector 60">
                <a:extLst>
                  <a:ext uri="{FF2B5EF4-FFF2-40B4-BE49-F238E27FC236}">
                    <a16:creationId xmlns:a16="http://schemas.microsoft.com/office/drawing/2014/main" id="{CB41B2F1-CF45-9A6E-456C-8C2B283DFC99}"/>
                  </a:ext>
                </a:extLst>
              </p:cNvPr>
              <p:cNvCxnSpPr>
                <a:cxnSpLocks/>
              </p:cNvCxnSpPr>
              <p:nvPr/>
            </p:nvCxnSpPr>
            <p:spPr>
              <a:xfrm flipV="1">
                <a:off x="9452706" y="5775346"/>
                <a:ext cx="0" cy="29451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3" name="TextBox 2">
              <a:extLst>
                <a:ext uri="{FF2B5EF4-FFF2-40B4-BE49-F238E27FC236}">
                  <a16:creationId xmlns:a16="http://schemas.microsoft.com/office/drawing/2014/main" id="{472EA929-4CD9-A092-EE3C-081834C7B9C7}"/>
                </a:ext>
              </a:extLst>
            </p:cNvPr>
            <p:cNvSpPr txBox="1"/>
            <p:nvPr/>
          </p:nvSpPr>
          <p:spPr>
            <a:xfrm>
              <a:off x="2022843" y="1323278"/>
              <a:ext cx="469466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rtl="1"/>
              <a:r>
                <a:rPr lang="ar-SA" altLang="en-US" sz="1800"/>
                <a:t>افتح كيس الاختبار بعناية. تخلص منه إذا كان تالفًا، أو إذا كان المُجفف مفقودًا أو تغير لونه. اكتب معرف المريض على الكاسيت.</a:t>
              </a:r>
            </a:p>
          </p:txBody>
        </p:sp>
        <p:pic>
          <p:nvPicPr>
            <p:cNvPr id="26" name="Picture 25">
              <a:extLst>
                <a:ext uri="{FF2B5EF4-FFF2-40B4-BE49-F238E27FC236}">
                  <a16:creationId xmlns:a16="http://schemas.microsoft.com/office/drawing/2014/main" id="{86E0EB79-C4C5-EB54-E268-A9F8A672854C}"/>
                </a:ext>
              </a:extLst>
            </p:cNvPr>
            <p:cNvPicPr>
              <a:picLocks noChangeAspect="1"/>
            </p:cNvPicPr>
            <p:nvPr/>
          </p:nvPicPr>
          <p:blipFill>
            <a:blip r:embed="rId4" cstate="screen">
              <a:extLst>
                <a:ext uri="{28A0092B-C50C-407E-A947-70E740481C1C}">
                  <a14:useLocalDpi xmlns:a14="http://schemas.microsoft.com/office/drawing/2010/main"/>
                </a:ext>
              </a:extLst>
            </a:blip>
            <a:srcRect l="-8221" t="-8749" r="-11430" b="-5387"/>
            <a:stretch/>
          </p:blipFill>
          <p:spPr>
            <a:xfrm>
              <a:off x="2010651" y="3243379"/>
              <a:ext cx="780765" cy="1621855"/>
            </a:xfrm>
            <a:prstGeom prst="rect">
              <a:avLst/>
            </a:prstGeom>
          </p:spPr>
        </p:pic>
      </p:grpSp>
      <p:grpSp>
        <p:nvGrpSpPr>
          <p:cNvPr id="4" name="Group 3">
            <a:extLst>
              <a:ext uri="{FF2B5EF4-FFF2-40B4-BE49-F238E27FC236}">
                <a16:creationId xmlns:a16="http://schemas.microsoft.com/office/drawing/2014/main" id="{E0F842A9-C10E-0296-A292-57F947ACC068}"/>
              </a:ext>
            </a:extLst>
          </p:cNvPr>
          <p:cNvGrpSpPr/>
          <p:nvPr/>
        </p:nvGrpSpPr>
        <p:grpSpPr>
          <a:xfrm>
            <a:off x="1751440" y="1484053"/>
            <a:ext cx="5215226" cy="4506878"/>
            <a:chOff x="6192471" y="1055428"/>
            <a:chExt cx="5215226" cy="4506878"/>
          </a:xfrm>
        </p:grpSpPr>
        <p:pic>
          <p:nvPicPr>
            <p:cNvPr id="5" name="Picture 4">
              <a:extLst>
                <a:ext uri="{FF2B5EF4-FFF2-40B4-BE49-F238E27FC236}">
                  <a16:creationId xmlns:a16="http://schemas.microsoft.com/office/drawing/2014/main" id="{7DF31558-DFF5-658C-3B25-2FA4CA5D523C}"/>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192471" y="2147137"/>
              <a:ext cx="3546522" cy="3415169"/>
            </a:xfrm>
            <a:prstGeom prst="rect">
              <a:avLst/>
            </a:prstGeom>
          </p:spPr>
        </p:pic>
        <p:sp>
          <p:nvSpPr>
            <p:cNvPr id="6" name="TextBox 5">
              <a:extLst>
                <a:ext uri="{FF2B5EF4-FFF2-40B4-BE49-F238E27FC236}">
                  <a16:creationId xmlns:a16="http://schemas.microsoft.com/office/drawing/2014/main" id="{296E47FE-0A10-BFF7-6DEC-DE66106337A8}"/>
                </a:ext>
              </a:extLst>
            </p:cNvPr>
            <p:cNvSpPr txBox="1"/>
            <p:nvPr/>
          </p:nvSpPr>
          <p:spPr>
            <a:xfrm>
              <a:off x="6713034" y="1055428"/>
              <a:ext cx="469466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rtl="1"/>
              <a:r>
                <a:rPr lang="ar-SA" altLang="en-US"/>
                <a:t>امسك أنبوبة الجمع عموديًا ووزع 3 قطرات في بئر العينة "S".</a:t>
              </a:r>
            </a:p>
          </p:txBody>
        </p:sp>
        <p:pic>
          <p:nvPicPr>
            <p:cNvPr id="25" name="Picture 24" descr="A blue and yellow scale  Description automatically generated">
              <a:extLst>
                <a:ext uri="{FF2B5EF4-FFF2-40B4-BE49-F238E27FC236}">
                  <a16:creationId xmlns:a16="http://schemas.microsoft.com/office/drawing/2014/main" id="{98088E61-44DF-3A6A-B98A-5D092CA0B958}"/>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8518548" y="2219472"/>
              <a:ext cx="2670546" cy="2547913"/>
            </a:xfrm>
            <a:prstGeom prst="rect">
              <a:avLst/>
            </a:prstGeom>
          </p:spPr>
        </p:pic>
        <p:cxnSp>
          <p:nvCxnSpPr>
            <p:cNvPr id="33" name="Straight Arrow Connector 32">
              <a:extLst>
                <a:ext uri="{FF2B5EF4-FFF2-40B4-BE49-F238E27FC236}">
                  <a16:creationId xmlns:a16="http://schemas.microsoft.com/office/drawing/2014/main" id="{1167D690-5DD1-E463-4BD2-85924B50DD2F}"/>
                </a:ext>
              </a:extLst>
            </p:cNvPr>
            <p:cNvCxnSpPr>
              <a:cxnSpLocks/>
            </p:cNvCxnSpPr>
            <p:nvPr/>
          </p:nvCxnSpPr>
          <p:spPr>
            <a:xfrm>
              <a:off x="10337557" y="2928518"/>
              <a:ext cx="608026" cy="2"/>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grpSp>
      <p:sp>
        <p:nvSpPr>
          <p:cNvPr id="2" name="Google Shape;18;p31">
            <a:extLst>
              <a:ext uri="{FF2B5EF4-FFF2-40B4-BE49-F238E27FC236}">
                <a16:creationId xmlns:a16="http://schemas.microsoft.com/office/drawing/2014/main" id="{03E4BC77-EAFB-6D75-6594-AF34B8D5C354}"/>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a:solidFill>
                  <a:schemeClr val="tx1">
                    <a:lumMod val="40000"/>
                    <a:lumOff val="60000"/>
                  </a:schemeClr>
                </a:solidFill>
                <a:ea typeface="华文新魏"/>
              </a:rPr>
              <a:t>26/3</a:t>
            </a:r>
            <a:endParaRPr lang="en-US"/>
          </a:p>
        </p:txBody>
      </p:sp>
      <p:sp>
        <p:nvSpPr>
          <p:cNvPr id="9" name="TextBox 21">
            <a:extLst>
              <a:ext uri="{FF2B5EF4-FFF2-40B4-BE49-F238E27FC236}">
                <a16:creationId xmlns:a16="http://schemas.microsoft.com/office/drawing/2014/main" id="{3651070D-14B9-DAC4-5FF5-D5A93E8E53BE}"/>
              </a:ext>
            </a:extLst>
          </p:cNvPr>
          <p:cNvSpPr txBox="1"/>
          <p:nvPr/>
        </p:nvSpPr>
        <p:spPr>
          <a:xfrm>
            <a:off x="6168466" y="3666680"/>
            <a:ext cx="1063149"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rtl="1"/>
            <a:r>
              <a:rPr lang="ar-SA" altLang="en-US" sz="1200"/>
              <a:t>قراءة</a:t>
            </a:r>
          </a:p>
        </p:txBody>
      </p:sp>
      <p:cxnSp>
        <p:nvCxnSpPr>
          <p:cNvPr id="10" name="Straight Arrow Connector 9">
            <a:extLst>
              <a:ext uri="{FF2B5EF4-FFF2-40B4-BE49-F238E27FC236}">
                <a16:creationId xmlns:a16="http://schemas.microsoft.com/office/drawing/2014/main" id="{CE66B8F3-3EA2-7814-0678-7F28D1D2588C}"/>
              </a:ext>
            </a:extLst>
          </p:cNvPr>
          <p:cNvCxnSpPr>
            <a:cxnSpLocks/>
          </p:cNvCxnSpPr>
          <p:nvPr/>
        </p:nvCxnSpPr>
        <p:spPr>
          <a:xfrm flipV="1">
            <a:off x="5796528" y="3787543"/>
            <a:ext cx="605632" cy="8263"/>
          </a:xfrm>
          <a:prstGeom prst="straightConnector1">
            <a:avLst/>
          </a:prstGeom>
          <a:ln>
            <a:solidFill>
              <a:schemeClr val="accent4"/>
            </a:solidFill>
            <a:tailEnd type="triangle"/>
          </a:ln>
        </p:spPr>
        <p:style>
          <a:lnRef idx="2">
            <a:schemeClr val="accent1"/>
          </a:lnRef>
          <a:fillRef idx="0">
            <a:schemeClr val="accent1"/>
          </a:fillRef>
          <a:effectRef idx="1">
            <a:schemeClr val="accent1"/>
          </a:effectRef>
          <a:fontRef idx="minor">
            <a:schemeClr val="tx1"/>
          </a:fontRef>
        </p:style>
      </p:cxnSp>
      <p:sp>
        <p:nvSpPr>
          <p:cNvPr id="11" name="TextBox 30">
            <a:extLst>
              <a:ext uri="{FF2B5EF4-FFF2-40B4-BE49-F238E27FC236}">
                <a16:creationId xmlns:a16="http://schemas.microsoft.com/office/drawing/2014/main" id="{648626DC-92D0-4E6C-9A04-C0E7B0453EA2}"/>
              </a:ext>
            </a:extLst>
          </p:cNvPr>
          <p:cNvSpPr txBox="1"/>
          <p:nvPr/>
        </p:nvSpPr>
        <p:spPr>
          <a:xfrm>
            <a:off x="6152916" y="3247110"/>
            <a:ext cx="1063149"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rtl="1"/>
            <a:r>
              <a:rPr lang="ar-SA" altLang="en-US" sz="1200"/>
              <a:t>انتظر</a:t>
            </a:r>
          </a:p>
        </p:txBody>
      </p:sp>
    </p:spTree>
    <p:extLst>
      <p:ext uri="{BB962C8B-B14F-4D97-AF65-F5344CB8AC3E}">
        <p14:creationId xmlns:p14="http://schemas.microsoft.com/office/powerpoint/2010/main" val="30705375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93917-45FA-2F3B-345F-A0DEC8A05408}"/>
              </a:ext>
            </a:extLst>
          </p:cNvPr>
          <p:cNvSpPr>
            <a:spLocks noGrp="1"/>
          </p:cNvSpPr>
          <p:nvPr>
            <p:ph type="title"/>
          </p:nvPr>
        </p:nvSpPr>
        <p:spPr/>
        <p:txBody>
          <a:bodyPr/>
          <a:lstStyle/>
          <a:p>
            <a:pPr rtl="1"/>
            <a:r>
              <a:rPr lang="ar-SA" altLang="en-US" sz="4200" b="1"/>
              <a:t>استكشاف أخطاء الإجراء وحلها</a:t>
            </a:r>
          </a:p>
        </p:txBody>
      </p:sp>
      <p:sp>
        <p:nvSpPr>
          <p:cNvPr id="5" name="Text Placeholder 4">
            <a:extLst>
              <a:ext uri="{FF2B5EF4-FFF2-40B4-BE49-F238E27FC236}">
                <a16:creationId xmlns:a16="http://schemas.microsoft.com/office/drawing/2014/main" id="{5916A9C3-E978-0F0C-506F-AAD4FDE0CD0A}"/>
              </a:ext>
            </a:extLst>
          </p:cNvPr>
          <p:cNvSpPr>
            <a:spLocks noGrp="1"/>
          </p:cNvSpPr>
          <p:nvPr>
            <p:ph type="body" sz="quarter" idx="24"/>
          </p:nvPr>
        </p:nvSpPr>
        <p:spPr>
          <a:xfrm>
            <a:off x="635332" y="2678771"/>
            <a:ext cx="2550553" cy="2256449"/>
          </a:xfrm>
        </p:spPr>
        <p:txBody>
          <a:bodyPr vert="horz" lIns="216000" tIns="216000" rIns="216000" bIns="216000" rtlCol="0" anchor="t">
            <a:noAutofit/>
          </a:bodyPr>
          <a:lstStyle/>
          <a:p>
            <a:pPr algn="r" rtl="1"/>
            <a:r>
              <a:rPr lang="ar-SA" altLang="en-US" sz="2000"/>
              <a:t>لم يتم تخزين اختبارات التشخيص السريع وفقًا لتوصيات الشركة المصنعة أو انتهت صلاحيتها.</a:t>
            </a:r>
          </a:p>
        </p:txBody>
      </p:sp>
      <p:sp>
        <p:nvSpPr>
          <p:cNvPr id="6" name="Text Placeholder 5">
            <a:extLst>
              <a:ext uri="{FF2B5EF4-FFF2-40B4-BE49-F238E27FC236}">
                <a16:creationId xmlns:a16="http://schemas.microsoft.com/office/drawing/2014/main" id="{43765F80-3A1F-1778-A777-075813F44C3D}"/>
              </a:ext>
            </a:extLst>
          </p:cNvPr>
          <p:cNvSpPr>
            <a:spLocks noGrp="1"/>
          </p:cNvSpPr>
          <p:nvPr>
            <p:ph type="body" sz="quarter" idx="25"/>
          </p:nvPr>
        </p:nvSpPr>
        <p:spPr>
          <a:xfrm>
            <a:off x="3434289" y="2678771"/>
            <a:ext cx="2550552" cy="2256449"/>
          </a:xfrm>
        </p:spPr>
        <p:txBody>
          <a:bodyPr/>
          <a:lstStyle/>
          <a:p>
            <a:pPr algn="r" rtl="1"/>
            <a:r>
              <a:rPr lang="ar-SA" altLang="en-US" sz="2000"/>
              <a:t>قد تكون الشركات المصنعة قد غيرت الإجراء.</a:t>
            </a:r>
          </a:p>
        </p:txBody>
      </p:sp>
      <p:sp>
        <p:nvSpPr>
          <p:cNvPr id="7" name="Text Placeholder 6">
            <a:extLst>
              <a:ext uri="{FF2B5EF4-FFF2-40B4-BE49-F238E27FC236}">
                <a16:creationId xmlns:a16="http://schemas.microsoft.com/office/drawing/2014/main" id="{8F81AB9C-21B4-2209-086C-59FCAB66D313}"/>
              </a:ext>
            </a:extLst>
          </p:cNvPr>
          <p:cNvSpPr>
            <a:spLocks noGrp="1"/>
          </p:cNvSpPr>
          <p:nvPr>
            <p:ph type="body" sz="quarter" idx="26"/>
          </p:nvPr>
        </p:nvSpPr>
        <p:spPr>
          <a:xfrm>
            <a:off x="6233245" y="2678771"/>
            <a:ext cx="2550552" cy="2256449"/>
          </a:xfrm>
        </p:spPr>
        <p:txBody>
          <a:bodyPr/>
          <a:lstStyle/>
          <a:p>
            <a:pPr algn="r" rtl="1"/>
            <a:r>
              <a:rPr lang="ar-SA" altLang="en-US" sz="2000"/>
              <a:t>استخدام كمية كبيرة جدًا أو قليلة جدًا من العينة.</a:t>
            </a:r>
          </a:p>
        </p:txBody>
      </p:sp>
      <p:sp>
        <p:nvSpPr>
          <p:cNvPr id="8" name="Text Placeholder 6">
            <a:extLst>
              <a:ext uri="{FF2B5EF4-FFF2-40B4-BE49-F238E27FC236}">
                <a16:creationId xmlns:a16="http://schemas.microsoft.com/office/drawing/2014/main" id="{E179BBA4-024F-0253-36BB-86742C0C63F0}"/>
              </a:ext>
            </a:extLst>
          </p:cNvPr>
          <p:cNvSpPr txBox="1">
            <a:spLocks/>
          </p:cNvSpPr>
          <p:nvPr/>
        </p:nvSpPr>
        <p:spPr>
          <a:xfrm>
            <a:off x="9032200" y="2678771"/>
            <a:ext cx="2550551" cy="2256449"/>
          </a:xfrm>
          <a:prstGeom prst="rect">
            <a:avLst/>
          </a:prstGeom>
          <a:ln w="6350">
            <a:solidFill>
              <a:schemeClr val="tx1">
                <a:lumMod val="75000"/>
              </a:schemeClr>
            </a:solidFill>
          </a:ln>
        </p:spPr>
        <p:txBody>
          <a:bodyPr vert="horz" lIns="216000" tIns="216000" rIns="216000" bIns="216000" rtlCol="0">
            <a:no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r>
              <a:rPr lang="ar-SA" altLang="en-US" sz="2000"/>
              <a:t>عدم التحقق من محتويات الطقم قبل إجراء الاختبار.</a:t>
            </a:r>
          </a:p>
        </p:txBody>
      </p:sp>
      <p:sp>
        <p:nvSpPr>
          <p:cNvPr id="11" name="Triangle 10">
            <a:extLst>
              <a:ext uri="{FF2B5EF4-FFF2-40B4-BE49-F238E27FC236}">
                <a16:creationId xmlns:a16="http://schemas.microsoft.com/office/drawing/2014/main" id="{8C8A00B8-CF9C-6769-0353-4F8E7A45FE18}"/>
              </a:ext>
            </a:extLst>
          </p:cNvPr>
          <p:cNvSpPr/>
          <p:nvPr/>
        </p:nvSpPr>
        <p:spPr>
          <a:xfrm rot="10800000">
            <a:off x="730959" y="2585038"/>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12" name="Triangle 11">
            <a:extLst>
              <a:ext uri="{FF2B5EF4-FFF2-40B4-BE49-F238E27FC236}">
                <a16:creationId xmlns:a16="http://schemas.microsoft.com/office/drawing/2014/main" id="{DC319F22-1198-E605-948D-7962D64D1649}"/>
              </a:ext>
            </a:extLst>
          </p:cNvPr>
          <p:cNvSpPr/>
          <p:nvPr/>
        </p:nvSpPr>
        <p:spPr>
          <a:xfrm rot="10800000">
            <a:off x="3550359" y="2585038"/>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13" name="Triangle 12">
            <a:extLst>
              <a:ext uri="{FF2B5EF4-FFF2-40B4-BE49-F238E27FC236}">
                <a16:creationId xmlns:a16="http://schemas.microsoft.com/office/drawing/2014/main" id="{B2ABDDCD-B8A0-CD51-7FAC-093E6425F623}"/>
              </a:ext>
            </a:extLst>
          </p:cNvPr>
          <p:cNvSpPr/>
          <p:nvPr/>
        </p:nvSpPr>
        <p:spPr>
          <a:xfrm rot="10800000">
            <a:off x="6392619" y="2585038"/>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14" name="Triangle 13">
            <a:extLst>
              <a:ext uri="{FF2B5EF4-FFF2-40B4-BE49-F238E27FC236}">
                <a16:creationId xmlns:a16="http://schemas.microsoft.com/office/drawing/2014/main" id="{B9834769-B90E-F597-3969-4D4C9DAA8943}"/>
              </a:ext>
            </a:extLst>
          </p:cNvPr>
          <p:cNvSpPr/>
          <p:nvPr/>
        </p:nvSpPr>
        <p:spPr>
          <a:xfrm rot="10800000">
            <a:off x="9143439" y="2585038"/>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3" name="Google Shape;18;p31">
            <a:extLst>
              <a:ext uri="{FF2B5EF4-FFF2-40B4-BE49-F238E27FC236}">
                <a16:creationId xmlns:a16="http://schemas.microsoft.com/office/drawing/2014/main" id="{CDE69629-11DA-2A05-BA3C-FDB18140877D}"/>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a:solidFill>
                  <a:schemeClr val="tx1">
                    <a:lumMod val="40000"/>
                    <a:lumOff val="60000"/>
                  </a:schemeClr>
                </a:solidFill>
                <a:ea typeface="华文新魏"/>
              </a:rPr>
              <a:t>27/3</a:t>
            </a:r>
          </a:p>
        </p:txBody>
      </p:sp>
    </p:spTree>
    <p:extLst>
      <p:ext uri="{BB962C8B-B14F-4D97-AF65-F5344CB8AC3E}">
        <p14:creationId xmlns:p14="http://schemas.microsoft.com/office/powerpoint/2010/main" val="39789256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B51E9-1FFB-68D4-D99D-913F08FD3633}"/>
              </a:ext>
            </a:extLst>
          </p:cNvPr>
          <p:cNvSpPr>
            <a:spLocks noGrp="1"/>
          </p:cNvSpPr>
          <p:nvPr>
            <p:ph type="title"/>
          </p:nvPr>
        </p:nvSpPr>
        <p:spPr/>
        <p:txBody>
          <a:bodyPr anchor="ctr">
            <a:noAutofit/>
          </a:bodyPr>
          <a:lstStyle/>
          <a:p>
            <a:pPr rtl="1"/>
            <a:r>
              <a:rPr lang="ar-SA" altLang="en-US">
                <a:latin typeface="Trebuchet MS"/>
              </a:rPr>
              <a:t>قراءة النتائج</a:t>
            </a:r>
            <a:endParaRPr lang="fr-FR"/>
          </a:p>
        </p:txBody>
      </p:sp>
      <p:pic>
        <p:nvPicPr>
          <p:cNvPr id="5" name="Picture Placeholder 4">
            <a:extLst>
              <a:ext uri="{FF2B5EF4-FFF2-40B4-BE49-F238E27FC236}">
                <a16:creationId xmlns:a16="http://schemas.microsoft.com/office/drawing/2014/main" id="{82C991B6-5E29-7EC3-5BD0-A2F2E4AF1DA2}"/>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l="-2568" t="-20520" r="-2739" b="-6178"/>
          <a:stretch/>
        </p:blipFill>
        <p:spPr>
          <a:xfrm rot="3825479">
            <a:off x="8604492" y="3669308"/>
            <a:ext cx="2071965" cy="2469902"/>
          </a:xfrm>
        </p:spPr>
      </p:pic>
    </p:spTree>
    <p:extLst>
      <p:ext uri="{BB962C8B-B14F-4D97-AF65-F5344CB8AC3E}">
        <p14:creationId xmlns:p14="http://schemas.microsoft.com/office/powerpoint/2010/main" val="27655731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93917-45FA-2F3B-345F-A0DEC8A05408}"/>
              </a:ext>
            </a:extLst>
          </p:cNvPr>
          <p:cNvSpPr>
            <a:spLocks noGrp="1"/>
          </p:cNvSpPr>
          <p:nvPr>
            <p:ph type="title"/>
          </p:nvPr>
        </p:nvSpPr>
        <p:spPr/>
        <p:txBody>
          <a:bodyPr/>
          <a:lstStyle/>
          <a:p>
            <a:pPr rtl="1"/>
            <a:r>
              <a:rPr lang="ar-SA" altLang="en-US" sz="4400" b="1"/>
              <a:t>في انتظار قراءة النتائج</a:t>
            </a:r>
          </a:p>
        </p:txBody>
      </p:sp>
      <p:sp>
        <p:nvSpPr>
          <p:cNvPr id="15" name="Text Placeholder 14">
            <a:extLst>
              <a:ext uri="{FF2B5EF4-FFF2-40B4-BE49-F238E27FC236}">
                <a16:creationId xmlns:a16="http://schemas.microsoft.com/office/drawing/2014/main" id="{E40B16D7-D1E2-6696-78A5-E84C97668653}"/>
              </a:ext>
            </a:extLst>
          </p:cNvPr>
          <p:cNvSpPr>
            <a:spLocks noGrp="1"/>
          </p:cNvSpPr>
          <p:nvPr>
            <p:ph type="body" sz="quarter" idx="25"/>
          </p:nvPr>
        </p:nvSpPr>
        <p:spPr>
          <a:xfrm>
            <a:off x="740055" y="1583821"/>
            <a:ext cx="5490570" cy="904634"/>
          </a:xfrm>
          <a:ln>
            <a:noFill/>
          </a:ln>
        </p:spPr>
        <p:txBody>
          <a:bodyPr vert="horz" lIns="216000" tIns="216000" rIns="216000" bIns="216000" rtlCol="0" anchor="t">
            <a:noAutofit/>
          </a:bodyPr>
          <a:lstStyle/>
          <a:p>
            <a:pPr marR="31750" algn="ctr" rtl="1">
              <a:lnSpc>
                <a:spcPct val="100000"/>
              </a:lnSpc>
              <a:spcBef>
                <a:spcPts val="100"/>
              </a:spcBef>
            </a:pPr>
            <a:r>
              <a:rPr lang="ar-SA" altLang="en-US" sz="1800" b="1">
                <a:solidFill>
                  <a:schemeClr val="accent1"/>
                </a:solidFill>
                <a:cs typeface="Calibri"/>
              </a:rPr>
              <a:t>الشريط الكاشف: </a:t>
            </a:r>
            <a:r>
              <a:rPr lang="ar-SA" altLang="en-US" sz="1800" b="1">
                <a:cs typeface="Calibri"/>
              </a:rPr>
              <a:t>انتظر 15-30</a:t>
            </a:r>
            <a:r>
              <a:rPr lang="ar-SA" altLang="en-US" sz="1800">
                <a:cs typeface="Calibri"/>
              </a:rPr>
              <a:t> </a:t>
            </a:r>
            <a:r>
              <a:rPr lang="ar-SA" altLang="en-US" sz="1800" b="1">
                <a:cs typeface="Calibri"/>
              </a:rPr>
              <a:t>دقيقة</a:t>
            </a:r>
            <a:r>
              <a:rPr lang="ar-SA" altLang="en-US" sz="1800">
                <a:cs typeface="Calibri"/>
              </a:rPr>
              <a:t> ثم أمسك أنبوبة الاختبار وارفع الشريط لأعلى حتى تتمكن من قراءة العلامات، ولكن لا تقم بإزالة الجزء السفلي من الشريط من الأنبوبة لتجنب الفوضى.</a:t>
            </a:r>
            <a:endParaRPr lang="en-GB" sz="1800">
              <a:cs typeface="Calibri"/>
            </a:endParaRPr>
          </a:p>
          <a:p>
            <a:pPr marR="31750" indent="-635" algn="ctr" rtl="1">
              <a:lnSpc>
                <a:spcPct val="100000"/>
              </a:lnSpc>
              <a:spcBef>
                <a:spcPts val="100"/>
              </a:spcBef>
            </a:pPr>
            <a:br>
              <a:rPr lang="en-GB" sz="1800" b="1" spc="-10">
                <a:cs typeface="Calibri"/>
              </a:rPr>
            </a:br>
            <a:endParaRPr lang="en-GB" sz="1800"/>
          </a:p>
        </p:txBody>
      </p:sp>
      <p:sp>
        <p:nvSpPr>
          <p:cNvPr id="17" name="Text Placeholder 14">
            <a:extLst>
              <a:ext uri="{FF2B5EF4-FFF2-40B4-BE49-F238E27FC236}">
                <a16:creationId xmlns:a16="http://schemas.microsoft.com/office/drawing/2014/main" id="{B4146578-576D-9208-04A4-8791A2BD3F12}"/>
              </a:ext>
            </a:extLst>
          </p:cNvPr>
          <p:cNvSpPr txBox="1">
            <a:spLocks/>
          </p:cNvSpPr>
          <p:nvPr/>
        </p:nvSpPr>
        <p:spPr>
          <a:xfrm>
            <a:off x="6230626" y="1775215"/>
            <a:ext cx="5054898" cy="1325562"/>
          </a:xfrm>
          <a:prstGeom prst="rect">
            <a:avLst/>
          </a:prstGeom>
          <a:ln w="6350">
            <a:noFill/>
          </a:ln>
        </p:spPr>
        <p:txBody>
          <a:bodyPr vert="horz" lIns="216000" tIns="216000" rIns="216000" bIns="216000" rtlCol="0" anchor="t">
            <a:no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5080" algn="ctr" rtl="1">
              <a:lnSpc>
                <a:spcPct val="100000"/>
              </a:lnSpc>
              <a:spcBef>
                <a:spcPts val="100"/>
              </a:spcBef>
            </a:pPr>
            <a:r>
              <a:rPr lang="ar-SA" altLang="en-US" sz="1800" b="1">
                <a:solidFill>
                  <a:schemeClr val="accent1"/>
                </a:solidFill>
                <a:cs typeface="Calibri"/>
              </a:rPr>
              <a:t>الكاسيت:</a:t>
            </a:r>
            <a:r>
              <a:rPr lang="ar-SA" altLang="en-US" sz="1800">
                <a:cs typeface="Calibri"/>
              </a:rPr>
              <a:t> </a:t>
            </a:r>
            <a:r>
              <a:rPr lang="ar-SA" altLang="en-US" sz="1800" b="1">
                <a:cs typeface="Calibri"/>
              </a:rPr>
              <a:t>انتظر 15 دقيقة</a:t>
            </a:r>
            <a:r>
              <a:rPr lang="ar-SA" altLang="en-US" sz="1800">
                <a:cs typeface="Calibri"/>
              </a:rPr>
              <a:t> واقرأ النتائج فورًا. لا تقرأ بعد 15 دقيقة.</a:t>
            </a:r>
            <a:endParaRPr lang="en-GB" sz="1800"/>
          </a:p>
        </p:txBody>
      </p:sp>
      <p:grpSp>
        <p:nvGrpSpPr>
          <p:cNvPr id="49" name="Group 48">
            <a:extLst>
              <a:ext uri="{FF2B5EF4-FFF2-40B4-BE49-F238E27FC236}">
                <a16:creationId xmlns:a16="http://schemas.microsoft.com/office/drawing/2014/main" id="{ED814809-B1A5-E2AB-E580-B56291FB5EB3}"/>
              </a:ext>
            </a:extLst>
          </p:cNvPr>
          <p:cNvGrpSpPr/>
          <p:nvPr/>
        </p:nvGrpSpPr>
        <p:grpSpPr>
          <a:xfrm>
            <a:off x="1209881" y="2672066"/>
            <a:ext cx="4816565" cy="3904974"/>
            <a:chOff x="1522549" y="2725428"/>
            <a:chExt cx="4816565" cy="3904974"/>
          </a:xfrm>
        </p:grpSpPr>
        <p:pic>
          <p:nvPicPr>
            <p:cNvPr id="5" name="Picture 4">
              <a:extLst>
                <a:ext uri="{FF2B5EF4-FFF2-40B4-BE49-F238E27FC236}">
                  <a16:creationId xmlns:a16="http://schemas.microsoft.com/office/drawing/2014/main" id="{B2494F3F-10DC-8EB6-7A57-EE9E85AACE1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522549" y="2725428"/>
              <a:ext cx="4055165" cy="3904974"/>
            </a:xfrm>
            <a:prstGeom prst="rect">
              <a:avLst/>
            </a:prstGeom>
          </p:spPr>
        </p:pic>
        <p:sp>
          <p:nvSpPr>
            <p:cNvPr id="7" name="TextBox 6">
              <a:extLst>
                <a:ext uri="{FF2B5EF4-FFF2-40B4-BE49-F238E27FC236}">
                  <a16:creationId xmlns:a16="http://schemas.microsoft.com/office/drawing/2014/main" id="{16579391-714B-0EF4-9E78-BDA1A5CAFA61}"/>
                </a:ext>
              </a:extLst>
            </p:cNvPr>
            <p:cNvSpPr txBox="1"/>
            <p:nvPr/>
          </p:nvSpPr>
          <p:spPr>
            <a:xfrm>
              <a:off x="5264059" y="4179548"/>
              <a:ext cx="1075055" cy="276999"/>
            </a:xfrm>
            <a:prstGeom prst="rect">
              <a:avLst/>
            </a:prstGeom>
            <a:noFill/>
          </p:spPr>
          <p:txBody>
            <a:bodyPr wrap="square" rtlCol="0">
              <a:spAutoFit/>
            </a:bodyPr>
            <a:lstStyle/>
            <a:p>
              <a:pPr algn="ctr" rtl="1"/>
              <a:r>
                <a:rPr lang="ar-SA" altLang="en-US" sz="1200"/>
                <a:t>انتظر</a:t>
              </a:r>
            </a:p>
          </p:txBody>
        </p:sp>
        <p:sp>
          <p:nvSpPr>
            <p:cNvPr id="9" name="TextBox 8">
              <a:extLst>
                <a:ext uri="{FF2B5EF4-FFF2-40B4-BE49-F238E27FC236}">
                  <a16:creationId xmlns:a16="http://schemas.microsoft.com/office/drawing/2014/main" id="{5A6AFD84-BA3C-587D-80FB-4CEA5B7CC2A7}"/>
                </a:ext>
              </a:extLst>
            </p:cNvPr>
            <p:cNvSpPr txBox="1"/>
            <p:nvPr/>
          </p:nvSpPr>
          <p:spPr>
            <a:xfrm>
              <a:off x="5264059" y="4926463"/>
              <a:ext cx="1075055" cy="307777"/>
            </a:xfrm>
            <a:prstGeom prst="rect">
              <a:avLst/>
            </a:prstGeom>
            <a:noFill/>
          </p:spPr>
          <p:txBody>
            <a:bodyPr wrap="square" rtlCol="0">
              <a:spAutoFit/>
            </a:bodyPr>
            <a:lstStyle/>
            <a:p>
              <a:pPr algn="ctr" rtl="1"/>
              <a:r>
                <a:rPr lang="ar-SA" altLang="en-US" sz="1200"/>
                <a:t>قراءة</a:t>
              </a:r>
            </a:p>
          </p:txBody>
        </p:sp>
        <p:cxnSp>
          <p:nvCxnSpPr>
            <p:cNvPr id="38" name="Straight Arrow Connector 37">
              <a:extLst>
                <a:ext uri="{FF2B5EF4-FFF2-40B4-BE49-F238E27FC236}">
                  <a16:creationId xmlns:a16="http://schemas.microsoft.com/office/drawing/2014/main" id="{B3C26C3A-BA9A-1E6A-3D18-9DF2A2A4B46D}"/>
                </a:ext>
              </a:extLst>
            </p:cNvPr>
            <p:cNvCxnSpPr>
              <a:cxnSpLocks/>
            </p:cNvCxnSpPr>
            <p:nvPr/>
          </p:nvCxnSpPr>
          <p:spPr>
            <a:xfrm>
              <a:off x="4635479" y="4352383"/>
              <a:ext cx="856408" cy="0"/>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DE1C4986-FAB8-D5FD-0889-01D97FA620E3}"/>
                </a:ext>
              </a:extLst>
            </p:cNvPr>
            <p:cNvCxnSpPr>
              <a:cxnSpLocks/>
            </p:cNvCxnSpPr>
            <p:nvPr/>
          </p:nvCxnSpPr>
          <p:spPr>
            <a:xfrm>
              <a:off x="4083728" y="5080352"/>
              <a:ext cx="1408159" cy="0"/>
            </a:xfrm>
            <a:prstGeom prst="straightConnector1">
              <a:avLst/>
            </a:prstGeom>
            <a:ln>
              <a:solidFill>
                <a:schemeClr val="accent4"/>
              </a:solidFill>
              <a:tailEnd type="triangle"/>
            </a:ln>
          </p:spPr>
          <p:style>
            <a:lnRef idx="2">
              <a:schemeClr val="accent1"/>
            </a:lnRef>
            <a:fillRef idx="0">
              <a:schemeClr val="accent1"/>
            </a:fillRef>
            <a:effectRef idx="1">
              <a:schemeClr val="accent1"/>
            </a:effectRef>
            <a:fontRef idx="minor">
              <a:schemeClr val="tx1"/>
            </a:fontRef>
          </p:style>
        </p:cxnSp>
      </p:grpSp>
      <p:grpSp>
        <p:nvGrpSpPr>
          <p:cNvPr id="50" name="Group 49">
            <a:extLst>
              <a:ext uri="{FF2B5EF4-FFF2-40B4-BE49-F238E27FC236}">
                <a16:creationId xmlns:a16="http://schemas.microsoft.com/office/drawing/2014/main" id="{3A83D234-243C-953A-2631-9F461261F4F4}"/>
              </a:ext>
            </a:extLst>
          </p:cNvPr>
          <p:cNvGrpSpPr/>
          <p:nvPr/>
        </p:nvGrpSpPr>
        <p:grpSpPr>
          <a:xfrm>
            <a:off x="6621324" y="2677160"/>
            <a:ext cx="4634141" cy="3904973"/>
            <a:chOff x="6804762" y="2725428"/>
            <a:chExt cx="4634141" cy="3904973"/>
          </a:xfrm>
        </p:grpSpPr>
        <p:sp>
          <p:nvSpPr>
            <p:cNvPr id="11" name="TextBox 10">
              <a:extLst>
                <a:ext uri="{FF2B5EF4-FFF2-40B4-BE49-F238E27FC236}">
                  <a16:creationId xmlns:a16="http://schemas.microsoft.com/office/drawing/2014/main" id="{E36A4587-B798-1E3A-11AF-9873E1D0021C}"/>
                </a:ext>
              </a:extLst>
            </p:cNvPr>
            <p:cNvSpPr txBox="1"/>
            <p:nvPr/>
          </p:nvSpPr>
          <p:spPr>
            <a:xfrm>
              <a:off x="10363848" y="4303970"/>
              <a:ext cx="1075055" cy="307777"/>
            </a:xfrm>
            <a:prstGeom prst="rect">
              <a:avLst/>
            </a:prstGeom>
            <a:noFill/>
          </p:spPr>
          <p:txBody>
            <a:bodyPr wrap="square" rtlCol="0">
              <a:spAutoFit/>
            </a:bodyPr>
            <a:lstStyle/>
            <a:p>
              <a:pPr algn="ctr" rtl="1"/>
              <a:r>
                <a:rPr lang="ar-SA" altLang="en-US" sz="1200"/>
                <a:t>قراءة</a:t>
              </a:r>
            </a:p>
          </p:txBody>
        </p:sp>
        <p:pic>
          <p:nvPicPr>
            <p:cNvPr id="43" name="Picture 42">
              <a:extLst>
                <a:ext uri="{FF2B5EF4-FFF2-40B4-BE49-F238E27FC236}">
                  <a16:creationId xmlns:a16="http://schemas.microsoft.com/office/drawing/2014/main" id="{44829957-EAA3-6705-EC2E-26DF8E5FC68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804762" y="2725428"/>
              <a:ext cx="4055165" cy="3904973"/>
            </a:xfrm>
            <a:prstGeom prst="rect">
              <a:avLst/>
            </a:prstGeom>
          </p:spPr>
        </p:pic>
        <p:cxnSp>
          <p:nvCxnSpPr>
            <p:cNvPr id="37" name="Straight Arrow Connector 36">
              <a:extLst>
                <a:ext uri="{FF2B5EF4-FFF2-40B4-BE49-F238E27FC236}">
                  <a16:creationId xmlns:a16="http://schemas.microsoft.com/office/drawing/2014/main" id="{578B19D5-19D5-4C1A-22CD-0BC25AA4BA62}"/>
                </a:ext>
              </a:extLst>
            </p:cNvPr>
            <p:cNvCxnSpPr>
              <a:cxnSpLocks/>
            </p:cNvCxnSpPr>
            <p:nvPr/>
          </p:nvCxnSpPr>
          <p:spPr>
            <a:xfrm>
              <a:off x="9757894" y="4458914"/>
              <a:ext cx="819700" cy="0"/>
            </a:xfrm>
            <a:prstGeom prst="straightConnector1">
              <a:avLst/>
            </a:prstGeom>
            <a:ln>
              <a:solidFill>
                <a:schemeClr val="accent4"/>
              </a:solidFill>
              <a:tailEnd type="triangle"/>
            </a:ln>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B06BF236-E47B-0D04-D7A4-807E5C4CC2E1}"/>
                </a:ext>
              </a:extLst>
            </p:cNvPr>
            <p:cNvSpPr txBox="1"/>
            <p:nvPr/>
          </p:nvSpPr>
          <p:spPr>
            <a:xfrm>
              <a:off x="10363848" y="3635585"/>
              <a:ext cx="1075055" cy="276999"/>
            </a:xfrm>
            <a:prstGeom prst="rect">
              <a:avLst/>
            </a:prstGeom>
            <a:noFill/>
          </p:spPr>
          <p:txBody>
            <a:bodyPr wrap="square" rtlCol="0">
              <a:spAutoFit/>
            </a:bodyPr>
            <a:lstStyle/>
            <a:p>
              <a:pPr algn="ctr" rtl="1"/>
              <a:r>
                <a:rPr lang="ar-SA" altLang="en-US" sz="1200"/>
                <a:t>انتظر</a:t>
              </a:r>
            </a:p>
          </p:txBody>
        </p:sp>
        <p:cxnSp>
          <p:nvCxnSpPr>
            <p:cNvPr id="47" name="Straight Arrow Connector 46">
              <a:extLst>
                <a:ext uri="{FF2B5EF4-FFF2-40B4-BE49-F238E27FC236}">
                  <a16:creationId xmlns:a16="http://schemas.microsoft.com/office/drawing/2014/main" id="{31335CAB-6C11-8FC4-64BE-87246AB5D424}"/>
                </a:ext>
              </a:extLst>
            </p:cNvPr>
            <p:cNvCxnSpPr>
              <a:cxnSpLocks/>
            </p:cNvCxnSpPr>
            <p:nvPr/>
          </p:nvCxnSpPr>
          <p:spPr>
            <a:xfrm>
              <a:off x="9766772" y="3784212"/>
              <a:ext cx="817966" cy="0"/>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grpSp>
      <p:sp>
        <p:nvSpPr>
          <p:cNvPr id="4" name="TextBox 3">
            <a:extLst>
              <a:ext uri="{FF2B5EF4-FFF2-40B4-BE49-F238E27FC236}">
                <a16:creationId xmlns:a16="http://schemas.microsoft.com/office/drawing/2014/main" id="{0B261672-9EF9-0789-5721-ACE582730108}"/>
              </a:ext>
            </a:extLst>
          </p:cNvPr>
          <p:cNvSpPr txBox="1"/>
          <p:nvPr/>
        </p:nvSpPr>
        <p:spPr>
          <a:xfrm>
            <a:off x="1005747" y="5974990"/>
            <a:ext cx="9670742" cy="430887"/>
          </a:xfrm>
          <a:prstGeom prst="rect">
            <a:avLst/>
          </a:prstGeom>
          <a:noFill/>
        </p:spPr>
        <p:txBody>
          <a:bodyPr wrap="square" lIns="91440" tIns="45720" rIns="91440" bIns="45720" anchor="t">
            <a:spAutoFit/>
          </a:bodyPr>
          <a:lstStyle/>
          <a:p>
            <a:pPr algn="r" rtl="1"/>
            <a:r>
              <a:rPr lang="ar-SA" altLang="en-US" sz="2200"/>
              <a:t>استخدم مؤقتًا مختبريًا أو مؤقتًا على هاتفك للحصول على وقت قراءة صحيح.</a:t>
            </a:r>
            <a:endParaRPr lang="en-GB" sz="2200">
              <a:effectLst/>
            </a:endParaRPr>
          </a:p>
        </p:txBody>
      </p:sp>
      <p:sp>
        <p:nvSpPr>
          <p:cNvPr id="3" name="Google Shape;18;p31">
            <a:extLst>
              <a:ext uri="{FF2B5EF4-FFF2-40B4-BE49-F238E27FC236}">
                <a16:creationId xmlns:a16="http://schemas.microsoft.com/office/drawing/2014/main" id="{80DF5133-DF4D-E675-70E9-380A98F5E8C5}"/>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a:solidFill>
                  <a:schemeClr val="tx1">
                    <a:lumMod val="40000"/>
                    <a:lumOff val="60000"/>
                  </a:schemeClr>
                </a:solidFill>
                <a:ea typeface="华文新魏"/>
              </a:rPr>
              <a:t>29/3</a:t>
            </a:r>
          </a:p>
        </p:txBody>
      </p:sp>
    </p:spTree>
    <p:extLst>
      <p:ext uri="{BB962C8B-B14F-4D97-AF65-F5344CB8AC3E}">
        <p14:creationId xmlns:p14="http://schemas.microsoft.com/office/powerpoint/2010/main" val="4282400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543FA-CC1F-46E2-B712-1773048BB41D}"/>
              </a:ext>
            </a:extLst>
          </p:cNvPr>
          <p:cNvSpPr>
            <a:spLocks noGrp="1"/>
          </p:cNvSpPr>
          <p:nvPr>
            <p:ph type="title"/>
          </p:nvPr>
        </p:nvSpPr>
        <p:spPr>
          <a:xfrm>
            <a:off x="838200" y="365125"/>
            <a:ext cx="10515600" cy="1325563"/>
          </a:xfrm>
        </p:spPr>
        <p:txBody>
          <a:bodyPr>
            <a:normAutofit/>
          </a:bodyPr>
          <a:lstStyle/>
          <a:p>
            <a:pPr rtl="1"/>
            <a:r>
              <a:rPr lang="ar-SA" b="1">
                <a:solidFill>
                  <a:srgbClr val="D99229"/>
                </a:solidFill>
                <a:latin typeface="Tahoma"/>
                <a:ea typeface="Tahoma"/>
                <a:cs typeface="Tahoma"/>
              </a:rPr>
              <a:t>المحتوى</a:t>
            </a:r>
            <a:endParaRPr lang="en-US"/>
          </a:p>
        </p:txBody>
      </p:sp>
      <p:grpSp>
        <p:nvGrpSpPr>
          <p:cNvPr id="18" name="Group 17">
            <a:extLst>
              <a:ext uri="{FF2B5EF4-FFF2-40B4-BE49-F238E27FC236}">
                <a16:creationId xmlns:a16="http://schemas.microsoft.com/office/drawing/2014/main" id="{A3EF0F88-A974-CCAE-99D0-7D424482DF54}"/>
              </a:ext>
            </a:extLst>
          </p:cNvPr>
          <p:cNvGrpSpPr/>
          <p:nvPr/>
        </p:nvGrpSpPr>
        <p:grpSpPr>
          <a:xfrm>
            <a:off x="2945597" y="2046199"/>
            <a:ext cx="6300807" cy="461665"/>
            <a:chOff x="2945597" y="2046199"/>
            <a:chExt cx="6300807" cy="461665"/>
          </a:xfrm>
        </p:grpSpPr>
        <p:sp>
          <p:nvSpPr>
            <p:cNvPr id="4" name="TextBox 3">
              <a:extLst>
                <a:ext uri="{FF2B5EF4-FFF2-40B4-BE49-F238E27FC236}">
                  <a16:creationId xmlns:a16="http://schemas.microsoft.com/office/drawing/2014/main" id="{14AA8381-CA71-44C9-B5DB-715D69498671}"/>
                </a:ext>
              </a:extLst>
            </p:cNvPr>
            <p:cNvSpPr txBox="1"/>
            <p:nvPr/>
          </p:nvSpPr>
          <p:spPr>
            <a:xfrm>
              <a:off x="3175586" y="2046199"/>
              <a:ext cx="6070818" cy="461665"/>
            </a:xfrm>
            <a:prstGeom prst="rect">
              <a:avLst/>
            </a:prstGeom>
            <a:noFill/>
            <a:ln w="6350">
              <a:solidFill>
                <a:schemeClr val="tx1"/>
              </a:solidFill>
            </a:ln>
          </p:spPr>
          <p:txBody>
            <a:bodyPr wrap="square" lIns="91440" tIns="45720" rIns="91440" bIns="45720" rtlCol="0" anchor="t">
              <a:noAutofit/>
            </a:bodyPr>
            <a:lstStyle/>
            <a:p>
              <a:pPr marL="359410" algn="r" rtl="1">
                <a:buClr>
                  <a:schemeClr val="accent3"/>
                </a:buClr>
              </a:pPr>
              <a:r>
                <a:rPr lang="ar-SA" altLang="en-US" sz="2000"/>
                <a:t>اختبارات التشخيص السريع (RDTs): ماذا، لماذا، متى</a:t>
              </a:r>
              <a:endParaRPr lang="en-US"/>
            </a:p>
          </p:txBody>
        </p:sp>
        <p:sp>
          <p:nvSpPr>
            <p:cNvPr id="12" name="Oval 11">
              <a:extLst>
                <a:ext uri="{FF2B5EF4-FFF2-40B4-BE49-F238E27FC236}">
                  <a16:creationId xmlns:a16="http://schemas.microsoft.com/office/drawing/2014/main" id="{9E606B72-C931-F0C7-3C45-BE2CD260A81D}"/>
                </a:ext>
              </a:extLst>
            </p:cNvPr>
            <p:cNvSpPr/>
            <p:nvPr/>
          </p:nvSpPr>
          <p:spPr>
            <a:xfrm>
              <a:off x="2945597" y="2080548"/>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r>
                <a:rPr lang="zh-CN" altLang="en-US" sz="1800" b="1">
                  <a:latin typeface="Trebuchet MS" panose="020B0703020202090204" pitchFamily="34" charset="0"/>
                </a:rPr>
                <a:t>1</a:t>
              </a:r>
            </a:p>
          </p:txBody>
        </p:sp>
      </p:grpSp>
      <p:grpSp>
        <p:nvGrpSpPr>
          <p:cNvPr id="19" name="Group 18">
            <a:extLst>
              <a:ext uri="{FF2B5EF4-FFF2-40B4-BE49-F238E27FC236}">
                <a16:creationId xmlns:a16="http://schemas.microsoft.com/office/drawing/2014/main" id="{5F9FB800-2538-8EEC-0D82-89D272BA1DB4}"/>
              </a:ext>
            </a:extLst>
          </p:cNvPr>
          <p:cNvGrpSpPr/>
          <p:nvPr/>
        </p:nvGrpSpPr>
        <p:grpSpPr>
          <a:xfrm>
            <a:off x="2945596" y="2785584"/>
            <a:ext cx="6300806" cy="461665"/>
            <a:chOff x="2945597" y="2785584"/>
            <a:chExt cx="6300806" cy="461665"/>
          </a:xfrm>
        </p:grpSpPr>
        <p:sp>
          <p:nvSpPr>
            <p:cNvPr id="5" name="TextBox 4">
              <a:extLst>
                <a:ext uri="{FF2B5EF4-FFF2-40B4-BE49-F238E27FC236}">
                  <a16:creationId xmlns:a16="http://schemas.microsoft.com/office/drawing/2014/main" id="{20EF6E7F-A645-60E4-5151-88FF9E968CE9}"/>
                </a:ext>
              </a:extLst>
            </p:cNvPr>
            <p:cNvSpPr txBox="1"/>
            <p:nvPr/>
          </p:nvSpPr>
          <p:spPr>
            <a:xfrm>
              <a:off x="3175585" y="2785584"/>
              <a:ext cx="6070818" cy="461665"/>
            </a:xfrm>
            <a:prstGeom prst="rect">
              <a:avLst/>
            </a:prstGeom>
            <a:noFill/>
            <a:ln w="6350">
              <a:solidFill>
                <a:schemeClr val="tx1"/>
              </a:solidFill>
            </a:ln>
          </p:spPr>
          <p:txBody>
            <a:bodyPr wrap="square">
              <a:noAutofit/>
            </a:bodyPr>
            <a:lstStyle/>
            <a:p>
              <a:pPr marL="360000" algn="r" rtl="1">
                <a:buClr>
                  <a:schemeClr val="accent3"/>
                </a:buClr>
              </a:pPr>
              <a:r>
                <a:rPr lang="ar-SA" altLang="en-US" sz="2000"/>
                <a:t>السلامة</a:t>
              </a:r>
            </a:p>
          </p:txBody>
        </p:sp>
        <p:sp>
          <p:nvSpPr>
            <p:cNvPr id="13" name="Oval 12">
              <a:extLst>
                <a:ext uri="{FF2B5EF4-FFF2-40B4-BE49-F238E27FC236}">
                  <a16:creationId xmlns:a16="http://schemas.microsoft.com/office/drawing/2014/main" id="{F6E663B7-FF43-691A-A588-C5E12B0E702F}"/>
                </a:ext>
              </a:extLst>
            </p:cNvPr>
            <p:cNvSpPr/>
            <p:nvPr/>
          </p:nvSpPr>
          <p:spPr>
            <a:xfrm>
              <a:off x="2945597" y="2819933"/>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r>
                <a:rPr lang="zh-CN" altLang="en-US" sz="1800" b="1">
                  <a:latin typeface="Trebuchet MS" panose="020B0703020202090204" pitchFamily="34" charset="0"/>
                </a:rPr>
                <a:t>2</a:t>
              </a:r>
            </a:p>
          </p:txBody>
        </p:sp>
      </p:grpSp>
      <p:grpSp>
        <p:nvGrpSpPr>
          <p:cNvPr id="20" name="Group 19">
            <a:extLst>
              <a:ext uri="{FF2B5EF4-FFF2-40B4-BE49-F238E27FC236}">
                <a16:creationId xmlns:a16="http://schemas.microsoft.com/office/drawing/2014/main" id="{461D6270-13A6-1453-E471-94E8F8428A92}"/>
              </a:ext>
            </a:extLst>
          </p:cNvPr>
          <p:cNvGrpSpPr/>
          <p:nvPr/>
        </p:nvGrpSpPr>
        <p:grpSpPr>
          <a:xfrm>
            <a:off x="2945596" y="3495900"/>
            <a:ext cx="6300806" cy="461665"/>
            <a:chOff x="2945597" y="3495900"/>
            <a:chExt cx="6300806" cy="461665"/>
          </a:xfrm>
        </p:grpSpPr>
        <p:sp>
          <p:nvSpPr>
            <p:cNvPr id="7" name="TextBox 6">
              <a:extLst>
                <a:ext uri="{FF2B5EF4-FFF2-40B4-BE49-F238E27FC236}">
                  <a16:creationId xmlns:a16="http://schemas.microsoft.com/office/drawing/2014/main" id="{E99ECF55-C8EB-FB39-B790-B5FDAF06BE2C}"/>
                </a:ext>
              </a:extLst>
            </p:cNvPr>
            <p:cNvSpPr txBox="1"/>
            <p:nvPr/>
          </p:nvSpPr>
          <p:spPr>
            <a:xfrm>
              <a:off x="3175585" y="3495900"/>
              <a:ext cx="6070818" cy="461665"/>
            </a:xfrm>
            <a:prstGeom prst="rect">
              <a:avLst/>
            </a:prstGeom>
            <a:noFill/>
            <a:ln w="6350">
              <a:solidFill>
                <a:schemeClr val="tx1"/>
              </a:solidFill>
            </a:ln>
          </p:spPr>
          <p:txBody>
            <a:bodyPr wrap="square" lIns="91440" tIns="45720" rIns="91440" bIns="45720" anchor="t">
              <a:noAutofit/>
            </a:bodyPr>
            <a:lstStyle/>
            <a:p>
              <a:pPr marL="359410" algn="r" rtl="1">
                <a:buClr>
                  <a:schemeClr val="accent3"/>
                </a:buClr>
              </a:pPr>
              <a:r>
                <a:rPr lang="ar-SA" altLang="en-US" sz="2000">
                  <a:cs typeface="Tahoma"/>
                </a:rPr>
                <a:t>الإجراء</a:t>
              </a:r>
            </a:p>
          </p:txBody>
        </p:sp>
        <p:sp>
          <p:nvSpPr>
            <p:cNvPr id="14" name="Oval 13">
              <a:extLst>
                <a:ext uri="{FF2B5EF4-FFF2-40B4-BE49-F238E27FC236}">
                  <a16:creationId xmlns:a16="http://schemas.microsoft.com/office/drawing/2014/main" id="{7872D4D0-84B4-E6F5-C01C-D88472247810}"/>
                </a:ext>
              </a:extLst>
            </p:cNvPr>
            <p:cNvSpPr/>
            <p:nvPr/>
          </p:nvSpPr>
          <p:spPr>
            <a:xfrm>
              <a:off x="2945597" y="3530249"/>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r>
                <a:rPr lang="zh-CN" altLang="en-US" sz="2000" b="1">
                  <a:latin typeface="Trebuchet MS" panose="020B0703020202090204" pitchFamily="34" charset="0"/>
                </a:rPr>
                <a:t>3</a:t>
              </a:r>
            </a:p>
          </p:txBody>
        </p:sp>
      </p:grpSp>
      <p:grpSp>
        <p:nvGrpSpPr>
          <p:cNvPr id="21" name="Group 20">
            <a:extLst>
              <a:ext uri="{FF2B5EF4-FFF2-40B4-BE49-F238E27FC236}">
                <a16:creationId xmlns:a16="http://schemas.microsoft.com/office/drawing/2014/main" id="{9C02DB04-D4FF-49FB-3FBB-1110E09E4B35}"/>
              </a:ext>
            </a:extLst>
          </p:cNvPr>
          <p:cNvGrpSpPr/>
          <p:nvPr/>
        </p:nvGrpSpPr>
        <p:grpSpPr>
          <a:xfrm>
            <a:off x="2945597" y="4238838"/>
            <a:ext cx="6300805" cy="461665"/>
            <a:chOff x="2945597" y="4296237"/>
            <a:chExt cx="6300805" cy="461665"/>
          </a:xfrm>
        </p:grpSpPr>
        <p:sp>
          <p:nvSpPr>
            <p:cNvPr id="9" name="TextBox 8">
              <a:extLst>
                <a:ext uri="{FF2B5EF4-FFF2-40B4-BE49-F238E27FC236}">
                  <a16:creationId xmlns:a16="http://schemas.microsoft.com/office/drawing/2014/main" id="{5629921B-C7EB-22C6-3B8A-7B1C1A708F04}"/>
                </a:ext>
              </a:extLst>
            </p:cNvPr>
            <p:cNvSpPr txBox="1"/>
            <p:nvPr/>
          </p:nvSpPr>
          <p:spPr>
            <a:xfrm>
              <a:off x="3175584" y="4296237"/>
              <a:ext cx="6070818" cy="461665"/>
            </a:xfrm>
            <a:prstGeom prst="rect">
              <a:avLst/>
            </a:prstGeom>
            <a:noFill/>
            <a:ln w="6350">
              <a:solidFill>
                <a:schemeClr val="tx1"/>
              </a:solidFill>
            </a:ln>
          </p:spPr>
          <p:txBody>
            <a:bodyPr wrap="square" lIns="91440" tIns="45720" rIns="91440" bIns="45720" anchor="t">
              <a:noAutofit/>
            </a:bodyPr>
            <a:lstStyle/>
            <a:p>
              <a:pPr marL="359410" algn="r" rtl="1">
                <a:buClr>
                  <a:schemeClr val="accent3"/>
                </a:buClr>
              </a:pPr>
              <a:r>
                <a:rPr lang="ar-SA" altLang="en-US" sz="2000">
                  <a:cs typeface="Tahoma"/>
                </a:rPr>
                <a:t>قراءة النتائج</a:t>
              </a:r>
              <a:endParaRPr lang="en-US" sz="2000">
                <a:cs typeface="Tahoma"/>
              </a:endParaRPr>
            </a:p>
          </p:txBody>
        </p:sp>
        <p:sp>
          <p:nvSpPr>
            <p:cNvPr id="15" name="Oval 14">
              <a:extLst>
                <a:ext uri="{FF2B5EF4-FFF2-40B4-BE49-F238E27FC236}">
                  <a16:creationId xmlns:a16="http://schemas.microsoft.com/office/drawing/2014/main" id="{8B07D4C6-42F7-05BD-2DA9-4750AFB3338B}"/>
                </a:ext>
              </a:extLst>
            </p:cNvPr>
            <p:cNvSpPr/>
            <p:nvPr/>
          </p:nvSpPr>
          <p:spPr>
            <a:xfrm>
              <a:off x="2945597" y="4330586"/>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zh-CN" altLang="en-US" sz="2000" b="1">
                  <a:latin typeface="Trebuchet MS" panose="020B0703020202090204" pitchFamily="34" charset="0"/>
                </a:rPr>
                <a:t>4</a:t>
              </a:r>
            </a:p>
          </p:txBody>
        </p:sp>
      </p:grpSp>
      <p:grpSp>
        <p:nvGrpSpPr>
          <p:cNvPr id="22" name="Group 21">
            <a:extLst>
              <a:ext uri="{FF2B5EF4-FFF2-40B4-BE49-F238E27FC236}">
                <a16:creationId xmlns:a16="http://schemas.microsoft.com/office/drawing/2014/main" id="{DD413ED5-FBCB-A7D7-B667-F4791D9E4CC0}"/>
              </a:ext>
            </a:extLst>
          </p:cNvPr>
          <p:cNvGrpSpPr/>
          <p:nvPr/>
        </p:nvGrpSpPr>
        <p:grpSpPr>
          <a:xfrm>
            <a:off x="2945596" y="4959460"/>
            <a:ext cx="6300806" cy="461665"/>
            <a:chOff x="2945597" y="4959460"/>
            <a:chExt cx="6300806" cy="461665"/>
          </a:xfrm>
        </p:grpSpPr>
        <p:sp>
          <p:nvSpPr>
            <p:cNvPr id="11" name="TextBox 10">
              <a:extLst>
                <a:ext uri="{FF2B5EF4-FFF2-40B4-BE49-F238E27FC236}">
                  <a16:creationId xmlns:a16="http://schemas.microsoft.com/office/drawing/2014/main" id="{106C8CF6-14F3-7CC9-B573-20469EEB7ABE}"/>
                </a:ext>
              </a:extLst>
            </p:cNvPr>
            <p:cNvSpPr txBox="1"/>
            <p:nvPr/>
          </p:nvSpPr>
          <p:spPr>
            <a:xfrm>
              <a:off x="3175585" y="4959460"/>
              <a:ext cx="6070818" cy="461665"/>
            </a:xfrm>
            <a:prstGeom prst="rect">
              <a:avLst/>
            </a:prstGeom>
            <a:noFill/>
            <a:ln w="6350">
              <a:solidFill>
                <a:schemeClr val="tx1"/>
              </a:solidFill>
            </a:ln>
          </p:spPr>
          <p:txBody>
            <a:bodyPr wrap="square" lIns="91440" tIns="45720" rIns="91440" bIns="45720" anchor="t">
              <a:noAutofit/>
            </a:bodyPr>
            <a:lstStyle/>
            <a:p>
              <a:pPr marL="359410" algn="r" rtl="1">
                <a:buClr>
                  <a:schemeClr val="accent3"/>
                </a:buClr>
              </a:pPr>
              <a:r>
                <a:rPr lang="ar-SA" altLang="en-US" sz="2000">
                  <a:cs typeface="Tahoma"/>
                </a:rPr>
                <a:t>التبليغ</a:t>
              </a:r>
              <a:endParaRPr lang="en-US" sz="2000">
                <a:cs typeface="Tahoma"/>
              </a:endParaRPr>
            </a:p>
          </p:txBody>
        </p:sp>
        <p:sp>
          <p:nvSpPr>
            <p:cNvPr id="16" name="Oval 15">
              <a:extLst>
                <a:ext uri="{FF2B5EF4-FFF2-40B4-BE49-F238E27FC236}">
                  <a16:creationId xmlns:a16="http://schemas.microsoft.com/office/drawing/2014/main" id="{39D6FD1E-CE86-17DE-8657-D16244411451}"/>
                </a:ext>
              </a:extLst>
            </p:cNvPr>
            <p:cNvSpPr/>
            <p:nvPr/>
          </p:nvSpPr>
          <p:spPr>
            <a:xfrm>
              <a:off x="2945597" y="4993809"/>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r>
                <a:rPr lang="zh-CN" altLang="en-US" sz="2000" b="1">
                  <a:latin typeface="Trebuchet MS" panose="020B0703020202090204" pitchFamily="34" charset="0"/>
                </a:rPr>
                <a:t>5</a:t>
              </a:r>
            </a:p>
          </p:txBody>
        </p:sp>
      </p:grpSp>
      <p:grpSp>
        <p:nvGrpSpPr>
          <p:cNvPr id="8" name="Group 7">
            <a:extLst>
              <a:ext uri="{FF2B5EF4-FFF2-40B4-BE49-F238E27FC236}">
                <a16:creationId xmlns:a16="http://schemas.microsoft.com/office/drawing/2014/main" id="{F0D326E5-DD3A-7C38-524F-AD3DD57A3E1D}"/>
              </a:ext>
            </a:extLst>
          </p:cNvPr>
          <p:cNvGrpSpPr/>
          <p:nvPr/>
        </p:nvGrpSpPr>
        <p:grpSpPr>
          <a:xfrm>
            <a:off x="2945596" y="5656411"/>
            <a:ext cx="6300806" cy="461665"/>
            <a:chOff x="2945597" y="4959460"/>
            <a:chExt cx="6300806" cy="461665"/>
          </a:xfrm>
        </p:grpSpPr>
        <p:sp>
          <p:nvSpPr>
            <p:cNvPr id="10" name="TextBox 9">
              <a:extLst>
                <a:ext uri="{FF2B5EF4-FFF2-40B4-BE49-F238E27FC236}">
                  <a16:creationId xmlns:a16="http://schemas.microsoft.com/office/drawing/2014/main" id="{C3AA570E-5008-0105-6B07-D79DBFC1C1AF}"/>
                </a:ext>
              </a:extLst>
            </p:cNvPr>
            <p:cNvSpPr txBox="1"/>
            <p:nvPr/>
          </p:nvSpPr>
          <p:spPr>
            <a:xfrm>
              <a:off x="3175585" y="4959460"/>
              <a:ext cx="6070818" cy="461665"/>
            </a:xfrm>
            <a:prstGeom prst="rect">
              <a:avLst/>
            </a:prstGeom>
            <a:noFill/>
            <a:ln w="6350">
              <a:solidFill>
                <a:schemeClr val="tx1"/>
              </a:solidFill>
            </a:ln>
          </p:spPr>
          <p:txBody>
            <a:bodyPr wrap="square" lIns="91440" tIns="45720" rIns="91440" bIns="45720" anchor="t">
              <a:noAutofit/>
            </a:bodyPr>
            <a:lstStyle/>
            <a:p>
              <a:pPr marL="359410" algn="r" rtl="1">
                <a:buClr>
                  <a:schemeClr val="accent3"/>
                </a:buClr>
              </a:pPr>
              <a:r>
                <a:rPr lang="ar-SA" altLang="en-US" sz="2000">
                  <a:cs typeface="Tahoma"/>
                </a:rPr>
                <a:t>تقييم نهاية الوحدة</a:t>
              </a:r>
            </a:p>
          </p:txBody>
        </p:sp>
        <p:sp>
          <p:nvSpPr>
            <p:cNvPr id="17" name="Oval 16">
              <a:extLst>
                <a:ext uri="{FF2B5EF4-FFF2-40B4-BE49-F238E27FC236}">
                  <a16:creationId xmlns:a16="http://schemas.microsoft.com/office/drawing/2014/main" id="{68D3BC7E-CA51-BC02-D03D-D3DBE845E189}"/>
                </a:ext>
              </a:extLst>
            </p:cNvPr>
            <p:cNvSpPr/>
            <p:nvPr/>
          </p:nvSpPr>
          <p:spPr>
            <a:xfrm>
              <a:off x="2945597" y="4993809"/>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r" rtl="1"/>
              <a:r>
                <a:rPr lang="zh-CN" altLang="en-US" sz="2000" b="1">
                  <a:latin typeface="Trebuchet MS"/>
                </a:rPr>
                <a:t>6</a:t>
              </a:r>
            </a:p>
          </p:txBody>
        </p:sp>
      </p:grpSp>
      <p:sp>
        <p:nvSpPr>
          <p:cNvPr id="3" name="Google Shape;18;p31">
            <a:extLst>
              <a:ext uri="{FF2B5EF4-FFF2-40B4-BE49-F238E27FC236}">
                <a16:creationId xmlns:a16="http://schemas.microsoft.com/office/drawing/2014/main" id="{2BD375D2-61EE-47E5-B2F4-22E84245AEF6}"/>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rtl="1"/>
              <a:t>3</a:t>
            </a:fld>
            <a:endParaRPr sz="1200">
              <a:solidFill>
                <a:schemeClr val="tx1">
                  <a:lumMod val="40000"/>
                  <a:lumOff val="60000"/>
                </a:schemeClr>
              </a:solidFill>
            </a:endParaRPr>
          </a:p>
        </p:txBody>
      </p:sp>
    </p:spTree>
    <p:extLst>
      <p:ext uri="{BB962C8B-B14F-4D97-AF65-F5344CB8AC3E}">
        <p14:creationId xmlns:p14="http://schemas.microsoft.com/office/powerpoint/2010/main" val="4345782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E25C3-545C-2082-AA26-6FC160F64D9E}"/>
              </a:ext>
            </a:extLst>
          </p:cNvPr>
          <p:cNvSpPr>
            <a:spLocks noGrp="1"/>
          </p:cNvSpPr>
          <p:nvPr>
            <p:ph type="title"/>
          </p:nvPr>
        </p:nvSpPr>
        <p:spPr/>
        <p:txBody>
          <a:bodyPr/>
          <a:lstStyle/>
          <a:p>
            <a:pPr rtl="1"/>
            <a:r>
              <a:rPr lang="ar-SA" altLang="en-US" b="1"/>
              <a:t>النتائج: إيجابية / سلبية</a:t>
            </a:r>
          </a:p>
        </p:txBody>
      </p:sp>
      <p:sp>
        <p:nvSpPr>
          <p:cNvPr id="4" name="Content Placeholder 3">
            <a:extLst>
              <a:ext uri="{FF2B5EF4-FFF2-40B4-BE49-F238E27FC236}">
                <a16:creationId xmlns:a16="http://schemas.microsoft.com/office/drawing/2014/main" id="{A264F813-3428-DEA5-642B-468CD78EA2B4}"/>
              </a:ext>
            </a:extLst>
          </p:cNvPr>
          <p:cNvSpPr>
            <a:spLocks noGrp="1"/>
          </p:cNvSpPr>
          <p:nvPr>
            <p:ph sz="half" idx="2"/>
          </p:nvPr>
        </p:nvSpPr>
        <p:spPr>
          <a:xfrm>
            <a:off x="6172200" y="2279069"/>
            <a:ext cx="5181600" cy="3528000"/>
          </a:xfrm>
          <a:ln>
            <a:solidFill>
              <a:schemeClr val="tx1"/>
            </a:solidFill>
          </a:ln>
        </p:spPr>
        <p:txBody>
          <a:bodyPr tIns="108000" anchor="t" anchorCtr="0">
            <a:noAutofit/>
          </a:bodyPr>
          <a:lstStyle/>
          <a:p>
            <a:pPr marL="342900" indent="-342900" algn="r" rtl="1">
              <a:lnSpc>
                <a:spcPct val="100000"/>
              </a:lnSpc>
              <a:buFont typeface="Arial" panose="020B0604020202020204" pitchFamily="34" charset="0"/>
              <a:buChar char="•"/>
            </a:pPr>
            <a:r>
              <a:rPr lang="ar-SA" altLang="en-US"/>
              <a:t>العينة لا تتفاعل مع خطوط الاختبار</a:t>
            </a:r>
          </a:p>
          <a:p>
            <a:pPr marL="342900" indent="-342900" algn="r" rtl="1">
              <a:lnSpc>
                <a:spcPct val="100000"/>
              </a:lnSpc>
              <a:buFont typeface="Arial" panose="020B0604020202020204" pitchFamily="34" charset="0"/>
              <a:buChar char="•"/>
            </a:pPr>
            <a:r>
              <a:rPr lang="ar-SA" altLang="en-US"/>
              <a:t>لا تظهر أي خطوط في منطقة الاختبار</a:t>
            </a:r>
          </a:p>
          <a:p>
            <a:pPr marL="342900" indent="-342900" algn="r" rtl="1">
              <a:lnSpc>
                <a:spcPct val="100000"/>
              </a:lnSpc>
              <a:buFont typeface="Arial" panose="020B0604020202020204" pitchFamily="34" charset="0"/>
              <a:buChar char="•"/>
            </a:pPr>
            <a:r>
              <a:rPr lang="ar-SA" altLang="en-US"/>
              <a:t>لا تستبعد الكوليرا تمامًا</a:t>
            </a:r>
          </a:p>
          <a:p>
            <a:pPr marL="342900" indent="-342900" algn="r" rtl="1">
              <a:lnSpc>
                <a:spcPct val="100000"/>
              </a:lnSpc>
              <a:buFont typeface="Arial" panose="020B0604020202020204" pitchFamily="34" charset="0"/>
              <a:buChar char="•"/>
            </a:pPr>
            <a:r>
              <a:rPr lang="ar-SA" altLang="en-US"/>
              <a:t>"سلبية" يمكن أن تعني اليقين، وهو ما لا يمكن لاختبار التشخيص السريع توفيره</a:t>
            </a:r>
          </a:p>
          <a:p>
            <a:pPr algn="r"/>
            <a:endParaRPr lang="en-US"/>
          </a:p>
        </p:txBody>
      </p:sp>
      <p:sp>
        <p:nvSpPr>
          <p:cNvPr id="6" name="Content Placeholder 5">
            <a:extLst>
              <a:ext uri="{FF2B5EF4-FFF2-40B4-BE49-F238E27FC236}">
                <a16:creationId xmlns:a16="http://schemas.microsoft.com/office/drawing/2014/main" id="{4ED97255-BB05-C336-E253-F73C6640A06B}"/>
              </a:ext>
            </a:extLst>
          </p:cNvPr>
          <p:cNvSpPr>
            <a:spLocks noGrp="1"/>
          </p:cNvSpPr>
          <p:nvPr>
            <p:ph sz="half" idx="1"/>
          </p:nvPr>
        </p:nvSpPr>
        <p:spPr>
          <a:xfrm>
            <a:off x="838200" y="2279070"/>
            <a:ext cx="5181600" cy="3528000"/>
          </a:xfrm>
          <a:ln>
            <a:solidFill>
              <a:schemeClr val="tx1"/>
            </a:solidFill>
          </a:ln>
        </p:spPr>
        <p:txBody>
          <a:bodyPr vert="horz" lIns="91440" tIns="108000" rIns="91440" bIns="45720" rtlCol="0" anchor="t" anchorCtr="0">
            <a:noAutofit/>
          </a:bodyPr>
          <a:lstStyle/>
          <a:p>
            <a:pPr marL="342900" indent="-342900" algn="r" rtl="1">
              <a:lnSpc>
                <a:spcPct val="100000"/>
              </a:lnSpc>
              <a:buFont typeface="Arial" panose="020B0604020202020204" pitchFamily="34" charset="0"/>
              <a:buChar char="•"/>
            </a:pPr>
            <a:r>
              <a:rPr lang="ar-SA" altLang="en-US">
                <a:latin typeface="Tahoma" panose="020B0604030504040204" pitchFamily="34" charset="0"/>
                <a:ea typeface="Tahoma" panose="020B0604030504040204" pitchFamily="34" charset="0"/>
                <a:cs typeface="Tahoma" panose="020B0604030504040204" pitchFamily="34" charset="0"/>
              </a:rPr>
              <a:t>تفاعلت العينة مع خطوط الاختبار</a:t>
            </a:r>
          </a:p>
          <a:p>
            <a:pPr marL="342900" indent="-342900" algn="r" rtl="1">
              <a:lnSpc>
                <a:spcPct val="100000"/>
              </a:lnSpc>
              <a:buFont typeface="Arial" panose="020B0604020202020204" pitchFamily="34" charset="0"/>
              <a:buChar char="•"/>
            </a:pPr>
            <a:r>
              <a:rPr lang="ar-SA" altLang="en-US">
                <a:latin typeface="Tahoma" panose="020B0604030504040204" pitchFamily="34" charset="0"/>
                <a:ea typeface="Tahoma" panose="020B0604030504040204" pitchFamily="34" charset="0"/>
                <a:cs typeface="Tahoma" panose="020B0604030504040204" pitchFamily="34" charset="0"/>
              </a:rPr>
              <a:t>يظهر خط في منطقة الاختبار لـ VC O1 أو VC O139</a:t>
            </a:r>
          </a:p>
          <a:p>
            <a:pPr marL="342900" indent="-342900" algn="r" rtl="1">
              <a:lnSpc>
                <a:spcPct val="100000"/>
              </a:lnSpc>
              <a:buFont typeface="Arial" panose="020B0604020202020204" pitchFamily="34" charset="0"/>
              <a:buChar char="•"/>
            </a:pPr>
            <a:r>
              <a:rPr lang="ar-SA" altLang="en-US">
                <a:latin typeface="Tahoma" panose="020B0604030504040204" pitchFamily="34" charset="0"/>
                <a:ea typeface="Tahoma" panose="020B0604030504040204" pitchFamily="34" charset="0"/>
                <a:cs typeface="Tahoma" panose="020B0604030504040204" pitchFamily="34" charset="0"/>
              </a:rPr>
              <a:t>يشير إلى احتمال كبير للإصابة بالكوليرا ولكنه ليس تأكيديًا</a:t>
            </a:r>
            <a:endParaRPr lang="en-US" altLang="en-US">
              <a:latin typeface="Tahoma" panose="020B0604030504040204" pitchFamily="34" charset="0"/>
              <a:ea typeface="Tahoma" panose="020B0604030504040204" pitchFamily="34" charset="0"/>
              <a:cs typeface="Tahoma" panose="020B0604030504040204" pitchFamily="34" charset="0"/>
            </a:endParaRPr>
          </a:p>
          <a:p>
            <a:pPr marL="342900" indent="-342900" algn="r" rtl="1">
              <a:buFont typeface="Arial" panose="020B0604020202020204" pitchFamily="34" charset="0"/>
              <a:buChar char="•"/>
            </a:pPr>
            <a:r>
              <a:rPr lang="ar-SA" altLang="en-US">
                <a:latin typeface="Tahoma" panose="020B0604030504040204" pitchFamily="34" charset="0"/>
                <a:ea typeface="Tahoma" panose="020B0604030504040204" pitchFamily="34" charset="0"/>
                <a:cs typeface="Tahoma" panose="020B0604030504040204" pitchFamily="34" charset="0"/>
              </a:rPr>
              <a:t>"إيجابية" مُخصصة للحالات المؤكدة بعد الفحص المختبري</a:t>
            </a:r>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7" name="Triangle 8">
            <a:extLst>
              <a:ext uri="{FF2B5EF4-FFF2-40B4-BE49-F238E27FC236}">
                <a16:creationId xmlns:a16="http://schemas.microsoft.com/office/drawing/2014/main" id="{9CD0A19E-2EB3-C97E-739D-D642ACF6FAAC}"/>
              </a:ext>
            </a:extLst>
          </p:cNvPr>
          <p:cNvSpPr/>
          <p:nvPr/>
        </p:nvSpPr>
        <p:spPr>
          <a:xfrm rot="10800000">
            <a:off x="1166462" y="2165780"/>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8" name="Triangle 8">
            <a:extLst>
              <a:ext uri="{FF2B5EF4-FFF2-40B4-BE49-F238E27FC236}">
                <a16:creationId xmlns:a16="http://schemas.microsoft.com/office/drawing/2014/main" id="{D7CB579D-7AD6-29F0-62D2-C11223954160}"/>
              </a:ext>
            </a:extLst>
          </p:cNvPr>
          <p:cNvSpPr/>
          <p:nvPr/>
        </p:nvSpPr>
        <p:spPr>
          <a:xfrm rot="10800000">
            <a:off x="6521243" y="2155274"/>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9" name="TextBox 8">
            <a:extLst>
              <a:ext uri="{FF2B5EF4-FFF2-40B4-BE49-F238E27FC236}">
                <a16:creationId xmlns:a16="http://schemas.microsoft.com/office/drawing/2014/main" id="{A318018C-62D2-B001-BC4D-1919E182E909}"/>
              </a:ext>
            </a:extLst>
          </p:cNvPr>
          <p:cNvSpPr txBox="1"/>
          <p:nvPr/>
        </p:nvSpPr>
        <p:spPr>
          <a:xfrm>
            <a:off x="6172200" y="1587492"/>
            <a:ext cx="5105401" cy="461665"/>
          </a:xfrm>
          <a:prstGeom prst="rect">
            <a:avLst/>
          </a:prstGeom>
          <a:solidFill>
            <a:schemeClr val="accent2">
              <a:lumMod val="60000"/>
              <a:lumOff val="40000"/>
            </a:schemeClr>
          </a:solidFill>
        </p:spPr>
        <p:txBody>
          <a:bodyPr wrap="square" rtlCol="0">
            <a:spAutoFit/>
          </a:bodyPr>
          <a:lstStyle/>
          <a:p>
            <a:pPr algn="ctr" rtl="1"/>
            <a:r>
              <a:rPr lang="ar-SA" altLang="en-US" sz="2200" b="1"/>
              <a:t>غير إيجابية</a:t>
            </a:r>
            <a:endParaRPr lang="en-GB" sz="2400" b="1"/>
          </a:p>
        </p:txBody>
      </p:sp>
      <p:sp>
        <p:nvSpPr>
          <p:cNvPr id="11" name="TextBox 10">
            <a:extLst>
              <a:ext uri="{FF2B5EF4-FFF2-40B4-BE49-F238E27FC236}">
                <a16:creationId xmlns:a16="http://schemas.microsoft.com/office/drawing/2014/main" id="{6140D57B-CC72-F213-3036-5766C9A20F3A}"/>
              </a:ext>
            </a:extLst>
          </p:cNvPr>
          <p:cNvSpPr txBox="1"/>
          <p:nvPr/>
        </p:nvSpPr>
        <p:spPr>
          <a:xfrm>
            <a:off x="838200" y="1587493"/>
            <a:ext cx="5181600" cy="461665"/>
          </a:xfrm>
          <a:prstGeom prst="rect">
            <a:avLst/>
          </a:prstGeom>
          <a:solidFill>
            <a:schemeClr val="accent2">
              <a:lumMod val="60000"/>
              <a:lumOff val="40000"/>
            </a:schemeClr>
          </a:solidFill>
        </p:spPr>
        <p:txBody>
          <a:bodyPr wrap="square" rtlCol="0">
            <a:spAutoFit/>
          </a:bodyPr>
          <a:lstStyle/>
          <a:p>
            <a:pPr algn="ctr" rtl="1"/>
            <a:r>
              <a:rPr lang="ar-SA" altLang="en-US" sz="2200" b="1">
                <a:latin typeface="+mj-lt"/>
              </a:rPr>
              <a:t>إيجابية</a:t>
            </a:r>
            <a:endParaRPr lang="en-GB" sz="2400" b="1">
              <a:latin typeface="+mj-lt"/>
            </a:endParaRPr>
          </a:p>
        </p:txBody>
      </p:sp>
      <p:sp>
        <p:nvSpPr>
          <p:cNvPr id="12" name="TextBox 11">
            <a:extLst>
              <a:ext uri="{FF2B5EF4-FFF2-40B4-BE49-F238E27FC236}">
                <a16:creationId xmlns:a16="http://schemas.microsoft.com/office/drawing/2014/main" id="{320213B3-7850-CAFB-C595-45F0592B8EEC}"/>
              </a:ext>
            </a:extLst>
          </p:cNvPr>
          <p:cNvSpPr txBox="1"/>
          <p:nvPr/>
        </p:nvSpPr>
        <p:spPr>
          <a:xfrm>
            <a:off x="838200" y="5990327"/>
            <a:ext cx="10758055" cy="430887"/>
          </a:xfrm>
          <a:prstGeom prst="rect">
            <a:avLst/>
          </a:prstGeom>
          <a:noFill/>
        </p:spPr>
        <p:txBody>
          <a:bodyPr wrap="square" rtlCol="0">
            <a:spAutoFit/>
          </a:bodyPr>
          <a:lstStyle/>
          <a:p>
            <a:pPr algn="ctr" rtl="1"/>
            <a:r>
              <a:rPr lang="ar-SA" altLang="en-US" sz="2200">
                <a:latin typeface="Arial" panose="020B0604020202020204" pitchFamily="34" charset="0"/>
              </a:rPr>
              <a:t>تضمن المصطلحات الواضحة إدارة الحالات المناسبة واتخاذ إجراءات الصحة العامة.</a:t>
            </a:r>
            <a:endParaRPr lang="en-US" altLang="en-US" sz="2400">
              <a:latin typeface="Arial" panose="020B0604020202020204" pitchFamily="34" charset="0"/>
            </a:endParaRPr>
          </a:p>
        </p:txBody>
      </p:sp>
      <p:sp>
        <p:nvSpPr>
          <p:cNvPr id="3" name="Google Shape;18;p31">
            <a:extLst>
              <a:ext uri="{FF2B5EF4-FFF2-40B4-BE49-F238E27FC236}">
                <a16:creationId xmlns:a16="http://schemas.microsoft.com/office/drawing/2014/main" id="{B472722F-FA36-7B2F-808F-DEAA59C14116}"/>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a:solidFill>
                  <a:schemeClr val="tx1">
                    <a:lumMod val="40000"/>
                    <a:lumOff val="60000"/>
                  </a:schemeClr>
                </a:solidFill>
                <a:ea typeface="华文新魏"/>
              </a:rPr>
              <a:t>30/3</a:t>
            </a:r>
          </a:p>
        </p:txBody>
      </p:sp>
    </p:spTree>
    <p:extLst>
      <p:ext uri="{BB962C8B-B14F-4D97-AF65-F5344CB8AC3E}">
        <p14:creationId xmlns:p14="http://schemas.microsoft.com/office/powerpoint/2010/main" val="4410721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E3C56-2105-9CC0-C966-9A6C163815AB}"/>
              </a:ext>
            </a:extLst>
          </p:cNvPr>
          <p:cNvSpPr>
            <a:spLocks noGrp="1"/>
          </p:cNvSpPr>
          <p:nvPr>
            <p:ph type="title"/>
          </p:nvPr>
        </p:nvSpPr>
        <p:spPr>
          <a:xfrm>
            <a:off x="873918" y="332443"/>
            <a:ext cx="10515600" cy="1325563"/>
          </a:xfrm>
        </p:spPr>
        <p:txBody>
          <a:bodyPr/>
          <a:lstStyle/>
          <a:p>
            <a:pPr rtl="1"/>
            <a:r>
              <a:rPr lang="ar-SA" altLang="en-US" sz="4200" b="1"/>
              <a:t>النتائج: الشريط الكاشف </a:t>
            </a:r>
          </a:p>
        </p:txBody>
      </p:sp>
      <p:grpSp>
        <p:nvGrpSpPr>
          <p:cNvPr id="15" name="Group 14">
            <a:extLst>
              <a:ext uri="{FF2B5EF4-FFF2-40B4-BE49-F238E27FC236}">
                <a16:creationId xmlns:a16="http://schemas.microsoft.com/office/drawing/2014/main" id="{7156B750-0B6C-C2AD-097A-512D86EA8B74}"/>
              </a:ext>
            </a:extLst>
          </p:cNvPr>
          <p:cNvGrpSpPr/>
          <p:nvPr/>
        </p:nvGrpSpPr>
        <p:grpSpPr>
          <a:xfrm>
            <a:off x="-9310" y="1347354"/>
            <a:ext cx="11679570" cy="5208304"/>
            <a:chOff x="-9310" y="1347354"/>
            <a:chExt cx="11679570" cy="5208304"/>
          </a:xfrm>
        </p:grpSpPr>
        <p:pic>
          <p:nvPicPr>
            <p:cNvPr id="10" name="Picture 9">
              <a:extLst>
                <a:ext uri="{FF2B5EF4-FFF2-40B4-BE49-F238E27FC236}">
                  <a16:creationId xmlns:a16="http://schemas.microsoft.com/office/drawing/2014/main" id="{D17744B8-D5AA-5F0A-185C-E99EA8B484D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23021" y="1347354"/>
              <a:ext cx="9682724" cy="4866978"/>
            </a:xfrm>
            <a:prstGeom prst="rect">
              <a:avLst/>
            </a:prstGeom>
          </p:spPr>
        </p:pic>
        <p:grpSp>
          <p:nvGrpSpPr>
            <p:cNvPr id="31" name="Group 30">
              <a:extLst>
                <a:ext uri="{FF2B5EF4-FFF2-40B4-BE49-F238E27FC236}">
                  <a16:creationId xmlns:a16="http://schemas.microsoft.com/office/drawing/2014/main" id="{9E7C08BE-79F6-79BC-EA77-D1FA731F9868}"/>
                </a:ext>
              </a:extLst>
            </p:cNvPr>
            <p:cNvGrpSpPr/>
            <p:nvPr/>
          </p:nvGrpSpPr>
          <p:grpSpPr>
            <a:xfrm>
              <a:off x="1418621" y="5538904"/>
              <a:ext cx="3622716" cy="571500"/>
              <a:chOff x="2522220" y="5029200"/>
              <a:chExt cx="2514600" cy="571500"/>
            </a:xfrm>
          </p:grpSpPr>
          <p:cxnSp>
            <p:nvCxnSpPr>
              <p:cNvPr id="18" name="Straight Connector 17">
                <a:extLst>
                  <a:ext uri="{FF2B5EF4-FFF2-40B4-BE49-F238E27FC236}">
                    <a16:creationId xmlns:a16="http://schemas.microsoft.com/office/drawing/2014/main" id="{A82CDBE1-A376-6867-7441-AE8ADC6DAF5C}"/>
                  </a:ext>
                </a:extLst>
              </p:cNvPr>
              <p:cNvCxnSpPr/>
              <p:nvPr/>
            </p:nvCxnSpPr>
            <p:spPr>
              <a:xfrm>
                <a:off x="2522220" y="5029200"/>
                <a:ext cx="0" cy="57150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B96B35CB-7F9F-205A-6F68-C3932B93E9A6}"/>
                  </a:ext>
                </a:extLst>
              </p:cNvPr>
              <p:cNvCxnSpPr>
                <a:cxnSpLocks/>
              </p:cNvCxnSpPr>
              <p:nvPr/>
            </p:nvCxnSpPr>
            <p:spPr>
              <a:xfrm>
                <a:off x="2522220" y="5600700"/>
                <a:ext cx="2514600" cy="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CB70C2A0-8AD6-4378-6402-B99A220BA0FB}"/>
                  </a:ext>
                </a:extLst>
              </p:cNvPr>
              <p:cNvCxnSpPr/>
              <p:nvPr/>
            </p:nvCxnSpPr>
            <p:spPr>
              <a:xfrm>
                <a:off x="5036820" y="5029200"/>
                <a:ext cx="0" cy="571500"/>
              </a:xfrm>
              <a:prstGeom prst="line">
                <a:avLst/>
              </a:prstGeom>
              <a:ln w="19050"/>
            </p:spPr>
            <p:style>
              <a:lnRef idx="2">
                <a:schemeClr val="accent1"/>
              </a:lnRef>
              <a:fillRef idx="0">
                <a:schemeClr val="accent1"/>
              </a:fillRef>
              <a:effectRef idx="1">
                <a:schemeClr val="accent1"/>
              </a:effectRef>
              <a:fontRef idx="minor">
                <a:schemeClr val="tx1"/>
              </a:fontRef>
            </p:style>
          </p:cxnSp>
        </p:grpSp>
        <p:grpSp>
          <p:nvGrpSpPr>
            <p:cNvPr id="32" name="Group 31">
              <a:extLst>
                <a:ext uri="{FF2B5EF4-FFF2-40B4-BE49-F238E27FC236}">
                  <a16:creationId xmlns:a16="http://schemas.microsoft.com/office/drawing/2014/main" id="{29AEBDE2-FC28-2F92-4B4F-9D808981A6E6}"/>
                </a:ext>
              </a:extLst>
            </p:cNvPr>
            <p:cNvGrpSpPr/>
            <p:nvPr/>
          </p:nvGrpSpPr>
          <p:grpSpPr>
            <a:xfrm>
              <a:off x="6474546" y="5538904"/>
              <a:ext cx="3782958" cy="571500"/>
              <a:chOff x="6012180" y="5029200"/>
              <a:chExt cx="3970020" cy="571500"/>
            </a:xfrm>
          </p:grpSpPr>
          <p:cxnSp>
            <p:nvCxnSpPr>
              <p:cNvPr id="23" name="Straight Connector 22">
                <a:extLst>
                  <a:ext uri="{FF2B5EF4-FFF2-40B4-BE49-F238E27FC236}">
                    <a16:creationId xmlns:a16="http://schemas.microsoft.com/office/drawing/2014/main" id="{02CC2F78-BAF3-B117-C7F9-022A1E4357F2}"/>
                  </a:ext>
                </a:extLst>
              </p:cNvPr>
              <p:cNvCxnSpPr/>
              <p:nvPr/>
            </p:nvCxnSpPr>
            <p:spPr>
              <a:xfrm>
                <a:off x="6012180" y="5029200"/>
                <a:ext cx="0" cy="57150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B46155E3-C5F5-FACE-3C49-566F3E9997FA}"/>
                  </a:ext>
                </a:extLst>
              </p:cNvPr>
              <p:cNvCxnSpPr>
                <a:cxnSpLocks/>
              </p:cNvCxnSpPr>
              <p:nvPr/>
            </p:nvCxnSpPr>
            <p:spPr>
              <a:xfrm>
                <a:off x="6012180" y="5600700"/>
                <a:ext cx="3970020" cy="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F8C3AF36-D5B7-56D7-6F3B-47DC99D9B6BF}"/>
                  </a:ext>
                </a:extLst>
              </p:cNvPr>
              <p:cNvCxnSpPr/>
              <p:nvPr/>
            </p:nvCxnSpPr>
            <p:spPr>
              <a:xfrm>
                <a:off x="9982200" y="5029200"/>
                <a:ext cx="0" cy="571500"/>
              </a:xfrm>
              <a:prstGeom prst="line">
                <a:avLst/>
              </a:prstGeom>
              <a:ln w="19050"/>
            </p:spPr>
            <p:style>
              <a:lnRef idx="2">
                <a:schemeClr val="accent1"/>
              </a:lnRef>
              <a:fillRef idx="0">
                <a:schemeClr val="accent1"/>
              </a:fillRef>
              <a:effectRef idx="1">
                <a:schemeClr val="accent1"/>
              </a:effectRef>
              <a:fontRef idx="minor">
                <a:schemeClr val="tx1"/>
              </a:fontRef>
            </p:style>
          </p:cxnSp>
        </p:grpSp>
        <p:sp>
          <p:nvSpPr>
            <p:cNvPr id="33" name="TextBox 32">
              <a:extLst>
                <a:ext uri="{FF2B5EF4-FFF2-40B4-BE49-F238E27FC236}">
                  <a16:creationId xmlns:a16="http://schemas.microsoft.com/office/drawing/2014/main" id="{7B169CD3-1DF0-536F-D2DA-A5D6148455AC}"/>
                </a:ext>
              </a:extLst>
            </p:cNvPr>
            <p:cNvSpPr txBox="1"/>
            <p:nvPr/>
          </p:nvSpPr>
          <p:spPr>
            <a:xfrm>
              <a:off x="1418621" y="6179574"/>
              <a:ext cx="3622715" cy="376084"/>
            </a:xfrm>
            <a:prstGeom prst="rect">
              <a:avLst/>
            </a:prstGeom>
            <a:solidFill>
              <a:schemeClr val="accent3">
                <a:lumMod val="60000"/>
                <a:lumOff val="40000"/>
              </a:schemeClr>
            </a:solidFill>
          </p:spPr>
          <p:txBody>
            <a:bodyPr wrap="square" rtlCol="0">
              <a:spAutoFit/>
            </a:bodyPr>
            <a:lstStyle/>
            <a:p>
              <a:pPr algn="ctr" rtl="1"/>
              <a:r>
                <a:rPr lang="ar-SA" altLang="en-US" sz="1600"/>
                <a:t>نتائج صالحة</a:t>
              </a:r>
            </a:p>
          </p:txBody>
        </p:sp>
        <p:sp>
          <p:nvSpPr>
            <p:cNvPr id="34" name="TextBox 33">
              <a:extLst>
                <a:ext uri="{FF2B5EF4-FFF2-40B4-BE49-F238E27FC236}">
                  <a16:creationId xmlns:a16="http://schemas.microsoft.com/office/drawing/2014/main" id="{67D0DCA4-E09C-B8EF-E8E2-873A689CCE0F}"/>
                </a:ext>
              </a:extLst>
            </p:cNvPr>
            <p:cNvSpPr txBox="1"/>
            <p:nvPr/>
          </p:nvSpPr>
          <p:spPr>
            <a:xfrm>
              <a:off x="6474546" y="6179574"/>
              <a:ext cx="3782958" cy="376084"/>
            </a:xfrm>
            <a:prstGeom prst="rect">
              <a:avLst/>
            </a:prstGeom>
            <a:solidFill>
              <a:schemeClr val="accent3">
                <a:lumMod val="60000"/>
                <a:lumOff val="40000"/>
              </a:schemeClr>
            </a:solidFill>
          </p:spPr>
          <p:txBody>
            <a:bodyPr wrap="square" rtlCol="0">
              <a:spAutoFit/>
            </a:bodyPr>
            <a:lstStyle/>
            <a:p>
              <a:pPr algn="ctr" rtl="1"/>
              <a:r>
                <a:rPr lang="ar-SA" altLang="en-US" sz="1600"/>
                <a:t>نتائج غير صالحة</a:t>
              </a:r>
            </a:p>
          </p:txBody>
        </p:sp>
        <p:sp>
          <p:nvSpPr>
            <p:cNvPr id="35" name="TextBox 34">
              <a:extLst>
                <a:ext uri="{FF2B5EF4-FFF2-40B4-BE49-F238E27FC236}">
                  <a16:creationId xmlns:a16="http://schemas.microsoft.com/office/drawing/2014/main" id="{9CF83CC7-33E8-C41C-2944-B81AA683A010}"/>
                </a:ext>
              </a:extLst>
            </p:cNvPr>
            <p:cNvSpPr txBox="1"/>
            <p:nvPr/>
          </p:nvSpPr>
          <p:spPr>
            <a:xfrm>
              <a:off x="297062" y="2905780"/>
              <a:ext cx="826676" cy="523220"/>
            </a:xfrm>
            <a:prstGeom prst="rect">
              <a:avLst/>
            </a:prstGeom>
            <a:noFill/>
          </p:spPr>
          <p:txBody>
            <a:bodyPr wrap="square" rtlCol="0">
              <a:spAutoFit/>
            </a:bodyPr>
            <a:lstStyle/>
            <a:p>
              <a:pPr algn="r" rtl="1"/>
              <a:r>
                <a:rPr lang="ar-SA" altLang="en-US" sz="1400"/>
                <a:t>شريط تحكم</a:t>
              </a:r>
            </a:p>
          </p:txBody>
        </p:sp>
        <p:sp>
          <p:nvSpPr>
            <p:cNvPr id="36" name="TextBox 35">
              <a:extLst>
                <a:ext uri="{FF2B5EF4-FFF2-40B4-BE49-F238E27FC236}">
                  <a16:creationId xmlns:a16="http://schemas.microsoft.com/office/drawing/2014/main" id="{5F8D860C-D810-D1FD-6301-C37BC24F5688}"/>
                </a:ext>
              </a:extLst>
            </p:cNvPr>
            <p:cNvSpPr txBox="1"/>
            <p:nvPr/>
          </p:nvSpPr>
          <p:spPr>
            <a:xfrm>
              <a:off x="-9310" y="4128304"/>
              <a:ext cx="1272689" cy="307777"/>
            </a:xfrm>
            <a:prstGeom prst="rect">
              <a:avLst/>
            </a:prstGeom>
            <a:noFill/>
          </p:spPr>
          <p:txBody>
            <a:bodyPr wrap="square" lIns="91440" tIns="45720" rIns="91440" bIns="45720" rtlCol="0" anchor="t">
              <a:spAutoFit/>
            </a:bodyPr>
            <a:lstStyle/>
            <a:p>
              <a:pPr algn="r" rtl="1"/>
              <a:r>
                <a:rPr lang="en-US" altLang="zh-CN" sz="1400"/>
                <a:t>O139</a:t>
              </a:r>
            </a:p>
          </p:txBody>
        </p:sp>
        <p:sp>
          <p:nvSpPr>
            <p:cNvPr id="37" name="TextBox 36">
              <a:extLst>
                <a:ext uri="{FF2B5EF4-FFF2-40B4-BE49-F238E27FC236}">
                  <a16:creationId xmlns:a16="http://schemas.microsoft.com/office/drawing/2014/main" id="{370EB97C-242B-63C0-623E-5BF1760FEB26}"/>
                </a:ext>
              </a:extLst>
            </p:cNvPr>
            <p:cNvSpPr txBox="1"/>
            <p:nvPr/>
          </p:nvSpPr>
          <p:spPr>
            <a:xfrm>
              <a:off x="818581" y="3651307"/>
              <a:ext cx="425585" cy="307777"/>
            </a:xfrm>
            <a:prstGeom prst="rect">
              <a:avLst/>
            </a:prstGeom>
            <a:noFill/>
          </p:spPr>
          <p:txBody>
            <a:bodyPr wrap="square" lIns="91440" tIns="45720" rIns="91440" bIns="45720" rtlCol="0" anchor="t">
              <a:spAutoFit/>
            </a:bodyPr>
            <a:lstStyle/>
            <a:p>
              <a:pPr algn="r" rtl="1"/>
              <a:r>
                <a:rPr lang="en-US" altLang="zh-CN" sz="1400"/>
                <a:t>O1</a:t>
              </a:r>
            </a:p>
          </p:txBody>
        </p:sp>
        <p:sp>
          <p:nvSpPr>
            <p:cNvPr id="38" name="TextBox 37">
              <a:extLst>
                <a:ext uri="{FF2B5EF4-FFF2-40B4-BE49-F238E27FC236}">
                  <a16:creationId xmlns:a16="http://schemas.microsoft.com/office/drawing/2014/main" id="{16A52CFD-1F4E-BCB9-70CE-438A7492C863}"/>
                </a:ext>
              </a:extLst>
            </p:cNvPr>
            <p:cNvSpPr txBox="1"/>
            <p:nvPr/>
          </p:nvSpPr>
          <p:spPr>
            <a:xfrm>
              <a:off x="10550110" y="2917410"/>
              <a:ext cx="1120150" cy="523220"/>
            </a:xfrm>
            <a:prstGeom prst="rect">
              <a:avLst/>
            </a:prstGeom>
            <a:noFill/>
          </p:spPr>
          <p:txBody>
            <a:bodyPr wrap="square" rtlCol="0">
              <a:spAutoFit/>
            </a:bodyPr>
            <a:lstStyle/>
            <a:p>
              <a:pPr rtl="1"/>
              <a:r>
                <a:rPr lang="ar-SA" altLang="en-US" sz="1200"/>
                <a:t>لا يوجد شريط تحكم</a:t>
              </a:r>
            </a:p>
          </p:txBody>
        </p:sp>
        <p:cxnSp>
          <p:nvCxnSpPr>
            <p:cNvPr id="42" name="Straight Arrow Connector 41">
              <a:extLst>
                <a:ext uri="{FF2B5EF4-FFF2-40B4-BE49-F238E27FC236}">
                  <a16:creationId xmlns:a16="http://schemas.microsoft.com/office/drawing/2014/main" id="{94809C9C-7228-F521-8A96-98332B855285}"/>
                </a:ext>
              </a:extLst>
            </p:cNvPr>
            <p:cNvCxnSpPr>
              <a:cxnSpLocks/>
            </p:cNvCxnSpPr>
            <p:nvPr/>
          </p:nvCxnSpPr>
          <p:spPr>
            <a:xfrm>
              <a:off x="1197710" y="3179020"/>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487CF700-2A88-41BE-B939-EF4858E76786}"/>
                </a:ext>
              </a:extLst>
            </p:cNvPr>
            <p:cNvCxnSpPr>
              <a:cxnSpLocks/>
            </p:cNvCxnSpPr>
            <p:nvPr/>
          </p:nvCxnSpPr>
          <p:spPr>
            <a:xfrm>
              <a:off x="2273814" y="3805195"/>
              <a:ext cx="2062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 name="Straight Arrow Connector 3">
              <a:extLst>
                <a:ext uri="{FF2B5EF4-FFF2-40B4-BE49-F238E27FC236}">
                  <a16:creationId xmlns:a16="http://schemas.microsoft.com/office/drawing/2014/main" id="{E9457325-DDF3-DB9C-E888-0A8A54AAED67}"/>
                </a:ext>
              </a:extLst>
            </p:cNvPr>
            <p:cNvCxnSpPr>
              <a:cxnSpLocks/>
            </p:cNvCxnSpPr>
            <p:nvPr/>
          </p:nvCxnSpPr>
          <p:spPr>
            <a:xfrm>
              <a:off x="3261042" y="3805195"/>
              <a:ext cx="2062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8DB4DCF2-D1E5-FA97-71CB-1C603996933C}"/>
                </a:ext>
              </a:extLst>
            </p:cNvPr>
            <p:cNvCxnSpPr>
              <a:cxnSpLocks/>
            </p:cNvCxnSpPr>
            <p:nvPr/>
          </p:nvCxnSpPr>
          <p:spPr>
            <a:xfrm>
              <a:off x="4272546" y="3805195"/>
              <a:ext cx="2062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06012791-9930-411D-E2B3-B4BCE7720C39}"/>
                </a:ext>
              </a:extLst>
            </p:cNvPr>
            <p:cNvCxnSpPr>
              <a:cxnSpLocks/>
            </p:cNvCxnSpPr>
            <p:nvPr/>
          </p:nvCxnSpPr>
          <p:spPr>
            <a:xfrm>
              <a:off x="3261042" y="4282193"/>
              <a:ext cx="2062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0FE338F7-9332-F460-E2A7-23AF937FAC23}"/>
                </a:ext>
              </a:extLst>
            </p:cNvPr>
            <p:cNvCxnSpPr>
              <a:cxnSpLocks/>
            </p:cNvCxnSpPr>
            <p:nvPr/>
          </p:nvCxnSpPr>
          <p:spPr>
            <a:xfrm>
              <a:off x="4272546" y="4282193"/>
              <a:ext cx="2062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8F00B4E5-4EB4-6D31-5E38-F47C24A89148}"/>
                </a:ext>
              </a:extLst>
            </p:cNvPr>
            <p:cNvCxnSpPr>
              <a:cxnSpLocks/>
            </p:cNvCxnSpPr>
            <p:nvPr/>
          </p:nvCxnSpPr>
          <p:spPr>
            <a:xfrm>
              <a:off x="2273814" y="4282193"/>
              <a:ext cx="2062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E22076D0-13ED-6060-2546-A07FDB3FD6DE}"/>
                </a:ext>
              </a:extLst>
            </p:cNvPr>
            <p:cNvCxnSpPr>
              <a:cxnSpLocks/>
            </p:cNvCxnSpPr>
            <p:nvPr/>
          </p:nvCxnSpPr>
          <p:spPr>
            <a:xfrm>
              <a:off x="1244696" y="4282193"/>
              <a:ext cx="2062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CFEE06C7-713A-E14D-45A3-13306E2DE553}"/>
                </a:ext>
              </a:extLst>
            </p:cNvPr>
            <p:cNvCxnSpPr>
              <a:cxnSpLocks/>
            </p:cNvCxnSpPr>
            <p:nvPr/>
          </p:nvCxnSpPr>
          <p:spPr>
            <a:xfrm>
              <a:off x="1244696" y="3805195"/>
              <a:ext cx="2062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42B1CCFD-89C6-1D14-E13E-2CF586EEE6A6}"/>
                </a:ext>
              </a:extLst>
            </p:cNvPr>
            <p:cNvCxnSpPr>
              <a:cxnSpLocks/>
            </p:cNvCxnSpPr>
            <p:nvPr/>
          </p:nvCxnSpPr>
          <p:spPr>
            <a:xfrm flipH="1" flipV="1">
              <a:off x="10147501" y="3179020"/>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3" name="Google Shape;18;p31">
            <a:extLst>
              <a:ext uri="{FF2B5EF4-FFF2-40B4-BE49-F238E27FC236}">
                <a16:creationId xmlns:a16="http://schemas.microsoft.com/office/drawing/2014/main" id="{E30D9FA8-CB67-4161-9BF3-1391470F792C}"/>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a:solidFill>
                  <a:schemeClr val="tx1">
                    <a:lumMod val="40000"/>
                    <a:lumOff val="60000"/>
                  </a:schemeClr>
                </a:solidFill>
                <a:ea typeface="华文新魏"/>
              </a:rPr>
              <a:t>31/3</a:t>
            </a:r>
          </a:p>
        </p:txBody>
      </p:sp>
    </p:spTree>
    <p:extLst>
      <p:ext uri="{BB962C8B-B14F-4D97-AF65-F5344CB8AC3E}">
        <p14:creationId xmlns:p14="http://schemas.microsoft.com/office/powerpoint/2010/main" val="34744307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83501D-C825-E124-0251-D5D542F59CB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201460" y="1254349"/>
            <a:ext cx="9676145" cy="4829540"/>
          </a:xfrm>
          <a:prstGeom prst="rect">
            <a:avLst/>
          </a:prstGeom>
        </p:spPr>
      </p:pic>
      <p:sp>
        <p:nvSpPr>
          <p:cNvPr id="2" name="Title 1">
            <a:extLst>
              <a:ext uri="{FF2B5EF4-FFF2-40B4-BE49-F238E27FC236}">
                <a16:creationId xmlns:a16="http://schemas.microsoft.com/office/drawing/2014/main" id="{694E3C56-2105-9CC0-C966-9A6C163815AB}"/>
              </a:ext>
            </a:extLst>
          </p:cNvPr>
          <p:cNvSpPr>
            <a:spLocks noGrp="1"/>
          </p:cNvSpPr>
          <p:nvPr>
            <p:ph type="title"/>
          </p:nvPr>
        </p:nvSpPr>
        <p:spPr>
          <a:xfrm>
            <a:off x="873918" y="332443"/>
            <a:ext cx="10515600" cy="1325563"/>
          </a:xfrm>
        </p:spPr>
        <p:txBody>
          <a:bodyPr/>
          <a:lstStyle/>
          <a:p>
            <a:pPr rtl="1"/>
            <a:r>
              <a:rPr lang="ar-SA" altLang="en-US" sz="4200" b="1"/>
              <a:t>النتائج: الكاسيت</a:t>
            </a:r>
          </a:p>
        </p:txBody>
      </p:sp>
      <p:grpSp>
        <p:nvGrpSpPr>
          <p:cNvPr id="31" name="Group 30">
            <a:extLst>
              <a:ext uri="{FF2B5EF4-FFF2-40B4-BE49-F238E27FC236}">
                <a16:creationId xmlns:a16="http://schemas.microsoft.com/office/drawing/2014/main" id="{9E7C08BE-79F6-79BC-EA77-D1FA731F9868}"/>
              </a:ext>
            </a:extLst>
          </p:cNvPr>
          <p:cNvGrpSpPr/>
          <p:nvPr/>
        </p:nvGrpSpPr>
        <p:grpSpPr>
          <a:xfrm>
            <a:off x="1369553" y="4838682"/>
            <a:ext cx="4347900" cy="571500"/>
            <a:chOff x="2522220" y="5029200"/>
            <a:chExt cx="2514600" cy="571500"/>
          </a:xfrm>
        </p:grpSpPr>
        <p:cxnSp>
          <p:nvCxnSpPr>
            <p:cNvPr id="18" name="Straight Connector 17">
              <a:extLst>
                <a:ext uri="{FF2B5EF4-FFF2-40B4-BE49-F238E27FC236}">
                  <a16:creationId xmlns:a16="http://schemas.microsoft.com/office/drawing/2014/main" id="{A82CDBE1-A376-6867-7441-AE8ADC6DAF5C}"/>
                </a:ext>
              </a:extLst>
            </p:cNvPr>
            <p:cNvCxnSpPr/>
            <p:nvPr/>
          </p:nvCxnSpPr>
          <p:spPr>
            <a:xfrm>
              <a:off x="2522220" y="5029200"/>
              <a:ext cx="0" cy="57150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B96B35CB-7F9F-205A-6F68-C3932B93E9A6}"/>
                </a:ext>
              </a:extLst>
            </p:cNvPr>
            <p:cNvCxnSpPr>
              <a:cxnSpLocks/>
            </p:cNvCxnSpPr>
            <p:nvPr/>
          </p:nvCxnSpPr>
          <p:spPr>
            <a:xfrm>
              <a:off x="2522220" y="5600700"/>
              <a:ext cx="2514600" cy="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CB70C2A0-8AD6-4378-6402-B99A220BA0FB}"/>
                </a:ext>
              </a:extLst>
            </p:cNvPr>
            <p:cNvCxnSpPr/>
            <p:nvPr/>
          </p:nvCxnSpPr>
          <p:spPr>
            <a:xfrm>
              <a:off x="5036820" y="5029200"/>
              <a:ext cx="0" cy="571500"/>
            </a:xfrm>
            <a:prstGeom prst="line">
              <a:avLst/>
            </a:prstGeom>
            <a:ln w="19050"/>
          </p:spPr>
          <p:style>
            <a:lnRef idx="2">
              <a:schemeClr val="accent1"/>
            </a:lnRef>
            <a:fillRef idx="0">
              <a:schemeClr val="accent1"/>
            </a:fillRef>
            <a:effectRef idx="1">
              <a:schemeClr val="accent1"/>
            </a:effectRef>
            <a:fontRef idx="minor">
              <a:schemeClr val="tx1"/>
            </a:fontRef>
          </p:style>
        </p:cxnSp>
      </p:grpSp>
      <p:grpSp>
        <p:nvGrpSpPr>
          <p:cNvPr id="32" name="Group 31">
            <a:extLst>
              <a:ext uri="{FF2B5EF4-FFF2-40B4-BE49-F238E27FC236}">
                <a16:creationId xmlns:a16="http://schemas.microsoft.com/office/drawing/2014/main" id="{29AEBDE2-FC28-2F92-4B4F-9D808981A6E6}"/>
              </a:ext>
            </a:extLst>
          </p:cNvPr>
          <p:cNvGrpSpPr/>
          <p:nvPr/>
        </p:nvGrpSpPr>
        <p:grpSpPr>
          <a:xfrm>
            <a:off x="6474548" y="4838682"/>
            <a:ext cx="4403058" cy="571500"/>
            <a:chOff x="6012180" y="5029200"/>
            <a:chExt cx="3970020" cy="571500"/>
          </a:xfrm>
        </p:grpSpPr>
        <p:cxnSp>
          <p:nvCxnSpPr>
            <p:cNvPr id="23" name="Straight Connector 22">
              <a:extLst>
                <a:ext uri="{FF2B5EF4-FFF2-40B4-BE49-F238E27FC236}">
                  <a16:creationId xmlns:a16="http://schemas.microsoft.com/office/drawing/2014/main" id="{02CC2F78-BAF3-B117-C7F9-022A1E4357F2}"/>
                </a:ext>
              </a:extLst>
            </p:cNvPr>
            <p:cNvCxnSpPr/>
            <p:nvPr/>
          </p:nvCxnSpPr>
          <p:spPr>
            <a:xfrm>
              <a:off x="6012180" y="5029200"/>
              <a:ext cx="0" cy="57150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B46155E3-C5F5-FACE-3C49-566F3E9997FA}"/>
                </a:ext>
              </a:extLst>
            </p:cNvPr>
            <p:cNvCxnSpPr>
              <a:cxnSpLocks/>
            </p:cNvCxnSpPr>
            <p:nvPr/>
          </p:nvCxnSpPr>
          <p:spPr>
            <a:xfrm>
              <a:off x="6012180" y="5600700"/>
              <a:ext cx="3970020" cy="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F8C3AF36-D5B7-56D7-6F3B-47DC99D9B6BF}"/>
                </a:ext>
              </a:extLst>
            </p:cNvPr>
            <p:cNvCxnSpPr/>
            <p:nvPr/>
          </p:nvCxnSpPr>
          <p:spPr>
            <a:xfrm>
              <a:off x="9982200" y="5029200"/>
              <a:ext cx="0" cy="571500"/>
            </a:xfrm>
            <a:prstGeom prst="line">
              <a:avLst/>
            </a:prstGeom>
            <a:ln w="19050"/>
          </p:spPr>
          <p:style>
            <a:lnRef idx="2">
              <a:schemeClr val="accent1"/>
            </a:lnRef>
            <a:fillRef idx="0">
              <a:schemeClr val="accent1"/>
            </a:fillRef>
            <a:effectRef idx="1">
              <a:schemeClr val="accent1"/>
            </a:effectRef>
            <a:fontRef idx="minor">
              <a:schemeClr val="tx1"/>
            </a:fontRef>
          </p:style>
        </p:cxnSp>
      </p:grpSp>
      <p:sp>
        <p:nvSpPr>
          <p:cNvPr id="33" name="TextBox 32">
            <a:extLst>
              <a:ext uri="{FF2B5EF4-FFF2-40B4-BE49-F238E27FC236}">
                <a16:creationId xmlns:a16="http://schemas.microsoft.com/office/drawing/2014/main" id="{7B169CD3-1DF0-536F-D2DA-A5D6148455AC}"/>
              </a:ext>
            </a:extLst>
          </p:cNvPr>
          <p:cNvSpPr txBox="1"/>
          <p:nvPr/>
        </p:nvSpPr>
        <p:spPr>
          <a:xfrm>
            <a:off x="1369553" y="5479352"/>
            <a:ext cx="4347900" cy="376084"/>
          </a:xfrm>
          <a:prstGeom prst="rect">
            <a:avLst/>
          </a:prstGeom>
          <a:solidFill>
            <a:schemeClr val="accent3">
              <a:lumMod val="60000"/>
              <a:lumOff val="40000"/>
            </a:schemeClr>
          </a:solidFill>
        </p:spPr>
        <p:txBody>
          <a:bodyPr wrap="square" rtlCol="0">
            <a:spAutoFit/>
          </a:bodyPr>
          <a:lstStyle/>
          <a:p>
            <a:pPr algn="ctr" rtl="1"/>
            <a:r>
              <a:rPr lang="ar-SA" altLang="en-US" sz="1600"/>
              <a:t>نتائج صالحة</a:t>
            </a:r>
          </a:p>
        </p:txBody>
      </p:sp>
      <p:sp>
        <p:nvSpPr>
          <p:cNvPr id="34" name="TextBox 33">
            <a:extLst>
              <a:ext uri="{FF2B5EF4-FFF2-40B4-BE49-F238E27FC236}">
                <a16:creationId xmlns:a16="http://schemas.microsoft.com/office/drawing/2014/main" id="{67D0DCA4-E09C-B8EF-E8E2-873A689CCE0F}"/>
              </a:ext>
            </a:extLst>
          </p:cNvPr>
          <p:cNvSpPr txBox="1"/>
          <p:nvPr/>
        </p:nvSpPr>
        <p:spPr>
          <a:xfrm>
            <a:off x="6474548" y="5479352"/>
            <a:ext cx="4403057" cy="376084"/>
          </a:xfrm>
          <a:prstGeom prst="rect">
            <a:avLst/>
          </a:prstGeom>
          <a:solidFill>
            <a:schemeClr val="accent3">
              <a:lumMod val="60000"/>
              <a:lumOff val="40000"/>
            </a:schemeClr>
          </a:solidFill>
        </p:spPr>
        <p:txBody>
          <a:bodyPr wrap="square" rtlCol="0">
            <a:spAutoFit/>
          </a:bodyPr>
          <a:lstStyle/>
          <a:p>
            <a:pPr algn="ctr" rtl="1"/>
            <a:r>
              <a:rPr lang="ar-SA" altLang="en-US" sz="1600"/>
              <a:t>نتائج غير صالحة</a:t>
            </a:r>
          </a:p>
        </p:txBody>
      </p:sp>
      <p:sp>
        <p:nvSpPr>
          <p:cNvPr id="35" name="TextBox 34">
            <a:extLst>
              <a:ext uri="{FF2B5EF4-FFF2-40B4-BE49-F238E27FC236}">
                <a16:creationId xmlns:a16="http://schemas.microsoft.com/office/drawing/2014/main" id="{9CF83CC7-33E8-C41C-2944-B81AA683A010}"/>
              </a:ext>
            </a:extLst>
          </p:cNvPr>
          <p:cNvSpPr txBox="1"/>
          <p:nvPr/>
        </p:nvSpPr>
        <p:spPr>
          <a:xfrm>
            <a:off x="27264" y="3180325"/>
            <a:ext cx="1054110" cy="484361"/>
          </a:xfrm>
          <a:prstGeom prst="rect">
            <a:avLst/>
          </a:prstGeom>
          <a:noFill/>
        </p:spPr>
        <p:txBody>
          <a:bodyPr wrap="square" rtlCol="0">
            <a:noAutofit/>
          </a:bodyPr>
          <a:lstStyle/>
          <a:p>
            <a:pPr algn="r" rtl="1"/>
            <a:r>
              <a:rPr lang="ar-SA" altLang="en-US" sz="1400"/>
              <a:t>شريط تحكم</a:t>
            </a:r>
          </a:p>
        </p:txBody>
      </p:sp>
      <p:sp>
        <p:nvSpPr>
          <p:cNvPr id="36" name="TextBox 35">
            <a:extLst>
              <a:ext uri="{FF2B5EF4-FFF2-40B4-BE49-F238E27FC236}">
                <a16:creationId xmlns:a16="http://schemas.microsoft.com/office/drawing/2014/main" id="{5F8D860C-D810-D1FD-6301-C37BC24F5688}"/>
              </a:ext>
            </a:extLst>
          </p:cNvPr>
          <p:cNvSpPr txBox="1"/>
          <p:nvPr/>
        </p:nvSpPr>
        <p:spPr>
          <a:xfrm>
            <a:off x="-203404" y="3533202"/>
            <a:ext cx="1272689" cy="307777"/>
          </a:xfrm>
          <a:prstGeom prst="rect">
            <a:avLst/>
          </a:prstGeom>
          <a:noFill/>
        </p:spPr>
        <p:txBody>
          <a:bodyPr wrap="square" lIns="91440" tIns="45720" rIns="91440" bIns="45720" rtlCol="0" anchor="t">
            <a:spAutoFit/>
          </a:bodyPr>
          <a:lstStyle/>
          <a:p>
            <a:pPr algn="r" rtl="1"/>
            <a:r>
              <a:rPr lang="en-US" altLang="zh-CN" sz="1400"/>
              <a:t>O1</a:t>
            </a:r>
          </a:p>
        </p:txBody>
      </p:sp>
      <p:sp>
        <p:nvSpPr>
          <p:cNvPr id="37" name="TextBox 36">
            <a:extLst>
              <a:ext uri="{FF2B5EF4-FFF2-40B4-BE49-F238E27FC236}">
                <a16:creationId xmlns:a16="http://schemas.microsoft.com/office/drawing/2014/main" id="{370EB97C-242B-63C0-623E-5BF1760FEB26}"/>
              </a:ext>
            </a:extLst>
          </p:cNvPr>
          <p:cNvSpPr txBox="1"/>
          <p:nvPr/>
        </p:nvSpPr>
        <p:spPr>
          <a:xfrm>
            <a:off x="296530" y="3344571"/>
            <a:ext cx="784661" cy="307777"/>
          </a:xfrm>
          <a:prstGeom prst="rect">
            <a:avLst/>
          </a:prstGeom>
          <a:noFill/>
        </p:spPr>
        <p:txBody>
          <a:bodyPr wrap="square" lIns="91440" tIns="45720" rIns="91440" bIns="45720" rtlCol="0" anchor="t">
            <a:spAutoFit/>
          </a:bodyPr>
          <a:lstStyle/>
          <a:p>
            <a:pPr algn="r" rtl="1"/>
            <a:r>
              <a:rPr lang="en-US" altLang="zh-CN" sz="1400"/>
              <a:t>O139</a:t>
            </a:r>
          </a:p>
        </p:txBody>
      </p:sp>
      <p:sp>
        <p:nvSpPr>
          <p:cNvPr id="38" name="TextBox 37">
            <a:extLst>
              <a:ext uri="{FF2B5EF4-FFF2-40B4-BE49-F238E27FC236}">
                <a16:creationId xmlns:a16="http://schemas.microsoft.com/office/drawing/2014/main" id="{16A52CFD-1F4E-BCB9-70CE-438A7492C863}"/>
              </a:ext>
            </a:extLst>
          </p:cNvPr>
          <p:cNvSpPr txBox="1"/>
          <p:nvPr/>
        </p:nvSpPr>
        <p:spPr>
          <a:xfrm>
            <a:off x="11098812" y="3042338"/>
            <a:ext cx="1074339" cy="760333"/>
          </a:xfrm>
          <a:prstGeom prst="rect">
            <a:avLst/>
          </a:prstGeom>
          <a:noFill/>
        </p:spPr>
        <p:txBody>
          <a:bodyPr wrap="square" rtlCol="0">
            <a:noAutofit/>
          </a:bodyPr>
          <a:lstStyle/>
          <a:p>
            <a:pPr rtl="1"/>
            <a:r>
              <a:rPr lang="ar-SA" altLang="en-US" sz="1200"/>
              <a:t>لا يوجد شريط تحكم</a:t>
            </a:r>
          </a:p>
        </p:txBody>
      </p:sp>
      <p:cxnSp>
        <p:nvCxnSpPr>
          <p:cNvPr id="43" name="Straight Arrow Connector 42">
            <a:extLst>
              <a:ext uri="{FF2B5EF4-FFF2-40B4-BE49-F238E27FC236}">
                <a16:creationId xmlns:a16="http://schemas.microsoft.com/office/drawing/2014/main" id="{81ACA65B-717A-531B-97B3-1B55DDCD2F48}"/>
              </a:ext>
            </a:extLst>
          </p:cNvPr>
          <p:cNvCxnSpPr>
            <a:cxnSpLocks/>
          </p:cNvCxnSpPr>
          <p:nvPr/>
        </p:nvCxnSpPr>
        <p:spPr>
          <a:xfrm>
            <a:off x="1082208" y="3346421"/>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8A03E614-7877-6FF7-5971-3E88F771A857}"/>
              </a:ext>
            </a:extLst>
          </p:cNvPr>
          <p:cNvCxnSpPr>
            <a:cxnSpLocks/>
          </p:cNvCxnSpPr>
          <p:nvPr/>
        </p:nvCxnSpPr>
        <p:spPr>
          <a:xfrm flipH="1">
            <a:off x="10806361" y="3344761"/>
            <a:ext cx="28403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BB9D0A5B-8941-2447-6E0D-92AD7A09D9C2}"/>
              </a:ext>
            </a:extLst>
          </p:cNvPr>
          <p:cNvCxnSpPr>
            <a:cxnSpLocks/>
          </p:cNvCxnSpPr>
          <p:nvPr/>
        </p:nvCxnSpPr>
        <p:spPr>
          <a:xfrm>
            <a:off x="4507170" y="3500189"/>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69279F59-8F06-D8BF-2AB6-16C876798AD5}"/>
              </a:ext>
            </a:extLst>
          </p:cNvPr>
          <p:cNvCxnSpPr>
            <a:cxnSpLocks/>
          </p:cNvCxnSpPr>
          <p:nvPr/>
        </p:nvCxnSpPr>
        <p:spPr>
          <a:xfrm>
            <a:off x="4507170" y="3664433"/>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1A2DACD3-7576-4D00-6C00-C8372E14BC1D}"/>
              </a:ext>
            </a:extLst>
          </p:cNvPr>
          <p:cNvCxnSpPr>
            <a:cxnSpLocks/>
          </p:cNvCxnSpPr>
          <p:nvPr/>
        </p:nvCxnSpPr>
        <p:spPr>
          <a:xfrm>
            <a:off x="3392442" y="3500189"/>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8D557A29-2E87-E666-36DF-FE5CAD095E16}"/>
              </a:ext>
            </a:extLst>
          </p:cNvPr>
          <p:cNvCxnSpPr>
            <a:cxnSpLocks/>
          </p:cNvCxnSpPr>
          <p:nvPr/>
        </p:nvCxnSpPr>
        <p:spPr>
          <a:xfrm>
            <a:off x="3392442" y="3654740"/>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4DAA77BD-56F2-3AA8-0D7C-9E74244B80B6}"/>
              </a:ext>
            </a:extLst>
          </p:cNvPr>
          <p:cNvCxnSpPr>
            <a:cxnSpLocks/>
          </p:cNvCxnSpPr>
          <p:nvPr/>
        </p:nvCxnSpPr>
        <p:spPr>
          <a:xfrm>
            <a:off x="2274483" y="3500189"/>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2EB0A40F-83A8-F6EE-F6C8-80CDB99025A5}"/>
              </a:ext>
            </a:extLst>
          </p:cNvPr>
          <p:cNvCxnSpPr>
            <a:cxnSpLocks/>
          </p:cNvCxnSpPr>
          <p:nvPr/>
        </p:nvCxnSpPr>
        <p:spPr>
          <a:xfrm>
            <a:off x="2274483" y="3664433"/>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88155D11-2875-D07A-F3E1-C5CB1CE7A2B2}"/>
              </a:ext>
            </a:extLst>
          </p:cNvPr>
          <p:cNvCxnSpPr>
            <a:cxnSpLocks/>
          </p:cNvCxnSpPr>
          <p:nvPr/>
        </p:nvCxnSpPr>
        <p:spPr>
          <a:xfrm>
            <a:off x="1069285" y="3500189"/>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5FAED2C7-6A41-F57D-3504-572C958D5101}"/>
              </a:ext>
            </a:extLst>
          </p:cNvPr>
          <p:cNvCxnSpPr>
            <a:cxnSpLocks/>
          </p:cNvCxnSpPr>
          <p:nvPr/>
        </p:nvCxnSpPr>
        <p:spPr>
          <a:xfrm>
            <a:off x="1069285" y="3664433"/>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Google Shape;18;p31">
            <a:extLst>
              <a:ext uri="{FF2B5EF4-FFF2-40B4-BE49-F238E27FC236}">
                <a16:creationId xmlns:a16="http://schemas.microsoft.com/office/drawing/2014/main" id="{3A5E9162-595E-0066-F4E6-DDA8A39AC898}"/>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a:solidFill>
                  <a:schemeClr val="tx1">
                    <a:lumMod val="40000"/>
                    <a:lumOff val="60000"/>
                  </a:schemeClr>
                </a:solidFill>
                <a:ea typeface="华文新魏"/>
              </a:rPr>
              <a:t>32/3</a:t>
            </a:r>
          </a:p>
        </p:txBody>
      </p:sp>
    </p:spTree>
    <p:extLst>
      <p:ext uri="{BB962C8B-B14F-4D97-AF65-F5344CB8AC3E}">
        <p14:creationId xmlns:p14="http://schemas.microsoft.com/office/powerpoint/2010/main" val="5992606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3B2B41E-EF7D-FBC4-5434-6E70F32D227E}"/>
              </a:ext>
            </a:extLst>
          </p:cNvPr>
          <p:cNvSpPr>
            <a:spLocks noGrp="1"/>
          </p:cNvSpPr>
          <p:nvPr>
            <p:ph type="title"/>
          </p:nvPr>
        </p:nvSpPr>
        <p:spPr>
          <a:xfrm>
            <a:off x="663785" y="365125"/>
            <a:ext cx="10918616" cy="1314018"/>
          </a:xfrm>
        </p:spPr>
        <p:txBody>
          <a:bodyPr>
            <a:normAutofit/>
          </a:bodyPr>
          <a:lstStyle/>
          <a:p>
            <a:pPr rtl="1"/>
            <a:r>
              <a:rPr lang="ar-SA" altLang="en-US" sz="4000" b="1"/>
              <a:t>التوصيات الرئيسية لقراءة النتائج</a:t>
            </a:r>
          </a:p>
        </p:txBody>
      </p:sp>
      <p:sp>
        <p:nvSpPr>
          <p:cNvPr id="47" name="Text Placeholder 4">
            <a:extLst>
              <a:ext uri="{FF2B5EF4-FFF2-40B4-BE49-F238E27FC236}">
                <a16:creationId xmlns:a16="http://schemas.microsoft.com/office/drawing/2014/main" id="{7CB6DFF6-5D01-1642-D9F3-0FC85D0977A4}"/>
              </a:ext>
            </a:extLst>
          </p:cNvPr>
          <p:cNvSpPr txBox="1">
            <a:spLocks/>
          </p:cNvSpPr>
          <p:nvPr/>
        </p:nvSpPr>
        <p:spPr>
          <a:xfrm>
            <a:off x="8234839" y="1883093"/>
            <a:ext cx="3456000" cy="3780214"/>
          </a:xfrm>
          <a:prstGeom prst="rect">
            <a:avLst/>
          </a:prstGeom>
          <a:ln>
            <a:solidFill>
              <a:schemeClr val="tx1"/>
            </a:solidFill>
          </a:ln>
        </p:spPr>
        <p:txBody>
          <a:bodyPr vert="horz" lIns="180000" tIns="180000" rIns="180000" bIns="180000" rtlCol="0" anchor="t">
            <a:no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lnSpc>
                <a:spcPct val="100000"/>
              </a:lnSpc>
              <a:spcAft>
                <a:spcPts val="600"/>
              </a:spcAft>
            </a:pPr>
            <a:r>
              <a:rPr lang="ar-SA" altLang="en-US" sz="2000"/>
              <a:t>قد تحتوي كل مجموعة اختبار تشخيص سريع، حتى من نفس الشركة المصنعة، على مواقع مختلفة لعلامات/خطوط الاختبار والتحكم في الاختبار. اقرأ التعليمات المقدمة مع اختبار التشخيص السريع المُستخدم تحديدًا للإبلاغ الصحيح.</a:t>
            </a:r>
            <a:endParaRPr lang="en-US" sz="2000"/>
          </a:p>
          <a:p>
            <a:pPr algn="r"/>
            <a:endParaRPr lang="en-US" sz="2000"/>
          </a:p>
        </p:txBody>
      </p:sp>
      <p:sp>
        <p:nvSpPr>
          <p:cNvPr id="49" name="Text Placeholder 5">
            <a:extLst>
              <a:ext uri="{FF2B5EF4-FFF2-40B4-BE49-F238E27FC236}">
                <a16:creationId xmlns:a16="http://schemas.microsoft.com/office/drawing/2014/main" id="{9C273407-84FF-1131-10CA-CA3D2C879A37}"/>
              </a:ext>
            </a:extLst>
          </p:cNvPr>
          <p:cNvSpPr txBox="1">
            <a:spLocks/>
          </p:cNvSpPr>
          <p:nvPr/>
        </p:nvSpPr>
        <p:spPr>
          <a:xfrm>
            <a:off x="4368000" y="1859280"/>
            <a:ext cx="3456000" cy="3780214"/>
          </a:xfrm>
          <a:prstGeom prst="rect">
            <a:avLst/>
          </a:prstGeom>
          <a:ln>
            <a:solidFill>
              <a:schemeClr val="tx1"/>
            </a:solidFill>
          </a:ln>
        </p:spPr>
        <p:txBody>
          <a:bodyPr lIns="180000" tIns="180000" rIns="180000" bIns="180000" anchor="t"/>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lnSpc>
                <a:spcPct val="100000"/>
              </a:lnSpc>
            </a:pPr>
            <a:r>
              <a:rPr lang="ar-SA" altLang="en-US"/>
              <a:t>إذا لم يظهر خط التحكم، فإن الاختبار غير صالح ويجب تكرار الاختبار.</a:t>
            </a:r>
          </a:p>
        </p:txBody>
      </p:sp>
      <p:sp>
        <p:nvSpPr>
          <p:cNvPr id="51" name="Text Placeholder 6">
            <a:extLst>
              <a:ext uri="{FF2B5EF4-FFF2-40B4-BE49-F238E27FC236}">
                <a16:creationId xmlns:a16="http://schemas.microsoft.com/office/drawing/2014/main" id="{0CC6D40D-90FB-3760-61DD-E4EDC075B284}"/>
              </a:ext>
            </a:extLst>
          </p:cNvPr>
          <p:cNvSpPr txBox="1">
            <a:spLocks/>
          </p:cNvSpPr>
          <p:nvPr/>
        </p:nvSpPr>
        <p:spPr>
          <a:xfrm>
            <a:off x="394005" y="1883091"/>
            <a:ext cx="3456000" cy="3780214"/>
          </a:xfrm>
          <a:prstGeom prst="rect">
            <a:avLst/>
          </a:prstGeom>
          <a:ln>
            <a:solidFill>
              <a:schemeClr val="tx1"/>
            </a:solidFill>
          </a:ln>
        </p:spPr>
        <p:txBody>
          <a:bodyPr lIns="180000" tIns="180000" rIns="180000" bIns="180000" anchor="t"/>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lnSpc>
                <a:spcPct val="100000"/>
              </a:lnSpc>
            </a:pPr>
            <a:r>
              <a:rPr lang="ar-SA" altLang="en-US"/>
              <a:t>حتى شريط الاختبار الباهت/الضعيف يُعتبر إيجابيًا.</a:t>
            </a:r>
          </a:p>
        </p:txBody>
      </p:sp>
      <p:sp>
        <p:nvSpPr>
          <p:cNvPr id="57" name="Triangle 12">
            <a:extLst>
              <a:ext uri="{FF2B5EF4-FFF2-40B4-BE49-F238E27FC236}">
                <a16:creationId xmlns:a16="http://schemas.microsoft.com/office/drawing/2014/main" id="{AE7DF59F-003D-C661-33D3-1B42714906ED}"/>
              </a:ext>
            </a:extLst>
          </p:cNvPr>
          <p:cNvSpPr/>
          <p:nvPr/>
        </p:nvSpPr>
        <p:spPr>
          <a:xfrm rot="10800000">
            <a:off x="8232354" y="1758694"/>
            <a:ext cx="417735"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5" name="Triangle 12">
            <a:extLst>
              <a:ext uri="{FF2B5EF4-FFF2-40B4-BE49-F238E27FC236}">
                <a16:creationId xmlns:a16="http://schemas.microsoft.com/office/drawing/2014/main" id="{BAFFF6D2-4B04-ADE1-3341-99A867C5F0A5}"/>
              </a:ext>
            </a:extLst>
          </p:cNvPr>
          <p:cNvSpPr/>
          <p:nvPr/>
        </p:nvSpPr>
        <p:spPr>
          <a:xfrm rot="10800000">
            <a:off x="4523954" y="1779012"/>
            <a:ext cx="417735"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6" name="Triangle 12">
            <a:extLst>
              <a:ext uri="{FF2B5EF4-FFF2-40B4-BE49-F238E27FC236}">
                <a16:creationId xmlns:a16="http://schemas.microsoft.com/office/drawing/2014/main" id="{0191C7D1-491E-807F-AC59-3E875C3B074F}"/>
              </a:ext>
            </a:extLst>
          </p:cNvPr>
          <p:cNvSpPr/>
          <p:nvPr/>
        </p:nvSpPr>
        <p:spPr>
          <a:xfrm rot="10800000">
            <a:off x="612354" y="1779012"/>
            <a:ext cx="417735"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2" name="Google Shape;18;p31">
            <a:extLst>
              <a:ext uri="{FF2B5EF4-FFF2-40B4-BE49-F238E27FC236}">
                <a16:creationId xmlns:a16="http://schemas.microsoft.com/office/drawing/2014/main" id="{0CE5C85C-B492-FC05-6ED0-722719790C5C}"/>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a:solidFill>
                  <a:schemeClr val="tx1">
                    <a:lumMod val="40000"/>
                    <a:lumOff val="60000"/>
                  </a:schemeClr>
                </a:solidFill>
                <a:ea typeface="华文新魏"/>
              </a:rPr>
              <a:t>33/3</a:t>
            </a:r>
          </a:p>
        </p:txBody>
      </p:sp>
    </p:spTree>
    <p:extLst>
      <p:ext uri="{BB962C8B-B14F-4D97-AF65-F5344CB8AC3E}">
        <p14:creationId xmlns:p14="http://schemas.microsoft.com/office/powerpoint/2010/main" val="11932514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E3C56-2105-9CC0-C966-9A6C163815AB}"/>
              </a:ext>
            </a:extLst>
          </p:cNvPr>
          <p:cNvSpPr>
            <a:spLocks noGrp="1"/>
          </p:cNvSpPr>
          <p:nvPr>
            <p:ph type="title"/>
          </p:nvPr>
        </p:nvSpPr>
        <p:spPr>
          <a:xfrm>
            <a:off x="873918" y="5826"/>
            <a:ext cx="10515600" cy="1325563"/>
          </a:xfrm>
        </p:spPr>
        <p:txBody>
          <a:bodyPr/>
          <a:lstStyle/>
          <a:p>
            <a:pPr rtl="1"/>
            <a:r>
              <a:rPr lang="ar-SA" altLang="en-US" b="1"/>
              <a:t>شريط تحكم</a:t>
            </a:r>
          </a:p>
        </p:txBody>
      </p:sp>
      <p:grpSp>
        <p:nvGrpSpPr>
          <p:cNvPr id="6" name="Group 5">
            <a:extLst>
              <a:ext uri="{FF2B5EF4-FFF2-40B4-BE49-F238E27FC236}">
                <a16:creationId xmlns:a16="http://schemas.microsoft.com/office/drawing/2014/main" id="{3031F021-4A98-5AE7-93DF-ADEEE79BD678}"/>
              </a:ext>
            </a:extLst>
          </p:cNvPr>
          <p:cNvGrpSpPr/>
          <p:nvPr/>
        </p:nvGrpSpPr>
        <p:grpSpPr>
          <a:xfrm>
            <a:off x="-9310" y="1413258"/>
            <a:ext cx="11679570" cy="5208304"/>
            <a:chOff x="-9310" y="1347354"/>
            <a:chExt cx="11679570" cy="5208304"/>
          </a:xfrm>
        </p:grpSpPr>
        <p:pic>
          <p:nvPicPr>
            <p:cNvPr id="7" name="Picture 6">
              <a:extLst>
                <a:ext uri="{FF2B5EF4-FFF2-40B4-BE49-F238E27FC236}">
                  <a16:creationId xmlns:a16="http://schemas.microsoft.com/office/drawing/2014/main" id="{FEDFB518-45B4-BBC6-E62E-BEF451F6434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23021" y="1347354"/>
              <a:ext cx="9682724" cy="4866978"/>
            </a:xfrm>
            <a:prstGeom prst="rect">
              <a:avLst/>
            </a:prstGeom>
          </p:spPr>
        </p:pic>
        <p:grpSp>
          <p:nvGrpSpPr>
            <p:cNvPr id="8" name="Group 7">
              <a:extLst>
                <a:ext uri="{FF2B5EF4-FFF2-40B4-BE49-F238E27FC236}">
                  <a16:creationId xmlns:a16="http://schemas.microsoft.com/office/drawing/2014/main" id="{B0FEFB56-FB0B-67FB-1C23-15FBDA129EF2}"/>
                </a:ext>
              </a:extLst>
            </p:cNvPr>
            <p:cNvGrpSpPr/>
            <p:nvPr/>
          </p:nvGrpSpPr>
          <p:grpSpPr>
            <a:xfrm>
              <a:off x="1418621" y="5538904"/>
              <a:ext cx="3622716" cy="571500"/>
              <a:chOff x="2522220" y="5029200"/>
              <a:chExt cx="2514600" cy="571500"/>
            </a:xfrm>
          </p:grpSpPr>
          <p:cxnSp>
            <p:nvCxnSpPr>
              <p:cNvPr id="49" name="Straight Connector 48">
                <a:extLst>
                  <a:ext uri="{FF2B5EF4-FFF2-40B4-BE49-F238E27FC236}">
                    <a16:creationId xmlns:a16="http://schemas.microsoft.com/office/drawing/2014/main" id="{BDABF807-8208-E68A-DDD3-16C263907359}"/>
                  </a:ext>
                </a:extLst>
              </p:cNvPr>
              <p:cNvCxnSpPr/>
              <p:nvPr/>
            </p:nvCxnSpPr>
            <p:spPr>
              <a:xfrm>
                <a:off x="2522220" y="5029200"/>
                <a:ext cx="0" cy="57150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E7999EBE-4942-82D4-6579-8FCF5BAC5B0D}"/>
                  </a:ext>
                </a:extLst>
              </p:cNvPr>
              <p:cNvCxnSpPr>
                <a:cxnSpLocks/>
              </p:cNvCxnSpPr>
              <p:nvPr/>
            </p:nvCxnSpPr>
            <p:spPr>
              <a:xfrm>
                <a:off x="2522220" y="5600700"/>
                <a:ext cx="2514600" cy="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F53EDD90-C2B5-5291-3034-31D085B33976}"/>
                  </a:ext>
                </a:extLst>
              </p:cNvPr>
              <p:cNvCxnSpPr/>
              <p:nvPr/>
            </p:nvCxnSpPr>
            <p:spPr>
              <a:xfrm>
                <a:off x="5036820" y="5029200"/>
                <a:ext cx="0" cy="571500"/>
              </a:xfrm>
              <a:prstGeom prst="line">
                <a:avLst/>
              </a:prstGeom>
              <a:ln w="19050"/>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D1DF4E18-7A75-AF35-E253-D5A70A8A444C}"/>
                </a:ext>
              </a:extLst>
            </p:cNvPr>
            <p:cNvGrpSpPr/>
            <p:nvPr/>
          </p:nvGrpSpPr>
          <p:grpSpPr>
            <a:xfrm>
              <a:off x="6474546" y="5538904"/>
              <a:ext cx="3782958" cy="571500"/>
              <a:chOff x="6012180" y="5029200"/>
              <a:chExt cx="3970020" cy="571500"/>
            </a:xfrm>
          </p:grpSpPr>
          <p:cxnSp>
            <p:nvCxnSpPr>
              <p:cNvPr id="41" name="Straight Connector 40">
                <a:extLst>
                  <a:ext uri="{FF2B5EF4-FFF2-40B4-BE49-F238E27FC236}">
                    <a16:creationId xmlns:a16="http://schemas.microsoft.com/office/drawing/2014/main" id="{7EC4E4E0-4746-6F14-C005-10FDC1AF00F1}"/>
                  </a:ext>
                </a:extLst>
              </p:cNvPr>
              <p:cNvCxnSpPr/>
              <p:nvPr/>
            </p:nvCxnSpPr>
            <p:spPr>
              <a:xfrm>
                <a:off x="6012180" y="5029200"/>
                <a:ext cx="0" cy="57150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5CD38F81-C1BC-4150-4B6D-9610DFF2412A}"/>
                  </a:ext>
                </a:extLst>
              </p:cNvPr>
              <p:cNvCxnSpPr>
                <a:cxnSpLocks/>
              </p:cNvCxnSpPr>
              <p:nvPr/>
            </p:nvCxnSpPr>
            <p:spPr>
              <a:xfrm>
                <a:off x="6012180" y="5600700"/>
                <a:ext cx="3970020" cy="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31713A67-A212-F984-7B79-0B2480F3CB87}"/>
                  </a:ext>
                </a:extLst>
              </p:cNvPr>
              <p:cNvCxnSpPr/>
              <p:nvPr/>
            </p:nvCxnSpPr>
            <p:spPr>
              <a:xfrm>
                <a:off x="9982200" y="5029200"/>
                <a:ext cx="0" cy="571500"/>
              </a:xfrm>
              <a:prstGeom prst="line">
                <a:avLst/>
              </a:prstGeom>
              <a:ln w="19050"/>
            </p:spPr>
            <p:style>
              <a:lnRef idx="2">
                <a:schemeClr val="accent1"/>
              </a:lnRef>
              <a:fillRef idx="0">
                <a:schemeClr val="accent1"/>
              </a:fillRef>
              <a:effectRef idx="1">
                <a:schemeClr val="accent1"/>
              </a:effectRef>
              <a:fontRef idx="minor">
                <a:schemeClr val="tx1"/>
              </a:fontRef>
            </p:style>
          </p:cxnSp>
        </p:grpSp>
        <p:sp>
          <p:nvSpPr>
            <p:cNvPr id="10" name="TextBox 9">
              <a:extLst>
                <a:ext uri="{FF2B5EF4-FFF2-40B4-BE49-F238E27FC236}">
                  <a16:creationId xmlns:a16="http://schemas.microsoft.com/office/drawing/2014/main" id="{3932503F-EC25-C4F0-689F-2480A9D254B7}"/>
                </a:ext>
              </a:extLst>
            </p:cNvPr>
            <p:cNvSpPr txBox="1"/>
            <p:nvPr/>
          </p:nvSpPr>
          <p:spPr>
            <a:xfrm>
              <a:off x="1418621" y="6179574"/>
              <a:ext cx="3622715" cy="376084"/>
            </a:xfrm>
            <a:prstGeom prst="rect">
              <a:avLst/>
            </a:prstGeom>
            <a:solidFill>
              <a:schemeClr val="accent3">
                <a:lumMod val="60000"/>
                <a:lumOff val="40000"/>
              </a:schemeClr>
            </a:solidFill>
          </p:spPr>
          <p:txBody>
            <a:bodyPr wrap="square" rtlCol="0">
              <a:spAutoFit/>
            </a:bodyPr>
            <a:lstStyle/>
            <a:p>
              <a:pPr algn="ctr" rtl="1"/>
              <a:r>
                <a:rPr lang="ar-SA" altLang="en-US" sz="1600"/>
                <a:t>نتائج صالحة</a:t>
              </a:r>
            </a:p>
          </p:txBody>
        </p:sp>
        <p:sp>
          <p:nvSpPr>
            <p:cNvPr id="11" name="TextBox 10">
              <a:extLst>
                <a:ext uri="{FF2B5EF4-FFF2-40B4-BE49-F238E27FC236}">
                  <a16:creationId xmlns:a16="http://schemas.microsoft.com/office/drawing/2014/main" id="{EA68E2D8-E289-8C23-7DD0-4F93BC031A48}"/>
                </a:ext>
              </a:extLst>
            </p:cNvPr>
            <p:cNvSpPr txBox="1"/>
            <p:nvPr/>
          </p:nvSpPr>
          <p:spPr>
            <a:xfrm>
              <a:off x="6474546" y="6179574"/>
              <a:ext cx="3782958" cy="376084"/>
            </a:xfrm>
            <a:prstGeom prst="rect">
              <a:avLst/>
            </a:prstGeom>
            <a:solidFill>
              <a:schemeClr val="accent3">
                <a:lumMod val="60000"/>
                <a:lumOff val="40000"/>
              </a:schemeClr>
            </a:solidFill>
          </p:spPr>
          <p:txBody>
            <a:bodyPr wrap="square" rtlCol="0">
              <a:spAutoFit/>
            </a:bodyPr>
            <a:lstStyle/>
            <a:p>
              <a:pPr algn="ctr" rtl="1"/>
              <a:r>
                <a:rPr lang="ar-SA" altLang="en-US" sz="1600"/>
                <a:t>نتائج غير صالحة</a:t>
              </a:r>
            </a:p>
          </p:txBody>
        </p:sp>
        <p:sp>
          <p:nvSpPr>
            <p:cNvPr id="12" name="TextBox 11">
              <a:extLst>
                <a:ext uri="{FF2B5EF4-FFF2-40B4-BE49-F238E27FC236}">
                  <a16:creationId xmlns:a16="http://schemas.microsoft.com/office/drawing/2014/main" id="{D976E8D1-EA35-08DE-9F22-09730B000898}"/>
                </a:ext>
              </a:extLst>
            </p:cNvPr>
            <p:cNvSpPr txBox="1"/>
            <p:nvPr/>
          </p:nvSpPr>
          <p:spPr>
            <a:xfrm>
              <a:off x="297062" y="2905780"/>
              <a:ext cx="826676" cy="523220"/>
            </a:xfrm>
            <a:prstGeom prst="rect">
              <a:avLst/>
            </a:prstGeom>
            <a:noFill/>
            <a:ln>
              <a:solidFill>
                <a:schemeClr val="accent1"/>
              </a:solidFill>
            </a:ln>
          </p:spPr>
          <p:txBody>
            <a:bodyPr wrap="square" rtlCol="0">
              <a:spAutoFit/>
            </a:bodyPr>
            <a:lstStyle/>
            <a:p>
              <a:pPr algn="r" rtl="1"/>
              <a:r>
                <a:rPr lang="ar-SA" altLang="en-US" sz="1400"/>
                <a:t>شريط تحكم</a:t>
              </a:r>
            </a:p>
          </p:txBody>
        </p:sp>
        <p:sp>
          <p:nvSpPr>
            <p:cNvPr id="13" name="TextBox 12">
              <a:extLst>
                <a:ext uri="{FF2B5EF4-FFF2-40B4-BE49-F238E27FC236}">
                  <a16:creationId xmlns:a16="http://schemas.microsoft.com/office/drawing/2014/main" id="{87A51795-C30B-BE9F-6B97-F0C55E43391C}"/>
                </a:ext>
              </a:extLst>
            </p:cNvPr>
            <p:cNvSpPr txBox="1"/>
            <p:nvPr/>
          </p:nvSpPr>
          <p:spPr>
            <a:xfrm>
              <a:off x="-9310" y="4128304"/>
              <a:ext cx="1272689" cy="307777"/>
            </a:xfrm>
            <a:prstGeom prst="rect">
              <a:avLst/>
            </a:prstGeom>
            <a:noFill/>
          </p:spPr>
          <p:txBody>
            <a:bodyPr wrap="square" lIns="91440" tIns="45720" rIns="91440" bIns="45720" rtlCol="0" anchor="t">
              <a:spAutoFit/>
            </a:bodyPr>
            <a:lstStyle/>
            <a:p>
              <a:pPr algn="r" rtl="1"/>
              <a:r>
                <a:rPr lang="en-US" altLang="zh-CN" sz="1400"/>
                <a:t>O139</a:t>
              </a:r>
            </a:p>
          </p:txBody>
        </p:sp>
        <p:sp>
          <p:nvSpPr>
            <p:cNvPr id="14" name="TextBox 13">
              <a:extLst>
                <a:ext uri="{FF2B5EF4-FFF2-40B4-BE49-F238E27FC236}">
                  <a16:creationId xmlns:a16="http://schemas.microsoft.com/office/drawing/2014/main" id="{7EF45728-6181-FC30-DD89-03DF92FFEB14}"/>
                </a:ext>
              </a:extLst>
            </p:cNvPr>
            <p:cNvSpPr txBox="1"/>
            <p:nvPr/>
          </p:nvSpPr>
          <p:spPr>
            <a:xfrm>
              <a:off x="818581" y="3651307"/>
              <a:ext cx="425585" cy="307777"/>
            </a:xfrm>
            <a:prstGeom prst="rect">
              <a:avLst/>
            </a:prstGeom>
            <a:noFill/>
          </p:spPr>
          <p:txBody>
            <a:bodyPr wrap="square" lIns="91440" tIns="45720" rIns="91440" bIns="45720" rtlCol="0" anchor="t">
              <a:spAutoFit/>
            </a:bodyPr>
            <a:lstStyle/>
            <a:p>
              <a:pPr algn="r" rtl="1"/>
              <a:r>
                <a:rPr lang="en-US" altLang="zh-CN" sz="1400"/>
                <a:t>O1</a:t>
              </a:r>
            </a:p>
          </p:txBody>
        </p:sp>
        <p:sp>
          <p:nvSpPr>
            <p:cNvPr id="15" name="TextBox 14">
              <a:extLst>
                <a:ext uri="{FF2B5EF4-FFF2-40B4-BE49-F238E27FC236}">
                  <a16:creationId xmlns:a16="http://schemas.microsoft.com/office/drawing/2014/main" id="{60BF4355-D382-6D22-63E9-AC7929936DD6}"/>
                </a:ext>
              </a:extLst>
            </p:cNvPr>
            <p:cNvSpPr txBox="1"/>
            <p:nvPr/>
          </p:nvSpPr>
          <p:spPr>
            <a:xfrm>
              <a:off x="10550110" y="2917410"/>
              <a:ext cx="1120150" cy="523220"/>
            </a:xfrm>
            <a:prstGeom prst="rect">
              <a:avLst/>
            </a:prstGeom>
            <a:noFill/>
            <a:ln>
              <a:solidFill>
                <a:schemeClr val="accent1"/>
              </a:solidFill>
            </a:ln>
          </p:spPr>
          <p:txBody>
            <a:bodyPr wrap="square" rtlCol="0">
              <a:spAutoFit/>
            </a:bodyPr>
            <a:lstStyle/>
            <a:p>
              <a:pPr rtl="1"/>
              <a:r>
                <a:rPr lang="ar-SA" altLang="en-US" sz="1200"/>
                <a:t>لا يوجد شريط تحكم</a:t>
              </a:r>
            </a:p>
          </p:txBody>
        </p:sp>
        <p:cxnSp>
          <p:nvCxnSpPr>
            <p:cNvPr id="16" name="Straight Arrow Connector 15">
              <a:extLst>
                <a:ext uri="{FF2B5EF4-FFF2-40B4-BE49-F238E27FC236}">
                  <a16:creationId xmlns:a16="http://schemas.microsoft.com/office/drawing/2014/main" id="{52C53F1D-BFB6-0325-D057-DF5EA6AE19A2}"/>
                </a:ext>
              </a:extLst>
            </p:cNvPr>
            <p:cNvCxnSpPr>
              <a:cxnSpLocks/>
            </p:cNvCxnSpPr>
            <p:nvPr/>
          </p:nvCxnSpPr>
          <p:spPr>
            <a:xfrm>
              <a:off x="1197710" y="3179020"/>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7E69A2FD-B72D-144A-DAED-23C13DA01F13}"/>
                </a:ext>
              </a:extLst>
            </p:cNvPr>
            <p:cNvCxnSpPr>
              <a:cxnSpLocks/>
            </p:cNvCxnSpPr>
            <p:nvPr/>
          </p:nvCxnSpPr>
          <p:spPr>
            <a:xfrm>
              <a:off x="2273814" y="3805195"/>
              <a:ext cx="2062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996ADBF5-4859-996C-63D3-D5B70F7AE93D}"/>
                </a:ext>
              </a:extLst>
            </p:cNvPr>
            <p:cNvCxnSpPr>
              <a:cxnSpLocks/>
            </p:cNvCxnSpPr>
            <p:nvPr/>
          </p:nvCxnSpPr>
          <p:spPr>
            <a:xfrm>
              <a:off x="3261042" y="3805195"/>
              <a:ext cx="2062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73576E09-7CD6-27B4-0F2F-2CF04160A541}"/>
                </a:ext>
              </a:extLst>
            </p:cNvPr>
            <p:cNvCxnSpPr>
              <a:cxnSpLocks/>
            </p:cNvCxnSpPr>
            <p:nvPr/>
          </p:nvCxnSpPr>
          <p:spPr>
            <a:xfrm>
              <a:off x="4272546" y="3805195"/>
              <a:ext cx="2062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4007A490-7AD3-A69C-2D6B-3A99F3FEBE78}"/>
                </a:ext>
              </a:extLst>
            </p:cNvPr>
            <p:cNvCxnSpPr>
              <a:cxnSpLocks/>
            </p:cNvCxnSpPr>
            <p:nvPr/>
          </p:nvCxnSpPr>
          <p:spPr>
            <a:xfrm>
              <a:off x="3261042" y="4282193"/>
              <a:ext cx="2062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2E8DEDB8-E37C-B956-754C-DDEE169C4F83}"/>
                </a:ext>
              </a:extLst>
            </p:cNvPr>
            <p:cNvCxnSpPr>
              <a:cxnSpLocks/>
            </p:cNvCxnSpPr>
            <p:nvPr/>
          </p:nvCxnSpPr>
          <p:spPr>
            <a:xfrm>
              <a:off x="4272546" y="4282193"/>
              <a:ext cx="2062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99E5DA02-F134-80F9-F29F-E877EE2A34A8}"/>
                </a:ext>
              </a:extLst>
            </p:cNvPr>
            <p:cNvCxnSpPr>
              <a:cxnSpLocks/>
            </p:cNvCxnSpPr>
            <p:nvPr/>
          </p:nvCxnSpPr>
          <p:spPr>
            <a:xfrm>
              <a:off x="2273814" y="4282193"/>
              <a:ext cx="2062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481EE125-782C-8EFB-E5FF-F8164073071A}"/>
                </a:ext>
              </a:extLst>
            </p:cNvPr>
            <p:cNvCxnSpPr>
              <a:cxnSpLocks/>
            </p:cNvCxnSpPr>
            <p:nvPr/>
          </p:nvCxnSpPr>
          <p:spPr>
            <a:xfrm>
              <a:off x="1244696" y="4282193"/>
              <a:ext cx="2062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F471B29E-B708-9D6C-E8CA-C0086D74D379}"/>
                </a:ext>
              </a:extLst>
            </p:cNvPr>
            <p:cNvCxnSpPr>
              <a:cxnSpLocks/>
            </p:cNvCxnSpPr>
            <p:nvPr/>
          </p:nvCxnSpPr>
          <p:spPr>
            <a:xfrm>
              <a:off x="1244696" y="3805195"/>
              <a:ext cx="2062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9142879B-883C-8E6D-DACE-C190F6051F91}"/>
                </a:ext>
              </a:extLst>
            </p:cNvPr>
            <p:cNvCxnSpPr>
              <a:cxnSpLocks/>
            </p:cNvCxnSpPr>
            <p:nvPr/>
          </p:nvCxnSpPr>
          <p:spPr>
            <a:xfrm flipH="1" flipV="1">
              <a:off x="10147501" y="3179020"/>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4" name="TextBox 3">
            <a:extLst>
              <a:ext uri="{FF2B5EF4-FFF2-40B4-BE49-F238E27FC236}">
                <a16:creationId xmlns:a16="http://schemas.microsoft.com/office/drawing/2014/main" id="{6EDF691E-9C39-D1E5-0304-4C5992318146}"/>
              </a:ext>
            </a:extLst>
          </p:cNvPr>
          <p:cNvSpPr txBox="1"/>
          <p:nvPr/>
        </p:nvSpPr>
        <p:spPr>
          <a:xfrm>
            <a:off x="873918" y="970205"/>
            <a:ext cx="10515600" cy="769441"/>
          </a:xfrm>
          <a:prstGeom prst="rect">
            <a:avLst/>
          </a:prstGeom>
          <a:noFill/>
        </p:spPr>
        <p:txBody>
          <a:bodyPr wrap="square" lIns="91440" tIns="45720" rIns="91440" bIns="45720" anchor="t">
            <a:spAutoFit/>
          </a:bodyPr>
          <a:lstStyle/>
          <a:p>
            <a:pPr marR="5080" algn="ctr" rtl="1">
              <a:lnSpc>
                <a:spcPct val="100000"/>
              </a:lnSpc>
            </a:pPr>
            <a:r>
              <a:rPr lang="ar-SA" altLang="en-US" sz="2200">
                <a:solidFill>
                  <a:srgbClr val="129C94"/>
                </a:solidFill>
                <a:cs typeface="Gotham Medium" pitchFamily="2" charset="0"/>
              </a:rPr>
              <a:t>يجب</a:t>
            </a:r>
            <a:r>
              <a:rPr lang="ar-SA" altLang="en-US" sz="2200">
                <a:cs typeface="Gotham Medium" pitchFamily="2" charset="0"/>
              </a:rPr>
              <a:t> أن يظهر خط التحكم ليكون الاختبار صالحًا. إذا لم يظهر، تُعتبر النتيجة غير صالحة، ويجب إعادة فحص العينة باستخدام مجموعة اختبار جديدة.</a:t>
            </a:r>
          </a:p>
        </p:txBody>
      </p:sp>
      <p:sp>
        <p:nvSpPr>
          <p:cNvPr id="3" name="Google Shape;18;p31">
            <a:extLst>
              <a:ext uri="{FF2B5EF4-FFF2-40B4-BE49-F238E27FC236}">
                <a16:creationId xmlns:a16="http://schemas.microsoft.com/office/drawing/2014/main" id="{D3955050-5A9B-72D4-C2BD-03C2CA0ECD74}"/>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a:solidFill>
                  <a:schemeClr val="tx1">
                    <a:lumMod val="40000"/>
                    <a:lumOff val="60000"/>
                  </a:schemeClr>
                </a:solidFill>
                <a:ea typeface="华文新魏"/>
              </a:rPr>
              <a:t>34/3</a:t>
            </a:r>
          </a:p>
        </p:txBody>
      </p:sp>
    </p:spTree>
    <p:extLst>
      <p:ext uri="{BB962C8B-B14F-4D97-AF65-F5344CB8AC3E}">
        <p14:creationId xmlns:p14="http://schemas.microsoft.com/office/powerpoint/2010/main" val="33240912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83501D-C825-E124-0251-D5D542F59CB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201460" y="1254349"/>
            <a:ext cx="9676145" cy="4829540"/>
          </a:xfrm>
          <a:prstGeom prst="rect">
            <a:avLst/>
          </a:prstGeom>
        </p:spPr>
      </p:pic>
      <p:sp>
        <p:nvSpPr>
          <p:cNvPr id="2" name="Title 1">
            <a:extLst>
              <a:ext uri="{FF2B5EF4-FFF2-40B4-BE49-F238E27FC236}">
                <a16:creationId xmlns:a16="http://schemas.microsoft.com/office/drawing/2014/main" id="{694E3C56-2105-9CC0-C966-9A6C163815AB}"/>
              </a:ext>
            </a:extLst>
          </p:cNvPr>
          <p:cNvSpPr>
            <a:spLocks noGrp="1"/>
          </p:cNvSpPr>
          <p:nvPr>
            <p:ph type="title"/>
          </p:nvPr>
        </p:nvSpPr>
        <p:spPr>
          <a:xfrm>
            <a:off x="873918" y="332443"/>
            <a:ext cx="10515600" cy="1325563"/>
          </a:xfrm>
        </p:spPr>
        <p:txBody>
          <a:bodyPr/>
          <a:lstStyle/>
          <a:p>
            <a:pPr rtl="1"/>
            <a:r>
              <a:rPr lang="ar-SA" altLang="en-US" b="1"/>
              <a:t>شريط تحكم</a:t>
            </a:r>
            <a:endParaRPr lang="en-US"/>
          </a:p>
        </p:txBody>
      </p:sp>
      <p:grpSp>
        <p:nvGrpSpPr>
          <p:cNvPr id="31" name="Group 30">
            <a:extLst>
              <a:ext uri="{FF2B5EF4-FFF2-40B4-BE49-F238E27FC236}">
                <a16:creationId xmlns:a16="http://schemas.microsoft.com/office/drawing/2014/main" id="{9E7C08BE-79F6-79BC-EA77-D1FA731F9868}"/>
              </a:ext>
            </a:extLst>
          </p:cNvPr>
          <p:cNvGrpSpPr/>
          <p:nvPr/>
        </p:nvGrpSpPr>
        <p:grpSpPr>
          <a:xfrm>
            <a:off x="1369553" y="4838682"/>
            <a:ext cx="4347900" cy="571500"/>
            <a:chOff x="2522220" y="5029200"/>
            <a:chExt cx="2514600" cy="571500"/>
          </a:xfrm>
        </p:grpSpPr>
        <p:cxnSp>
          <p:nvCxnSpPr>
            <p:cNvPr id="18" name="Straight Connector 17">
              <a:extLst>
                <a:ext uri="{FF2B5EF4-FFF2-40B4-BE49-F238E27FC236}">
                  <a16:creationId xmlns:a16="http://schemas.microsoft.com/office/drawing/2014/main" id="{A82CDBE1-A376-6867-7441-AE8ADC6DAF5C}"/>
                </a:ext>
              </a:extLst>
            </p:cNvPr>
            <p:cNvCxnSpPr/>
            <p:nvPr/>
          </p:nvCxnSpPr>
          <p:spPr>
            <a:xfrm>
              <a:off x="2522220" y="5029200"/>
              <a:ext cx="0" cy="57150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B96B35CB-7F9F-205A-6F68-C3932B93E9A6}"/>
                </a:ext>
              </a:extLst>
            </p:cNvPr>
            <p:cNvCxnSpPr>
              <a:cxnSpLocks/>
            </p:cNvCxnSpPr>
            <p:nvPr/>
          </p:nvCxnSpPr>
          <p:spPr>
            <a:xfrm>
              <a:off x="2522220" y="5600700"/>
              <a:ext cx="2514600" cy="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CB70C2A0-8AD6-4378-6402-B99A220BA0FB}"/>
                </a:ext>
              </a:extLst>
            </p:cNvPr>
            <p:cNvCxnSpPr/>
            <p:nvPr/>
          </p:nvCxnSpPr>
          <p:spPr>
            <a:xfrm>
              <a:off x="5036820" y="5029200"/>
              <a:ext cx="0" cy="571500"/>
            </a:xfrm>
            <a:prstGeom prst="line">
              <a:avLst/>
            </a:prstGeom>
            <a:ln w="19050"/>
          </p:spPr>
          <p:style>
            <a:lnRef idx="2">
              <a:schemeClr val="accent1"/>
            </a:lnRef>
            <a:fillRef idx="0">
              <a:schemeClr val="accent1"/>
            </a:fillRef>
            <a:effectRef idx="1">
              <a:schemeClr val="accent1"/>
            </a:effectRef>
            <a:fontRef idx="minor">
              <a:schemeClr val="tx1"/>
            </a:fontRef>
          </p:style>
        </p:cxnSp>
      </p:grpSp>
      <p:grpSp>
        <p:nvGrpSpPr>
          <p:cNvPr id="32" name="Group 31">
            <a:extLst>
              <a:ext uri="{FF2B5EF4-FFF2-40B4-BE49-F238E27FC236}">
                <a16:creationId xmlns:a16="http://schemas.microsoft.com/office/drawing/2014/main" id="{29AEBDE2-FC28-2F92-4B4F-9D808981A6E6}"/>
              </a:ext>
            </a:extLst>
          </p:cNvPr>
          <p:cNvGrpSpPr/>
          <p:nvPr/>
        </p:nvGrpSpPr>
        <p:grpSpPr>
          <a:xfrm>
            <a:off x="6474548" y="4838682"/>
            <a:ext cx="4403058" cy="571500"/>
            <a:chOff x="6012180" y="5029200"/>
            <a:chExt cx="3970020" cy="571500"/>
          </a:xfrm>
        </p:grpSpPr>
        <p:cxnSp>
          <p:nvCxnSpPr>
            <p:cNvPr id="23" name="Straight Connector 22">
              <a:extLst>
                <a:ext uri="{FF2B5EF4-FFF2-40B4-BE49-F238E27FC236}">
                  <a16:creationId xmlns:a16="http://schemas.microsoft.com/office/drawing/2014/main" id="{02CC2F78-BAF3-B117-C7F9-022A1E4357F2}"/>
                </a:ext>
              </a:extLst>
            </p:cNvPr>
            <p:cNvCxnSpPr/>
            <p:nvPr/>
          </p:nvCxnSpPr>
          <p:spPr>
            <a:xfrm>
              <a:off x="6012180" y="5029200"/>
              <a:ext cx="0" cy="57150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B46155E3-C5F5-FACE-3C49-566F3E9997FA}"/>
                </a:ext>
              </a:extLst>
            </p:cNvPr>
            <p:cNvCxnSpPr>
              <a:cxnSpLocks/>
            </p:cNvCxnSpPr>
            <p:nvPr/>
          </p:nvCxnSpPr>
          <p:spPr>
            <a:xfrm>
              <a:off x="6012180" y="5600700"/>
              <a:ext cx="3970020" cy="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F8C3AF36-D5B7-56D7-6F3B-47DC99D9B6BF}"/>
                </a:ext>
              </a:extLst>
            </p:cNvPr>
            <p:cNvCxnSpPr/>
            <p:nvPr/>
          </p:nvCxnSpPr>
          <p:spPr>
            <a:xfrm>
              <a:off x="9982200" y="5029200"/>
              <a:ext cx="0" cy="571500"/>
            </a:xfrm>
            <a:prstGeom prst="line">
              <a:avLst/>
            </a:prstGeom>
            <a:ln w="19050"/>
          </p:spPr>
          <p:style>
            <a:lnRef idx="2">
              <a:schemeClr val="accent1"/>
            </a:lnRef>
            <a:fillRef idx="0">
              <a:schemeClr val="accent1"/>
            </a:fillRef>
            <a:effectRef idx="1">
              <a:schemeClr val="accent1"/>
            </a:effectRef>
            <a:fontRef idx="minor">
              <a:schemeClr val="tx1"/>
            </a:fontRef>
          </p:style>
        </p:cxnSp>
      </p:grpSp>
      <p:sp>
        <p:nvSpPr>
          <p:cNvPr id="33" name="TextBox 32">
            <a:extLst>
              <a:ext uri="{FF2B5EF4-FFF2-40B4-BE49-F238E27FC236}">
                <a16:creationId xmlns:a16="http://schemas.microsoft.com/office/drawing/2014/main" id="{7B169CD3-1DF0-536F-D2DA-A5D6148455AC}"/>
              </a:ext>
            </a:extLst>
          </p:cNvPr>
          <p:cNvSpPr txBox="1"/>
          <p:nvPr/>
        </p:nvSpPr>
        <p:spPr>
          <a:xfrm>
            <a:off x="1369553" y="5479352"/>
            <a:ext cx="4347900" cy="376084"/>
          </a:xfrm>
          <a:prstGeom prst="rect">
            <a:avLst/>
          </a:prstGeom>
          <a:solidFill>
            <a:schemeClr val="accent3">
              <a:lumMod val="60000"/>
              <a:lumOff val="40000"/>
            </a:schemeClr>
          </a:solidFill>
        </p:spPr>
        <p:txBody>
          <a:bodyPr wrap="square" rtlCol="0">
            <a:spAutoFit/>
          </a:bodyPr>
          <a:lstStyle/>
          <a:p>
            <a:pPr algn="ctr" rtl="1"/>
            <a:r>
              <a:rPr lang="ar-SA" altLang="en-US" sz="1600"/>
              <a:t>نتائج صالحة</a:t>
            </a:r>
          </a:p>
        </p:txBody>
      </p:sp>
      <p:sp>
        <p:nvSpPr>
          <p:cNvPr id="34" name="TextBox 33">
            <a:extLst>
              <a:ext uri="{FF2B5EF4-FFF2-40B4-BE49-F238E27FC236}">
                <a16:creationId xmlns:a16="http://schemas.microsoft.com/office/drawing/2014/main" id="{67D0DCA4-E09C-B8EF-E8E2-873A689CCE0F}"/>
              </a:ext>
            </a:extLst>
          </p:cNvPr>
          <p:cNvSpPr txBox="1"/>
          <p:nvPr/>
        </p:nvSpPr>
        <p:spPr>
          <a:xfrm>
            <a:off x="6474548" y="5479352"/>
            <a:ext cx="4403057" cy="376084"/>
          </a:xfrm>
          <a:prstGeom prst="rect">
            <a:avLst/>
          </a:prstGeom>
          <a:solidFill>
            <a:schemeClr val="accent3">
              <a:lumMod val="60000"/>
              <a:lumOff val="40000"/>
            </a:schemeClr>
          </a:solidFill>
        </p:spPr>
        <p:txBody>
          <a:bodyPr wrap="square" rtlCol="0">
            <a:spAutoFit/>
          </a:bodyPr>
          <a:lstStyle/>
          <a:p>
            <a:pPr algn="ctr" rtl="1"/>
            <a:r>
              <a:rPr lang="ar-SA" altLang="en-US" sz="1600"/>
              <a:t>نتائج غير صالحة</a:t>
            </a:r>
          </a:p>
        </p:txBody>
      </p:sp>
      <p:sp>
        <p:nvSpPr>
          <p:cNvPr id="36" name="TextBox 35">
            <a:extLst>
              <a:ext uri="{FF2B5EF4-FFF2-40B4-BE49-F238E27FC236}">
                <a16:creationId xmlns:a16="http://schemas.microsoft.com/office/drawing/2014/main" id="{5F8D860C-D810-D1FD-6301-C37BC24F5688}"/>
              </a:ext>
            </a:extLst>
          </p:cNvPr>
          <p:cNvSpPr txBox="1"/>
          <p:nvPr/>
        </p:nvSpPr>
        <p:spPr>
          <a:xfrm>
            <a:off x="-203404" y="3533202"/>
            <a:ext cx="1272689" cy="307777"/>
          </a:xfrm>
          <a:prstGeom prst="rect">
            <a:avLst/>
          </a:prstGeom>
          <a:noFill/>
        </p:spPr>
        <p:txBody>
          <a:bodyPr wrap="square" lIns="91440" tIns="45720" rIns="91440" bIns="45720" rtlCol="0" anchor="t">
            <a:spAutoFit/>
          </a:bodyPr>
          <a:lstStyle/>
          <a:p>
            <a:pPr algn="r" rtl="1"/>
            <a:r>
              <a:rPr lang="en-US" altLang="zh-CN" sz="1400"/>
              <a:t>O1</a:t>
            </a:r>
          </a:p>
        </p:txBody>
      </p:sp>
      <p:sp>
        <p:nvSpPr>
          <p:cNvPr id="37" name="TextBox 36">
            <a:extLst>
              <a:ext uri="{FF2B5EF4-FFF2-40B4-BE49-F238E27FC236}">
                <a16:creationId xmlns:a16="http://schemas.microsoft.com/office/drawing/2014/main" id="{370EB97C-242B-63C0-623E-5BF1760FEB26}"/>
              </a:ext>
            </a:extLst>
          </p:cNvPr>
          <p:cNvSpPr txBox="1"/>
          <p:nvPr/>
        </p:nvSpPr>
        <p:spPr>
          <a:xfrm>
            <a:off x="296530" y="3332664"/>
            <a:ext cx="772755" cy="307777"/>
          </a:xfrm>
          <a:prstGeom prst="rect">
            <a:avLst/>
          </a:prstGeom>
          <a:noFill/>
        </p:spPr>
        <p:txBody>
          <a:bodyPr wrap="square" lIns="91440" tIns="45720" rIns="91440" bIns="45720" rtlCol="0" anchor="t">
            <a:spAutoFit/>
          </a:bodyPr>
          <a:lstStyle/>
          <a:p>
            <a:pPr algn="r" rtl="1"/>
            <a:r>
              <a:rPr lang="en-US" altLang="zh-CN" sz="1400"/>
              <a:t>O139</a:t>
            </a:r>
          </a:p>
        </p:txBody>
      </p:sp>
      <p:cxnSp>
        <p:nvCxnSpPr>
          <p:cNvPr id="43" name="Straight Arrow Connector 42">
            <a:extLst>
              <a:ext uri="{FF2B5EF4-FFF2-40B4-BE49-F238E27FC236}">
                <a16:creationId xmlns:a16="http://schemas.microsoft.com/office/drawing/2014/main" id="{81ACA65B-717A-531B-97B3-1B55DDCD2F48}"/>
              </a:ext>
            </a:extLst>
          </p:cNvPr>
          <p:cNvCxnSpPr>
            <a:cxnSpLocks/>
          </p:cNvCxnSpPr>
          <p:nvPr/>
        </p:nvCxnSpPr>
        <p:spPr>
          <a:xfrm>
            <a:off x="1082208" y="3346421"/>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8A03E614-7877-6FF7-5971-3E88F771A857}"/>
              </a:ext>
            </a:extLst>
          </p:cNvPr>
          <p:cNvCxnSpPr>
            <a:cxnSpLocks/>
          </p:cNvCxnSpPr>
          <p:nvPr/>
        </p:nvCxnSpPr>
        <p:spPr>
          <a:xfrm flipH="1">
            <a:off x="10806361" y="3344761"/>
            <a:ext cx="28403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BB9D0A5B-8941-2447-6E0D-92AD7A09D9C2}"/>
              </a:ext>
            </a:extLst>
          </p:cNvPr>
          <p:cNvCxnSpPr>
            <a:cxnSpLocks/>
          </p:cNvCxnSpPr>
          <p:nvPr/>
        </p:nvCxnSpPr>
        <p:spPr>
          <a:xfrm>
            <a:off x="4507170" y="3500189"/>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69279F59-8F06-D8BF-2AB6-16C876798AD5}"/>
              </a:ext>
            </a:extLst>
          </p:cNvPr>
          <p:cNvCxnSpPr>
            <a:cxnSpLocks/>
          </p:cNvCxnSpPr>
          <p:nvPr/>
        </p:nvCxnSpPr>
        <p:spPr>
          <a:xfrm>
            <a:off x="4507170" y="3664433"/>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1A2DACD3-7576-4D00-6C00-C8372E14BC1D}"/>
              </a:ext>
            </a:extLst>
          </p:cNvPr>
          <p:cNvCxnSpPr>
            <a:cxnSpLocks/>
          </p:cNvCxnSpPr>
          <p:nvPr/>
        </p:nvCxnSpPr>
        <p:spPr>
          <a:xfrm>
            <a:off x="3392442" y="3500189"/>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8D557A29-2E87-E666-36DF-FE5CAD095E16}"/>
              </a:ext>
            </a:extLst>
          </p:cNvPr>
          <p:cNvCxnSpPr>
            <a:cxnSpLocks/>
          </p:cNvCxnSpPr>
          <p:nvPr/>
        </p:nvCxnSpPr>
        <p:spPr>
          <a:xfrm>
            <a:off x="3392442" y="3654740"/>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4DAA77BD-56F2-3AA8-0D7C-9E74244B80B6}"/>
              </a:ext>
            </a:extLst>
          </p:cNvPr>
          <p:cNvCxnSpPr>
            <a:cxnSpLocks/>
          </p:cNvCxnSpPr>
          <p:nvPr/>
        </p:nvCxnSpPr>
        <p:spPr>
          <a:xfrm>
            <a:off x="2274483" y="3500189"/>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2EB0A40F-83A8-F6EE-F6C8-80CDB99025A5}"/>
              </a:ext>
            </a:extLst>
          </p:cNvPr>
          <p:cNvCxnSpPr>
            <a:cxnSpLocks/>
          </p:cNvCxnSpPr>
          <p:nvPr/>
        </p:nvCxnSpPr>
        <p:spPr>
          <a:xfrm>
            <a:off x="2274483" y="3664433"/>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88155D11-2875-D07A-F3E1-C5CB1CE7A2B2}"/>
              </a:ext>
            </a:extLst>
          </p:cNvPr>
          <p:cNvCxnSpPr>
            <a:cxnSpLocks/>
          </p:cNvCxnSpPr>
          <p:nvPr/>
        </p:nvCxnSpPr>
        <p:spPr>
          <a:xfrm>
            <a:off x="1069285" y="3500189"/>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5FAED2C7-6A41-F57D-3504-572C958D5101}"/>
              </a:ext>
            </a:extLst>
          </p:cNvPr>
          <p:cNvCxnSpPr>
            <a:cxnSpLocks/>
          </p:cNvCxnSpPr>
          <p:nvPr/>
        </p:nvCxnSpPr>
        <p:spPr>
          <a:xfrm>
            <a:off x="1069285" y="3664433"/>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72CE6CD8-3B06-84CA-75C5-BB8BE725C03A}"/>
              </a:ext>
            </a:extLst>
          </p:cNvPr>
          <p:cNvSpPr txBox="1"/>
          <p:nvPr/>
        </p:nvSpPr>
        <p:spPr>
          <a:xfrm>
            <a:off x="873918" y="1323327"/>
            <a:ext cx="10515600" cy="769441"/>
          </a:xfrm>
          <a:prstGeom prst="rect">
            <a:avLst/>
          </a:prstGeom>
          <a:noFill/>
        </p:spPr>
        <p:txBody>
          <a:bodyPr wrap="square" lIns="91440" tIns="45720" rIns="91440" bIns="45720" anchor="t">
            <a:spAutoFit/>
          </a:bodyPr>
          <a:lstStyle/>
          <a:p>
            <a:pPr marR="5080" algn="ctr" rtl="1">
              <a:lnSpc>
                <a:spcPct val="100000"/>
              </a:lnSpc>
            </a:pPr>
            <a:r>
              <a:rPr lang="ar-SA" altLang="en-US" sz="2200">
                <a:solidFill>
                  <a:srgbClr val="129C94"/>
                </a:solidFill>
                <a:cs typeface="Gotham Medium" pitchFamily="2" charset="0"/>
              </a:rPr>
              <a:t>يجب</a:t>
            </a:r>
            <a:r>
              <a:rPr lang="ar-SA" altLang="en-US" sz="2200">
                <a:cs typeface="Gotham Medium" pitchFamily="2" charset="0"/>
              </a:rPr>
              <a:t> أن يظهر خط التحكم ليكون الاختبار صالحًا. إذا لم يظهر، تُعتبر النتيجة غير صالحة، ويجب إعادة فحص العينة باستخدام مجموعة اختبار جديدة.</a:t>
            </a:r>
          </a:p>
        </p:txBody>
      </p:sp>
      <p:sp>
        <p:nvSpPr>
          <p:cNvPr id="7" name="TextBox 6">
            <a:extLst>
              <a:ext uri="{FF2B5EF4-FFF2-40B4-BE49-F238E27FC236}">
                <a16:creationId xmlns:a16="http://schemas.microsoft.com/office/drawing/2014/main" id="{DCD3CBC0-2D45-7215-9318-3DD3B5E5C6FD}"/>
              </a:ext>
            </a:extLst>
          </p:cNvPr>
          <p:cNvSpPr txBox="1"/>
          <p:nvPr/>
        </p:nvSpPr>
        <p:spPr>
          <a:xfrm>
            <a:off x="241306" y="2821030"/>
            <a:ext cx="826676" cy="523220"/>
          </a:xfrm>
          <a:prstGeom prst="rect">
            <a:avLst/>
          </a:prstGeom>
          <a:noFill/>
          <a:ln>
            <a:solidFill>
              <a:schemeClr val="accent1"/>
            </a:solidFill>
          </a:ln>
        </p:spPr>
        <p:txBody>
          <a:bodyPr wrap="square" rtlCol="0">
            <a:spAutoFit/>
          </a:bodyPr>
          <a:lstStyle/>
          <a:p>
            <a:pPr algn="r" rtl="1"/>
            <a:r>
              <a:rPr lang="ar-SA" altLang="en-US" sz="1400"/>
              <a:t>شريط تحكم</a:t>
            </a:r>
          </a:p>
        </p:txBody>
      </p:sp>
      <p:sp>
        <p:nvSpPr>
          <p:cNvPr id="9" name="TextBox 8">
            <a:extLst>
              <a:ext uri="{FF2B5EF4-FFF2-40B4-BE49-F238E27FC236}">
                <a16:creationId xmlns:a16="http://schemas.microsoft.com/office/drawing/2014/main" id="{BDEB7178-953E-8F2F-B2AD-FC7CAADE908A}"/>
              </a:ext>
            </a:extLst>
          </p:cNvPr>
          <p:cNvSpPr txBox="1"/>
          <p:nvPr/>
        </p:nvSpPr>
        <p:spPr>
          <a:xfrm>
            <a:off x="11089087" y="2821396"/>
            <a:ext cx="1085513" cy="523220"/>
          </a:xfrm>
          <a:prstGeom prst="rect">
            <a:avLst/>
          </a:prstGeom>
          <a:noFill/>
          <a:ln>
            <a:solidFill>
              <a:schemeClr val="accent1"/>
            </a:solidFill>
          </a:ln>
        </p:spPr>
        <p:txBody>
          <a:bodyPr wrap="square" rtlCol="0">
            <a:spAutoFit/>
          </a:bodyPr>
          <a:lstStyle/>
          <a:p>
            <a:pPr rtl="1"/>
            <a:r>
              <a:rPr lang="ar-SA" altLang="en-US" sz="1200"/>
              <a:t>لا يوجد شريط تحكم</a:t>
            </a:r>
          </a:p>
        </p:txBody>
      </p:sp>
      <p:sp>
        <p:nvSpPr>
          <p:cNvPr id="3" name="Google Shape;18;p31">
            <a:extLst>
              <a:ext uri="{FF2B5EF4-FFF2-40B4-BE49-F238E27FC236}">
                <a16:creationId xmlns:a16="http://schemas.microsoft.com/office/drawing/2014/main" id="{90F35483-3F41-61D3-ACB6-A6B39994FE46}"/>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a:solidFill>
                  <a:schemeClr val="tx1">
                    <a:lumMod val="40000"/>
                    <a:lumOff val="60000"/>
                  </a:schemeClr>
                </a:solidFill>
                <a:ea typeface="华文新魏"/>
              </a:rPr>
              <a:t>35/3</a:t>
            </a:r>
          </a:p>
        </p:txBody>
      </p:sp>
    </p:spTree>
    <p:extLst>
      <p:ext uri="{BB962C8B-B14F-4D97-AF65-F5344CB8AC3E}">
        <p14:creationId xmlns:p14="http://schemas.microsoft.com/office/powerpoint/2010/main" val="42121295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93917-45FA-2F3B-345F-A0DEC8A05408}"/>
              </a:ext>
            </a:extLst>
          </p:cNvPr>
          <p:cNvSpPr>
            <a:spLocks noGrp="1"/>
          </p:cNvSpPr>
          <p:nvPr>
            <p:ph type="title"/>
          </p:nvPr>
        </p:nvSpPr>
        <p:spPr/>
        <p:txBody>
          <a:bodyPr/>
          <a:lstStyle/>
          <a:p>
            <a:pPr rtl="1"/>
            <a:r>
              <a:rPr lang="ar-SA" altLang="en-US" sz="4200" b="1"/>
              <a:t>غير صالح: القراءة</a:t>
            </a:r>
          </a:p>
        </p:txBody>
      </p:sp>
      <p:sp>
        <p:nvSpPr>
          <p:cNvPr id="5" name="Text Placeholder 4">
            <a:extLst>
              <a:ext uri="{FF2B5EF4-FFF2-40B4-BE49-F238E27FC236}">
                <a16:creationId xmlns:a16="http://schemas.microsoft.com/office/drawing/2014/main" id="{6D0BF805-478C-0FA5-E027-7E69BD5BCA55}"/>
              </a:ext>
            </a:extLst>
          </p:cNvPr>
          <p:cNvSpPr>
            <a:spLocks noGrp="1"/>
          </p:cNvSpPr>
          <p:nvPr>
            <p:ph type="body" sz="quarter" idx="24"/>
          </p:nvPr>
        </p:nvSpPr>
        <p:spPr>
          <a:xfrm>
            <a:off x="582361" y="1866892"/>
            <a:ext cx="3456000" cy="780376"/>
          </a:xfrm>
        </p:spPr>
        <p:txBody>
          <a:bodyPr vert="horz" lIns="216000" tIns="216000" rIns="216000" bIns="216000" rtlCol="0" anchor="t">
            <a:noAutofit/>
          </a:bodyPr>
          <a:lstStyle/>
          <a:p>
            <a:pPr marL="197485" indent="-197485" algn="r" rtl="1">
              <a:buFont typeface="Arial" panose="020B0604020202020204" pitchFamily="34" charset="0"/>
              <a:buChar char="•"/>
            </a:pPr>
            <a:r>
              <a:rPr lang="ar-SA" altLang="en-US" sz="1800"/>
              <a:t>لا يوجد شريط تحكم مرئي</a:t>
            </a:r>
          </a:p>
        </p:txBody>
      </p:sp>
      <p:sp>
        <p:nvSpPr>
          <p:cNvPr id="14" name="object 62">
            <a:extLst>
              <a:ext uri="{FF2B5EF4-FFF2-40B4-BE49-F238E27FC236}">
                <a16:creationId xmlns:a16="http://schemas.microsoft.com/office/drawing/2014/main" id="{6343B291-D67D-4236-AEA0-8545F230E268}"/>
              </a:ext>
            </a:extLst>
          </p:cNvPr>
          <p:cNvSpPr txBox="1"/>
          <p:nvPr/>
        </p:nvSpPr>
        <p:spPr>
          <a:xfrm>
            <a:off x="5099804" y="2059199"/>
            <a:ext cx="249554" cy="797654"/>
          </a:xfrm>
          <a:prstGeom prst="rect">
            <a:avLst/>
          </a:prstGeom>
        </p:spPr>
        <p:txBody>
          <a:bodyPr vert="horz" wrap="square" lIns="0" tIns="12700" rIns="0" bIns="0" rtlCol="0">
            <a:spAutoFit/>
          </a:bodyPr>
          <a:lstStyle/>
          <a:p>
            <a:pPr rtl="1">
              <a:lnSpc>
                <a:spcPct val="100000"/>
              </a:lnSpc>
              <a:spcBef>
                <a:spcPts val="100"/>
              </a:spcBef>
              <a:tabLst>
                <a:tab pos="2574290" algn="l"/>
              </a:tabLst>
            </a:pPr>
            <a:r>
              <a:rPr lang="zh-CN" altLang="en-US" sz="5100">
                <a:solidFill>
                  <a:srgbClr val="696868"/>
                </a:solidFill>
                <a:latin typeface="Tw Cen MT Condensed"/>
                <a:cs typeface="Tw Cen MT Condensed"/>
              </a:rPr>
              <a:t>	</a:t>
            </a:r>
            <a:endParaRPr sz="5100">
              <a:latin typeface="Tw Cen MT Condensed"/>
              <a:cs typeface="Tw Cen MT Condensed"/>
            </a:endParaRPr>
          </a:p>
        </p:txBody>
      </p:sp>
      <p:sp>
        <p:nvSpPr>
          <p:cNvPr id="3" name="Triangle 2">
            <a:extLst>
              <a:ext uri="{FF2B5EF4-FFF2-40B4-BE49-F238E27FC236}">
                <a16:creationId xmlns:a16="http://schemas.microsoft.com/office/drawing/2014/main" id="{0C51C03E-AB05-22F2-8A9A-6A7CDE5B4323}"/>
              </a:ext>
            </a:extLst>
          </p:cNvPr>
          <p:cNvSpPr/>
          <p:nvPr/>
        </p:nvSpPr>
        <p:spPr>
          <a:xfrm rot="10800000">
            <a:off x="755719" y="1812961"/>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grpSp>
        <p:nvGrpSpPr>
          <p:cNvPr id="8" name="Group 7">
            <a:extLst>
              <a:ext uri="{FF2B5EF4-FFF2-40B4-BE49-F238E27FC236}">
                <a16:creationId xmlns:a16="http://schemas.microsoft.com/office/drawing/2014/main" id="{7B80E846-74B3-FFFA-EDFC-78F06C312E18}"/>
              </a:ext>
            </a:extLst>
          </p:cNvPr>
          <p:cNvGrpSpPr/>
          <p:nvPr/>
        </p:nvGrpSpPr>
        <p:grpSpPr>
          <a:xfrm>
            <a:off x="5509132" y="3035301"/>
            <a:ext cx="4060784" cy="1628685"/>
            <a:chOff x="5349358" y="3035301"/>
            <a:chExt cx="4060784" cy="1628685"/>
          </a:xfrm>
        </p:grpSpPr>
        <p:sp>
          <p:nvSpPr>
            <p:cNvPr id="9" name="TextBox 8">
              <a:extLst>
                <a:ext uri="{FF2B5EF4-FFF2-40B4-BE49-F238E27FC236}">
                  <a16:creationId xmlns:a16="http://schemas.microsoft.com/office/drawing/2014/main" id="{558515C1-4C02-DD2D-FCFE-A5EF74A582B3}"/>
                </a:ext>
              </a:extLst>
            </p:cNvPr>
            <p:cNvSpPr txBox="1"/>
            <p:nvPr/>
          </p:nvSpPr>
          <p:spPr>
            <a:xfrm>
              <a:off x="5349358" y="3035301"/>
              <a:ext cx="1272689" cy="307777"/>
            </a:xfrm>
            <a:prstGeom prst="rect">
              <a:avLst/>
            </a:prstGeom>
            <a:noFill/>
          </p:spPr>
          <p:txBody>
            <a:bodyPr wrap="square" rtlCol="0">
              <a:spAutoFit/>
            </a:bodyPr>
            <a:lstStyle/>
            <a:p>
              <a:pPr algn="r" rtl="1"/>
              <a:r>
                <a:rPr lang="ar-SA" altLang="en-US" sz="1400"/>
                <a:t>شريط تحكم</a:t>
              </a:r>
            </a:p>
          </p:txBody>
        </p:sp>
        <p:sp>
          <p:nvSpPr>
            <p:cNvPr id="16" name="TextBox 15">
              <a:extLst>
                <a:ext uri="{FF2B5EF4-FFF2-40B4-BE49-F238E27FC236}">
                  <a16:creationId xmlns:a16="http://schemas.microsoft.com/office/drawing/2014/main" id="{B0337CE2-A4B4-6BC5-3F45-E33EB0D16323}"/>
                </a:ext>
              </a:extLst>
            </p:cNvPr>
            <p:cNvSpPr txBox="1"/>
            <p:nvPr/>
          </p:nvSpPr>
          <p:spPr>
            <a:xfrm>
              <a:off x="5349358" y="4150164"/>
              <a:ext cx="1272689" cy="307777"/>
            </a:xfrm>
            <a:prstGeom prst="rect">
              <a:avLst/>
            </a:prstGeom>
            <a:noFill/>
          </p:spPr>
          <p:txBody>
            <a:bodyPr wrap="square" lIns="91440" tIns="45720" rIns="91440" bIns="45720" rtlCol="0" anchor="t">
              <a:spAutoFit/>
            </a:bodyPr>
            <a:lstStyle/>
            <a:p>
              <a:pPr algn="r" rtl="1"/>
              <a:r>
                <a:rPr lang="en-US" altLang="zh-CN" sz="1400"/>
                <a:t>O139</a:t>
              </a:r>
            </a:p>
          </p:txBody>
        </p:sp>
        <p:cxnSp>
          <p:nvCxnSpPr>
            <p:cNvPr id="17" name="Straight Arrow Connector 16">
              <a:extLst>
                <a:ext uri="{FF2B5EF4-FFF2-40B4-BE49-F238E27FC236}">
                  <a16:creationId xmlns:a16="http://schemas.microsoft.com/office/drawing/2014/main" id="{30A1097C-F479-6F53-F40A-803FBC5CCC18}"/>
                </a:ext>
              </a:extLst>
            </p:cNvPr>
            <p:cNvCxnSpPr>
              <a:cxnSpLocks/>
              <a:stCxn id="9" idx="3"/>
            </p:cNvCxnSpPr>
            <p:nvPr/>
          </p:nvCxnSpPr>
          <p:spPr>
            <a:xfrm>
              <a:off x="6622047" y="3189190"/>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D1991292-A59D-1A63-89E5-B7A7027926B2}"/>
                </a:ext>
              </a:extLst>
            </p:cNvPr>
            <p:cNvCxnSpPr>
              <a:cxnSpLocks/>
            </p:cNvCxnSpPr>
            <p:nvPr/>
          </p:nvCxnSpPr>
          <p:spPr>
            <a:xfrm>
              <a:off x="6622047" y="4296641"/>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5C32D926-B32F-C9D8-51C0-5921AEE1C949}"/>
                </a:ext>
              </a:extLst>
            </p:cNvPr>
            <p:cNvSpPr txBox="1"/>
            <p:nvPr/>
          </p:nvSpPr>
          <p:spPr>
            <a:xfrm>
              <a:off x="5349358" y="3658980"/>
              <a:ext cx="1272689" cy="307777"/>
            </a:xfrm>
            <a:prstGeom prst="rect">
              <a:avLst/>
            </a:prstGeom>
            <a:noFill/>
          </p:spPr>
          <p:txBody>
            <a:bodyPr wrap="square" lIns="91440" tIns="45720" rIns="91440" bIns="45720" rtlCol="0" anchor="t">
              <a:spAutoFit/>
            </a:bodyPr>
            <a:lstStyle/>
            <a:p>
              <a:pPr algn="r" rtl="1"/>
              <a:r>
                <a:rPr lang="en-US" altLang="zh-CN" sz="1400"/>
                <a:t>O1</a:t>
              </a:r>
            </a:p>
          </p:txBody>
        </p:sp>
        <p:cxnSp>
          <p:nvCxnSpPr>
            <p:cNvPr id="20" name="Straight Arrow Connector 19">
              <a:extLst>
                <a:ext uri="{FF2B5EF4-FFF2-40B4-BE49-F238E27FC236}">
                  <a16:creationId xmlns:a16="http://schemas.microsoft.com/office/drawing/2014/main" id="{45CB7D06-7F4F-978B-FEED-4983285A0285}"/>
                </a:ext>
              </a:extLst>
            </p:cNvPr>
            <p:cNvCxnSpPr>
              <a:cxnSpLocks/>
            </p:cNvCxnSpPr>
            <p:nvPr/>
          </p:nvCxnSpPr>
          <p:spPr>
            <a:xfrm>
              <a:off x="6622047" y="3830171"/>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EC927A05-7941-5C9D-8958-8AE6F6265C65}"/>
                </a:ext>
              </a:extLst>
            </p:cNvPr>
            <p:cNvSpPr txBox="1"/>
            <p:nvPr/>
          </p:nvSpPr>
          <p:spPr>
            <a:xfrm>
              <a:off x="7837185" y="3990886"/>
              <a:ext cx="1272689" cy="307777"/>
            </a:xfrm>
            <a:prstGeom prst="rect">
              <a:avLst/>
            </a:prstGeom>
            <a:noFill/>
          </p:spPr>
          <p:txBody>
            <a:bodyPr wrap="square" rtlCol="0">
              <a:spAutoFit/>
            </a:bodyPr>
            <a:lstStyle/>
            <a:p>
              <a:pPr algn="r" rtl="1"/>
              <a:r>
                <a:rPr lang="ar-SA" altLang="en-US" sz="1400"/>
                <a:t>شريط تحكم</a:t>
              </a:r>
            </a:p>
          </p:txBody>
        </p:sp>
        <p:sp>
          <p:nvSpPr>
            <p:cNvPr id="24" name="TextBox 23">
              <a:extLst>
                <a:ext uri="{FF2B5EF4-FFF2-40B4-BE49-F238E27FC236}">
                  <a16:creationId xmlns:a16="http://schemas.microsoft.com/office/drawing/2014/main" id="{3DD1A77D-AF71-9BBA-B1F7-5783465D00EC}"/>
                </a:ext>
              </a:extLst>
            </p:cNvPr>
            <p:cNvSpPr txBox="1"/>
            <p:nvPr/>
          </p:nvSpPr>
          <p:spPr>
            <a:xfrm>
              <a:off x="7837185" y="4178785"/>
              <a:ext cx="1272689" cy="307777"/>
            </a:xfrm>
            <a:prstGeom prst="rect">
              <a:avLst/>
            </a:prstGeom>
            <a:noFill/>
          </p:spPr>
          <p:txBody>
            <a:bodyPr wrap="square" lIns="91440" tIns="45720" rIns="91440" bIns="45720" rtlCol="0" anchor="t">
              <a:spAutoFit/>
            </a:bodyPr>
            <a:lstStyle/>
            <a:p>
              <a:pPr algn="r" rtl="1"/>
              <a:r>
                <a:rPr lang="en-US" altLang="zh-CN" sz="1400"/>
                <a:t>O139</a:t>
              </a:r>
            </a:p>
          </p:txBody>
        </p:sp>
        <p:cxnSp>
          <p:nvCxnSpPr>
            <p:cNvPr id="25" name="Straight Arrow Connector 24">
              <a:extLst>
                <a:ext uri="{FF2B5EF4-FFF2-40B4-BE49-F238E27FC236}">
                  <a16:creationId xmlns:a16="http://schemas.microsoft.com/office/drawing/2014/main" id="{DBBDD3A7-FD9A-57DC-DA26-7C95CD58AE1E}"/>
                </a:ext>
              </a:extLst>
            </p:cNvPr>
            <p:cNvCxnSpPr>
              <a:cxnSpLocks/>
              <a:stCxn id="23" idx="3"/>
            </p:cNvCxnSpPr>
            <p:nvPr/>
          </p:nvCxnSpPr>
          <p:spPr>
            <a:xfrm>
              <a:off x="9109874" y="4144775"/>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F6BE178E-8BB3-5F70-894A-403599E94421}"/>
                </a:ext>
              </a:extLst>
            </p:cNvPr>
            <p:cNvCxnSpPr>
              <a:cxnSpLocks/>
            </p:cNvCxnSpPr>
            <p:nvPr/>
          </p:nvCxnSpPr>
          <p:spPr>
            <a:xfrm>
              <a:off x="9109874" y="4502576"/>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B0045F36-8D3A-847B-5279-F96FF03A49D4}"/>
                </a:ext>
              </a:extLst>
            </p:cNvPr>
            <p:cNvSpPr txBox="1"/>
            <p:nvPr/>
          </p:nvSpPr>
          <p:spPr>
            <a:xfrm>
              <a:off x="7837185" y="4356209"/>
              <a:ext cx="1272689" cy="307777"/>
            </a:xfrm>
            <a:prstGeom prst="rect">
              <a:avLst/>
            </a:prstGeom>
            <a:noFill/>
          </p:spPr>
          <p:txBody>
            <a:bodyPr wrap="square" lIns="91440" tIns="45720" rIns="91440" bIns="45720" rtlCol="0" anchor="t">
              <a:spAutoFit/>
            </a:bodyPr>
            <a:lstStyle/>
            <a:p>
              <a:pPr algn="r" rtl="1"/>
              <a:r>
                <a:rPr lang="en-US" altLang="zh-CN" sz="1400"/>
                <a:t>O1</a:t>
              </a:r>
            </a:p>
          </p:txBody>
        </p:sp>
        <p:cxnSp>
          <p:nvCxnSpPr>
            <p:cNvPr id="28" name="Straight Arrow Connector 27">
              <a:extLst>
                <a:ext uri="{FF2B5EF4-FFF2-40B4-BE49-F238E27FC236}">
                  <a16:creationId xmlns:a16="http://schemas.microsoft.com/office/drawing/2014/main" id="{7C6E502C-5D53-274F-DB25-6DC6404499D6}"/>
                </a:ext>
              </a:extLst>
            </p:cNvPr>
            <p:cNvCxnSpPr>
              <a:cxnSpLocks/>
            </p:cNvCxnSpPr>
            <p:nvPr/>
          </p:nvCxnSpPr>
          <p:spPr>
            <a:xfrm>
              <a:off x="9109874" y="4332674"/>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15" name="Group 14">
            <a:extLst>
              <a:ext uri="{FF2B5EF4-FFF2-40B4-BE49-F238E27FC236}">
                <a16:creationId xmlns:a16="http://schemas.microsoft.com/office/drawing/2014/main" id="{1FB26DD2-2358-21E9-8928-64CBE22B8ED9}"/>
              </a:ext>
            </a:extLst>
          </p:cNvPr>
          <p:cNvGrpSpPr/>
          <p:nvPr/>
        </p:nvGrpSpPr>
        <p:grpSpPr>
          <a:xfrm>
            <a:off x="1847218" y="2422389"/>
            <a:ext cx="3600000" cy="4708981"/>
            <a:chOff x="1846993" y="2507221"/>
            <a:chExt cx="3600000" cy="4708981"/>
          </a:xfrm>
        </p:grpSpPr>
        <p:sp>
          <p:nvSpPr>
            <p:cNvPr id="11" name="Oval 10">
              <a:extLst>
                <a:ext uri="{FF2B5EF4-FFF2-40B4-BE49-F238E27FC236}">
                  <a16:creationId xmlns:a16="http://schemas.microsoft.com/office/drawing/2014/main" id="{748D8C99-8E95-C108-117C-72E587187555}"/>
                </a:ext>
              </a:extLst>
            </p:cNvPr>
            <p:cNvSpPr/>
            <p:nvPr/>
          </p:nvSpPr>
          <p:spPr>
            <a:xfrm>
              <a:off x="1846993" y="2977707"/>
              <a:ext cx="3600000" cy="36000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E15684E8-A9ED-A83D-F7CF-470B94787AE3}"/>
                </a:ext>
              </a:extLst>
            </p:cNvPr>
            <p:cNvSpPr txBox="1"/>
            <p:nvPr/>
          </p:nvSpPr>
          <p:spPr>
            <a:xfrm>
              <a:off x="3249764" y="2507221"/>
              <a:ext cx="1219670" cy="4708981"/>
            </a:xfrm>
            <a:prstGeom prst="rect">
              <a:avLst/>
            </a:prstGeom>
            <a:noFill/>
          </p:spPr>
          <p:txBody>
            <a:bodyPr wrap="square" rtlCol="0">
              <a:spAutoFit/>
            </a:bodyPr>
            <a:lstStyle/>
            <a:p>
              <a:pPr rtl="1"/>
              <a:r>
                <a:rPr lang="zh-CN" altLang="en-US" sz="30000" b="1">
                  <a:solidFill>
                    <a:schemeClr val="accent5">
                      <a:lumMod val="60000"/>
                      <a:lumOff val="40000"/>
                    </a:schemeClr>
                  </a:solidFill>
                  <a:latin typeface="Trebuchet MS" panose="020B0703020202090204" pitchFamily="34" charset="0"/>
                </a:rPr>
                <a:t>!</a:t>
              </a:r>
            </a:p>
          </p:txBody>
        </p:sp>
        <p:sp>
          <p:nvSpPr>
            <p:cNvPr id="13" name="Text Placeholder 18">
              <a:extLst>
                <a:ext uri="{FF2B5EF4-FFF2-40B4-BE49-F238E27FC236}">
                  <a16:creationId xmlns:a16="http://schemas.microsoft.com/office/drawing/2014/main" id="{E60F5376-1127-1BB8-54C2-400CD5A9CF49}"/>
                </a:ext>
              </a:extLst>
            </p:cNvPr>
            <p:cNvSpPr txBox="1">
              <a:spLocks/>
            </p:cNvSpPr>
            <p:nvPr/>
          </p:nvSpPr>
          <p:spPr>
            <a:xfrm>
              <a:off x="1960809" y="3524385"/>
              <a:ext cx="3362584" cy="2781566"/>
            </a:xfrm>
            <a:prstGeom prst="rect">
              <a:avLst/>
            </a:prstGeom>
          </p:spPr>
          <p:txBody>
            <a:bodyPr lIns="91440" tIns="45720" rIns="91440" bIns="45720" anchor="t">
              <a:normAutofit fontScale="92500" lnSpcReduction="20000"/>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1"/>
              <a:r>
                <a:rPr lang="ar-SA" altLang="en-US" sz="3100" b="1">
                  <a:solidFill>
                    <a:schemeClr val="accent1"/>
                  </a:solidFill>
                  <a:cs typeface="Tahoma"/>
                </a:rPr>
                <a:t>إجراءات</a:t>
              </a:r>
            </a:p>
            <a:p>
              <a:pPr algn="ctr" rtl="1"/>
              <a:r>
                <a:rPr lang="ar-SA" altLang="en-US" sz="3100" b="1">
                  <a:cs typeface="Tahoma"/>
                </a:rPr>
                <a:t>1</a:t>
              </a:r>
              <a:r>
                <a:rPr lang="ar-SA" altLang="en-US" sz="2900" b="1">
                  <a:cs typeface="Tahoma"/>
                </a:rPr>
                <a:t>. سجل أن اختبار التشخيص السريع غير صالح</a:t>
              </a:r>
            </a:p>
            <a:p>
              <a:pPr algn="ctr" rtl="1"/>
              <a:r>
                <a:rPr lang="ar-SA" altLang="en-US" sz="2900" b="1">
                  <a:cs typeface="Tahoma"/>
                </a:rPr>
                <a:t>2. أعد الاختبار</a:t>
              </a:r>
            </a:p>
            <a:p>
              <a:pPr algn="ctr" rtl="1"/>
              <a:r>
                <a:rPr lang="ar-SA" altLang="en-US" sz="2900" b="1">
                  <a:cs typeface="Tahoma"/>
                </a:rPr>
                <a:t>3. أبلغ عن </a:t>
              </a:r>
              <a:r>
                <a:rPr lang="ar-SA" altLang="en-US" sz="2900" b="1" u="sng">
                  <a:cs typeface="Tahoma"/>
                </a:rPr>
                <a:t>النتيجة النهائية</a:t>
              </a:r>
            </a:p>
            <a:p>
              <a:endParaRPr lang="en-GB"/>
            </a:p>
          </p:txBody>
        </p:sp>
      </p:grpSp>
      <p:pic>
        <p:nvPicPr>
          <p:cNvPr id="29" name="Picture 28" descr="A pink and white rectangular object  Description automatically generated">
            <a:extLst>
              <a:ext uri="{FF2B5EF4-FFF2-40B4-BE49-F238E27FC236}">
                <a16:creationId xmlns:a16="http://schemas.microsoft.com/office/drawing/2014/main" id="{2CE5596C-26C4-CAA9-F67A-DB3984E6D41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136664" y="1435970"/>
            <a:ext cx="590940" cy="4132655"/>
          </a:xfrm>
          <a:prstGeom prst="rect">
            <a:avLst/>
          </a:prstGeom>
        </p:spPr>
      </p:pic>
      <p:pic>
        <p:nvPicPr>
          <p:cNvPr id="6" name="Picture 5" descr="A white rectangular object with a red and white stripe  Description automatically generated">
            <a:extLst>
              <a:ext uri="{FF2B5EF4-FFF2-40B4-BE49-F238E27FC236}">
                <a16:creationId xmlns:a16="http://schemas.microsoft.com/office/drawing/2014/main" id="{8320B79A-2E14-5C8C-38DE-1AF0DF5850B0}"/>
              </a:ext>
            </a:extLst>
          </p:cNvPr>
          <p:cNvPicPr>
            <a:picLocks noChangeAspect="1"/>
          </p:cNvPicPr>
          <p:nvPr/>
        </p:nvPicPr>
        <p:blipFill>
          <a:blip r:embed="rId4"/>
          <a:stretch>
            <a:fillRect/>
          </a:stretch>
        </p:blipFill>
        <p:spPr>
          <a:xfrm>
            <a:off x="9570098" y="2836233"/>
            <a:ext cx="1371600" cy="3067050"/>
          </a:xfrm>
          <a:prstGeom prst="rect">
            <a:avLst/>
          </a:prstGeom>
        </p:spPr>
      </p:pic>
      <p:sp>
        <p:nvSpPr>
          <p:cNvPr id="4" name="Google Shape;18;p31">
            <a:extLst>
              <a:ext uri="{FF2B5EF4-FFF2-40B4-BE49-F238E27FC236}">
                <a16:creationId xmlns:a16="http://schemas.microsoft.com/office/drawing/2014/main" id="{A2AB485B-3831-893C-733D-1BABBB84859E}"/>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a:solidFill>
                  <a:schemeClr val="tx1">
                    <a:lumMod val="40000"/>
                    <a:lumOff val="60000"/>
                  </a:schemeClr>
                </a:solidFill>
                <a:ea typeface="华文新魏"/>
              </a:rPr>
              <a:t>36/3</a:t>
            </a:r>
            <a:endParaRPr lang="en-US">
              <a:solidFill>
                <a:schemeClr val="tx1">
                  <a:lumMod val="40000"/>
                  <a:lumOff val="60000"/>
                </a:schemeClr>
              </a:solidFill>
              <a:ea typeface="华文新魏"/>
            </a:endParaRPr>
          </a:p>
        </p:txBody>
      </p:sp>
    </p:spTree>
    <p:extLst>
      <p:ext uri="{BB962C8B-B14F-4D97-AF65-F5344CB8AC3E}">
        <p14:creationId xmlns:p14="http://schemas.microsoft.com/office/powerpoint/2010/main" val="7006930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93917-45FA-2F3B-345F-A0DEC8A05408}"/>
              </a:ext>
            </a:extLst>
          </p:cNvPr>
          <p:cNvSpPr>
            <a:spLocks noGrp="1"/>
          </p:cNvSpPr>
          <p:nvPr>
            <p:ph type="title"/>
          </p:nvPr>
        </p:nvSpPr>
        <p:spPr>
          <a:xfrm>
            <a:off x="353291" y="365125"/>
            <a:ext cx="11393054" cy="1360199"/>
          </a:xfrm>
        </p:spPr>
        <p:txBody>
          <a:bodyPr/>
          <a:lstStyle/>
          <a:p>
            <a:pPr rtl="1"/>
            <a:r>
              <a:rPr lang="ar-SA" altLang="en-US" sz="4400" b="1"/>
              <a:t>O1 و O139 غير إيجابيين: القراءة</a:t>
            </a:r>
            <a:endParaRPr lang="fr-FR" b="1"/>
          </a:p>
        </p:txBody>
      </p:sp>
      <p:sp>
        <p:nvSpPr>
          <p:cNvPr id="23" name="Text Placeholder 4">
            <a:extLst>
              <a:ext uri="{FF2B5EF4-FFF2-40B4-BE49-F238E27FC236}">
                <a16:creationId xmlns:a16="http://schemas.microsoft.com/office/drawing/2014/main" id="{0E144047-CFBB-2498-BF5F-C4D66108D640}"/>
              </a:ext>
            </a:extLst>
          </p:cNvPr>
          <p:cNvSpPr txBox="1">
            <a:spLocks/>
          </p:cNvSpPr>
          <p:nvPr/>
        </p:nvSpPr>
        <p:spPr>
          <a:xfrm>
            <a:off x="620608" y="1957404"/>
            <a:ext cx="3456000" cy="1521940"/>
          </a:xfrm>
          <a:prstGeom prst="rect">
            <a:avLst/>
          </a:prstGeom>
          <a:ln w="3175">
            <a:solidFill>
              <a:schemeClr val="tx1">
                <a:lumMod val="75000"/>
              </a:schemeClr>
            </a:solidFill>
          </a:ln>
        </p:spPr>
        <p:txBody>
          <a:bodyPr vert="horz" lIns="216000" tIns="216000" rIns="216000" bIns="216000" rtlCol="0" anchor="ctr" anchorCtr="0">
            <a:noAutofit/>
          </a:bodyPr>
          <a:lstStyle>
            <a:lvl1pPr marL="0" indent="0" algn="l" defTabSz="914400" rtl="0" eaLnBrk="1" latinLnBrk="0" hangingPunct="1">
              <a:lnSpc>
                <a:spcPct val="90000"/>
              </a:lnSpc>
              <a:spcBef>
                <a:spcPts val="1000"/>
              </a:spcBef>
              <a:buClr>
                <a:schemeClr val="accent1"/>
              </a:buClr>
              <a:buFontTx/>
              <a:buNone/>
              <a:defRPr sz="20000" kern="1200">
                <a:solidFill>
                  <a:schemeClr val="accent4">
                    <a:lumMod val="60000"/>
                    <a:lumOff val="40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7485" indent="-197485" algn="r" rtl="1">
              <a:buFont typeface="Arial" panose="020B0604020202020204" pitchFamily="34" charset="0"/>
              <a:buChar char="•"/>
            </a:pPr>
            <a:r>
              <a:rPr lang="ar-SA" altLang="en-US" sz="1800">
                <a:solidFill>
                  <a:schemeClr val="tx1"/>
                </a:solidFill>
              </a:rPr>
              <a:t>شريط تحكم مرئي</a:t>
            </a:r>
          </a:p>
          <a:p>
            <a:pPr marL="197485" indent="-197485" algn="r" rtl="1">
              <a:buFont typeface="Arial" panose="020B0604020202020204" pitchFamily="34" charset="0"/>
              <a:buChar char="•"/>
            </a:pPr>
            <a:r>
              <a:rPr lang="ar-SA" altLang="en-US" sz="1800">
                <a:solidFill>
                  <a:schemeClr val="tx1"/>
                </a:solidFill>
              </a:rPr>
              <a:t>لا يوجد شريط لـ O1</a:t>
            </a:r>
          </a:p>
          <a:p>
            <a:pPr marL="197485" indent="-197485" algn="r" rtl="1">
              <a:buFont typeface="Arial" panose="020B0604020202020204" pitchFamily="34" charset="0"/>
              <a:buChar char="•"/>
            </a:pPr>
            <a:r>
              <a:rPr lang="ar-SA" altLang="en-US" sz="1800">
                <a:solidFill>
                  <a:schemeClr val="tx1"/>
                </a:solidFill>
              </a:rPr>
              <a:t>لا يوجد شريط لـ O139</a:t>
            </a:r>
          </a:p>
        </p:txBody>
      </p:sp>
      <p:sp>
        <p:nvSpPr>
          <p:cNvPr id="3" name="Triangle 2">
            <a:extLst>
              <a:ext uri="{FF2B5EF4-FFF2-40B4-BE49-F238E27FC236}">
                <a16:creationId xmlns:a16="http://schemas.microsoft.com/office/drawing/2014/main" id="{0C51C03E-AB05-22F2-8A9A-6A7CDE5B4323}"/>
              </a:ext>
            </a:extLst>
          </p:cNvPr>
          <p:cNvSpPr/>
          <p:nvPr/>
        </p:nvSpPr>
        <p:spPr>
          <a:xfrm rot="10800000">
            <a:off x="793966" y="1856819"/>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grpSp>
        <p:nvGrpSpPr>
          <p:cNvPr id="49" name="Group 48">
            <a:extLst>
              <a:ext uri="{FF2B5EF4-FFF2-40B4-BE49-F238E27FC236}">
                <a16:creationId xmlns:a16="http://schemas.microsoft.com/office/drawing/2014/main" id="{4787C838-BD63-A73C-0359-4041A9C9CF12}"/>
              </a:ext>
            </a:extLst>
          </p:cNvPr>
          <p:cNvGrpSpPr/>
          <p:nvPr/>
        </p:nvGrpSpPr>
        <p:grpSpPr>
          <a:xfrm>
            <a:off x="5349358" y="1424394"/>
            <a:ext cx="5275922" cy="4502123"/>
            <a:chOff x="5349358" y="1424394"/>
            <a:chExt cx="5275922" cy="4502123"/>
          </a:xfrm>
        </p:grpSpPr>
        <p:sp>
          <p:nvSpPr>
            <p:cNvPr id="10" name="TextBox 9">
              <a:extLst>
                <a:ext uri="{FF2B5EF4-FFF2-40B4-BE49-F238E27FC236}">
                  <a16:creationId xmlns:a16="http://schemas.microsoft.com/office/drawing/2014/main" id="{B37D95CA-BE0F-4ED5-D2F1-84CA81882E52}"/>
                </a:ext>
              </a:extLst>
            </p:cNvPr>
            <p:cNvSpPr txBox="1"/>
            <p:nvPr/>
          </p:nvSpPr>
          <p:spPr>
            <a:xfrm>
              <a:off x="5349358" y="3035301"/>
              <a:ext cx="1272689" cy="307777"/>
            </a:xfrm>
            <a:prstGeom prst="rect">
              <a:avLst/>
            </a:prstGeom>
            <a:noFill/>
          </p:spPr>
          <p:txBody>
            <a:bodyPr wrap="square" rtlCol="0">
              <a:spAutoFit/>
            </a:bodyPr>
            <a:lstStyle/>
            <a:p>
              <a:pPr algn="r" rtl="1"/>
              <a:r>
                <a:rPr lang="ar-SA" altLang="en-US" sz="1400"/>
                <a:t>شريط تحكم</a:t>
              </a:r>
            </a:p>
          </p:txBody>
        </p:sp>
        <p:sp>
          <p:nvSpPr>
            <p:cNvPr id="11" name="TextBox 10">
              <a:extLst>
                <a:ext uri="{FF2B5EF4-FFF2-40B4-BE49-F238E27FC236}">
                  <a16:creationId xmlns:a16="http://schemas.microsoft.com/office/drawing/2014/main" id="{45E4CA07-8825-CF55-6417-10F3DCA93BD9}"/>
                </a:ext>
              </a:extLst>
            </p:cNvPr>
            <p:cNvSpPr txBox="1"/>
            <p:nvPr/>
          </p:nvSpPr>
          <p:spPr>
            <a:xfrm>
              <a:off x="5349358" y="4018356"/>
              <a:ext cx="1272689" cy="307777"/>
            </a:xfrm>
            <a:prstGeom prst="rect">
              <a:avLst/>
            </a:prstGeom>
            <a:noFill/>
          </p:spPr>
          <p:txBody>
            <a:bodyPr wrap="square" lIns="91440" tIns="45720" rIns="91440" bIns="45720" rtlCol="0" anchor="t">
              <a:spAutoFit/>
            </a:bodyPr>
            <a:lstStyle/>
            <a:p>
              <a:pPr algn="r" rtl="1"/>
              <a:r>
                <a:rPr lang="en-US" altLang="zh-CN" sz="1400"/>
                <a:t>O139</a:t>
              </a:r>
            </a:p>
          </p:txBody>
        </p:sp>
        <p:cxnSp>
          <p:nvCxnSpPr>
            <p:cNvPr id="12" name="Straight Arrow Connector 11">
              <a:extLst>
                <a:ext uri="{FF2B5EF4-FFF2-40B4-BE49-F238E27FC236}">
                  <a16:creationId xmlns:a16="http://schemas.microsoft.com/office/drawing/2014/main" id="{E22FD9C5-C4CC-FFF4-3EF9-7FCFC82F47AB}"/>
                </a:ext>
              </a:extLst>
            </p:cNvPr>
            <p:cNvCxnSpPr>
              <a:cxnSpLocks/>
              <a:stCxn id="10" idx="3"/>
            </p:cNvCxnSpPr>
            <p:nvPr/>
          </p:nvCxnSpPr>
          <p:spPr>
            <a:xfrm>
              <a:off x="6622047" y="3189190"/>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5EA81D7A-6820-E951-7831-984120C0D807}"/>
                </a:ext>
              </a:extLst>
            </p:cNvPr>
            <p:cNvCxnSpPr>
              <a:cxnSpLocks/>
            </p:cNvCxnSpPr>
            <p:nvPr/>
          </p:nvCxnSpPr>
          <p:spPr>
            <a:xfrm>
              <a:off x="6622047" y="4189547"/>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CBA1F61D-C503-9DF7-7104-1D9A09290F26}"/>
                </a:ext>
              </a:extLst>
            </p:cNvPr>
            <p:cNvSpPr txBox="1"/>
            <p:nvPr/>
          </p:nvSpPr>
          <p:spPr>
            <a:xfrm>
              <a:off x="5349358" y="3675456"/>
              <a:ext cx="1272689" cy="307777"/>
            </a:xfrm>
            <a:prstGeom prst="rect">
              <a:avLst/>
            </a:prstGeom>
            <a:noFill/>
          </p:spPr>
          <p:txBody>
            <a:bodyPr wrap="square" lIns="91440" tIns="45720" rIns="91440" bIns="45720" rtlCol="0" anchor="t">
              <a:spAutoFit/>
            </a:bodyPr>
            <a:lstStyle/>
            <a:p>
              <a:pPr algn="r" rtl="1"/>
              <a:r>
                <a:rPr lang="en-US" altLang="zh-CN" sz="1400"/>
                <a:t>O1</a:t>
              </a:r>
            </a:p>
          </p:txBody>
        </p:sp>
        <p:cxnSp>
          <p:nvCxnSpPr>
            <p:cNvPr id="8" name="Straight Arrow Connector 7">
              <a:extLst>
                <a:ext uri="{FF2B5EF4-FFF2-40B4-BE49-F238E27FC236}">
                  <a16:creationId xmlns:a16="http://schemas.microsoft.com/office/drawing/2014/main" id="{E084C2EC-8CC9-F862-90FC-86A77F8A3DFD}"/>
                </a:ext>
              </a:extLst>
            </p:cNvPr>
            <p:cNvCxnSpPr>
              <a:cxnSpLocks/>
            </p:cNvCxnSpPr>
            <p:nvPr/>
          </p:nvCxnSpPr>
          <p:spPr>
            <a:xfrm>
              <a:off x="6622047" y="3846647"/>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8" name="Picture 27">
              <a:extLst>
                <a:ext uri="{FF2B5EF4-FFF2-40B4-BE49-F238E27FC236}">
                  <a16:creationId xmlns:a16="http://schemas.microsoft.com/office/drawing/2014/main" id="{09BA52B0-7ACD-5D64-E28B-661A725F20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56268" y="1424394"/>
              <a:ext cx="1138468" cy="4502123"/>
            </a:xfrm>
            <a:prstGeom prst="rect">
              <a:avLst/>
            </a:prstGeom>
          </p:spPr>
        </p:pic>
        <p:pic>
          <p:nvPicPr>
            <p:cNvPr id="29" name="Picture 28">
              <a:extLst>
                <a:ext uri="{FF2B5EF4-FFF2-40B4-BE49-F238E27FC236}">
                  <a16:creationId xmlns:a16="http://schemas.microsoft.com/office/drawing/2014/main" id="{9843E793-1B15-35F3-EFAF-08FC62A9444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203206" y="2610908"/>
              <a:ext cx="1422074" cy="3224363"/>
            </a:xfrm>
            <a:prstGeom prst="rect">
              <a:avLst/>
            </a:prstGeom>
          </p:spPr>
        </p:pic>
        <p:sp>
          <p:nvSpPr>
            <p:cNvPr id="30" name="TextBox 29">
              <a:extLst>
                <a:ext uri="{FF2B5EF4-FFF2-40B4-BE49-F238E27FC236}">
                  <a16:creationId xmlns:a16="http://schemas.microsoft.com/office/drawing/2014/main" id="{698C3123-8F99-CC10-2F95-74251B8D0B57}"/>
                </a:ext>
              </a:extLst>
            </p:cNvPr>
            <p:cNvSpPr txBox="1"/>
            <p:nvPr/>
          </p:nvSpPr>
          <p:spPr>
            <a:xfrm>
              <a:off x="7837185" y="3990886"/>
              <a:ext cx="1272689" cy="307777"/>
            </a:xfrm>
            <a:prstGeom prst="rect">
              <a:avLst/>
            </a:prstGeom>
            <a:noFill/>
          </p:spPr>
          <p:txBody>
            <a:bodyPr wrap="square" rtlCol="0">
              <a:spAutoFit/>
            </a:bodyPr>
            <a:lstStyle/>
            <a:p>
              <a:pPr algn="r" rtl="1"/>
              <a:r>
                <a:rPr lang="ar-SA" altLang="en-US" sz="1400"/>
                <a:t>شريط تحكم</a:t>
              </a:r>
            </a:p>
          </p:txBody>
        </p:sp>
        <p:sp>
          <p:nvSpPr>
            <p:cNvPr id="31" name="TextBox 30">
              <a:extLst>
                <a:ext uri="{FF2B5EF4-FFF2-40B4-BE49-F238E27FC236}">
                  <a16:creationId xmlns:a16="http://schemas.microsoft.com/office/drawing/2014/main" id="{C615FA14-35FE-89E8-9000-92A8662C88B7}"/>
                </a:ext>
              </a:extLst>
            </p:cNvPr>
            <p:cNvSpPr txBox="1"/>
            <p:nvPr/>
          </p:nvSpPr>
          <p:spPr>
            <a:xfrm>
              <a:off x="7837185" y="4413765"/>
              <a:ext cx="1272689" cy="307777"/>
            </a:xfrm>
            <a:prstGeom prst="rect">
              <a:avLst/>
            </a:prstGeom>
            <a:noFill/>
          </p:spPr>
          <p:txBody>
            <a:bodyPr wrap="square" lIns="91440" tIns="45720" rIns="91440" bIns="45720" rtlCol="0" anchor="t">
              <a:spAutoFit/>
            </a:bodyPr>
            <a:lstStyle/>
            <a:p>
              <a:pPr algn="r" rtl="1"/>
              <a:r>
                <a:rPr lang="en-US" altLang="zh-CN" sz="1400"/>
                <a:t>O1</a:t>
              </a:r>
            </a:p>
          </p:txBody>
        </p:sp>
        <p:cxnSp>
          <p:nvCxnSpPr>
            <p:cNvPr id="32" name="Straight Arrow Connector 31">
              <a:extLst>
                <a:ext uri="{FF2B5EF4-FFF2-40B4-BE49-F238E27FC236}">
                  <a16:creationId xmlns:a16="http://schemas.microsoft.com/office/drawing/2014/main" id="{9015239E-ED2E-13C8-D3E0-D6F604C7D422}"/>
                </a:ext>
              </a:extLst>
            </p:cNvPr>
            <p:cNvCxnSpPr>
              <a:cxnSpLocks/>
              <a:stCxn id="30" idx="3"/>
            </p:cNvCxnSpPr>
            <p:nvPr/>
          </p:nvCxnSpPr>
          <p:spPr>
            <a:xfrm>
              <a:off x="9109874" y="4144775"/>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D22DF6F6-12AA-C7E6-820E-EC6715C6677D}"/>
                </a:ext>
              </a:extLst>
            </p:cNvPr>
            <p:cNvCxnSpPr>
              <a:cxnSpLocks/>
            </p:cNvCxnSpPr>
            <p:nvPr/>
          </p:nvCxnSpPr>
          <p:spPr>
            <a:xfrm>
              <a:off x="9109874" y="4584956"/>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E43271D7-5E26-E18A-DCB3-0181FC3268EC}"/>
                </a:ext>
              </a:extLst>
            </p:cNvPr>
            <p:cNvSpPr txBox="1"/>
            <p:nvPr/>
          </p:nvSpPr>
          <p:spPr>
            <a:xfrm>
              <a:off x="7837185" y="4219149"/>
              <a:ext cx="1272689" cy="307777"/>
            </a:xfrm>
            <a:prstGeom prst="rect">
              <a:avLst/>
            </a:prstGeom>
            <a:noFill/>
          </p:spPr>
          <p:txBody>
            <a:bodyPr wrap="square" lIns="91440" tIns="45720" rIns="91440" bIns="45720" rtlCol="0" anchor="t">
              <a:spAutoFit/>
            </a:bodyPr>
            <a:lstStyle/>
            <a:p>
              <a:pPr algn="r" rtl="1"/>
              <a:r>
                <a:rPr lang="en-US" altLang="zh-CN" sz="1400"/>
                <a:t>O139</a:t>
              </a:r>
            </a:p>
          </p:txBody>
        </p:sp>
        <p:cxnSp>
          <p:nvCxnSpPr>
            <p:cNvPr id="35" name="Straight Arrow Connector 34">
              <a:extLst>
                <a:ext uri="{FF2B5EF4-FFF2-40B4-BE49-F238E27FC236}">
                  <a16:creationId xmlns:a16="http://schemas.microsoft.com/office/drawing/2014/main" id="{7F880B9E-675C-8E62-88BA-AC7D27B99829}"/>
                </a:ext>
              </a:extLst>
            </p:cNvPr>
            <p:cNvCxnSpPr>
              <a:cxnSpLocks/>
            </p:cNvCxnSpPr>
            <p:nvPr/>
          </p:nvCxnSpPr>
          <p:spPr>
            <a:xfrm>
              <a:off x="9109874" y="4390340"/>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4" name="Oval 3">
            <a:extLst>
              <a:ext uri="{FF2B5EF4-FFF2-40B4-BE49-F238E27FC236}">
                <a16:creationId xmlns:a16="http://schemas.microsoft.com/office/drawing/2014/main" id="{9BA6986D-BB01-BE2F-B769-0ADA799799ED}"/>
              </a:ext>
            </a:extLst>
          </p:cNvPr>
          <p:cNvSpPr/>
          <p:nvPr/>
        </p:nvSpPr>
        <p:spPr>
          <a:xfrm>
            <a:off x="1357846" y="3860187"/>
            <a:ext cx="2520000" cy="2520000"/>
          </a:xfrm>
          <a:prstGeom prst="ellipse">
            <a:avLst/>
          </a:prstGeom>
          <a:solidFill>
            <a:schemeClr val="accent5"/>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HU"/>
          </a:p>
        </p:txBody>
      </p:sp>
      <p:sp>
        <p:nvSpPr>
          <p:cNvPr id="5" name="TextBox 4">
            <a:extLst>
              <a:ext uri="{FF2B5EF4-FFF2-40B4-BE49-F238E27FC236}">
                <a16:creationId xmlns:a16="http://schemas.microsoft.com/office/drawing/2014/main" id="{90B08A15-73EA-E127-6599-94BD0085EE4A}"/>
              </a:ext>
            </a:extLst>
          </p:cNvPr>
          <p:cNvSpPr txBox="1"/>
          <p:nvPr/>
        </p:nvSpPr>
        <p:spPr>
          <a:xfrm>
            <a:off x="2009877" y="3519158"/>
            <a:ext cx="1648278" cy="3170099"/>
          </a:xfrm>
          <a:prstGeom prst="rect">
            <a:avLst/>
          </a:prstGeom>
          <a:noFill/>
        </p:spPr>
        <p:txBody>
          <a:bodyPr wrap="square" rtlCol="0">
            <a:spAutoFit/>
          </a:bodyPr>
          <a:lstStyle/>
          <a:p>
            <a:pPr rtl="1"/>
            <a:r>
              <a:rPr lang="zh-CN" altLang="en-US" sz="20000" b="1">
                <a:solidFill>
                  <a:schemeClr val="accent5">
                    <a:lumMod val="60000"/>
                    <a:lumOff val="40000"/>
                  </a:schemeClr>
                </a:solidFill>
                <a:latin typeface="Trebuchet MS" panose="020B0703020202090204" pitchFamily="34" charset="0"/>
              </a:rPr>
              <a:t>!</a:t>
            </a:r>
          </a:p>
        </p:txBody>
      </p:sp>
      <p:sp>
        <p:nvSpPr>
          <p:cNvPr id="19" name="Text Placeholder 18">
            <a:extLst>
              <a:ext uri="{FF2B5EF4-FFF2-40B4-BE49-F238E27FC236}">
                <a16:creationId xmlns:a16="http://schemas.microsoft.com/office/drawing/2014/main" id="{3707F7C6-F969-95B3-A9E1-51A0074C44E1}"/>
              </a:ext>
            </a:extLst>
          </p:cNvPr>
          <p:cNvSpPr>
            <a:spLocks noGrp="1"/>
          </p:cNvSpPr>
          <p:nvPr>
            <p:ph sz="half" idx="2"/>
          </p:nvPr>
        </p:nvSpPr>
        <p:spPr>
          <a:xfrm>
            <a:off x="1407633" y="4199202"/>
            <a:ext cx="2420426" cy="1810013"/>
          </a:xfrm>
        </p:spPr>
        <p:txBody>
          <a:bodyPr vert="horz" wrap="square" lIns="91440" tIns="45720" rIns="91440" bIns="45720" rtlCol="0" anchor="t">
            <a:noAutofit/>
          </a:bodyPr>
          <a:lstStyle/>
          <a:p>
            <a:pPr algn="ctr" rtl="1"/>
            <a:r>
              <a:rPr lang="ar-SA" altLang="en-US" b="1">
                <a:solidFill>
                  <a:schemeClr val="accent1"/>
                </a:solidFill>
                <a:cs typeface="Tahoma"/>
              </a:rPr>
              <a:t>إجراء</a:t>
            </a:r>
          </a:p>
          <a:p>
            <a:pPr algn="ctr" rtl="1">
              <a:lnSpc>
                <a:spcPct val="100000"/>
              </a:lnSpc>
              <a:spcBef>
                <a:spcPts val="600"/>
              </a:spcBef>
            </a:pPr>
            <a:r>
              <a:rPr lang="ar-SA" altLang="en-US" b="1">
                <a:cs typeface="Tahoma"/>
              </a:rPr>
              <a:t>أبلغ عن نتيجة اختبار التشخيص السريع </a:t>
            </a:r>
            <a:r>
              <a:rPr lang="ar-SA" altLang="en-US" b="1" u="sng">
                <a:cs typeface="Tahoma"/>
              </a:rPr>
              <a:t>غير تفاعلية</a:t>
            </a:r>
          </a:p>
          <a:p>
            <a:endParaRPr lang="en-GB"/>
          </a:p>
        </p:txBody>
      </p:sp>
      <p:sp>
        <p:nvSpPr>
          <p:cNvPr id="6" name="Google Shape;18;p31">
            <a:extLst>
              <a:ext uri="{FF2B5EF4-FFF2-40B4-BE49-F238E27FC236}">
                <a16:creationId xmlns:a16="http://schemas.microsoft.com/office/drawing/2014/main" id="{806CED48-FCAB-C875-5F42-A918C5056E3C}"/>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a:solidFill>
                  <a:schemeClr val="tx1">
                    <a:lumMod val="40000"/>
                    <a:lumOff val="60000"/>
                  </a:schemeClr>
                </a:solidFill>
                <a:ea typeface="华文新魏"/>
              </a:rPr>
              <a:t>37/3</a:t>
            </a:r>
          </a:p>
        </p:txBody>
      </p:sp>
    </p:spTree>
    <p:extLst>
      <p:ext uri="{BB962C8B-B14F-4D97-AF65-F5344CB8AC3E}">
        <p14:creationId xmlns:p14="http://schemas.microsoft.com/office/powerpoint/2010/main" val="27118705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93917-45FA-2F3B-345F-A0DEC8A05408}"/>
              </a:ext>
            </a:extLst>
          </p:cNvPr>
          <p:cNvSpPr>
            <a:spLocks noGrp="1"/>
          </p:cNvSpPr>
          <p:nvPr>
            <p:ph type="title"/>
          </p:nvPr>
        </p:nvSpPr>
        <p:spPr/>
        <p:txBody>
          <a:bodyPr/>
          <a:lstStyle/>
          <a:p>
            <a:pPr rtl="1"/>
            <a:r>
              <a:rPr lang="ar-SA" altLang="en-US" sz="4400" b="1"/>
              <a:t>O1 إيجابي: القراءة</a:t>
            </a:r>
          </a:p>
        </p:txBody>
      </p:sp>
      <p:sp>
        <p:nvSpPr>
          <p:cNvPr id="5" name="Text Placeholder 4">
            <a:extLst>
              <a:ext uri="{FF2B5EF4-FFF2-40B4-BE49-F238E27FC236}">
                <a16:creationId xmlns:a16="http://schemas.microsoft.com/office/drawing/2014/main" id="{6D0BF805-478C-0FA5-E027-7E69BD5BCA55}"/>
              </a:ext>
            </a:extLst>
          </p:cNvPr>
          <p:cNvSpPr>
            <a:spLocks noGrp="1"/>
          </p:cNvSpPr>
          <p:nvPr>
            <p:ph type="body" sz="quarter" idx="24"/>
          </p:nvPr>
        </p:nvSpPr>
        <p:spPr>
          <a:xfrm>
            <a:off x="613463" y="1945671"/>
            <a:ext cx="3456000" cy="1519049"/>
          </a:xfrm>
        </p:spPr>
        <p:txBody>
          <a:bodyPr vert="horz" lIns="216000" tIns="216000" rIns="216000" bIns="216000" rtlCol="0" anchor="t">
            <a:noAutofit/>
          </a:bodyPr>
          <a:lstStyle/>
          <a:p>
            <a:pPr marL="197485" indent="-197485" rtl="1">
              <a:buFont typeface="Arial" panose="020B0604020202020204" pitchFamily="34" charset="0"/>
              <a:buChar char="•"/>
            </a:pPr>
            <a:r>
              <a:rPr lang="ar-SA" altLang="en-US" sz="1800"/>
              <a:t>شريط تحكم مرئي</a:t>
            </a:r>
          </a:p>
          <a:p>
            <a:pPr marL="197485" indent="-197485" rtl="1">
              <a:buFont typeface="Arial" panose="020B0604020202020204" pitchFamily="34" charset="0"/>
              <a:buChar char="•"/>
            </a:pPr>
            <a:r>
              <a:rPr lang="ar-SA" altLang="en-US" sz="1800"/>
              <a:t>شريط O1 مرئي</a:t>
            </a:r>
          </a:p>
          <a:p>
            <a:pPr marL="197485" indent="-197485" rtl="1">
              <a:buFont typeface="Arial" panose="020B0604020202020204" pitchFamily="34" charset="0"/>
              <a:buChar char="•"/>
            </a:pPr>
            <a:r>
              <a:rPr lang="ar-SA" altLang="en-US" sz="1800"/>
              <a:t>لا يوجد شريط لـ O139</a:t>
            </a:r>
          </a:p>
        </p:txBody>
      </p:sp>
      <p:sp>
        <p:nvSpPr>
          <p:cNvPr id="14" name="object 62">
            <a:extLst>
              <a:ext uri="{FF2B5EF4-FFF2-40B4-BE49-F238E27FC236}">
                <a16:creationId xmlns:a16="http://schemas.microsoft.com/office/drawing/2014/main" id="{6343B291-D67D-4236-AEA0-8545F230E268}"/>
              </a:ext>
            </a:extLst>
          </p:cNvPr>
          <p:cNvSpPr txBox="1"/>
          <p:nvPr/>
        </p:nvSpPr>
        <p:spPr>
          <a:xfrm>
            <a:off x="5099804" y="2059199"/>
            <a:ext cx="249554" cy="797654"/>
          </a:xfrm>
          <a:prstGeom prst="rect">
            <a:avLst/>
          </a:prstGeom>
        </p:spPr>
        <p:txBody>
          <a:bodyPr vert="horz" wrap="square" lIns="0" tIns="12700" rIns="0" bIns="0" rtlCol="0">
            <a:spAutoFit/>
          </a:bodyPr>
          <a:lstStyle/>
          <a:p>
            <a:pPr rtl="1">
              <a:lnSpc>
                <a:spcPct val="100000"/>
              </a:lnSpc>
              <a:spcBef>
                <a:spcPts val="100"/>
              </a:spcBef>
              <a:tabLst>
                <a:tab pos="2574290" algn="l"/>
              </a:tabLst>
            </a:pPr>
            <a:r>
              <a:rPr lang="zh-CN" altLang="en-US" sz="5100">
                <a:solidFill>
                  <a:srgbClr val="696868"/>
                </a:solidFill>
                <a:latin typeface="Tw Cen MT Condensed"/>
                <a:cs typeface="Tw Cen MT Condensed"/>
              </a:rPr>
              <a:t>	</a:t>
            </a:r>
            <a:endParaRPr sz="5100">
              <a:latin typeface="Tw Cen MT Condensed"/>
              <a:cs typeface="Tw Cen MT Condensed"/>
            </a:endParaRPr>
          </a:p>
        </p:txBody>
      </p:sp>
      <p:sp>
        <p:nvSpPr>
          <p:cNvPr id="3" name="Triangle 2">
            <a:extLst>
              <a:ext uri="{FF2B5EF4-FFF2-40B4-BE49-F238E27FC236}">
                <a16:creationId xmlns:a16="http://schemas.microsoft.com/office/drawing/2014/main" id="{0C51C03E-AB05-22F2-8A9A-6A7CDE5B4323}"/>
              </a:ext>
            </a:extLst>
          </p:cNvPr>
          <p:cNvSpPr/>
          <p:nvPr/>
        </p:nvSpPr>
        <p:spPr>
          <a:xfrm rot="10800000">
            <a:off x="786821" y="1845087"/>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4" name="Oval 3">
            <a:extLst>
              <a:ext uri="{FF2B5EF4-FFF2-40B4-BE49-F238E27FC236}">
                <a16:creationId xmlns:a16="http://schemas.microsoft.com/office/drawing/2014/main" id="{1BB14EA0-3EA6-150F-EECB-526E61141006}"/>
              </a:ext>
            </a:extLst>
          </p:cNvPr>
          <p:cNvSpPr/>
          <p:nvPr/>
        </p:nvSpPr>
        <p:spPr>
          <a:xfrm>
            <a:off x="1294536" y="3830171"/>
            <a:ext cx="2839683" cy="2839683"/>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a:extLst>
              <a:ext uri="{FF2B5EF4-FFF2-40B4-BE49-F238E27FC236}">
                <a16:creationId xmlns:a16="http://schemas.microsoft.com/office/drawing/2014/main" id="{7B80E846-74B3-FFFA-EDFC-78F06C312E18}"/>
              </a:ext>
            </a:extLst>
          </p:cNvPr>
          <p:cNvGrpSpPr/>
          <p:nvPr/>
        </p:nvGrpSpPr>
        <p:grpSpPr>
          <a:xfrm>
            <a:off x="5349358" y="1424394"/>
            <a:ext cx="5275922" cy="4502123"/>
            <a:chOff x="5349358" y="1424394"/>
            <a:chExt cx="5275922" cy="4502123"/>
          </a:xfrm>
        </p:grpSpPr>
        <p:sp>
          <p:nvSpPr>
            <p:cNvPr id="9" name="TextBox 8">
              <a:extLst>
                <a:ext uri="{FF2B5EF4-FFF2-40B4-BE49-F238E27FC236}">
                  <a16:creationId xmlns:a16="http://schemas.microsoft.com/office/drawing/2014/main" id="{558515C1-4C02-DD2D-FCFE-A5EF74A582B3}"/>
                </a:ext>
              </a:extLst>
            </p:cNvPr>
            <p:cNvSpPr txBox="1"/>
            <p:nvPr/>
          </p:nvSpPr>
          <p:spPr>
            <a:xfrm>
              <a:off x="5349358" y="3035301"/>
              <a:ext cx="1272689" cy="307777"/>
            </a:xfrm>
            <a:prstGeom prst="rect">
              <a:avLst/>
            </a:prstGeom>
            <a:noFill/>
          </p:spPr>
          <p:txBody>
            <a:bodyPr wrap="square" rtlCol="0">
              <a:spAutoFit/>
            </a:bodyPr>
            <a:lstStyle/>
            <a:p>
              <a:pPr algn="r" rtl="1"/>
              <a:r>
                <a:rPr lang="ar-SA" altLang="en-US" sz="1400"/>
                <a:t>شريط تحكم</a:t>
              </a:r>
            </a:p>
          </p:txBody>
        </p:sp>
        <p:sp>
          <p:nvSpPr>
            <p:cNvPr id="16" name="TextBox 15">
              <a:extLst>
                <a:ext uri="{FF2B5EF4-FFF2-40B4-BE49-F238E27FC236}">
                  <a16:creationId xmlns:a16="http://schemas.microsoft.com/office/drawing/2014/main" id="{B0337CE2-A4B4-6BC5-3F45-E33EB0D16323}"/>
                </a:ext>
              </a:extLst>
            </p:cNvPr>
            <p:cNvSpPr txBox="1"/>
            <p:nvPr/>
          </p:nvSpPr>
          <p:spPr>
            <a:xfrm>
              <a:off x="5349358" y="4150164"/>
              <a:ext cx="1272689" cy="307777"/>
            </a:xfrm>
            <a:prstGeom prst="rect">
              <a:avLst/>
            </a:prstGeom>
            <a:noFill/>
          </p:spPr>
          <p:txBody>
            <a:bodyPr wrap="square" lIns="91440" tIns="45720" rIns="91440" bIns="45720" rtlCol="0" anchor="t">
              <a:spAutoFit/>
            </a:bodyPr>
            <a:lstStyle/>
            <a:p>
              <a:pPr algn="r" rtl="1"/>
              <a:r>
                <a:rPr lang="en-US" altLang="zh-CN" sz="1400"/>
                <a:t>O139</a:t>
              </a:r>
            </a:p>
          </p:txBody>
        </p:sp>
        <p:cxnSp>
          <p:nvCxnSpPr>
            <p:cNvPr id="17" name="Straight Arrow Connector 16">
              <a:extLst>
                <a:ext uri="{FF2B5EF4-FFF2-40B4-BE49-F238E27FC236}">
                  <a16:creationId xmlns:a16="http://schemas.microsoft.com/office/drawing/2014/main" id="{30A1097C-F479-6F53-F40A-803FBC5CCC18}"/>
                </a:ext>
              </a:extLst>
            </p:cNvPr>
            <p:cNvCxnSpPr>
              <a:cxnSpLocks/>
              <a:stCxn id="9" idx="3"/>
            </p:cNvCxnSpPr>
            <p:nvPr/>
          </p:nvCxnSpPr>
          <p:spPr>
            <a:xfrm>
              <a:off x="6622047" y="3189190"/>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D1991292-A59D-1A63-89E5-B7A7027926B2}"/>
                </a:ext>
              </a:extLst>
            </p:cNvPr>
            <p:cNvCxnSpPr>
              <a:cxnSpLocks/>
            </p:cNvCxnSpPr>
            <p:nvPr/>
          </p:nvCxnSpPr>
          <p:spPr>
            <a:xfrm>
              <a:off x="6622047" y="4296641"/>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5C32D926-B32F-C9D8-51C0-5921AEE1C949}"/>
                </a:ext>
              </a:extLst>
            </p:cNvPr>
            <p:cNvSpPr txBox="1"/>
            <p:nvPr/>
          </p:nvSpPr>
          <p:spPr>
            <a:xfrm>
              <a:off x="5349358" y="3658980"/>
              <a:ext cx="1272689" cy="307777"/>
            </a:xfrm>
            <a:prstGeom prst="rect">
              <a:avLst/>
            </a:prstGeom>
            <a:noFill/>
          </p:spPr>
          <p:txBody>
            <a:bodyPr wrap="square" lIns="91440" tIns="45720" rIns="91440" bIns="45720" rtlCol="0" anchor="t">
              <a:spAutoFit/>
            </a:bodyPr>
            <a:lstStyle/>
            <a:p>
              <a:pPr algn="r" rtl="1"/>
              <a:r>
                <a:rPr lang="en-US" altLang="zh-CN" sz="1400"/>
                <a:t>O1</a:t>
              </a:r>
            </a:p>
          </p:txBody>
        </p:sp>
        <p:cxnSp>
          <p:nvCxnSpPr>
            <p:cNvPr id="20" name="Straight Arrow Connector 19">
              <a:extLst>
                <a:ext uri="{FF2B5EF4-FFF2-40B4-BE49-F238E27FC236}">
                  <a16:creationId xmlns:a16="http://schemas.microsoft.com/office/drawing/2014/main" id="{45CB7D06-7F4F-978B-FEED-4983285A0285}"/>
                </a:ext>
              </a:extLst>
            </p:cNvPr>
            <p:cNvCxnSpPr>
              <a:cxnSpLocks/>
            </p:cNvCxnSpPr>
            <p:nvPr/>
          </p:nvCxnSpPr>
          <p:spPr>
            <a:xfrm>
              <a:off x="6622047" y="3830171"/>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1" name="Picture 20">
              <a:extLst>
                <a:ext uri="{FF2B5EF4-FFF2-40B4-BE49-F238E27FC236}">
                  <a16:creationId xmlns:a16="http://schemas.microsoft.com/office/drawing/2014/main" id="{EF21C71A-1AF8-46F6-6A99-6EDFFA9C7CA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756268" y="1424394"/>
              <a:ext cx="1138467" cy="4502123"/>
            </a:xfrm>
            <a:prstGeom prst="rect">
              <a:avLst/>
            </a:prstGeom>
          </p:spPr>
        </p:pic>
        <p:pic>
          <p:nvPicPr>
            <p:cNvPr id="22" name="Picture 21">
              <a:extLst>
                <a:ext uri="{FF2B5EF4-FFF2-40B4-BE49-F238E27FC236}">
                  <a16:creationId xmlns:a16="http://schemas.microsoft.com/office/drawing/2014/main" id="{7370F72E-E88A-EC28-3458-AA67700EB13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203206" y="2495576"/>
              <a:ext cx="1422074" cy="3224363"/>
            </a:xfrm>
            <a:prstGeom prst="rect">
              <a:avLst/>
            </a:prstGeom>
          </p:spPr>
        </p:pic>
        <p:sp>
          <p:nvSpPr>
            <p:cNvPr id="23" name="TextBox 22">
              <a:extLst>
                <a:ext uri="{FF2B5EF4-FFF2-40B4-BE49-F238E27FC236}">
                  <a16:creationId xmlns:a16="http://schemas.microsoft.com/office/drawing/2014/main" id="{EC927A05-7941-5C9D-8958-8AE6F6265C65}"/>
                </a:ext>
              </a:extLst>
            </p:cNvPr>
            <p:cNvSpPr txBox="1"/>
            <p:nvPr/>
          </p:nvSpPr>
          <p:spPr>
            <a:xfrm>
              <a:off x="7837185" y="3990886"/>
              <a:ext cx="1272689" cy="307777"/>
            </a:xfrm>
            <a:prstGeom prst="rect">
              <a:avLst/>
            </a:prstGeom>
            <a:noFill/>
          </p:spPr>
          <p:txBody>
            <a:bodyPr wrap="square" rtlCol="0">
              <a:spAutoFit/>
            </a:bodyPr>
            <a:lstStyle/>
            <a:p>
              <a:pPr algn="r" rtl="1"/>
              <a:r>
                <a:rPr lang="ar-SA" altLang="en-US" sz="1400"/>
                <a:t>شريط تحكم</a:t>
              </a:r>
            </a:p>
          </p:txBody>
        </p:sp>
        <p:sp>
          <p:nvSpPr>
            <p:cNvPr id="24" name="TextBox 23">
              <a:extLst>
                <a:ext uri="{FF2B5EF4-FFF2-40B4-BE49-F238E27FC236}">
                  <a16:creationId xmlns:a16="http://schemas.microsoft.com/office/drawing/2014/main" id="{3DD1A77D-AF71-9BBA-B1F7-5783465D00EC}"/>
                </a:ext>
              </a:extLst>
            </p:cNvPr>
            <p:cNvSpPr txBox="1"/>
            <p:nvPr/>
          </p:nvSpPr>
          <p:spPr>
            <a:xfrm>
              <a:off x="7837185" y="4178785"/>
              <a:ext cx="1272689" cy="307777"/>
            </a:xfrm>
            <a:prstGeom prst="rect">
              <a:avLst/>
            </a:prstGeom>
            <a:noFill/>
          </p:spPr>
          <p:txBody>
            <a:bodyPr wrap="square" lIns="91440" tIns="45720" rIns="91440" bIns="45720" rtlCol="0" anchor="t">
              <a:spAutoFit/>
            </a:bodyPr>
            <a:lstStyle/>
            <a:p>
              <a:pPr algn="r" rtl="1"/>
              <a:r>
                <a:rPr lang="en-US" altLang="zh-CN" sz="1400"/>
                <a:t>O139</a:t>
              </a:r>
            </a:p>
          </p:txBody>
        </p:sp>
        <p:cxnSp>
          <p:nvCxnSpPr>
            <p:cNvPr id="25" name="Straight Arrow Connector 24">
              <a:extLst>
                <a:ext uri="{FF2B5EF4-FFF2-40B4-BE49-F238E27FC236}">
                  <a16:creationId xmlns:a16="http://schemas.microsoft.com/office/drawing/2014/main" id="{DBBDD3A7-FD9A-57DC-DA26-7C95CD58AE1E}"/>
                </a:ext>
              </a:extLst>
            </p:cNvPr>
            <p:cNvCxnSpPr>
              <a:cxnSpLocks/>
              <a:stCxn id="23" idx="3"/>
            </p:cNvCxnSpPr>
            <p:nvPr/>
          </p:nvCxnSpPr>
          <p:spPr>
            <a:xfrm>
              <a:off x="9109874" y="4144775"/>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F6BE178E-8BB3-5F70-894A-403599E94421}"/>
                </a:ext>
              </a:extLst>
            </p:cNvPr>
            <p:cNvCxnSpPr>
              <a:cxnSpLocks/>
            </p:cNvCxnSpPr>
            <p:nvPr/>
          </p:nvCxnSpPr>
          <p:spPr>
            <a:xfrm>
              <a:off x="9109874" y="4502576"/>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B0045F36-8D3A-847B-5279-F96FF03A49D4}"/>
                </a:ext>
              </a:extLst>
            </p:cNvPr>
            <p:cNvSpPr txBox="1"/>
            <p:nvPr/>
          </p:nvSpPr>
          <p:spPr>
            <a:xfrm>
              <a:off x="7837185" y="4356209"/>
              <a:ext cx="1272689" cy="307777"/>
            </a:xfrm>
            <a:prstGeom prst="rect">
              <a:avLst/>
            </a:prstGeom>
            <a:noFill/>
          </p:spPr>
          <p:txBody>
            <a:bodyPr wrap="square" lIns="91440" tIns="45720" rIns="91440" bIns="45720" rtlCol="0" anchor="t">
              <a:spAutoFit/>
            </a:bodyPr>
            <a:lstStyle/>
            <a:p>
              <a:pPr algn="r" rtl="1"/>
              <a:r>
                <a:rPr lang="en-US" altLang="zh-CN" sz="1400"/>
                <a:t>O1</a:t>
              </a:r>
            </a:p>
          </p:txBody>
        </p:sp>
        <p:cxnSp>
          <p:nvCxnSpPr>
            <p:cNvPr id="28" name="Straight Arrow Connector 27">
              <a:extLst>
                <a:ext uri="{FF2B5EF4-FFF2-40B4-BE49-F238E27FC236}">
                  <a16:creationId xmlns:a16="http://schemas.microsoft.com/office/drawing/2014/main" id="{7C6E502C-5D53-274F-DB25-6DC6404499D6}"/>
                </a:ext>
              </a:extLst>
            </p:cNvPr>
            <p:cNvCxnSpPr>
              <a:cxnSpLocks/>
            </p:cNvCxnSpPr>
            <p:nvPr/>
          </p:nvCxnSpPr>
          <p:spPr>
            <a:xfrm>
              <a:off x="9109874" y="4332674"/>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10" name="TextBox 9">
            <a:extLst>
              <a:ext uri="{FF2B5EF4-FFF2-40B4-BE49-F238E27FC236}">
                <a16:creationId xmlns:a16="http://schemas.microsoft.com/office/drawing/2014/main" id="{15D7B50E-9B5C-A569-6CB3-1959F6B7F87A}"/>
              </a:ext>
            </a:extLst>
          </p:cNvPr>
          <p:cNvSpPr txBox="1"/>
          <p:nvPr/>
        </p:nvSpPr>
        <p:spPr>
          <a:xfrm>
            <a:off x="1990711" y="3280242"/>
            <a:ext cx="1219670" cy="3939540"/>
          </a:xfrm>
          <a:prstGeom prst="rect">
            <a:avLst/>
          </a:prstGeom>
          <a:noFill/>
        </p:spPr>
        <p:txBody>
          <a:bodyPr wrap="square" rtlCol="0">
            <a:spAutoFit/>
          </a:bodyPr>
          <a:lstStyle/>
          <a:p>
            <a:pPr rtl="1"/>
            <a:r>
              <a:rPr lang="zh-CN" altLang="en-US" sz="25000" b="1">
                <a:solidFill>
                  <a:schemeClr val="accent5">
                    <a:lumMod val="60000"/>
                    <a:lumOff val="40000"/>
                  </a:schemeClr>
                </a:solidFill>
                <a:latin typeface="Trebuchet MS" panose="020B0703020202090204" pitchFamily="34" charset="0"/>
              </a:rPr>
              <a:t>!</a:t>
            </a:r>
          </a:p>
        </p:txBody>
      </p:sp>
      <p:sp>
        <p:nvSpPr>
          <p:cNvPr id="7" name="Text Placeholder 18">
            <a:extLst>
              <a:ext uri="{FF2B5EF4-FFF2-40B4-BE49-F238E27FC236}">
                <a16:creationId xmlns:a16="http://schemas.microsoft.com/office/drawing/2014/main" id="{45066B0E-4D9C-1C37-E709-757392BB2DB3}"/>
              </a:ext>
            </a:extLst>
          </p:cNvPr>
          <p:cNvSpPr txBox="1">
            <a:spLocks/>
          </p:cNvSpPr>
          <p:nvPr/>
        </p:nvSpPr>
        <p:spPr>
          <a:xfrm>
            <a:off x="1294536" y="4356209"/>
            <a:ext cx="2839683" cy="1650037"/>
          </a:xfrm>
          <a:prstGeom prst="rect">
            <a:avLst/>
          </a:prstGeom>
        </p:spPr>
        <p:txBody>
          <a:bodyPr lIns="91440" tIns="45720" rIns="91440" bIns="45720" anchor="t">
            <a:normAutofit fontScale="92500" lnSpcReduction="20000"/>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1"/>
            <a:r>
              <a:rPr lang="ar-SA" altLang="en-US" sz="2800" b="1">
                <a:solidFill>
                  <a:schemeClr val="accent1"/>
                </a:solidFill>
                <a:cs typeface="Tahoma"/>
              </a:rPr>
              <a:t>إجراء</a:t>
            </a:r>
          </a:p>
          <a:p>
            <a:pPr algn="ctr" rtl="1"/>
            <a:r>
              <a:rPr lang="ar-SA" altLang="en-US" sz="2800" b="1">
                <a:cs typeface="Tahoma"/>
              </a:rPr>
              <a:t>أبلغ عن نتيجة اختبار التشخيص السريع </a:t>
            </a:r>
            <a:r>
              <a:rPr lang="ar-SA" altLang="en-US" sz="2800" b="1" u="sng">
                <a:cs typeface="Tahoma"/>
              </a:rPr>
              <a:t>تفاعلية</a:t>
            </a:r>
            <a:r>
              <a:rPr lang="ar-SA" altLang="en-US" sz="2800" b="1">
                <a:cs typeface="Tahoma"/>
              </a:rPr>
              <a:t>  </a:t>
            </a:r>
            <a:r>
              <a:rPr lang="ar-SA" altLang="en-US" sz="2800" b="1" u="sng">
                <a:cs typeface="Tahoma"/>
              </a:rPr>
              <a:t>لـ O1</a:t>
            </a:r>
          </a:p>
          <a:p>
            <a:endParaRPr lang="en-GB"/>
          </a:p>
        </p:txBody>
      </p:sp>
      <p:sp>
        <p:nvSpPr>
          <p:cNvPr id="6" name="Google Shape;18;p31">
            <a:extLst>
              <a:ext uri="{FF2B5EF4-FFF2-40B4-BE49-F238E27FC236}">
                <a16:creationId xmlns:a16="http://schemas.microsoft.com/office/drawing/2014/main" id="{FCCDDE89-A699-EB4C-FC0D-04F9E1BB795D}"/>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a:solidFill>
                  <a:schemeClr val="tx1">
                    <a:lumMod val="40000"/>
                    <a:lumOff val="60000"/>
                  </a:schemeClr>
                </a:solidFill>
                <a:ea typeface="华文新魏"/>
              </a:rPr>
              <a:t>38/3</a:t>
            </a:r>
          </a:p>
        </p:txBody>
      </p:sp>
    </p:spTree>
    <p:extLst>
      <p:ext uri="{BB962C8B-B14F-4D97-AF65-F5344CB8AC3E}">
        <p14:creationId xmlns:p14="http://schemas.microsoft.com/office/powerpoint/2010/main" val="30051625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93917-45FA-2F3B-345F-A0DEC8A05408}"/>
              </a:ext>
            </a:extLst>
          </p:cNvPr>
          <p:cNvSpPr>
            <a:spLocks noGrp="1"/>
          </p:cNvSpPr>
          <p:nvPr>
            <p:ph type="title"/>
          </p:nvPr>
        </p:nvSpPr>
        <p:spPr>
          <a:xfrm>
            <a:off x="959626" y="241085"/>
            <a:ext cx="10515600" cy="1325563"/>
          </a:xfrm>
        </p:spPr>
        <p:txBody>
          <a:bodyPr/>
          <a:lstStyle/>
          <a:p>
            <a:pPr rtl="1"/>
            <a:r>
              <a:rPr lang="ar-SA" altLang="en-US" sz="4400" b="1"/>
              <a:t>O139 إيجابي: القراءة</a:t>
            </a:r>
          </a:p>
        </p:txBody>
      </p:sp>
      <p:sp>
        <p:nvSpPr>
          <p:cNvPr id="5" name="Text Placeholder 4">
            <a:extLst>
              <a:ext uri="{FF2B5EF4-FFF2-40B4-BE49-F238E27FC236}">
                <a16:creationId xmlns:a16="http://schemas.microsoft.com/office/drawing/2014/main" id="{6D0BF805-478C-0FA5-E027-7E69BD5BCA55}"/>
              </a:ext>
            </a:extLst>
          </p:cNvPr>
          <p:cNvSpPr>
            <a:spLocks noGrp="1"/>
          </p:cNvSpPr>
          <p:nvPr>
            <p:ph type="body" sz="quarter" idx="24"/>
          </p:nvPr>
        </p:nvSpPr>
        <p:spPr>
          <a:xfrm>
            <a:off x="3404170" y="2142414"/>
            <a:ext cx="3456000" cy="1472421"/>
          </a:xfrm>
        </p:spPr>
        <p:txBody>
          <a:bodyPr vert="horz" lIns="216000" tIns="216000" rIns="216000" bIns="216000" rtlCol="0" anchor="t">
            <a:noAutofit/>
          </a:bodyPr>
          <a:lstStyle/>
          <a:p>
            <a:pPr marL="197485" indent="-197485" algn="r" rtl="1">
              <a:buFont typeface="Arial" panose="020B0604020202020204" pitchFamily="34" charset="0"/>
              <a:buChar char="•"/>
            </a:pPr>
            <a:r>
              <a:rPr lang="ar-SA" altLang="en-US" sz="1800"/>
              <a:t>شريط تحكم مرئي</a:t>
            </a:r>
          </a:p>
          <a:p>
            <a:pPr marL="197485" indent="-197485" algn="r" rtl="1">
              <a:buFont typeface="Arial" panose="020B0604020202020204" pitchFamily="34" charset="0"/>
              <a:buChar char="•"/>
            </a:pPr>
            <a:r>
              <a:rPr lang="ar-SA" altLang="en-US" sz="1800"/>
              <a:t>شريط O139 مرئي</a:t>
            </a:r>
          </a:p>
          <a:p>
            <a:pPr marL="197485" indent="-197485" algn="r" rtl="1">
              <a:buFont typeface="Arial" panose="020B0604020202020204" pitchFamily="34" charset="0"/>
              <a:buChar char="•"/>
            </a:pPr>
            <a:r>
              <a:rPr lang="ar-SA" altLang="en-US" sz="1800"/>
              <a:t>لا يوجد شريط لـ O1</a:t>
            </a:r>
          </a:p>
        </p:txBody>
      </p:sp>
      <p:sp>
        <p:nvSpPr>
          <p:cNvPr id="14" name="object 62">
            <a:extLst>
              <a:ext uri="{FF2B5EF4-FFF2-40B4-BE49-F238E27FC236}">
                <a16:creationId xmlns:a16="http://schemas.microsoft.com/office/drawing/2014/main" id="{6343B291-D67D-4236-AEA0-8545F230E268}"/>
              </a:ext>
            </a:extLst>
          </p:cNvPr>
          <p:cNvSpPr txBox="1"/>
          <p:nvPr/>
        </p:nvSpPr>
        <p:spPr>
          <a:xfrm>
            <a:off x="5099804" y="2059199"/>
            <a:ext cx="249554" cy="797654"/>
          </a:xfrm>
          <a:prstGeom prst="rect">
            <a:avLst/>
          </a:prstGeom>
        </p:spPr>
        <p:txBody>
          <a:bodyPr vert="horz" wrap="square" lIns="0" tIns="12700" rIns="0" bIns="0" rtlCol="0">
            <a:spAutoFit/>
          </a:bodyPr>
          <a:lstStyle/>
          <a:p>
            <a:pPr rtl="1">
              <a:lnSpc>
                <a:spcPct val="100000"/>
              </a:lnSpc>
              <a:spcBef>
                <a:spcPts val="100"/>
              </a:spcBef>
              <a:tabLst>
                <a:tab pos="2574290" algn="l"/>
              </a:tabLst>
            </a:pPr>
            <a:r>
              <a:rPr lang="zh-CN" altLang="en-US" sz="5100">
                <a:solidFill>
                  <a:srgbClr val="696868"/>
                </a:solidFill>
                <a:latin typeface="Tw Cen MT Condensed"/>
                <a:cs typeface="Tw Cen MT Condensed"/>
              </a:rPr>
              <a:t> </a:t>
            </a:r>
            <a:endParaRPr sz="5100">
              <a:latin typeface="Tw Cen MT Condensed"/>
              <a:cs typeface="Tw Cen MT Condensed"/>
            </a:endParaRPr>
          </a:p>
        </p:txBody>
      </p:sp>
      <p:sp>
        <p:nvSpPr>
          <p:cNvPr id="3" name="Triangle 2">
            <a:extLst>
              <a:ext uri="{FF2B5EF4-FFF2-40B4-BE49-F238E27FC236}">
                <a16:creationId xmlns:a16="http://schemas.microsoft.com/office/drawing/2014/main" id="{0C51C03E-AB05-22F2-8A9A-6A7CDE5B4323}"/>
              </a:ext>
            </a:extLst>
          </p:cNvPr>
          <p:cNvSpPr/>
          <p:nvPr/>
        </p:nvSpPr>
        <p:spPr>
          <a:xfrm rot="10800000">
            <a:off x="3524657" y="1988904"/>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17" name="TextBox 16">
            <a:extLst>
              <a:ext uri="{FF2B5EF4-FFF2-40B4-BE49-F238E27FC236}">
                <a16:creationId xmlns:a16="http://schemas.microsoft.com/office/drawing/2014/main" id="{1CFEEF4F-AA44-50BE-B16C-4EBB45C93C07}"/>
              </a:ext>
            </a:extLst>
          </p:cNvPr>
          <p:cNvSpPr txBox="1"/>
          <p:nvPr/>
        </p:nvSpPr>
        <p:spPr>
          <a:xfrm>
            <a:off x="716775" y="1268959"/>
            <a:ext cx="11096284" cy="672224"/>
          </a:xfrm>
          <a:prstGeom prst="rect">
            <a:avLst/>
          </a:prstGeom>
          <a:noFill/>
        </p:spPr>
        <p:txBody>
          <a:bodyPr wrap="square" lIns="91440" tIns="45720" rIns="91440" bIns="45720" rtlCol="0" anchor="t">
            <a:noAutofit/>
          </a:bodyPr>
          <a:lstStyle/>
          <a:p>
            <a:pPr algn="ctr" rtl="1"/>
            <a:r>
              <a:rPr lang="ar-SA" altLang="en-US" sz="1800"/>
              <a:t>لا تنتشر سلالة VC O139 حاليًا خارج جنوب شرق آسيا.</a:t>
            </a:r>
          </a:p>
          <a:p>
            <a:pPr algn="ctr" rtl="1"/>
            <a:r>
              <a:rPr lang="ar-SA" altLang="en-US" sz="1800"/>
              <a:t>لا تُظهر الاختبارات الحالية أداءً جيدًا دائمًا مع O139، وقد يظهر شريط O139 بشكل خاطئ أحيانًا.</a:t>
            </a:r>
          </a:p>
          <a:p>
            <a:endParaRPr lang="en-US"/>
          </a:p>
        </p:txBody>
      </p:sp>
      <p:grpSp>
        <p:nvGrpSpPr>
          <p:cNvPr id="9" name="Group 8">
            <a:extLst>
              <a:ext uri="{FF2B5EF4-FFF2-40B4-BE49-F238E27FC236}">
                <a16:creationId xmlns:a16="http://schemas.microsoft.com/office/drawing/2014/main" id="{A22EBEC1-607D-7AF7-5D1E-216FB23D0D71}"/>
              </a:ext>
            </a:extLst>
          </p:cNvPr>
          <p:cNvGrpSpPr/>
          <p:nvPr/>
        </p:nvGrpSpPr>
        <p:grpSpPr>
          <a:xfrm>
            <a:off x="6659516" y="1795098"/>
            <a:ext cx="5275922" cy="4502119"/>
            <a:chOff x="5349358" y="1424396"/>
            <a:chExt cx="5275922" cy="4502119"/>
          </a:xfrm>
        </p:grpSpPr>
        <p:sp>
          <p:nvSpPr>
            <p:cNvPr id="15" name="TextBox 14">
              <a:extLst>
                <a:ext uri="{FF2B5EF4-FFF2-40B4-BE49-F238E27FC236}">
                  <a16:creationId xmlns:a16="http://schemas.microsoft.com/office/drawing/2014/main" id="{17A44CEB-2D87-6564-F213-CD1787AA21D6}"/>
                </a:ext>
              </a:extLst>
            </p:cNvPr>
            <p:cNvSpPr txBox="1"/>
            <p:nvPr/>
          </p:nvSpPr>
          <p:spPr>
            <a:xfrm>
              <a:off x="5349358" y="3035301"/>
              <a:ext cx="1272689" cy="307777"/>
            </a:xfrm>
            <a:prstGeom prst="rect">
              <a:avLst/>
            </a:prstGeom>
            <a:noFill/>
          </p:spPr>
          <p:txBody>
            <a:bodyPr wrap="square" rtlCol="0">
              <a:spAutoFit/>
            </a:bodyPr>
            <a:lstStyle/>
            <a:p>
              <a:pPr algn="r" rtl="1"/>
              <a:r>
                <a:rPr lang="ar-SA" altLang="en-US" sz="1200"/>
                <a:t>شريط التحكم</a:t>
              </a:r>
            </a:p>
          </p:txBody>
        </p:sp>
        <p:sp>
          <p:nvSpPr>
            <p:cNvPr id="16" name="TextBox 15">
              <a:extLst>
                <a:ext uri="{FF2B5EF4-FFF2-40B4-BE49-F238E27FC236}">
                  <a16:creationId xmlns:a16="http://schemas.microsoft.com/office/drawing/2014/main" id="{286E0E68-5E0F-371A-0B10-BAE67F909030}"/>
                </a:ext>
              </a:extLst>
            </p:cNvPr>
            <p:cNvSpPr txBox="1"/>
            <p:nvPr/>
          </p:nvSpPr>
          <p:spPr>
            <a:xfrm>
              <a:off x="5349358" y="4133688"/>
              <a:ext cx="1272689" cy="307777"/>
            </a:xfrm>
            <a:prstGeom prst="rect">
              <a:avLst/>
            </a:prstGeom>
            <a:noFill/>
          </p:spPr>
          <p:txBody>
            <a:bodyPr wrap="square" lIns="91440" tIns="45720" rIns="91440" bIns="45720" rtlCol="0" anchor="t">
              <a:spAutoFit/>
            </a:bodyPr>
            <a:lstStyle/>
            <a:p>
              <a:pPr algn="r" rtl="1"/>
              <a:r>
                <a:rPr lang="en-US" altLang="zh-CN" sz="1400"/>
                <a:t>O139</a:t>
              </a:r>
            </a:p>
          </p:txBody>
        </p:sp>
        <p:cxnSp>
          <p:nvCxnSpPr>
            <p:cNvPr id="18" name="Straight Arrow Connector 17">
              <a:extLst>
                <a:ext uri="{FF2B5EF4-FFF2-40B4-BE49-F238E27FC236}">
                  <a16:creationId xmlns:a16="http://schemas.microsoft.com/office/drawing/2014/main" id="{2ED60411-F1C7-4A79-6B1D-28E5BB93A791}"/>
                </a:ext>
              </a:extLst>
            </p:cNvPr>
            <p:cNvCxnSpPr>
              <a:cxnSpLocks/>
              <a:stCxn id="15" idx="3"/>
            </p:cNvCxnSpPr>
            <p:nvPr/>
          </p:nvCxnSpPr>
          <p:spPr>
            <a:xfrm>
              <a:off x="6622047" y="3189190"/>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4B1BA282-C935-F7BD-647C-2FF2B8D43A50}"/>
                </a:ext>
              </a:extLst>
            </p:cNvPr>
            <p:cNvCxnSpPr>
              <a:cxnSpLocks/>
            </p:cNvCxnSpPr>
            <p:nvPr/>
          </p:nvCxnSpPr>
          <p:spPr>
            <a:xfrm>
              <a:off x="6622047" y="4280165"/>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770C035A-CE03-9945-7B17-474579181C97}"/>
                </a:ext>
              </a:extLst>
            </p:cNvPr>
            <p:cNvSpPr txBox="1"/>
            <p:nvPr/>
          </p:nvSpPr>
          <p:spPr>
            <a:xfrm>
              <a:off x="5349358" y="3675456"/>
              <a:ext cx="1272689" cy="307777"/>
            </a:xfrm>
            <a:prstGeom prst="rect">
              <a:avLst/>
            </a:prstGeom>
            <a:noFill/>
          </p:spPr>
          <p:txBody>
            <a:bodyPr wrap="square" lIns="91440" tIns="45720" rIns="91440" bIns="45720" rtlCol="0" anchor="t">
              <a:spAutoFit/>
            </a:bodyPr>
            <a:lstStyle/>
            <a:p>
              <a:pPr algn="r" rtl="1"/>
              <a:r>
                <a:rPr lang="en-US" altLang="zh-CN" sz="1400"/>
                <a:t>O1</a:t>
              </a:r>
            </a:p>
          </p:txBody>
        </p:sp>
        <p:cxnSp>
          <p:nvCxnSpPr>
            <p:cNvPr id="21" name="Straight Arrow Connector 20">
              <a:extLst>
                <a:ext uri="{FF2B5EF4-FFF2-40B4-BE49-F238E27FC236}">
                  <a16:creationId xmlns:a16="http://schemas.microsoft.com/office/drawing/2014/main" id="{77B263BC-623E-D52B-3781-2DFBC7DA364A}"/>
                </a:ext>
              </a:extLst>
            </p:cNvPr>
            <p:cNvCxnSpPr>
              <a:cxnSpLocks/>
            </p:cNvCxnSpPr>
            <p:nvPr/>
          </p:nvCxnSpPr>
          <p:spPr>
            <a:xfrm>
              <a:off x="6622047" y="3846647"/>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2" name="Picture 21">
              <a:extLst>
                <a:ext uri="{FF2B5EF4-FFF2-40B4-BE49-F238E27FC236}">
                  <a16:creationId xmlns:a16="http://schemas.microsoft.com/office/drawing/2014/main" id="{BD50A0EA-64C7-5F6E-FFAE-9A81B79987E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756268" y="1424396"/>
              <a:ext cx="1138467" cy="4502119"/>
            </a:xfrm>
            <a:prstGeom prst="rect">
              <a:avLst/>
            </a:prstGeom>
          </p:spPr>
        </p:pic>
        <p:pic>
          <p:nvPicPr>
            <p:cNvPr id="23" name="Picture 22">
              <a:extLst>
                <a:ext uri="{FF2B5EF4-FFF2-40B4-BE49-F238E27FC236}">
                  <a16:creationId xmlns:a16="http://schemas.microsoft.com/office/drawing/2014/main" id="{A3E46863-D173-CF99-CD95-425FB745B2B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203206" y="2495576"/>
              <a:ext cx="1422074" cy="3224363"/>
            </a:xfrm>
            <a:prstGeom prst="rect">
              <a:avLst/>
            </a:prstGeom>
          </p:spPr>
        </p:pic>
        <p:sp>
          <p:nvSpPr>
            <p:cNvPr id="24" name="TextBox 23">
              <a:extLst>
                <a:ext uri="{FF2B5EF4-FFF2-40B4-BE49-F238E27FC236}">
                  <a16:creationId xmlns:a16="http://schemas.microsoft.com/office/drawing/2014/main" id="{E451DF49-E5DF-0727-7A7F-6CEB42569D11}"/>
                </a:ext>
              </a:extLst>
            </p:cNvPr>
            <p:cNvSpPr txBox="1"/>
            <p:nvPr/>
          </p:nvSpPr>
          <p:spPr>
            <a:xfrm>
              <a:off x="7837185" y="3990886"/>
              <a:ext cx="1272689" cy="307777"/>
            </a:xfrm>
            <a:prstGeom prst="rect">
              <a:avLst/>
            </a:prstGeom>
            <a:noFill/>
          </p:spPr>
          <p:txBody>
            <a:bodyPr wrap="square" rtlCol="0">
              <a:spAutoFit/>
            </a:bodyPr>
            <a:lstStyle/>
            <a:p>
              <a:pPr algn="r" rtl="1"/>
              <a:r>
                <a:rPr lang="ar-SA" altLang="en-US" sz="1200"/>
                <a:t>شريط التحكم</a:t>
              </a:r>
            </a:p>
          </p:txBody>
        </p:sp>
        <p:sp>
          <p:nvSpPr>
            <p:cNvPr id="25" name="TextBox 24">
              <a:extLst>
                <a:ext uri="{FF2B5EF4-FFF2-40B4-BE49-F238E27FC236}">
                  <a16:creationId xmlns:a16="http://schemas.microsoft.com/office/drawing/2014/main" id="{C4BB2457-BF66-2C39-0986-CBA1934D2E50}"/>
                </a:ext>
              </a:extLst>
            </p:cNvPr>
            <p:cNvSpPr txBox="1"/>
            <p:nvPr/>
          </p:nvSpPr>
          <p:spPr>
            <a:xfrm>
              <a:off x="7837185" y="4389051"/>
              <a:ext cx="1272689" cy="307777"/>
            </a:xfrm>
            <a:prstGeom prst="rect">
              <a:avLst/>
            </a:prstGeom>
            <a:noFill/>
          </p:spPr>
          <p:txBody>
            <a:bodyPr wrap="square" lIns="91440" tIns="45720" rIns="91440" bIns="45720" rtlCol="0" anchor="t">
              <a:spAutoFit/>
            </a:bodyPr>
            <a:lstStyle/>
            <a:p>
              <a:pPr algn="r" rtl="1"/>
              <a:r>
                <a:rPr lang="en-US" altLang="zh-CN" sz="1400"/>
                <a:t>O1</a:t>
              </a:r>
            </a:p>
          </p:txBody>
        </p:sp>
        <p:cxnSp>
          <p:nvCxnSpPr>
            <p:cNvPr id="26" name="Straight Arrow Connector 25">
              <a:extLst>
                <a:ext uri="{FF2B5EF4-FFF2-40B4-BE49-F238E27FC236}">
                  <a16:creationId xmlns:a16="http://schemas.microsoft.com/office/drawing/2014/main" id="{DC18E7B6-322C-7B9A-B5A4-9C1DAA316882}"/>
                </a:ext>
              </a:extLst>
            </p:cNvPr>
            <p:cNvCxnSpPr>
              <a:cxnSpLocks/>
              <a:stCxn id="24" idx="3"/>
            </p:cNvCxnSpPr>
            <p:nvPr/>
          </p:nvCxnSpPr>
          <p:spPr>
            <a:xfrm>
              <a:off x="9109874" y="4144775"/>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F1B41397-1BC5-CBDE-C766-ADB87E48775B}"/>
                </a:ext>
              </a:extLst>
            </p:cNvPr>
            <p:cNvCxnSpPr>
              <a:cxnSpLocks/>
            </p:cNvCxnSpPr>
            <p:nvPr/>
          </p:nvCxnSpPr>
          <p:spPr>
            <a:xfrm>
              <a:off x="9109874" y="4535528"/>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19B2D5B3-5D43-0669-2243-397D293FDBEB}"/>
                </a:ext>
              </a:extLst>
            </p:cNvPr>
            <p:cNvSpPr txBox="1"/>
            <p:nvPr/>
          </p:nvSpPr>
          <p:spPr>
            <a:xfrm>
              <a:off x="7837185" y="4194435"/>
              <a:ext cx="1272689" cy="307777"/>
            </a:xfrm>
            <a:prstGeom prst="rect">
              <a:avLst/>
            </a:prstGeom>
            <a:noFill/>
          </p:spPr>
          <p:txBody>
            <a:bodyPr wrap="square" lIns="91440" tIns="45720" rIns="91440" bIns="45720" rtlCol="0" anchor="t">
              <a:spAutoFit/>
            </a:bodyPr>
            <a:lstStyle/>
            <a:p>
              <a:pPr algn="r" rtl="1"/>
              <a:r>
                <a:rPr lang="en-US" altLang="zh-CN" sz="1400"/>
                <a:t>O139</a:t>
              </a:r>
            </a:p>
          </p:txBody>
        </p:sp>
        <p:cxnSp>
          <p:nvCxnSpPr>
            <p:cNvPr id="29" name="Straight Arrow Connector 28">
              <a:extLst>
                <a:ext uri="{FF2B5EF4-FFF2-40B4-BE49-F238E27FC236}">
                  <a16:creationId xmlns:a16="http://schemas.microsoft.com/office/drawing/2014/main" id="{2B6C1A7D-84D1-A4C9-06D4-BC3575AE5F99}"/>
                </a:ext>
              </a:extLst>
            </p:cNvPr>
            <p:cNvCxnSpPr>
              <a:cxnSpLocks/>
            </p:cNvCxnSpPr>
            <p:nvPr/>
          </p:nvCxnSpPr>
          <p:spPr>
            <a:xfrm>
              <a:off x="9109874" y="4349150"/>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6" name="Oval 5">
            <a:extLst>
              <a:ext uri="{FF2B5EF4-FFF2-40B4-BE49-F238E27FC236}">
                <a16:creationId xmlns:a16="http://schemas.microsoft.com/office/drawing/2014/main" id="{14DB2B38-BF1D-6309-2FB4-47CAC0694CD0}"/>
              </a:ext>
            </a:extLst>
          </p:cNvPr>
          <p:cNvSpPr/>
          <p:nvPr/>
        </p:nvSpPr>
        <p:spPr>
          <a:xfrm>
            <a:off x="288848" y="3117805"/>
            <a:ext cx="3468943" cy="3468943"/>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46DFB85C-87B8-CDAE-5DAA-6F09C8ED218F}"/>
              </a:ext>
            </a:extLst>
          </p:cNvPr>
          <p:cNvSpPr txBox="1"/>
          <p:nvPr/>
        </p:nvSpPr>
        <p:spPr>
          <a:xfrm>
            <a:off x="1490983" y="2518423"/>
            <a:ext cx="1219670" cy="4708981"/>
          </a:xfrm>
          <a:prstGeom prst="rect">
            <a:avLst/>
          </a:prstGeom>
          <a:noFill/>
        </p:spPr>
        <p:txBody>
          <a:bodyPr wrap="square" rtlCol="0">
            <a:spAutoFit/>
          </a:bodyPr>
          <a:lstStyle/>
          <a:p>
            <a:pPr rtl="1"/>
            <a:r>
              <a:rPr lang="zh-CN" altLang="en-US" sz="30000" b="1">
                <a:solidFill>
                  <a:schemeClr val="accent5">
                    <a:lumMod val="60000"/>
                    <a:lumOff val="40000"/>
                  </a:schemeClr>
                </a:solidFill>
                <a:latin typeface="Trebuchet MS" panose="020B0703020202090204" pitchFamily="34" charset="0"/>
              </a:rPr>
              <a:t>!</a:t>
            </a:r>
          </a:p>
        </p:txBody>
      </p:sp>
      <p:sp>
        <p:nvSpPr>
          <p:cNvPr id="8" name="Text Placeholder 18">
            <a:extLst>
              <a:ext uri="{FF2B5EF4-FFF2-40B4-BE49-F238E27FC236}">
                <a16:creationId xmlns:a16="http://schemas.microsoft.com/office/drawing/2014/main" id="{2EDB3C9F-CF8C-4032-1EEA-B9FA56817E36}"/>
              </a:ext>
            </a:extLst>
          </p:cNvPr>
          <p:cNvSpPr txBox="1">
            <a:spLocks/>
          </p:cNvSpPr>
          <p:nvPr/>
        </p:nvSpPr>
        <p:spPr>
          <a:xfrm>
            <a:off x="178214" y="3543581"/>
            <a:ext cx="3662765" cy="2617389"/>
          </a:xfrm>
          <a:prstGeom prst="rect">
            <a:avLst/>
          </a:prstGeom>
        </p:spPr>
        <p:txBody>
          <a:bodyPr lIns="91440" tIns="45720" rIns="91440" bIns="45720" anchor="t">
            <a:normAutofit fontScale="77500" lnSpcReduction="20000"/>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1"/>
            <a:r>
              <a:rPr lang="ar-SA" altLang="en-US" sz="3000" b="1">
                <a:solidFill>
                  <a:schemeClr val="accent1"/>
                </a:solidFill>
                <a:cs typeface="Tahoma"/>
              </a:rPr>
              <a:t>الإجراءات</a:t>
            </a:r>
          </a:p>
          <a:p>
            <a:pPr algn="ctr" rtl="1"/>
            <a:r>
              <a:rPr lang="ar-SA" altLang="en-US" sz="3000" b="1">
                <a:cs typeface="Tahoma"/>
              </a:rPr>
              <a:t>1. إعادة إجراء الاختبار</a:t>
            </a:r>
          </a:p>
          <a:p>
            <a:pPr algn="ctr" rtl="1"/>
            <a:r>
              <a:rPr lang="ar-SA" altLang="en-US" sz="3000" b="1">
                <a:cs typeface="Tahoma"/>
              </a:rPr>
              <a:t>2. في حالة ظهور نفس النتائج، الإبلاغ عن وجود </a:t>
            </a:r>
            <a:r>
              <a:rPr lang="ar-SA" altLang="en-US" sz="3000" b="1" u="sng">
                <a:cs typeface="Tahoma"/>
              </a:rPr>
              <a:t>O139 تفاعلي</a:t>
            </a:r>
            <a:endParaRPr lang="en-US" sz="2000" b="1" u="sng">
              <a:cs typeface="Tahoma"/>
            </a:endParaRPr>
          </a:p>
          <a:p>
            <a:pPr algn="ctr" rtl="1"/>
            <a:r>
              <a:rPr lang="ar-SA" altLang="en-US" sz="3000" b="1">
                <a:cs typeface="Tahoma"/>
              </a:rPr>
              <a:t>3. إرسال العينة إلى مختبر للتأكيد الإضافي</a:t>
            </a:r>
            <a:endParaRPr lang="en-US" sz="2000" b="1" u="sng">
              <a:cs typeface="Tahoma"/>
            </a:endParaRPr>
          </a:p>
          <a:p>
            <a:endParaRPr lang="en-GB"/>
          </a:p>
        </p:txBody>
      </p:sp>
      <p:sp>
        <p:nvSpPr>
          <p:cNvPr id="4" name="Google Shape;18;p31">
            <a:extLst>
              <a:ext uri="{FF2B5EF4-FFF2-40B4-BE49-F238E27FC236}">
                <a16:creationId xmlns:a16="http://schemas.microsoft.com/office/drawing/2014/main" id="{5E2562DA-E2C9-FD2E-4D63-D54BF29F4A76}"/>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a:solidFill>
                  <a:schemeClr val="tx1">
                    <a:lumMod val="40000"/>
                    <a:lumOff val="60000"/>
                  </a:schemeClr>
                </a:solidFill>
                <a:ea typeface="华文新魏"/>
              </a:rPr>
              <a:t>39/3</a:t>
            </a:r>
          </a:p>
        </p:txBody>
      </p:sp>
    </p:spTree>
    <p:extLst>
      <p:ext uri="{BB962C8B-B14F-4D97-AF65-F5344CB8AC3E}">
        <p14:creationId xmlns:p14="http://schemas.microsoft.com/office/powerpoint/2010/main" val="2711292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C743104-9CFC-2BBE-5CAD-FF510B3DBDB6}"/>
              </a:ext>
            </a:extLst>
          </p:cNvPr>
          <p:cNvSpPr/>
          <p:nvPr/>
        </p:nvSpPr>
        <p:spPr>
          <a:xfrm>
            <a:off x="-55659" y="0"/>
            <a:ext cx="12247659" cy="6858000"/>
          </a:xfrm>
          <a:prstGeom prst="rect">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14" name="Oval 13">
            <a:extLst>
              <a:ext uri="{FF2B5EF4-FFF2-40B4-BE49-F238E27FC236}">
                <a16:creationId xmlns:a16="http://schemas.microsoft.com/office/drawing/2014/main" id="{3A6CAE87-215E-77A4-5912-894F86D02D0F}"/>
              </a:ext>
            </a:extLst>
          </p:cNvPr>
          <p:cNvSpPr/>
          <p:nvPr/>
        </p:nvSpPr>
        <p:spPr>
          <a:xfrm>
            <a:off x="2072640" y="2378479"/>
            <a:ext cx="3373120" cy="337312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5" name="Content Placeholder 2">
            <a:extLst>
              <a:ext uri="{FF2B5EF4-FFF2-40B4-BE49-F238E27FC236}">
                <a16:creationId xmlns:a16="http://schemas.microsoft.com/office/drawing/2014/main" id="{97D9E5FD-D8F0-C5EB-BD9F-4D177013597F}"/>
              </a:ext>
            </a:extLst>
          </p:cNvPr>
          <p:cNvSpPr txBox="1">
            <a:spLocks/>
          </p:cNvSpPr>
          <p:nvPr/>
        </p:nvSpPr>
        <p:spPr>
          <a:xfrm>
            <a:off x="784789" y="913779"/>
            <a:ext cx="10733736" cy="112124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1">
              <a:spcAft>
                <a:spcPts val="1800"/>
              </a:spcAft>
              <a:buClr>
                <a:schemeClr val="accent3"/>
              </a:buClr>
            </a:pPr>
            <a:r>
              <a:rPr lang="ar-SA" altLang="en-US" sz="3200" i="1"/>
              <a:t>نتيجة أي فحص معملي لا تتجاوز جودة العينة التي تم استلامها في المختبر.</a:t>
            </a:r>
          </a:p>
        </p:txBody>
      </p:sp>
      <p:sp>
        <p:nvSpPr>
          <p:cNvPr id="15" name="Oval 14">
            <a:extLst>
              <a:ext uri="{FF2B5EF4-FFF2-40B4-BE49-F238E27FC236}">
                <a16:creationId xmlns:a16="http://schemas.microsoft.com/office/drawing/2014/main" id="{1C4C8690-7496-0E59-11FE-A27E2F77DD1C}"/>
              </a:ext>
            </a:extLst>
          </p:cNvPr>
          <p:cNvSpPr/>
          <p:nvPr/>
        </p:nvSpPr>
        <p:spPr>
          <a:xfrm>
            <a:off x="6746240" y="2378479"/>
            <a:ext cx="3373120" cy="337312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pic>
        <p:nvPicPr>
          <p:cNvPr id="8" name="Picture 8">
            <a:extLst>
              <a:ext uri="{FF2B5EF4-FFF2-40B4-BE49-F238E27FC236}">
                <a16:creationId xmlns:a16="http://schemas.microsoft.com/office/drawing/2014/main" id="{445D1F42-98AB-E2D3-A196-8154B19AEE6B}"/>
              </a:ext>
            </a:extLst>
          </p:cNvPr>
          <p:cNvPicPr>
            <a:picLocks noChangeAspect="1" noChangeArrowheads="1"/>
          </p:cNvPicPr>
          <p:nvPr/>
        </p:nvPicPr>
        <p:blipFill>
          <a:blip r:embed="rId3"/>
          <a:srcRect/>
          <a:stretch/>
        </p:blipFill>
        <p:spPr bwMode="auto">
          <a:xfrm>
            <a:off x="1120946" y="1322898"/>
            <a:ext cx="5484277" cy="548427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D02FFB1-059B-4B1D-0EC4-A6794FC21B72}"/>
              </a:ext>
            </a:extLst>
          </p:cNvPr>
          <p:cNvSpPr txBox="1"/>
          <p:nvPr/>
        </p:nvSpPr>
        <p:spPr>
          <a:xfrm>
            <a:off x="4547237" y="1378892"/>
            <a:ext cx="645953" cy="1446550"/>
          </a:xfrm>
          <a:prstGeom prst="rect">
            <a:avLst/>
          </a:prstGeom>
          <a:noFill/>
        </p:spPr>
        <p:txBody>
          <a:bodyPr wrap="square" rtlCol="0">
            <a:spAutoFit/>
          </a:bodyPr>
          <a:lstStyle/>
          <a:p>
            <a:pPr rtl="1"/>
            <a:r>
              <a:rPr lang="zh-CN" altLang="en-US" sz="8800" b="1">
                <a:solidFill>
                  <a:schemeClr val="accent1"/>
                </a:solidFill>
                <a:latin typeface="Tw Cen MT" panose="020B0602020104020603" pitchFamily="34" charset="77"/>
              </a:rPr>
              <a:t>"</a:t>
            </a:r>
          </a:p>
        </p:txBody>
      </p:sp>
      <p:sp>
        <p:nvSpPr>
          <p:cNvPr id="10" name="TextBox 9">
            <a:extLst>
              <a:ext uri="{FF2B5EF4-FFF2-40B4-BE49-F238E27FC236}">
                <a16:creationId xmlns:a16="http://schemas.microsoft.com/office/drawing/2014/main" id="{95C1DFF3-ED8D-9DFE-38FB-DCE6DA6FB8BC}"/>
              </a:ext>
            </a:extLst>
          </p:cNvPr>
          <p:cNvSpPr txBox="1"/>
          <p:nvPr/>
        </p:nvSpPr>
        <p:spPr>
          <a:xfrm>
            <a:off x="11356812" y="357635"/>
            <a:ext cx="645953" cy="1446550"/>
          </a:xfrm>
          <a:prstGeom prst="rect">
            <a:avLst/>
          </a:prstGeom>
          <a:noFill/>
        </p:spPr>
        <p:txBody>
          <a:bodyPr wrap="square" rtlCol="0">
            <a:spAutoFit/>
          </a:bodyPr>
          <a:lstStyle/>
          <a:p>
            <a:pPr rtl="1"/>
            <a:r>
              <a:rPr lang="zh-CN" altLang="en-US" sz="8800" b="1" i="1">
                <a:solidFill>
                  <a:schemeClr val="accent1"/>
                </a:solidFill>
                <a:latin typeface="Tw Cen MT" panose="020B0602020104020603" pitchFamily="34" charset="77"/>
              </a:rPr>
              <a:t>"</a:t>
            </a:r>
            <a:endParaRPr lang="en-HU" sz="8800" b="1">
              <a:solidFill>
                <a:schemeClr val="accent1"/>
              </a:solidFill>
              <a:latin typeface="Tw Cen MT" panose="020B0602020104020603" pitchFamily="34" charset="77"/>
            </a:endParaRPr>
          </a:p>
        </p:txBody>
      </p:sp>
      <p:sp>
        <p:nvSpPr>
          <p:cNvPr id="12" name="TextBox 11">
            <a:extLst>
              <a:ext uri="{FF2B5EF4-FFF2-40B4-BE49-F238E27FC236}">
                <a16:creationId xmlns:a16="http://schemas.microsoft.com/office/drawing/2014/main" id="{B4D47C27-E948-030F-8982-8CB95E893158}"/>
              </a:ext>
            </a:extLst>
          </p:cNvPr>
          <p:cNvSpPr txBox="1"/>
          <p:nvPr/>
        </p:nvSpPr>
        <p:spPr>
          <a:xfrm>
            <a:off x="1932888" y="6094722"/>
            <a:ext cx="3652623" cy="369332"/>
          </a:xfrm>
          <a:prstGeom prst="rect">
            <a:avLst/>
          </a:prstGeom>
          <a:noFill/>
        </p:spPr>
        <p:txBody>
          <a:bodyPr wrap="square" rtlCol="0">
            <a:spAutoFit/>
          </a:bodyPr>
          <a:lstStyle/>
          <a:p>
            <a:pPr algn="ctr" rtl="1"/>
            <a:r>
              <a:rPr lang="ar-SA" altLang="en-US" i="1">
                <a:latin typeface="Trebuchet MS" panose="020B0703020202090204" pitchFamily="34" charset="0"/>
              </a:rPr>
              <a:t>عينة جيدة</a:t>
            </a:r>
          </a:p>
        </p:txBody>
      </p:sp>
      <p:sp>
        <p:nvSpPr>
          <p:cNvPr id="13" name="TextBox 12">
            <a:extLst>
              <a:ext uri="{FF2B5EF4-FFF2-40B4-BE49-F238E27FC236}">
                <a16:creationId xmlns:a16="http://schemas.microsoft.com/office/drawing/2014/main" id="{8D0CD8F4-ED5F-1A65-4D67-E35C7EF953CB}"/>
              </a:ext>
            </a:extLst>
          </p:cNvPr>
          <p:cNvSpPr txBox="1"/>
          <p:nvPr/>
        </p:nvSpPr>
        <p:spPr>
          <a:xfrm>
            <a:off x="6671300" y="6094722"/>
            <a:ext cx="3652623" cy="369332"/>
          </a:xfrm>
          <a:prstGeom prst="rect">
            <a:avLst/>
          </a:prstGeom>
          <a:noFill/>
        </p:spPr>
        <p:txBody>
          <a:bodyPr wrap="square" rtlCol="0">
            <a:spAutoFit/>
          </a:bodyPr>
          <a:lstStyle/>
          <a:p>
            <a:pPr algn="ctr" rtl="1"/>
            <a:r>
              <a:rPr lang="ar-SA" altLang="en-US" sz="1800" i="1">
                <a:latin typeface="Trebuchet MS" panose="020B0703020202090204" pitchFamily="34" charset="0"/>
              </a:rPr>
              <a:t>عينة سيئة</a:t>
            </a:r>
          </a:p>
        </p:txBody>
      </p:sp>
      <p:pic>
        <p:nvPicPr>
          <p:cNvPr id="2" name="Picture 7">
            <a:extLst>
              <a:ext uri="{FF2B5EF4-FFF2-40B4-BE49-F238E27FC236}">
                <a16:creationId xmlns:a16="http://schemas.microsoft.com/office/drawing/2014/main" id="{BDE7D735-DA33-F184-65A1-1A8C64F0A6B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t="5782" b="5782"/>
          <a:stretch/>
        </p:blipFill>
        <p:spPr bwMode="auto">
          <a:xfrm>
            <a:off x="6264998" y="2168285"/>
            <a:ext cx="4245849" cy="3754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6488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93917-45FA-2F3B-345F-A0DEC8A05408}"/>
              </a:ext>
            </a:extLst>
          </p:cNvPr>
          <p:cNvSpPr>
            <a:spLocks noGrp="1"/>
          </p:cNvSpPr>
          <p:nvPr>
            <p:ph type="title"/>
          </p:nvPr>
        </p:nvSpPr>
        <p:spPr>
          <a:xfrm>
            <a:off x="873918" y="175651"/>
            <a:ext cx="10515600" cy="1325563"/>
          </a:xfrm>
        </p:spPr>
        <p:txBody>
          <a:bodyPr/>
          <a:lstStyle/>
          <a:p>
            <a:pPr rtl="1"/>
            <a:r>
              <a:rPr lang="ar-SA" altLang="en-US" b="1"/>
              <a:t>قراءة O1 و O139 تفاعليان:</a:t>
            </a:r>
            <a:endParaRPr lang="fr-FR" b="1"/>
          </a:p>
        </p:txBody>
      </p:sp>
      <p:sp>
        <p:nvSpPr>
          <p:cNvPr id="5" name="Text Placeholder 4">
            <a:extLst>
              <a:ext uri="{FF2B5EF4-FFF2-40B4-BE49-F238E27FC236}">
                <a16:creationId xmlns:a16="http://schemas.microsoft.com/office/drawing/2014/main" id="{6D0BF805-478C-0FA5-E027-7E69BD5BCA55}"/>
              </a:ext>
            </a:extLst>
          </p:cNvPr>
          <p:cNvSpPr>
            <a:spLocks noGrp="1"/>
          </p:cNvSpPr>
          <p:nvPr>
            <p:ph type="body" sz="quarter" idx="24"/>
          </p:nvPr>
        </p:nvSpPr>
        <p:spPr>
          <a:xfrm>
            <a:off x="3547745" y="2236168"/>
            <a:ext cx="3456000" cy="1556949"/>
          </a:xfrm>
        </p:spPr>
        <p:txBody>
          <a:bodyPr vert="horz" lIns="216000" tIns="216000" rIns="216000" bIns="216000" rtlCol="0" anchor="t">
            <a:noAutofit/>
          </a:bodyPr>
          <a:lstStyle/>
          <a:p>
            <a:pPr marL="197485" indent="-197485" algn="r" rtl="1">
              <a:buFont typeface="Arial" panose="020B0604020202020204" pitchFamily="34" charset="0"/>
              <a:buChar char="•"/>
            </a:pPr>
            <a:r>
              <a:rPr lang="ar-SA" altLang="en-US" sz="2000"/>
              <a:t>شريط تحكم مرئي</a:t>
            </a:r>
            <a:endParaRPr lang="en-US"/>
          </a:p>
          <a:p>
            <a:pPr marL="197485" indent="-197485" algn="r" rtl="1">
              <a:buFont typeface="Arial" panose="020B0604020202020204" pitchFamily="34" charset="0"/>
              <a:buChar char="•"/>
            </a:pPr>
            <a:r>
              <a:rPr lang="ar-SA" altLang="en-US" sz="2000"/>
              <a:t>شريط O1 مرئي</a:t>
            </a:r>
          </a:p>
          <a:p>
            <a:pPr marL="197485" indent="-197485" algn="r" rtl="1">
              <a:buFont typeface="Arial" panose="020B0604020202020204" pitchFamily="34" charset="0"/>
              <a:buChar char="•"/>
            </a:pPr>
            <a:r>
              <a:rPr lang="ar-SA" altLang="en-US" sz="2000"/>
              <a:t>شريط O139 مرئي</a:t>
            </a:r>
          </a:p>
        </p:txBody>
      </p:sp>
      <p:sp>
        <p:nvSpPr>
          <p:cNvPr id="14" name="object 62">
            <a:extLst>
              <a:ext uri="{FF2B5EF4-FFF2-40B4-BE49-F238E27FC236}">
                <a16:creationId xmlns:a16="http://schemas.microsoft.com/office/drawing/2014/main" id="{6343B291-D67D-4236-AEA0-8545F230E268}"/>
              </a:ext>
            </a:extLst>
          </p:cNvPr>
          <p:cNvSpPr txBox="1"/>
          <p:nvPr/>
        </p:nvSpPr>
        <p:spPr>
          <a:xfrm>
            <a:off x="5099804" y="2059199"/>
            <a:ext cx="249554" cy="797654"/>
          </a:xfrm>
          <a:prstGeom prst="rect">
            <a:avLst/>
          </a:prstGeom>
        </p:spPr>
        <p:txBody>
          <a:bodyPr vert="horz" wrap="square" lIns="0" tIns="12700" rIns="0" bIns="0" rtlCol="0">
            <a:spAutoFit/>
          </a:bodyPr>
          <a:lstStyle/>
          <a:p>
            <a:pPr rtl="1">
              <a:lnSpc>
                <a:spcPct val="100000"/>
              </a:lnSpc>
              <a:spcBef>
                <a:spcPts val="100"/>
              </a:spcBef>
              <a:tabLst>
                <a:tab pos="2574290" algn="l"/>
              </a:tabLst>
            </a:pPr>
            <a:r>
              <a:rPr lang="zh-CN" altLang="en-US" sz="5100">
                <a:solidFill>
                  <a:srgbClr val="696868"/>
                </a:solidFill>
                <a:latin typeface="Tw Cen MT Condensed"/>
                <a:cs typeface="Tw Cen MT Condensed"/>
              </a:rPr>
              <a:t>	</a:t>
            </a:r>
            <a:endParaRPr sz="5100">
              <a:latin typeface="Tw Cen MT Condensed"/>
              <a:cs typeface="Tw Cen MT Condensed"/>
            </a:endParaRPr>
          </a:p>
        </p:txBody>
      </p:sp>
      <p:sp>
        <p:nvSpPr>
          <p:cNvPr id="3" name="Triangle 2">
            <a:extLst>
              <a:ext uri="{FF2B5EF4-FFF2-40B4-BE49-F238E27FC236}">
                <a16:creationId xmlns:a16="http://schemas.microsoft.com/office/drawing/2014/main" id="{0C51C03E-AB05-22F2-8A9A-6A7CDE5B4323}"/>
              </a:ext>
            </a:extLst>
          </p:cNvPr>
          <p:cNvSpPr/>
          <p:nvPr/>
        </p:nvSpPr>
        <p:spPr>
          <a:xfrm rot="10800000">
            <a:off x="3585921" y="2135583"/>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16" name="TextBox 15">
            <a:extLst>
              <a:ext uri="{FF2B5EF4-FFF2-40B4-BE49-F238E27FC236}">
                <a16:creationId xmlns:a16="http://schemas.microsoft.com/office/drawing/2014/main" id="{90384868-C15F-1199-E36B-E507D4EEDBD3}"/>
              </a:ext>
            </a:extLst>
          </p:cNvPr>
          <p:cNvSpPr txBox="1"/>
          <p:nvPr/>
        </p:nvSpPr>
        <p:spPr>
          <a:xfrm>
            <a:off x="1003324" y="1222968"/>
            <a:ext cx="10829888" cy="633139"/>
          </a:xfrm>
          <a:prstGeom prst="rect">
            <a:avLst/>
          </a:prstGeom>
          <a:noFill/>
        </p:spPr>
        <p:txBody>
          <a:bodyPr wrap="none" lIns="91440" tIns="45720" rIns="91440" bIns="45720" rtlCol="0" anchor="t">
            <a:noAutofit/>
          </a:bodyPr>
          <a:lstStyle/>
          <a:p>
            <a:pPr algn="ctr" rtl="1"/>
            <a:r>
              <a:rPr lang="ar-SA" altLang="en-US" sz="1800">
                <a:cs typeface="Tahoma"/>
              </a:rPr>
              <a:t>لا تنتشر سلالة</a:t>
            </a:r>
            <a:r>
              <a:rPr lang="ar-SA" altLang="en-US">
                <a:cs typeface="Tahoma"/>
              </a:rPr>
              <a:t> </a:t>
            </a:r>
            <a:r>
              <a:rPr lang="ar-SA">
                <a:cs typeface="Tahoma"/>
              </a:rPr>
              <a:t>VC</a:t>
            </a:r>
            <a:r>
              <a:rPr lang="ar-SA" sz="1800">
                <a:cs typeface="Tahoma"/>
              </a:rPr>
              <a:t> O139</a:t>
            </a:r>
            <a:r>
              <a:rPr lang="ar-SA" altLang="en-US">
                <a:cs typeface="Tahoma"/>
              </a:rPr>
              <a:t> </a:t>
            </a:r>
            <a:r>
              <a:rPr lang="ar-SA" altLang="en-US" sz="1800">
                <a:cs typeface="Tahoma"/>
              </a:rPr>
              <a:t>حاليًا خارج جنوب آسيا.</a:t>
            </a:r>
          </a:p>
          <a:p>
            <a:pPr algn="ctr" rtl="1"/>
            <a:r>
              <a:rPr lang="ar-SA" altLang="en-US" sz="1800">
                <a:cs typeface="Tahoma"/>
              </a:rPr>
              <a:t>لا تُظهر الاختبارات الحالية أداءً جيدًا دائمًا مع O139، وقد يظهر شريط O139 بشكل خاطئ أحيانًا.</a:t>
            </a:r>
          </a:p>
          <a:p>
            <a:endParaRPr lang="en-US"/>
          </a:p>
        </p:txBody>
      </p:sp>
      <p:grpSp>
        <p:nvGrpSpPr>
          <p:cNvPr id="10" name="Group 9">
            <a:extLst>
              <a:ext uri="{FF2B5EF4-FFF2-40B4-BE49-F238E27FC236}">
                <a16:creationId xmlns:a16="http://schemas.microsoft.com/office/drawing/2014/main" id="{90B6AFA4-A204-E52C-CB80-863C02EED6A0}"/>
              </a:ext>
            </a:extLst>
          </p:cNvPr>
          <p:cNvGrpSpPr/>
          <p:nvPr/>
        </p:nvGrpSpPr>
        <p:grpSpPr>
          <a:xfrm>
            <a:off x="6858091" y="2017849"/>
            <a:ext cx="5275923" cy="4502119"/>
            <a:chOff x="5677868" y="2017849"/>
            <a:chExt cx="5275923" cy="4502119"/>
          </a:xfrm>
        </p:grpSpPr>
        <p:sp>
          <p:nvSpPr>
            <p:cNvPr id="12" name="TextBox 6">
              <a:extLst>
                <a:ext uri="{FF2B5EF4-FFF2-40B4-BE49-F238E27FC236}">
                  <a16:creationId xmlns:a16="http://schemas.microsoft.com/office/drawing/2014/main" id="{89C49687-4CF4-C15C-4B93-63B5E9BC5733}"/>
                </a:ext>
              </a:extLst>
            </p:cNvPr>
            <p:cNvSpPr txBox="1"/>
            <p:nvPr/>
          </p:nvSpPr>
          <p:spPr>
            <a:xfrm>
              <a:off x="5677868" y="4702427"/>
              <a:ext cx="1272689" cy="307777"/>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1"/>
              <a:r>
                <a:rPr lang="en-US" altLang="zh-CN" sz="1400"/>
                <a:t>O139</a:t>
              </a:r>
            </a:p>
          </p:txBody>
        </p:sp>
        <p:cxnSp>
          <p:nvCxnSpPr>
            <p:cNvPr id="15" name="Straight Arrow Connector 14">
              <a:extLst>
                <a:ext uri="{FF2B5EF4-FFF2-40B4-BE49-F238E27FC236}">
                  <a16:creationId xmlns:a16="http://schemas.microsoft.com/office/drawing/2014/main" id="{89E87C3D-B01F-F782-D412-18F9757B018D}"/>
                </a:ext>
              </a:extLst>
            </p:cNvPr>
            <p:cNvCxnSpPr>
              <a:cxnSpLocks/>
            </p:cNvCxnSpPr>
            <p:nvPr/>
          </p:nvCxnSpPr>
          <p:spPr>
            <a:xfrm>
              <a:off x="6950557" y="4848904"/>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9" name="TextBox 16">
              <a:extLst>
                <a:ext uri="{FF2B5EF4-FFF2-40B4-BE49-F238E27FC236}">
                  <a16:creationId xmlns:a16="http://schemas.microsoft.com/office/drawing/2014/main" id="{D23700BA-22AD-99A7-580A-F8D964F79E3D}"/>
                </a:ext>
              </a:extLst>
            </p:cNvPr>
            <p:cNvSpPr txBox="1"/>
            <p:nvPr/>
          </p:nvSpPr>
          <p:spPr>
            <a:xfrm>
              <a:off x="5677868" y="4244195"/>
              <a:ext cx="1272689" cy="307777"/>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1"/>
              <a:r>
                <a:rPr lang="en-US" altLang="zh-CN" sz="1400"/>
                <a:t>O1</a:t>
              </a:r>
            </a:p>
          </p:txBody>
        </p:sp>
        <p:cxnSp>
          <p:nvCxnSpPr>
            <p:cNvPr id="30" name="Straight Arrow Connector 29">
              <a:extLst>
                <a:ext uri="{FF2B5EF4-FFF2-40B4-BE49-F238E27FC236}">
                  <a16:creationId xmlns:a16="http://schemas.microsoft.com/office/drawing/2014/main" id="{273E486C-0746-E901-4E46-7B541B649E63}"/>
                </a:ext>
              </a:extLst>
            </p:cNvPr>
            <p:cNvCxnSpPr>
              <a:cxnSpLocks/>
            </p:cNvCxnSpPr>
            <p:nvPr/>
          </p:nvCxnSpPr>
          <p:spPr>
            <a:xfrm>
              <a:off x="6950557" y="4415386"/>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TextBox 5">
              <a:extLst>
                <a:ext uri="{FF2B5EF4-FFF2-40B4-BE49-F238E27FC236}">
                  <a16:creationId xmlns:a16="http://schemas.microsoft.com/office/drawing/2014/main" id="{3EFFDB56-26D1-DC93-2412-2645F1B9B128}"/>
                </a:ext>
              </a:extLst>
            </p:cNvPr>
            <p:cNvSpPr txBox="1"/>
            <p:nvPr/>
          </p:nvSpPr>
          <p:spPr>
            <a:xfrm>
              <a:off x="5677868" y="3604040"/>
              <a:ext cx="127268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1"/>
              <a:r>
                <a:rPr lang="ar-SA" altLang="en-US" sz="1200"/>
                <a:t>شريط التحكم</a:t>
              </a:r>
            </a:p>
          </p:txBody>
        </p:sp>
        <p:pic>
          <p:nvPicPr>
            <p:cNvPr id="31" name="Picture 30">
              <a:extLst>
                <a:ext uri="{FF2B5EF4-FFF2-40B4-BE49-F238E27FC236}">
                  <a16:creationId xmlns:a16="http://schemas.microsoft.com/office/drawing/2014/main" id="{BFD781A4-3474-2203-7F11-CFA3484C0A2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977684" y="2017849"/>
              <a:ext cx="1138466" cy="4502119"/>
            </a:xfrm>
            <a:prstGeom prst="rect">
              <a:avLst/>
            </a:prstGeom>
          </p:spPr>
        </p:pic>
        <p:pic>
          <p:nvPicPr>
            <p:cNvPr id="32" name="Picture 31">
              <a:extLst>
                <a:ext uri="{FF2B5EF4-FFF2-40B4-BE49-F238E27FC236}">
                  <a16:creationId xmlns:a16="http://schemas.microsoft.com/office/drawing/2014/main" id="{D7705AFA-1F6E-AC73-FC4F-2F1FA57AC4C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531716" y="3150992"/>
              <a:ext cx="1422075" cy="3224363"/>
            </a:xfrm>
            <a:prstGeom prst="rect">
              <a:avLst/>
            </a:prstGeom>
          </p:spPr>
        </p:pic>
        <p:sp>
          <p:nvSpPr>
            <p:cNvPr id="33" name="TextBox 20">
              <a:extLst>
                <a:ext uri="{FF2B5EF4-FFF2-40B4-BE49-F238E27FC236}">
                  <a16:creationId xmlns:a16="http://schemas.microsoft.com/office/drawing/2014/main" id="{C999335A-7FCD-B959-0D6B-DEE81967665D}"/>
                </a:ext>
              </a:extLst>
            </p:cNvPr>
            <p:cNvSpPr txBox="1"/>
            <p:nvPr/>
          </p:nvSpPr>
          <p:spPr>
            <a:xfrm>
              <a:off x="8165695" y="4559625"/>
              <a:ext cx="127268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1"/>
              <a:r>
                <a:rPr lang="ar-SA" altLang="en-US" sz="1200"/>
                <a:t>شريط التحكم</a:t>
              </a:r>
            </a:p>
          </p:txBody>
        </p:sp>
        <p:sp>
          <p:nvSpPr>
            <p:cNvPr id="34" name="TextBox 21">
              <a:extLst>
                <a:ext uri="{FF2B5EF4-FFF2-40B4-BE49-F238E27FC236}">
                  <a16:creationId xmlns:a16="http://schemas.microsoft.com/office/drawing/2014/main" id="{8F60DAD7-6986-1E78-7DCF-50B8C4D91408}"/>
                </a:ext>
              </a:extLst>
            </p:cNvPr>
            <p:cNvSpPr txBox="1"/>
            <p:nvPr/>
          </p:nvSpPr>
          <p:spPr>
            <a:xfrm>
              <a:off x="8165695" y="4957790"/>
              <a:ext cx="1272689" cy="307777"/>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1"/>
              <a:r>
                <a:rPr lang="en-US" altLang="zh-CN" sz="1400"/>
                <a:t>O139</a:t>
              </a:r>
            </a:p>
          </p:txBody>
        </p:sp>
        <p:cxnSp>
          <p:nvCxnSpPr>
            <p:cNvPr id="35" name="Straight Arrow Connector 34">
              <a:extLst>
                <a:ext uri="{FF2B5EF4-FFF2-40B4-BE49-F238E27FC236}">
                  <a16:creationId xmlns:a16="http://schemas.microsoft.com/office/drawing/2014/main" id="{D66A2D65-DC4F-9C5F-9899-9937A697AE44}"/>
                </a:ext>
              </a:extLst>
            </p:cNvPr>
            <p:cNvCxnSpPr>
              <a:cxnSpLocks/>
              <a:stCxn id="21" idx="3"/>
            </p:cNvCxnSpPr>
            <p:nvPr/>
          </p:nvCxnSpPr>
          <p:spPr>
            <a:xfrm>
              <a:off x="9438384" y="4713514"/>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B705BACC-E120-2E55-3FB3-49833C138BAF}"/>
                </a:ext>
              </a:extLst>
            </p:cNvPr>
            <p:cNvCxnSpPr>
              <a:cxnSpLocks/>
            </p:cNvCxnSpPr>
            <p:nvPr/>
          </p:nvCxnSpPr>
          <p:spPr>
            <a:xfrm>
              <a:off x="9438384" y="5104267"/>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7" name="TextBox 24">
              <a:extLst>
                <a:ext uri="{FF2B5EF4-FFF2-40B4-BE49-F238E27FC236}">
                  <a16:creationId xmlns:a16="http://schemas.microsoft.com/office/drawing/2014/main" id="{57D010AB-043D-4AF4-2AA7-E91BDF2D2587}"/>
                </a:ext>
              </a:extLst>
            </p:cNvPr>
            <p:cNvSpPr txBox="1"/>
            <p:nvPr/>
          </p:nvSpPr>
          <p:spPr>
            <a:xfrm>
              <a:off x="8165695" y="4763174"/>
              <a:ext cx="1272689" cy="307777"/>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1"/>
              <a:r>
                <a:rPr lang="en-US" altLang="zh-CN" sz="1400"/>
                <a:t>O1</a:t>
              </a:r>
            </a:p>
          </p:txBody>
        </p:sp>
        <p:cxnSp>
          <p:nvCxnSpPr>
            <p:cNvPr id="38" name="Straight Arrow Connector 37">
              <a:extLst>
                <a:ext uri="{FF2B5EF4-FFF2-40B4-BE49-F238E27FC236}">
                  <a16:creationId xmlns:a16="http://schemas.microsoft.com/office/drawing/2014/main" id="{D9D4559F-0D26-6706-086C-8614035824B4}"/>
                </a:ext>
              </a:extLst>
            </p:cNvPr>
            <p:cNvCxnSpPr>
              <a:cxnSpLocks/>
            </p:cNvCxnSpPr>
            <p:nvPr/>
          </p:nvCxnSpPr>
          <p:spPr>
            <a:xfrm>
              <a:off x="9438384" y="4917889"/>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7" name="Group 6">
            <a:extLst>
              <a:ext uri="{FF2B5EF4-FFF2-40B4-BE49-F238E27FC236}">
                <a16:creationId xmlns:a16="http://schemas.microsoft.com/office/drawing/2014/main" id="{1A089112-B5B5-2338-4C13-098337D90073}"/>
              </a:ext>
            </a:extLst>
          </p:cNvPr>
          <p:cNvGrpSpPr/>
          <p:nvPr/>
        </p:nvGrpSpPr>
        <p:grpSpPr>
          <a:xfrm>
            <a:off x="109521" y="2456243"/>
            <a:ext cx="3600000" cy="4708981"/>
            <a:chOff x="109296" y="2541075"/>
            <a:chExt cx="3600000" cy="4708981"/>
          </a:xfrm>
        </p:grpSpPr>
        <p:sp>
          <p:nvSpPr>
            <p:cNvPr id="4" name="Oval 3">
              <a:extLst>
                <a:ext uri="{FF2B5EF4-FFF2-40B4-BE49-F238E27FC236}">
                  <a16:creationId xmlns:a16="http://schemas.microsoft.com/office/drawing/2014/main" id="{B52A1317-D04D-2F6F-3F24-870FDAB57B36}"/>
                </a:ext>
              </a:extLst>
            </p:cNvPr>
            <p:cNvSpPr/>
            <p:nvPr/>
          </p:nvSpPr>
          <p:spPr>
            <a:xfrm>
              <a:off x="109296" y="3011561"/>
              <a:ext cx="3600000" cy="36000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7EC28DE-2951-6FDE-5679-94F53702F9E3}"/>
                </a:ext>
              </a:extLst>
            </p:cNvPr>
            <p:cNvSpPr txBox="1"/>
            <p:nvPr/>
          </p:nvSpPr>
          <p:spPr>
            <a:xfrm>
              <a:off x="1084554" y="2541075"/>
              <a:ext cx="1219670" cy="4708981"/>
            </a:xfrm>
            <a:prstGeom prst="rect">
              <a:avLst/>
            </a:prstGeom>
            <a:noFill/>
          </p:spPr>
          <p:txBody>
            <a:bodyPr wrap="square" rtlCol="0">
              <a:spAutoFit/>
            </a:bodyPr>
            <a:lstStyle/>
            <a:p>
              <a:pPr rtl="1"/>
              <a:r>
                <a:rPr lang="zh-CN" altLang="en-US" sz="30000" b="1">
                  <a:solidFill>
                    <a:schemeClr val="accent5">
                      <a:lumMod val="60000"/>
                      <a:lumOff val="40000"/>
                    </a:schemeClr>
                  </a:solidFill>
                  <a:latin typeface="Trebuchet MS" panose="020B0703020202090204" pitchFamily="34" charset="0"/>
                </a:rPr>
                <a:t>!</a:t>
              </a:r>
            </a:p>
          </p:txBody>
        </p:sp>
        <p:sp>
          <p:nvSpPr>
            <p:cNvPr id="28" name="Text Placeholder 18">
              <a:extLst>
                <a:ext uri="{FF2B5EF4-FFF2-40B4-BE49-F238E27FC236}">
                  <a16:creationId xmlns:a16="http://schemas.microsoft.com/office/drawing/2014/main" id="{AA0770AA-A773-CC12-C833-91258E19B8FC}"/>
                </a:ext>
              </a:extLst>
            </p:cNvPr>
            <p:cNvSpPr txBox="1">
              <a:spLocks/>
            </p:cNvSpPr>
            <p:nvPr/>
          </p:nvSpPr>
          <p:spPr>
            <a:xfrm>
              <a:off x="223112" y="3356357"/>
              <a:ext cx="3362584" cy="2781566"/>
            </a:xfrm>
            <a:prstGeom prst="rect">
              <a:avLst/>
            </a:prstGeom>
          </p:spPr>
          <p:txBody>
            <a:bodyPr lIns="91440" tIns="45720" rIns="91440" bIns="45720" anchor="t">
              <a:normAutofit fontScale="70000" lnSpcReduction="20000"/>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1"/>
              <a:r>
                <a:rPr lang="ar-SA" altLang="en-US" sz="3300" b="1">
                  <a:solidFill>
                    <a:schemeClr val="accent1"/>
                  </a:solidFill>
                  <a:cs typeface="Tahoma"/>
                </a:rPr>
                <a:t>الإجراءات</a:t>
              </a:r>
            </a:p>
            <a:p>
              <a:pPr algn="ctr" rtl="1"/>
              <a:r>
                <a:rPr lang="ar-SA" altLang="en-US" sz="3300" b="1">
                  <a:cs typeface="Tahoma"/>
                </a:rPr>
                <a:t>1. إعادة إجراء الاختبار</a:t>
              </a:r>
            </a:p>
            <a:p>
              <a:pPr algn="ctr" rtl="1"/>
              <a:r>
                <a:rPr lang="ar-SA" altLang="en-US" sz="3300" b="1">
                  <a:cs typeface="Tahoma"/>
                </a:rPr>
                <a:t>2. في حالة ظهور نفس النتيجة، الإبلاغ عن </a:t>
              </a:r>
              <a:r>
                <a:rPr lang="ar-SA" altLang="en-US" sz="3300" b="1" u="sng">
                  <a:cs typeface="Tahoma"/>
                </a:rPr>
                <a:t>تفاعل O1 و O139</a:t>
              </a:r>
              <a:endParaRPr lang="en-US" sz="2000" b="1" u="sng">
                <a:cs typeface="Tahoma"/>
              </a:endParaRPr>
            </a:p>
            <a:p>
              <a:pPr algn="ctr" rtl="1"/>
              <a:r>
                <a:rPr lang="ar-SA" altLang="en-US" sz="3300" b="1">
                  <a:cs typeface="Tahoma"/>
                </a:rPr>
                <a:t>3. إرسال العينة إلى مختبر للتأكيد الإضافي</a:t>
              </a:r>
              <a:endParaRPr lang="en-US" sz="2000">
                <a:solidFill>
                  <a:srgbClr val="000000"/>
                </a:solidFill>
                <a:cs typeface="Tahoma"/>
              </a:endParaRPr>
            </a:p>
            <a:p>
              <a:pPr algn="ctr"/>
              <a:endParaRPr lang="en-US" b="1"/>
            </a:p>
            <a:p>
              <a:endParaRPr lang="en-GB"/>
            </a:p>
          </p:txBody>
        </p:sp>
      </p:grpSp>
      <p:cxnSp>
        <p:nvCxnSpPr>
          <p:cNvPr id="17" name="Straight Arrow Connector 16">
            <a:extLst>
              <a:ext uri="{FF2B5EF4-FFF2-40B4-BE49-F238E27FC236}">
                <a16:creationId xmlns:a16="http://schemas.microsoft.com/office/drawing/2014/main" id="{A53D5A91-A1DD-F089-C7BD-0D421F4A4ECF}"/>
              </a:ext>
            </a:extLst>
          </p:cNvPr>
          <p:cNvCxnSpPr>
            <a:cxnSpLocks/>
          </p:cNvCxnSpPr>
          <p:nvPr/>
        </p:nvCxnSpPr>
        <p:spPr>
          <a:xfrm>
            <a:off x="8102886" y="3757928"/>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Google Shape;18;p31">
            <a:extLst>
              <a:ext uri="{FF2B5EF4-FFF2-40B4-BE49-F238E27FC236}">
                <a16:creationId xmlns:a16="http://schemas.microsoft.com/office/drawing/2014/main" id="{158563B3-8370-B09B-ACC4-B10A22911B8B}"/>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a:solidFill>
                  <a:schemeClr val="tx1">
                    <a:lumMod val="40000"/>
                    <a:lumOff val="60000"/>
                  </a:schemeClr>
                </a:solidFill>
                <a:ea typeface="华文新魏"/>
              </a:rPr>
              <a:t>40/3</a:t>
            </a:r>
          </a:p>
        </p:txBody>
      </p:sp>
    </p:spTree>
    <p:extLst>
      <p:ext uri="{BB962C8B-B14F-4D97-AF65-F5344CB8AC3E}">
        <p14:creationId xmlns:p14="http://schemas.microsoft.com/office/powerpoint/2010/main" val="37339488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93917-45FA-2F3B-345F-A0DEC8A05408}"/>
              </a:ext>
            </a:extLst>
          </p:cNvPr>
          <p:cNvSpPr>
            <a:spLocks noGrp="1"/>
          </p:cNvSpPr>
          <p:nvPr>
            <p:ph type="title"/>
          </p:nvPr>
        </p:nvSpPr>
        <p:spPr>
          <a:xfrm>
            <a:off x="873918" y="365125"/>
            <a:ext cx="10515600" cy="1325563"/>
          </a:xfrm>
        </p:spPr>
        <p:txBody>
          <a:bodyPr/>
          <a:lstStyle/>
          <a:p>
            <a:pPr rtl="1"/>
            <a:r>
              <a:rPr lang="ar-SA" altLang="en-US" sz="4200" b="1"/>
              <a:t>استكشاف أخطاء النتائج وإصلاحها</a:t>
            </a:r>
          </a:p>
        </p:txBody>
      </p:sp>
      <p:sp>
        <p:nvSpPr>
          <p:cNvPr id="14" name="object 62">
            <a:extLst>
              <a:ext uri="{FF2B5EF4-FFF2-40B4-BE49-F238E27FC236}">
                <a16:creationId xmlns:a16="http://schemas.microsoft.com/office/drawing/2014/main" id="{6343B291-D67D-4236-AEA0-8545F230E268}"/>
              </a:ext>
            </a:extLst>
          </p:cNvPr>
          <p:cNvSpPr txBox="1"/>
          <p:nvPr/>
        </p:nvSpPr>
        <p:spPr>
          <a:xfrm>
            <a:off x="5099804" y="2059199"/>
            <a:ext cx="249554" cy="797654"/>
          </a:xfrm>
          <a:prstGeom prst="rect">
            <a:avLst/>
          </a:prstGeom>
        </p:spPr>
        <p:txBody>
          <a:bodyPr vert="horz" wrap="square" lIns="0" tIns="12700" rIns="0" bIns="0" rtlCol="0">
            <a:spAutoFit/>
          </a:bodyPr>
          <a:lstStyle/>
          <a:p>
            <a:pPr rtl="1">
              <a:lnSpc>
                <a:spcPct val="100000"/>
              </a:lnSpc>
              <a:spcBef>
                <a:spcPts val="100"/>
              </a:spcBef>
              <a:tabLst>
                <a:tab pos="2574290" algn="l"/>
              </a:tabLst>
            </a:pPr>
            <a:r>
              <a:rPr lang="zh-CN" altLang="en-US" sz="5100">
                <a:solidFill>
                  <a:srgbClr val="696868"/>
                </a:solidFill>
                <a:latin typeface="Tw Cen MT Condensed"/>
                <a:cs typeface="Tw Cen MT Condensed"/>
              </a:rPr>
              <a:t>	</a:t>
            </a:r>
            <a:endParaRPr sz="5100">
              <a:latin typeface="Tw Cen MT Condensed"/>
              <a:cs typeface="Tw Cen MT Condensed"/>
            </a:endParaRPr>
          </a:p>
        </p:txBody>
      </p:sp>
      <p:grpSp>
        <p:nvGrpSpPr>
          <p:cNvPr id="24" name="Group 23">
            <a:extLst>
              <a:ext uri="{FF2B5EF4-FFF2-40B4-BE49-F238E27FC236}">
                <a16:creationId xmlns:a16="http://schemas.microsoft.com/office/drawing/2014/main" id="{7AB5A9A0-CD6C-F60E-238D-BCF5616DD6F1}"/>
              </a:ext>
            </a:extLst>
          </p:cNvPr>
          <p:cNvGrpSpPr/>
          <p:nvPr/>
        </p:nvGrpSpPr>
        <p:grpSpPr>
          <a:xfrm>
            <a:off x="1334072" y="1812870"/>
            <a:ext cx="9295110" cy="2046303"/>
            <a:chOff x="1506765" y="1782538"/>
            <a:chExt cx="9295110" cy="2046303"/>
          </a:xfrm>
        </p:grpSpPr>
        <p:grpSp>
          <p:nvGrpSpPr>
            <p:cNvPr id="23" name="Group 22">
              <a:extLst>
                <a:ext uri="{FF2B5EF4-FFF2-40B4-BE49-F238E27FC236}">
                  <a16:creationId xmlns:a16="http://schemas.microsoft.com/office/drawing/2014/main" id="{289690CC-D9D4-8D95-17EC-8037CBB47A7A}"/>
                </a:ext>
              </a:extLst>
            </p:cNvPr>
            <p:cNvGrpSpPr/>
            <p:nvPr/>
          </p:nvGrpSpPr>
          <p:grpSpPr>
            <a:xfrm>
              <a:off x="1506765" y="1782538"/>
              <a:ext cx="2520000" cy="2044631"/>
              <a:chOff x="635333" y="1893053"/>
              <a:chExt cx="2520000" cy="2044631"/>
            </a:xfrm>
          </p:grpSpPr>
          <p:sp>
            <p:nvSpPr>
              <p:cNvPr id="4" name="Text Placeholder 4">
                <a:extLst>
                  <a:ext uri="{FF2B5EF4-FFF2-40B4-BE49-F238E27FC236}">
                    <a16:creationId xmlns:a16="http://schemas.microsoft.com/office/drawing/2014/main" id="{A34C2438-08BD-2BF0-6A06-9B067CB26781}"/>
                  </a:ext>
                </a:extLst>
              </p:cNvPr>
              <p:cNvSpPr txBox="1">
                <a:spLocks/>
              </p:cNvSpPr>
              <p:nvPr/>
            </p:nvSpPr>
            <p:spPr>
              <a:xfrm>
                <a:off x="635333" y="1986786"/>
                <a:ext cx="2520000" cy="1950898"/>
              </a:xfrm>
              <a:prstGeom prst="rect">
                <a:avLst/>
              </a:prstGeom>
              <a:ln w="6350">
                <a:solidFill>
                  <a:schemeClr val="tx1">
                    <a:lumMod val="75000"/>
                  </a:schemeClr>
                </a:solidFill>
              </a:ln>
            </p:spPr>
            <p:txBody>
              <a:bodyPr lIns="180000" tIns="216000" rIns="180000" bIns="216000"/>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r>
                  <a:rPr lang="ar-SA" altLang="en-US" sz="1800"/>
                  <a:t>لم يتم قراءة النتائج في الإطار الزمني الموصى به (انتظار طويل جدًا أو قصير جدًا).</a:t>
                </a:r>
              </a:p>
            </p:txBody>
          </p:sp>
          <p:sp>
            <p:nvSpPr>
              <p:cNvPr id="9" name="Triangle 8">
                <a:extLst>
                  <a:ext uri="{FF2B5EF4-FFF2-40B4-BE49-F238E27FC236}">
                    <a16:creationId xmlns:a16="http://schemas.microsoft.com/office/drawing/2014/main" id="{17185194-7C24-BF84-5A32-053437B382E6}"/>
                  </a:ext>
                </a:extLst>
              </p:cNvPr>
              <p:cNvSpPr/>
              <p:nvPr/>
            </p:nvSpPr>
            <p:spPr>
              <a:xfrm rot="10800000">
                <a:off x="730959" y="1893053"/>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HU"/>
              </a:p>
            </p:txBody>
          </p:sp>
        </p:grpSp>
        <p:grpSp>
          <p:nvGrpSpPr>
            <p:cNvPr id="20" name="Group 19">
              <a:extLst>
                <a:ext uri="{FF2B5EF4-FFF2-40B4-BE49-F238E27FC236}">
                  <a16:creationId xmlns:a16="http://schemas.microsoft.com/office/drawing/2014/main" id="{82013FBA-EF50-D153-2450-A49E6F09A171}"/>
                </a:ext>
              </a:extLst>
            </p:cNvPr>
            <p:cNvGrpSpPr/>
            <p:nvPr/>
          </p:nvGrpSpPr>
          <p:grpSpPr>
            <a:xfrm>
              <a:off x="4894320" y="1784209"/>
              <a:ext cx="2520000" cy="2044632"/>
              <a:chOff x="3434289" y="1893053"/>
              <a:chExt cx="2520000" cy="2044632"/>
            </a:xfrm>
          </p:grpSpPr>
          <p:sp>
            <p:nvSpPr>
              <p:cNvPr id="6" name="Text Placeholder 5">
                <a:extLst>
                  <a:ext uri="{FF2B5EF4-FFF2-40B4-BE49-F238E27FC236}">
                    <a16:creationId xmlns:a16="http://schemas.microsoft.com/office/drawing/2014/main" id="{E37FB769-7ACD-4913-8374-87D87A76CD65}"/>
                  </a:ext>
                </a:extLst>
              </p:cNvPr>
              <p:cNvSpPr txBox="1">
                <a:spLocks/>
              </p:cNvSpPr>
              <p:nvPr/>
            </p:nvSpPr>
            <p:spPr>
              <a:xfrm>
                <a:off x="3434289" y="1986787"/>
                <a:ext cx="2520000" cy="1950898"/>
              </a:xfrm>
              <a:prstGeom prst="rect">
                <a:avLst/>
              </a:prstGeom>
              <a:ln w="6350">
                <a:solidFill>
                  <a:schemeClr val="tx1">
                    <a:lumMod val="75000"/>
                  </a:schemeClr>
                </a:solidFill>
              </a:ln>
            </p:spPr>
            <p:txBody>
              <a:bodyPr lIns="180000" tIns="216000" rIns="216000" bIns="216000" anchor="t"/>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r>
                  <a:rPr lang="ar-SA" altLang="en-US" sz="2000"/>
                  <a:t>سوء تفسير للنتائج. قراءة خاطئة للشرائط الضعيفة.</a:t>
                </a:r>
              </a:p>
            </p:txBody>
          </p:sp>
          <p:sp>
            <p:nvSpPr>
              <p:cNvPr id="10" name="Triangle 9">
                <a:extLst>
                  <a:ext uri="{FF2B5EF4-FFF2-40B4-BE49-F238E27FC236}">
                    <a16:creationId xmlns:a16="http://schemas.microsoft.com/office/drawing/2014/main" id="{43802C12-AFF3-60CA-DD5F-30AEEC773345}"/>
                  </a:ext>
                </a:extLst>
              </p:cNvPr>
              <p:cNvSpPr/>
              <p:nvPr/>
            </p:nvSpPr>
            <p:spPr>
              <a:xfrm rot="10800000">
                <a:off x="3550359" y="1893053"/>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HU"/>
              </a:p>
            </p:txBody>
          </p:sp>
        </p:grpSp>
        <p:grpSp>
          <p:nvGrpSpPr>
            <p:cNvPr id="21" name="Group 20">
              <a:extLst>
                <a:ext uri="{FF2B5EF4-FFF2-40B4-BE49-F238E27FC236}">
                  <a16:creationId xmlns:a16="http://schemas.microsoft.com/office/drawing/2014/main" id="{7FA56018-B4BF-FE4F-5F52-1DDCC5718806}"/>
                </a:ext>
              </a:extLst>
            </p:cNvPr>
            <p:cNvGrpSpPr/>
            <p:nvPr/>
          </p:nvGrpSpPr>
          <p:grpSpPr>
            <a:xfrm>
              <a:off x="8281875" y="1784209"/>
              <a:ext cx="2520000" cy="2044632"/>
              <a:chOff x="6233245" y="1893053"/>
              <a:chExt cx="2520000" cy="2044632"/>
            </a:xfrm>
          </p:grpSpPr>
          <p:sp>
            <p:nvSpPr>
              <p:cNvPr id="7" name="Text Placeholder 6">
                <a:extLst>
                  <a:ext uri="{FF2B5EF4-FFF2-40B4-BE49-F238E27FC236}">
                    <a16:creationId xmlns:a16="http://schemas.microsoft.com/office/drawing/2014/main" id="{15725655-96B5-71EC-4F44-AECBDA4D9133}"/>
                  </a:ext>
                </a:extLst>
              </p:cNvPr>
              <p:cNvSpPr txBox="1">
                <a:spLocks/>
              </p:cNvSpPr>
              <p:nvPr/>
            </p:nvSpPr>
            <p:spPr>
              <a:xfrm>
                <a:off x="6233245" y="1986786"/>
                <a:ext cx="2520000" cy="1950899"/>
              </a:xfrm>
              <a:prstGeom prst="rect">
                <a:avLst/>
              </a:prstGeom>
              <a:ln w="6350">
                <a:solidFill>
                  <a:schemeClr val="tx1">
                    <a:lumMod val="75000"/>
                  </a:schemeClr>
                </a:solidFill>
              </a:ln>
            </p:spPr>
            <p:txBody>
              <a:bodyPr lIns="180000" tIns="216000" rIns="216000" bIns="216000"/>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r>
                  <a:rPr lang="ar-SA" altLang="en-US" sz="2000"/>
                  <a:t>غياب شريط التحكم يبطل الاختبار، وبالتالي يجب تكراره.</a:t>
                </a:r>
              </a:p>
            </p:txBody>
          </p:sp>
          <p:sp>
            <p:nvSpPr>
              <p:cNvPr id="11" name="Triangle 10">
                <a:extLst>
                  <a:ext uri="{FF2B5EF4-FFF2-40B4-BE49-F238E27FC236}">
                    <a16:creationId xmlns:a16="http://schemas.microsoft.com/office/drawing/2014/main" id="{BFB3962E-BB8C-4FCF-BEBD-7BF9472C86BC}"/>
                  </a:ext>
                </a:extLst>
              </p:cNvPr>
              <p:cNvSpPr/>
              <p:nvPr/>
            </p:nvSpPr>
            <p:spPr>
              <a:xfrm rot="10800000">
                <a:off x="6392619" y="1893053"/>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HU"/>
              </a:p>
            </p:txBody>
          </p:sp>
        </p:grpSp>
      </p:grpSp>
      <p:grpSp>
        <p:nvGrpSpPr>
          <p:cNvPr id="22" name="Group 21">
            <a:extLst>
              <a:ext uri="{FF2B5EF4-FFF2-40B4-BE49-F238E27FC236}">
                <a16:creationId xmlns:a16="http://schemas.microsoft.com/office/drawing/2014/main" id="{87B3D2FD-FA33-49D3-314A-1399674AFAC7}"/>
              </a:ext>
            </a:extLst>
          </p:cNvPr>
          <p:cNvGrpSpPr/>
          <p:nvPr/>
        </p:nvGrpSpPr>
        <p:grpSpPr>
          <a:xfrm>
            <a:off x="8109182" y="4187865"/>
            <a:ext cx="2520000" cy="2044632"/>
            <a:chOff x="9032201" y="1893053"/>
            <a:chExt cx="2520000" cy="2044632"/>
          </a:xfrm>
        </p:grpSpPr>
        <p:sp>
          <p:nvSpPr>
            <p:cNvPr id="8" name="Text Placeholder 6">
              <a:extLst>
                <a:ext uri="{FF2B5EF4-FFF2-40B4-BE49-F238E27FC236}">
                  <a16:creationId xmlns:a16="http://schemas.microsoft.com/office/drawing/2014/main" id="{DBEC57FA-2471-8F7F-8B28-1CA97764BACD}"/>
                </a:ext>
              </a:extLst>
            </p:cNvPr>
            <p:cNvSpPr txBox="1">
              <a:spLocks/>
            </p:cNvSpPr>
            <p:nvPr/>
          </p:nvSpPr>
          <p:spPr>
            <a:xfrm>
              <a:off x="9032201" y="1986787"/>
              <a:ext cx="2520000" cy="1950898"/>
            </a:xfrm>
            <a:prstGeom prst="rect">
              <a:avLst/>
            </a:prstGeom>
            <a:ln w="6350">
              <a:solidFill>
                <a:schemeClr val="tx1">
                  <a:lumMod val="75000"/>
                </a:schemeClr>
              </a:solidFill>
            </a:ln>
          </p:spPr>
          <p:txBody>
            <a:bodyPr vert="horz" wrap="square" lIns="216000" tIns="216000" rIns="216000" bIns="216000" rtlCol="0" anchor="t">
              <a:no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r>
                <a:rPr lang="ar-SA" altLang="en-US" sz="1800"/>
                <a:t>يمكن أن تحدث نتائج سلبية كاذبة/إيجابية كاذبة.</a:t>
              </a:r>
            </a:p>
          </p:txBody>
        </p:sp>
        <p:sp>
          <p:nvSpPr>
            <p:cNvPr id="12" name="Triangle 11">
              <a:extLst>
                <a:ext uri="{FF2B5EF4-FFF2-40B4-BE49-F238E27FC236}">
                  <a16:creationId xmlns:a16="http://schemas.microsoft.com/office/drawing/2014/main" id="{0374E4F1-C1C8-B352-5368-A269EFD44B19}"/>
                </a:ext>
              </a:extLst>
            </p:cNvPr>
            <p:cNvSpPr/>
            <p:nvPr/>
          </p:nvSpPr>
          <p:spPr>
            <a:xfrm rot="10800000">
              <a:off x="9143439" y="1893053"/>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HU"/>
            </a:p>
          </p:txBody>
        </p:sp>
      </p:grpSp>
      <p:sp>
        <p:nvSpPr>
          <p:cNvPr id="5" name="Google Shape;18;p31">
            <a:extLst>
              <a:ext uri="{FF2B5EF4-FFF2-40B4-BE49-F238E27FC236}">
                <a16:creationId xmlns:a16="http://schemas.microsoft.com/office/drawing/2014/main" id="{70CFA828-4B51-EB3C-94BA-9DDB0AE87D21}"/>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dirty="0">
                <a:solidFill>
                  <a:schemeClr val="tx1">
                    <a:lumMod val="40000"/>
                    <a:lumOff val="60000"/>
                  </a:schemeClr>
                </a:solidFill>
                <a:ea typeface="华文新魏"/>
              </a:rPr>
              <a:t>41/3</a:t>
            </a:r>
          </a:p>
        </p:txBody>
      </p:sp>
    </p:spTree>
    <p:extLst>
      <p:ext uri="{BB962C8B-B14F-4D97-AF65-F5344CB8AC3E}">
        <p14:creationId xmlns:p14="http://schemas.microsoft.com/office/powerpoint/2010/main" val="40676483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3E251-6910-D3DD-A796-08F0D9492D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2F8463-19F6-8680-4182-1C13A2516110}"/>
              </a:ext>
            </a:extLst>
          </p:cNvPr>
          <p:cNvSpPr>
            <a:spLocks noGrp="1"/>
          </p:cNvSpPr>
          <p:nvPr>
            <p:ph type="title"/>
          </p:nvPr>
        </p:nvSpPr>
        <p:spPr>
          <a:xfrm>
            <a:off x="873918" y="365125"/>
            <a:ext cx="10515600" cy="1325563"/>
          </a:xfrm>
        </p:spPr>
        <p:txBody>
          <a:bodyPr/>
          <a:lstStyle/>
          <a:p>
            <a:pPr rtl="1"/>
            <a:r>
              <a:rPr lang="ar-SA" altLang="en-US" sz="4200" b="1" dirty="0"/>
              <a:t>تفسير النتائج</a:t>
            </a:r>
          </a:p>
        </p:txBody>
      </p:sp>
      <p:sp>
        <p:nvSpPr>
          <p:cNvPr id="14" name="object 62">
            <a:extLst>
              <a:ext uri="{FF2B5EF4-FFF2-40B4-BE49-F238E27FC236}">
                <a16:creationId xmlns:a16="http://schemas.microsoft.com/office/drawing/2014/main" id="{BBFF5FC0-A553-B044-2A26-5B3186F345E0}"/>
              </a:ext>
            </a:extLst>
          </p:cNvPr>
          <p:cNvSpPr txBox="1"/>
          <p:nvPr/>
        </p:nvSpPr>
        <p:spPr>
          <a:xfrm>
            <a:off x="5099804" y="2059199"/>
            <a:ext cx="249554" cy="797654"/>
          </a:xfrm>
          <a:prstGeom prst="rect">
            <a:avLst/>
          </a:prstGeom>
        </p:spPr>
        <p:txBody>
          <a:bodyPr vert="horz" wrap="square" lIns="0" tIns="12700" rIns="0" bIns="0" rtlCol="0">
            <a:spAutoFit/>
          </a:bodyPr>
          <a:lstStyle/>
          <a:p>
            <a:pPr rtl="1">
              <a:lnSpc>
                <a:spcPct val="100000"/>
              </a:lnSpc>
              <a:spcBef>
                <a:spcPts val="100"/>
              </a:spcBef>
              <a:tabLst>
                <a:tab pos="2574290" algn="l"/>
              </a:tabLst>
            </a:pPr>
            <a:r>
              <a:rPr lang="zh-CN" altLang="en-US" sz="5100">
                <a:solidFill>
                  <a:srgbClr val="696868"/>
                </a:solidFill>
                <a:latin typeface="Tw Cen MT Condensed"/>
                <a:cs typeface="Tw Cen MT Condensed"/>
              </a:rPr>
              <a:t>	</a:t>
            </a:r>
            <a:endParaRPr sz="5100">
              <a:latin typeface="Tw Cen MT Condensed"/>
              <a:cs typeface="Tw Cen MT Condensed"/>
            </a:endParaRPr>
          </a:p>
        </p:txBody>
      </p:sp>
      <p:sp>
        <p:nvSpPr>
          <p:cNvPr id="3" name="Content Placeholder 2">
            <a:extLst>
              <a:ext uri="{FF2B5EF4-FFF2-40B4-BE49-F238E27FC236}">
                <a16:creationId xmlns:a16="http://schemas.microsoft.com/office/drawing/2014/main" id="{10C8FDBC-0EE2-E245-1E48-7E2E9F766D4D}"/>
              </a:ext>
            </a:extLst>
          </p:cNvPr>
          <p:cNvSpPr>
            <a:spLocks noGrp="1"/>
          </p:cNvSpPr>
          <p:nvPr>
            <p:ph idx="1"/>
          </p:nvPr>
        </p:nvSpPr>
        <p:spPr>
          <a:xfrm>
            <a:off x="838200" y="1690688"/>
            <a:ext cx="10515600" cy="1950897"/>
          </a:xfrm>
          <a:ln w="6350">
            <a:solidFill>
              <a:schemeClr val="tx1"/>
            </a:solidFill>
          </a:ln>
        </p:spPr>
        <p:txBody>
          <a:bodyPr lIns="216000" tIns="216000" rIns="216000" bIns="216000" anchor="t" anchorCtr="0">
            <a:noAutofit/>
          </a:bodyPr>
          <a:lstStyle/>
          <a:p>
            <a:pPr marL="197485" indent="-197485" algn="r" rtl="1">
              <a:spcAft>
                <a:spcPts val="600"/>
              </a:spcAft>
              <a:buFont typeface="Arial" panose="020B0604020202020204" pitchFamily="34" charset="0"/>
              <a:buChar char="•"/>
            </a:pPr>
            <a:r>
              <a:rPr lang="ar-SA" altLang="en-US" sz="1800" b="1" dirty="0">
                <a:solidFill>
                  <a:schemeClr val="accent1"/>
                </a:solidFill>
              </a:rPr>
              <a:t>نتيجة اختبار التشخيص السريع إيجابية </a:t>
            </a:r>
            <a:r>
              <a:rPr lang="ar-SA" altLang="en-US" sz="1800" dirty="0"/>
              <a:t>= احتمال كبير أن تكون الحالة المشتبه بها مصابة بـ VC ولكن ليس هناك يقين بنسبة 100٪</a:t>
            </a:r>
            <a:endParaRPr lang="en-US" dirty="0"/>
          </a:p>
          <a:p>
            <a:pPr marL="197485" indent="-197485" algn="r" rtl="1">
              <a:spcAft>
                <a:spcPts val="600"/>
              </a:spcAft>
              <a:buFont typeface="Arial" panose="020B0604020202020204" pitchFamily="34" charset="0"/>
              <a:buChar char="•"/>
            </a:pPr>
            <a:r>
              <a:rPr lang="ar-SA" altLang="en-US" sz="1800" b="1" dirty="0">
                <a:solidFill>
                  <a:schemeClr val="accent1"/>
                </a:solidFill>
              </a:rPr>
              <a:t>نتيجة اختبار التشخيص السريع سلبية </a:t>
            </a:r>
            <a:r>
              <a:rPr lang="ar-SA" altLang="en-US" sz="1800" dirty="0"/>
              <a:t>= احتمال كبير أن تكون الحالة المشتبه بها غير مصابة بـ VC ولكن ليس هناك يقين بنسبة 100٪</a:t>
            </a:r>
          </a:p>
        </p:txBody>
      </p:sp>
      <p:sp>
        <p:nvSpPr>
          <p:cNvPr id="16" name="Triangle 15">
            <a:extLst>
              <a:ext uri="{FF2B5EF4-FFF2-40B4-BE49-F238E27FC236}">
                <a16:creationId xmlns:a16="http://schemas.microsoft.com/office/drawing/2014/main" id="{B2CF8AA0-9856-37A6-EC97-14CF19CCA14E}"/>
              </a:ext>
            </a:extLst>
          </p:cNvPr>
          <p:cNvSpPr/>
          <p:nvPr/>
        </p:nvSpPr>
        <p:spPr>
          <a:xfrm rot="5400000">
            <a:off x="658195" y="2385548"/>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25" name="Content Placeholder 2">
            <a:extLst>
              <a:ext uri="{FF2B5EF4-FFF2-40B4-BE49-F238E27FC236}">
                <a16:creationId xmlns:a16="http://schemas.microsoft.com/office/drawing/2014/main" id="{92BA3299-6C18-4099-AD2A-B211E76B282F}"/>
              </a:ext>
            </a:extLst>
          </p:cNvPr>
          <p:cNvSpPr txBox="1">
            <a:spLocks/>
          </p:cNvSpPr>
          <p:nvPr/>
        </p:nvSpPr>
        <p:spPr>
          <a:xfrm>
            <a:off x="838200" y="4191863"/>
            <a:ext cx="10515600" cy="1950897"/>
          </a:xfrm>
          <a:prstGeom prst="rect">
            <a:avLst/>
          </a:prstGeom>
          <a:ln w="6350">
            <a:solidFill>
              <a:schemeClr val="tx1"/>
            </a:solidFill>
          </a:ln>
        </p:spPr>
        <p:txBody>
          <a:bodyPr vert="horz" lIns="216000" tIns="216000" rIns="216000" bIns="216000" rtlCol="0" anchor="t" anchorCtr="0">
            <a:noAutofit/>
          </a:bodyPr>
          <a:lstStyle>
            <a:lvl1pPr marL="0" indent="0" algn="ctr"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7485" indent="-197485" algn="r" rtl="1">
              <a:spcAft>
                <a:spcPts val="600"/>
              </a:spcAft>
              <a:buFont typeface="Arial" panose="020B0604020202020204" pitchFamily="34" charset="0"/>
              <a:buChar char="•"/>
            </a:pPr>
            <a:r>
              <a:rPr lang="ar-SA" altLang="en-US" sz="1800" dirty="0"/>
              <a:t>إذا أظهر اختبار التشخيص السريع</a:t>
            </a:r>
            <a:r>
              <a:rPr lang="ar-LB" altLang="en-US" sz="1800" dirty="0"/>
              <a:t> </a:t>
            </a:r>
            <a:r>
              <a:rPr lang="ar-SA" altLang="en-US" sz="1800" dirty="0"/>
              <a:t>تفاعلًا مع سلالة </a:t>
            </a:r>
            <a:r>
              <a:rPr lang="en-US" altLang="en-US" sz="1800" i="1" dirty="0"/>
              <a:t>Vibrio cholerae </a:t>
            </a:r>
            <a:r>
              <a:rPr lang="en-US" altLang="en-US" sz="1800" dirty="0"/>
              <a:t>O139، </a:t>
            </a:r>
            <a:r>
              <a:rPr lang="ar-SA" altLang="en-US" sz="1800" dirty="0"/>
              <a:t>فقم بتفسير النتائج بناءً على الوضع الوبائي في بلدك، وارجع إلى الشريحتين 39 و40 لتحديد الإجراء المناسب.</a:t>
            </a:r>
            <a:r>
              <a:rPr lang="ar-LB" altLang="en-US" sz="1800" dirty="0"/>
              <a:t> </a:t>
            </a:r>
            <a:r>
              <a:rPr lang="ar-SA" altLang="en-US" sz="1800" dirty="0"/>
              <a:t>احتمالية إصابة المريض بالكوليرا منخفضة أو شبه معدومة، إلا في حالات معينة (مثل حالة وافدة من منطقة ينتشر فيها النمط </a:t>
            </a:r>
            <a:r>
              <a:rPr lang="en-US" altLang="en-US" sz="1800" dirty="0"/>
              <a:t>O139</a:t>
            </a:r>
            <a:r>
              <a:rPr lang="ar-LB" altLang="en-US" sz="1800" dirty="0"/>
              <a:t>)</a:t>
            </a:r>
            <a:r>
              <a:rPr lang="en-US" altLang="en-US" sz="1800" dirty="0"/>
              <a:t>.</a:t>
            </a:r>
            <a:endParaRPr lang="ar-SA" altLang="en-US" sz="1800" dirty="0"/>
          </a:p>
        </p:txBody>
      </p:sp>
      <p:sp>
        <p:nvSpPr>
          <p:cNvPr id="26" name="Triangle 15">
            <a:extLst>
              <a:ext uri="{FF2B5EF4-FFF2-40B4-BE49-F238E27FC236}">
                <a16:creationId xmlns:a16="http://schemas.microsoft.com/office/drawing/2014/main" id="{FB53752D-B99F-4D68-99D1-0E40692C75F2}"/>
              </a:ext>
            </a:extLst>
          </p:cNvPr>
          <p:cNvSpPr/>
          <p:nvPr/>
        </p:nvSpPr>
        <p:spPr>
          <a:xfrm rot="5400000">
            <a:off x="658195" y="4886723"/>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9" name="Google Shape;18;p31">
            <a:extLst>
              <a:ext uri="{FF2B5EF4-FFF2-40B4-BE49-F238E27FC236}">
                <a16:creationId xmlns:a16="http://schemas.microsoft.com/office/drawing/2014/main" id="{52D22451-7963-4325-AAE7-02D52F429AB5}"/>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dirty="0">
                <a:solidFill>
                  <a:schemeClr val="tx1">
                    <a:lumMod val="40000"/>
                    <a:lumOff val="60000"/>
                  </a:schemeClr>
                </a:solidFill>
                <a:ea typeface="华文新魏"/>
              </a:rPr>
              <a:t>4</a:t>
            </a:r>
            <a:r>
              <a:rPr lang="en-US" altLang="zh-CN" sz="1200" dirty="0">
                <a:solidFill>
                  <a:schemeClr val="tx1">
                    <a:lumMod val="40000"/>
                    <a:lumOff val="60000"/>
                  </a:schemeClr>
                </a:solidFill>
                <a:ea typeface="华文新魏"/>
              </a:rPr>
              <a:t>2</a:t>
            </a:r>
            <a:r>
              <a:rPr lang="zh-CN" altLang="en-US" sz="1200" dirty="0">
                <a:solidFill>
                  <a:schemeClr val="tx1">
                    <a:lumMod val="40000"/>
                    <a:lumOff val="60000"/>
                  </a:schemeClr>
                </a:solidFill>
                <a:ea typeface="华文新魏"/>
              </a:rPr>
              <a:t>/3</a:t>
            </a:r>
          </a:p>
        </p:txBody>
      </p:sp>
    </p:spTree>
    <p:extLst>
      <p:ext uri="{BB962C8B-B14F-4D97-AF65-F5344CB8AC3E}">
        <p14:creationId xmlns:p14="http://schemas.microsoft.com/office/powerpoint/2010/main" val="28429225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B51E9-1FFB-68D4-D99D-913F08FD3633}"/>
              </a:ext>
            </a:extLst>
          </p:cNvPr>
          <p:cNvSpPr>
            <a:spLocks noGrp="1"/>
          </p:cNvSpPr>
          <p:nvPr>
            <p:ph type="title"/>
          </p:nvPr>
        </p:nvSpPr>
        <p:spPr/>
        <p:txBody>
          <a:bodyPr anchor="ctr">
            <a:normAutofit/>
          </a:bodyPr>
          <a:lstStyle/>
          <a:p>
            <a:pPr rtl="1"/>
            <a:r>
              <a:rPr lang="ar-SA" altLang="en-US"/>
              <a:t>التبليغ</a:t>
            </a:r>
            <a:endParaRPr lang="fr-FR"/>
          </a:p>
        </p:txBody>
      </p:sp>
      <p:pic>
        <p:nvPicPr>
          <p:cNvPr id="6" name="Picture Placeholder 5">
            <a:extLst>
              <a:ext uri="{FF2B5EF4-FFF2-40B4-BE49-F238E27FC236}">
                <a16:creationId xmlns:a16="http://schemas.microsoft.com/office/drawing/2014/main" id="{9D990A1E-F35B-8736-B730-77500E088332}"/>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7950390" y="2368296"/>
            <a:ext cx="4018579" cy="4790377"/>
          </a:xfrm>
        </p:spPr>
      </p:pic>
    </p:spTree>
    <p:extLst>
      <p:ext uri="{BB962C8B-B14F-4D97-AF65-F5344CB8AC3E}">
        <p14:creationId xmlns:p14="http://schemas.microsoft.com/office/powerpoint/2010/main" val="34996876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6">
            <a:extLst>
              <a:ext uri="{FF2B5EF4-FFF2-40B4-BE49-F238E27FC236}">
                <a16:creationId xmlns:a16="http://schemas.microsoft.com/office/drawing/2014/main" id="{B2C1A36F-31F8-258F-F11D-F2F8BC987BFD}"/>
              </a:ext>
            </a:extLst>
          </p:cNvPr>
          <p:cNvSpPr txBox="1"/>
          <p:nvPr/>
        </p:nvSpPr>
        <p:spPr>
          <a:xfrm>
            <a:off x="787401" y="1854373"/>
            <a:ext cx="10640291" cy="1620000"/>
          </a:xfrm>
          <a:prstGeom prst="rect">
            <a:avLst/>
          </a:prstGeom>
          <a:noFill/>
          <a:ln>
            <a:solidFill>
              <a:schemeClr val="tx1"/>
            </a:solidFill>
          </a:ln>
        </p:spPr>
        <p:txBody>
          <a:bodyPr wrap="square" lIns="91440" tIns="45720" rIns="91440" bIns="45720"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1">
              <a:spcAft>
                <a:spcPts val="600"/>
              </a:spcAft>
            </a:pPr>
            <a:r>
              <a:rPr lang="ar-SA" altLang="en-US" sz="2800">
                <a:solidFill>
                  <a:srgbClr val="414141"/>
                </a:solidFill>
                <a:latin typeface="Trebuchet MS"/>
              </a:rPr>
              <a:t>يجب تسجيل جميع نتائج اختبارات التشخيص السريع على الفور في سجل إلكتروني أو ورقي.</a:t>
            </a:r>
            <a:endParaRPr lang="en-US" sz="2800"/>
          </a:p>
        </p:txBody>
      </p:sp>
      <p:sp>
        <p:nvSpPr>
          <p:cNvPr id="17" name="TextBox 6">
            <a:extLst>
              <a:ext uri="{FF2B5EF4-FFF2-40B4-BE49-F238E27FC236}">
                <a16:creationId xmlns:a16="http://schemas.microsoft.com/office/drawing/2014/main" id="{1BC93FB7-BC66-22F4-1C9C-CF1AD38D28EF}"/>
              </a:ext>
            </a:extLst>
          </p:cNvPr>
          <p:cNvSpPr txBox="1"/>
          <p:nvPr/>
        </p:nvSpPr>
        <p:spPr>
          <a:xfrm>
            <a:off x="775855" y="4012450"/>
            <a:ext cx="10640291" cy="1620000"/>
          </a:xfrm>
          <a:prstGeom prst="rect">
            <a:avLst/>
          </a:prstGeom>
          <a:noFill/>
          <a:ln>
            <a:solidFill>
              <a:schemeClr val="tx1"/>
            </a:solidFill>
          </a:ln>
        </p:spPr>
        <p:txBody>
          <a:bodyPr wrap="square" lIns="91440" tIns="45720" rIns="91440" bIns="45720"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1">
              <a:spcAft>
                <a:spcPts val="600"/>
              </a:spcAft>
            </a:pPr>
            <a:r>
              <a:rPr lang="ar-SA" altLang="en-US" sz="2600">
                <a:solidFill>
                  <a:srgbClr val="414141"/>
                </a:solidFill>
                <a:latin typeface="Trebuchet MS"/>
              </a:rPr>
              <a:t>يجب الإبلاغ عن جميع نتائج اختبارات التشخيص السريع، حتى لو كانت النتيجة سلبية أو غير صالحة.</a:t>
            </a:r>
            <a:endParaRPr lang="en-US" sz="2800"/>
          </a:p>
        </p:txBody>
      </p:sp>
      <p:sp>
        <p:nvSpPr>
          <p:cNvPr id="11" name="Triangle 8">
            <a:extLst>
              <a:ext uri="{FF2B5EF4-FFF2-40B4-BE49-F238E27FC236}">
                <a16:creationId xmlns:a16="http://schemas.microsoft.com/office/drawing/2014/main" id="{A5F23F1C-F5DF-AEC1-53BB-E7E1D641C700}"/>
              </a:ext>
            </a:extLst>
          </p:cNvPr>
          <p:cNvSpPr/>
          <p:nvPr/>
        </p:nvSpPr>
        <p:spPr>
          <a:xfrm rot="10800000">
            <a:off x="853349" y="3853783"/>
            <a:ext cx="567895" cy="317334"/>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2" name="Triangle 8">
            <a:extLst>
              <a:ext uri="{FF2B5EF4-FFF2-40B4-BE49-F238E27FC236}">
                <a16:creationId xmlns:a16="http://schemas.microsoft.com/office/drawing/2014/main" id="{BE756171-B268-46C9-7B99-93D37417AB2E}"/>
              </a:ext>
            </a:extLst>
          </p:cNvPr>
          <p:cNvSpPr/>
          <p:nvPr/>
        </p:nvSpPr>
        <p:spPr>
          <a:xfrm rot="10800000">
            <a:off x="853349" y="1731174"/>
            <a:ext cx="567895" cy="317334"/>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3" name="Google Shape;18;p31">
            <a:extLst>
              <a:ext uri="{FF2B5EF4-FFF2-40B4-BE49-F238E27FC236}">
                <a16:creationId xmlns:a16="http://schemas.microsoft.com/office/drawing/2014/main" id="{FDDA84AA-B8E6-D832-A453-6F6A0A21A53A}"/>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dirty="0">
                <a:solidFill>
                  <a:schemeClr val="tx1">
                    <a:lumMod val="40000"/>
                    <a:lumOff val="60000"/>
                  </a:schemeClr>
                </a:solidFill>
                <a:ea typeface="华文新魏"/>
              </a:rPr>
              <a:t>4</a:t>
            </a:r>
            <a:r>
              <a:rPr lang="en-US" altLang="zh-CN" sz="1200" dirty="0">
                <a:solidFill>
                  <a:schemeClr val="tx1">
                    <a:lumMod val="40000"/>
                    <a:lumOff val="60000"/>
                  </a:schemeClr>
                </a:solidFill>
                <a:ea typeface="华文新魏"/>
              </a:rPr>
              <a:t>4</a:t>
            </a:r>
            <a:r>
              <a:rPr lang="zh-CN" altLang="en-US" sz="1200" dirty="0">
                <a:solidFill>
                  <a:schemeClr val="tx1">
                    <a:lumMod val="40000"/>
                    <a:lumOff val="60000"/>
                  </a:schemeClr>
                </a:solidFill>
                <a:ea typeface="华文新魏"/>
              </a:rPr>
              <a:t>/3</a:t>
            </a:r>
          </a:p>
        </p:txBody>
      </p:sp>
    </p:spTree>
    <p:extLst>
      <p:ext uri="{BB962C8B-B14F-4D97-AF65-F5344CB8AC3E}">
        <p14:creationId xmlns:p14="http://schemas.microsoft.com/office/powerpoint/2010/main" val="29308150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D36B4A-D0CD-E5DD-3498-1830B1457597}"/>
              </a:ext>
            </a:extLst>
          </p:cNvPr>
          <p:cNvSpPr>
            <a:spLocks/>
          </p:cNvSpPr>
          <p:nvPr/>
        </p:nvSpPr>
        <p:spPr>
          <a:xfrm>
            <a:off x="8312813" y="1914110"/>
            <a:ext cx="2644589" cy="396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EB1C8DC4-BBF8-18C8-AFB6-307D8CB5302B}"/>
              </a:ext>
            </a:extLst>
          </p:cNvPr>
          <p:cNvSpPr>
            <a:spLocks/>
          </p:cNvSpPr>
          <p:nvPr/>
        </p:nvSpPr>
        <p:spPr>
          <a:xfrm>
            <a:off x="9970968" y="2538939"/>
            <a:ext cx="986433" cy="396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27FDA434-CCEA-AFE5-924E-52FC746DE379}"/>
              </a:ext>
            </a:extLst>
          </p:cNvPr>
          <p:cNvSpPr>
            <a:spLocks/>
          </p:cNvSpPr>
          <p:nvPr/>
        </p:nvSpPr>
        <p:spPr>
          <a:xfrm>
            <a:off x="8492107" y="3886578"/>
            <a:ext cx="2465294" cy="365126"/>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C6D01AD3-4C3C-D79D-AF49-1551712F9447}"/>
              </a:ext>
            </a:extLst>
          </p:cNvPr>
          <p:cNvSpPr>
            <a:spLocks/>
          </p:cNvSpPr>
          <p:nvPr/>
        </p:nvSpPr>
        <p:spPr>
          <a:xfrm>
            <a:off x="9824484" y="4463905"/>
            <a:ext cx="1132917" cy="40693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BA19466-E913-D7A2-2D29-67F7EA2AFDC8}"/>
              </a:ext>
            </a:extLst>
          </p:cNvPr>
          <p:cNvSpPr>
            <a:spLocks noGrp="1"/>
          </p:cNvSpPr>
          <p:nvPr>
            <p:ph type="title"/>
          </p:nvPr>
        </p:nvSpPr>
        <p:spPr/>
        <p:txBody>
          <a:bodyPr/>
          <a:lstStyle/>
          <a:p>
            <a:pPr rtl="1"/>
            <a:r>
              <a:rPr lang="ar-SA" altLang="en-US" sz="4000" b="1"/>
              <a:t>الإبلاغ عن نتائج اختبارات التشخيص السريع</a:t>
            </a:r>
          </a:p>
        </p:txBody>
      </p:sp>
      <p:sp>
        <p:nvSpPr>
          <p:cNvPr id="8" name="Google Shape;18;p31">
            <a:extLst>
              <a:ext uri="{FF2B5EF4-FFF2-40B4-BE49-F238E27FC236}">
                <a16:creationId xmlns:a16="http://schemas.microsoft.com/office/drawing/2014/main" id="{02BDE513-7A93-18D0-A1EF-071AE8A99041}"/>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dirty="0">
                <a:solidFill>
                  <a:schemeClr val="tx1">
                    <a:lumMod val="40000"/>
                    <a:lumOff val="60000"/>
                  </a:schemeClr>
                </a:solidFill>
                <a:ea typeface="华文新魏"/>
              </a:rPr>
              <a:t>4</a:t>
            </a:r>
            <a:r>
              <a:rPr lang="en-US" altLang="zh-CN" sz="1200" dirty="0">
                <a:solidFill>
                  <a:schemeClr val="tx1">
                    <a:lumMod val="40000"/>
                    <a:lumOff val="60000"/>
                  </a:schemeClr>
                </a:solidFill>
                <a:ea typeface="华文新魏"/>
              </a:rPr>
              <a:t>5</a:t>
            </a:r>
            <a:r>
              <a:rPr lang="zh-CN" altLang="en-US" sz="1200" dirty="0">
                <a:solidFill>
                  <a:schemeClr val="tx1">
                    <a:lumMod val="40000"/>
                    <a:lumOff val="60000"/>
                  </a:schemeClr>
                </a:solidFill>
                <a:ea typeface="华文新魏"/>
              </a:rPr>
              <a:t>/3</a:t>
            </a:r>
          </a:p>
        </p:txBody>
      </p:sp>
      <p:sp>
        <p:nvSpPr>
          <p:cNvPr id="12" name="Text Placeholder 4">
            <a:extLst>
              <a:ext uri="{FF2B5EF4-FFF2-40B4-BE49-F238E27FC236}">
                <a16:creationId xmlns:a16="http://schemas.microsoft.com/office/drawing/2014/main" id="{8AE2BACB-9691-28B5-A645-C69B0143EB40}"/>
              </a:ext>
            </a:extLst>
          </p:cNvPr>
          <p:cNvSpPr txBox="1">
            <a:spLocks/>
          </p:cNvSpPr>
          <p:nvPr/>
        </p:nvSpPr>
        <p:spPr>
          <a:xfrm>
            <a:off x="874711" y="1894331"/>
            <a:ext cx="10514807" cy="4644581"/>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r" rtl="1">
              <a:lnSpc>
                <a:spcPct val="107000"/>
              </a:lnSpc>
              <a:spcBef>
                <a:spcPts val="0"/>
              </a:spcBef>
              <a:spcAft>
                <a:spcPts val="2000"/>
              </a:spcAft>
              <a:buFont typeface="Arial" panose="020B0604020202020204" pitchFamily="34" charset="0"/>
              <a:buChar char="•"/>
            </a:pPr>
            <a:r>
              <a:rPr lang="ar-SA" altLang="en-US" b="1">
                <a:cs typeface="Tahoma"/>
              </a:rPr>
              <a:t>من يجب الإبلاغ إليه: </a:t>
            </a:r>
            <a:r>
              <a:rPr lang="ar-SA" altLang="en-US">
                <a:cs typeface="Tahoma"/>
              </a:rPr>
              <a:t>السلطات الصحية المحلية والمختبر إذا تم إرسال العينة إليه.</a:t>
            </a:r>
          </a:p>
          <a:p>
            <a:pPr marL="342900" indent="-342900" algn="r" rtl="1">
              <a:lnSpc>
                <a:spcPct val="107000"/>
              </a:lnSpc>
              <a:spcBef>
                <a:spcPts val="0"/>
              </a:spcBef>
              <a:spcAft>
                <a:spcPts val="2000"/>
              </a:spcAft>
              <a:buFont typeface="Arial" panose="020B0604020202020204" pitchFamily="34" charset="0"/>
              <a:buChar char="•"/>
            </a:pPr>
            <a:r>
              <a:rPr lang="ar-SA" altLang="en-US" b="1">
                <a:cs typeface="Tahoma"/>
              </a:rPr>
              <a:t>السبب: </a:t>
            </a:r>
            <a:r>
              <a:rPr lang="ar-SA" altLang="en-US">
                <a:cs typeface="Tahoma"/>
              </a:rPr>
              <a:t>تحتاج السلطات الصحية إلى نتائج اختبارات التشخيص السريع لاتخاذ إجراءات وتكييف الاستجابة للتفشي؛ ويأخذ المختبر نتائج اختبارات التشخيص السريع في الاعتبار أثناء إجراء اختباراته الخاصة.</a:t>
            </a:r>
          </a:p>
          <a:p>
            <a:pPr marL="342900" indent="-342900" algn="r" rtl="1">
              <a:lnSpc>
                <a:spcPct val="107000"/>
              </a:lnSpc>
              <a:spcBef>
                <a:spcPts val="0"/>
              </a:spcBef>
              <a:spcAft>
                <a:spcPts val="2000"/>
              </a:spcAft>
              <a:buFont typeface="Arial" panose="020B0604020202020204" pitchFamily="34" charset="0"/>
              <a:buChar char="•"/>
            </a:pPr>
            <a:r>
              <a:rPr lang="ar-SA" altLang="en-US" b="1">
                <a:cs typeface="Tahoma"/>
              </a:rPr>
              <a:t>ما يجب الإبلاغ عنه:</a:t>
            </a:r>
            <a:r>
              <a:rPr lang="ar-SA" altLang="en-US">
                <a:cs typeface="Tahoma"/>
              </a:rPr>
              <a:t> معلومات المريض والعينة ونتيجة اختبار التشخيص السريع.</a:t>
            </a:r>
          </a:p>
          <a:p>
            <a:pPr marL="342900" indent="-342900" algn="r" rtl="1">
              <a:lnSpc>
                <a:spcPct val="107000"/>
              </a:lnSpc>
              <a:spcBef>
                <a:spcPts val="0"/>
              </a:spcBef>
              <a:spcAft>
                <a:spcPts val="2000"/>
              </a:spcAft>
              <a:buFont typeface="Arial" panose="020B0604020202020204" pitchFamily="34" charset="0"/>
              <a:buChar char="•"/>
            </a:pPr>
            <a:r>
              <a:rPr lang="ar-SA" altLang="en-US" b="1">
                <a:cs typeface="Tahoma"/>
              </a:rPr>
              <a:t>الطريقة: </a:t>
            </a:r>
            <a:r>
              <a:rPr lang="ar-SA" altLang="en-US">
                <a:cs typeface="Tahoma"/>
              </a:rPr>
              <a:t>يجب الإبلاغ عن نتائج اختبارات التشخيص السريع في </a:t>
            </a:r>
            <a:r>
              <a:rPr lang="ar-SA" altLang="en-US">
                <a:cs typeface="Tahoma"/>
                <a:hlinkClick r:id="rId3"/>
              </a:rPr>
              <a:t>نموذج تقرير الحالة</a:t>
            </a:r>
            <a:r>
              <a:rPr lang="ar-SA" altLang="en-US">
                <a:cs typeface="Tahoma"/>
              </a:rPr>
              <a:t>، وإذا تم إرسال عينة إلى مختبر، فيجب أيضًا الإبلاغ عن نتائج اختبارات التشخيص السريع في </a:t>
            </a:r>
            <a:r>
              <a:rPr lang="ar-SA" altLang="en-US">
                <a:cs typeface="Tahoma"/>
                <a:hlinkClick r:id="rId3"/>
              </a:rPr>
              <a:t>نموذج إحالة العينة</a:t>
            </a:r>
            <a:r>
              <a:rPr lang="ar-SA" altLang="en-US">
                <a:cs typeface="Tahoma"/>
              </a:rPr>
              <a:t>.</a:t>
            </a:r>
          </a:p>
        </p:txBody>
      </p:sp>
    </p:spTree>
    <p:extLst>
      <p:ext uri="{BB962C8B-B14F-4D97-AF65-F5344CB8AC3E}">
        <p14:creationId xmlns:p14="http://schemas.microsoft.com/office/powerpoint/2010/main" val="29761920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BFEC4-837A-0441-06DE-F514C6C63DB2}"/>
              </a:ext>
            </a:extLst>
          </p:cNvPr>
          <p:cNvSpPr>
            <a:spLocks noGrp="1"/>
          </p:cNvSpPr>
          <p:nvPr>
            <p:ph type="title"/>
          </p:nvPr>
        </p:nvSpPr>
        <p:spPr/>
        <p:txBody>
          <a:bodyPr/>
          <a:lstStyle/>
          <a:p>
            <a:pPr rtl="1"/>
            <a:r>
              <a:rPr lang="ar-SA" altLang="en-US" b="1"/>
              <a:t>التوصيات الرئيسية للإبلاغ</a:t>
            </a:r>
          </a:p>
        </p:txBody>
      </p:sp>
      <p:grpSp>
        <p:nvGrpSpPr>
          <p:cNvPr id="30" name="Group 29">
            <a:extLst>
              <a:ext uri="{FF2B5EF4-FFF2-40B4-BE49-F238E27FC236}">
                <a16:creationId xmlns:a16="http://schemas.microsoft.com/office/drawing/2014/main" id="{E9BB54EF-31C7-CC89-AA39-2FFCB7911FCB}"/>
              </a:ext>
            </a:extLst>
          </p:cNvPr>
          <p:cNvGrpSpPr/>
          <p:nvPr/>
        </p:nvGrpSpPr>
        <p:grpSpPr>
          <a:xfrm>
            <a:off x="1033836" y="2058520"/>
            <a:ext cx="10687087" cy="677060"/>
            <a:chOff x="1114987" y="2058520"/>
            <a:chExt cx="10218471" cy="677060"/>
          </a:xfrm>
        </p:grpSpPr>
        <p:sp>
          <p:nvSpPr>
            <p:cNvPr id="4" name="Rectangle 3">
              <a:extLst>
                <a:ext uri="{FF2B5EF4-FFF2-40B4-BE49-F238E27FC236}">
                  <a16:creationId xmlns:a16="http://schemas.microsoft.com/office/drawing/2014/main" id="{FADD98E9-8FD7-BBBB-38B6-77010E03E678}"/>
                </a:ext>
              </a:extLst>
            </p:cNvPr>
            <p:cNvSpPr/>
            <p:nvPr/>
          </p:nvSpPr>
          <p:spPr>
            <a:xfrm>
              <a:off x="1355424" y="2058520"/>
              <a:ext cx="9938462" cy="571968"/>
            </a:xfrm>
            <a:prstGeom prst="rect">
              <a:avLst/>
            </a:prstGeom>
            <a:noFill/>
            <a:ln w="3175">
              <a:solidFill>
                <a:schemeClr val="tx1">
                  <a:lumMod val="7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HU"/>
            </a:p>
          </p:txBody>
        </p:sp>
        <p:sp>
          <p:nvSpPr>
            <p:cNvPr id="6" name="TextBox 5">
              <a:extLst>
                <a:ext uri="{FF2B5EF4-FFF2-40B4-BE49-F238E27FC236}">
                  <a16:creationId xmlns:a16="http://schemas.microsoft.com/office/drawing/2014/main" id="{D6E287F9-B033-9C6F-5FE7-086E9D972096}"/>
                </a:ext>
              </a:extLst>
            </p:cNvPr>
            <p:cNvSpPr txBox="1"/>
            <p:nvPr/>
          </p:nvSpPr>
          <p:spPr>
            <a:xfrm>
              <a:off x="1114987" y="2160920"/>
              <a:ext cx="10218471" cy="574660"/>
            </a:xfrm>
            <a:prstGeom prst="rect">
              <a:avLst/>
            </a:prstGeom>
            <a:noFill/>
          </p:spPr>
          <p:txBody>
            <a:bodyPr wrap="square" lIns="91440" tIns="45720" rIns="91440" bIns="45720" anchor="t">
              <a:noAutofit/>
            </a:bodyPr>
            <a:lstStyle/>
            <a:p>
              <a:pPr algn="r" rtl="1">
                <a:spcAft>
                  <a:spcPts val="1800"/>
                </a:spcAft>
              </a:pPr>
              <a:r>
                <a:rPr lang="ar-SA" altLang="en-US" sz="2000">
                  <a:ea typeface="Calibri"/>
                  <a:cs typeface="Times New Roman"/>
                </a:rPr>
                <a:t>كتابة والتحقق من معرف المريض/معرف العينة حتى يمكن مطابقة النتائج مع شخص ما</a:t>
              </a:r>
            </a:p>
          </p:txBody>
        </p:sp>
        <p:sp>
          <p:nvSpPr>
            <p:cNvPr id="7" name="Triangle 6">
              <a:extLst>
                <a:ext uri="{FF2B5EF4-FFF2-40B4-BE49-F238E27FC236}">
                  <a16:creationId xmlns:a16="http://schemas.microsoft.com/office/drawing/2014/main" id="{5A0B75CE-8065-2AFE-7139-387CBF8FC190}"/>
                </a:ext>
              </a:extLst>
            </p:cNvPr>
            <p:cNvSpPr/>
            <p:nvPr/>
          </p:nvSpPr>
          <p:spPr>
            <a:xfrm rot="5400000">
              <a:off x="1182162" y="2249237"/>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HU"/>
            </a:p>
          </p:txBody>
        </p:sp>
      </p:grpSp>
      <p:grpSp>
        <p:nvGrpSpPr>
          <p:cNvPr id="29" name="Group 28">
            <a:extLst>
              <a:ext uri="{FF2B5EF4-FFF2-40B4-BE49-F238E27FC236}">
                <a16:creationId xmlns:a16="http://schemas.microsoft.com/office/drawing/2014/main" id="{EAF4D42F-7FF5-BE92-E77A-447C22107F1C}"/>
              </a:ext>
            </a:extLst>
          </p:cNvPr>
          <p:cNvGrpSpPr/>
          <p:nvPr/>
        </p:nvGrpSpPr>
        <p:grpSpPr>
          <a:xfrm>
            <a:off x="1495382" y="3275221"/>
            <a:ext cx="10189178" cy="571968"/>
            <a:chOff x="1495382" y="2898726"/>
            <a:chExt cx="10189178" cy="571968"/>
          </a:xfrm>
        </p:grpSpPr>
        <p:sp>
          <p:nvSpPr>
            <p:cNvPr id="9" name="Rectangle 8">
              <a:extLst>
                <a:ext uri="{FF2B5EF4-FFF2-40B4-BE49-F238E27FC236}">
                  <a16:creationId xmlns:a16="http://schemas.microsoft.com/office/drawing/2014/main" id="{CE046365-915E-FDEF-F5F6-CBA15382E12E}"/>
                </a:ext>
              </a:extLst>
            </p:cNvPr>
            <p:cNvSpPr/>
            <p:nvPr/>
          </p:nvSpPr>
          <p:spPr>
            <a:xfrm>
              <a:off x="4839800" y="2898726"/>
              <a:ext cx="6839736" cy="571968"/>
            </a:xfrm>
            <a:prstGeom prst="rect">
              <a:avLst/>
            </a:prstGeom>
            <a:noFill/>
            <a:ln w="3175">
              <a:solidFill>
                <a:schemeClr val="tx1">
                  <a:lumMod val="7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HU"/>
            </a:p>
          </p:txBody>
        </p:sp>
        <p:sp>
          <p:nvSpPr>
            <p:cNvPr id="10" name="TextBox 9">
              <a:extLst>
                <a:ext uri="{FF2B5EF4-FFF2-40B4-BE49-F238E27FC236}">
                  <a16:creationId xmlns:a16="http://schemas.microsoft.com/office/drawing/2014/main" id="{8B85B2F5-ED6C-00AE-A480-B483FA8ABA95}"/>
                </a:ext>
              </a:extLst>
            </p:cNvPr>
            <p:cNvSpPr txBox="1"/>
            <p:nvPr/>
          </p:nvSpPr>
          <p:spPr>
            <a:xfrm>
              <a:off x="1495382" y="2959630"/>
              <a:ext cx="10189178" cy="430887"/>
            </a:xfrm>
            <a:prstGeom prst="rect">
              <a:avLst/>
            </a:prstGeom>
            <a:noFill/>
          </p:spPr>
          <p:txBody>
            <a:bodyPr wrap="square">
              <a:spAutoFit/>
            </a:bodyPr>
            <a:lstStyle/>
            <a:p>
              <a:pPr algn="r" rtl="1">
                <a:spcAft>
                  <a:spcPts val="1800"/>
                </a:spcAft>
              </a:pPr>
              <a:r>
                <a:rPr lang="ar-SA" altLang="en-US" sz="2200">
                  <a:ea typeface="Calibri" panose="020F0502020204030204" pitchFamily="34" charset="0"/>
                  <a:cs typeface="Times New Roman" panose="02020603050405020304" pitchFamily="18" charset="0"/>
                </a:rPr>
                <a:t>قول إنك لا تملك معلومات هو أيضًا معلومات</a:t>
              </a:r>
            </a:p>
          </p:txBody>
        </p:sp>
        <p:sp>
          <p:nvSpPr>
            <p:cNvPr id="11" name="Triangle 10">
              <a:extLst>
                <a:ext uri="{FF2B5EF4-FFF2-40B4-BE49-F238E27FC236}">
                  <a16:creationId xmlns:a16="http://schemas.microsoft.com/office/drawing/2014/main" id="{E487B33A-8793-23FB-616B-A8265A2958D4}"/>
                </a:ext>
              </a:extLst>
            </p:cNvPr>
            <p:cNvSpPr/>
            <p:nvPr/>
          </p:nvSpPr>
          <p:spPr>
            <a:xfrm rot="5400000">
              <a:off x="4659795" y="3093757"/>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HU"/>
            </a:p>
          </p:txBody>
        </p:sp>
      </p:grpSp>
      <p:grpSp>
        <p:nvGrpSpPr>
          <p:cNvPr id="28" name="Group 27">
            <a:extLst>
              <a:ext uri="{FF2B5EF4-FFF2-40B4-BE49-F238E27FC236}">
                <a16:creationId xmlns:a16="http://schemas.microsoft.com/office/drawing/2014/main" id="{229943E8-1FB3-5A98-2CE3-E71065589153}"/>
              </a:ext>
            </a:extLst>
          </p:cNvPr>
          <p:cNvGrpSpPr/>
          <p:nvPr/>
        </p:nvGrpSpPr>
        <p:grpSpPr>
          <a:xfrm>
            <a:off x="1918758" y="4386075"/>
            <a:ext cx="9802165" cy="571968"/>
            <a:chOff x="-398188" y="3731128"/>
            <a:chExt cx="9802165" cy="571968"/>
          </a:xfrm>
        </p:grpSpPr>
        <p:sp>
          <p:nvSpPr>
            <p:cNvPr id="13" name="Rectangle 12">
              <a:extLst>
                <a:ext uri="{FF2B5EF4-FFF2-40B4-BE49-F238E27FC236}">
                  <a16:creationId xmlns:a16="http://schemas.microsoft.com/office/drawing/2014/main" id="{6A1199E8-66B7-A3E2-00B2-0AB0C9F89843}"/>
                </a:ext>
              </a:extLst>
            </p:cNvPr>
            <p:cNvSpPr/>
            <p:nvPr/>
          </p:nvSpPr>
          <p:spPr>
            <a:xfrm>
              <a:off x="1355425" y="3731128"/>
              <a:ext cx="8048552" cy="571968"/>
            </a:xfrm>
            <a:prstGeom prst="rect">
              <a:avLst/>
            </a:prstGeom>
            <a:noFill/>
            <a:ln w="3175">
              <a:solidFill>
                <a:schemeClr val="tx1">
                  <a:lumMod val="7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HU"/>
            </a:p>
          </p:txBody>
        </p:sp>
        <p:sp>
          <p:nvSpPr>
            <p:cNvPr id="14" name="TextBox 13">
              <a:extLst>
                <a:ext uri="{FF2B5EF4-FFF2-40B4-BE49-F238E27FC236}">
                  <a16:creationId xmlns:a16="http://schemas.microsoft.com/office/drawing/2014/main" id="{EB75D62E-A10B-ED16-2DA9-CF1AFD76D76D}"/>
                </a:ext>
              </a:extLst>
            </p:cNvPr>
            <p:cNvSpPr txBox="1"/>
            <p:nvPr/>
          </p:nvSpPr>
          <p:spPr>
            <a:xfrm>
              <a:off x="-398188" y="3797138"/>
              <a:ext cx="9802165" cy="400110"/>
            </a:xfrm>
            <a:prstGeom prst="rect">
              <a:avLst/>
            </a:prstGeom>
            <a:noFill/>
          </p:spPr>
          <p:txBody>
            <a:bodyPr wrap="square">
              <a:spAutoFit/>
            </a:bodyPr>
            <a:lstStyle/>
            <a:p>
              <a:pPr marL="0" lvl="1" algn="r" rtl="1">
                <a:spcAft>
                  <a:spcPts val="600"/>
                </a:spcAft>
                <a:buClr>
                  <a:srgbClr val="26BCB4"/>
                </a:buClr>
              </a:pPr>
              <a:r>
                <a:rPr lang="ar-SA" altLang="en-US" sz="2000">
                  <a:ea typeface="Calibri" panose="020F0502020204030204" pitchFamily="34" charset="0"/>
                  <a:cs typeface="Times New Roman" panose="02020603050405020304" pitchFamily="18" charset="0"/>
                </a:rPr>
                <a:t>هل تقوم بالإبلاغ عن O139؟ توقف وفكر في الموقف</a:t>
              </a:r>
              <a:endParaRPr lang="en-US" sz="2200">
                <a:latin typeface="Trebuchet MS" panose="020B0703020202090204" pitchFamily="34" charset="0"/>
              </a:endParaRPr>
            </a:p>
          </p:txBody>
        </p:sp>
        <p:sp>
          <p:nvSpPr>
            <p:cNvPr id="15" name="Triangle 14">
              <a:extLst>
                <a:ext uri="{FF2B5EF4-FFF2-40B4-BE49-F238E27FC236}">
                  <a16:creationId xmlns:a16="http://schemas.microsoft.com/office/drawing/2014/main" id="{866D66FA-824D-9060-5161-90A10406472C}"/>
                </a:ext>
              </a:extLst>
            </p:cNvPr>
            <p:cNvSpPr/>
            <p:nvPr/>
          </p:nvSpPr>
          <p:spPr>
            <a:xfrm rot="5400000">
              <a:off x="1182162" y="3894257"/>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HU"/>
            </a:p>
          </p:txBody>
        </p:sp>
      </p:grpSp>
      <p:sp>
        <p:nvSpPr>
          <p:cNvPr id="12" name="Rectangle 11">
            <a:extLst>
              <a:ext uri="{FF2B5EF4-FFF2-40B4-BE49-F238E27FC236}">
                <a16:creationId xmlns:a16="http://schemas.microsoft.com/office/drawing/2014/main" id="{77049AC6-9AFD-B252-83EE-CAED736D8CB8}"/>
              </a:ext>
            </a:extLst>
          </p:cNvPr>
          <p:cNvSpPr/>
          <p:nvPr/>
        </p:nvSpPr>
        <p:spPr>
          <a:xfrm>
            <a:off x="-71562" y="-79513"/>
            <a:ext cx="12348376" cy="33395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3" name="Google Shape;18;p31">
            <a:extLst>
              <a:ext uri="{FF2B5EF4-FFF2-40B4-BE49-F238E27FC236}">
                <a16:creationId xmlns:a16="http://schemas.microsoft.com/office/drawing/2014/main" id="{C0C3A3BA-5E1F-E816-9405-8F78C0C81DDE}"/>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dirty="0">
                <a:solidFill>
                  <a:schemeClr val="tx1">
                    <a:lumMod val="40000"/>
                    <a:lumOff val="60000"/>
                  </a:schemeClr>
                </a:solidFill>
                <a:ea typeface="华文新魏"/>
              </a:rPr>
              <a:t>4</a:t>
            </a:r>
            <a:r>
              <a:rPr lang="en-US" altLang="zh-CN" sz="1200" dirty="0">
                <a:solidFill>
                  <a:schemeClr val="tx1">
                    <a:lumMod val="40000"/>
                    <a:lumOff val="60000"/>
                  </a:schemeClr>
                </a:solidFill>
                <a:ea typeface="华文新魏"/>
              </a:rPr>
              <a:t>6</a:t>
            </a:r>
            <a:r>
              <a:rPr lang="zh-CN" altLang="en-US" sz="1200" dirty="0">
                <a:solidFill>
                  <a:schemeClr val="tx1">
                    <a:lumMod val="40000"/>
                    <a:lumOff val="60000"/>
                  </a:schemeClr>
                </a:solidFill>
                <a:ea typeface="华文新魏"/>
              </a:rPr>
              <a:t>/3</a:t>
            </a:r>
          </a:p>
        </p:txBody>
      </p:sp>
      <p:sp>
        <p:nvSpPr>
          <p:cNvPr id="18" name="Oval 17">
            <a:extLst>
              <a:ext uri="{FF2B5EF4-FFF2-40B4-BE49-F238E27FC236}">
                <a16:creationId xmlns:a16="http://schemas.microsoft.com/office/drawing/2014/main" id="{8A5BDD94-F377-6557-A585-CF8583EDDB08}"/>
              </a:ext>
            </a:extLst>
          </p:cNvPr>
          <p:cNvSpPr/>
          <p:nvPr/>
        </p:nvSpPr>
        <p:spPr>
          <a:xfrm>
            <a:off x="4155379" y="3918119"/>
            <a:ext cx="1570010" cy="157001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23">
            <a:extLst>
              <a:ext uri="{FF2B5EF4-FFF2-40B4-BE49-F238E27FC236}">
                <a16:creationId xmlns:a16="http://schemas.microsoft.com/office/drawing/2014/main" id="{48364906-8E21-DD9D-A6FE-97F283528161}"/>
              </a:ext>
            </a:extLst>
          </p:cNvPr>
          <p:cNvSpPr txBox="1">
            <a:spLocks/>
          </p:cNvSpPr>
          <p:nvPr/>
        </p:nvSpPr>
        <p:spPr>
          <a:xfrm>
            <a:off x="4834037" y="3904011"/>
            <a:ext cx="540206" cy="116328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1"/>
              </a:buClr>
              <a:buFontTx/>
              <a:buNone/>
              <a:defRPr sz="20000" kern="1200">
                <a:solidFill>
                  <a:schemeClr val="accent4">
                    <a:lumMod val="60000"/>
                    <a:lumOff val="40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1"/>
            <a:r>
              <a:rPr lang="zh-CN" altLang="en-US" sz="12500" b="1"/>
              <a:t>?</a:t>
            </a:r>
          </a:p>
        </p:txBody>
      </p:sp>
      <p:sp>
        <p:nvSpPr>
          <p:cNvPr id="20" name="Text Placeholder 22">
            <a:extLst>
              <a:ext uri="{FF2B5EF4-FFF2-40B4-BE49-F238E27FC236}">
                <a16:creationId xmlns:a16="http://schemas.microsoft.com/office/drawing/2014/main" id="{B7E03A37-D7C2-35D9-B272-D2AF4AF5F7CC}"/>
              </a:ext>
            </a:extLst>
          </p:cNvPr>
          <p:cNvSpPr txBox="1">
            <a:spLocks/>
          </p:cNvSpPr>
          <p:nvPr/>
        </p:nvSpPr>
        <p:spPr>
          <a:xfrm>
            <a:off x="4215241" y="4337405"/>
            <a:ext cx="1570010" cy="58931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Clr>
                <a:schemeClr val="accent1"/>
              </a:buClr>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1"/>
            <a:r>
              <a:rPr lang="ar-SA" altLang="en-US" sz="1800" b="1">
                <a:ea typeface="Calibri" panose="020F0502020204030204" pitchFamily="34" charset="0"/>
                <a:cs typeface="Times New Roman" panose="02020603050405020304" pitchFamily="18" charset="0"/>
              </a:rPr>
              <a:t>هل قمت بإعادة إجراء الاختبار؟</a:t>
            </a:r>
            <a:endParaRPr lang="en-GB" sz="2200" b="1"/>
          </a:p>
        </p:txBody>
      </p:sp>
    </p:spTree>
    <p:extLst>
      <p:ext uri="{BB962C8B-B14F-4D97-AF65-F5344CB8AC3E}">
        <p14:creationId xmlns:p14="http://schemas.microsoft.com/office/powerpoint/2010/main" val="38773484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CE38C-07D7-34F5-87DD-080EF1B5B8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9472BB-6168-FA32-2A4C-6335BC73E39F}"/>
              </a:ext>
            </a:extLst>
          </p:cNvPr>
          <p:cNvSpPr>
            <a:spLocks noGrp="1"/>
          </p:cNvSpPr>
          <p:nvPr>
            <p:ph type="title"/>
          </p:nvPr>
        </p:nvSpPr>
        <p:spPr/>
        <p:txBody>
          <a:bodyPr/>
          <a:lstStyle/>
          <a:p>
            <a:pPr rtl="1"/>
            <a:r>
              <a:rPr lang="ar-SA" altLang="en-US" b="1"/>
              <a:t>نموذج إحالة مختبر  لحالة مشتبه بإصابتها بالكوليرا</a:t>
            </a:r>
            <a:r>
              <a:rPr lang="ar-SA" altLang="en-US" sz="4200" b="1">
                <a:solidFill>
                  <a:schemeClr val="accent1"/>
                </a:solidFill>
                <a:cs typeface="Tahoma"/>
              </a:rPr>
              <a:t> (GTFCC)</a:t>
            </a:r>
            <a:endParaRPr lang="en-US">
              <a:solidFill>
                <a:schemeClr val="accent1"/>
              </a:solidFill>
              <a:cs typeface="Tahoma"/>
            </a:endParaRPr>
          </a:p>
        </p:txBody>
      </p:sp>
      <p:sp>
        <p:nvSpPr>
          <p:cNvPr id="5" name="TextBox 2">
            <a:extLst>
              <a:ext uri="{FF2B5EF4-FFF2-40B4-BE49-F238E27FC236}">
                <a16:creationId xmlns:a16="http://schemas.microsoft.com/office/drawing/2014/main" id="{7554CA37-A33D-6A6E-623A-DF0B7F114F9F}"/>
              </a:ext>
            </a:extLst>
          </p:cNvPr>
          <p:cNvSpPr txBox="1"/>
          <p:nvPr/>
        </p:nvSpPr>
        <p:spPr>
          <a:xfrm rot="10800000" flipV="1">
            <a:off x="727786" y="6016032"/>
            <a:ext cx="10954139"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rtl="1"/>
            <a:r>
              <a:rPr lang="en-US" altLang="zh-CN" sz="2000" u="sng">
                <a:solidFill>
                  <a:srgbClr val="119C94"/>
                </a:solidFill>
                <a:latin typeface="Trebuchet MS"/>
                <a:hlinkClick r:id="rId3"/>
              </a:rPr>
              <a:t>https://www.gtfcc.org/resources/gtfcc-laboratory-referral-and-results-reporting-forms/</a:t>
            </a:r>
            <a:endParaRPr lang="en-US" sz="2000"/>
          </a:p>
        </p:txBody>
      </p:sp>
      <p:sp>
        <p:nvSpPr>
          <p:cNvPr id="3" name="Google Shape;18;p31">
            <a:extLst>
              <a:ext uri="{FF2B5EF4-FFF2-40B4-BE49-F238E27FC236}">
                <a16:creationId xmlns:a16="http://schemas.microsoft.com/office/drawing/2014/main" id="{162A4187-C4C0-75D9-F691-8543F8AC8301}"/>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dirty="0">
                <a:solidFill>
                  <a:schemeClr val="tx1">
                    <a:lumMod val="40000"/>
                    <a:lumOff val="60000"/>
                  </a:schemeClr>
                </a:solidFill>
                <a:ea typeface="华文新魏"/>
              </a:rPr>
              <a:t>4</a:t>
            </a:r>
            <a:r>
              <a:rPr lang="en-US" altLang="zh-CN" sz="1200" dirty="0">
                <a:solidFill>
                  <a:schemeClr val="tx1">
                    <a:lumMod val="40000"/>
                    <a:lumOff val="60000"/>
                  </a:schemeClr>
                </a:solidFill>
                <a:ea typeface="华文新魏"/>
              </a:rPr>
              <a:t>7</a:t>
            </a:r>
            <a:r>
              <a:rPr lang="zh-CN" altLang="en-US" sz="1200" dirty="0">
                <a:solidFill>
                  <a:schemeClr val="tx1">
                    <a:lumMod val="40000"/>
                    <a:lumOff val="60000"/>
                  </a:schemeClr>
                </a:solidFill>
                <a:ea typeface="华文新魏"/>
              </a:rPr>
              <a:t>/3</a:t>
            </a:r>
          </a:p>
        </p:txBody>
      </p:sp>
      <p:pic>
        <p:nvPicPr>
          <p:cNvPr id="8" name="Picture 7" descr="A close up of a form&#10;&#10;AI-generated content may be incorrect.">
            <a:extLst>
              <a:ext uri="{FF2B5EF4-FFF2-40B4-BE49-F238E27FC236}">
                <a16:creationId xmlns:a16="http://schemas.microsoft.com/office/drawing/2014/main" id="{020D087F-4B4F-5D3B-8AE3-10EAA339A7AB}"/>
              </a:ext>
            </a:extLst>
          </p:cNvPr>
          <p:cNvPicPr>
            <a:picLocks noChangeAspect="1"/>
          </p:cNvPicPr>
          <p:nvPr/>
        </p:nvPicPr>
        <p:blipFill>
          <a:blip r:embed="rId4"/>
          <a:srcRect t="-484" r="1267" b="2569"/>
          <a:stretch/>
        </p:blipFill>
        <p:spPr>
          <a:xfrm>
            <a:off x="6200717" y="1923802"/>
            <a:ext cx="2852062" cy="3983537"/>
          </a:xfrm>
          <a:prstGeom prst="rect">
            <a:avLst/>
          </a:prstGeom>
          <a:ln>
            <a:solidFill>
              <a:schemeClr val="tx1"/>
            </a:solidFill>
          </a:ln>
        </p:spPr>
      </p:pic>
      <p:pic>
        <p:nvPicPr>
          <p:cNvPr id="9" name="Picture 8" descr="A close up of a form&#10;&#10;AI-generated content may be incorrect.">
            <a:extLst>
              <a:ext uri="{FF2B5EF4-FFF2-40B4-BE49-F238E27FC236}">
                <a16:creationId xmlns:a16="http://schemas.microsoft.com/office/drawing/2014/main" id="{BF5F7B0A-D49D-9F1F-0285-48094688637B}"/>
              </a:ext>
            </a:extLst>
          </p:cNvPr>
          <p:cNvPicPr>
            <a:picLocks noChangeAspect="1"/>
          </p:cNvPicPr>
          <p:nvPr/>
        </p:nvPicPr>
        <p:blipFill>
          <a:blip r:embed="rId5"/>
          <a:srcRect r="3210" b="2542"/>
          <a:stretch/>
        </p:blipFill>
        <p:spPr>
          <a:xfrm>
            <a:off x="3139223" y="1923802"/>
            <a:ext cx="2852062" cy="3981415"/>
          </a:xfrm>
          <a:prstGeom prst="rect">
            <a:avLst/>
          </a:prstGeom>
          <a:ln>
            <a:solidFill>
              <a:schemeClr val="tx1"/>
            </a:solidFill>
          </a:ln>
        </p:spPr>
      </p:pic>
    </p:spTree>
    <p:extLst>
      <p:ext uri="{BB962C8B-B14F-4D97-AF65-F5344CB8AC3E}">
        <p14:creationId xmlns:p14="http://schemas.microsoft.com/office/powerpoint/2010/main" val="30477654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1B953-D642-9100-E44F-62BEDCA503DC}"/>
              </a:ext>
            </a:extLst>
          </p:cNvPr>
          <p:cNvSpPr>
            <a:spLocks noGrp="1"/>
          </p:cNvSpPr>
          <p:nvPr>
            <p:ph type="title"/>
          </p:nvPr>
        </p:nvSpPr>
        <p:spPr>
          <a:xfrm>
            <a:off x="873918" y="309709"/>
            <a:ext cx="10515600" cy="1325563"/>
          </a:xfrm>
        </p:spPr>
        <p:txBody>
          <a:bodyPr/>
          <a:lstStyle/>
          <a:p>
            <a:pPr rtl="1"/>
            <a:r>
              <a:rPr lang="ar-SA" altLang="en-US" sz="4200"/>
              <a:t>استكمال نتائج اختبارات التشخيص السريع للعينات المحالة إلى المختبر</a:t>
            </a:r>
          </a:p>
        </p:txBody>
      </p:sp>
      <p:sp>
        <p:nvSpPr>
          <p:cNvPr id="20" name="Text Placeholder 19">
            <a:extLst>
              <a:ext uri="{FF2B5EF4-FFF2-40B4-BE49-F238E27FC236}">
                <a16:creationId xmlns:a16="http://schemas.microsoft.com/office/drawing/2014/main" id="{E0416E0C-5C48-7EE8-80D4-8DCEE8847A34}"/>
              </a:ext>
            </a:extLst>
          </p:cNvPr>
          <p:cNvSpPr>
            <a:spLocks noGrp="1"/>
          </p:cNvSpPr>
          <p:nvPr>
            <p:ph type="body" sz="quarter" idx="25"/>
          </p:nvPr>
        </p:nvSpPr>
        <p:spPr>
          <a:xfrm>
            <a:off x="4649494" y="3527808"/>
            <a:ext cx="3111500" cy="2834163"/>
          </a:xfrm>
        </p:spPr>
        <p:txBody>
          <a:bodyPr vert="horz" lIns="216000" tIns="216000" rIns="216000" bIns="216000" rtlCol="0" anchor="t">
            <a:noAutofit/>
          </a:bodyPr>
          <a:lstStyle/>
          <a:p>
            <a:pPr algn="r" rtl="1"/>
            <a:r>
              <a:rPr lang="ar-SA" altLang="en-US" sz="1800" b="1">
                <a:cs typeface="Tahoma"/>
              </a:rPr>
              <a:t>مباشر</a:t>
            </a:r>
            <a:r>
              <a:rPr lang="ar-SA" altLang="en-US" sz="1800">
                <a:cs typeface="Tahoma"/>
              </a:rPr>
              <a:t> = تم إجراء اختبار التشخيص السريع باستخدام البراز الطازج</a:t>
            </a:r>
          </a:p>
          <a:p>
            <a:pPr algn="r" rtl="1"/>
            <a:r>
              <a:rPr lang="ar-SA" altLang="en-US" sz="1800" b="1">
                <a:cs typeface="Tahoma"/>
              </a:rPr>
              <a:t>غني</a:t>
            </a:r>
            <a:r>
              <a:rPr lang="ar-SA" altLang="en-US" sz="1800">
                <a:cs typeface="Tahoma"/>
              </a:rPr>
              <a:t> = تم إجراء اختبار التشخيص السريع باستخدام البراز المحضن في APW لمدة 6-8 ساعات</a:t>
            </a:r>
          </a:p>
        </p:txBody>
      </p:sp>
      <p:sp>
        <p:nvSpPr>
          <p:cNvPr id="21" name="Text Placeholder 20">
            <a:extLst>
              <a:ext uri="{FF2B5EF4-FFF2-40B4-BE49-F238E27FC236}">
                <a16:creationId xmlns:a16="http://schemas.microsoft.com/office/drawing/2014/main" id="{DC0BBF76-3A9C-171D-F742-DB0A8A49F9B9}"/>
              </a:ext>
            </a:extLst>
          </p:cNvPr>
          <p:cNvSpPr>
            <a:spLocks noGrp="1"/>
          </p:cNvSpPr>
          <p:nvPr>
            <p:ph type="body" sz="quarter" idx="26"/>
          </p:nvPr>
        </p:nvSpPr>
        <p:spPr>
          <a:xfrm>
            <a:off x="1077216" y="5014241"/>
            <a:ext cx="3111500" cy="1262842"/>
          </a:xfrm>
        </p:spPr>
        <p:txBody>
          <a:bodyPr vert="horz" lIns="216000" tIns="216000" rIns="216000" bIns="216000" rtlCol="0" anchor="t">
            <a:noAutofit/>
          </a:bodyPr>
          <a:lstStyle/>
          <a:p>
            <a:pPr algn="r" rtl="1"/>
            <a:r>
              <a:rPr lang="ar-SA" altLang="en-US" sz="1800"/>
              <a:t>اسم الشركة المصنعة لاختبار التشخيص السريع واسم الطقم</a:t>
            </a:r>
          </a:p>
        </p:txBody>
      </p:sp>
      <p:sp>
        <p:nvSpPr>
          <p:cNvPr id="23" name="Oval 22">
            <a:extLst>
              <a:ext uri="{FF2B5EF4-FFF2-40B4-BE49-F238E27FC236}">
                <a16:creationId xmlns:a16="http://schemas.microsoft.com/office/drawing/2014/main" id="{8CC623DB-5789-F163-6D2E-8221A15F448E}"/>
              </a:ext>
            </a:extLst>
          </p:cNvPr>
          <p:cNvSpPr/>
          <p:nvPr/>
        </p:nvSpPr>
        <p:spPr>
          <a:xfrm>
            <a:off x="951995" y="2324734"/>
            <a:ext cx="229726" cy="22972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zh-CN" altLang="en-US" sz="1400" b="1">
                <a:latin typeface="Trebuchet MS" panose="020B0703020202090204" pitchFamily="34" charset="0"/>
              </a:rPr>
              <a:t>3</a:t>
            </a:r>
            <a:endParaRPr lang="en-HU" sz="1400" b="1">
              <a:latin typeface="Trebuchet MS" panose="020B0703020202090204" pitchFamily="34" charset="0"/>
            </a:endParaRPr>
          </a:p>
        </p:txBody>
      </p:sp>
      <p:sp>
        <p:nvSpPr>
          <p:cNvPr id="24" name="Oval 23">
            <a:extLst>
              <a:ext uri="{FF2B5EF4-FFF2-40B4-BE49-F238E27FC236}">
                <a16:creationId xmlns:a16="http://schemas.microsoft.com/office/drawing/2014/main" id="{A5412DCD-BB74-6B67-D4FC-16C7D5914DE2}"/>
              </a:ext>
            </a:extLst>
          </p:cNvPr>
          <p:cNvSpPr/>
          <p:nvPr/>
        </p:nvSpPr>
        <p:spPr>
          <a:xfrm>
            <a:off x="9812966" y="1718247"/>
            <a:ext cx="229726" cy="22972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zh-CN" altLang="en-US" sz="1400" b="1">
                <a:latin typeface="Trebuchet MS" panose="020B0703020202090204" pitchFamily="34" charset="0"/>
              </a:rPr>
              <a:t>1</a:t>
            </a:r>
            <a:endParaRPr lang="en-HU" sz="1400" b="1">
              <a:latin typeface="Trebuchet MS" panose="020B0703020202090204" pitchFamily="34" charset="0"/>
            </a:endParaRPr>
          </a:p>
        </p:txBody>
      </p:sp>
      <p:sp>
        <p:nvSpPr>
          <p:cNvPr id="25" name="Oval 24">
            <a:extLst>
              <a:ext uri="{FF2B5EF4-FFF2-40B4-BE49-F238E27FC236}">
                <a16:creationId xmlns:a16="http://schemas.microsoft.com/office/drawing/2014/main" id="{364F7BD0-9B99-6545-D6CF-1090A74015DE}"/>
              </a:ext>
            </a:extLst>
          </p:cNvPr>
          <p:cNvSpPr/>
          <p:nvPr/>
        </p:nvSpPr>
        <p:spPr>
          <a:xfrm>
            <a:off x="871268" y="4853402"/>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zh-CN" altLang="en-US" sz="1800" b="1">
                <a:latin typeface="Trebuchet MS" panose="020B0703020202090204" pitchFamily="34" charset="0"/>
              </a:rPr>
              <a:t>4</a:t>
            </a:r>
            <a:endParaRPr lang="en-HU" b="1">
              <a:latin typeface="Trebuchet MS" panose="020B0703020202090204" pitchFamily="34" charset="0"/>
            </a:endParaRPr>
          </a:p>
        </p:txBody>
      </p:sp>
      <p:sp>
        <p:nvSpPr>
          <p:cNvPr id="27" name="Oval 26">
            <a:extLst>
              <a:ext uri="{FF2B5EF4-FFF2-40B4-BE49-F238E27FC236}">
                <a16:creationId xmlns:a16="http://schemas.microsoft.com/office/drawing/2014/main" id="{0C5C0FF7-B249-6F88-AC92-1B0DE3998566}"/>
              </a:ext>
            </a:extLst>
          </p:cNvPr>
          <p:cNvSpPr/>
          <p:nvPr/>
        </p:nvSpPr>
        <p:spPr>
          <a:xfrm>
            <a:off x="4443546" y="3367482"/>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zh-CN" altLang="en-US" sz="1800" b="1">
                <a:latin typeface="Trebuchet MS" panose="020B0703020202090204" pitchFamily="34" charset="0"/>
              </a:rPr>
              <a:t>2</a:t>
            </a:r>
            <a:endParaRPr lang="en-HU" b="1">
              <a:latin typeface="Trebuchet MS" panose="020B0703020202090204" pitchFamily="34" charset="0"/>
            </a:endParaRPr>
          </a:p>
        </p:txBody>
      </p:sp>
      <p:sp>
        <p:nvSpPr>
          <p:cNvPr id="28" name="Oval 27">
            <a:extLst>
              <a:ext uri="{FF2B5EF4-FFF2-40B4-BE49-F238E27FC236}">
                <a16:creationId xmlns:a16="http://schemas.microsoft.com/office/drawing/2014/main" id="{2A57C6F8-9065-FCC8-F9D2-2311EEF40212}"/>
              </a:ext>
            </a:extLst>
          </p:cNvPr>
          <p:cNvSpPr/>
          <p:nvPr/>
        </p:nvSpPr>
        <p:spPr>
          <a:xfrm>
            <a:off x="951995" y="2760506"/>
            <a:ext cx="229726" cy="22972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zh-CN" altLang="en-US" sz="1400" b="1">
                <a:latin typeface="Trebuchet MS" panose="020B0703020202090204" pitchFamily="34" charset="0"/>
              </a:rPr>
              <a:t>4</a:t>
            </a:r>
            <a:endParaRPr lang="en-HU" sz="1400" b="1">
              <a:latin typeface="Trebuchet MS" panose="020B0703020202090204" pitchFamily="34" charset="0"/>
            </a:endParaRPr>
          </a:p>
        </p:txBody>
      </p:sp>
      <p:sp>
        <p:nvSpPr>
          <p:cNvPr id="30" name="Text Placeholder 20">
            <a:extLst>
              <a:ext uri="{FF2B5EF4-FFF2-40B4-BE49-F238E27FC236}">
                <a16:creationId xmlns:a16="http://schemas.microsoft.com/office/drawing/2014/main" id="{B5280CAF-06E9-3CE1-7E96-487112DF43E0}"/>
              </a:ext>
            </a:extLst>
          </p:cNvPr>
          <p:cNvSpPr txBox="1">
            <a:spLocks/>
          </p:cNvSpPr>
          <p:nvPr/>
        </p:nvSpPr>
        <p:spPr>
          <a:xfrm>
            <a:off x="1077216" y="3479077"/>
            <a:ext cx="3111500" cy="1262842"/>
          </a:xfrm>
          <a:prstGeom prst="rect">
            <a:avLst/>
          </a:prstGeom>
          <a:ln w="6350">
            <a:solidFill>
              <a:schemeClr val="tx1">
                <a:lumMod val="75000"/>
              </a:schemeClr>
            </a:solidFill>
          </a:ln>
        </p:spPr>
        <p:txBody>
          <a:bodyPr vert="horz" lIns="216000" tIns="216000" rIns="216000" bIns="216000" rtlCol="0" anchor="t">
            <a:no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r>
              <a:rPr lang="ar-SA" altLang="en-US" sz="1800"/>
              <a:t>ابلاغ عن نتيجة اختبار التشخيص السريع، والخطوط التي كانت تفاعلية</a:t>
            </a:r>
          </a:p>
        </p:txBody>
      </p:sp>
      <p:sp>
        <p:nvSpPr>
          <p:cNvPr id="4" name="Oval 3">
            <a:extLst>
              <a:ext uri="{FF2B5EF4-FFF2-40B4-BE49-F238E27FC236}">
                <a16:creationId xmlns:a16="http://schemas.microsoft.com/office/drawing/2014/main" id="{7292A140-7821-4943-BED1-1DFF02F8A699}"/>
              </a:ext>
            </a:extLst>
          </p:cNvPr>
          <p:cNvSpPr/>
          <p:nvPr/>
        </p:nvSpPr>
        <p:spPr>
          <a:xfrm>
            <a:off x="6614965" y="1719677"/>
            <a:ext cx="229726" cy="22972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just" rtl="1"/>
            <a:r>
              <a:rPr lang="zh-CN" altLang="en-US" b="1">
                <a:latin typeface="Trebuchet MS"/>
                <a:ea typeface="华文新魏"/>
              </a:rPr>
              <a:t>2</a:t>
            </a:r>
            <a:endParaRPr lang="en-US" b="1">
              <a:latin typeface="Trebuchet MS"/>
              <a:ea typeface="华文新魏"/>
            </a:endParaRPr>
          </a:p>
        </p:txBody>
      </p:sp>
      <p:sp>
        <p:nvSpPr>
          <p:cNvPr id="29" name="Oval 28">
            <a:extLst>
              <a:ext uri="{FF2B5EF4-FFF2-40B4-BE49-F238E27FC236}">
                <a16:creationId xmlns:a16="http://schemas.microsoft.com/office/drawing/2014/main" id="{081BF1C2-C6DA-BF55-1524-A85AD4CEBA03}"/>
              </a:ext>
            </a:extLst>
          </p:cNvPr>
          <p:cNvSpPr/>
          <p:nvPr/>
        </p:nvSpPr>
        <p:spPr>
          <a:xfrm>
            <a:off x="871268" y="3282594"/>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zh-CN" altLang="en-US" sz="1800" b="1">
                <a:latin typeface="Trebuchet MS" panose="020B0703020202090204" pitchFamily="34" charset="0"/>
              </a:rPr>
              <a:t>3</a:t>
            </a:r>
            <a:endParaRPr lang="en-HU" b="1">
              <a:latin typeface="Trebuchet MS" panose="020B0703020202090204" pitchFamily="34" charset="0"/>
            </a:endParaRPr>
          </a:p>
        </p:txBody>
      </p:sp>
      <p:cxnSp>
        <p:nvCxnSpPr>
          <p:cNvPr id="10" name="Straight Connector 9">
            <a:extLst>
              <a:ext uri="{FF2B5EF4-FFF2-40B4-BE49-F238E27FC236}">
                <a16:creationId xmlns:a16="http://schemas.microsoft.com/office/drawing/2014/main" id="{B8185AF7-7264-BEE4-F155-9D7553E98D12}"/>
              </a:ext>
            </a:extLst>
          </p:cNvPr>
          <p:cNvCxnSpPr>
            <a:cxnSpLocks/>
            <a:stCxn id="23" idx="6"/>
          </p:cNvCxnSpPr>
          <p:nvPr/>
        </p:nvCxnSpPr>
        <p:spPr>
          <a:xfrm>
            <a:off x="1181721" y="2439597"/>
            <a:ext cx="23750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9391DEF2-0F6E-41EF-A675-68A7CC89EF46}"/>
              </a:ext>
            </a:extLst>
          </p:cNvPr>
          <p:cNvCxnSpPr>
            <a:cxnSpLocks/>
            <a:stCxn id="28" idx="6"/>
          </p:cNvCxnSpPr>
          <p:nvPr/>
        </p:nvCxnSpPr>
        <p:spPr>
          <a:xfrm>
            <a:off x="1181721" y="2875369"/>
            <a:ext cx="24702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Google Shape;18;p31">
            <a:extLst>
              <a:ext uri="{FF2B5EF4-FFF2-40B4-BE49-F238E27FC236}">
                <a16:creationId xmlns:a16="http://schemas.microsoft.com/office/drawing/2014/main" id="{54AE6E50-2B86-194E-267B-828C0B3D677E}"/>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dirty="0">
                <a:solidFill>
                  <a:schemeClr val="tx1">
                    <a:lumMod val="40000"/>
                    <a:lumOff val="60000"/>
                  </a:schemeClr>
                </a:solidFill>
                <a:ea typeface="华文新魏"/>
              </a:rPr>
              <a:t>4</a:t>
            </a:r>
            <a:r>
              <a:rPr lang="en-US" altLang="zh-CN" sz="1200" dirty="0">
                <a:solidFill>
                  <a:schemeClr val="tx1">
                    <a:lumMod val="40000"/>
                    <a:lumOff val="60000"/>
                  </a:schemeClr>
                </a:solidFill>
                <a:ea typeface="华文新魏"/>
              </a:rPr>
              <a:t>8</a:t>
            </a:r>
            <a:r>
              <a:rPr lang="zh-CN" altLang="en-US" sz="1200" dirty="0">
                <a:solidFill>
                  <a:schemeClr val="tx1">
                    <a:lumMod val="40000"/>
                    <a:lumOff val="60000"/>
                  </a:schemeClr>
                </a:solidFill>
                <a:ea typeface="华文新魏"/>
              </a:rPr>
              <a:t>/3</a:t>
            </a:r>
          </a:p>
        </p:txBody>
      </p:sp>
      <p:sp>
        <p:nvSpPr>
          <p:cNvPr id="7" name="Text Placeholder 18">
            <a:extLst>
              <a:ext uri="{FF2B5EF4-FFF2-40B4-BE49-F238E27FC236}">
                <a16:creationId xmlns:a16="http://schemas.microsoft.com/office/drawing/2014/main" id="{AD59DEDF-CF44-B618-31CD-7D5E5E9A1A0D}"/>
              </a:ext>
            </a:extLst>
          </p:cNvPr>
          <p:cNvSpPr txBox="1">
            <a:spLocks/>
          </p:cNvSpPr>
          <p:nvPr/>
        </p:nvSpPr>
        <p:spPr>
          <a:xfrm>
            <a:off x="8255473" y="3527808"/>
            <a:ext cx="3111500" cy="2834163"/>
          </a:xfrm>
          <a:prstGeom prst="rect">
            <a:avLst/>
          </a:prstGeom>
          <a:ln w="6350">
            <a:solidFill>
              <a:schemeClr val="tx1">
                <a:lumMod val="75000"/>
              </a:schemeClr>
            </a:solidFill>
          </a:ln>
        </p:spPr>
        <p:txBody>
          <a:bodyPr vert="horz" lIns="216000" tIns="216000" rIns="216000" bIns="216000" rtlCol="0" anchor="t">
            <a:no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r>
              <a:rPr lang="ar-SA" altLang="en-US" sz="1800" b="1">
                <a:cs typeface="Tahoma"/>
              </a:rPr>
              <a:t>نعم</a:t>
            </a:r>
            <a:r>
              <a:rPr lang="ar-SA" altLang="en-US" sz="1800">
                <a:cs typeface="Tahoma"/>
              </a:rPr>
              <a:t> = تم إجراء اختبار التشخيص السريع على نفس العينة المرسلة إلى المختبر</a:t>
            </a:r>
          </a:p>
          <a:p>
            <a:pPr algn="r"/>
            <a:endParaRPr lang="en-GB" sz="1800"/>
          </a:p>
          <a:p>
            <a:pPr algn="r" rtl="1"/>
            <a:r>
              <a:rPr lang="ar-SA" altLang="en-US" sz="1800" b="1">
                <a:cs typeface="Tahoma"/>
              </a:rPr>
              <a:t>لا </a:t>
            </a:r>
            <a:r>
              <a:rPr lang="ar-SA" altLang="en-US" sz="1800">
                <a:cs typeface="Tahoma"/>
              </a:rPr>
              <a:t>= لم يتم إجراء اختبار التشخيص السريع</a:t>
            </a:r>
          </a:p>
        </p:txBody>
      </p:sp>
      <p:sp>
        <p:nvSpPr>
          <p:cNvPr id="9" name="Oval 8">
            <a:extLst>
              <a:ext uri="{FF2B5EF4-FFF2-40B4-BE49-F238E27FC236}">
                <a16:creationId xmlns:a16="http://schemas.microsoft.com/office/drawing/2014/main" id="{CD8FB8D7-24BB-62D6-263B-22C3F1A7940A}"/>
              </a:ext>
            </a:extLst>
          </p:cNvPr>
          <p:cNvSpPr/>
          <p:nvPr/>
        </p:nvSpPr>
        <p:spPr>
          <a:xfrm>
            <a:off x="8058990" y="3367482"/>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zh-CN" altLang="en-US" sz="1800" b="1">
                <a:latin typeface="Trebuchet MS" panose="020B0703020202090204" pitchFamily="34" charset="0"/>
              </a:rPr>
              <a:t>1</a:t>
            </a:r>
            <a:endParaRPr lang="en-HU" b="1">
              <a:latin typeface="Trebuchet MS" panose="020B0703020202090204" pitchFamily="34" charset="0"/>
            </a:endParaRPr>
          </a:p>
        </p:txBody>
      </p:sp>
      <p:pic>
        <p:nvPicPr>
          <p:cNvPr id="5" name="Picture 4" descr="A close up of a number&#10;&#10;AI-generated content may be incorrect.">
            <a:extLst>
              <a:ext uri="{FF2B5EF4-FFF2-40B4-BE49-F238E27FC236}">
                <a16:creationId xmlns:a16="http://schemas.microsoft.com/office/drawing/2014/main" id="{8A752EBA-5570-6F21-4ED6-1EAF9140232E}"/>
              </a:ext>
            </a:extLst>
          </p:cNvPr>
          <p:cNvPicPr>
            <a:picLocks noChangeAspect="1"/>
          </p:cNvPicPr>
          <p:nvPr/>
        </p:nvPicPr>
        <p:blipFill>
          <a:blip r:embed="rId3"/>
          <a:stretch>
            <a:fillRect/>
          </a:stretch>
        </p:blipFill>
        <p:spPr>
          <a:xfrm>
            <a:off x="1285875" y="2004332"/>
            <a:ext cx="9620250" cy="1085850"/>
          </a:xfrm>
          <a:prstGeom prst="rect">
            <a:avLst/>
          </a:prstGeom>
          <a:ln>
            <a:solidFill>
              <a:schemeClr val="tx1"/>
            </a:solidFill>
          </a:ln>
        </p:spPr>
      </p:pic>
    </p:spTree>
    <p:extLst>
      <p:ext uri="{BB962C8B-B14F-4D97-AF65-F5344CB8AC3E}">
        <p14:creationId xmlns:p14="http://schemas.microsoft.com/office/powerpoint/2010/main" val="32406027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E002C-64C8-E7A0-4F58-30940B231B90}"/>
            </a:ext>
          </a:extLst>
        </p:cNvPr>
        <p:cNvGrpSpPr/>
        <p:nvPr/>
      </p:nvGrpSpPr>
      <p:grpSpPr>
        <a:xfrm>
          <a:off x="0" y="0"/>
          <a:ext cx="0" cy="0"/>
          <a:chOff x="0" y="0"/>
          <a:chExt cx="0" cy="0"/>
        </a:xfrm>
      </p:grpSpPr>
      <p:pic>
        <p:nvPicPr>
          <p:cNvPr id="6" name="Picture 5" descr="A close up of a number&#10;&#10;AI-generated content may be incorrect.">
            <a:extLst>
              <a:ext uri="{FF2B5EF4-FFF2-40B4-BE49-F238E27FC236}">
                <a16:creationId xmlns:a16="http://schemas.microsoft.com/office/drawing/2014/main" id="{597A35B2-7BC3-39A0-6BAC-DB426AB950B7}"/>
              </a:ext>
            </a:extLst>
          </p:cNvPr>
          <p:cNvPicPr>
            <a:picLocks noChangeAspect="1"/>
          </p:cNvPicPr>
          <p:nvPr/>
        </p:nvPicPr>
        <p:blipFill>
          <a:blip r:embed="rId3"/>
          <a:stretch>
            <a:fillRect/>
          </a:stretch>
        </p:blipFill>
        <p:spPr>
          <a:xfrm>
            <a:off x="567665" y="4918074"/>
            <a:ext cx="8376527" cy="1024540"/>
          </a:xfrm>
          <a:prstGeom prst="rect">
            <a:avLst/>
          </a:prstGeom>
          <a:ln>
            <a:solidFill>
              <a:schemeClr val="tx1"/>
            </a:solidFill>
          </a:ln>
        </p:spPr>
      </p:pic>
      <p:pic>
        <p:nvPicPr>
          <p:cNvPr id="4" name="Picture 3" descr="A close up of a number&#10;&#10;AI-generated content may be incorrect.">
            <a:extLst>
              <a:ext uri="{FF2B5EF4-FFF2-40B4-BE49-F238E27FC236}">
                <a16:creationId xmlns:a16="http://schemas.microsoft.com/office/drawing/2014/main" id="{5A044204-2C33-F37D-E29F-A9F00B7AC8FA}"/>
              </a:ext>
            </a:extLst>
          </p:cNvPr>
          <p:cNvPicPr>
            <a:picLocks noChangeAspect="1"/>
          </p:cNvPicPr>
          <p:nvPr/>
        </p:nvPicPr>
        <p:blipFill>
          <a:blip r:embed="rId3"/>
          <a:stretch>
            <a:fillRect/>
          </a:stretch>
        </p:blipFill>
        <p:spPr>
          <a:xfrm>
            <a:off x="620219" y="1388351"/>
            <a:ext cx="8376527" cy="1024540"/>
          </a:xfrm>
          <a:prstGeom prst="rect">
            <a:avLst/>
          </a:prstGeom>
          <a:ln>
            <a:solidFill>
              <a:schemeClr val="tx1"/>
            </a:solidFill>
          </a:ln>
        </p:spPr>
      </p:pic>
      <p:sp>
        <p:nvSpPr>
          <p:cNvPr id="2" name="Title 1">
            <a:extLst>
              <a:ext uri="{FF2B5EF4-FFF2-40B4-BE49-F238E27FC236}">
                <a16:creationId xmlns:a16="http://schemas.microsoft.com/office/drawing/2014/main" id="{8EB76A79-53F3-6CD8-2E84-8E914FCCBA53}"/>
              </a:ext>
            </a:extLst>
          </p:cNvPr>
          <p:cNvSpPr>
            <a:spLocks noGrp="1"/>
          </p:cNvSpPr>
          <p:nvPr>
            <p:ph type="title"/>
          </p:nvPr>
        </p:nvSpPr>
        <p:spPr>
          <a:xfrm>
            <a:off x="873918" y="309710"/>
            <a:ext cx="10515600" cy="815886"/>
          </a:xfrm>
        </p:spPr>
        <p:txBody>
          <a:bodyPr/>
          <a:lstStyle/>
          <a:p>
            <a:pPr rtl="1"/>
            <a:r>
              <a:rPr lang="ar-SA" altLang="en-US" b="1"/>
              <a:t>أمثلة</a:t>
            </a:r>
          </a:p>
        </p:txBody>
      </p:sp>
      <p:sp>
        <p:nvSpPr>
          <p:cNvPr id="19" name="Text Placeholder 18">
            <a:extLst>
              <a:ext uri="{FF2B5EF4-FFF2-40B4-BE49-F238E27FC236}">
                <a16:creationId xmlns:a16="http://schemas.microsoft.com/office/drawing/2014/main" id="{15EF032C-D8D9-B48F-8FA9-242D0C18B4E4}"/>
              </a:ext>
            </a:extLst>
          </p:cNvPr>
          <p:cNvSpPr>
            <a:spLocks noGrp="1"/>
          </p:cNvSpPr>
          <p:nvPr>
            <p:ph type="body" sz="quarter" idx="24"/>
          </p:nvPr>
        </p:nvSpPr>
        <p:spPr>
          <a:xfrm>
            <a:off x="9090951" y="1305758"/>
            <a:ext cx="2455877" cy="1389600"/>
          </a:xfrm>
          <a:solidFill>
            <a:schemeClr val="accent5">
              <a:lumMod val="20000"/>
              <a:lumOff val="80000"/>
            </a:schemeClr>
          </a:solidFill>
        </p:spPr>
        <p:txBody>
          <a:bodyPr/>
          <a:lstStyle/>
          <a:p>
            <a:pPr algn="r" rtl="1"/>
            <a:r>
              <a:rPr lang="ar-SA" altLang="en-US" sz="1600"/>
              <a:t>لم يتم إجراء اختبار تشخيص سريع</a:t>
            </a:r>
          </a:p>
        </p:txBody>
      </p:sp>
      <p:sp>
        <p:nvSpPr>
          <p:cNvPr id="9" name="Text Placeholder 18">
            <a:extLst>
              <a:ext uri="{FF2B5EF4-FFF2-40B4-BE49-F238E27FC236}">
                <a16:creationId xmlns:a16="http://schemas.microsoft.com/office/drawing/2014/main" id="{BEA2A7CB-68A9-FB70-5106-16488FA064DB}"/>
              </a:ext>
            </a:extLst>
          </p:cNvPr>
          <p:cNvSpPr txBox="1">
            <a:spLocks/>
          </p:cNvSpPr>
          <p:nvPr/>
        </p:nvSpPr>
        <p:spPr>
          <a:xfrm>
            <a:off x="9090951" y="3067505"/>
            <a:ext cx="2455877" cy="1389600"/>
          </a:xfrm>
          <a:prstGeom prst="rect">
            <a:avLst/>
          </a:prstGeom>
          <a:solidFill>
            <a:schemeClr val="accent5">
              <a:lumMod val="20000"/>
              <a:lumOff val="80000"/>
            </a:schemeClr>
          </a:solidFill>
          <a:ln w="6350">
            <a:solidFill>
              <a:schemeClr val="tx1">
                <a:lumMod val="75000"/>
              </a:schemeClr>
            </a:solidFill>
          </a:ln>
        </p:spPr>
        <p:txBody>
          <a:bodyPr vert="horz" lIns="216000" tIns="216000" rIns="216000" bIns="216000" rtlCol="0">
            <a:no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r>
              <a:rPr lang="ar-SA" altLang="en-US" sz="1600"/>
              <a:t>لا توجد معلومات، المختبر مرتبك - هل لم يتم إجراء الاختبار أم لم يتم الإبلاغ عنه؟</a:t>
            </a:r>
          </a:p>
        </p:txBody>
      </p:sp>
      <p:sp>
        <p:nvSpPr>
          <p:cNvPr id="11" name="Text Placeholder 18">
            <a:extLst>
              <a:ext uri="{FF2B5EF4-FFF2-40B4-BE49-F238E27FC236}">
                <a16:creationId xmlns:a16="http://schemas.microsoft.com/office/drawing/2014/main" id="{CE862B66-5A13-01C1-6C06-9DE881986F0F}"/>
              </a:ext>
            </a:extLst>
          </p:cNvPr>
          <p:cNvSpPr txBox="1">
            <a:spLocks/>
          </p:cNvSpPr>
          <p:nvPr/>
        </p:nvSpPr>
        <p:spPr>
          <a:xfrm>
            <a:off x="9090951" y="4829928"/>
            <a:ext cx="2455877" cy="1389600"/>
          </a:xfrm>
          <a:prstGeom prst="rect">
            <a:avLst/>
          </a:prstGeom>
          <a:solidFill>
            <a:schemeClr val="accent5">
              <a:lumMod val="20000"/>
              <a:lumOff val="80000"/>
            </a:schemeClr>
          </a:solidFill>
          <a:ln w="6350">
            <a:solidFill>
              <a:schemeClr val="tx1">
                <a:lumMod val="75000"/>
              </a:schemeClr>
            </a:solidFill>
          </a:ln>
        </p:spPr>
        <p:txBody>
          <a:bodyPr vert="horz" lIns="216000" tIns="216000" rIns="216000" bIns="216000" rtlCol="0" anchor="t">
            <a:no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lnSpc>
                <a:spcPct val="80000"/>
              </a:lnSpc>
              <a:spcBef>
                <a:spcPts val="0"/>
              </a:spcBef>
            </a:pPr>
            <a:r>
              <a:rPr lang="ar-SA" altLang="en-US" sz="1600"/>
              <a:t>نعم تم إجراء اختبار تشخيص سريع على البراز الطازج، نتيجة O1 تفاعلية باستخدام اختبار Bioline VC O1/O139</a:t>
            </a:r>
          </a:p>
        </p:txBody>
      </p:sp>
      <p:pic>
        <p:nvPicPr>
          <p:cNvPr id="8" name="Graphic 7" descr="Close with solid fill">
            <a:extLst>
              <a:ext uri="{FF2B5EF4-FFF2-40B4-BE49-F238E27FC236}">
                <a16:creationId xmlns:a16="http://schemas.microsoft.com/office/drawing/2014/main" id="{B96B7684-6E79-0D6D-7D52-A0520B07C7C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46654" y="5053414"/>
            <a:ext cx="316134" cy="316134"/>
          </a:xfrm>
          <a:prstGeom prst="rect">
            <a:avLst/>
          </a:prstGeom>
        </p:spPr>
      </p:pic>
      <p:pic>
        <p:nvPicPr>
          <p:cNvPr id="15" name="Graphic 14" descr="Close with solid fill">
            <a:extLst>
              <a:ext uri="{FF2B5EF4-FFF2-40B4-BE49-F238E27FC236}">
                <a16:creationId xmlns:a16="http://schemas.microsoft.com/office/drawing/2014/main" id="{0C7C3E99-1B39-3B93-6B64-1D7295C97AD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74767" y="5208599"/>
            <a:ext cx="316134" cy="316134"/>
          </a:xfrm>
          <a:prstGeom prst="rect">
            <a:avLst/>
          </a:prstGeom>
        </p:spPr>
      </p:pic>
      <p:sp>
        <p:nvSpPr>
          <p:cNvPr id="26" name="Oval 25">
            <a:extLst>
              <a:ext uri="{FF2B5EF4-FFF2-40B4-BE49-F238E27FC236}">
                <a16:creationId xmlns:a16="http://schemas.microsoft.com/office/drawing/2014/main" id="{FDE2A1C4-49DD-2AE3-EE84-2D57C2E9B483}"/>
              </a:ext>
            </a:extLst>
          </p:cNvPr>
          <p:cNvSpPr/>
          <p:nvPr/>
        </p:nvSpPr>
        <p:spPr>
          <a:xfrm>
            <a:off x="420784" y="1038858"/>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zh-CN" altLang="en-US" sz="1800" b="1">
                <a:latin typeface="Trebuchet MS" panose="020B0703020202090204" pitchFamily="34" charset="0"/>
              </a:rPr>
              <a:t>1</a:t>
            </a:r>
            <a:endParaRPr lang="en-HU" b="1">
              <a:latin typeface="Trebuchet MS" panose="020B0703020202090204" pitchFamily="34" charset="0"/>
            </a:endParaRPr>
          </a:p>
        </p:txBody>
      </p:sp>
      <p:sp>
        <p:nvSpPr>
          <p:cNvPr id="27" name="Oval 26">
            <a:extLst>
              <a:ext uri="{FF2B5EF4-FFF2-40B4-BE49-F238E27FC236}">
                <a16:creationId xmlns:a16="http://schemas.microsoft.com/office/drawing/2014/main" id="{CA4CCB8F-CEC0-9917-A79C-E7FC42AA9CB8}"/>
              </a:ext>
            </a:extLst>
          </p:cNvPr>
          <p:cNvSpPr/>
          <p:nvPr/>
        </p:nvSpPr>
        <p:spPr>
          <a:xfrm>
            <a:off x="415633" y="2808468"/>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zh-CN" altLang="en-US" sz="1800" b="1">
                <a:latin typeface="Trebuchet MS" panose="020B0703020202090204" pitchFamily="34" charset="0"/>
              </a:rPr>
              <a:t>2</a:t>
            </a:r>
            <a:endParaRPr lang="en-HU" b="1">
              <a:latin typeface="Trebuchet MS" panose="020B0703020202090204" pitchFamily="34" charset="0"/>
            </a:endParaRPr>
          </a:p>
        </p:txBody>
      </p:sp>
      <p:sp>
        <p:nvSpPr>
          <p:cNvPr id="29" name="Oval 28">
            <a:extLst>
              <a:ext uri="{FF2B5EF4-FFF2-40B4-BE49-F238E27FC236}">
                <a16:creationId xmlns:a16="http://schemas.microsoft.com/office/drawing/2014/main" id="{20B5B6B9-8855-C445-4C4C-43C81D30C470}"/>
              </a:ext>
            </a:extLst>
          </p:cNvPr>
          <p:cNvSpPr/>
          <p:nvPr/>
        </p:nvSpPr>
        <p:spPr>
          <a:xfrm>
            <a:off x="415633" y="4567485"/>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zh-CN" altLang="en-US" sz="1800" b="1">
                <a:latin typeface="Trebuchet MS" panose="020B0703020202090204" pitchFamily="34" charset="0"/>
              </a:rPr>
              <a:t>3</a:t>
            </a:r>
            <a:endParaRPr lang="en-HU" b="1">
              <a:latin typeface="Trebuchet MS" panose="020B0703020202090204" pitchFamily="34" charset="0"/>
            </a:endParaRPr>
          </a:p>
        </p:txBody>
      </p:sp>
      <p:sp>
        <p:nvSpPr>
          <p:cNvPr id="16" name="TextBox 15">
            <a:extLst>
              <a:ext uri="{FF2B5EF4-FFF2-40B4-BE49-F238E27FC236}">
                <a16:creationId xmlns:a16="http://schemas.microsoft.com/office/drawing/2014/main" id="{78FA094F-9ED2-B33F-1C53-A105C51ECBD2}"/>
              </a:ext>
            </a:extLst>
          </p:cNvPr>
          <p:cNvSpPr txBox="1"/>
          <p:nvPr/>
        </p:nvSpPr>
        <p:spPr>
          <a:xfrm>
            <a:off x="1633211" y="5553614"/>
            <a:ext cx="12149561" cy="378090"/>
          </a:xfrm>
          <a:prstGeom prst="rect">
            <a:avLst/>
          </a:prstGeom>
          <a:noFill/>
        </p:spPr>
        <p:txBody>
          <a:bodyPr wrap="square" rtlCol="0">
            <a:spAutoFit/>
          </a:bodyPr>
          <a:lstStyle/>
          <a:p>
            <a:pPr rtl="1"/>
            <a:r>
              <a:rPr lang="en-US" altLang="zh-CN" sz="1800" err="1">
                <a:solidFill>
                  <a:schemeClr val="tx2">
                    <a:lumMod val="50000"/>
                    <a:lumOff val="50000"/>
                  </a:schemeClr>
                </a:solidFill>
                <a:latin typeface="Harlow Solid Italic" panose="04030604020F02020D02" pitchFamily="82" charset="0"/>
              </a:rPr>
              <a:t>Bioline VC 01 /0139</a:t>
            </a:r>
          </a:p>
        </p:txBody>
      </p:sp>
      <p:pic>
        <p:nvPicPr>
          <p:cNvPr id="18" name="Graphic 17" descr="Close with solid fill">
            <a:extLst>
              <a:ext uri="{FF2B5EF4-FFF2-40B4-BE49-F238E27FC236}">
                <a16:creationId xmlns:a16="http://schemas.microsoft.com/office/drawing/2014/main" id="{9E6AB826-0604-FE3D-BB83-AE6D86BDCF1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11910" y="1495631"/>
            <a:ext cx="316134" cy="316134"/>
          </a:xfrm>
          <a:prstGeom prst="rect">
            <a:avLst/>
          </a:prstGeom>
        </p:spPr>
      </p:pic>
      <p:sp>
        <p:nvSpPr>
          <p:cNvPr id="3" name="Google Shape;18;p31">
            <a:extLst>
              <a:ext uri="{FF2B5EF4-FFF2-40B4-BE49-F238E27FC236}">
                <a16:creationId xmlns:a16="http://schemas.microsoft.com/office/drawing/2014/main" id="{12B26B6F-7118-F4D8-B82A-3C2A7E446DD4}"/>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dirty="0">
                <a:solidFill>
                  <a:schemeClr val="tx1">
                    <a:lumMod val="40000"/>
                    <a:lumOff val="60000"/>
                  </a:schemeClr>
                </a:solidFill>
                <a:ea typeface="华文新魏"/>
              </a:rPr>
              <a:t>4</a:t>
            </a:r>
            <a:r>
              <a:rPr lang="en-US" altLang="zh-CN" sz="1200" dirty="0">
                <a:solidFill>
                  <a:schemeClr val="tx1">
                    <a:lumMod val="40000"/>
                    <a:lumOff val="60000"/>
                  </a:schemeClr>
                </a:solidFill>
                <a:ea typeface="华文新魏"/>
              </a:rPr>
              <a:t>9</a:t>
            </a:r>
            <a:r>
              <a:rPr lang="zh-CN" altLang="en-US" sz="1200" dirty="0">
                <a:solidFill>
                  <a:schemeClr val="tx1">
                    <a:lumMod val="40000"/>
                    <a:lumOff val="60000"/>
                  </a:schemeClr>
                </a:solidFill>
                <a:ea typeface="华文新魏"/>
              </a:rPr>
              <a:t>/3</a:t>
            </a:r>
          </a:p>
        </p:txBody>
      </p:sp>
      <p:pic>
        <p:nvPicPr>
          <p:cNvPr id="5" name="Picture 4" descr="A close up of a number&#10;&#10;AI-generated content may be incorrect.">
            <a:extLst>
              <a:ext uri="{FF2B5EF4-FFF2-40B4-BE49-F238E27FC236}">
                <a16:creationId xmlns:a16="http://schemas.microsoft.com/office/drawing/2014/main" id="{F388066A-A60B-5DD3-B7AB-83AFB4E3EE06}"/>
              </a:ext>
            </a:extLst>
          </p:cNvPr>
          <p:cNvPicPr>
            <a:picLocks noChangeAspect="1"/>
          </p:cNvPicPr>
          <p:nvPr/>
        </p:nvPicPr>
        <p:blipFill>
          <a:blip r:embed="rId3"/>
          <a:stretch>
            <a:fillRect/>
          </a:stretch>
        </p:blipFill>
        <p:spPr>
          <a:xfrm>
            <a:off x="620218" y="3201385"/>
            <a:ext cx="8376527" cy="1024540"/>
          </a:xfrm>
          <a:prstGeom prst="rect">
            <a:avLst/>
          </a:prstGeom>
          <a:ln>
            <a:solidFill>
              <a:schemeClr val="tx1"/>
            </a:solidFill>
          </a:ln>
        </p:spPr>
      </p:pic>
    </p:spTree>
    <p:extLst>
      <p:ext uri="{BB962C8B-B14F-4D97-AF65-F5344CB8AC3E}">
        <p14:creationId xmlns:p14="http://schemas.microsoft.com/office/powerpoint/2010/main" val="1873941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B51E9-1FFB-68D4-D99D-913F08FD3633}"/>
              </a:ext>
            </a:extLst>
          </p:cNvPr>
          <p:cNvSpPr>
            <a:spLocks noGrp="1"/>
          </p:cNvSpPr>
          <p:nvPr>
            <p:ph type="title"/>
          </p:nvPr>
        </p:nvSpPr>
        <p:spPr>
          <a:xfrm>
            <a:off x="457200" y="5046863"/>
            <a:ext cx="7620000" cy="1289588"/>
          </a:xfrm>
        </p:spPr>
        <p:txBody>
          <a:bodyPr anchor="ctr">
            <a:normAutofit fontScale="90000"/>
          </a:bodyPr>
          <a:lstStyle/>
          <a:p>
            <a:pPr rtl="1"/>
            <a:r>
              <a:rPr lang="ar-SA" altLang="en-US" sz="4600">
                <a:latin typeface="Trebuchet MS"/>
                <a:cs typeface="Tahoma"/>
              </a:rPr>
              <a:t>اختبارات التشخيص السريع (RDTS) –
ماهي • لماذا • متى</a:t>
            </a:r>
          </a:p>
        </p:txBody>
      </p:sp>
      <p:pic>
        <p:nvPicPr>
          <p:cNvPr id="6" name="Picture Placeholder 5">
            <a:extLst>
              <a:ext uri="{FF2B5EF4-FFF2-40B4-BE49-F238E27FC236}">
                <a16:creationId xmlns:a16="http://schemas.microsoft.com/office/drawing/2014/main" id="{DF896FB0-4F10-517F-A9A2-59765787286F}"/>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rot="16200000">
            <a:off x="8217822" y="3544140"/>
            <a:ext cx="2843147" cy="2487221"/>
          </a:xfrm>
        </p:spPr>
      </p:pic>
    </p:spTree>
    <p:extLst>
      <p:ext uri="{BB962C8B-B14F-4D97-AF65-F5344CB8AC3E}">
        <p14:creationId xmlns:p14="http://schemas.microsoft.com/office/powerpoint/2010/main" val="42317975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93917-45FA-2F3B-345F-A0DEC8A05408}"/>
              </a:ext>
            </a:extLst>
          </p:cNvPr>
          <p:cNvSpPr>
            <a:spLocks noGrp="1"/>
          </p:cNvSpPr>
          <p:nvPr>
            <p:ph type="title"/>
          </p:nvPr>
        </p:nvSpPr>
        <p:spPr>
          <a:xfrm>
            <a:off x="838200" y="365125"/>
            <a:ext cx="10515600" cy="1325563"/>
          </a:xfrm>
        </p:spPr>
        <p:txBody>
          <a:bodyPr/>
          <a:lstStyle/>
          <a:p>
            <a:pPr rtl="1"/>
            <a:r>
              <a:rPr lang="ar-SA" altLang="en-US" sz="4400" b="1"/>
              <a:t>ماذا تفعل الآن</a:t>
            </a:r>
          </a:p>
        </p:txBody>
      </p:sp>
      <p:sp>
        <p:nvSpPr>
          <p:cNvPr id="5" name="Text Placeholder 4">
            <a:extLst>
              <a:ext uri="{FF2B5EF4-FFF2-40B4-BE49-F238E27FC236}">
                <a16:creationId xmlns:a16="http://schemas.microsoft.com/office/drawing/2014/main" id="{83F7173C-2C72-BA77-7848-83496DA46369}"/>
              </a:ext>
            </a:extLst>
          </p:cNvPr>
          <p:cNvSpPr>
            <a:spLocks noGrp="1"/>
          </p:cNvSpPr>
          <p:nvPr>
            <p:ph type="body" sz="quarter" idx="22"/>
          </p:nvPr>
        </p:nvSpPr>
        <p:spPr>
          <a:xfrm>
            <a:off x="1162483" y="1946277"/>
            <a:ext cx="4680000" cy="3222624"/>
          </a:xfrm>
          <a:ln w="6350">
            <a:solidFill>
              <a:schemeClr val="tx1"/>
            </a:solidFill>
          </a:ln>
        </p:spPr>
        <p:txBody>
          <a:bodyPr lIns="216000" tIns="216000" rIns="216000" bIns="216000">
            <a:noAutofit/>
          </a:bodyPr>
          <a:lstStyle/>
          <a:p>
            <a:pPr algn="r" rtl="1">
              <a:lnSpc>
                <a:spcPct val="100000"/>
              </a:lnSpc>
            </a:pPr>
            <a:r>
              <a:rPr lang="ar-SA" altLang="en-US" sz="2400"/>
              <a:t>في حالة عدم وجود تفشي معروف حاليًا أو لم يتم تأكيد التفشي بعد، أرسل أي عينة RDT+ على الفور إلى مختبر للتأكيد الإضافي.</a:t>
            </a:r>
          </a:p>
          <a:p>
            <a:pPr algn="r"/>
            <a:endParaRPr lang="en-GB"/>
          </a:p>
        </p:txBody>
      </p:sp>
      <p:sp>
        <p:nvSpPr>
          <p:cNvPr id="14" name="object 62">
            <a:extLst>
              <a:ext uri="{FF2B5EF4-FFF2-40B4-BE49-F238E27FC236}">
                <a16:creationId xmlns:a16="http://schemas.microsoft.com/office/drawing/2014/main" id="{6343B291-D67D-4236-AEA0-8545F230E268}"/>
              </a:ext>
            </a:extLst>
          </p:cNvPr>
          <p:cNvSpPr txBox="1"/>
          <p:nvPr/>
        </p:nvSpPr>
        <p:spPr>
          <a:xfrm>
            <a:off x="5099804" y="2059199"/>
            <a:ext cx="249554" cy="797654"/>
          </a:xfrm>
          <a:prstGeom prst="rect">
            <a:avLst/>
          </a:prstGeom>
        </p:spPr>
        <p:txBody>
          <a:bodyPr vert="horz" wrap="square" lIns="0" tIns="12700" rIns="0" bIns="0" rtlCol="0">
            <a:spAutoFit/>
          </a:bodyPr>
          <a:lstStyle/>
          <a:p>
            <a:pPr rtl="1">
              <a:lnSpc>
                <a:spcPct val="100000"/>
              </a:lnSpc>
              <a:spcBef>
                <a:spcPts val="100"/>
              </a:spcBef>
              <a:tabLst>
                <a:tab pos="2574290" algn="l"/>
              </a:tabLst>
            </a:pPr>
            <a:r>
              <a:rPr lang="zh-CN" altLang="en-US" sz="5100">
                <a:solidFill>
                  <a:srgbClr val="696868"/>
                </a:solidFill>
                <a:latin typeface="Tw Cen MT Condensed"/>
                <a:cs typeface="Tw Cen MT Condensed"/>
              </a:rPr>
              <a:t>	</a:t>
            </a:r>
            <a:endParaRPr sz="5100">
              <a:latin typeface="Tw Cen MT Condensed"/>
              <a:cs typeface="Tw Cen MT Condensed"/>
            </a:endParaRPr>
          </a:p>
        </p:txBody>
      </p:sp>
      <p:sp>
        <p:nvSpPr>
          <p:cNvPr id="4" name="TextBox 3">
            <a:extLst>
              <a:ext uri="{FF2B5EF4-FFF2-40B4-BE49-F238E27FC236}">
                <a16:creationId xmlns:a16="http://schemas.microsoft.com/office/drawing/2014/main" id="{692BBA36-31B6-5379-860A-6B2997EAA7C1}"/>
              </a:ext>
            </a:extLst>
          </p:cNvPr>
          <p:cNvSpPr txBox="1"/>
          <p:nvPr/>
        </p:nvSpPr>
        <p:spPr>
          <a:xfrm>
            <a:off x="6349518" y="1946276"/>
            <a:ext cx="4680000" cy="3222624"/>
          </a:xfrm>
          <a:prstGeom prst="rect">
            <a:avLst/>
          </a:prstGeom>
          <a:noFill/>
          <a:ln w="6350">
            <a:solidFill>
              <a:schemeClr val="tx1"/>
            </a:solidFill>
          </a:ln>
        </p:spPr>
        <p:txBody>
          <a:bodyPr wrap="square" lIns="216000" tIns="216000" rIns="216000" bIns="216000" anchor="t">
            <a:noAutofit/>
          </a:bodyPr>
          <a:lstStyle/>
          <a:p>
            <a:pPr algn="r" rtl="1"/>
            <a:r>
              <a:rPr lang="ar-SA" altLang="en-US" sz="2400">
                <a:cs typeface="Tahoma"/>
              </a:rPr>
              <a:t>إذا تم تأكيد تفشي المرض، أرسل ما لا يقل عن 3 عينات RDT+ أسبوعيًا لكل وحدة</a:t>
            </a:r>
            <a:r>
              <a:rPr lang="ar-SA" altLang="en-US" sz="2400">
                <a:solidFill>
                  <a:srgbClr val="C00000"/>
                </a:solidFill>
                <a:cs typeface="Tahoma"/>
              </a:rPr>
              <a:t> </a:t>
            </a:r>
            <a:r>
              <a:rPr lang="ar-SA" altLang="en-US" sz="2400">
                <a:cs typeface="Tahoma"/>
              </a:rPr>
              <a:t>ترصد</a:t>
            </a:r>
            <a:r>
              <a:rPr lang="ar-SA" altLang="en-US" sz="2400">
                <a:solidFill>
                  <a:srgbClr val="C00000"/>
                </a:solidFill>
                <a:cs typeface="Tahoma"/>
              </a:rPr>
              <a:t> </a:t>
            </a:r>
            <a:r>
              <a:rPr lang="ar-SA" altLang="en-US" sz="2400">
                <a:cs typeface="Tahoma"/>
              </a:rPr>
              <a:t>للتأكيد الإضافي في المختبر.</a:t>
            </a:r>
          </a:p>
        </p:txBody>
      </p:sp>
      <p:sp>
        <p:nvSpPr>
          <p:cNvPr id="6" name="Triangle 5">
            <a:extLst>
              <a:ext uri="{FF2B5EF4-FFF2-40B4-BE49-F238E27FC236}">
                <a16:creationId xmlns:a16="http://schemas.microsoft.com/office/drawing/2014/main" id="{BA982391-BDE7-FD8C-ED9D-7DBF0E3BA622}"/>
              </a:ext>
            </a:extLst>
          </p:cNvPr>
          <p:cNvSpPr/>
          <p:nvPr/>
        </p:nvSpPr>
        <p:spPr>
          <a:xfrm rot="10800000">
            <a:off x="1326889" y="1845691"/>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7" name="Triangle 6">
            <a:extLst>
              <a:ext uri="{FF2B5EF4-FFF2-40B4-BE49-F238E27FC236}">
                <a16:creationId xmlns:a16="http://schemas.microsoft.com/office/drawing/2014/main" id="{F4161CFC-C67C-73B8-585A-57079E5A2696}"/>
              </a:ext>
            </a:extLst>
          </p:cNvPr>
          <p:cNvSpPr/>
          <p:nvPr/>
        </p:nvSpPr>
        <p:spPr>
          <a:xfrm rot="10800000">
            <a:off x="6488656" y="1845691"/>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8" name="TextBox 7">
            <a:extLst>
              <a:ext uri="{FF2B5EF4-FFF2-40B4-BE49-F238E27FC236}">
                <a16:creationId xmlns:a16="http://schemas.microsoft.com/office/drawing/2014/main" id="{EEC2BEC2-6BA8-6E4A-80E7-3FBD227B08B2}"/>
              </a:ext>
            </a:extLst>
          </p:cNvPr>
          <p:cNvSpPr txBox="1"/>
          <p:nvPr/>
        </p:nvSpPr>
        <p:spPr>
          <a:xfrm>
            <a:off x="1685348" y="5863258"/>
            <a:ext cx="9340849" cy="430887"/>
          </a:xfrm>
          <a:prstGeom prst="rect">
            <a:avLst/>
          </a:prstGeom>
          <a:noFill/>
        </p:spPr>
        <p:txBody>
          <a:bodyPr wrap="square" lIns="91440" tIns="45720" rIns="91440" bIns="45720" anchor="t">
            <a:spAutoFit/>
          </a:bodyPr>
          <a:lstStyle/>
          <a:p>
            <a:pPr algn="ctr" rtl="1"/>
            <a:r>
              <a:rPr lang="ar-SA" altLang="en-US" sz="2200">
                <a:cs typeface="Tahoma"/>
              </a:rPr>
              <a:t>لمزيد من المعلومات، راجع </a:t>
            </a:r>
            <a:r>
              <a:rPr lang="ar-SA" altLang="en-US" sz="2200">
                <a:cs typeface="Tahoma"/>
                <a:hlinkClick r:id="rId3"/>
              </a:rPr>
              <a:t>المراقبة الصحية العامة للكوليرا</a:t>
            </a:r>
            <a:r>
              <a:rPr lang="ar-SA" altLang="en-US" sz="2200">
                <a:cs typeface="Tahoma"/>
              </a:rPr>
              <a:t>.</a:t>
            </a:r>
          </a:p>
        </p:txBody>
      </p:sp>
      <p:sp>
        <p:nvSpPr>
          <p:cNvPr id="3" name="Google Shape;18;p31">
            <a:extLst>
              <a:ext uri="{FF2B5EF4-FFF2-40B4-BE49-F238E27FC236}">
                <a16:creationId xmlns:a16="http://schemas.microsoft.com/office/drawing/2014/main" id="{F1AC509C-F4FF-6B43-8741-240CEF4D1C90}"/>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en-US" altLang="zh-CN" sz="1200" dirty="0">
                <a:solidFill>
                  <a:schemeClr val="tx1">
                    <a:lumMod val="40000"/>
                    <a:lumOff val="60000"/>
                  </a:schemeClr>
                </a:solidFill>
                <a:ea typeface="华文新魏"/>
              </a:rPr>
              <a:t>50</a:t>
            </a:r>
            <a:r>
              <a:rPr lang="zh-CN" altLang="en-US" sz="1200" dirty="0">
                <a:solidFill>
                  <a:schemeClr val="tx1">
                    <a:lumMod val="40000"/>
                    <a:lumOff val="60000"/>
                  </a:schemeClr>
                </a:solidFill>
                <a:ea typeface="华文新魏"/>
              </a:rPr>
              <a:t>/3</a:t>
            </a:r>
          </a:p>
        </p:txBody>
      </p:sp>
    </p:spTree>
    <p:extLst>
      <p:ext uri="{BB962C8B-B14F-4D97-AF65-F5344CB8AC3E}">
        <p14:creationId xmlns:p14="http://schemas.microsoft.com/office/powerpoint/2010/main" val="160413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BCC8B-0D3B-094E-0DD0-CC261BAD13C8}"/>
              </a:ext>
            </a:extLst>
          </p:cNvPr>
          <p:cNvSpPr txBox="1">
            <a:spLocks/>
          </p:cNvSpPr>
          <p:nvPr/>
        </p:nvSpPr>
        <p:spPr>
          <a:xfrm>
            <a:off x="873918" y="365125"/>
            <a:ext cx="10515600" cy="1325563"/>
          </a:xfrm>
          <a:prstGeom prst="rect">
            <a:avLst/>
          </a:prstGeom>
        </p:spPr>
        <p:txBody>
          <a:bodyPr>
            <a:normAutofit/>
          </a:bodyPr>
          <a:lstStyle>
            <a:lvl1pPr algn="ctr" defTabSz="914400" rtl="0" eaLnBrk="1" latinLnBrk="0" hangingPunct="1">
              <a:lnSpc>
                <a:spcPct val="90000"/>
              </a:lnSpc>
              <a:spcBef>
                <a:spcPct val="0"/>
              </a:spcBef>
              <a:buNone/>
              <a:defRPr sz="4400" kern="1200">
                <a:solidFill>
                  <a:schemeClr val="accent4"/>
                </a:solidFill>
                <a:latin typeface="+mj-lt"/>
                <a:ea typeface="+mj-ea"/>
                <a:cs typeface="+mj-cs"/>
              </a:defRPr>
            </a:lvl1pPr>
          </a:lstStyle>
          <a:p>
            <a:pPr rtl="1"/>
            <a:r>
              <a:rPr lang="ar-SA" altLang="en-US" sz="4200"/>
              <a:t>روابط إلى مواد الدعم من </a:t>
            </a:r>
            <a:r>
              <a:rPr lang="ar-SA" altLang="en-US" sz="4200">
                <a:solidFill>
                  <a:srgbClr val="129C94"/>
                </a:solidFill>
              </a:rPr>
              <a:t>GTFCC</a:t>
            </a:r>
            <a:endParaRPr lang="fr-FR">
              <a:solidFill>
                <a:srgbClr val="129C94"/>
              </a:solidFill>
            </a:endParaRPr>
          </a:p>
        </p:txBody>
      </p:sp>
      <p:sp>
        <p:nvSpPr>
          <p:cNvPr id="3" name="TextBox 2">
            <a:extLst>
              <a:ext uri="{FF2B5EF4-FFF2-40B4-BE49-F238E27FC236}">
                <a16:creationId xmlns:a16="http://schemas.microsoft.com/office/drawing/2014/main" id="{D579C4C6-89A9-4EE8-3D7F-C7DC51BBB0FA}"/>
              </a:ext>
            </a:extLst>
          </p:cNvPr>
          <p:cNvSpPr txBox="1"/>
          <p:nvPr/>
        </p:nvSpPr>
        <p:spPr>
          <a:xfrm>
            <a:off x="1553497" y="1248697"/>
            <a:ext cx="10056377" cy="5755422"/>
          </a:xfrm>
          <a:prstGeom prst="rect">
            <a:avLst/>
          </a:prstGeom>
          <a:noFill/>
        </p:spPr>
        <p:txBody>
          <a:bodyPr wrap="square" lIns="91440" tIns="45720" rIns="91440" bIns="45720" anchor="t">
            <a:spAutoFit/>
          </a:bodyPr>
          <a:lstStyle/>
          <a:p>
            <a:pPr algn="r" rtl="1">
              <a:spcBef>
                <a:spcPts val="1200"/>
              </a:spcBef>
            </a:pPr>
            <a:r>
              <a:rPr lang="en-US" altLang="ar-SA" sz="2000" err="1">
                <a:cs typeface="Tahoma"/>
              </a:rPr>
              <a:t>توصيات</a:t>
            </a:r>
            <a:r>
              <a:rPr lang="en-US" altLang="ar-SA" sz="2000">
                <a:cs typeface="Tahoma"/>
              </a:rPr>
              <a:t> </a:t>
            </a:r>
            <a:r>
              <a:rPr lang="en-US" altLang="ar-SA" sz="2000" err="1">
                <a:cs typeface="Tahoma"/>
              </a:rPr>
              <a:t>لمراقبة</a:t>
            </a:r>
            <a:r>
              <a:rPr lang="en-US" altLang="ar-SA" sz="2000">
                <a:cs typeface="Tahoma"/>
              </a:rPr>
              <a:t> </a:t>
            </a:r>
            <a:r>
              <a:rPr lang="en-US" altLang="ar-SA" sz="2000" err="1">
                <a:cs typeface="Tahoma"/>
              </a:rPr>
              <a:t>الصحة</a:t>
            </a:r>
            <a:r>
              <a:rPr lang="en-US" altLang="ar-SA" sz="2000">
                <a:cs typeface="Tahoma"/>
              </a:rPr>
              <a:t> </a:t>
            </a:r>
            <a:r>
              <a:rPr lang="en-US" altLang="ar-SA" sz="2000" err="1">
                <a:cs typeface="Tahoma"/>
              </a:rPr>
              <a:t>العامة</a:t>
            </a:r>
            <a:r>
              <a:rPr lang="en-US" altLang="ar-SA" sz="2000">
                <a:cs typeface="Tahoma"/>
              </a:rPr>
              <a:t> </a:t>
            </a:r>
            <a:r>
              <a:rPr lang="en-US" altLang="ar-SA" sz="2000" err="1">
                <a:cs typeface="Tahoma"/>
              </a:rPr>
              <a:t>للكوليرا</a:t>
            </a:r>
            <a:r>
              <a:rPr lang="en-US" altLang="ar-SA" sz="2000">
                <a:cs typeface="Tahoma"/>
              </a:rPr>
              <a:t>:</a:t>
            </a:r>
            <a:endParaRPr lang="en-US" sz="2000">
              <a:cs typeface="Tahoma"/>
            </a:endParaRPr>
          </a:p>
          <a:p>
            <a:pPr algn="r" rtl="1">
              <a:spcBef>
                <a:spcPts val="1200"/>
              </a:spcBef>
            </a:pPr>
            <a:r>
              <a:rPr lang="en-US" altLang="ar-SA" sz="2000">
                <a:cs typeface="Tahoma"/>
              </a:rPr>
              <a:t> </a:t>
            </a:r>
            <a:r>
              <a:rPr lang="en-US" altLang="ar-SA" sz="2000">
                <a:cs typeface="Tahoma"/>
                <a:hlinkClick r:id="rId3"/>
              </a:rPr>
              <a:t>https://www.gtfcc.org/resources/public-health-surveillance-for-cholera/</a:t>
            </a:r>
            <a:endParaRPr lang="en-US" sz="2000">
              <a:cs typeface="Tahoma"/>
            </a:endParaRPr>
          </a:p>
          <a:p>
            <a:pPr algn="r" rtl="1">
              <a:spcBef>
                <a:spcPts val="1200"/>
              </a:spcBef>
            </a:pPr>
            <a:r>
              <a:rPr lang="en-US" altLang="ar-SA" sz="2000" err="1">
                <a:cs typeface="Tahoma"/>
              </a:rPr>
              <a:t>اختبار</a:t>
            </a:r>
            <a:r>
              <a:rPr lang="en-US" altLang="ar-SA" sz="2000">
                <a:cs typeface="Tahoma"/>
              </a:rPr>
              <a:t> </a:t>
            </a:r>
            <a:r>
              <a:rPr lang="en-US" altLang="ar-SA" sz="2000" err="1">
                <a:cs typeface="Tahoma"/>
              </a:rPr>
              <a:t>تشخيص</a:t>
            </a:r>
            <a:r>
              <a:rPr lang="en-US" altLang="ar-SA" sz="2000">
                <a:cs typeface="Tahoma"/>
              </a:rPr>
              <a:t> </a:t>
            </a:r>
            <a:r>
              <a:rPr lang="en-US" altLang="ar-SA" sz="2000" err="1">
                <a:cs typeface="Tahoma"/>
              </a:rPr>
              <a:t>سريع</a:t>
            </a:r>
            <a:r>
              <a:rPr lang="en-US" altLang="ar-SA" sz="2000">
                <a:cs typeface="Tahoma"/>
              </a:rPr>
              <a:t> (RDT) </a:t>
            </a:r>
            <a:r>
              <a:rPr lang="en-US" altLang="ar-SA" sz="2000" err="1">
                <a:cs typeface="Tahoma"/>
              </a:rPr>
              <a:t>للكشف</a:t>
            </a:r>
            <a:r>
              <a:rPr lang="en-US" altLang="ar-SA" sz="2000">
                <a:cs typeface="Tahoma"/>
              </a:rPr>
              <a:t> </a:t>
            </a:r>
            <a:r>
              <a:rPr lang="en-US" altLang="ar-SA" sz="2000" err="1">
                <a:cs typeface="Tahoma"/>
              </a:rPr>
              <a:t>عن</a:t>
            </a:r>
            <a:r>
              <a:rPr lang="en-US" altLang="ar-SA" sz="2000">
                <a:cs typeface="Tahoma"/>
              </a:rPr>
              <a:t> </a:t>
            </a:r>
            <a:r>
              <a:rPr lang="en-US" altLang="ar-SA" sz="2000" err="1">
                <a:cs typeface="Tahoma"/>
              </a:rPr>
              <a:t>الكوليرا</a:t>
            </a:r>
            <a:r>
              <a:rPr lang="en-US" altLang="ar-SA" sz="2000">
                <a:cs typeface="Tahoma"/>
              </a:rPr>
              <a:t>:</a:t>
            </a:r>
            <a:endParaRPr lang="en-US" sz="2000">
              <a:cs typeface="Tahoma"/>
            </a:endParaRPr>
          </a:p>
          <a:p>
            <a:pPr algn="r" rtl="1">
              <a:spcBef>
                <a:spcPts val="1200"/>
              </a:spcBef>
            </a:pPr>
            <a:r>
              <a:rPr lang="en-US" altLang="ar-SA" sz="2000">
                <a:cs typeface="Tahoma"/>
              </a:rPr>
              <a:t> </a:t>
            </a:r>
            <a:r>
              <a:rPr lang="en-US" altLang="ar-SA" sz="2000">
                <a:cs typeface="Tahoma"/>
                <a:hlinkClick r:id="rId4"/>
              </a:rPr>
              <a:t>https://www.gtfcc.org/resources/rapid-diagnostic-test-rdt-for-cholera-detection/</a:t>
            </a:r>
            <a:endParaRPr lang="en-US" sz="2000">
              <a:cs typeface="Tahoma"/>
            </a:endParaRPr>
          </a:p>
          <a:p>
            <a:pPr algn="r" rtl="1">
              <a:spcBef>
                <a:spcPts val="1200"/>
              </a:spcBef>
            </a:pPr>
            <a:r>
              <a:rPr lang="en-US" altLang="ar-SA" sz="2000" err="1">
                <a:cs typeface="Tahoma"/>
              </a:rPr>
              <a:t>دليل</a:t>
            </a:r>
            <a:r>
              <a:rPr lang="en-US" altLang="ar-SA" sz="2000">
                <a:cs typeface="Tahoma"/>
              </a:rPr>
              <a:t> </a:t>
            </a:r>
            <a:r>
              <a:rPr lang="en-US" altLang="ar-SA" sz="2000" err="1">
                <a:cs typeface="Tahoma"/>
              </a:rPr>
              <a:t>مرجعي</a:t>
            </a:r>
            <a:r>
              <a:rPr lang="en-US" altLang="ar-SA" sz="2000">
                <a:cs typeface="Tahoma"/>
              </a:rPr>
              <a:t> </a:t>
            </a:r>
            <a:r>
              <a:rPr lang="en-US" altLang="ar-SA" sz="2000" err="1">
                <a:cs typeface="Tahoma"/>
              </a:rPr>
              <a:t>سريع</a:t>
            </a:r>
            <a:r>
              <a:rPr lang="en-US" altLang="ar-SA" sz="2000">
                <a:cs typeface="Tahoma"/>
              </a:rPr>
              <a:t> </a:t>
            </a:r>
            <a:r>
              <a:rPr lang="en-US" altLang="ar-SA" sz="2000" err="1">
                <a:cs typeface="Tahoma"/>
              </a:rPr>
              <a:t>لقراءة</a:t>
            </a:r>
            <a:r>
              <a:rPr lang="en-US" altLang="ar-SA" sz="2000">
                <a:cs typeface="Tahoma"/>
              </a:rPr>
              <a:t> </a:t>
            </a:r>
            <a:r>
              <a:rPr lang="en-US" altLang="ar-SA" sz="2000" err="1">
                <a:cs typeface="Tahoma"/>
              </a:rPr>
              <a:t>اختبارات</a:t>
            </a:r>
            <a:r>
              <a:rPr lang="en-US" altLang="ar-SA" sz="2000">
                <a:cs typeface="Tahoma"/>
              </a:rPr>
              <a:t> </a:t>
            </a:r>
            <a:r>
              <a:rPr lang="en-US" altLang="ar-SA" sz="2000" err="1">
                <a:cs typeface="Tahoma"/>
              </a:rPr>
              <a:t>التشخيص</a:t>
            </a:r>
            <a:r>
              <a:rPr lang="en-US" altLang="ar-SA" sz="2000">
                <a:cs typeface="Tahoma"/>
              </a:rPr>
              <a:t> </a:t>
            </a:r>
            <a:r>
              <a:rPr lang="en-US" altLang="ar-SA" sz="2000" err="1">
                <a:cs typeface="Tahoma"/>
              </a:rPr>
              <a:t>السريع</a:t>
            </a:r>
            <a:r>
              <a:rPr lang="en-US" altLang="ar-SA" sz="2000">
                <a:cs typeface="Tahoma"/>
              </a:rPr>
              <a:t> </a:t>
            </a:r>
            <a:r>
              <a:rPr lang="en-US" altLang="ar-SA" sz="2000" err="1">
                <a:cs typeface="Tahoma"/>
              </a:rPr>
              <a:t>للكوليرا</a:t>
            </a:r>
            <a:r>
              <a:rPr lang="en-US" altLang="ar-SA" sz="2000">
                <a:cs typeface="Tahoma"/>
              </a:rPr>
              <a:t> (RDT):</a:t>
            </a:r>
          </a:p>
          <a:p>
            <a:pPr algn="r" rtl="1">
              <a:spcBef>
                <a:spcPts val="1200"/>
              </a:spcBef>
            </a:pPr>
            <a:r>
              <a:rPr lang="en-US" altLang="ar-SA" sz="2000">
                <a:cs typeface="Tahoma"/>
              </a:rPr>
              <a:t> </a:t>
            </a:r>
            <a:r>
              <a:rPr lang="en-US" altLang="ar-SA" sz="2000">
                <a:cs typeface="Tahoma"/>
                <a:hlinkClick r:id="rId4"/>
              </a:rPr>
              <a:t>https://www.gtfcc.org/resources/rapid-diagnostic-test-rdt-for-cholera-detection/</a:t>
            </a:r>
            <a:endParaRPr lang="en-US">
              <a:cs typeface="Tahoma"/>
            </a:endParaRPr>
          </a:p>
          <a:p>
            <a:pPr algn="r" rtl="1">
              <a:spcBef>
                <a:spcPts val="1200"/>
              </a:spcBef>
            </a:pPr>
            <a:r>
              <a:rPr lang="en-US" altLang="ar-SA" sz="2000" err="1">
                <a:cs typeface="Tahoma"/>
              </a:rPr>
              <a:t>نموذج</a:t>
            </a:r>
            <a:r>
              <a:rPr lang="en-US" altLang="ar-SA" sz="2000">
                <a:cs typeface="Tahoma"/>
              </a:rPr>
              <a:t> </a:t>
            </a:r>
            <a:r>
              <a:rPr lang="en-US" altLang="ar-SA" sz="2000" err="1">
                <a:cs typeface="Tahoma"/>
              </a:rPr>
              <a:t>تحويل</a:t>
            </a:r>
            <a:r>
              <a:rPr lang="en-US" altLang="ar-SA" sz="2000">
                <a:cs typeface="Tahoma"/>
              </a:rPr>
              <a:t> </a:t>
            </a:r>
            <a:r>
              <a:rPr lang="en-US" altLang="ar-SA" sz="2000" err="1">
                <a:cs typeface="Tahoma"/>
              </a:rPr>
              <a:t>المختبر</a:t>
            </a:r>
            <a:r>
              <a:rPr lang="en-US" altLang="ar-SA" sz="2000">
                <a:cs typeface="Tahoma"/>
              </a:rPr>
              <a:t> </a:t>
            </a:r>
            <a:r>
              <a:rPr lang="en-US" altLang="ar-SA" sz="2000" err="1">
                <a:cs typeface="Tahoma"/>
              </a:rPr>
              <a:t>لحالة</a:t>
            </a:r>
            <a:r>
              <a:rPr lang="en-US" altLang="ar-SA" sz="2000">
                <a:cs typeface="Tahoma"/>
              </a:rPr>
              <a:t> </a:t>
            </a:r>
            <a:r>
              <a:rPr lang="en-US" altLang="ar-SA" sz="2000" err="1">
                <a:cs typeface="Tahoma"/>
              </a:rPr>
              <a:t>كوليرا</a:t>
            </a:r>
            <a:r>
              <a:rPr lang="en-US" altLang="ar-SA" sz="2000">
                <a:cs typeface="Tahoma"/>
              </a:rPr>
              <a:t> </a:t>
            </a:r>
            <a:r>
              <a:rPr lang="en-US" altLang="ar-SA" sz="2000" err="1">
                <a:cs typeface="Tahoma"/>
              </a:rPr>
              <a:t>مشتبه</a:t>
            </a:r>
            <a:r>
              <a:rPr lang="en-US" altLang="ar-SA" sz="2000">
                <a:cs typeface="Tahoma"/>
              </a:rPr>
              <a:t> </a:t>
            </a:r>
            <a:r>
              <a:rPr lang="en-US" altLang="ar-SA" sz="2000" err="1">
                <a:cs typeface="Tahoma"/>
              </a:rPr>
              <a:t>بها</a:t>
            </a:r>
            <a:r>
              <a:rPr lang="en-US" altLang="ar-SA" sz="2000">
                <a:cs typeface="Tahoma"/>
              </a:rPr>
              <a:t>:</a:t>
            </a:r>
            <a:endParaRPr lang="en-US" sz="2000">
              <a:cs typeface="Tahoma"/>
            </a:endParaRPr>
          </a:p>
          <a:p>
            <a:pPr algn="r" rtl="1">
              <a:spcBef>
                <a:spcPts val="1200"/>
              </a:spcBef>
            </a:pPr>
            <a:r>
              <a:rPr lang="en-US" altLang="ar-SA" sz="2000">
                <a:cs typeface="Tahoma"/>
              </a:rPr>
              <a:t> </a:t>
            </a:r>
            <a:r>
              <a:rPr lang="en-US" altLang="ar-SA" sz="2000">
                <a:cs typeface="Tahoma"/>
                <a:hlinkClick r:id="rId5"/>
              </a:rPr>
              <a:t>https://www.gtfcc.org/resources/gtfcc-laboratory-referral-and-results-reporting-forms/</a:t>
            </a:r>
            <a:endParaRPr lang="en-US" sz="2000">
              <a:cs typeface="Tahoma"/>
            </a:endParaRPr>
          </a:p>
          <a:p>
            <a:pPr algn="r" rtl="1">
              <a:spcBef>
                <a:spcPts val="1200"/>
              </a:spcBef>
            </a:pPr>
            <a:r>
              <a:rPr lang="en-US" altLang="ar-SA" sz="2000" err="1">
                <a:cs typeface="Tahoma"/>
              </a:rPr>
              <a:t>نموذج</a:t>
            </a:r>
            <a:r>
              <a:rPr lang="en-US" altLang="ar-SA" sz="2000">
                <a:cs typeface="Tahoma"/>
              </a:rPr>
              <a:t> </a:t>
            </a:r>
            <a:r>
              <a:rPr lang="en-US" altLang="ar-SA" sz="2000" err="1">
                <a:cs typeface="Tahoma"/>
              </a:rPr>
              <a:t>تقرير</a:t>
            </a:r>
            <a:r>
              <a:rPr lang="en-US" altLang="ar-SA" sz="2000">
                <a:cs typeface="Tahoma"/>
              </a:rPr>
              <a:t> </a:t>
            </a:r>
            <a:r>
              <a:rPr lang="en-US" altLang="ar-SA" sz="2000" err="1">
                <a:cs typeface="Tahoma"/>
              </a:rPr>
              <a:t>حالة</a:t>
            </a:r>
            <a:r>
              <a:rPr lang="en-US" altLang="ar-SA" sz="2000">
                <a:cs typeface="Tahoma"/>
              </a:rPr>
              <a:t> </a:t>
            </a:r>
            <a:r>
              <a:rPr lang="en-US" altLang="ar-SA" sz="2000" err="1">
                <a:cs typeface="Tahoma"/>
              </a:rPr>
              <a:t>الكوليرا</a:t>
            </a:r>
            <a:r>
              <a:rPr lang="en-US" altLang="ar-SA" sz="2000">
                <a:cs typeface="Tahoma"/>
              </a:rPr>
              <a:t>:</a:t>
            </a:r>
          </a:p>
          <a:p>
            <a:pPr algn="r" rtl="1">
              <a:spcBef>
                <a:spcPts val="1200"/>
              </a:spcBef>
            </a:pPr>
            <a:r>
              <a:rPr lang="en-US" altLang="ar-SA" sz="2000">
                <a:cs typeface="Tahoma"/>
              </a:rPr>
              <a:t> </a:t>
            </a:r>
            <a:r>
              <a:rPr lang="en-US" altLang="ar-SA" sz="2000">
                <a:cs typeface="Tahoma"/>
                <a:hlinkClick r:id="rId6"/>
              </a:rPr>
              <a:t>https://view.officeapps.live.com/op/view.aspx?src=https%3A%2F%2Fwww.gtfcc.org%2Fwp-content%2Fuploads%2F2024%2F03%2Fgtfcc-template-cholera-case-report-form.docx&amp;wdOrigin=BROWSELINK</a:t>
            </a:r>
            <a:endParaRPr lang="en-US">
              <a:cs typeface="Tahoma"/>
            </a:endParaRPr>
          </a:p>
          <a:p>
            <a:pPr algn="r"/>
            <a:endParaRPr lang="en-US">
              <a:latin typeface="Trebuchet MS" panose="020B0703020202090204" pitchFamily="34" charset="0"/>
            </a:endParaRPr>
          </a:p>
        </p:txBody>
      </p:sp>
      <p:sp>
        <p:nvSpPr>
          <p:cNvPr id="4" name="Rectangle 3">
            <a:extLst>
              <a:ext uri="{FF2B5EF4-FFF2-40B4-BE49-F238E27FC236}">
                <a16:creationId xmlns:a16="http://schemas.microsoft.com/office/drawing/2014/main" id="{6058FD73-0688-8D3C-B08F-1A0D2ABE1CFE}"/>
              </a:ext>
            </a:extLst>
          </p:cNvPr>
          <p:cNvSpPr/>
          <p:nvPr/>
        </p:nvSpPr>
        <p:spPr>
          <a:xfrm>
            <a:off x="0" y="1"/>
            <a:ext cx="604935"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18A019AB-FDB2-C4F5-6B42-D6BE248398D1}"/>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rot="21136134">
            <a:off x="-467115" y="188345"/>
            <a:ext cx="2144099" cy="2144099"/>
          </a:xfrm>
          <a:prstGeom prst="rect">
            <a:avLst/>
          </a:prstGeom>
        </p:spPr>
      </p:pic>
    </p:spTree>
    <p:extLst>
      <p:ext uri="{BB962C8B-B14F-4D97-AF65-F5344CB8AC3E}">
        <p14:creationId xmlns:p14="http://schemas.microsoft.com/office/powerpoint/2010/main" val="6420125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B51E9-1FFB-68D4-D99D-913F08FD3633}"/>
              </a:ext>
            </a:extLst>
          </p:cNvPr>
          <p:cNvSpPr>
            <a:spLocks noGrp="1"/>
          </p:cNvSpPr>
          <p:nvPr>
            <p:ph type="title"/>
          </p:nvPr>
        </p:nvSpPr>
        <p:spPr/>
        <p:txBody>
          <a:bodyPr anchor="ctr">
            <a:normAutofit fontScale="90000"/>
          </a:bodyPr>
          <a:lstStyle/>
          <a:p>
            <a:pPr rtl="1"/>
            <a:r>
              <a:rPr lang="ar-SA" altLang="en-US">
                <a:latin typeface="Trebuchet MS"/>
              </a:rPr>
              <a:t>نهاية وحدة
التقييم</a:t>
            </a:r>
            <a:endParaRPr lang="fr-FR">
              <a:latin typeface="Trebuchet MS"/>
            </a:endParaRPr>
          </a:p>
        </p:txBody>
      </p:sp>
      <p:pic>
        <p:nvPicPr>
          <p:cNvPr id="5" name="Picture Placeholder 4">
            <a:extLst>
              <a:ext uri="{FF2B5EF4-FFF2-40B4-BE49-F238E27FC236}">
                <a16:creationId xmlns:a16="http://schemas.microsoft.com/office/drawing/2014/main" id="{FD8D869E-D086-3607-A1FF-9F425C5D538F}"/>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7840663" y="2350008"/>
            <a:ext cx="4233360" cy="5046409"/>
          </a:xfrm>
        </p:spPr>
      </p:pic>
    </p:spTree>
    <p:extLst>
      <p:ext uri="{BB962C8B-B14F-4D97-AF65-F5344CB8AC3E}">
        <p14:creationId xmlns:p14="http://schemas.microsoft.com/office/powerpoint/2010/main" val="40488063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21D08-2242-C935-DF8C-23AB4F0AD0E6}"/>
              </a:ext>
            </a:extLst>
          </p:cNvPr>
          <p:cNvSpPr>
            <a:spLocks noGrp="1"/>
          </p:cNvSpPr>
          <p:nvPr>
            <p:ph type="title" idx="4294967295"/>
          </p:nvPr>
        </p:nvSpPr>
        <p:spPr>
          <a:xfrm>
            <a:off x="2209800" y="83932"/>
            <a:ext cx="7772400" cy="1463675"/>
          </a:xfrm>
        </p:spPr>
        <p:txBody>
          <a:bodyPr>
            <a:normAutofit/>
          </a:bodyPr>
          <a:lstStyle/>
          <a:p>
            <a:pPr rtl="1"/>
            <a:r>
              <a:rPr lang="ar-SA" altLang="en-US" b="1"/>
              <a:t>التقييم</a:t>
            </a:r>
          </a:p>
        </p:txBody>
      </p:sp>
      <p:sp>
        <p:nvSpPr>
          <p:cNvPr id="3" name="Content Placeholder 2">
            <a:extLst>
              <a:ext uri="{FF2B5EF4-FFF2-40B4-BE49-F238E27FC236}">
                <a16:creationId xmlns:a16="http://schemas.microsoft.com/office/drawing/2014/main" id="{37281C55-D854-FA6E-C754-0AA1CE100229}"/>
              </a:ext>
            </a:extLst>
          </p:cNvPr>
          <p:cNvSpPr>
            <a:spLocks noGrp="1"/>
          </p:cNvSpPr>
          <p:nvPr>
            <p:ph idx="4294967295"/>
          </p:nvPr>
        </p:nvSpPr>
        <p:spPr>
          <a:xfrm>
            <a:off x="844998" y="1200795"/>
            <a:ext cx="10502003" cy="5176110"/>
          </a:xfrm>
        </p:spPr>
        <p:txBody>
          <a:bodyPr vert="horz" lIns="91440" tIns="45720" rIns="91440" bIns="45720" rtlCol="0" anchor="t">
            <a:noAutofit/>
          </a:bodyPr>
          <a:lstStyle/>
          <a:p>
            <a:pPr marL="457200" indent="-457200" algn="r" rtl="1">
              <a:lnSpc>
                <a:spcPct val="100000"/>
              </a:lnSpc>
              <a:spcBef>
                <a:spcPts val="0"/>
              </a:spcBef>
              <a:spcAft>
                <a:spcPts val="600"/>
              </a:spcAft>
              <a:buClr>
                <a:srgbClr val="009999"/>
              </a:buClr>
              <a:buFont typeface="+mj-lt"/>
              <a:buAutoNum type="arabicPeriod"/>
            </a:pPr>
            <a:r>
              <a:rPr lang="ar-SA" altLang="en-US" sz="2200">
                <a:ea typeface="Calibri" panose="020F0502020204030204" pitchFamily="34" charset="0"/>
              </a:rPr>
              <a:t>يجب إجراء اختبارات التشخيص السريع (RDT) بشكل مثالي على عينات براز طازجة في غضون 4 ساعات من جمعها من مريض كان مريضًا لأقل من يومين ولم يُعطَ مضادات حيوية.</a:t>
            </a:r>
          </a:p>
          <a:p>
            <a:pPr marL="457200" lvl="1" indent="0" algn="r" rtl="1">
              <a:lnSpc>
                <a:spcPct val="100000"/>
              </a:lnSpc>
              <a:spcBef>
                <a:spcPts val="0"/>
              </a:spcBef>
              <a:spcAft>
                <a:spcPts val="1200"/>
              </a:spcAft>
              <a:buClr>
                <a:srgbClr val="009999"/>
              </a:buClr>
              <a:buNone/>
            </a:pPr>
            <a:r>
              <a:rPr lang="ar-SA" altLang="en-US" sz="2200">
                <a:solidFill>
                  <a:schemeClr val="accent1"/>
                </a:solidFill>
                <a:ea typeface="Calibri" panose="020F0502020204030204" pitchFamily="34" charset="0"/>
              </a:rPr>
              <a:t>صحيح أم خطأ</a:t>
            </a:r>
          </a:p>
          <a:p>
            <a:pPr marL="457200" indent="-457200" algn="r" rtl="1">
              <a:lnSpc>
                <a:spcPct val="100000"/>
              </a:lnSpc>
              <a:spcBef>
                <a:spcPts val="0"/>
              </a:spcBef>
              <a:spcAft>
                <a:spcPts val="600"/>
              </a:spcAft>
              <a:buClr>
                <a:srgbClr val="009999"/>
              </a:buClr>
              <a:buAutoNum type="arabicPeriod"/>
            </a:pPr>
            <a:r>
              <a:rPr lang="ar-SA" altLang="en-US" sz="2200">
                <a:ea typeface="Calibri"/>
              </a:rPr>
              <a:t>إذا أشار اختبار التشخيص السريع (RDT) إلى وجود O1، ولم يكن خط التحكم مرئيًا، فإن النتيجة تعتبر إيجابية.</a:t>
            </a:r>
          </a:p>
          <a:p>
            <a:pPr marL="457200" lvl="1" indent="0" algn="r" rtl="1">
              <a:lnSpc>
                <a:spcPct val="100000"/>
              </a:lnSpc>
              <a:spcBef>
                <a:spcPts val="0"/>
              </a:spcBef>
              <a:spcAft>
                <a:spcPts val="1200"/>
              </a:spcAft>
              <a:buClr>
                <a:srgbClr val="009999"/>
              </a:buClr>
              <a:buNone/>
            </a:pPr>
            <a:r>
              <a:rPr lang="ar-SA" altLang="en-US" sz="2200">
                <a:solidFill>
                  <a:schemeClr val="accent1"/>
                </a:solidFill>
                <a:ea typeface="Calibri" panose="020F0502020204030204" pitchFamily="34" charset="0"/>
              </a:rPr>
              <a:t>صحيح أم خطأ</a:t>
            </a:r>
          </a:p>
          <a:p>
            <a:pPr marL="457200" indent="-457200" algn="r" rtl="1">
              <a:lnSpc>
                <a:spcPct val="100000"/>
              </a:lnSpc>
              <a:spcBef>
                <a:spcPts val="0"/>
              </a:spcBef>
              <a:spcAft>
                <a:spcPts val="600"/>
              </a:spcAft>
              <a:buClr>
                <a:srgbClr val="009999"/>
              </a:buClr>
              <a:buAutoNum type="arabicPeriod"/>
            </a:pPr>
            <a:r>
              <a:rPr lang="ar-SA" altLang="en-US" sz="2200">
                <a:ea typeface="Calibri"/>
              </a:rPr>
              <a:t>من المهم الإبلاغ عن نتائج الاختبارات السلبية وما إذا كان قد تم إجراء اختبار تشخيص سريع (RDT) أم لا.</a:t>
            </a:r>
          </a:p>
          <a:p>
            <a:pPr marL="457200" lvl="1" indent="0" algn="r" rtl="1">
              <a:lnSpc>
                <a:spcPct val="100000"/>
              </a:lnSpc>
              <a:spcBef>
                <a:spcPts val="0"/>
              </a:spcBef>
              <a:spcAft>
                <a:spcPts val="1200"/>
              </a:spcAft>
              <a:buClr>
                <a:srgbClr val="009999"/>
              </a:buClr>
              <a:buNone/>
            </a:pPr>
            <a:r>
              <a:rPr lang="ar-SA" altLang="en-US" sz="2200">
                <a:solidFill>
                  <a:schemeClr val="accent1"/>
                </a:solidFill>
                <a:ea typeface="Calibri" panose="020F0502020204030204" pitchFamily="34" charset="0"/>
              </a:rPr>
              <a:t>صحيح أم خطأ</a:t>
            </a:r>
          </a:p>
          <a:p>
            <a:pPr marL="457200" indent="-457200" algn="r" rtl="1">
              <a:lnSpc>
                <a:spcPct val="100000"/>
              </a:lnSpc>
              <a:spcBef>
                <a:spcPts val="0"/>
              </a:spcBef>
              <a:spcAft>
                <a:spcPts val="600"/>
              </a:spcAft>
              <a:buClr>
                <a:srgbClr val="009999"/>
              </a:buClr>
              <a:buFont typeface="+mj-lt"/>
              <a:buAutoNum type="arabicPeriod" startAt="4"/>
            </a:pPr>
            <a:r>
              <a:rPr lang="ar-SA" altLang="en-US" sz="2200"/>
              <a:t>لا يمكن استخدام اختبارات التشخيص السريع (RDT) للكوليرا لتأكيد حالة الإصابة بالكوليرا.</a:t>
            </a:r>
          </a:p>
          <a:p>
            <a:pPr marL="457200" lvl="1" indent="0" algn="r" rtl="1">
              <a:lnSpc>
                <a:spcPct val="100000"/>
              </a:lnSpc>
              <a:spcBef>
                <a:spcPts val="0"/>
              </a:spcBef>
              <a:spcAft>
                <a:spcPts val="600"/>
              </a:spcAft>
              <a:buClr>
                <a:srgbClr val="009999"/>
              </a:buClr>
              <a:buNone/>
            </a:pPr>
            <a:r>
              <a:rPr lang="ar-SA" altLang="en-US" sz="2200">
                <a:solidFill>
                  <a:schemeClr val="accent1"/>
                </a:solidFill>
                <a:ea typeface="Calibri" panose="020F0502020204030204" pitchFamily="34" charset="0"/>
              </a:rPr>
              <a:t>صحيح أم خطأ</a:t>
            </a:r>
          </a:p>
        </p:txBody>
      </p:sp>
      <p:sp>
        <p:nvSpPr>
          <p:cNvPr id="4" name="Google Shape;18;p31">
            <a:extLst>
              <a:ext uri="{FF2B5EF4-FFF2-40B4-BE49-F238E27FC236}">
                <a16:creationId xmlns:a16="http://schemas.microsoft.com/office/drawing/2014/main" id="{371723D1-0369-F58F-76C8-7FAC4846B8D4}"/>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dirty="0">
                <a:solidFill>
                  <a:schemeClr val="tx1">
                    <a:lumMod val="40000"/>
                    <a:lumOff val="60000"/>
                  </a:schemeClr>
                </a:solidFill>
                <a:ea typeface="华文新魏"/>
              </a:rPr>
              <a:t>5</a:t>
            </a:r>
            <a:r>
              <a:rPr lang="en-US" altLang="zh-CN" sz="1200" dirty="0">
                <a:solidFill>
                  <a:schemeClr val="tx1">
                    <a:lumMod val="40000"/>
                    <a:lumOff val="60000"/>
                  </a:schemeClr>
                </a:solidFill>
                <a:ea typeface="华文新魏"/>
              </a:rPr>
              <a:t>3</a:t>
            </a:r>
            <a:r>
              <a:rPr lang="zh-CN" altLang="en-US" sz="1200" dirty="0">
                <a:solidFill>
                  <a:schemeClr val="tx1">
                    <a:lumMod val="40000"/>
                    <a:lumOff val="60000"/>
                  </a:schemeClr>
                </a:solidFill>
                <a:ea typeface="华文新魏"/>
              </a:rPr>
              <a:t>/3</a:t>
            </a:r>
            <a:endParaRPr lang="en-US" dirty="0"/>
          </a:p>
        </p:txBody>
      </p:sp>
    </p:spTree>
    <p:extLst>
      <p:ext uri="{BB962C8B-B14F-4D97-AF65-F5344CB8AC3E}">
        <p14:creationId xmlns:p14="http://schemas.microsoft.com/office/powerpoint/2010/main" val="4315698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F5CA3-51B2-1303-8C68-FCEAB68E2B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0DD73C-9F77-2722-6233-4A803FC654F4}"/>
              </a:ext>
            </a:extLst>
          </p:cNvPr>
          <p:cNvSpPr>
            <a:spLocks noGrp="1"/>
          </p:cNvSpPr>
          <p:nvPr>
            <p:ph type="title" idx="4294967295"/>
          </p:nvPr>
        </p:nvSpPr>
        <p:spPr>
          <a:xfrm>
            <a:off x="2209800" y="83932"/>
            <a:ext cx="7772400" cy="1463675"/>
          </a:xfrm>
        </p:spPr>
        <p:txBody>
          <a:bodyPr>
            <a:normAutofit/>
          </a:bodyPr>
          <a:lstStyle/>
          <a:p>
            <a:pPr rtl="1"/>
            <a:r>
              <a:rPr lang="ar-SA" altLang="en-US" b="1"/>
              <a:t>التقييم</a:t>
            </a:r>
          </a:p>
        </p:txBody>
      </p:sp>
      <p:sp>
        <p:nvSpPr>
          <p:cNvPr id="3" name="Content Placeholder 2">
            <a:extLst>
              <a:ext uri="{FF2B5EF4-FFF2-40B4-BE49-F238E27FC236}">
                <a16:creationId xmlns:a16="http://schemas.microsoft.com/office/drawing/2014/main" id="{28536BB4-D5CB-9920-D7D5-8C617325B14B}"/>
              </a:ext>
            </a:extLst>
          </p:cNvPr>
          <p:cNvSpPr>
            <a:spLocks noGrp="1"/>
          </p:cNvSpPr>
          <p:nvPr>
            <p:ph idx="4294967295"/>
          </p:nvPr>
        </p:nvSpPr>
        <p:spPr>
          <a:xfrm>
            <a:off x="844998" y="1303525"/>
            <a:ext cx="10502003" cy="5176110"/>
          </a:xfrm>
        </p:spPr>
        <p:txBody>
          <a:bodyPr vert="horz" lIns="91440" tIns="45720" rIns="91440" bIns="45720" rtlCol="0" anchor="t">
            <a:noAutofit/>
          </a:bodyPr>
          <a:lstStyle/>
          <a:p>
            <a:pPr algn="just" rtl="1">
              <a:lnSpc>
                <a:spcPct val="100000"/>
              </a:lnSpc>
              <a:spcBef>
                <a:spcPts val="0"/>
              </a:spcBef>
              <a:spcAft>
                <a:spcPts val="600"/>
              </a:spcAft>
              <a:buClr>
                <a:srgbClr val="009999"/>
              </a:buClr>
            </a:pPr>
            <a:r>
              <a:rPr lang="ar-SA" altLang="en-US">
                <a:solidFill>
                  <a:srgbClr val="129C94"/>
                </a:solidFill>
                <a:ea typeface="Calibri"/>
                <a:cs typeface="Tahoma"/>
              </a:rPr>
              <a:t>5.</a:t>
            </a:r>
            <a:r>
              <a:rPr lang="ar-SA" altLang="en-US">
                <a:ea typeface="Calibri"/>
                <a:cs typeface="Tahoma"/>
              </a:rPr>
              <a:t> يمكن استخدام مسحة شرجية لاختبار التشخيص السريع (RDT)</a:t>
            </a:r>
            <a:r>
              <a:rPr lang="ar-SA" altLang="en-US" sz="2200">
                <a:solidFill>
                  <a:srgbClr val="129C94"/>
                </a:solidFill>
                <a:ea typeface="Calibri"/>
                <a:cs typeface="Tahoma"/>
              </a:rPr>
              <a:t>.</a:t>
            </a:r>
          </a:p>
          <a:p>
            <a:pPr marL="457200" lvl="1" indent="0" algn="just" rtl="1">
              <a:lnSpc>
                <a:spcPct val="100000"/>
              </a:lnSpc>
              <a:spcBef>
                <a:spcPts val="0"/>
              </a:spcBef>
              <a:spcAft>
                <a:spcPts val="1800"/>
              </a:spcAft>
              <a:buClr>
                <a:srgbClr val="009999"/>
              </a:buClr>
              <a:buNone/>
            </a:pPr>
            <a:r>
              <a:rPr lang="ar-SA" altLang="en-US" sz="2200">
                <a:solidFill>
                  <a:schemeClr val="accent1"/>
                </a:solidFill>
                <a:ea typeface="Calibri"/>
                <a:cs typeface="Tahoma"/>
              </a:rPr>
              <a:t>صحيح أم </a:t>
            </a:r>
            <a:r>
              <a:rPr lang="ar-SA" altLang="en-US">
                <a:solidFill>
                  <a:schemeClr val="accent1"/>
                </a:solidFill>
                <a:ea typeface="Calibri"/>
                <a:cs typeface="Tahoma"/>
              </a:rPr>
              <a:t>خطأ</a:t>
            </a:r>
          </a:p>
          <a:p>
            <a:pPr marL="0" lvl="1" indent="0" algn="just" rtl="1">
              <a:lnSpc>
                <a:spcPct val="100000"/>
              </a:lnSpc>
              <a:spcBef>
                <a:spcPts val="0"/>
              </a:spcBef>
              <a:spcAft>
                <a:spcPts val="600"/>
              </a:spcAft>
              <a:buClr>
                <a:srgbClr val="009999"/>
              </a:buClr>
              <a:buNone/>
            </a:pPr>
            <a:r>
              <a:rPr lang="ar-SA" altLang="en-US">
                <a:solidFill>
                  <a:srgbClr val="129C94"/>
                </a:solidFill>
                <a:ea typeface="Calibri"/>
                <a:cs typeface="Tahoma"/>
              </a:rPr>
              <a:t>6.</a:t>
            </a:r>
            <a:r>
              <a:rPr lang="ar-SA" altLang="en-US">
                <a:ea typeface="Calibri"/>
                <a:cs typeface="Tahoma"/>
              </a:rPr>
              <a:t> إذا أظهر اختبار التشخيص السريع (RDT) خطوطًا لـ O1 و O139، وكان خط التحكم</a:t>
            </a:r>
            <a:endParaRPr lang="ar-SA">
              <a:ea typeface="Calibri"/>
              <a:cs typeface="Tahoma"/>
            </a:endParaRPr>
          </a:p>
          <a:p>
            <a:pPr algn="just" rtl="1">
              <a:lnSpc>
                <a:spcPct val="100000"/>
              </a:lnSpc>
              <a:spcBef>
                <a:spcPts val="0"/>
              </a:spcBef>
              <a:spcAft>
                <a:spcPts val="600"/>
              </a:spcAft>
              <a:buClr>
                <a:srgbClr val="009999"/>
              </a:buClr>
            </a:pPr>
            <a:r>
              <a:rPr lang="ar-SA" altLang="en-US">
                <a:ea typeface="Calibri"/>
                <a:cs typeface="Tahoma"/>
              </a:rPr>
              <a:t>مرئيًا، ماذا ستفعل؟ (اختر جميع الإجابات المناسبة)</a:t>
            </a:r>
          </a:p>
          <a:p>
            <a:pPr marL="457200" lvl="1" indent="0" algn="just" rtl="1">
              <a:lnSpc>
                <a:spcPct val="100000"/>
              </a:lnSpc>
              <a:spcBef>
                <a:spcPts val="0"/>
              </a:spcBef>
              <a:buClr>
                <a:srgbClr val="009999"/>
              </a:buClr>
              <a:buNone/>
            </a:pPr>
            <a:r>
              <a:rPr lang="ar-SA" altLang="en-US" sz="2200">
                <a:solidFill>
                  <a:srgbClr val="129C94"/>
                </a:solidFill>
                <a:ea typeface="Calibri"/>
                <a:cs typeface="Tahoma"/>
              </a:rPr>
              <a:t>إعادة الاختبار</a:t>
            </a:r>
            <a:endParaRPr lang="en-US" sz="2000">
              <a:solidFill>
                <a:srgbClr val="129C94"/>
              </a:solidFill>
              <a:ea typeface="Calibri"/>
              <a:cs typeface="Tahoma"/>
            </a:endParaRPr>
          </a:p>
          <a:p>
            <a:pPr marL="457200" lvl="1" indent="0" algn="just" rtl="1">
              <a:lnSpc>
                <a:spcPct val="100000"/>
              </a:lnSpc>
              <a:spcBef>
                <a:spcPts val="0"/>
              </a:spcBef>
              <a:buNone/>
            </a:pPr>
            <a:r>
              <a:rPr lang="ar-SA" altLang="en-US" sz="2200">
                <a:solidFill>
                  <a:srgbClr val="129C94"/>
                </a:solidFill>
                <a:ea typeface="Calibri"/>
                <a:cs typeface="Tahoma"/>
              </a:rPr>
              <a:t>الإبلاغ عن النتيجة كإيجابية لـ O1 و O139</a:t>
            </a:r>
            <a:endParaRPr lang="en-US" sz="2000">
              <a:solidFill>
                <a:srgbClr val="129C94"/>
              </a:solidFill>
              <a:ea typeface="Calibri" panose="020F0502020204030204" pitchFamily="34" charset="0"/>
              <a:cs typeface="Tahoma"/>
            </a:endParaRPr>
          </a:p>
          <a:p>
            <a:pPr marL="457200" lvl="1" indent="0" algn="just" rtl="1">
              <a:lnSpc>
                <a:spcPct val="100000"/>
              </a:lnSpc>
              <a:spcBef>
                <a:spcPts val="0"/>
              </a:spcBef>
              <a:buNone/>
            </a:pPr>
            <a:r>
              <a:rPr lang="ar-SA" altLang="en-US" sz="2200">
                <a:solidFill>
                  <a:srgbClr val="129C94"/>
                </a:solidFill>
                <a:ea typeface="Calibri"/>
                <a:cs typeface="Tahoma"/>
              </a:rPr>
              <a:t>الإبلاغ عنها كغير صالحة</a:t>
            </a:r>
            <a:endParaRPr lang="en-US" sz="2000">
              <a:solidFill>
                <a:srgbClr val="129C94"/>
              </a:solidFill>
              <a:ea typeface="Calibri" panose="020F0502020204030204" pitchFamily="34" charset="0"/>
              <a:cs typeface="Tahoma"/>
            </a:endParaRPr>
          </a:p>
          <a:p>
            <a:pPr marL="457200" lvl="1" indent="0" algn="just" rtl="1">
              <a:lnSpc>
                <a:spcPct val="100000"/>
              </a:lnSpc>
              <a:spcBef>
                <a:spcPts val="0"/>
              </a:spcBef>
              <a:spcAft>
                <a:spcPts val="1800"/>
              </a:spcAft>
              <a:buNone/>
            </a:pPr>
            <a:r>
              <a:rPr lang="ar-SA" altLang="en-US" sz="2200">
                <a:solidFill>
                  <a:srgbClr val="129C94"/>
                </a:solidFill>
                <a:ea typeface="Calibri"/>
                <a:cs typeface="Tahoma"/>
              </a:rPr>
              <a:t>إرسال عينة</a:t>
            </a:r>
          </a:p>
          <a:p>
            <a:pPr marL="228600" indent="-457200" algn="just" rtl="1">
              <a:lnSpc>
                <a:spcPct val="100000"/>
              </a:lnSpc>
              <a:spcBef>
                <a:spcPts val="0"/>
              </a:spcBef>
              <a:buAutoNum type="arabicPeriod" startAt="7"/>
            </a:pPr>
            <a:r>
              <a:rPr lang="ar-SA" altLang="en-US" sz="2200">
                <a:ea typeface="Calibri"/>
                <a:cs typeface="Tahoma"/>
              </a:rPr>
              <a:t>كيف ستبلغ عن اختبار تشخيص سريع (RDT) لا تظهر فيه أي خطوط؟</a:t>
            </a:r>
          </a:p>
          <a:p>
            <a:pPr algn="just">
              <a:lnSpc>
                <a:spcPct val="100000"/>
              </a:lnSpc>
              <a:spcBef>
                <a:spcPts val="0"/>
              </a:spcBef>
            </a:pPr>
            <a:endParaRPr lang="en-US" sz="2400">
              <a:ea typeface="Calibri" panose="020F0502020204030204" pitchFamily="34" charset="0"/>
            </a:endParaRPr>
          </a:p>
        </p:txBody>
      </p:sp>
      <p:sp>
        <p:nvSpPr>
          <p:cNvPr id="9" name="Google Shape;18;p31">
            <a:extLst>
              <a:ext uri="{FF2B5EF4-FFF2-40B4-BE49-F238E27FC236}">
                <a16:creationId xmlns:a16="http://schemas.microsoft.com/office/drawing/2014/main" id="{5E98FAD2-DE5C-ECB1-45FB-7775D5E0F1ED}"/>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dirty="0">
                <a:solidFill>
                  <a:schemeClr val="tx1">
                    <a:lumMod val="40000"/>
                    <a:lumOff val="60000"/>
                  </a:schemeClr>
                </a:solidFill>
                <a:ea typeface="华文新魏"/>
              </a:rPr>
              <a:t>5</a:t>
            </a:r>
            <a:r>
              <a:rPr lang="en-US" altLang="zh-CN" sz="1200" dirty="0">
                <a:solidFill>
                  <a:schemeClr val="tx1">
                    <a:lumMod val="40000"/>
                    <a:lumOff val="60000"/>
                  </a:schemeClr>
                </a:solidFill>
                <a:ea typeface="华文新魏"/>
              </a:rPr>
              <a:t>4</a:t>
            </a:r>
            <a:r>
              <a:rPr lang="zh-CN" altLang="en-US" sz="1200" dirty="0">
                <a:solidFill>
                  <a:schemeClr val="tx1">
                    <a:lumMod val="40000"/>
                    <a:lumOff val="60000"/>
                  </a:schemeClr>
                </a:solidFill>
                <a:ea typeface="华文新魏"/>
              </a:rPr>
              <a:t>/3</a:t>
            </a:r>
          </a:p>
        </p:txBody>
      </p:sp>
      <p:pic>
        <p:nvPicPr>
          <p:cNvPr id="5" name="Picture 4" descr="A close up of a number&#10;&#10;AI-generated content may be incorrect.">
            <a:extLst>
              <a:ext uri="{FF2B5EF4-FFF2-40B4-BE49-F238E27FC236}">
                <a16:creationId xmlns:a16="http://schemas.microsoft.com/office/drawing/2014/main" id="{16CA22B9-8E4E-B3B1-3CA1-A9CBE0923DCF}"/>
              </a:ext>
            </a:extLst>
          </p:cNvPr>
          <p:cNvPicPr>
            <a:picLocks noChangeAspect="1"/>
          </p:cNvPicPr>
          <p:nvPr/>
        </p:nvPicPr>
        <p:blipFill>
          <a:blip r:embed="rId3"/>
          <a:stretch>
            <a:fillRect/>
          </a:stretch>
        </p:blipFill>
        <p:spPr>
          <a:xfrm>
            <a:off x="2633706" y="5389414"/>
            <a:ext cx="8376527" cy="1024540"/>
          </a:xfrm>
          <a:prstGeom prst="rect">
            <a:avLst/>
          </a:prstGeom>
          <a:ln>
            <a:solidFill>
              <a:schemeClr val="tx1"/>
            </a:solidFill>
          </a:ln>
        </p:spPr>
      </p:pic>
      <p:pic>
        <p:nvPicPr>
          <p:cNvPr id="7" name="Graphic 6" descr="Close with solid fill">
            <a:extLst>
              <a:ext uri="{FF2B5EF4-FFF2-40B4-BE49-F238E27FC236}">
                <a16:creationId xmlns:a16="http://schemas.microsoft.com/office/drawing/2014/main" id="{78BD867D-EDF3-0845-1FBA-F9E01E6A112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12695" y="5524754"/>
            <a:ext cx="316134" cy="316134"/>
          </a:xfrm>
          <a:prstGeom prst="rect">
            <a:avLst/>
          </a:prstGeom>
        </p:spPr>
      </p:pic>
      <p:pic>
        <p:nvPicPr>
          <p:cNvPr id="10" name="Graphic 9" descr="Close with solid fill">
            <a:extLst>
              <a:ext uri="{FF2B5EF4-FFF2-40B4-BE49-F238E27FC236}">
                <a16:creationId xmlns:a16="http://schemas.microsoft.com/office/drawing/2014/main" id="{B8991872-A58D-C215-2D26-3DD46739878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36994" y="5522826"/>
            <a:ext cx="316134" cy="316134"/>
          </a:xfrm>
          <a:prstGeom prst="rect">
            <a:avLst/>
          </a:prstGeom>
        </p:spPr>
      </p:pic>
      <p:sp>
        <p:nvSpPr>
          <p:cNvPr id="12" name="TextBox 11">
            <a:extLst>
              <a:ext uri="{FF2B5EF4-FFF2-40B4-BE49-F238E27FC236}">
                <a16:creationId xmlns:a16="http://schemas.microsoft.com/office/drawing/2014/main" id="{BCDEB6FD-75E0-F181-EB1A-45C6817BB18E}"/>
              </a:ext>
            </a:extLst>
          </p:cNvPr>
          <p:cNvSpPr txBox="1"/>
          <p:nvPr/>
        </p:nvSpPr>
        <p:spPr>
          <a:xfrm>
            <a:off x="3699252" y="6024954"/>
            <a:ext cx="12149561" cy="378090"/>
          </a:xfrm>
          <a:prstGeom prst="rect">
            <a:avLst/>
          </a:prstGeom>
          <a:noFill/>
        </p:spPr>
        <p:txBody>
          <a:bodyPr wrap="square" rtlCol="0">
            <a:spAutoFit/>
          </a:bodyPr>
          <a:lstStyle/>
          <a:p>
            <a:pPr rtl="1"/>
            <a:r>
              <a:rPr lang="en-US" altLang="zh-CN" sz="1800" err="1">
                <a:solidFill>
                  <a:schemeClr val="tx2">
                    <a:lumMod val="50000"/>
                    <a:lumOff val="50000"/>
                  </a:schemeClr>
                </a:solidFill>
                <a:latin typeface="Harlow Solid Italic" panose="04030604020F02020D02" pitchFamily="82" charset="0"/>
              </a:rPr>
              <a:t>Bioline VC 01 /0139</a:t>
            </a:r>
          </a:p>
        </p:txBody>
      </p:sp>
      <p:pic>
        <p:nvPicPr>
          <p:cNvPr id="22" name="Graphic 21" descr="Close with solid fill">
            <a:extLst>
              <a:ext uri="{FF2B5EF4-FFF2-40B4-BE49-F238E27FC236}">
                <a16:creationId xmlns:a16="http://schemas.microsoft.com/office/drawing/2014/main" id="{5E01FFEC-039F-D45C-7A0A-EC15FE57F48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670629" y="6021863"/>
            <a:ext cx="316134" cy="316134"/>
          </a:xfrm>
          <a:prstGeom prst="rect">
            <a:avLst/>
          </a:prstGeom>
        </p:spPr>
      </p:pic>
      <p:sp>
        <p:nvSpPr>
          <p:cNvPr id="4" name="Triangle 5">
            <a:extLst>
              <a:ext uri="{FF2B5EF4-FFF2-40B4-BE49-F238E27FC236}">
                <a16:creationId xmlns:a16="http://schemas.microsoft.com/office/drawing/2014/main" id="{EF4BE252-C435-CB82-BE33-4A5C639EB884}"/>
              </a:ext>
            </a:extLst>
          </p:cNvPr>
          <p:cNvSpPr/>
          <p:nvPr/>
        </p:nvSpPr>
        <p:spPr>
          <a:xfrm rot="5400000">
            <a:off x="2453701" y="5580309"/>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HU"/>
          </a:p>
        </p:txBody>
      </p:sp>
    </p:spTree>
    <p:extLst>
      <p:ext uri="{BB962C8B-B14F-4D97-AF65-F5344CB8AC3E}">
        <p14:creationId xmlns:p14="http://schemas.microsoft.com/office/powerpoint/2010/main" val="20017294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0B047-B0C5-BFC1-BCF7-94C763B858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DC9E6D-D567-25CA-9B05-568675AEEFCD}"/>
              </a:ext>
            </a:extLst>
          </p:cNvPr>
          <p:cNvSpPr>
            <a:spLocks noGrp="1"/>
          </p:cNvSpPr>
          <p:nvPr>
            <p:ph type="title" idx="4294967295"/>
          </p:nvPr>
        </p:nvSpPr>
        <p:spPr>
          <a:xfrm>
            <a:off x="2209800" y="83932"/>
            <a:ext cx="7772400" cy="1463675"/>
          </a:xfrm>
        </p:spPr>
        <p:txBody>
          <a:bodyPr>
            <a:normAutofit/>
          </a:bodyPr>
          <a:lstStyle/>
          <a:p>
            <a:pPr rtl="1"/>
            <a:r>
              <a:rPr lang="ar-SA" altLang="en-US" b="1"/>
              <a:t>التقييم</a:t>
            </a:r>
          </a:p>
        </p:txBody>
      </p:sp>
      <p:sp>
        <p:nvSpPr>
          <p:cNvPr id="3" name="Content Placeholder 2">
            <a:extLst>
              <a:ext uri="{FF2B5EF4-FFF2-40B4-BE49-F238E27FC236}">
                <a16:creationId xmlns:a16="http://schemas.microsoft.com/office/drawing/2014/main" id="{7161A4F1-6DAC-8352-82B0-8B947D4DD010}"/>
              </a:ext>
            </a:extLst>
          </p:cNvPr>
          <p:cNvSpPr>
            <a:spLocks noGrp="1"/>
          </p:cNvSpPr>
          <p:nvPr>
            <p:ph idx="4294967295"/>
          </p:nvPr>
        </p:nvSpPr>
        <p:spPr>
          <a:xfrm>
            <a:off x="844998" y="1303525"/>
            <a:ext cx="10502003" cy="5176110"/>
          </a:xfrm>
        </p:spPr>
        <p:txBody>
          <a:bodyPr vert="horz" lIns="91440" tIns="45720" rIns="91440" bIns="45720" rtlCol="0" anchor="t">
            <a:noAutofit/>
          </a:bodyPr>
          <a:lstStyle/>
          <a:p>
            <a:pPr algn="just" rtl="1">
              <a:lnSpc>
                <a:spcPct val="100000"/>
              </a:lnSpc>
              <a:spcBef>
                <a:spcPts val="0"/>
              </a:spcBef>
              <a:spcAft>
                <a:spcPts val="600"/>
              </a:spcAft>
              <a:buClr>
                <a:srgbClr val="009999"/>
              </a:buClr>
            </a:pPr>
            <a:endParaRPr lang="ar-SA" altLang="en-US" sz="2200" dirty="0">
              <a:solidFill>
                <a:srgbClr val="129C94"/>
              </a:solidFill>
              <a:ea typeface="Calibri"/>
              <a:cs typeface="Tahoma"/>
            </a:endParaRPr>
          </a:p>
          <a:p>
            <a:pPr marL="228600" indent="-457200" algn="just" rtl="1">
              <a:lnSpc>
                <a:spcPct val="100000"/>
              </a:lnSpc>
              <a:spcBef>
                <a:spcPts val="0"/>
              </a:spcBef>
              <a:buFont typeface="+mj-lt"/>
              <a:buAutoNum type="arabicPeriod" startAt="8"/>
            </a:pPr>
            <a:r>
              <a:rPr lang="ar-SA" altLang="en-US" sz="2200" dirty="0">
                <a:ea typeface="Calibri"/>
                <a:cs typeface="Tahoma"/>
              </a:rPr>
              <a:t>كيف ستبلغ عن اختبار تشخيص سريع (RDT) لا تظهر فيه خط</a:t>
            </a:r>
            <a:r>
              <a:rPr lang="ar-LB" altLang="en-US" sz="2200" dirty="0">
                <a:ea typeface="Calibri"/>
                <a:cs typeface="Tahoma"/>
              </a:rPr>
              <a:t> </a:t>
            </a:r>
            <a:r>
              <a:rPr lang="en-US" altLang="en-US" sz="2200" dirty="0">
                <a:ea typeface="Calibri"/>
                <a:cs typeface="Tahoma"/>
              </a:rPr>
              <a:t>O1</a:t>
            </a:r>
            <a:r>
              <a:rPr lang="ar-SA" altLang="en-US" sz="2200" dirty="0">
                <a:ea typeface="Calibri"/>
                <a:cs typeface="Tahoma"/>
              </a:rPr>
              <a:t>؟</a:t>
            </a:r>
          </a:p>
          <a:p>
            <a:pPr algn="just">
              <a:lnSpc>
                <a:spcPct val="100000"/>
              </a:lnSpc>
              <a:spcBef>
                <a:spcPts val="0"/>
              </a:spcBef>
            </a:pPr>
            <a:endParaRPr lang="en-US" sz="2400" dirty="0">
              <a:ea typeface="Calibri" panose="020F0502020204030204" pitchFamily="34" charset="0"/>
            </a:endParaRPr>
          </a:p>
        </p:txBody>
      </p:sp>
      <p:sp>
        <p:nvSpPr>
          <p:cNvPr id="9" name="Google Shape;18;p31">
            <a:extLst>
              <a:ext uri="{FF2B5EF4-FFF2-40B4-BE49-F238E27FC236}">
                <a16:creationId xmlns:a16="http://schemas.microsoft.com/office/drawing/2014/main" id="{C65D2603-9D66-352E-6CB5-EE99AD96BAB5}"/>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dirty="0">
                <a:solidFill>
                  <a:schemeClr val="tx1">
                    <a:lumMod val="40000"/>
                    <a:lumOff val="60000"/>
                  </a:schemeClr>
                </a:solidFill>
                <a:ea typeface="华文新魏"/>
              </a:rPr>
              <a:t>5</a:t>
            </a:r>
            <a:r>
              <a:rPr lang="en-US" altLang="zh-CN" sz="1200" dirty="0">
                <a:solidFill>
                  <a:schemeClr val="tx1">
                    <a:lumMod val="40000"/>
                    <a:lumOff val="60000"/>
                  </a:schemeClr>
                </a:solidFill>
                <a:ea typeface="华文新魏"/>
              </a:rPr>
              <a:t>5</a:t>
            </a:r>
            <a:r>
              <a:rPr lang="zh-CN" altLang="en-US" sz="1200" dirty="0">
                <a:solidFill>
                  <a:schemeClr val="tx1">
                    <a:lumMod val="40000"/>
                    <a:lumOff val="60000"/>
                  </a:schemeClr>
                </a:solidFill>
                <a:ea typeface="华文新魏"/>
              </a:rPr>
              <a:t>/3</a:t>
            </a:r>
          </a:p>
        </p:txBody>
      </p:sp>
      <p:pic>
        <p:nvPicPr>
          <p:cNvPr id="5" name="Picture 4" descr="A close up of a number&#10;&#10;AI-generated content may be incorrect.">
            <a:extLst>
              <a:ext uri="{FF2B5EF4-FFF2-40B4-BE49-F238E27FC236}">
                <a16:creationId xmlns:a16="http://schemas.microsoft.com/office/drawing/2014/main" id="{D869B0EE-A2BB-E502-DDFE-10990DE9EDC1}"/>
              </a:ext>
            </a:extLst>
          </p:cNvPr>
          <p:cNvPicPr>
            <a:picLocks noChangeAspect="1"/>
          </p:cNvPicPr>
          <p:nvPr/>
        </p:nvPicPr>
        <p:blipFill>
          <a:blip r:embed="rId3"/>
          <a:stretch>
            <a:fillRect/>
          </a:stretch>
        </p:blipFill>
        <p:spPr>
          <a:xfrm>
            <a:off x="3077326" y="2767200"/>
            <a:ext cx="8376527" cy="1024540"/>
          </a:xfrm>
          <a:prstGeom prst="rect">
            <a:avLst/>
          </a:prstGeom>
          <a:ln>
            <a:solidFill>
              <a:schemeClr val="tx1"/>
            </a:solidFill>
          </a:ln>
        </p:spPr>
      </p:pic>
      <p:pic>
        <p:nvPicPr>
          <p:cNvPr id="7" name="Graphic 6" descr="Close with solid fill">
            <a:extLst>
              <a:ext uri="{FF2B5EF4-FFF2-40B4-BE49-F238E27FC236}">
                <a16:creationId xmlns:a16="http://schemas.microsoft.com/office/drawing/2014/main" id="{ECD98FC5-47CF-5EE0-07A4-E1B98B989AB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56315" y="2902540"/>
            <a:ext cx="316134" cy="316134"/>
          </a:xfrm>
          <a:prstGeom prst="rect">
            <a:avLst/>
          </a:prstGeom>
        </p:spPr>
      </p:pic>
      <p:pic>
        <p:nvPicPr>
          <p:cNvPr id="10" name="Graphic 9" descr="Close with solid fill">
            <a:extLst>
              <a:ext uri="{FF2B5EF4-FFF2-40B4-BE49-F238E27FC236}">
                <a16:creationId xmlns:a16="http://schemas.microsoft.com/office/drawing/2014/main" id="{01385141-BD62-2195-90B6-4FB606901ED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80614" y="2900612"/>
            <a:ext cx="316134" cy="316134"/>
          </a:xfrm>
          <a:prstGeom prst="rect">
            <a:avLst/>
          </a:prstGeom>
        </p:spPr>
      </p:pic>
      <p:sp>
        <p:nvSpPr>
          <p:cNvPr id="12" name="TextBox 11">
            <a:extLst>
              <a:ext uri="{FF2B5EF4-FFF2-40B4-BE49-F238E27FC236}">
                <a16:creationId xmlns:a16="http://schemas.microsoft.com/office/drawing/2014/main" id="{0ABB34EB-BCA2-80ED-8CEB-F8D51C673CFF}"/>
              </a:ext>
            </a:extLst>
          </p:cNvPr>
          <p:cNvSpPr txBox="1"/>
          <p:nvPr/>
        </p:nvSpPr>
        <p:spPr>
          <a:xfrm>
            <a:off x="4142872" y="3402740"/>
            <a:ext cx="12149561" cy="378090"/>
          </a:xfrm>
          <a:prstGeom prst="rect">
            <a:avLst/>
          </a:prstGeom>
          <a:noFill/>
        </p:spPr>
        <p:txBody>
          <a:bodyPr wrap="square" rtlCol="0">
            <a:spAutoFit/>
          </a:bodyPr>
          <a:lstStyle/>
          <a:p>
            <a:pPr rtl="1"/>
            <a:r>
              <a:rPr lang="en-US" altLang="zh-CN" sz="1800" err="1">
                <a:solidFill>
                  <a:schemeClr val="tx2">
                    <a:lumMod val="50000"/>
                    <a:lumOff val="50000"/>
                  </a:schemeClr>
                </a:solidFill>
                <a:latin typeface="Harlow Solid Italic" panose="04030604020F02020D02" pitchFamily="82" charset="0"/>
              </a:rPr>
              <a:t>Bioline VC 01 /0139</a:t>
            </a:r>
          </a:p>
        </p:txBody>
      </p:sp>
      <p:pic>
        <p:nvPicPr>
          <p:cNvPr id="22" name="Graphic 21" descr="Close with solid fill">
            <a:extLst>
              <a:ext uri="{FF2B5EF4-FFF2-40B4-BE49-F238E27FC236}">
                <a16:creationId xmlns:a16="http://schemas.microsoft.com/office/drawing/2014/main" id="{6260C71F-5F92-5315-0D55-56032B354CF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14249" y="3399649"/>
            <a:ext cx="316134" cy="316134"/>
          </a:xfrm>
          <a:prstGeom prst="rect">
            <a:avLst/>
          </a:prstGeom>
        </p:spPr>
      </p:pic>
      <p:sp>
        <p:nvSpPr>
          <p:cNvPr id="4" name="Triangle 5">
            <a:extLst>
              <a:ext uri="{FF2B5EF4-FFF2-40B4-BE49-F238E27FC236}">
                <a16:creationId xmlns:a16="http://schemas.microsoft.com/office/drawing/2014/main" id="{F6E0C96C-B401-6E19-26E0-7B970FB717AD}"/>
              </a:ext>
            </a:extLst>
          </p:cNvPr>
          <p:cNvSpPr/>
          <p:nvPr/>
        </p:nvSpPr>
        <p:spPr>
          <a:xfrm rot="5400000">
            <a:off x="2897321" y="2958095"/>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HU"/>
          </a:p>
        </p:txBody>
      </p:sp>
    </p:spTree>
    <p:extLst>
      <p:ext uri="{BB962C8B-B14F-4D97-AF65-F5344CB8AC3E}">
        <p14:creationId xmlns:p14="http://schemas.microsoft.com/office/powerpoint/2010/main" val="24363953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21D08-2242-C935-DF8C-23AB4F0AD0E6}"/>
              </a:ext>
            </a:extLst>
          </p:cNvPr>
          <p:cNvSpPr>
            <a:spLocks noGrp="1"/>
          </p:cNvSpPr>
          <p:nvPr>
            <p:ph type="title" idx="4294967295"/>
          </p:nvPr>
        </p:nvSpPr>
        <p:spPr>
          <a:xfrm>
            <a:off x="2209800" y="83932"/>
            <a:ext cx="7772400" cy="1463675"/>
          </a:xfrm>
        </p:spPr>
        <p:txBody>
          <a:bodyPr>
            <a:normAutofit/>
          </a:bodyPr>
          <a:lstStyle/>
          <a:p>
            <a:pPr rtl="1"/>
            <a:r>
              <a:rPr lang="ar-SA" altLang="en-US" b="1"/>
              <a:t>إجابات التقييم</a:t>
            </a:r>
          </a:p>
        </p:txBody>
      </p:sp>
      <p:sp>
        <p:nvSpPr>
          <p:cNvPr id="3" name="Content Placeholder 2">
            <a:extLst>
              <a:ext uri="{FF2B5EF4-FFF2-40B4-BE49-F238E27FC236}">
                <a16:creationId xmlns:a16="http://schemas.microsoft.com/office/drawing/2014/main" id="{37281C55-D854-FA6E-C754-0AA1CE100229}"/>
              </a:ext>
            </a:extLst>
          </p:cNvPr>
          <p:cNvSpPr>
            <a:spLocks noGrp="1"/>
          </p:cNvSpPr>
          <p:nvPr>
            <p:ph idx="4294967295"/>
          </p:nvPr>
        </p:nvSpPr>
        <p:spPr>
          <a:xfrm>
            <a:off x="645562" y="1279559"/>
            <a:ext cx="10952982" cy="5176110"/>
          </a:xfrm>
        </p:spPr>
        <p:txBody>
          <a:bodyPr vert="horz" lIns="91440" tIns="45720" rIns="91440" bIns="45720" rtlCol="0" anchor="t">
            <a:noAutofit/>
          </a:bodyPr>
          <a:lstStyle/>
          <a:p>
            <a:pPr marL="457200" indent="-457200" algn="r" rtl="1">
              <a:lnSpc>
                <a:spcPct val="100000"/>
              </a:lnSpc>
              <a:spcBef>
                <a:spcPts val="0"/>
              </a:spcBef>
              <a:spcAft>
                <a:spcPts val="600"/>
              </a:spcAft>
              <a:buClr>
                <a:srgbClr val="009999"/>
              </a:buClr>
              <a:buFont typeface="+mj-lt"/>
              <a:buAutoNum type="arabicPeriod"/>
            </a:pPr>
            <a:r>
              <a:rPr lang="ar-SA" altLang="en-US" sz="2000">
                <a:ea typeface="Calibri"/>
              </a:rPr>
              <a:t>يجب إجراء اختبارات التشخيص السريع (RDT) بشكل مثالي على عينات براز طازجة في غضون 4 ساعات من جمعها من مريض كان مريضًا لأقل من يومين ولم يُعطَ مضادات حيوية.</a:t>
            </a:r>
          </a:p>
          <a:p>
            <a:pPr marL="457200" lvl="1" indent="0" algn="r" rtl="1">
              <a:lnSpc>
                <a:spcPct val="100000"/>
              </a:lnSpc>
              <a:spcBef>
                <a:spcPts val="0"/>
              </a:spcBef>
              <a:spcAft>
                <a:spcPts val="1800"/>
              </a:spcAft>
              <a:buClr>
                <a:srgbClr val="009999"/>
              </a:buClr>
              <a:buNone/>
            </a:pPr>
            <a:r>
              <a:rPr lang="ar-SA" altLang="en-US" sz="2000">
                <a:solidFill>
                  <a:schemeClr val="accent1"/>
                </a:solidFill>
                <a:ea typeface="Calibri"/>
              </a:rPr>
              <a:t>خطأ، راجع الشريحة 11 لتحديث معلوماتك</a:t>
            </a:r>
            <a:endParaRPr lang="en-US" sz="2000" i="1">
              <a:solidFill>
                <a:schemeClr val="accent1"/>
              </a:solidFill>
              <a:ea typeface="Calibri"/>
            </a:endParaRPr>
          </a:p>
          <a:p>
            <a:pPr marL="457200" indent="-457200" algn="r" rtl="1">
              <a:lnSpc>
                <a:spcPct val="100000"/>
              </a:lnSpc>
              <a:spcBef>
                <a:spcPts val="0"/>
              </a:spcBef>
              <a:spcAft>
                <a:spcPts val="600"/>
              </a:spcAft>
              <a:buClr>
                <a:srgbClr val="009999"/>
              </a:buClr>
              <a:buFontTx/>
              <a:buAutoNum type="arabicPeriod"/>
            </a:pPr>
            <a:r>
              <a:rPr lang="ar-SA" altLang="en-US" sz="2000">
                <a:ea typeface="Calibri"/>
              </a:rPr>
              <a:t>إذا أشار اختبار التشخيص السريع (RDT) إلى وجود O1، ولم يكن خط التحكم مرئيًا، فإن النتيجة تعتبر إيجابية.</a:t>
            </a:r>
            <a:endParaRPr lang="en-US" sz="2000"/>
          </a:p>
          <a:p>
            <a:pPr marL="457200" lvl="1" indent="0" algn="r" rtl="1">
              <a:lnSpc>
                <a:spcPct val="100000"/>
              </a:lnSpc>
              <a:spcBef>
                <a:spcPts val="0"/>
              </a:spcBef>
              <a:spcAft>
                <a:spcPts val="1800"/>
              </a:spcAft>
              <a:buClr>
                <a:srgbClr val="009999"/>
              </a:buClr>
              <a:buNone/>
            </a:pPr>
            <a:r>
              <a:rPr lang="ar-SA" altLang="en-US" sz="2000">
                <a:solidFill>
                  <a:schemeClr val="accent1"/>
                </a:solidFill>
                <a:ea typeface="Calibri"/>
              </a:rPr>
              <a:t>خطأ، ستكون النتيجة غير صالحة بدون خط التحكم. راجع الشريحتين 33 و 36 لتحديث معلوماتك</a:t>
            </a:r>
          </a:p>
          <a:p>
            <a:pPr marL="457200" indent="-457200" algn="r" rtl="1">
              <a:lnSpc>
                <a:spcPct val="100000"/>
              </a:lnSpc>
              <a:spcBef>
                <a:spcPts val="0"/>
              </a:spcBef>
              <a:spcAft>
                <a:spcPts val="600"/>
              </a:spcAft>
              <a:buClr>
                <a:srgbClr val="009999"/>
              </a:buClr>
              <a:buAutoNum type="arabicPeriod"/>
            </a:pPr>
            <a:r>
              <a:rPr lang="ar-SA" altLang="en-US" sz="2000">
                <a:ea typeface="Calibri"/>
              </a:rPr>
              <a:t>من المهم الإبلاغ عن نتائج الاختبارات السلبية وما إذا كان قد تم إجراء اختبار تشخيص سريع (RDT) أم لا.</a:t>
            </a:r>
          </a:p>
          <a:p>
            <a:pPr marL="457200" lvl="1" indent="0" algn="r" rtl="1">
              <a:lnSpc>
                <a:spcPct val="100000"/>
              </a:lnSpc>
              <a:spcBef>
                <a:spcPts val="0"/>
              </a:spcBef>
              <a:spcAft>
                <a:spcPts val="1800"/>
              </a:spcAft>
              <a:buClr>
                <a:srgbClr val="009999"/>
              </a:buClr>
              <a:buNone/>
            </a:pPr>
            <a:r>
              <a:rPr lang="ar-SA" altLang="en-US" sz="2000">
                <a:solidFill>
                  <a:schemeClr val="accent1"/>
                </a:solidFill>
                <a:ea typeface="Calibri"/>
              </a:rPr>
              <a:t>صحيح، هذا يتجنب تكرار الاختبارات غير الضرورية ويوفر معلومات وبائية حيوية. راجع الشريحة 43 لتحديث معلوماتك</a:t>
            </a:r>
          </a:p>
          <a:p>
            <a:pPr marL="457200" indent="-457200" algn="r" rtl="1">
              <a:lnSpc>
                <a:spcPct val="100000"/>
              </a:lnSpc>
              <a:spcBef>
                <a:spcPts val="0"/>
              </a:spcBef>
              <a:spcAft>
                <a:spcPts val="600"/>
              </a:spcAft>
              <a:buClr>
                <a:srgbClr val="009999"/>
              </a:buClr>
              <a:buAutoNum type="arabicPeriod" startAt="4"/>
            </a:pPr>
            <a:r>
              <a:rPr lang="ar-SA" altLang="en-US" sz="2000">
                <a:ea typeface="Calibri"/>
              </a:rPr>
              <a:t>لا يمكن استخدام اختبارات التشخيص السريع (RDT) للكوليرا لتأكيد حالة الإصابة بالكوليرا.</a:t>
            </a:r>
          </a:p>
          <a:p>
            <a:pPr marL="457200" lvl="1" indent="0" algn="r" rtl="1">
              <a:lnSpc>
                <a:spcPct val="100000"/>
              </a:lnSpc>
              <a:spcBef>
                <a:spcPts val="0"/>
              </a:spcBef>
              <a:spcAft>
                <a:spcPts val="600"/>
              </a:spcAft>
              <a:buClr>
                <a:srgbClr val="009999"/>
              </a:buClr>
              <a:buNone/>
            </a:pPr>
            <a:r>
              <a:rPr lang="ar-SA" altLang="en-US" sz="2000">
                <a:solidFill>
                  <a:schemeClr val="accent1"/>
                </a:solidFill>
                <a:ea typeface="Calibri"/>
              </a:rPr>
              <a:t>صحيح، راجع الشريحة 12 لتحديث معلوماتك</a:t>
            </a:r>
            <a:endParaRPr lang="en-US" sz="2000" i="1">
              <a:solidFill>
                <a:srgbClr val="000000"/>
              </a:solidFill>
              <a:ea typeface="Calibri"/>
            </a:endParaRPr>
          </a:p>
          <a:p>
            <a:pPr marL="457200" lvl="1" indent="0" algn="r">
              <a:lnSpc>
                <a:spcPct val="100000"/>
              </a:lnSpc>
              <a:spcBef>
                <a:spcPts val="0"/>
              </a:spcBef>
              <a:spcAft>
                <a:spcPts val="600"/>
              </a:spcAft>
              <a:buNone/>
            </a:pPr>
            <a:endParaRPr lang="en-US" sz="2000">
              <a:solidFill>
                <a:srgbClr val="414141"/>
              </a:solidFill>
              <a:ea typeface="Calibri"/>
            </a:endParaRPr>
          </a:p>
        </p:txBody>
      </p:sp>
      <p:sp>
        <p:nvSpPr>
          <p:cNvPr id="4" name="Google Shape;18;p31">
            <a:extLst>
              <a:ext uri="{FF2B5EF4-FFF2-40B4-BE49-F238E27FC236}">
                <a16:creationId xmlns:a16="http://schemas.microsoft.com/office/drawing/2014/main" id="{5E31A5EF-BAB2-F18E-F193-0BF804F03D40}"/>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dirty="0">
                <a:solidFill>
                  <a:schemeClr val="tx1">
                    <a:lumMod val="40000"/>
                    <a:lumOff val="60000"/>
                  </a:schemeClr>
                </a:solidFill>
                <a:ea typeface="华文新魏"/>
              </a:rPr>
              <a:t>5</a:t>
            </a:r>
            <a:r>
              <a:rPr lang="en-US" altLang="zh-CN" sz="1200" dirty="0">
                <a:solidFill>
                  <a:schemeClr val="tx1">
                    <a:lumMod val="40000"/>
                    <a:lumOff val="60000"/>
                  </a:schemeClr>
                </a:solidFill>
                <a:ea typeface="华文新魏"/>
              </a:rPr>
              <a:t>6</a:t>
            </a:r>
            <a:r>
              <a:rPr lang="zh-CN" altLang="en-US" sz="1200" dirty="0">
                <a:solidFill>
                  <a:schemeClr val="tx1">
                    <a:lumMod val="40000"/>
                    <a:lumOff val="60000"/>
                  </a:schemeClr>
                </a:solidFill>
                <a:ea typeface="华文新魏"/>
              </a:rPr>
              <a:t>/3</a:t>
            </a:r>
          </a:p>
        </p:txBody>
      </p:sp>
    </p:spTree>
    <p:extLst>
      <p:ext uri="{BB962C8B-B14F-4D97-AF65-F5344CB8AC3E}">
        <p14:creationId xmlns:p14="http://schemas.microsoft.com/office/powerpoint/2010/main" val="30116567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21D08-2242-C935-DF8C-23AB4F0AD0E6}"/>
              </a:ext>
            </a:extLst>
          </p:cNvPr>
          <p:cNvSpPr>
            <a:spLocks noGrp="1"/>
          </p:cNvSpPr>
          <p:nvPr>
            <p:ph type="title" idx="4294967295"/>
          </p:nvPr>
        </p:nvSpPr>
        <p:spPr>
          <a:xfrm>
            <a:off x="2209800" y="83932"/>
            <a:ext cx="7772400" cy="1463675"/>
          </a:xfrm>
        </p:spPr>
        <p:txBody>
          <a:bodyPr>
            <a:normAutofit/>
          </a:bodyPr>
          <a:lstStyle/>
          <a:p>
            <a:pPr rtl="1"/>
            <a:r>
              <a:rPr lang="ar-SA" altLang="en-US" b="1"/>
              <a:t>إجابات التقييم</a:t>
            </a:r>
          </a:p>
        </p:txBody>
      </p:sp>
      <p:sp>
        <p:nvSpPr>
          <p:cNvPr id="3" name="Content Placeholder 2">
            <a:extLst>
              <a:ext uri="{FF2B5EF4-FFF2-40B4-BE49-F238E27FC236}">
                <a16:creationId xmlns:a16="http://schemas.microsoft.com/office/drawing/2014/main" id="{37281C55-D854-FA6E-C754-0AA1CE100229}"/>
              </a:ext>
            </a:extLst>
          </p:cNvPr>
          <p:cNvSpPr>
            <a:spLocks noGrp="1"/>
          </p:cNvSpPr>
          <p:nvPr>
            <p:ph idx="4294967295"/>
          </p:nvPr>
        </p:nvSpPr>
        <p:spPr>
          <a:xfrm>
            <a:off x="847725" y="1357314"/>
            <a:ext cx="10502003" cy="5176110"/>
          </a:xfrm>
        </p:spPr>
        <p:txBody>
          <a:bodyPr vert="horz" lIns="91440" tIns="45720" rIns="91440" bIns="45720" rtlCol="0" anchor="t">
            <a:noAutofit/>
          </a:bodyPr>
          <a:lstStyle/>
          <a:p>
            <a:pPr marL="457200" indent="-457200" algn="r" rtl="1">
              <a:lnSpc>
                <a:spcPct val="100000"/>
              </a:lnSpc>
              <a:spcBef>
                <a:spcPts val="0"/>
              </a:spcBef>
              <a:spcAft>
                <a:spcPts val="600"/>
              </a:spcAft>
              <a:buClr>
                <a:srgbClr val="009999"/>
              </a:buClr>
              <a:buFont typeface="+mj-lt"/>
              <a:buAutoNum type="arabicPeriod" startAt="5"/>
            </a:pPr>
            <a:r>
              <a:rPr lang="ar-SA" altLang="en-US" sz="1800" dirty="0">
                <a:ea typeface="Calibri"/>
              </a:rPr>
              <a:t>يمكن استخدام مسحة شرجية لاختبار التشخيص السريع (RDT).</a:t>
            </a:r>
          </a:p>
          <a:p>
            <a:pPr marL="457200" lvl="1" indent="0" algn="r" rtl="1">
              <a:lnSpc>
                <a:spcPct val="100000"/>
              </a:lnSpc>
              <a:spcBef>
                <a:spcPts val="0"/>
              </a:spcBef>
              <a:spcAft>
                <a:spcPts val="1800"/>
              </a:spcAft>
              <a:buClr>
                <a:srgbClr val="009999"/>
              </a:buClr>
              <a:buNone/>
            </a:pPr>
            <a:r>
              <a:rPr lang="ar-SA" altLang="en-US" sz="1800" dirty="0">
                <a:solidFill>
                  <a:schemeClr val="accent1"/>
                </a:solidFill>
                <a:ea typeface="Calibri"/>
              </a:rPr>
              <a:t>خطأ، أو فقط مع خطوة إضافية. راجع الشريحة 11 لتحديث معلوماتك</a:t>
            </a:r>
          </a:p>
          <a:p>
            <a:pPr marL="457200" indent="-457200" algn="r" rtl="1">
              <a:lnSpc>
                <a:spcPct val="100000"/>
              </a:lnSpc>
              <a:spcBef>
                <a:spcPts val="0"/>
              </a:spcBef>
              <a:spcAft>
                <a:spcPts val="600"/>
              </a:spcAft>
              <a:buClr>
                <a:srgbClr val="009999"/>
              </a:buClr>
              <a:buFont typeface="+mj-lt"/>
              <a:buAutoNum type="arabicPeriod" startAt="5"/>
            </a:pPr>
            <a:r>
              <a:rPr lang="ar-SA" altLang="en-US" sz="1800" dirty="0">
                <a:ea typeface="Calibri"/>
              </a:rPr>
              <a:t>إذا أظهر اختبار التشخيص السريع (RDT) خطوطًا لـ O1 و O139، وكان خط التحكم مرئيًا، ماذا ستفعل؟ (اختر جميع الإجابات المناسبة)</a:t>
            </a:r>
          </a:p>
          <a:p>
            <a:pPr marL="457200" lvl="1" indent="0" algn="r" rtl="1">
              <a:lnSpc>
                <a:spcPct val="100000"/>
              </a:lnSpc>
              <a:spcBef>
                <a:spcPts val="0"/>
              </a:spcBef>
              <a:spcAft>
                <a:spcPts val="1800"/>
              </a:spcAft>
              <a:buClr>
                <a:srgbClr val="009999"/>
              </a:buClr>
              <a:buNone/>
            </a:pPr>
            <a:r>
              <a:rPr lang="ar-SA" altLang="en-US" sz="1800" dirty="0">
                <a:solidFill>
                  <a:schemeClr val="accent1"/>
                </a:solidFill>
                <a:ea typeface="Calibri"/>
              </a:rPr>
              <a:t>أعد الاختبار وأبلغ عن النتائج الثانية، إذا ظلت نتائج اختبار التشخيص السريع (RDT) O1 و O139، أرسل عينة للفحص المختبري. راجع الشريحة 40 لتحديث معلوماتك</a:t>
            </a:r>
          </a:p>
          <a:p>
            <a:pPr marL="228600" indent="-457200" algn="r" rtl="1">
              <a:lnSpc>
                <a:spcPct val="100000"/>
              </a:lnSpc>
              <a:spcBef>
                <a:spcPts val="0"/>
              </a:spcBef>
              <a:spcAft>
                <a:spcPts val="2400"/>
              </a:spcAft>
              <a:buAutoNum type="arabicPeriod" startAt="7"/>
            </a:pPr>
            <a:r>
              <a:rPr lang="ar-SA" altLang="en-US" sz="1800" dirty="0">
                <a:ea typeface="Calibri" panose="020F0502020204030204" pitchFamily="34" charset="0"/>
              </a:rPr>
              <a:t>كيف ستبلغ عن اختبار تشخيص سريع (RDT) لا تظهر فيه أي خطوط؟</a:t>
            </a:r>
          </a:p>
          <a:p>
            <a:pPr marL="228600" indent="-457200" algn="r">
              <a:lnSpc>
                <a:spcPct val="100000"/>
              </a:lnSpc>
              <a:spcBef>
                <a:spcPts val="0"/>
              </a:spcBef>
              <a:buFontTx/>
              <a:buAutoNum type="arabicPeriod" startAt="7"/>
            </a:pPr>
            <a:endParaRPr lang="en-US" sz="2000" dirty="0">
              <a:solidFill>
                <a:srgbClr val="414141"/>
              </a:solidFill>
              <a:ea typeface="Calibri"/>
            </a:endParaRPr>
          </a:p>
          <a:p>
            <a:pPr marL="228600" indent="-457200" algn="r">
              <a:lnSpc>
                <a:spcPct val="100000"/>
              </a:lnSpc>
              <a:spcBef>
                <a:spcPts val="0"/>
              </a:spcBef>
              <a:buFontTx/>
              <a:buAutoNum type="arabicPeriod" startAt="7"/>
            </a:pPr>
            <a:endParaRPr lang="en-US" sz="2000" dirty="0">
              <a:solidFill>
                <a:srgbClr val="414141"/>
              </a:solidFill>
              <a:ea typeface="Calibri"/>
            </a:endParaRPr>
          </a:p>
          <a:p>
            <a:pPr marL="228600" indent="-457200" algn="r">
              <a:lnSpc>
                <a:spcPct val="100000"/>
              </a:lnSpc>
              <a:spcBef>
                <a:spcPts val="0"/>
              </a:spcBef>
              <a:buFontTx/>
              <a:buAutoNum type="arabicPeriod" startAt="7"/>
            </a:pPr>
            <a:endParaRPr lang="en-US" sz="2000" dirty="0">
              <a:solidFill>
                <a:srgbClr val="414141"/>
              </a:solidFill>
              <a:ea typeface="Calibri"/>
            </a:endParaRPr>
          </a:p>
          <a:p>
            <a:pPr marL="228600" indent="-457200" algn="r">
              <a:lnSpc>
                <a:spcPct val="100000"/>
              </a:lnSpc>
              <a:spcBef>
                <a:spcPts val="0"/>
              </a:spcBef>
              <a:buFontTx/>
              <a:buAutoNum type="arabicPeriod" startAt="7"/>
            </a:pPr>
            <a:endParaRPr lang="en-US" sz="2000" dirty="0">
              <a:solidFill>
                <a:srgbClr val="414141"/>
              </a:solidFill>
              <a:ea typeface="Calibri"/>
            </a:endParaRPr>
          </a:p>
          <a:p>
            <a:pPr marL="228600" indent="-457200" algn="r">
              <a:lnSpc>
                <a:spcPct val="100000"/>
              </a:lnSpc>
              <a:spcBef>
                <a:spcPts val="0"/>
              </a:spcBef>
              <a:buFontTx/>
              <a:buAutoNum type="arabicPeriod" startAt="7"/>
            </a:pPr>
            <a:endParaRPr lang="en-US" sz="2000" i="1" dirty="0">
              <a:solidFill>
                <a:srgbClr val="414141"/>
              </a:solidFill>
              <a:ea typeface="Calibri"/>
            </a:endParaRPr>
          </a:p>
          <a:p>
            <a:pPr marL="457200" lvl="1" indent="0" algn="r" rtl="1">
              <a:lnSpc>
                <a:spcPct val="100000"/>
              </a:lnSpc>
              <a:spcBef>
                <a:spcPts val="0"/>
              </a:spcBef>
              <a:spcAft>
                <a:spcPts val="1800"/>
              </a:spcAft>
              <a:buNone/>
            </a:pPr>
            <a:r>
              <a:rPr lang="ar-SA" altLang="en-US" sz="1800" i="1" dirty="0">
                <a:solidFill>
                  <a:schemeClr val="tx1">
                    <a:lumMod val="49000"/>
                  </a:schemeClr>
                </a:solidFill>
                <a:ea typeface="Calibri"/>
              </a:rPr>
              <a:t>راجع الشريحتين 47/48 لتحديث معلوماتك</a:t>
            </a:r>
            <a:endParaRPr lang="en-US" sz="2000" i="1" dirty="0">
              <a:solidFill>
                <a:schemeClr val="tx1">
                  <a:lumMod val="49000"/>
                </a:schemeClr>
              </a:solidFill>
            </a:endParaRPr>
          </a:p>
          <a:p>
            <a:pPr marL="457200" lvl="1" indent="0" algn="r">
              <a:lnSpc>
                <a:spcPct val="100000"/>
              </a:lnSpc>
              <a:spcBef>
                <a:spcPts val="0"/>
              </a:spcBef>
              <a:spcAft>
                <a:spcPts val="1800"/>
              </a:spcAft>
              <a:buNone/>
            </a:pPr>
            <a:endParaRPr lang="en-US" sz="2400" dirty="0">
              <a:solidFill>
                <a:schemeClr val="tx1">
                  <a:lumMod val="49000"/>
                </a:schemeClr>
              </a:solidFill>
              <a:ea typeface="Calibri"/>
            </a:endParaRPr>
          </a:p>
        </p:txBody>
      </p:sp>
      <p:sp>
        <p:nvSpPr>
          <p:cNvPr id="10" name="Google Shape;18;p31">
            <a:extLst>
              <a:ext uri="{FF2B5EF4-FFF2-40B4-BE49-F238E27FC236}">
                <a16:creationId xmlns:a16="http://schemas.microsoft.com/office/drawing/2014/main" id="{594E8235-4CBC-CD58-5105-96B75F2FB3EB}"/>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dirty="0">
                <a:solidFill>
                  <a:schemeClr val="tx1">
                    <a:lumMod val="40000"/>
                    <a:lumOff val="60000"/>
                  </a:schemeClr>
                </a:solidFill>
                <a:ea typeface="华文新魏"/>
              </a:rPr>
              <a:t>5</a:t>
            </a:r>
            <a:r>
              <a:rPr lang="en-US" altLang="zh-CN" sz="1200" dirty="0">
                <a:solidFill>
                  <a:schemeClr val="tx1">
                    <a:lumMod val="40000"/>
                    <a:lumOff val="60000"/>
                  </a:schemeClr>
                </a:solidFill>
                <a:ea typeface="华文新魏"/>
              </a:rPr>
              <a:t>7</a:t>
            </a:r>
            <a:r>
              <a:rPr lang="zh-CN" altLang="en-US" sz="1200" dirty="0">
                <a:solidFill>
                  <a:schemeClr val="tx1">
                    <a:lumMod val="40000"/>
                    <a:lumOff val="60000"/>
                  </a:schemeClr>
                </a:solidFill>
                <a:ea typeface="华文新魏"/>
              </a:rPr>
              <a:t>/3</a:t>
            </a:r>
          </a:p>
        </p:txBody>
      </p:sp>
      <p:pic>
        <p:nvPicPr>
          <p:cNvPr id="12" name="Picture 11" descr="A close up of a number&#10;&#10;AI-generated content may be incorrect.">
            <a:extLst>
              <a:ext uri="{FF2B5EF4-FFF2-40B4-BE49-F238E27FC236}">
                <a16:creationId xmlns:a16="http://schemas.microsoft.com/office/drawing/2014/main" id="{65BCBDCC-D59E-6CD1-C951-C973FA5560D8}"/>
              </a:ext>
            </a:extLst>
          </p:cNvPr>
          <p:cNvPicPr>
            <a:picLocks noChangeAspect="1"/>
          </p:cNvPicPr>
          <p:nvPr/>
        </p:nvPicPr>
        <p:blipFill>
          <a:blip r:embed="rId3"/>
          <a:stretch>
            <a:fillRect/>
          </a:stretch>
        </p:blipFill>
        <p:spPr>
          <a:xfrm>
            <a:off x="2892943" y="4352466"/>
            <a:ext cx="8376527" cy="1024540"/>
          </a:xfrm>
          <a:prstGeom prst="rect">
            <a:avLst/>
          </a:prstGeom>
          <a:ln>
            <a:solidFill>
              <a:schemeClr val="tx1"/>
            </a:solidFill>
          </a:ln>
        </p:spPr>
      </p:pic>
      <p:pic>
        <p:nvPicPr>
          <p:cNvPr id="14" name="Graphic 13" descr="Close with solid fill">
            <a:extLst>
              <a:ext uri="{FF2B5EF4-FFF2-40B4-BE49-F238E27FC236}">
                <a16:creationId xmlns:a16="http://schemas.microsoft.com/office/drawing/2014/main" id="{39C1B03F-D7B7-121A-60BB-8DC7C475F4B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71932" y="4487806"/>
            <a:ext cx="316134" cy="316134"/>
          </a:xfrm>
          <a:prstGeom prst="rect">
            <a:avLst/>
          </a:prstGeom>
        </p:spPr>
      </p:pic>
      <p:pic>
        <p:nvPicPr>
          <p:cNvPr id="19" name="Graphic 18" descr="Close with solid fill">
            <a:extLst>
              <a:ext uri="{FF2B5EF4-FFF2-40B4-BE49-F238E27FC236}">
                <a16:creationId xmlns:a16="http://schemas.microsoft.com/office/drawing/2014/main" id="{CFBBBEBC-0652-ADCE-99FA-676F6B73C9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88375" y="4485878"/>
            <a:ext cx="316134" cy="316134"/>
          </a:xfrm>
          <a:prstGeom prst="rect">
            <a:avLst/>
          </a:prstGeom>
        </p:spPr>
      </p:pic>
      <p:sp>
        <p:nvSpPr>
          <p:cNvPr id="21" name="TextBox 20">
            <a:extLst>
              <a:ext uri="{FF2B5EF4-FFF2-40B4-BE49-F238E27FC236}">
                <a16:creationId xmlns:a16="http://schemas.microsoft.com/office/drawing/2014/main" id="{068A7DA1-52F9-E0C7-2747-C9E8A045667B}"/>
              </a:ext>
            </a:extLst>
          </p:cNvPr>
          <p:cNvSpPr txBox="1"/>
          <p:nvPr/>
        </p:nvSpPr>
        <p:spPr>
          <a:xfrm>
            <a:off x="3958489" y="4988006"/>
            <a:ext cx="12149561" cy="378090"/>
          </a:xfrm>
          <a:prstGeom prst="rect">
            <a:avLst/>
          </a:prstGeom>
          <a:noFill/>
        </p:spPr>
        <p:txBody>
          <a:bodyPr wrap="square" rtlCol="0">
            <a:spAutoFit/>
          </a:bodyPr>
          <a:lstStyle/>
          <a:p>
            <a:pPr rtl="1"/>
            <a:r>
              <a:rPr lang="en-US" altLang="zh-CN" sz="1800" err="1">
                <a:solidFill>
                  <a:schemeClr val="tx2">
                    <a:lumMod val="50000"/>
                    <a:lumOff val="50000"/>
                  </a:schemeClr>
                </a:solidFill>
                <a:latin typeface="Harlow Solid Italic" panose="04030604020F02020D02" pitchFamily="82" charset="0"/>
              </a:rPr>
              <a:t>Bioline VC 01 /0139</a:t>
            </a:r>
          </a:p>
        </p:txBody>
      </p:sp>
      <p:pic>
        <p:nvPicPr>
          <p:cNvPr id="23" name="Graphic 22" descr="Close with solid fill">
            <a:extLst>
              <a:ext uri="{FF2B5EF4-FFF2-40B4-BE49-F238E27FC236}">
                <a16:creationId xmlns:a16="http://schemas.microsoft.com/office/drawing/2014/main" id="{6B85A224-F646-151A-5354-5100E0A552D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29866" y="4984915"/>
            <a:ext cx="316134" cy="316134"/>
          </a:xfrm>
          <a:prstGeom prst="rect">
            <a:avLst/>
          </a:prstGeom>
        </p:spPr>
      </p:pic>
      <p:sp>
        <p:nvSpPr>
          <p:cNvPr id="4" name="Triangle 5">
            <a:extLst>
              <a:ext uri="{FF2B5EF4-FFF2-40B4-BE49-F238E27FC236}">
                <a16:creationId xmlns:a16="http://schemas.microsoft.com/office/drawing/2014/main" id="{EF4BE252-C435-CB82-BE33-4A5C639EB884}"/>
              </a:ext>
            </a:extLst>
          </p:cNvPr>
          <p:cNvSpPr/>
          <p:nvPr/>
        </p:nvSpPr>
        <p:spPr>
          <a:xfrm rot="5400000">
            <a:off x="2749099" y="4584148"/>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HU"/>
          </a:p>
        </p:txBody>
      </p:sp>
    </p:spTree>
    <p:extLst>
      <p:ext uri="{BB962C8B-B14F-4D97-AF65-F5344CB8AC3E}">
        <p14:creationId xmlns:p14="http://schemas.microsoft.com/office/powerpoint/2010/main" val="34478935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0B047-B0C5-BFC1-BCF7-94C763B858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DC9E6D-D567-25CA-9B05-568675AEEFCD}"/>
              </a:ext>
            </a:extLst>
          </p:cNvPr>
          <p:cNvSpPr>
            <a:spLocks noGrp="1"/>
          </p:cNvSpPr>
          <p:nvPr>
            <p:ph type="title" idx="4294967295"/>
          </p:nvPr>
        </p:nvSpPr>
        <p:spPr>
          <a:xfrm>
            <a:off x="2209800" y="83932"/>
            <a:ext cx="7772400" cy="1463675"/>
          </a:xfrm>
        </p:spPr>
        <p:txBody>
          <a:bodyPr>
            <a:normAutofit/>
          </a:bodyPr>
          <a:lstStyle/>
          <a:p>
            <a:pPr rtl="1"/>
            <a:r>
              <a:rPr lang="ar-SA" altLang="en-US" b="1"/>
              <a:t>التقييم</a:t>
            </a:r>
          </a:p>
        </p:txBody>
      </p:sp>
      <p:sp>
        <p:nvSpPr>
          <p:cNvPr id="3" name="Content Placeholder 2">
            <a:extLst>
              <a:ext uri="{FF2B5EF4-FFF2-40B4-BE49-F238E27FC236}">
                <a16:creationId xmlns:a16="http://schemas.microsoft.com/office/drawing/2014/main" id="{7161A4F1-6DAC-8352-82B0-8B947D4DD010}"/>
              </a:ext>
            </a:extLst>
          </p:cNvPr>
          <p:cNvSpPr>
            <a:spLocks noGrp="1"/>
          </p:cNvSpPr>
          <p:nvPr>
            <p:ph idx="4294967295"/>
          </p:nvPr>
        </p:nvSpPr>
        <p:spPr>
          <a:xfrm>
            <a:off x="844998" y="1303525"/>
            <a:ext cx="10502003" cy="5176110"/>
          </a:xfrm>
        </p:spPr>
        <p:txBody>
          <a:bodyPr vert="horz" lIns="91440" tIns="45720" rIns="91440" bIns="45720" rtlCol="0" anchor="t">
            <a:noAutofit/>
          </a:bodyPr>
          <a:lstStyle/>
          <a:p>
            <a:pPr algn="just" rtl="1">
              <a:lnSpc>
                <a:spcPct val="100000"/>
              </a:lnSpc>
              <a:spcBef>
                <a:spcPts val="0"/>
              </a:spcBef>
              <a:spcAft>
                <a:spcPts val="600"/>
              </a:spcAft>
              <a:buClr>
                <a:srgbClr val="009999"/>
              </a:buClr>
            </a:pPr>
            <a:endParaRPr lang="ar-SA" altLang="en-US" sz="2200" dirty="0">
              <a:solidFill>
                <a:srgbClr val="129C94"/>
              </a:solidFill>
              <a:ea typeface="Calibri"/>
              <a:cs typeface="Tahoma"/>
            </a:endParaRPr>
          </a:p>
          <a:p>
            <a:pPr marL="228600" indent="-457200" algn="just" rtl="1">
              <a:lnSpc>
                <a:spcPct val="100000"/>
              </a:lnSpc>
              <a:spcBef>
                <a:spcPts val="0"/>
              </a:spcBef>
              <a:buFont typeface="+mj-lt"/>
              <a:buAutoNum type="arabicPeriod" startAt="8"/>
            </a:pPr>
            <a:r>
              <a:rPr lang="ar-SA" altLang="en-US" sz="2200" dirty="0">
                <a:ea typeface="Calibri"/>
                <a:cs typeface="Tahoma"/>
              </a:rPr>
              <a:t>كيف ستبلغ عن اختبار تشخيص سريع (RDT) لا تظهر فيه خط</a:t>
            </a:r>
            <a:r>
              <a:rPr lang="ar-LB" altLang="en-US" sz="2200" dirty="0">
                <a:ea typeface="Calibri"/>
                <a:cs typeface="Tahoma"/>
              </a:rPr>
              <a:t> </a:t>
            </a:r>
            <a:r>
              <a:rPr lang="en-US" altLang="en-US" sz="2200" dirty="0">
                <a:ea typeface="Calibri"/>
                <a:cs typeface="Tahoma"/>
              </a:rPr>
              <a:t>O1</a:t>
            </a:r>
            <a:r>
              <a:rPr lang="ar-SA" altLang="en-US" sz="2200" dirty="0">
                <a:ea typeface="Calibri"/>
                <a:cs typeface="Tahoma"/>
              </a:rPr>
              <a:t>؟</a:t>
            </a:r>
            <a:endParaRPr lang="en-US" altLang="en-US" sz="2200" dirty="0">
              <a:ea typeface="Calibri"/>
              <a:cs typeface="Tahoma"/>
            </a:endParaRPr>
          </a:p>
          <a:p>
            <a:pPr algn="just" rtl="1">
              <a:lnSpc>
                <a:spcPct val="100000"/>
              </a:lnSpc>
              <a:spcBef>
                <a:spcPts val="0"/>
              </a:spcBef>
            </a:pPr>
            <a:r>
              <a:rPr lang="ar-LB" altLang="en-US" sz="2400">
                <a:solidFill>
                  <a:schemeClr val="accent1"/>
                </a:solidFill>
                <a:ea typeface="Calibri"/>
              </a:rPr>
              <a:t>غير صالح</a:t>
            </a:r>
            <a:endParaRPr lang="ar-SA" altLang="en-US" sz="2400" dirty="0">
              <a:solidFill>
                <a:schemeClr val="accent1"/>
              </a:solidFill>
              <a:ea typeface="Calibri"/>
            </a:endParaRPr>
          </a:p>
          <a:p>
            <a:pPr algn="just" rtl="1">
              <a:lnSpc>
                <a:spcPct val="100000"/>
              </a:lnSpc>
              <a:spcBef>
                <a:spcPts val="0"/>
              </a:spcBef>
            </a:pPr>
            <a:endParaRPr lang="ar-SA" altLang="en-US" sz="2200" dirty="0">
              <a:ea typeface="Calibri"/>
              <a:cs typeface="Tahoma"/>
            </a:endParaRPr>
          </a:p>
          <a:p>
            <a:pPr algn="just">
              <a:lnSpc>
                <a:spcPct val="100000"/>
              </a:lnSpc>
              <a:spcBef>
                <a:spcPts val="0"/>
              </a:spcBef>
            </a:pPr>
            <a:endParaRPr lang="en-US" sz="2400" dirty="0">
              <a:ea typeface="Calibri" panose="020F0502020204030204" pitchFamily="34" charset="0"/>
            </a:endParaRPr>
          </a:p>
        </p:txBody>
      </p:sp>
      <p:sp>
        <p:nvSpPr>
          <p:cNvPr id="9" name="Google Shape;18;p31">
            <a:extLst>
              <a:ext uri="{FF2B5EF4-FFF2-40B4-BE49-F238E27FC236}">
                <a16:creationId xmlns:a16="http://schemas.microsoft.com/office/drawing/2014/main" id="{C65D2603-9D66-352E-6CB5-EE99AD96BAB5}"/>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dirty="0">
                <a:solidFill>
                  <a:schemeClr val="tx1">
                    <a:lumMod val="40000"/>
                    <a:lumOff val="60000"/>
                  </a:schemeClr>
                </a:solidFill>
                <a:ea typeface="华文新魏"/>
              </a:rPr>
              <a:t>5</a:t>
            </a:r>
            <a:r>
              <a:rPr lang="en-US" altLang="zh-CN" sz="1200" dirty="0">
                <a:solidFill>
                  <a:schemeClr val="tx1">
                    <a:lumMod val="40000"/>
                    <a:lumOff val="60000"/>
                  </a:schemeClr>
                </a:solidFill>
                <a:ea typeface="华文新魏"/>
              </a:rPr>
              <a:t>8</a:t>
            </a:r>
            <a:r>
              <a:rPr lang="zh-CN" altLang="en-US" sz="1200" dirty="0">
                <a:solidFill>
                  <a:schemeClr val="tx1">
                    <a:lumMod val="40000"/>
                    <a:lumOff val="60000"/>
                  </a:schemeClr>
                </a:solidFill>
                <a:ea typeface="华文新魏"/>
              </a:rPr>
              <a:t>/3</a:t>
            </a:r>
          </a:p>
        </p:txBody>
      </p:sp>
      <p:pic>
        <p:nvPicPr>
          <p:cNvPr id="5" name="Picture 4" descr="A close up of a number&#10;&#10;AI-generated content may be incorrect.">
            <a:extLst>
              <a:ext uri="{FF2B5EF4-FFF2-40B4-BE49-F238E27FC236}">
                <a16:creationId xmlns:a16="http://schemas.microsoft.com/office/drawing/2014/main" id="{D869B0EE-A2BB-E502-DDFE-10990DE9EDC1}"/>
              </a:ext>
            </a:extLst>
          </p:cNvPr>
          <p:cNvPicPr>
            <a:picLocks noChangeAspect="1"/>
          </p:cNvPicPr>
          <p:nvPr/>
        </p:nvPicPr>
        <p:blipFill>
          <a:blip r:embed="rId3"/>
          <a:stretch>
            <a:fillRect/>
          </a:stretch>
        </p:blipFill>
        <p:spPr>
          <a:xfrm>
            <a:off x="3077326" y="2767200"/>
            <a:ext cx="8376527" cy="1024540"/>
          </a:xfrm>
          <a:prstGeom prst="rect">
            <a:avLst/>
          </a:prstGeom>
          <a:ln>
            <a:solidFill>
              <a:schemeClr val="tx1"/>
            </a:solidFill>
          </a:ln>
        </p:spPr>
      </p:pic>
      <p:pic>
        <p:nvPicPr>
          <p:cNvPr id="7" name="Graphic 6" descr="Close with solid fill">
            <a:extLst>
              <a:ext uri="{FF2B5EF4-FFF2-40B4-BE49-F238E27FC236}">
                <a16:creationId xmlns:a16="http://schemas.microsoft.com/office/drawing/2014/main" id="{ECD98FC5-47CF-5EE0-07A4-E1B98B989AB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56315" y="2902540"/>
            <a:ext cx="316134" cy="316134"/>
          </a:xfrm>
          <a:prstGeom prst="rect">
            <a:avLst/>
          </a:prstGeom>
        </p:spPr>
      </p:pic>
      <p:pic>
        <p:nvPicPr>
          <p:cNvPr id="10" name="Graphic 9" descr="Close with solid fill">
            <a:extLst>
              <a:ext uri="{FF2B5EF4-FFF2-40B4-BE49-F238E27FC236}">
                <a16:creationId xmlns:a16="http://schemas.microsoft.com/office/drawing/2014/main" id="{01385141-BD62-2195-90B6-4FB606901ED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09652" y="2853215"/>
            <a:ext cx="316134" cy="316134"/>
          </a:xfrm>
          <a:prstGeom prst="rect">
            <a:avLst/>
          </a:prstGeom>
        </p:spPr>
      </p:pic>
      <p:sp>
        <p:nvSpPr>
          <p:cNvPr id="12" name="TextBox 11">
            <a:extLst>
              <a:ext uri="{FF2B5EF4-FFF2-40B4-BE49-F238E27FC236}">
                <a16:creationId xmlns:a16="http://schemas.microsoft.com/office/drawing/2014/main" id="{0ABB34EB-BCA2-80ED-8CEB-F8D51C673CFF}"/>
              </a:ext>
            </a:extLst>
          </p:cNvPr>
          <p:cNvSpPr txBox="1"/>
          <p:nvPr/>
        </p:nvSpPr>
        <p:spPr>
          <a:xfrm>
            <a:off x="4142872" y="3402740"/>
            <a:ext cx="12149561" cy="378090"/>
          </a:xfrm>
          <a:prstGeom prst="rect">
            <a:avLst/>
          </a:prstGeom>
          <a:noFill/>
        </p:spPr>
        <p:txBody>
          <a:bodyPr wrap="square" rtlCol="0">
            <a:spAutoFit/>
          </a:bodyPr>
          <a:lstStyle/>
          <a:p>
            <a:pPr rtl="1"/>
            <a:r>
              <a:rPr lang="en-US" altLang="zh-CN" sz="1800" err="1">
                <a:solidFill>
                  <a:schemeClr val="tx2">
                    <a:lumMod val="50000"/>
                    <a:lumOff val="50000"/>
                  </a:schemeClr>
                </a:solidFill>
                <a:latin typeface="Harlow Solid Italic" panose="04030604020F02020D02" pitchFamily="82" charset="0"/>
              </a:rPr>
              <a:t>Bioline VC 01 /0139</a:t>
            </a:r>
          </a:p>
        </p:txBody>
      </p:sp>
      <p:pic>
        <p:nvPicPr>
          <p:cNvPr id="22" name="Graphic 21" descr="Close with solid fill">
            <a:extLst>
              <a:ext uri="{FF2B5EF4-FFF2-40B4-BE49-F238E27FC236}">
                <a16:creationId xmlns:a16="http://schemas.microsoft.com/office/drawing/2014/main" id="{6260C71F-5F92-5315-0D55-56032B354CF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32881" y="3144034"/>
            <a:ext cx="180005" cy="180005"/>
          </a:xfrm>
          <a:prstGeom prst="rect">
            <a:avLst/>
          </a:prstGeom>
        </p:spPr>
      </p:pic>
      <p:sp>
        <p:nvSpPr>
          <p:cNvPr id="4" name="Triangle 5">
            <a:extLst>
              <a:ext uri="{FF2B5EF4-FFF2-40B4-BE49-F238E27FC236}">
                <a16:creationId xmlns:a16="http://schemas.microsoft.com/office/drawing/2014/main" id="{F6E0C96C-B401-6E19-26E0-7B970FB717AD}"/>
              </a:ext>
            </a:extLst>
          </p:cNvPr>
          <p:cNvSpPr/>
          <p:nvPr/>
        </p:nvSpPr>
        <p:spPr>
          <a:xfrm rot="5400000">
            <a:off x="2897321" y="2958095"/>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HU"/>
          </a:p>
        </p:txBody>
      </p:sp>
    </p:spTree>
    <p:extLst>
      <p:ext uri="{BB962C8B-B14F-4D97-AF65-F5344CB8AC3E}">
        <p14:creationId xmlns:p14="http://schemas.microsoft.com/office/powerpoint/2010/main" val="3001065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543FA-CC1F-46E2-B712-1773048BB41D}"/>
              </a:ext>
            </a:extLst>
          </p:cNvPr>
          <p:cNvSpPr>
            <a:spLocks noGrp="1"/>
          </p:cNvSpPr>
          <p:nvPr>
            <p:ph type="title"/>
          </p:nvPr>
        </p:nvSpPr>
        <p:spPr/>
        <p:txBody>
          <a:bodyPr>
            <a:normAutofit/>
          </a:bodyPr>
          <a:lstStyle/>
          <a:p>
            <a:pPr rtl="1"/>
            <a:r>
              <a:rPr lang="ar-SA" altLang="en-US" sz="4000" b="1"/>
              <a:t>ما هي اختبارات التشخيص السريع (RDTs)؟</a:t>
            </a:r>
            <a:endParaRPr lang="en-US" b="1" cap="none"/>
          </a:p>
        </p:txBody>
      </p:sp>
      <p:sp>
        <p:nvSpPr>
          <p:cNvPr id="7" name="Text Placeholder 6">
            <a:extLst>
              <a:ext uri="{FF2B5EF4-FFF2-40B4-BE49-F238E27FC236}">
                <a16:creationId xmlns:a16="http://schemas.microsoft.com/office/drawing/2014/main" id="{595681BB-BE28-FDD8-9E7B-ECA04ED17E40}"/>
              </a:ext>
            </a:extLst>
          </p:cNvPr>
          <p:cNvSpPr>
            <a:spLocks noGrp="1" noChangeAspect="1"/>
          </p:cNvSpPr>
          <p:nvPr>
            <p:ph type="body" sz="quarter" idx="24"/>
          </p:nvPr>
        </p:nvSpPr>
        <p:spPr>
          <a:xfrm>
            <a:off x="631617" y="1676311"/>
            <a:ext cx="2987379" cy="4664515"/>
          </a:xfrm>
        </p:spPr>
        <p:txBody>
          <a:bodyPr vert="horz" lIns="216000" tIns="216000" rIns="216000" bIns="216000" rtlCol="0" anchor="t">
            <a:noAutofit/>
          </a:bodyPr>
          <a:lstStyle/>
          <a:p>
            <a:pPr algn="r" rtl="1">
              <a:lnSpc>
                <a:spcPct val="100000"/>
              </a:lnSpc>
              <a:spcAft>
                <a:spcPts val="600"/>
              </a:spcAft>
              <a:buClr>
                <a:srgbClr val="129C94"/>
              </a:buClr>
            </a:pPr>
            <a:r>
              <a:rPr lang="ar-SA" altLang="en-US" sz="1800" b="1"/>
              <a:t>المفهوم:
اختبارات المناعة الكروماتوغرافية الانسيابية الجانبية</a:t>
            </a:r>
          </a:p>
          <a:p>
            <a:pPr marL="322580" lvl="1" indent="-285750" algn="r" rtl="1">
              <a:lnSpc>
                <a:spcPct val="100000"/>
              </a:lnSpc>
              <a:spcAft>
                <a:spcPts val="600"/>
              </a:spcAft>
              <a:buClr>
                <a:srgbClr val="129C94"/>
              </a:buClr>
            </a:pPr>
            <a:r>
              <a:rPr lang="ar-SA" altLang="en-US" sz="1800"/>
              <a:t>الكشف السريع عن مستضدات O1 أو O1 و O139 (أقل من 30 دقيقة)</a:t>
            </a:r>
          </a:p>
          <a:p>
            <a:pPr marL="322580" indent="-285750" algn="r" rtl="1">
              <a:lnSpc>
                <a:spcPct val="100000"/>
              </a:lnSpc>
              <a:spcAft>
                <a:spcPts val="600"/>
              </a:spcAft>
              <a:buClr>
                <a:srgbClr val="129C94"/>
              </a:buClr>
              <a:buFont typeface="Arial" panose="020B0604020202020204" pitchFamily="34" charset="0"/>
              <a:buChar char="•"/>
            </a:pPr>
            <a:r>
              <a:rPr lang="ar-SA" altLang="en-US" sz="1800">
                <a:solidFill>
                  <a:srgbClr val="414141"/>
                </a:solidFill>
              </a:rPr>
              <a:t>الكشف المباشر في عينات البراز</a:t>
            </a:r>
            <a:endParaRPr lang="en-US" sz="1600">
              <a:solidFill>
                <a:srgbClr val="FF0000"/>
              </a:solidFill>
            </a:endParaRPr>
          </a:p>
          <a:p>
            <a:pPr marL="322580" lvl="1" indent="-285750" algn="r" rtl="1">
              <a:lnSpc>
                <a:spcPct val="100000"/>
              </a:lnSpc>
              <a:spcAft>
                <a:spcPts val="600"/>
              </a:spcAft>
              <a:buClr>
                <a:srgbClr val="129C94"/>
              </a:buClr>
            </a:pPr>
            <a:r>
              <a:rPr lang="ar-SA" altLang="en-US" sz="1800"/>
              <a:t>لا تتطلب إعدادًا معمليًا معقدًا</a:t>
            </a:r>
          </a:p>
        </p:txBody>
      </p:sp>
      <p:sp>
        <p:nvSpPr>
          <p:cNvPr id="13" name="Text Placeholder 12">
            <a:extLst>
              <a:ext uri="{FF2B5EF4-FFF2-40B4-BE49-F238E27FC236}">
                <a16:creationId xmlns:a16="http://schemas.microsoft.com/office/drawing/2014/main" id="{9B5CE640-E77F-E37A-33DE-B49CAB152625}"/>
              </a:ext>
            </a:extLst>
          </p:cNvPr>
          <p:cNvSpPr>
            <a:spLocks noGrp="1" noChangeAspect="1"/>
          </p:cNvSpPr>
          <p:nvPr>
            <p:ph type="body" sz="quarter" idx="25"/>
          </p:nvPr>
        </p:nvSpPr>
        <p:spPr>
          <a:xfrm>
            <a:off x="3877479" y="1690688"/>
            <a:ext cx="3133772" cy="4650138"/>
          </a:xfrm>
        </p:spPr>
        <p:txBody>
          <a:bodyPr vert="horz" lIns="216000" tIns="216000" rIns="216000" bIns="216000" rtlCol="0" anchor="t">
            <a:noAutofit/>
          </a:bodyPr>
          <a:lstStyle/>
          <a:p>
            <a:pPr algn="r" rtl="1">
              <a:lnSpc>
                <a:spcPct val="150000"/>
              </a:lnSpc>
              <a:buClr>
                <a:srgbClr val="129C94"/>
              </a:buClr>
            </a:pPr>
            <a:r>
              <a:rPr lang="ar-SA" altLang="en-US" sz="2000" b="1">
                <a:cs typeface="Tahoma"/>
              </a:rPr>
              <a:t>التغليف:</a:t>
            </a:r>
          </a:p>
          <a:p>
            <a:pPr marL="321945" lvl="1" indent="-285750" algn="r" rtl="1">
              <a:lnSpc>
                <a:spcPct val="150000"/>
              </a:lnSpc>
              <a:buClr>
                <a:srgbClr val="129C94"/>
              </a:buClr>
            </a:pPr>
            <a:r>
              <a:rPr lang="ar-SA" altLang="en-US" sz="1800">
                <a:cs typeface="Tahoma"/>
              </a:rPr>
              <a:t>خراطيش</a:t>
            </a:r>
          </a:p>
          <a:p>
            <a:pPr marL="321945" lvl="1" indent="-285750" algn="r" rtl="1">
              <a:lnSpc>
                <a:spcPct val="150000"/>
              </a:lnSpc>
              <a:buClr>
                <a:srgbClr val="129C94"/>
              </a:buClr>
            </a:pPr>
            <a:r>
              <a:rPr lang="ar-SA" altLang="en-US" sz="1800">
                <a:cs typeface="Tahoma"/>
              </a:rPr>
              <a:t> الشريط الكاشف</a:t>
            </a:r>
            <a:r>
              <a:rPr lang="ar-SA" altLang="en-US" sz="1800" i="1">
                <a:latin typeface="Trebuchet MS"/>
                <a:cs typeface="Tahoma"/>
              </a:rPr>
              <a:t>(مثل اختبارات الحمل المنزلي أو اختبارات كوفيد) </a:t>
            </a:r>
            <a:endParaRPr lang="en-US" sz="1800" i="1">
              <a:latin typeface="Trebuchet MS" panose="020B0703020202090204" pitchFamily="34" charset="0"/>
              <a:cs typeface="Tahoma"/>
            </a:endParaRPr>
          </a:p>
          <a:p>
            <a:pPr marL="285750" lvl="1" indent="-285750" algn="r" rtl="1">
              <a:lnSpc>
                <a:spcPct val="100000"/>
              </a:lnSpc>
            </a:pPr>
            <a:r>
              <a:rPr lang="ar-SA" altLang="en-US" sz="1800">
                <a:cs typeface="Tahoma"/>
              </a:rPr>
              <a:t>معبأة كمجموعات تتضمن جميع الكواشف اللازمة</a:t>
            </a:r>
          </a:p>
          <a:p>
            <a:pPr marL="35560" lvl="1" algn="r">
              <a:lnSpc>
                <a:spcPct val="100000"/>
              </a:lnSpc>
            </a:pPr>
            <a:endParaRPr lang="en-US" sz="1600"/>
          </a:p>
          <a:p>
            <a:pPr marL="0" lvl="1" indent="0" algn="r">
              <a:lnSpc>
                <a:spcPct val="100000"/>
              </a:lnSpc>
              <a:buNone/>
            </a:pPr>
            <a:endParaRPr lang="en-US" sz="1600"/>
          </a:p>
        </p:txBody>
      </p:sp>
      <p:sp>
        <p:nvSpPr>
          <p:cNvPr id="18" name="Triangle 17">
            <a:extLst>
              <a:ext uri="{FF2B5EF4-FFF2-40B4-BE49-F238E27FC236}">
                <a16:creationId xmlns:a16="http://schemas.microsoft.com/office/drawing/2014/main" id="{E9C335A6-47E0-EAAE-0BB4-0B7B0D448A7C}"/>
              </a:ext>
            </a:extLst>
          </p:cNvPr>
          <p:cNvSpPr/>
          <p:nvPr/>
        </p:nvSpPr>
        <p:spPr>
          <a:xfrm rot="10800000">
            <a:off x="844329" y="1590103"/>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22" name="Triangle 21">
            <a:extLst>
              <a:ext uri="{FF2B5EF4-FFF2-40B4-BE49-F238E27FC236}">
                <a16:creationId xmlns:a16="http://schemas.microsoft.com/office/drawing/2014/main" id="{743CB7AA-4076-14D3-2721-59D5DCA2C728}"/>
              </a:ext>
            </a:extLst>
          </p:cNvPr>
          <p:cNvSpPr/>
          <p:nvPr/>
        </p:nvSpPr>
        <p:spPr>
          <a:xfrm rot="10800000">
            <a:off x="4075499" y="1590103"/>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23" name="TextBox 22">
            <a:extLst>
              <a:ext uri="{FF2B5EF4-FFF2-40B4-BE49-F238E27FC236}">
                <a16:creationId xmlns:a16="http://schemas.microsoft.com/office/drawing/2014/main" id="{1F14E523-5CA9-5EC0-266A-1EA81D83002D}"/>
              </a:ext>
            </a:extLst>
          </p:cNvPr>
          <p:cNvSpPr txBox="1"/>
          <p:nvPr/>
        </p:nvSpPr>
        <p:spPr>
          <a:xfrm>
            <a:off x="7879900" y="1712924"/>
            <a:ext cx="1247678" cy="307777"/>
          </a:xfrm>
          <a:prstGeom prst="rect">
            <a:avLst/>
          </a:prstGeom>
          <a:solidFill>
            <a:schemeClr val="bg1">
              <a:lumMod val="85000"/>
            </a:schemeClr>
          </a:solidFill>
        </p:spPr>
        <p:txBody>
          <a:bodyPr wrap="square" lIns="91440" tIns="45720" rIns="91440" bIns="45720" rtlCol="0" anchor="t">
            <a:spAutoFit/>
          </a:bodyPr>
          <a:lstStyle/>
          <a:p>
            <a:pPr algn="r" rtl="1"/>
            <a:r>
              <a:rPr lang="ar-SA" altLang="en-US" sz="1400">
                <a:solidFill>
                  <a:srgbClr val="3F3F3F"/>
                </a:solidFill>
                <a:effectLst/>
                <a:latin typeface="Helvetica"/>
                <a:cs typeface="Helvetica"/>
              </a:rPr>
              <a:t> الشريط الكاشف</a:t>
            </a:r>
          </a:p>
        </p:txBody>
      </p:sp>
      <p:sp>
        <p:nvSpPr>
          <p:cNvPr id="24" name="TextBox 23">
            <a:extLst>
              <a:ext uri="{FF2B5EF4-FFF2-40B4-BE49-F238E27FC236}">
                <a16:creationId xmlns:a16="http://schemas.microsoft.com/office/drawing/2014/main" id="{0DB14988-D463-2A35-A129-03B7747DC22E}"/>
              </a:ext>
            </a:extLst>
          </p:cNvPr>
          <p:cNvSpPr txBox="1"/>
          <p:nvPr/>
        </p:nvSpPr>
        <p:spPr>
          <a:xfrm>
            <a:off x="10543598" y="1712041"/>
            <a:ext cx="842937" cy="307777"/>
          </a:xfrm>
          <a:prstGeom prst="rect">
            <a:avLst/>
          </a:prstGeom>
          <a:solidFill>
            <a:schemeClr val="bg1">
              <a:lumMod val="85000"/>
            </a:schemeClr>
          </a:solidFill>
        </p:spPr>
        <p:txBody>
          <a:bodyPr wrap="square" lIns="91440" tIns="45720" rIns="91440" bIns="45720" rtlCol="0" anchor="t">
            <a:spAutoFit/>
          </a:bodyPr>
          <a:lstStyle/>
          <a:p>
            <a:pPr algn="r" rtl="1"/>
            <a:r>
              <a:rPr lang="ar-SA" altLang="en-US" sz="1400">
                <a:solidFill>
                  <a:srgbClr val="3F3F3F"/>
                </a:solidFill>
                <a:effectLst/>
                <a:latin typeface="Helvetica"/>
                <a:cs typeface="Helvetica"/>
              </a:rPr>
              <a:t>خراطيش</a:t>
            </a:r>
          </a:p>
        </p:txBody>
      </p:sp>
      <p:grpSp>
        <p:nvGrpSpPr>
          <p:cNvPr id="4" name="Group 3">
            <a:extLst>
              <a:ext uri="{FF2B5EF4-FFF2-40B4-BE49-F238E27FC236}">
                <a16:creationId xmlns:a16="http://schemas.microsoft.com/office/drawing/2014/main" id="{90B6AFA4-A204-E52C-CB80-863C02EED6A0}"/>
              </a:ext>
            </a:extLst>
          </p:cNvPr>
          <p:cNvGrpSpPr/>
          <p:nvPr/>
        </p:nvGrpSpPr>
        <p:grpSpPr>
          <a:xfrm>
            <a:off x="7011251" y="2064626"/>
            <a:ext cx="5038999" cy="4502119"/>
            <a:chOff x="5677868" y="2017849"/>
            <a:chExt cx="5038999" cy="4502119"/>
          </a:xfrm>
        </p:grpSpPr>
        <p:sp>
          <p:nvSpPr>
            <p:cNvPr id="8" name="TextBox 5">
              <a:extLst>
                <a:ext uri="{FF2B5EF4-FFF2-40B4-BE49-F238E27FC236}">
                  <a16:creationId xmlns:a16="http://schemas.microsoft.com/office/drawing/2014/main" id="{3EFFDB56-26D1-DC93-2412-2645F1B9B128}"/>
                </a:ext>
              </a:extLst>
            </p:cNvPr>
            <p:cNvSpPr txBox="1"/>
            <p:nvPr/>
          </p:nvSpPr>
          <p:spPr>
            <a:xfrm>
              <a:off x="5677868" y="3604040"/>
              <a:ext cx="127268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1"/>
              <a:r>
                <a:rPr lang="ar-SA" altLang="en-US" sz="1400"/>
                <a:t>شريط تحكم</a:t>
              </a:r>
            </a:p>
          </p:txBody>
        </p:sp>
        <p:sp>
          <p:nvSpPr>
            <p:cNvPr id="15" name="TextBox 6">
              <a:extLst>
                <a:ext uri="{FF2B5EF4-FFF2-40B4-BE49-F238E27FC236}">
                  <a16:creationId xmlns:a16="http://schemas.microsoft.com/office/drawing/2014/main" id="{89C49687-4CF4-C15C-4B93-63B5E9BC5733}"/>
                </a:ext>
              </a:extLst>
            </p:cNvPr>
            <p:cNvSpPr txBox="1"/>
            <p:nvPr/>
          </p:nvSpPr>
          <p:spPr>
            <a:xfrm>
              <a:off x="5677868" y="4702427"/>
              <a:ext cx="1272689" cy="307777"/>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1"/>
              <a:r>
                <a:rPr lang="en-US" altLang="zh-CN" sz="1400"/>
                <a:t>O139</a:t>
              </a:r>
            </a:p>
          </p:txBody>
        </p:sp>
        <p:cxnSp>
          <p:nvCxnSpPr>
            <p:cNvPr id="16" name="Straight Arrow Connector 15">
              <a:extLst>
                <a:ext uri="{FF2B5EF4-FFF2-40B4-BE49-F238E27FC236}">
                  <a16:creationId xmlns:a16="http://schemas.microsoft.com/office/drawing/2014/main" id="{99A8EA6F-F238-287F-B801-8E3FC958FB0F}"/>
                </a:ext>
              </a:extLst>
            </p:cNvPr>
            <p:cNvCxnSpPr>
              <a:cxnSpLocks/>
            </p:cNvCxnSpPr>
            <p:nvPr/>
          </p:nvCxnSpPr>
          <p:spPr>
            <a:xfrm>
              <a:off x="6950557" y="3757929"/>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89E87C3D-B01F-F782-D412-18F9757B018D}"/>
                </a:ext>
              </a:extLst>
            </p:cNvPr>
            <p:cNvCxnSpPr>
              <a:cxnSpLocks/>
            </p:cNvCxnSpPr>
            <p:nvPr/>
          </p:nvCxnSpPr>
          <p:spPr>
            <a:xfrm>
              <a:off x="6950557" y="4848904"/>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TextBox 16">
              <a:extLst>
                <a:ext uri="{FF2B5EF4-FFF2-40B4-BE49-F238E27FC236}">
                  <a16:creationId xmlns:a16="http://schemas.microsoft.com/office/drawing/2014/main" id="{D23700BA-22AD-99A7-580A-F8D964F79E3D}"/>
                </a:ext>
              </a:extLst>
            </p:cNvPr>
            <p:cNvSpPr txBox="1"/>
            <p:nvPr/>
          </p:nvSpPr>
          <p:spPr>
            <a:xfrm>
              <a:off x="5677868" y="4244195"/>
              <a:ext cx="1272689" cy="307777"/>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1"/>
              <a:r>
                <a:rPr lang="en-US" altLang="zh-CN" sz="1400"/>
                <a:t>O1</a:t>
              </a:r>
            </a:p>
          </p:txBody>
        </p:sp>
        <p:cxnSp>
          <p:nvCxnSpPr>
            <p:cNvPr id="20" name="Straight Arrow Connector 19">
              <a:extLst>
                <a:ext uri="{FF2B5EF4-FFF2-40B4-BE49-F238E27FC236}">
                  <a16:creationId xmlns:a16="http://schemas.microsoft.com/office/drawing/2014/main" id="{273E486C-0746-E901-4E46-7B541B649E63}"/>
                </a:ext>
              </a:extLst>
            </p:cNvPr>
            <p:cNvCxnSpPr>
              <a:cxnSpLocks/>
            </p:cNvCxnSpPr>
            <p:nvPr/>
          </p:nvCxnSpPr>
          <p:spPr>
            <a:xfrm>
              <a:off x="6950557" y="4415386"/>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1" name="Picture 20">
              <a:extLst>
                <a:ext uri="{FF2B5EF4-FFF2-40B4-BE49-F238E27FC236}">
                  <a16:creationId xmlns:a16="http://schemas.microsoft.com/office/drawing/2014/main" id="{BFD781A4-3474-2203-7F11-CFA3484C0A2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977684" y="2017849"/>
              <a:ext cx="1138466" cy="4502119"/>
            </a:xfrm>
            <a:prstGeom prst="rect">
              <a:avLst/>
            </a:prstGeom>
          </p:spPr>
        </p:pic>
        <p:pic>
          <p:nvPicPr>
            <p:cNvPr id="25" name="Picture 24">
              <a:extLst>
                <a:ext uri="{FF2B5EF4-FFF2-40B4-BE49-F238E27FC236}">
                  <a16:creationId xmlns:a16="http://schemas.microsoft.com/office/drawing/2014/main" id="{D7705AFA-1F6E-AC73-FC4F-2F1FA57AC4C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294792" y="2248118"/>
              <a:ext cx="1422075" cy="3224363"/>
            </a:xfrm>
            <a:prstGeom prst="rect">
              <a:avLst/>
            </a:prstGeom>
          </p:spPr>
        </p:pic>
        <p:sp>
          <p:nvSpPr>
            <p:cNvPr id="26" name="TextBox 20">
              <a:extLst>
                <a:ext uri="{FF2B5EF4-FFF2-40B4-BE49-F238E27FC236}">
                  <a16:creationId xmlns:a16="http://schemas.microsoft.com/office/drawing/2014/main" id="{C999335A-7FCD-B959-0D6B-DEE81967665D}"/>
                </a:ext>
              </a:extLst>
            </p:cNvPr>
            <p:cNvSpPr txBox="1"/>
            <p:nvPr/>
          </p:nvSpPr>
          <p:spPr>
            <a:xfrm>
              <a:off x="7890350" y="3650348"/>
              <a:ext cx="127268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1"/>
              <a:r>
                <a:rPr lang="ar-SA" altLang="en-US" sz="1400"/>
                <a:t>شريط تحكم</a:t>
              </a:r>
            </a:p>
          </p:txBody>
        </p:sp>
        <p:sp>
          <p:nvSpPr>
            <p:cNvPr id="28" name="TextBox 21">
              <a:extLst>
                <a:ext uri="{FF2B5EF4-FFF2-40B4-BE49-F238E27FC236}">
                  <a16:creationId xmlns:a16="http://schemas.microsoft.com/office/drawing/2014/main" id="{8F60DAD7-6986-1E78-7DCF-50B8C4D91408}"/>
                </a:ext>
              </a:extLst>
            </p:cNvPr>
            <p:cNvSpPr txBox="1"/>
            <p:nvPr/>
          </p:nvSpPr>
          <p:spPr>
            <a:xfrm>
              <a:off x="7890350" y="4033675"/>
              <a:ext cx="1272689" cy="307777"/>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1"/>
              <a:r>
                <a:rPr lang="en-US" altLang="zh-CN" sz="1400"/>
                <a:t>O1</a:t>
              </a:r>
            </a:p>
          </p:txBody>
        </p:sp>
        <p:cxnSp>
          <p:nvCxnSpPr>
            <p:cNvPr id="29" name="Straight Arrow Connector 28">
              <a:extLst>
                <a:ext uri="{FF2B5EF4-FFF2-40B4-BE49-F238E27FC236}">
                  <a16:creationId xmlns:a16="http://schemas.microsoft.com/office/drawing/2014/main" id="{D66A2D65-DC4F-9C5F-9899-9937A697AE44}"/>
                </a:ext>
              </a:extLst>
            </p:cNvPr>
            <p:cNvCxnSpPr>
              <a:cxnSpLocks/>
            </p:cNvCxnSpPr>
            <p:nvPr/>
          </p:nvCxnSpPr>
          <p:spPr>
            <a:xfrm>
              <a:off x="9163039" y="3804236"/>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B705BACC-E120-2E55-3FB3-49833C138BAF}"/>
                </a:ext>
              </a:extLst>
            </p:cNvPr>
            <p:cNvCxnSpPr>
              <a:cxnSpLocks/>
            </p:cNvCxnSpPr>
            <p:nvPr/>
          </p:nvCxnSpPr>
          <p:spPr>
            <a:xfrm>
              <a:off x="9163039" y="4194990"/>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TextBox 24">
              <a:extLst>
                <a:ext uri="{FF2B5EF4-FFF2-40B4-BE49-F238E27FC236}">
                  <a16:creationId xmlns:a16="http://schemas.microsoft.com/office/drawing/2014/main" id="{57D010AB-043D-4AF4-2AA7-E91BDF2D2587}"/>
                </a:ext>
              </a:extLst>
            </p:cNvPr>
            <p:cNvSpPr txBox="1"/>
            <p:nvPr/>
          </p:nvSpPr>
          <p:spPr>
            <a:xfrm>
              <a:off x="7890350" y="3853896"/>
              <a:ext cx="1272689" cy="307777"/>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1"/>
              <a:r>
                <a:rPr lang="en-US" altLang="zh-CN" sz="1400"/>
                <a:t>O139</a:t>
              </a:r>
            </a:p>
          </p:txBody>
        </p:sp>
        <p:cxnSp>
          <p:nvCxnSpPr>
            <p:cNvPr id="32" name="Straight Arrow Connector 31">
              <a:extLst>
                <a:ext uri="{FF2B5EF4-FFF2-40B4-BE49-F238E27FC236}">
                  <a16:creationId xmlns:a16="http://schemas.microsoft.com/office/drawing/2014/main" id="{D9D4559F-0D26-6706-086C-8614035824B4}"/>
                </a:ext>
              </a:extLst>
            </p:cNvPr>
            <p:cNvCxnSpPr>
              <a:cxnSpLocks/>
            </p:cNvCxnSpPr>
            <p:nvPr/>
          </p:nvCxnSpPr>
          <p:spPr>
            <a:xfrm>
              <a:off x="9163039" y="4008611"/>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5" name="Google Shape;18;p31">
            <a:extLst>
              <a:ext uri="{FF2B5EF4-FFF2-40B4-BE49-F238E27FC236}">
                <a16:creationId xmlns:a16="http://schemas.microsoft.com/office/drawing/2014/main" id="{49ECEE95-E943-A699-F852-E939C27E4F33}"/>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fr-FR" altLang="zh-CN" sz="1200">
                <a:solidFill>
                  <a:schemeClr val="tx1">
                    <a:lumMod val="40000"/>
                    <a:lumOff val="60000"/>
                  </a:schemeClr>
                </a:solidFill>
              </a:rPr>
              <a:t>6</a:t>
            </a:r>
            <a:r>
              <a:rPr lang="zh-CN" altLang="en-US" sz="1200">
                <a:solidFill>
                  <a:schemeClr val="tx1">
                    <a:lumMod val="40000"/>
                    <a:lumOff val="60000"/>
                  </a:schemeClr>
                </a:solidFill>
              </a:rPr>
              <a:t>/</a:t>
            </a:r>
            <a:r>
              <a:rPr lang="en-US" altLang="zh-CN" sz="1200">
                <a:solidFill>
                  <a:schemeClr val="tx1">
                    <a:lumMod val="40000"/>
                    <a:lumOff val="60000"/>
                  </a:schemeClr>
                </a:solidFill>
              </a:rPr>
              <a:t>3</a:t>
            </a:r>
            <a:endParaRPr sz="1200">
              <a:solidFill>
                <a:schemeClr val="tx1">
                  <a:lumMod val="40000"/>
                  <a:lumOff val="60000"/>
                </a:schemeClr>
              </a:solidFill>
            </a:endParaRPr>
          </a:p>
        </p:txBody>
      </p:sp>
    </p:spTree>
    <p:extLst>
      <p:ext uri="{BB962C8B-B14F-4D97-AF65-F5344CB8AC3E}">
        <p14:creationId xmlns:p14="http://schemas.microsoft.com/office/powerpoint/2010/main" val="2421413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1AD052-DAC6-9D1F-8B38-285DDFFA5784}"/>
              </a:ext>
            </a:extLst>
          </p:cNvPr>
          <p:cNvSpPr>
            <a:spLocks noGrp="1"/>
          </p:cNvSpPr>
          <p:nvPr>
            <p:ph type="title"/>
          </p:nvPr>
        </p:nvSpPr>
        <p:spPr/>
        <p:txBody>
          <a:bodyPr/>
          <a:lstStyle/>
          <a:p>
            <a:pPr rtl="1"/>
            <a:r>
              <a:rPr lang="ar-SA" altLang="en-US" sz="4200" b="1">
                <a:latin typeface="Trebuchet MS" panose="020B0703020202090204" pitchFamily="34" charset="0"/>
              </a:rPr>
              <a:t>المنتجات المتاحة</a:t>
            </a:r>
          </a:p>
        </p:txBody>
      </p:sp>
      <p:sp>
        <p:nvSpPr>
          <p:cNvPr id="10" name="Text Placeholder 9">
            <a:extLst>
              <a:ext uri="{FF2B5EF4-FFF2-40B4-BE49-F238E27FC236}">
                <a16:creationId xmlns:a16="http://schemas.microsoft.com/office/drawing/2014/main" id="{E7FA1A42-7B0F-A4D0-DF98-63947D087BA1}"/>
              </a:ext>
            </a:extLst>
          </p:cNvPr>
          <p:cNvSpPr>
            <a:spLocks noGrp="1"/>
          </p:cNvSpPr>
          <p:nvPr>
            <p:ph type="body" sz="quarter" idx="24"/>
          </p:nvPr>
        </p:nvSpPr>
        <p:spPr>
          <a:xfrm>
            <a:off x="1011644" y="1617363"/>
            <a:ext cx="10584300" cy="917200"/>
          </a:xfrm>
        </p:spPr>
        <p:txBody>
          <a:bodyPr vert="horz" lIns="216000" tIns="216000" rIns="216000" bIns="216000" rtlCol="0" anchor="t">
            <a:noAutofit/>
          </a:bodyPr>
          <a:lstStyle/>
          <a:p>
            <a:pPr algn="r" rtl="1"/>
            <a:r>
              <a:rPr lang="ar-SA" altLang="en-US" sz="2000"/>
              <a:t>توجد اختبارات تشخيص سريع (RDTs) متعددة متوفرة تجاريًا بمستويات متفاوتة من الدقة مما يجعل العديد منها أقل ملاءمة للاستخدام.</a:t>
            </a:r>
          </a:p>
        </p:txBody>
      </p:sp>
      <p:sp>
        <p:nvSpPr>
          <p:cNvPr id="11" name="Text Placeholder 10">
            <a:extLst>
              <a:ext uri="{FF2B5EF4-FFF2-40B4-BE49-F238E27FC236}">
                <a16:creationId xmlns:a16="http://schemas.microsoft.com/office/drawing/2014/main" id="{54882702-CD53-E892-0D00-4CB86CC0A87E}"/>
              </a:ext>
            </a:extLst>
          </p:cNvPr>
          <p:cNvSpPr>
            <a:spLocks noGrp="1"/>
          </p:cNvSpPr>
          <p:nvPr>
            <p:ph type="body" sz="quarter" idx="25"/>
          </p:nvPr>
        </p:nvSpPr>
        <p:spPr>
          <a:xfrm>
            <a:off x="1011643" y="2752025"/>
            <a:ext cx="10584299" cy="676976"/>
          </a:xfrm>
        </p:spPr>
        <p:txBody>
          <a:bodyPr/>
          <a:lstStyle/>
          <a:p>
            <a:pPr algn="r" rtl="1"/>
            <a:r>
              <a:rPr lang="ar-SA" altLang="en-US" sz="2000"/>
              <a:t>لا يوجد أي منها مؤهل مسبقًا من قبل منظمة الصحة العالمية حتى الآن.</a:t>
            </a:r>
          </a:p>
        </p:txBody>
      </p:sp>
      <p:sp>
        <p:nvSpPr>
          <p:cNvPr id="12" name="Text Placeholder 11">
            <a:extLst>
              <a:ext uri="{FF2B5EF4-FFF2-40B4-BE49-F238E27FC236}">
                <a16:creationId xmlns:a16="http://schemas.microsoft.com/office/drawing/2014/main" id="{1D772949-B48C-1DA8-0A25-6ACF7E303D6A}"/>
              </a:ext>
            </a:extLst>
          </p:cNvPr>
          <p:cNvSpPr>
            <a:spLocks noGrp="1"/>
          </p:cNvSpPr>
          <p:nvPr>
            <p:ph type="body" sz="quarter" idx="26"/>
          </p:nvPr>
        </p:nvSpPr>
        <p:spPr>
          <a:xfrm>
            <a:off x="1011644" y="3646463"/>
            <a:ext cx="2507004" cy="1291297"/>
          </a:xfrm>
          <a:solidFill>
            <a:schemeClr val="accent4">
              <a:lumMod val="60000"/>
              <a:lumOff val="40000"/>
            </a:schemeClr>
          </a:solidFill>
          <a:ln>
            <a:noFill/>
          </a:ln>
        </p:spPr>
        <p:txBody>
          <a:bodyPr/>
          <a:lstStyle/>
          <a:p>
            <a:pPr algn="r" rtl="1"/>
            <a:r>
              <a:rPr lang="ar-SA" altLang="en-US" sz="2000" b="1"/>
              <a:t>توصي منظمة الصحة العالمية وتوزع:</a:t>
            </a:r>
            <a:endParaRPr lang="en-US"/>
          </a:p>
          <a:p>
            <a:pPr algn="r"/>
            <a:endParaRPr lang="en-GB"/>
          </a:p>
        </p:txBody>
      </p:sp>
      <p:pic>
        <p:nvPicPr>
          <p:cNvPr id="6" name="Picture 4">
            <a:extLst>
              <a:ext uri="{FF2B5EF4-FFF2-40B4-BE49-F238E27FC236}">
                <a16:creationId xmlns:a16="http://schemas.microsoft.com/office/drawing/2014/main" id="{D5C27B36-F36F-459F-9233-051CDECC8CF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8125223" y="3782054"/>
            <a:ext cx="2810875" cy="21580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ee the source image">
            <a:extLst>
              <a:ext uri="{FF2B5EF4-FFF2-40B4-BE49-F238E27FC236}">
                <a16:creationId xmlns:a16="http://schemas.microsoft.com/office/drawing/2014/main" id="{EAB72CC2-CC27-460E-80DB-414336A9283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213644" y="3782054"/>
            <a:ext cx="2507004" cy="2201919"/>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2C9ED713-DC1F-5650-412A-A011604959E9}"/>
              </a:ext>
            </a:extLst>
          </p:cNvPr>
          <p:cNvSpPr txBox="1"/>
          <p:nvPr/>
        </p:nvSpPr>
        <p:spPr>
          <a:xfrm>
            <a:off x="3711071" y="5983973"/>
            <a:ext cx="3140603" cy="584775"/>
          </a:xfrm>
          <a:prstGeom prst="rect">
            <a:avLst/>
          </a:prstGeom>
          <a:noFill/>
        </p:spPr>
        <p:txBody>
          <a:bodyPr wrap="none" lIns="91440" tIns="45720" rIns="91440" bIns="45720" rtlCol="0" anchor="t">
            <a:spAutoFit/>
          </a:bodyPr>
          <a:lstStyle/>
          <a:p>
            <a:pPr algn="r" rtl="1"/>
            <a:r>
              <a:rPr lang="en-US" altLang="zh-CN" sz="1600"/>
              <a:t>Crystal VC Ag O1/O139</a:t>
            </a:r>
          </a:p>
          <a:p>
            <a:pPr algn="r" rtl="1"/>
            <a:r>
              <a:rPr lang="ar-SA" altLang="en-US" sz="1600"/>
              <a:t>(مجموعة تحتوي على 10 اختبارات)</a:t>
            </a:r>
          </a:p>
        </p:txBody>
      </p:sp>
      <p:sp>
        <p:nvSpPr>
          <p:cNvPr id="5" name="ZoneTexte 4">
            <a:extLst>
              <a:ext uri="{FF2B5EF4-FFF2-40B4-BE49-F238E27FC236}">
                <a16:creationId xmlns:a16="http://schemas.microsoft.com/office/drawing/2014/main" id="{C377AF3F-C693-DF69-535F-F90ED4072CDE}"/>
              </a:ext>
            </a:extLst>
          </p:cNvPr>
          <p:cNvSpPr txBox="1"/>
          <p:nvPr/>
        </p:nvSpPr>
        <p:spPr>
          <a:xfrm>
            <a:off x="8129457" y="5983973"/>
            <a:ext cx="3023456" cy="584775"/>
          </a:xfrm>
          <a:prstGeom prst="rect">
            <a:avLst/>
          </a:prstGeom>
          <a:noFill/>
        </p:spPr>
        <p:txBody>
          <a:bodyPr wrap="none" lIns="91440" tIns="45720" rIns="91440" bIns="45720" rtlCol="0" anchor="t">
            <a:spAutoFit/>
          </a:bodyPr>
          <a:lstStyle/>
          <a:p>
            <a:pPr algn="r" rtl="1"/>
            <a:r>
              <a:rPr lang="en-US" altLang="zh-CN" sz="1600"/>
              <a:t>SD </a:t>
            </a:r>
            <a:r>
              <a:rPr lang="en-US" altLang="zh-CN" sz="1600" err="1"/>
              <a:t>Bioline</a:t>
            </a:r>
            <a:r>
              <a:rPr lang="en-US" altLang="zh-CN" sz="1600"/>
              <a:t> Cholera Ag O1/O139</a:t>
            </a:r>
          </a:p>
          <a:p>
            <a:pPr algn="r" rtl="1"/>
            <a:r>
              <a:rPr lang="ar-SA" altLang="en-US" sz="1600"/>
              <a:t>(مجموعة تحتوي على 20 اختبارًا)</a:t>
            </a:r>
          </a:p>
        </p:txBody>
      </p:sp>
      <p:sp>
        <p:nvSpPr>
          <p:cNvPr id="13" name="Triangle 12">
            <a:extLst>
              <a:ext uri="{FF2B5EF4-FFF2-40B4-BE49-F238E27FC236}">
                <a16:creationId xmlns:a16="http://schemas.microsoft.com/office/drawing/2014/main" id="{6649A648-BE40-D0BE-2642-C337D2F2B117}"/>
              </a:ext>
            </a:extLst>
          </p:cNvPr>
          <p:cNvSpPr/>
          <p:nvPr/>
        </p:nvSpPr>
        <p:spPr>
          <a:xfrm rot="5400000">
            <a:off x="3325333" y="4100504"/>
            <a:ext cx="473648" cy="264670"/>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3" name="Google Shape;18;p31">
            <a:extLst>
              <a:ext uri="{FF2B5EF4-FFF2-40B4-BE49-F238E27FC236}">
                <a16:creationId xmlns:a16="http://schemas.microsoft.com/office/drawing/2014/main" id="{83E9864E-6126-98D3-270A-9766D1A11BDF}"/>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a:solidFill>
                  <a:schemeClr val="tx1">
                    <a:lumMod val="40000"/>
                    <a:lumOff val="60000"/>
                  </a:schemeClr>
                </a:solidFill>
                <a:ea typeface="华文新魏"/>
              </a:rPr>
              <a:t>7/3</a:t>
            </a:r>
          </a:p>
        </p:txBody>
      </p:sp>
    </p:spTree>
    <p:extLst>
      <p:ext uri="{BB962C8B-B14F-4D97-AF65-F5344CB8AC3E}">
        <p14:creationId xmlns:p14="http://schemas.microsoft.com/office/powerpoint/2010/main" val="514659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D2087-F46F-37D8-5EB2-FB7F69ADFC2A}"/>
              </a:ext>
            </a:extLst>
          </p:cNvPr>
          <p:cNvSpPr>
            <a:spLocks noGrp="1"/>
          </p:cNvSpPr>
          <p:nvPr>
            <p:ph type="title"/>
          </p:nvPr>
        </p:nvSpPr>
        <p:spPr>
          <a:xfrm>
            <a:off x="873918" y="516954"/>
            <a:ext cx="10515600" cy="1325563"/>
          </a:xfrm>
        </p:spPr>
        <p:txBody>
          <a:bodyPr>
            <a:normAutofit/>
          </a:bodyPr>
          <a:lstStyle/>
          <a:p>
            <a:pPr rtl="1"/>
            <a:r>
              <a:rPr lang="ar-SA" altLang="en-US" sz="4000" b="1"/>
              <a:t>لماذا استخدام اختبارات التشخيص السريع (RDTs)؟</a:t>
            </a:r>
          </a:p>
        </p:txBody>
      </p:sp>
      <p:sp>
        <p:nvSpPr>
          <p:cNvPr id="19" name="Text Placeholder 18">
            <a:extLst>
              <a:ext uri="{FF2B5EF4-FFF2-40B4-BE49-F238E27FC236}">
                <a16:creationId xmlns:a16="http://schemas.microsoft.com/office/drawing/2014/main" id="{7E1CCE8B-BD1D-24C2-CBF1-4F9A16FB566C}"/>
              </a:ext>
            </a:extLst>
          </p:cNvPr>
          <p:cNvSpPr>
            <a:spLocks noGrp="1"/>
          </p:cNvSpPr>
          <p:nvPr>
            <p:ph type="body" sz="quarter" idx="24"/>
          </p:nvPr>
        </p:nvSpPr>
        <p:spPr>
          <a:xfrm>
            <a:off x="905168" y="2104151"/>
            <a:ext cx="10363198" cy="457567"/>
          </a:xfrm>
        </p:spPr>
        <p:txBody>
          <a:bodyPr anchor="ctr" anchorCtr="0"/>
          <a:lstStyle/>
          <a:p>
            <a:pPr algn="r" rtl="1"/>
            <a:r>
              <a:rPr lang="ar-SA" altLang="en-US" sz="1800"/>
              <a:t>قابل للاستخدام عند "سرير المريض" (يجب جمع عينة البراز)</a:t>
            </a:r>
          </a:p>
        </p:txBody>
      </p:sp>
      <p:sp>
        <p:nvSpPr>
          <p:cNvPr id="20" name="Text Placeholder 19">
            <a:extLst>
              <a:ext uri="{FF2B5EF4-FFF2-40B4-BE49-F238E27FC236}">
                <a16:creationId xmlns:a16="http://schemas.microsoft.com/office/drawing/2014/main" id="{6CD9462C-3167-39CA-263E-78FB0518243C}"/>
              </a:ext>
            </a:extLst>
          </p:cNvPr>
          <p:cNvSpPr>
            <a:spLocks noGrp="1"/>
          </p:cNvSpPr>
          <p:nvPr>
            <p:ph type="body" sz="quarter" idx="25"/>
          </p:nvPr>
        </p:nvSpPr>
        <p:spPr>
          <a:xfrm>
            <a:off x="905167" y="2922892"/>
            <a:ext cx="10363198" cy="457567"/>
          </a:xfrm>
        </p:spPr>
        <p:txBody>
          <a:bodyPr anchor="ctr" anchorCtr="0"/>
          <a:lstStyle/>
          <a:p>
            <a:pPr algn="r" rtl="1"/>
            <a:r>
              <a:rPr lang="ar-SA" altLang="en-US" sz="1800"/>
              <a:t>سريع: النتائج في أقل من 30 دقيقة</a:t>
            </a:r>
          </a:p>
        </p:txBody>
      </p:sp>
      <p:sp>
        <p:nvSpPr>
          <p:cNvPr id="21" name="Text Placeholder 20">
            <a:extLst>
              <a:ext uri="{FF2B5EF4-FFF2-40B4-BE49-F238E27FC236}">
                <a16:creationId xmlns:a16="http://schemas.microsoft.com/office/drawing/2014/main" id="{3C7D2EEE-046A-B974-5200-67148D486F56}"/>
              </a:ext>
            </a:extLst>
          </p:cNvPr>
          <p:cNvSpPr>
            <a:spLocks noGrp="1"/>
          </p:cNvSpPr>
          <p:nvPr>
            <p:ph type="body" sz="quarter" idx="26"/>
          </p:nvPr>
        </p:nvSpPr>
        <p:spPr>
          <a:xfrm>
            <a:off x="905167" y="3741633"/>
            <a:ext cx="10363198" cy="457567"/>
          </a:xfrm>
        </p:spPr>
        <p:txBody>
          <a:bodyPr anchor="ctr" anchorCtr="0"/>
          <a:lstStyle/>
          <a:p>
            <a:pPr algn="r" rtl="1"/>
            <a:r>
              <a:rPr lang="ar-SA" altLang="en-US" sz="2000">
                <a:latin typeface="Trebuchet MS"/>
              </a:rPr>
              <a:t>غير مكلف</a:t>
            </a:r>
            <a:endParaRPr lang="en-US" sz="2000">
              <a:latin typeface="Trebuchet MS" panose="020B0703020202090204" pitchFamily="34" charset="0"/>
            </a:endParaRPr>
          </a:p>
        </p:txBody>
      </p:sp>
      <p:sp>
        <p:nvSpPr>
          <p:cNvPr id="22" name="Text Placeholder 18">
            <a:extLst>
              <a:ext uri="{FF2B5EF4-FFF2-40B4-BE49-F238E27FC236}">
                <a16:creationId xmlns:a16="http://schemas.microsoft.com/office/drawing/2014/main" id="{736E53F4-E6B3-1CD8-4EB9-D04CA2BD6CE4}"/>
              </a:ext>
            </a:extLst>
          </p:cNvPr>
          <p:cNvSpPr txBox="1">
            <a:spLocks/>
          </p:cNvSpPr>
          <p:nvPr/>
        </p:nvSpPr>
        <p:spPr>
          <a:xfrm>
            <a:off x="905168" y="4560374"/>
            <a:ext cx="10363198" cy="457567"/>
          </a:xfrm>
          <a:prstGeom prst="rect">
            <a:avLst/>
          </a:prstGeom>
          <a:ln w="6350">
            <a:solidFill>
              <a:schemeClr val="tx1">
                <a:lumMod val="75000"/>
              </a:schemeClr>
            </a:solidFill>
          </a:ln>
        </p:spPr>
        <p:txBody>
          <a:bodyPr vert="horz" lIns="216000" tIns="216000" rIns="216000" bIns="216000" rtlCol="0" anchor="ctr" anchorCtr="0">
            <a:no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buClr>
                <a:schemeClr val="accent3"/>
              </a:buClr>
            </a:pPr>
            <a:r>
              <a:rPr lang="ar-SA" altLang="en-US" sz="1800"/>
              <a:t>سهل الاستخدام</a:t>
            </a:r>
          </a:p>
        </p:txBody>
      </p:sp>
      <p:sp>
        <p:nvSpPr>
          <p:cNvPr id="24" name="Triangle 23">
            <a:extLst>
              <a:ext uri="{FF2B5EF4-FFF2-40B4-BE49-F238E27FC236}">
                <a16:creationId xmlns:a16="http://schemas.microsoft.com/office/drawing/2014/main" id="{B4CBE459-4B3A-FCF3-6A3F-0B3F9C16F675}"/>
              </a:ext>
            </a:extLst>
          </p:cNvPr>
          <p:cNvSpPr/>
          <p:nvPr/>
        </p:nvSpPr>
        <p:spPr>
          <a:xfrm rot="5400000">
            <a:off x="725162" y="2216879"/>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25" name="Triangle 24">
            <a:extLst>
              <a:ext uri="{FF2B5EF4-FFF2-40B4-BE49-F238E27FC236}">
                <a16:creationId xmlns:a16="http://schemas.microsoft.com/office/drawing/2014/main" id="{59C6B16D-2430-3286-44C3-BD0D04700A5B}"/>
              </a:ext>
            </a:extLst>
          </p:cNvPr>
          <p:cNvSpPr/>
          <p:nvPr/>
        </p:nvSpPr>
        <p:spPr>
          <a:xfrm rot="5400000">
            <a:off x="725162" y="3014194"/>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26" name="Triangle 25">
            <a:extLst>
              <a:ext uri="{FF2B5EF4-FFF2-40B4-BE49-F238E27FC236}">
                <a16:creationId xmlns:a16="http://schemas.microsoft.com/office/drawing/2014/main" id="{3E82D709-95A8-8E43-E5B5-3D39573343EB}"/>
              </a:ext>
            </a:extLst>
          </p:cNvPr>
          <p:cNvSpPr/>
          <p:nvPr/>
        </p:nvSpPr>
        <p:spPr>
          <a:xfrm rot="5400000">
            <a:off x="725162" y="3839493"/>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27" name="Triangle 26">
            <a:extLst>
              <a:ext uri="{FF2B5EF4-FFF2-40B4-BE49-F238E27FC236}">
                <a16:creationId xmlns:a16="http://schemas.microsoft.com/office/drawing/2014/main" id="{EAF0E319-924E-08C1-98E8-817B16C41E93}"/>
              </a:ext>
            </a:extLst>
          </p:cNvPr>
          <p:cNvSpPr/>
          <p:nvPr/>
        </p:nvSpPr>
        <p:spPr>
          <a:xfrm rot="5400000">
            <a:off x="725162" y="4709070"/>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3" name="Text Placeholder 18">
            <a:extLst>
              <a:ext uri="{FF2B5EF4-FFF2-40B4-BE49-F238E27FC236}">
                <a16:creationId xmlns:a16="http://schemas.microsoft.com/office/drawing/2014/main" id="{62376937-5D8D-0710-D1C3-4A0F399A8D69}"/>
              </a:ext>
            </a:extLst>
          </p:cNvPr>
          <p:cNvSpPr txBox="1">
            <a:spLocks/>
          </p:cNvSpPr>
          <p:nvPr/>
        </p:nvSpPr>
        <p:spPr>
          <a:xfrm>
            <a:off x="905168" y="5379116"/>
            <a:ext cx="10363198" cy="457567"/>
          </a:xfrm>
          <a:prstGeom prst="rect">
            <a:avLst/>
          </a:prstGeom>
          <a:ln w="6350">
            <a:solidFill>
              <a:schemeClr val="tx1">
                <a:lumMod val="75000"/>
              </a:schemeClr>
            </a:solidFill>
          </a:ln>
        </p:spPr>
        <p:txBody>
          <a:bodyPr vert="horz" lIns="216000" tIns="216000" rIns="216000" bIns="216000" rtlCol="0" anchor="ctr" anchorCtr="0">
            <a:no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buClr>
                <a:schemeClr val="accent3"/>
              </a:buClr>
            </a:pPr>
            <a:r>
              <a:rPr lang="ar-SA" altLang="en-US" sz="1800"/>
              <a:t>لا يحتاج إلى تخزين أو نقل العينات</a:t>
            </a:r>
          </a:p>
        </p:txBody>
      </p:sp>
      <p:sp>
        <p:nvSpPr>
          <p:cNvPr id="4" name="Triangle 26">
            <a:extLst>
              <a:ext uri="{FF2B5EF4-FFF2-40B4-BE49-F238E27FC236}">
                <a16:creationId xmlns:a16="http://schemas.microsoft.com/office/drawing/2014/main" id="{6CF39CB7-9791-C23F-BA9E-600EECD1D2B8}"/>
              </a:ext>
            </a:extLst>
          </p:cNvPr>
          <p:cNvSpPr/>
          <p:nvPr/>
        </p:nvSpPr>
        <p:spPr>
          <a:xfrm rot="5400000">
            <a:off x="719315" y="5508241"/>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6" name="Google Shape;18;p31">
            <a:extLst>
              <a:ext uri="{FF2B5EF4-FFF2-40B4-BE49-F238E27FC236}">
                <a16:creationId xmlns:a16="http://schemas.microsoft.com/office/drawing/2014/main" id="{751D93A2-4597-6289-7E39-7AF650ADD8A7}"/>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en-US" sz="1200">
                <a:solidFill>
                  <a:schemeClr val="tx1">
                    <a:lumMod val="40000"/>
                    <a:lumOff val="60000"/>
                  </a:schemeClr>
                </a:solidFill>
              </a:rPr>
              <a:t>8/3</a:t>
            </a:r>
          </a:p>
        </p:txBody>
      </p:sp>
    </p:spTree>
    <p:extLst>
      <p:ext uri="{BB962C8B-B14F-4D97-AF65-F5344CB8AC3E}">
        <p14:creationId xmlns:p14="http://schemas.microsoft.com/office/powerpoint/2010/main" val="220339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F04BC-3046-9A6A-0E39-D86EE036CC6F}"/>
              </a:ext>
            </a:extLst>
          </p:cNvPr>
          <p:cNvSpPr>
            <a:spLocks noGrp="1"/>
          </p:cNvSpPr>
          <p:nvPr>
            <p:ph type="title"/>
          </p:nvPr>
        </p:nvSpPr>
        <p:spPr>
          <a:xfrm>
            <a:off x="838200" y="506849"/>
            <a:ext cx="10515600" cy="1325563"/>
          </a:xfrm>
        </p:spPr>
        <p:txBody>
          <a:bodyPr>
            <a:normAutofit/>
          </a:bodyPr>
          <a:lstStyle/>
          <a:p>
            <a:pPr rtl="1"/>
            <a:r>
              <a:rPr lang="ar-SA" altLang="en-US" sz="4000" b="1"/>
              <a:t>لماذا استخدام اختبارات التشخيص السريع (RDTs)؟</a:t>
            </a:r>
          </a:p>
        </p:txBody>
      </p:sp>
      <p:sp>
        <p:nvSpPr>
          <p:cNvPr id="6" name="TextBox 5">
            <a:extLst>
              <a:ext uri="{FF2B5EF4-FFF2-40B4-BE49-F238E27FC236}">
                <a16:creationId xmlns:a16="http://schemas.microsoft.com/office/drawing/2014/main" id="{4BDDCC32-50FD-55F1-9C61-4A98DB5F333A}"/>
              </a:ext>
            </a:extLst>
          </p:cNvPr>
          <p:cNvSpPr txBox="1"/>
          <p:nvPr/>
        </p:nvSpPr>
        <p:spPr>
          <a:xfrm>
            <a:off x="764241" y="2284549"/>
            <a:ext cx="10663518" cy="3770598"/>
          </a:xfrm>
          <a:prstGeom prst="rect">
            <a:avLst/>
          </a:prstGeom>
          <a:noFill/>
        </p:spPr>
        <p:txBody>
          <a:bodyPr wrap="square" lIns="91440" tIns="45720" rIns="91440" bIns="45720" anchor="t">
            <a:noAutofit/>
          </a:bodyPr>
          <a:lstStyle/>
          <a:p>
            <a:pPr marL="342900" indent="-197485" algn="r" rtl="1">
              <a:spcAft>
                <a:spcPts val="1800"/>
              </a:spcAft>
              <a:buClr>
                <a:srgbClr val="26BCB4"/>
              </a:buClr>
              <a:buFont typeface="Arial" panose="020B0604020202020204" pitchFamily="34" charset="0"/>
              <a:buChar char="•"/>
            </a:pPr>
            <a:r>
              <a:rPr lang="ar-SA" altLang="en-US" sz="2200"/>
              <a:t>تُستخدم اختبارات التشخيص السريع (</a:t>
            </a:r>
            <a:r>
              <a:rPr lang="ar-SA" altLang="en-US" sz="2200" err="1"/>
              <a:t>RDTs</a:t>
            </a:r>
            <a:r>
              <a:rPr lang="ar-SA" altLang="en-US" sz="2200"/>
              <a:t>):</a:t>
            </a:r>
            <a:endParaRPr lang="en-US"/>
          </a:p>
          <a:p>
            <a:pPr marL="944880" lvl="1" indent="-342900" algn="r" rtl="1">
              <a:spcAft>
                <a:spcPts val="1800"/>
              </a:spcAft>
              <a:buClr>
                <a:srgbClr val="26BCB4"/>
              </a:buClr>
              <a:buFont typeface="Wingdings" pitchFamily="2" charset="2"/>
              <a:buChar char="§"/>
            </a:pPr>
            <a:r>
              <a:rPr lang="ar-SA" altLang="en-US" sz="2200">
                <a:cs typeface="Tahoma"/>
              </a:rPr>
              <a:t>في سياق </a:t>
            </a:r>
            <a:r>
              <a:rPr lang="ar-SA" altLang="en-US" sz="2200">
                <a:solidFill>
                  <a:srgbClr val="129C94"/>
                </a:solidFill>
                <a:cs typeface="Tahoma"/>
              </a:rPr>
              <a:t>عدم وجود تفشي محتمل أو مؤكد</a:t>
            </a:r>
            <a:r>
              <a:rPr lang="ar-SA" altLang="en-US" sz="2200">
                <a:cs typeface="Tahoma"/>
              </a:rPr>
              <a:t>، لتسريع الكشف عن </a:t>
            </a:r>
            <a:r>
              <a:rPr lang="ar-SA" altLang="en-US" sz="2200">
                <a:solidFill>
                  <a:srgbClr val="129C94"/>
                </a:solidFill>
                <a:cs typeface="Tahoma"/>
              </a:rPr>
              <a:t>تفشي كوليرا مشتبه به أو تفشي كوليرا محتمل</a:t>
            </a:r>
            <a:r>
              <a:rPr lang="fr-FR" altLang="en-US" sz="2200"/>
              <a:t>.</a:t>
            </a:r>
            <a:endParaRPr lang="ar-SA" altLang="en-US" sz="2200"/>
          </a:p>
          <a:p>
            <a:pPr marL="944880" lvl="1" indent="-342900" algn="r" rtl="1">
              <a:spcAft>
                <a:spcPts val="1800"/>
              </a:spcAft>
              <a:buClr>
                <a:srgbClr val="26BCB4"/>
              </a:buClr>
              <a:buFont typeface="Wingdings" pitchFamily="2" charset="2"/>
              <a:buChar char="§"/>
            </a:pPr>
            <a:r>
              <a:rPr lang="ar-SA" altLang="en-US" sz="2200">
                <a:cs typeface="Tahoma"/>
              </a:rPr>
              <a:t>للرصد خلال </a:t>
            </a:r>
            <a:r>
              <a:rPr lang="ar-SA" altLang="en-US" sz="2200">
                <a:solidFill>
                  <a:srgbClr val="129C94"/>
                </a:solidFill>
                <a:cs typeface="Tahoma"/>
              </a:rPr>
              <a:t>تفشي محتمل أو مؤكد (انتقال مجتمعي)</a:t>
            </a:r>
            <a:r>
              <a:rPr lang="fr-FR" altLang="en-US" sz="2200">
                <a:solidFill>
                  <a:srgbClr val="129C94"/>
                </a:solidFill>
              </a:rPr>
              <a:t>.</a:t>
            </a:r>
            <a:endParaRPr lang="en-GB" sz="2200">
              <a:solidFill>
                <a:srgbClr val="129C94"/>
              </a:solidFill>
            </a:endParaRPr>
          </a:p>
          <a:p>
            <a:pPr marL="944880" lvl="1" indent="-342900" algn="r" rtl="1">
              <a:spcAft>
                <a:spcPts val="1800"/>
              </a:spcAft>
              <a:buClr>
                <a:srgbClr val="26BCB4"/>
              </a:buClr>
              <a:buFont typeface="Wingdings" pitchFamily="2" charset="2"/>
              <a:buChar char="§"/>
            </a:pPr>
            <a:r>
              <a:rPr lang="ar-SA" altLang="en-US" sz="2200">
                <a:cs typeface="Tahoma"/>
              </a:rPr>
              <a:t>وترد الاستراتيجية اللازمة لتحقيق كل من هذه الأهداف في توصيات فريق العمل العالمي لمكافحة الكوليرا بشأن </a:t>
            </a:r>
            <a:r>
              <a:rPr lang="ar-SA" altLang="en-US" sz="2200">
                <a:cs typeface="Tahoma"/>
                <a:hlinkClick r:id="rId3"/>
              </a:rPr>
              <a:t>ترصد الصحة العامة للكوليرا</a:t>
            </a:r>
            <a:r>
              <a:rPr lang="fr-FR" altLang="en-US" sz="2200"/>
              <a:t>.</a:t>
            </a:r>
            <a:endParaRPr lang="en-GB" sz="2200"/>
          </a:p>
        </p:txBody>
      </p:sp>
      <p:sp>
        <p:nvSpPr>
          <p:cNvPr id="4" name="Google Shape;18;p31">
            <a:extLst>
              <a:ext uri="{FF2B5EF4-FFF2-40B4-BE49-F238E27FC236}">
                <a16:creationId xmlns:a16="http://schemas.microsoft.com/office/drawing/2014/main" id="{55A64068-530E-9F1D-C17B-5C12FD761931}"/>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a:solidFill>
                  <a:schemeClr val="tx1">
                    <a:lumMod val="40000"/>
                    <a:lumOff val="60000"/>
                  </a:schemeClr>
                </a:solidFill>
                <a:ea typeface="华文新魏"/>
              </a:rPr>
              <a:t>9/3</a:t>
            </a:r>
            <a:endParaRPr lang="en-US"/>
          </a:p>
        </p:txBody>
      </p:sp>
    </p:spTree>
    <p:extLst>
      <p:ext uri="{BB962C8B-B14F-4D97-AF65-F5344CB8AC3E}">
        <p14:creationId xmlns:p14="http://schemas.microsoft.com/office/powerpoint/2010/main" val="471491316"/>
      </p:ext>
    </p:extLst>
  </p:cSld>
  <p:clrMapOvr>
    <a:masterClrMapping/>
  </p:clrMapOvr>
</p:sld>
</file>

<file path=ppt/theme/theme1.xml><?xml version="1.0" encoding="utf-8"?>
<a:theme xmlns:a="http://schemas.openxmlformats.org/drawingml/2006/main" name="Office Theme">
  <a:themeElements>
    <a:clrScheme name="GTFCC_THIS ONE">
      <a:dk1>
        <a:srgbClr val="414141"/>
      </a:dk1>
      <a:lt1>
        <a:srgbClr val="FFFFFF"/>
      </a:lt1>
      <a:dk2>
        <a:srgbClr val="0E2841"/>
      </a:dk2>
      <a:lt2>
        <a:srgbClr val="E8E8E8"/>
      </a:lt2>
      <a:accent1>
        <a:srgbClr val="099E93"/>
      </a:accent1>
      <a:accent2>
        <a:srgbClr val="1ABBB3"/>
      </a:accent2>
      <a:accent3>
        <a:srgbClr val="76CCCE"/>
      </a:accent3>
      <a:accent4>
        <a:srgbClr val="D99228"/>
      </a:accent4>
      <a:accent5>
        <a:srgbClr val="F8C056"/>
      </a:accent5>
      <a:accent6>
        <a:srgbClr val="AAAAAA"/>
      </a:accent6>
      <a:hlink>
        <a:srgbClr val="099E93"/>
      </a:hlink>
      <a:folHlink>
        <a:srgbClr val="96607D"/>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plate PresentationGo">
  <a:themeElements>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1d3f722-9873-401b-afb3-c19158721c8c">
      <UserInfo>
        <DisplayName>SharingLinks.5c41df79-e685-4e30-bfee-23f2db0d32cb.Flexible.f539529d-6213-4f27-b03b-37007f08b604</DisplayName>
        <AccountId>12</AccountId>
        <AccountType/>
      </UserInfo>
      <UserInfo>
        <DisplayName>SharingLinks.986700ac-7621-4ee8-b8a6-6eb544feac0b.Flexible.f974ccea-235f-4651-8498-98db6b0628a9</DisplayName>
        <AccountId>31</AccountId>
        <AccountType/>
      </UserInfo>
      <UserInfo>
        <DisplayName>Turnsek, Maryann (CDC/DDID/NCEZID/DFWED)</DisplayName>
        <AccountId>15</AccountId>
        <AccountType/>
      </UserInfo>
      <UserInfo>
        <DisplayName>Wang, Xin (CDC/DDID/NCEZID/DFWED)</DisplayName>
        <AccountId>17</AccountId>
        <AccountType/>
      </UserInfo>
      <UserInfo>
        <DisplayName>WAUQUIER, Nadia</DisplayName>
        <AccountId>11</AccountId>
        <AccountType/>
      </UserInfo>
      <UserInfo>
        <DisplayName>Amanda Debes</DisplayName>
        <AccountId>16</AccountId>
        <AccountType/>
      </UserInfo>
      <UserInfo>
        <DisplayName>BARAKAT, Amal</DisplayName>
        <AccountId>20</AccountId>
        <AccountType/>
      </UserInfo>
      <UserInfo>
        <DisplayName>MEREDITH, Luke William</DisplayName>
        <AccountId>52</AccountId>
        <AccountType/>
      </UserInfo>
      <UserInfo>
        <DisplayName>ELNOSSERY, Sherein</DisplayName>
        <AccountId>23</AccountId>
        <AccountType/>
      </UserInfo>
      <UserInfo>
        <DisplayName>INBANATHAN, Francis Yesurajan</DisplayName>
        <AccountId>21</AccountId>
        <AccountType/>
      </UserInfo>
      <UserInfo>
        <DisplayName>NAIDOO, Dhamari</DisplayName>
        <AccountId>73</AccountId>
        <AccountType/>
      </UserInfo>
      <UserInfo>
        <DisplayName>SODJINOU, Vincent Dossou</DisplayName>
        <AccountId>22</AccountId>
        <AccountType/>
      </UserInfo>
      <UserInfo>
        <DisplayName>Uzma Bashir</DisplayName>
        <AccountId>59</AccountId>
        <AccountType/>
      </UserInfo>
      <UserInfo>
        <DisplayName>ABOU FAYAD, Antoine</DisplayName>
        <AccountId>67</AccountId>
        <AccountType/>
      </UserInfo>
      <UserInfo>
        <DisplayName>DOMINGUEZ, Morgane</DisplayName>
        <AccountId>26</AccountId>
        <AccountType/>
      </UserInfo>
      <UserInfo>
        <DisplayName>SAX, Laurent</DisplayName>
        <AccountId>35</AccountId>
        <AccountType/>
      </UserInfo>
      <UserInfo>
        <DisplayName>ALBERTI, Kathryn</DisplayName>
        <AccountId>27</AccountId>
        <AccountType/>
      </UserInfo>
      <UserInfo>
        <DisplayName>BOUHENIA, Malika</DisplayName>
        <AccountId>25</AccountId>
        <AccountType/>
      </UserInfo>
      <UserInfo>
        <DisplayName>IKEJEZIE, Juniorcaius</DisplayName>
        <AccountId>79</AccountId>
        <AccountType/>
      </UserInfo>
      <UserInfo>
        <DisplayName>Rangel de Almeida, João</DisplayName>
        <AccountId>80</AccountId>
        <AccountType/>
      </UserInfo>
      <UserInfo>
        <DisplayName>MARTINEZ VALIENTE, Marion</DisplayName>
        <AccountId>81</AccountId>
        <AccountType/>
      </UserInfo>
      <UserInfo>
        <DisplayName>BARBOZA, Philippe</DisplayName>
        <AccountId>24</AccountId>
        <AccountType/>
      </UserInfo>
      <UserInfo>
        <DisplayName>BARON, Emmanuel</DisplayName>
        <AccountId>82</AccountId>
        <AccountType/>
      </UserInfo>
    </SharedWithUsers>
    <TaxCatchAll xmlns="c1d3f722-9873-401b-afb3-c19158721c8c" xsi:nil="true"/>
    <lcf76f155ced4ddcb4097134ff3c332f xmlns="377f6b08-aae8-43f5-a56a-7242e87ca57e">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07A1C2ACE47094D97FAEEBCF3C340C3" ma:contentTypeVersion="14" ma:contentTypeDescription="Create a new document." ma:contentTypeScope="" ma:versionID="a2cefc16a3667e9a6c3d1220e3d820dd">
  <xsd:schema xmlns:xsd="http://www.w3.org/2001/XMLSchema" xmlns:xs="http://www.w3.org/2001/XMLSchema" xmlns:p="http://schemas.microsoft.com/office/2006/metadata/properties" xmlns:ns2="377f6b08-aae8-43f5-a56a-7242e87ca57e" xmlns:ns3="c1d3f722-9873-401b-afb3-c19158721c8c" targetNamespace="http://schemas.microsoft.com/office/2006/metadata/properties" ma:root="true" ma:fieldsID="1c7691dcc5918663c8091db2c09207e4" ns2:_="" ns3:_="">
    <xsd:import namespace="377f6b08-aae8-43f5-a56a-7242e87ca57e"/>
    <xsd:import namespace="c1d3f722-9873-401b-afb3-c19158721c8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SearchProperties"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7f6b08-aae8-43f5-a56a-7242e87ca5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d3f722-9873-401b-afb3-c19158721c8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9bcef044-9a8e-436b-880f-edc6e8d02d02}" ma:internalName="TaxCatchAll" ma:showField="CatchAllData" ma:web="c1d3f722-9873-401b-afb3-c19158721c8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27852F-71C6-4F99-A9AB-BD7CEEE32C71}">
  <ds:schemaRefs>
    <ds:schemaRef ds:uri="http://schemas.microsoft.com/office/2006/documentManagement/types"/>
    <ds:schemaRef ds:uri="http://schemas.microsoft.com/office/infopath/2007/PartnerControls"/>
    <ds:schemaRef ds:uri="http://www.w3.org/XML/1998/namespace"/>
    <ds:schemaRef ds:uri="http://schemas.microsoft.com/office/2006/metadata/properties"/>
    <ds:schemaRef ds:uri="377f6b08-aae8-43f5-a56a-7242e87ca57e"/>
    <ds:schemaRef ds:uri="http://purl.org/dc/terms/"/>
    <ds:schemaRef ds:uri="http://purl.org/dc/dcmitype/"/>
    <ds:schemaRef ds:uri="http://schemas.openxmlformats.org/package/2006/metadata/core-properties"/>
    <ds:schemaRef ds:uri="c1d3f722-9873-401b-afb3-c19158721c8c"/>
    <ds:schemaRef ds:uri="http://purl.org/dc/elements/1.1/"/>
  </ds:schemaRefs>
</ds:datastoreItem>
</file>

<file path=customXml/itemProps2.xml><?xml version="1.0" encoding="utf-8"?>
<ds:datastoreItem xmlns:ds="http://schemas.openxmlformats.org/officeDocument/2006/customXml" ds:itemID="{4ACC4878-0F42-405F-B08D-8C637CBC5087}">
  <ds:schemaRefs>
    <ds:schemaRef ds:uri="377f6b08-aae8-43f5-a56a-7242e87ca57e"/>
    <ds:schemaRef ds:uri="c1d3f722-9873-401b-afb3-c19158721c8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8466EA9-6D2E-40D5-87C7-9885300CC46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35</TotalTime>
  <Words>7574</Words>
  <Application>Microsoft Office PowerPoint</Application>
  <PresentationFormat>Widescreen</PresentationFormat>
  <Paragraphs>682</Paragraphs>
  <Slides>58</Slides>
  <Notes>58</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58</vt:i4>
      </vt:variant>
    </vt:vector>
  </HeadingPairs>
  <TitlesOfParts>
    <vt:vector size="74" baseType="lpstr">
      <vt:lpstr>Arial</vt:lpstr>
      <vt:lpstr>Arial,Sans-Serif</vt:lpstr>
      <vt:lpstr>Calibri</vt:lpstr>
      <vt:lpstr>Calibri Light</vt:lpstr>
      <vt:lpstr>Courier New</vt:lpstr>
      <vt:lpstr>Harlow Solid Italic</vt:lpstr>
      <vt:lpstr>Helvetica</vt:lpstr>
      <vt:lpstr>Open Sans</vt:lpstr>
      <vt:lpstr>Segoe UI</vt:lpstr>
      <vt:lpstr>Tahoma</vt:lpstr>
      <vt:lpstr>Trebuchet MS</vt:lpstr>
      <vt:lpstr>Tw Cen MT</vt:lpstr>
      <vt:lpstr>Tw Cen MT Condensed</vt:lpstr>
      <vt:lpstr>Wingdings</vt:lpstr>
      <vt:lpstr>Office Theme</vt:lpstr>
      <vt:lpstr>Template PresentationGo</vt:lpstr>
      <vt:lpstr>PowerPoint Presentation</vt:lpstr>
      <vt:lpstr>أهداف التعلم</vt:lpstr>
      <vt:lpstr>المحتوى</vt:lpstr>
      <vt:lpstr>PowerPoint Presentation</vt:lpstr>
      <vt:lpstr>اختبارات التشخيص السريع (RDTS) –
ماهي • لماذا • متى</vt:lpstr>
      <vt:lpstr>ما هي اختبارات التشخيص السريع (RDTs)؟</vt:lpstr>
      <vt:lpstr>المنتجات المتاحة</vt:lpstr>
      <vt:lpstr>لماذا استخدام اختبارات التشخيص السريع (RDTs)؟</vt:lpstr>
      <vt:lpstr>لماذا استخدام اختبارات التشخيص السريع (RDTs)؟</vt:lpstr>
      <vt:lpstr>ملخص</vt:lpstr>
      <vt:lpstr>عينات لاختبارات التشخيص السريع (RDTs)</vt:lpstr>
      <vt:lpstr>قيود اختبارات التشخيص السريع (RDTs)</vt:lpstr>
      <vt:lpstr>السلامة</vt:lpstr>
      <vt:lpstr>السلامة أولاً</vt:lpstr>
      <vt:lpstr>الإجراء</vt:lpstr>
      <vt:lpstr>اعتبارات قبل الاختبار</vt:lpstr>
      <vt:lpstr>اللوازم والمواد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استكشاف أخطاء الإجراء وحلها</vt:lpstr>
      <vt:lpstr>قراءة النتائج</vt:lpstr>
      <vt:lpstr>في انتظار قراءة النتائج</vt:lpstr>
      <vt:lpstr>النتائج: إيجابية / سلبية</vt:lpstr>
      <vt:lpstr>النتائج: الشريط الكاشف </vt:lpstr>
      <vt:lpstr>النتائج: الكاسيت</vt:lpstr>
      <vt:lpstr>التوصيات الرئيسية لقراءة النتائج</vt:lpstr>
      <vt:lpstr>شريط تحكم</vt:lpstr>
      <vt:lpstr>شريط تحكم</vt:lpstr>
      <vt:lpstr>غير صالح: القراءة</vt:lpstr>
      <vt:lpstr>O1 و O139 غير إيجابيين: القراءة</vt:lpstr>
      <vt:lpstr>O1 إيجابي: القراءة</vt:lpstr>
      <vt:lpstr>O139 إيجابي: القراءة</vt:lpstr>
      <vt:lpstr>قراءة O1 و O139 تفاعليان:</vt:lpstr>
      <vt:lpstr>استكشاف أخطاء النتائج وإصلاحها</vt:lpstr>
      <vt:lpstr>تفسير النتائج</vt:lpstr>
      <vt:lpstr>التبليغ</vt:lpstr>
      <vt:lpstr>PowerPoint Presentation</vt:lpstr>
      <vt:lpstr>الإبلاغ عن نتائج اختبارات التشخيص السريع</vt:lpstr>
      <vt:lpstr>التوصيات الرئيسية للإبلاغ</vt:lpstr>
      <vt:lpstr>نموذج إحالة مختبر  لحالة مشتبه بإصابتها بالكوليرا (GTFCC)</vt:lpstr>
      <vt:lpstr>استكمال نتائج اختبارات التشخيص السريع للعينات المحالة إلى المختبر</vt:lpstr>
      <vt:lpstr>أمثلة</vt:lpstr>
      <vt:lpstr>ماذا تفعل الآن</vt:lpstr>
      <vt:lpstr>PowerPoint Presentation</vt:lpstr>
      <vt:lpstr>نهاية وحدة
التقييم</vt:lpstr>
      <vt:lpstr>التقييم</vt:lpstr>
      <vt:lpstr>التقييم</vt:lpstr>
      <vt:lpstr>التقييم</vt:lpstr>
      <vt:lpstr>إجابات التقييم</vt:lpstr>
      <vt:lpstr>إجابات التقييم</vt:lpstr>
      <vt:lpstr>التقييم</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1 - Module 3: Cholera Rapid Diagnostic Tests (RDTs)</dc:title>
  <dc:creator>WENDLAND, Annika</dc:creator>
  <cp:lastModifiedBy>Antoine</cp:lastModifiedBy>
  <cp:revision>48</cp:revision>
  <dcterms:created xsi:type="dcterms:W3CDTF">2020-12-07T15:45:52Z</dcterms:created>
  <dcterms:modified xsi:type="dcterms:W3CDTF">2025-07-11T11:27:20Z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0x010100507A1C2ACE47094D97FAEEBCF3C340C3</vt:lpwstr>
  </property>
  <property fmtid="{D5CDD505-2E9C-101B-9397-08002B2CF9AE}" pid="3" name="MediaServiceImageTags">
    <vt:lpwstr/>
  </property>
  <property fmtid="{D5CDD505-2E9C-101B-9397-08002B2CF9AE}" pid="4" name="MSIP_Label_7b94a7b8-f06c-4dfe-bdcc-9b548fd58c31_Enabled">
    <vt:lpwstr>true</vt:lpwstr>
  </property>
  <property fmtid="{D5CDD505-2E9C-101B-9397-08002B2CF9AE}" pid="5" name="MSIP_Label_7b94a7b8-f06c-4dfe-bdcc-9b548fd58c31_SetDate">
    <vt:lpwstr>2024-05-14T14:42:42Z</vt:lpwstr>
  </property>
  <property fmtid="{D5CDD505-2E9C-101B-9397-08002B2CF9AE}" pid="6" name="MSIP_Label_7b94a7b8-f06c-4dfe-bdcc-9b548fd58c31_Method">
    <vt:lpwstr>Privileged</vt:lpwstr>
  </property>
  <property fmtid="{D5CDD505-2E9C-101B-9397-08002B2CF9AE}" pid="7" name="MSIP_Label_7b94a7b8-f06c-4dfe-bdcc-9b548fd58c31_Name">
    <vt:lpwstr>7b94a7b8-f06c-4dfe-bdcc-9b548fd58c31</vt:lpwstr>
  </property>
  <property fmtid="{D5CDD505-2E9C-101B-9397-08002B2CF9AE}" pid="8" name="MSIP_Label_7b94a7b8-f06c-4dfe-bdcc-9b548fd58c31_SiteId">
    <vt:lpwstr>9ce70869-60db-44fd-abe8-d2767077fc8f</vt:lpwstr>
  </property>
  <property fmtid="{D5CDD505-2E9C-101B-9397-08002B2CF9AE}" pid="9" name="MSIP_Label_7b94a7b8-f06c-4dfe-bdcc-9b548fd58c31_ActionId">
    <vt:lpwstr>f0685694-6d86-46f2-ad5a-35a731b8d792</vt:lpwstr>
  </property>
  <property fmtid="{D5CDD505-2E9C-101B-9397-08002B2CF9AE}" pid="10" name="MSIP_Label_7b94a7b8-f06c-4dfe-bdcc-9b548fd58c31_ContentBits">
    <vt:lpwstr>0</vt:lpwstr>
  </property>
</Properties>
</file>