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4"/>
    <p:sldMasterId id="2147483722" r:id="rId5"/>
  </p:sldMasterIdLst>
  <p:notesMasterIdLst>
    <p:notesMasterId r:id="rId61"/>
  </p:notesMasterIdLst>
  <p:handoutMasterIdLst>
    <p:handoutMasterId r:id="rId62"/>
  </p:handoutMasterIdLst>
  <p:sldIdLst>
    <p:sldId id="291" r:id="rId6"/>
    <p:sldId id="975" r:id="rId7"/>
    <p:sldId id="976" r:id="rId8"/>
    <p:sldId id="710" r:id="rId9"/>
    <p:sldId id="699" r:id="rId10"/>
    <p:sldId id="698" r:id="rId11"/>
    <p:sldId id="701" r:id="rId12"/>
    <p:sldId id="700" r:id="rId13"/>
    <p:sldId id="997" r:id="rId14"/>
    <p:sldId id="1031" r:id="rId15"/>
    <p:sldId id="995" r:id="rId16"/>
    <p:sldId id="702" r:id="rId17"/>
    <p:sldId id="705" r:id="rId18"/>
    <p:sldId id="1024" r:id="rId19"/>
    <p:sldId id="708" r:id="rId20"/>
    <p:sldId id="704" r:id="rId21"/>
    <p:sldId id="1011" r:id="rId22"/>
    <p:sldId id="1019" r:id="rId23"/>
    <p:sldId id="977" r:id="rId24"/>
    <p:sldId id="994" r:id="rId25"/>
    <p:sldId id="978" r:id="rId26"/>
    <p:sldId id="1015" r:id="rId27"/>
    <p:sldId id="1014" r:id="rId28"/>
    <p:sldId id="1016" r:id="rId29"/>
    <p:sldId id="1017" r:id="rId30"/>
    <p:sldId id="1018" r:id="rId31"/>
    <p:sldId id="980" r:id="rId32"/>
    <p:sldId id="711" r:id="rId33"/>
    <p:sldId id="987" r:id="rId34"/>
    <p:sldId id="1028" r:id="rId35"/>
    <p:sldId id="715" r:id="rId36"/>
    <p:sldId id="988" r:id="rId37"/>
    <p:sldId id="981" r:id="rId38"/>
    <p:sldId id="993" r:id="rId39"/>
    <p:sldId id="1021" r:id="rId40"/>
    <p:sldId id="1026" r:id="rId41"/>
    <p:sldId id="990" r:id="rId42"/>
    <p:sldId id="991" r:id="rId43"/>
    <p:sldId id="982" r:id="rId44"/>
    <p:sldId id="989" r:id="rId45"/>
    <p:sldId id="983" r:id="rId46"/>
    <p:sldId id="713" r:id="rId47"/>
    <p:sldId id="1013" r:id="rId48"/>
    <p:sldId id="712" r:id="rId49"/>
    <p:sldId id="716" r:id="rId50"/>
    <p:sldId id="1033" r:id="rId51"/>
    <p:sldId id="1032" r:id="rId52"/>
    <p:sldId id="1034" r:id="rId53"/>
    <p:sldId id="984" r:id="rId54"/>
    <p:sldId id="1025" r:id="rId55"/>
    <p:sldId id="985" r:id="rId56"/>
    <p:sldId id="709" r:id="rId57"/>
    <p:sldId id="1022" r:id="rId58"/>
    <p:sldId id="1029" r:id="rId59"/>
    <p:sldId id="1030"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617E0E-4374-7AD3-5EEE-33533827B7F7}" name="WAUQUIER, Nadia" initials="WN" userId="S::wauquiern@who.int::9aff5815-3c2f-4de1-a1ad-7f60375e98d2" providerId="AD"/>
  <p188:author id="{1DFFE415-BC11-15E3-1C00-37B32DE7B10E}" name="Turnsek, Maryann (CDC/NCEZID/DFWED/EDLB)" initials="TM(" userId="S::hud4@cdc.gov::96135ede-c0a8-4f2a-a571-c201424bf4a9" providerId="AD"/>
  <p188:author id="{2DA48B2E-B5E0-96BA-6E5E-1F2094DDB7A2}" name="ABOU FAYAD, Antoine" initials="AA" userId="S::aboua@who.int::3b04f215-735a-4bd0-aeb5-18cce15699c1" providerId="AD"/>
  <p188:author id="{F00BE82E-B2FE-5A11-6DDD-DCC97C69DF34}" name="ALBERTI, Kathryn" initials="AK" userId="S::albertik@who.int::b6ab0193-bb89-4217-858a-2e968de9a597" providerId="AD"/>
  <p188:author id="{24E3717E-857E-E5FF-7D4A-8662C8C42A7E}" name="amorais@gavi.org" initials="am" userId="S::urn:spo:guest#amorais@gavi.org::" providerId="AD"/>
  <p188:author id="{CC276891-E747-7A8C-782E-D0FB35EDDCE9}" name="Marie-Laure  QUILICI" initials="" userId="S::quilici@pasteur.fr::639234ae-c19b-46fd-9aa4-2318969c6eb0" providerId="AD"/>
  <p188:author id="{F3402E9D-70D1-7172-52B7-8F549EBFAA01}" name="wendelin.moser@epicentre.msf.org" initials="we" userId="S::urn:spo:guest#wendelin.moser@epicentre.msf.org::" providerId="AD"/>
  <p188:author id="{1388D9E1-2183-DC03-BA2D-B69AC68614AF}" name="HARRIS, Victoria Louise" initials="VH" userId="S::harrisv@who.int::77d83ea0-bc42-459a-b288-1c4c0bdb19c2" providerId="AD"/>
  <p188:author id="{B8AB2BEC-9575-2F2B-7AF6-44FFF427B71D}" name="Flavio FINGER" initials="FF" userId="S::flavio.finger_epicentre.msf.org#ext#@worldhealthorg.onmicrosoft.com::de158966-4029-4a1f-af38-a0ca51a134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Ramos" initials="MR" lastIdx="6" clrIdx="6">
    <p:extLst>
      <p:ext uri="{19B8F6BF-5375-455C-9EA6-DF929625EA0E}">
        <p15:presenceInfo xmlns:p15="http://schemas.microsoft.com/office/powerpoint/2012/main" userId="59889b7c6e2d2af8" providerId="Windows Live"/>
      </p:ext>
    </p:extLst>
  </p:cmAuthor>
  <p:cmAuthor id="1" name="stefano malvolti" initials="sm" lastIdx="1" clrIdx="0">
    <p:extLst>
      <p:ext uri="{19B8F6BF-5375-455C-9EA6-DF929625EA0E}">
        <p15:presenceInfo xmlns:p15="http://schemas.microsoft.com/office/powerpoint/2012/main" userId="9aa0e095b9442147" providerId="Windows Live"/>
      </p:ext>
    </p:extLst>
  </p:cmAuthor>
  <p:cmAuthor id="8" name="NAULEAU, Margot" initials="NM [2]" lastIdx="7" clrIdx="7">
    <p:extLst>
      <p:ext uri="{19B8F6BF-5375-455C-9EA6-DF929625EA0E}">
        <p15:presenceInfo xmlns:p15="http://schemas.microsoft.com/office/powerpoint/2012/main" userId="S::nauleaum@who.int::b8f38d2d-93ee-4260-a81b-b605849d5255" providerId="AD"/>
      </p:ext>
    </p:extLst>
  </p:cmAuthor>
  <p:cmAuthor id="2" name="Angela Hwang" initials="AH" lastIdx="10" clrIdx="1">
    <p:extLst>
      <p:ext uri="{19B8F6BF-5375-455C-9EA6-DF929625EA0E}">
        <p15:presenceInfo xmlns:p15="http://schemas.microsoft.com/office/powerpoint/2012/main" userId="76c8abf780358ab7" providerId="Windows Live"/>
      </p:ext>
    </p:extLst>
  </p:cmAuthor>
  <p:cmAuthor id="9" name="DOMINGUEZ, Morgane" initials="DM" lastIdx="1" clrIdx="8">
    <p:extLst>
      <p:ext uri="{19B8F6BF-5375-455C-9EA6-DF929625EA0E}">
        <p15:presenceInfo xmlns:p15="http://schemas.microsoft.com/office/powerpoint/2012/main" userId="S::mdominguez@who.int::d29c428e-ee62-4017-a838-521138d5b01c" providerId="AD"/>
      </p:ext>
    </p:extLst>
  </p:cmAuthor>
  <p:cmAuthor id="3" name="Melissa Ko" initials="MK" lastIdx="90" clrIdx="2">
    <p:extLst>
      <p:ext uri="{19B8F6BF-5375-455C-9EA6-DF929625EA0E}">
        <p15:presenceInfo xmlns:p15="http://schemas.microsoft.com/office/powerpoint/2012/main" userId="b6892b740f2a7ed8" providerId="Windows Live"/>
      </p:ext>
    </p:extLst>
  </p:cmAuthor>
  <p:cmAuthor id="10" name="WENDLAND, Annika" initials="WA" lastIdx="2" clrIdx="9">
    <p:extLst>
      <p:ext uri="{19B8F6BF-5375-455C-9EA6-DF929625EA0E}">
        <p15:presenceInfo xmlns:p15="http://schemas.microsoft.com/office/powerpoint/2012/main" userId="S::wendlanda@who.int::71e54f93-46a0-4822-8f32-eb7925560b34" providerId="AD"/>
      </p:ext>
    </p:extLst>
  </p:cmAuthor>
  <p:cmAuthor id="4" name="Melissa Ko" initials="MK [2]" lastIdx="23" clrIdx="3">
    <p:extLst>
      <p:ext uri="{19B8F6BF-5375-455C-9EA6-DF929625EA0E}">
        <p15:presenceInfo xmlns:p15="http://schemas.microsoft.com/office/powerpoint/2012/main" userId="S::kom@mmglobalhealth.onmicrosoft.com::23b20d86-e47e-415f-9bd9-67289a2fbf55" providerId="AD"/>
      </p:ext>
    </p:extLst>
  </p:cmAuthor>
  <p:cmAuthor id="11" name="Andrew Azman" initials="AA" lastIdx="1" clrIdx="10">
    <p:extLst>
      <p:ext uri="{19B8F6BF-5375-455C-9EA6-DF929625EA0E}">
        <p15:presenceInfo xmlns:p15="http://schemas.microsoft.com/office/powerpoint/2012/main" userId="S::aazman1@jh.edu::297b94ec-a040-4a76-a681-d32187fb8eef" providerId="AD"/>
      </p:ext>
    </p:extLst>
  </p:cmAuthor>
  <p:cmAuthor id="5" name="Stefano Malvolti" initials="SM" lastIdx="3" clrIdx="4">
    <p:extLst>
      <p:ext uri="{19B8F6BF-5375-455C-9EA6-DF929625EA0E}">
        <p15:presenceInfo xmlns:p15="http://schemas.microsoft.com/office/powerpoint/2012/main" userId="S::malvoltis@mmglobalhealth.onmicrosoft.com::3bc22825-71aa-4e72-96f9-ef5be3b2039a" providerId="AD"/>
      </p:ext>
    </p:extLst>
  </p:cmAuthor>
  <p:cmAuthor id="6" name="NAULEAU, Margot" initials="NM" lastIdx="1" clrIdx="5">
    <p:extLst>
      <p:ext uri="{19B8F6BF-5375-455C-9EA6-DF929625EA0E}">
        <p15:presenceInfo xmlns:p15="http://schemas.microsoft.com/office/powerpoint/2012/main" userId="S-1-5-21-1446143339-2250552318-1255726049-163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65B"/>
    <a:srgbClr val="129C94"/>
    <a:srgbClr val="72211E"/>
    <a:srgbClr val="99211E"/>
    <a:srgbClr val="26BCB4"/>
    <a:srgbClr val="008080"/>
    <a:srgbClr val="09716B"/>
    <a:srgbClr val="7A0000"/>
    <a:srgbClr val="119C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06C37-5868-862A-F871-E206AD21E1C7}" v="3" dt="2025-03-20T21:29:46.203"/>
    <p1510:client id="{672763FB-CC3C-4F1F-B38F-CC0518CF3BC0}" v="5" dt="2025-03-21T02:32:18.659"/>
    <p1510:client id="{F42AECF4-E1DD-806C-CE26-9CC67AE124B3}" v="15" dt="2025-03-20T11:05:05.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69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UQUIER, Nadia" userId="9aff5815-3c2f-4de1-a1ad-7f60375e98d2" providerId="ADAL" clId="{FF92DDE9-64D1-4481-950A-59238604BD09}"/>
    <pc:docChg chg="custSel modSld">
      <pc:chgData name="WAUQUIER, Nadia" userId="9aff5815-3c2f-4de1-a1ad-7f60375e98d2" providerId="ADAL" clId="{FF92DDE9-64D1-4481-950A-59238604BD09}" dt="2025-03-19T14:38:42.210" v="77" actId="1076"/>
      <pc:docMkLst>
        <pc:docMk/>
      </pc:docMkLst>
      <pc:sldChg chg="addSp delSp modSp mod delCm">
        <pc:chgData name="WAUQUIER, Nadia" userId="9aff5815-3c2f-4de1-a1ad-7f60375e98d2" providerId="ADAL" clId="{FF92DDE9-64D1-4481-950A-59238604BD09}" dt="2025-03-19T14:38:42.210" v="77" actId="1076"/>
        <pc:sldMkLst>
          <pc:docMk/>
          <pc:sldMk cId="2949076690" sldId="977"/>
        </pc:sldMkLst>
        <pc:picChg chg="del">
          <ac:chgData name="WAUQUIER, Nadia" userId="9aff5815-3c2f-4de1-a1ad-7f60375e98d2" providerId="ADAL" clId="{FF92DDE9-64D1-4481-950A-59238604BD09}" dt="2025-03-19T14:37:03.691" v="63" actId="478"/>
          <ac:picMkLst>
            <pc:docMk/>
            <pc:sldMk cId="2949076690" sldId="977"/>
            <ac:picMk id="11" creationId="{3E4AF36B-C69C-EC3E-683D-58354FA24F2F}"/>
          </ac:picMkLst>
        </pc:picChg>
        <pc:picChg chg="del">
          <ac:chgData name="WAUQUIER, Nadia" userId="9aff5815-3c2f-4de1-a1ad-7f60375e98d2" providerId="ADAL" clId="{FF92DDE9-64D1-4481-950A-59238604BD09}" dt="2025-03-19T14:35:49.314" v="50" actId="478"/>
          <ac:picMkLst>
            <pc:docMk/>
            <pc:sldMk cId="2949076690" sldId="977"/>
            <ac:picMk id="40" creationId="{3944FDD9-60A8-DA86-51A8-576FAFB1C02F}"/>
          </ac:picMkLst>
        </pc:picChg>
        <pc:picChg chg="del">
          <ac:chgData name="WAUQUIER, Nadia" userId="9aff5815-3c2f-4de1-a1ad-7f60375e98d2" providerId="ADAL" clId="{FF92DDE9-64D1-4481-950A-59238604BD09}" dt="2025-03-19T14:35:34.311" v="45" actId="478"/>
          <ac:picMkLst>
            <pc:docMk/>
            <pc:sldMk cId="2949076690" sldId="977"/>
            <ac:picMk id="44" creationId="{9DCCA515-61A2-E6A1-F55B-5DA3E238A2F0}"/>
          </ac:picMkLst>
        </pc:picChg>
        <pc:picChg chg="add mod">
          <ac:chgData name="WAUQUIER, Nadia" userId="9aff5815-3c2f-4de1-a1ad-7f60375e98d2" providerId="ADAL" clId="{FF92DDE9-64D1-4481-950A-59238604BD09}" dt="2025-03-19T14:35:46.318" v="49" actId="14100"/>
          <ac:picMkLst>
            <pc:docMk/>
            <pc:sldMk cId="2949076690" sldId="977"/>
            <ac:picMk id="2050" creationId="{5BCEC81F-9E31-7DB9-DA94-B3FF0568D3B5}"/>
          </ac:picMkLst>
        </pc:picChg>
        <pc:picChg chg="add mod">
          <ac:chgData name="WAUQUIER, Nadia" userId="9aff5815-3c2f-4de1-a1ad-7f60375e98d2" providerId="ADAL" clId="{FF92DDE9-64D1-4481-950A-59238604BD09}" dt="2025-03-19T14:36:55.871" v="62" actId="688"/>
          <ac:picMkLst>
            <pc:docMk/>
            <pc:sldMk cId="2949076690" sldId="977"/>
            <ac:picMk id="2052" creationId="{86A2A1FC-7B4B-1741-7101-B87567125691}"/>
          </ac:picMkLst>
        </pc:picChg>
        <pc:picChg chg="add mod">
          <ac:chgData name="WAUQUIER, Nadia" userId="9aff5815-3c2f-4de1-a1ad-7f60375e98d2" providerId="ADAL" clId="{FF92DDE9-64D1-4481-950A-59238604BD09}" dt="2025-03-19T14:36:27.425" v="57" actId="1076"/>
          <ac:picMkLst>
            <pc:docMk/>
            <pc:sldMk cId="2949076690" sldId="977"/>
            <ac:picMk id="2053" creationId="{5ECDD9F7-3FEA-373E-CF4B-2E56722066C9}"/>
          </ac:picMkLst>
        </pc:picChg>
        <pc:picChg chg="add mod">
          <ac:chgData name="WAUQUIER, Nadia" userId="9aff5815-3c2f-4de1-a1ad-7f60375e98d2" providerId="ADAL" clId="{FF92DDE9-64D1-4481-950A-59238604BD09}" dt="2025-03-19T14:37:52.786" v="71" actId="1076"/>
          <ac:picMkLst>
            <pc:docMk/>
            <pc:sldMk cId="2949076690" sldId="977"/>
            <ac:picMk id="2055" creationId="{B8FB12F4-0FDC-F6FA-1ABF-9BDE99E0072D}"/>
          </ac:picMkLst>
        </pc:picChg>
        <pc:picChg chg="add mod">
          <ac:chgData name="WAUQUIER, Nadia" userId="9aff5815-3c2f-4de1-a1ad-7f60375e98d2" providerId="ADAL" clId="{FF92DDE9-64D1-4481-950A-59238604BD09}" dt="2025-03-19T14:38:42.210" v="77" actId="1076"/>
          <ac:picMkLst>
            <pc:docMk/>
            <pc:sldMk cId="2949076690" sldId="977"/>
            <ac:picMk id="2056" creationId="{41596581-467B-6FBC-BFE9-2E4563269BB5}"/>
          </ac:picMkLst>
        </pc:picChg>
        <pc:extLst>
          <p:ext xmlns:p="http://schemas.openxmlformats.org/presentationml/2006/main" uri="{D6D511B9-2390-475A-947B-AFAB55BFBCF1}">
            <pc226:cmChg xmlns:pc226="http://schemas.microsoft.com/office/powerpoint/2022/06/main/command" chg="del">
              <pc226:chgData name="WAUQUIER, Nadia" userId="9aff5815-3c2f-4de1-a1ad-7f60375e98d2" providerId="ADAL" clId="{FF92DDE9-64D1-4481-950A-59238604BD09}" dt="2025-03-19T14:35:14.221" v="41"/>
              <pc2:cmMkLst xmlns:pc2="http://schemas.microsoft.com/office/powerpoint/2019/9/main/command">
                <pc:docMk/>
                <pc:sldMk cId="2949076690" sldId="977"/>
                <pc2:cmMk id="{80D5DA39-8FC1-46DE-91A1-D561ADDE1BA0}"/>
              </pc2:cmMkLst>
            </pc226:cmChg>
            <pc226:cmChg xmlns:pc226="http://schemas.microsoft.com/office/powerpoint/2022/06/main/command" chg="del">
              <pc226:chgData name="WAUQUIER, Nadia" userId="9aff5815-3c2f-4de1-a1ad-7f60375e98d2" providerId="ADAL" clId="{FF92DDE9-64D1-4481-950A-59238604BD09}" dt="2025-03-19T14:35:02.430" v="38"/>
              <pc2:cmMkLst xmlns:pc2="http://schemas.microsoft.com/office/powerpoint/2019/9/main/command">
                <pc:docMk/>
                <pc:sldMk cId="2949076690" sldId="977"/>
                <pc2:cmMk id="{9DE9BB52-D005-43C9-AD02-407968C7F745}"/>
              </pc2:cmMkLst>
            </pc226:cmChg>
            <pc226:cmChg xmlns:pc226="http://schemas.microsoft.com/office/powerpoint/2022/06/main/command" chg="del">
              <pc226:chgData name="WAUQUIER, Nadia" userId="9aff5815-3c2f-4de1-a1ad-7f60375e98d2" providerId="ADAL" clId="{FF92DDE9-64D1-4481-950A-59238604BD09}" dt="2025-03-19T14:35:17.173" v="42"/>
              <pc2:cmMkLst xmlns:pc2="http://schemas.microsoft.com/office/powerpoint/2019/9/main/command">
                <pc:docMk/>
                <pc:sldMk cId="2949076690" sldId="977"/>
                <pc2:cmMk id="{AD173F87-9948-45C8-8916-1118012C80E8}"/>
              </pc2:cmMkLst>
            </pc226:cmChg>
            <pc226:cmChg xmlns:pc226="http://schemas.microsoft.com/office/powerpoint/2022/06/main/command" chg="del">
              <pc226:chgData name="WAUQUIER, Nadia" userId="9aff5815-3c2f-4de1-a1ad-7f60375e98d2" providerId="ADAL" clId="{FF92DDE9-64D1-4481-950A-59238604BD09}" dt="2025-03-19T14:35:08.560" v="40"/>
              <pc2:cmMkLst xmlns:pc2="http://schemas.microsoft.com/office/powerpoint/2019/9/main/command">
                <pc:docMk/>
                <pc:sldMk cId="2949076690" sldId="977"/>
                <pc2:cmMk id="{DFEEC9AA-BDE0-498C-A385-652784438B51}"/>
              </pc2:cmMkLst>
            </pc226:cmChg>
            <pc226:cmChg xmlns:pc226="http://schemas.microsoft.com/office/powerpoint/2022/06/main/command" chg="del">
              <pc226:chgData name="WAUQUIER, Nadia" userId="9aff5815-3c2f-4de1-a1ad-7f60375e98d2" providerId="ADAL" clId="{FF92DDE9-64D1-4481-950A-59238604BD09}" dt="2025-03-19T14:35:19.766" v="43"/>
              <pc2:cmMkLst xmlns:pc2="http://schemas.microsoft.com/office/powerpoint/2019/9/main/command">
                <pc:docMk/>
                <pc:sldMk cId="2949076690" sldId="977"/>
                <pc2:cmMk id="{EB73CBC3-3EED-4085-892C-BF70DFDD075C}"/>
              </pc2:cmMkLst>
            </pc226:cmChg>
            <pc226:cmChg xmlns:pc226="http://schemas.microsoft.com/office/powerpoint/2022/06/main/command" chg="del">
              <pc226:chgData name="WAUQUIER, Nadia" userId="9aff5815-3c2f-4de1-a1ad-7f60375e98d2" providerId="ADAL" clId="{FF92DDE9-64D1-4481-950A-59238604BD09}" dt="2025-03-19T14:35:22.260" v="44"/>
              <pc2:cmMkLst xmlns:pc2="http://schemas.microsoft.com/office/powerpoint/2019/9/main/command">
                <pc:docMk/>
                <pc:sldMk cId="2949076690" sldId="977"/>
                <pc2:cmMk id="{2FC568ED-577E-44DB-803D-4DD188895C14}"/>
              </pc2:cmMkLst>
            </pc226:cmChg>
            <pc226:cmChg xmlns:pc226="http://schemas.microsoft.com/office/powerpoint/2022/06/main/command" chg="del">
              <pc226:chgData name="WAUQUIER, Nadia" userId="9aff5815-3c2f-4de1-a1ad-7f60375e98d2" providerId="ADAL" clId="{FF92DDE9-64D1-4481-950A-59238604BD09}" dt="2025-03-19T14:35:05.493" v="39"/>
              <pc2:cmMkLst xmlns:pc2="http://schemas.microsoft.com/office/powerpoint/2019/9/main/command">
                <pc:docMk/>
                <pc:sldMk cId="2949076690" sldId="977"/>
                <pc2:cmMk id="{FF355DF0-A45E-45A8-831A-01E3926FA3F3}"/>
              </pc2:cmMkLst>
            </pc226:cmChg>
          </p:ext>
        </pc:extLst>
      </pc:sldChg>
      <pc:sldChg chg="addSp delSp modSp mod">
        <pc:chgData name="WAUQUIER, Nadia" userId="9aff5815-3c2f-4de1-a1ad-7f60375e98d2" providerId="ADAL" clId="{FF92DDE9-64D1-4481-950A-59238604BD09}" dt="2025-03-19T14:34:43.661" v="37" actId="1036"/>
        <pc:sldMkLst>
          <pc:docMk/>
          <pc:sldMk cId="2528475346" sldId="994"/>
        </pc:sldMkLst>
        <pc:picChg chg="del">
          <ac:chgData name="WAUQUIER, Nadia" userId="9aff5815-3c2f-4de1-a1ad-7f60375e98d2" providerId="ADAL" clId="{FF92DDE9-64D1-4481-950A-59238604BD09}" dt="2025-03-19T14:34:00.638" v="0" actId="478"/>
          <ac:picMkLst>
            <pc:docMk/>
            <pc:sldMk cId="2528475346" sldId="994"/>
            <ac:picMk id="3" creationId="{54613BF7-74F3-E5B0-531F-279F0845E70F}"/>
          </ac:picMkLst>
        </pc:picChg>
        <pc:picChg chg="del">
          <ac:chgData name="WAUQUIER, Nadia" userId="9aff5815-3c2f-4de1-a1ad-7f60375e98d2" providerId="ADAL" clId="{FF92DDE9-64D1-4481-950A-59238604BD09}" dt="2025-03-19T14:34:00.638" v="0" actId="478"/>
          <ac:picMkLst>
            <pc:docMk/>
            <pc:sldMk cId="2528475346" sldId="994"/>
            <ac:picMk id="23" creationId="{2DFD54CE-BA07-AC4B-B082-44E1850C1005}"/>
          </ac:picMkLst>
        </pc:picChg>
        <pc:picChg chg="add mod">
          <ac:chgData name="WAUQUIER, Nadia" userId="9aff5815-3c2f-4de1-a1ad-7f60375e98d2" providerId="ADAL" clId="{FF92DDE9-64D1-4481-950A-59238604BD09}" dt="2025-03-19T14:34:43.661" v="37" actId="1036"/>
          <ac:picMkLst>
            <pc:docMk/>
            <pc:sldMk cId="2528475346" sldId="994"/>
            <ac:picMk id="1026" creationId="{AF3053E0-A167-1A96-0752-AF3796B3CB57}"/>
          </ac:picMkLst>
        </pc:picChg>
        <pc:picChg chg="add mod">
          <ac:chgData name="WAUQUIER, Nadia" userId="9aff5815-3c2f-4de1-a1ad-7f60375e98d2" providerId="ADAL" clId="{FF92DDE9-64D1-4481-950A-59238604BD09}" dt="2025-03-19T14:34:36.266" v="23" actId="1036"/>
          <ac:picMkLst>
            <pc:docMk/>
            <pc:sldMk cId="2528475346" sldId="994"/>
            <ac:picMk id="1027" creationId="{A6EC6CED-8EA5-A0AA-C2F3-0E8F4F520239}"/>
          </ac:picMkLst>
        </pc:picChg>
      </pc:sldChg>
    </pc:docChg>
  </pc:docChgLst>
  <pc:docChgLst>
    <pc:chgData name="WAUQUIER, Nadia" userId="S::wauquiern@who.int::9aff5815-3c2f-4de1-a1ad-7f60375e98d2" providerId="AD" clId="Web-{D21DD71A-BFB4-E2B1-6D50-CAD40BBE0F10}"/>
    <pc:docChg chg="modSld">
      <pc:chgData name="WAUQUIER, Nadia" userId="S::wauquiern@who.int::9aff5815-3c2f-4de1-a1ad-7f60375e98d2" providerId="AD" clId="Web-{D21DD71A-BFB4-E2B1-6D50-CAD40BBE0F10}" dt="2025-01-21T15:02:10.998" v="1" actId="14100"/>
      <pc:docMkLst>
        <pc:docMk/>
      </pc:docMkLst>
      <pc:sldChg chg="modSp">
        <pc:chgData name="WAUQUIER, Nadia" userId="S::wauquiern@who.int::9aff5815-3c2f-4de1-a1ad-7f60375e98d2" providerId="AD" clId="Web-{D21DD71A-BFB4-E2B1-6D50-CAD40BBE0F10}" dt="2025-01-21T15:02:10.998" v="1" actId="14100"/>
        <pc:sldMkLst>
          <pc:docMk/>
          <pc:sldMk cId="514659603" sldId="701"/>
        </pc:sldMkLst>
        <pc:picChg chg="mod">
          <ac:chgData name="WAUQUIER, Nadia" userId="S::wauquiern@who.int::9aff5815-3c2f-4de1-a1ad-7f60375e98d2" providerId="AD" clId="Web-{D21DD71A-BFB4-E2B1-6D50-CAD40BBE0F10}" dt="2025-01-21T15:02:10.998" v="1" actId="14100"/>
          <ac:picMkLst>
            <pc:docMk/>
            <pc:sldMk cId="514659603" sldId="701"/>
            <ac:picMk id="7" creationId="{EAB72CC2-CC27-460E-80DB-414336A9283B}"/>
          </ac:picMkLst>
        </pc:picChg>
      </pc:sldChg>
    </pc:docChg>
  </pc:docChgLst>
  <pc:docChgLst>
    <pc:chgData name="WAUQUIER, Nadia" userId="S::wauquiern@who.int::9aff5815-3c2f-4de1-a1ad-7f60375e98d2" providerId="AD" clId="Web-{86B496B0-1318-6DC9-310F-55AAC1206E0D}"/>
    <pc:docChg chg="modSld">
      <pc:chgData name="WAUQUIER, Nadia" userId="S::wauquiern@who.int::9aff5815-3c2f-4de1-a1ad-7f60375e98d2" providerId="AD" clId="Web-{86B496B0-1318-6DC9-310F-55AAC1206E0D}" dt="2025-03-19T14:11:02.332" v="1"/>
      <pc:docMkLst>
        <pc:docMk/>
      </pc:docMkLst>
      <pc:sldChg chg="addSp delSp">
        <pc:chgData name="WAUQUIER, Nadia" userId="S::wauquiern@who.int::9aff5815-3c2f-4de1-a1ad-7f60375e98d2" providerId="AD" clId="Web-{86B496B0-1318-6DC9-310F-55AAC1206E0D}" dt="2025-03-19T14:11:02.332" v="1"/>
        <pc:sldMkLst>
          <pc:docMk/>
          <pc:sldMk cId="2528475346" sldId="994"/>
        </pc:sldMkLst>
        <pc:picChg chg="add del">
          <ac:chgData name="WAUQUIER, Nadia" userId="S::wauquiern@who.int::9aff5815-3c2f-4de1-a1ad-7f60375e98d2" providerId="AD" clId="Web-{86B496B0-1318-6DC9-310F-55AAC1206E0D}" dt="2025-03-19T14:11:02.332" v="1"/>
          <ac:picMkLst>
            <pc:docMk/>
            <pc:sldMk cId="2528475346" sldId="994"/>
            <ac:picMk id="3" creationId="{54613BF7-74F3-E5B0-531F-279F0845E70F}"/>
          </ac:picMkLst>
        </pc:picChg>
      </pc:sldChg>
    </pc:docChg>
  </pc:docChgLst>
  <pc:docChgLst>
    <pc:chgData name="WAUQUIER, Nadia" userId="S::wauquiern@who.int::9aff5815-3c2f-4de1-a1ad-7f60375e98d2" providerId="AD" clId="Web-{9E89A12C-1562-171D-0760-D065635027A7}"/>
    <pc:docChg chg="modSld">
      <pc:chgData name="WAUQUIER, Nadia" userId="S::wauquiern@who.int::9aff5815-3c2f-4de1-a1ad-7f60375e98d2" providerId="AD" clId="Web-{9E89A12C-1562-171D-0760-D065635027A7}" dt="2025-03-19T18:54:24.016" v="108"/>
      <pc:docMkLst>
        <pc:docMk/>
      </pc:docMkLst>
      <pc:sldChg chg="modNotes">
        <pc:chgData name="WAUQUIER, Nadia" userId="S::wauquiern@who.int::9aff5815-3c2f-4de1-a1ad-7f60375e98d2" providerId="AD" clId="Web-{9E89A12C-1562-171D-0760-D065635027A7}" dt="2025-03-19T16:35:51.153" v="1"/>
        <pc:sldMkLst>
          <pc:docMk/>
          <pc:sldMk cId="2976192097" sldId="712"/>
        </pc:sldMkLst>
      </pc:sldChg>
      <pc:sldChg chg="modSp">
        <pc:chgData name="WAUQUIER, Nadia" userId="S::wauquiern@who.int::9aff5815-3c2f-4de1-a1ad-7f60375e98d2" providerId="AD" clId="Web-{9E89A12C-1562-171D-0760-D065635027A7}" dt="2025-03-19T16:37:04.999" v="9" actId="1076"/>
        <pc:sldMkLst>
          <pc:docMk/>
          <pc:sldMk cId="2528475346" sldId="994"/>
        </pc:sldMkLst>
        <pc:picChg chg="mod">
          <ac:chgData name="WAUQUIER, Nadia" userId="S::wauquiern@who.int::9aff5815-3c2f-4de1-a1ad-7f60375e98d2" providerId="AD" clId="Web-{9E89A12C-1562-171D-0760-D065635027A7}" dt="2025-03-19T16:37:04.999" v="9" actId="1076"/>
          <ac:picMkLst>
            <pc:docMk/>
            <pc:sldMk cId="2528475346" sldId="994"/>
            <ac:picMk id="19" creationId="{AD009B6A-C932-466D-4E0F-A00323C852EA}"/>
          </ac:picMkLst>
        </pc:picChg>
      </pc:sldChg>
      <pc:sldChg chg="modNotes">
        <pc:chgData name="WAUQUIER, Nadia" userId="S::wauquiern@who.int::9aff5815-3c2f-4de1-a1ad-7f60375e98d2" providerId="AD" clId="Web-{9E89A12C-1562-171D-0760-D065635027A7}" dt="2025-03-19T16:36:46.170" v="8"/>
        <pc:sldMkLst>
          <pc:docMk/>
          <pc:sldMk cId="4113047188" sldId="1016"/>
        </pc:sldMkLst>
      </pc:sldChg>
      <pc:sldChg chg="modSp">
        <pc:chgData name="WAUQUIER, Nadia" userId="S::wauquiern@who.int::9aff5815-3c2f-4de1-a1ad-7f60375e98d2" providerId="AD" clId="Web-{9E89A12C-1562-171D-0760-D065635027A7}" dt="2025-03-19T16:42:14.100" v="25" actId="1076"/>
        <pc:sldMkLst>
          <pc:docMk/>
          <pc:sldMk cId="642012508" sldId="1025"/>
        </pc:sldMkLst>
        <pc:spChg chg="mod">
          <ac:chgData name="WAUQUIER, Nadia" userId="S::wauquiern@who.int::9aff5815-3c2f-4de1-a1ad-7f60375e98d2" providerId="AD" clId="Web-{9E89A12C-1562-171D-0760-D065635027A7}" dt="2025-03-19T16:42:14.100" v="25" actId="1076"/>
          <ac:spMkLst>
            <pc:docMk/>
            <pc:sldMk cId="642012508" sldId="1025"/>
            <ac:spMk id="3" creationId="{D579C4C6-89A9-4EE8-3D7F-C7DC51BBB0FA}"/>
          </ac:spMkLst>
        </pc:spChg>
      </pc:sldChg>
      <pc:sldChg chg="modNotes">
        <pc:chgData name="WAUQUIER, Nadia" userId="S::wauquiern@who.int::9aff5815-3c2f-4de1-a1ad-7f60375e98d2" providerId="AD" clId="Web-{9E89A12C-1562-171D-0760-D065635027A7}" dt="2025-03-19T18:54:24.016" v="108"/>
        <pc:sldMkLst>
          <pc:docMk/>
          <pc:sldMk cId="897343239" sldId="1031"/>
        </pc:sldMkLst>
      </pc:sldChg>
      <pc:sldChg chg="modNotes">
        <pc:chgData name="WAUQUIER, Nadia" userId="S::wauquiern@who.int::9aff5815-3c2f-4de1-a1ad-7f60375e98d2" providerId="AD" clId="Web-{9E89A12C-1562-171D-0760-D065635027A7}" dt="2025-03-19T16:47:27.671" v="48"/>
        <pc:sldMkLst>
          <pc:docMk/>
          <pc:sldMk cId="3240602771" sldId="1032"/>
        </pc:sldMkLst>
      </pc:sldChg>
    </pc:docChg>
  </pc:docChgLst>
  <pc:docChgLst>
    <pc:chgData name="HARRIS, Victoria Louise" userId="S::harrisv@who.int::77d83ea0-bc42-459a-b288-1c4c0bdb19c2" providerId="AD" clId="Web-{504F2B3C-2094-52B7-8439-342C7C82EBB2}"/>
    <pc:docChg chg="modSld">
      <pc:chgData name="HARRIS, Victoria Louise" userId="S::harrisv@who.int::77d83ea0-bc42-459a-b288-1c4c0bdb19c2" providerId="AD" clId="Web-{504F2B3C-2094-52B7-8439-342C7C82EBB2}" dt="2025-02-24T12:45:41.943" v="3" actId="1076"/>
      <pc:docMkLst>
        <pc:docMk/>
      </pc:docMkLst>
      <pc:sldChg chg="modSp">
        <pc:chgData name="HARRIS, Victoria Louise" userId="S::harrisv@who.int::77d83ea0-bc42-459a-b288-1c4c0bdb19c2" providerId="AD" clId="Web-{504F2B3C-2094-52B7-8439-342C7C82EBB2}" dt="2025-02-24T12:45:41.943" v="3" actId="1076"/>
        <pc:sldMkLst>
          <pc:docMk/>
          <pc:sldMk cId="3324091214" sldId="993"/>
        </pc:sldMkLst>
        <pc:picChg chg="mod">
          <ac:chgData name="HARRIS, Victoria Louise" userId="S::harrisv@who.int::77d83ea0-bc42-459a-b288-1c4c0bdb19c2" providerId="AD" clId="Web-{504F2B3C-2094-52B7-8439-342C7C82EBB2}" dt="2025-02-24T12:45:41.943" v="3" actId="1076"/>
          <ac:picMkLst>
            <pc:docMk/>
            <pc:sldMk cId="3324091214" sldId="993"/>
            <ac:picMk id="7" creationId="{FEDFB518-45B4-BBC6-E62E-BEF451F6434F}"/>
          </ac:picMkLst>
        </pc:picChg>
      </pc:sldChg>
    </pc:docChg>
  </pc:docChgLst>
  <pc:docChgLst>
    <pc:chgData name="HARRIS, Victoria Louise" userId="S::harrisv@who.int::77d83ea0-bc42-459a-b288-1c4c0bdb19c2" providerId="AD" clId="Web-{87A68885-F4F2-0AAD-C29C-5188C573081A}"/>
    <pc:docChg chg="modSld">
      <pc:chgData name="HARRIS, Victoria Louise" userId="S::harrisv@who.int::77d83ea0-bc42-459a-b288-1c4c0bdb19c2" providerId="AD" clId="Web-{87A68885-F4F2-0AAD-C29C-5188C573081A}" dt="2025-02-10T09:49:37.873" v="0" actId="1076"/>
      <pc:docMkLst>
        <pc:docMk/>
      </pc:docMkLst>
      <pc:sldChg chg="modSp">
        <pc:chgData name="HARRIS, Victoria Louise" userId="S::harrisv@who.int::77d83ea0-bc42-459a-b288-1c4c0bdb19c2" providerId="AD" clId="Web-{87A68885-F4F2-0AAD-C29C-5188C573081A}" dt="2025-02-10T09:49:37.873" v="0" actId="1076"/>
        <pc:sldMkLst>
          <pc:docMk/>
          <pc:sldMk cId="674275490" sldId="1033"/>
        </pc:sldMkLst>
        <pc:grpChg chg="mod">
          <ac:chgData name="HARRIS, Victoria Louise" userId="S::harrisv@who.int::77d83ea0-bc42-459a-b288-1c4c0bdb19c2" providerId="AD" clId="Web-{87A68885-F4F2-0AAD-C29C-5188C573081A}" dt="2025-02-10T09:49:37.873" v="0" actId="1076"/>
          <ac:grpSpMkLst>
            <pc:docMk/>
            <pc:sldMk cId="674275490" sldId="1033"/>
            <ac:grpSpMk id="4" creationId="{489DF701-23AB-2000-D283-0C8C6D4D3CCF}"/>
          </ac:grpSpMkLst>
        </pc:grpChg>
      </pc:sldChg>
    </pc:docChg>
  </pc:docChgLst>
  <pc:docChgLst>
    <pc:chgData name="WAUQUIER, Nadia" userId="9aff5815-3c2f-4de1-a1ad-7f60375e98d2" providerId="ADAL" clId="{672763FB-CC3C-4F1F-B38F-CC0518CF3BC0}"/>
    <pc:docChg chg="modSld">
      <pc:chgData name="WAUQUIER, Nadia" userId="9aff5815-3c2f-4de1-a1ad-7f60375e98d2" providerId="ADAL" clId="{672763FB-CC3C-4F1F-B38F-CC0518CF3BC0}" dt="2025-03-21T02:32:18.659" v="4" actId="1035"/>
      <pc:docMkLst>
        <pc:docMk/>
      </pc:docMkLst>
      <pc:sldChg chg="addSp delSp modSp">
        <pc:chgData name="WAUQUIER, Nadia" userId="9aff5815-3c2f-4de1-a1ad-7f60375e98d2" providerId="ADAL" clId="{672763FB-CC3C-4F1F-B38F-CC0518CF3BC0}" dt="2025-03-21T02:32:18.659" v="4" actId="1035"/>
        <pc:sldMkLst>
          <pc:docMk/>
          <pc:sldMk cId="2949076690" sldId="977"/>
        </pc:sldMkLst>
        <pc:picChg chg="add mod">
          <ac:chgData name="WAUQUIER, Nadia" userId="9aff5815-3c2f-4de1-a1ad-7f60375e98d2" providerId="ADAL" clId="{672763FB-CC3C-4F1F-B38F-CC0518CF3BC0}" dt="2025-03-21T02:32:13.558" v="1"/>
          <ac:picMkLst>
            <pc:docMk/>
            <pc:sldMk cId="2949076690" sldId="977"/>
            <ac:picMk id="5" creationId="{E17CE17F-63A1-892A-C773-E7A1EB0A6FF5}"/>
          </ac:picMkLst>
        </pc:picChg>
        <pc:picChg chg="del">
          <ac:chgData name="WAUQUIER, Nadia" userId="9aff5815-3c2f-4de1-a1ad-7f60375e98d2" providerId="ADAL" clId="{672763FB-CC3C-4F1F-B38F-CC0518CF3BC0}" dt="2025-03-21T02:32:12.527" v="0" actId="478"/>
          <ac:picMkLst>
            <pc:docMk/>
            <pc:sldMk cId="2949076690" sldId="977"/>
            <ac:picMk id="2055" creationId="{B8FB12F4-0FDC-F6FA-1ABF-9BDE99E0072D}"/>
          </ac:picMkLst>
        </pc:picChg>
        <pc:picChg chg="mod">
          <ac:chgData name="WAUQUIER, Nadia" userId="9aff5815-3c2f-4de1-a1ad-7f60375e98d2" providerId="ADAL" clId="{672763FB-CC3C-4F1F-B38F-CC0518CF3BC0}" dt="2025-03-21T02:32:18.659" v="4" actId="1035"/>
          <ac:picMkLst>
            <pc:docMk/>
            <pc:sldMk cId="2949076690" sldId="977"/>
            <ac:picMk id="2056" creationId="{41596581-467B-6FBC-BFE9-2E4563269BB5}"/>
          </ac:picMkLst>
        </pc:picChg>
      </pc:sldChg>
    </pc:docChg>
  </pc:docChgLst>
  <pc:docChgLst>
    <pc:chgData name="WAUQUIER, Nadia" userId="S::wauquiern@who.int::9aff5815-3c2f-4de1-a1ad-7f60375e98d2" providerId="AD" clId="Web-{04806C37-5868-862A-F871-E206AD21E1C7}"/>
    <pc:docChg chg="modSld">
      <pc:chgData name="WAUQUIER, Nadia" userId="S::wauquiern@who.int::9aff5815-3c2f-4de1-a1ad-7f60375e98d2" providerId="AD" clId="Web-{04806C37-5868-862A-F871-E206AD21E1C7}" dt="2025-03-20T21:29:46.203" v="21" actId="1076"/>
      <pc:docMkLst>
        <pc:docMk/>
      </pc:docMkLst>
      <pc:sldChg chg="modSp">
        <pc:chgData name="WAUQUIER, Nadia" userId="S::wauquiern@who.int::9aff5815-3c2f-4de1-a1ad-7f60375e98d2" providerId="AD" clId="Web-{04806C37-5868-862A-F871-E206AD21E1C7}" dt="2025-03-20T17:47:53.931" v="1" actId="20577"/>
        <pc:sldMkLst>
          <pc:docMk/>
          <pc:sldMk cId="2930815022" sldId="1013"/>
        </pc:sldMkLst>
        <pc:spChg chg="mod">
          <ac:chgData name="WAUQUIER, Nadia" userId="S::wauquiern@who.int::9aff5815-3c2f-4de1-a1ad-7f60375e98d2" providerId="AD" clId="Web-{04806C37-5868-862A-F871-E206AD21E1C7}" dt="2025-03-20T17:47:53.931" v="1" actId="20577"/>
          <ac:spMkLst>
            <pc:docMk/>
            <pc:sldMk cId="2930815022" sldId="1013"/>
            <ac:spMk id="15" creationId="{B2C1A36F-31F8-258F-F11D-F2F8BC987BFD}"/>
          </ac:spMkLst>
        </pc:spChg>
      </pc:sldChg>
      <pc:sldChg chg="modSp">
        <pc:chgData name="WAUQUIER, Nadia" userId="S::wauquiern@who.int::9aff5815-3c2f-4de1-a1ad-7f60375e98d2" providerId="AD" clId="Web-{04806C37-5868-862A-F871-E206AD21E1C7}" dt="2025-03-20T21:29:46.203" v="21" actId="1076"/>
        <pc:sldMkLst>
          <pc:docMk/>
          <pc:sldMk cId="674275490" sldId="1033"/>
        </pc:sldMkLst>
        <pc:grpChg chg="mod">
          <ac:chgData name="WAUQUIER, Nadia" userId="S::wauquiern@who.int::9aff5815-3c2f-4de1-a1ad-7f60375e98d2" providerId="AD" clId="Web-{04806C37-5868-862A-F871-E206AD21E1C7}" dt="2025-03-20T21:29:46.203" v="21" actId="1076"/>
          <ac:grpSpMkLst>
            <pc:docMk/>
            <pc:sldMk cId="674275490" sldId="1033"/>
            <ac:grpSpMk id="4" creationId="{489DF701-23AB-2000-D283-0C8C6D4D3CCF}"/>
          </ac:grpSpMkLst>
        </pc:grpChg>
      </pc:sldChg>
      <pc:sldChg chg="modNotes">
        <pc:chgData name="WAUQUIER, Nadia" userId="S::wauquiern@who.int::9aff5815-3c2f-4de1-a1ad-7f60375e98d2" providerId="AD" clId="Web-{04806C37-5868-862A-F871-E206AD21E1C7}" dt="2025-03-20T18:30:41.162" v="20"/>
        <pc:sldMkLst>
          <pc:docMk/>
          <pc:sldMk cId="1873941659" sldId="1034"/>
        </pc:sldMkLst>
      </pc:sldChg>
    </pc:docChg>
  </pc:docChgLst>
  <pc:docChgLst>
    <pc:chgData name="WAUQUIER, Nadia" userId="S::wauquiern@who.int::9aff5815-3c2f-4de1-a1ad-7f60375e98d2" providerId="AD" clId="Web-{F42AECF4-E1DD-806C-CE26-9CC67AE124B3}"/>
    <pc:docChg chg="modSld">
      <pc:chgData name="WAUQUIER, Nadia" userId="S::wauquiern@who.int::9aff5815-3c2f-4de1-a1ad-7f60375e98d2" providerId="AD" clId="Web-{F42AECF4-E1DD-806C-CE26-9CC67AE124B3}" dt="2025-03-20T11:05:03.893" v="6" actId="20577"/>
      <pc:docMkLst>
        <pc:docMk/>
      </pc:docMkLst>
      <pc:sldChg chg="modSp">
        <pc:chgData name="WAUQUIER, Nadia" userId="S::wauquiern@who.int::9aff5815-3c2f-4de1-a1ad-7f60375e98d2" providerId="AD" clId="Web-{F42AECF4-E1DD-806C-CE26-9CC67AE124B3}" dt="2025-03-20T11:05:03.893" v="6" actId="20577"/>
        <pc:sldMkLst>
          <pc:docMk/>
          <pc:sldMk cId="259467761" sldId="975"/>
        </pc:sldMkLst>
        <pc:spChg chg="mod">
          <ac:chgData name="WAUQUIER, Nadia" userId="S::wauquiern@who.int::9aff5815-3c2f-4de1-a1ad-7f60375e98d2" providerId="AD" clId="Web-{F42AECF4-E1DD-806C-CE26-9CC67AE124B3}" dt="2025-03-20T11:05:03.893" v="6" actId="20577"/>
          <ac:spMkLst>
            <pc:docMk/>
            <pc:sldMk cId="259467761" sldId="975"/>
            <ac:spMk id="4" creationId="{14AA8381-CA71-44C9-B5DB-715D69498671}"/>
          </ac:spMkLst>
        </pc:spChg>
      </pc:sldChg>
    </pc:docChg>
  </pc:docChgLst>
  <pc:docChgLst>
    <pc:chgData name="WAUQUIER, Nadia" userId="S::wauquiern@who.int::9aff5815-3c2f-4de1-a1ad-7f60375e98d2" providerId="AD" clId="Web-{7F5405EB-0C0D-CF43-3B4C-72970A05F2C3}"/>
    <pc:docChg chg="modSld">
      <pc:chgData name="WAUQUIER, Nadia" userId="S::wauquiern@who.int::9aff5815-3c2f-4de1-a1ad-7f60375e98d2" providerId="AD" clId="Web-{7F5405EB-0C0D-CF43-3B4C-72970A05F2C3}" dt="2025-03-15T02:52:53.305" v="520" actId="20577"/>
      <pc:docMkLst>
        <pc:docMk/>
      </pc:docMkLst>
      <pc:sldChg chg="modSp modNotes">
        <pc:chgData name="WAUQUIER, Nadia" userId="S::wauquiern@who.int::9aff5815-3c2f-4de1-a1ad-7f60375e98d2" providerId="AD" clId="Web-{7F5405EB-0C0D-CF43-3B4C-72970A05F2C3}" dt="2025-03-15T02:49:46.561" v="519"/>
        <pc:sldMkLst>
          <pc:docMk/>
          <pc:sldMk cId="2949076690" sldId="977"/>
        </pc:sldMkLst>
        <pc:spChg chg="mod">
          <ac:chgData name="WAUQUIER, Nadia" userId="S::wauquiern@who.int::9aff5815-3c2f-4de1-a1ad-7f60375e98d2" providerId="AD" clId="Web-{7F5405EB-0C0D-CF43-3B4C-72970A05F2C3}" dt="2025-03-15T00:43:49.261" v="55" actId="20577"/>
          <ac:spMkLst>
            <pc:docMk/>
            <pc:sldMk cId="2949076690" sldId="977"/>
            <ac:spMk id="3" creationId="{B8DAF71D-9768-0218-7B58-A8826CAC4720}"/>
          </ac:spMkLst>
        </pc:spChg>
        <pc:spChg chg="mod">
          <ac:chgData name="WAUQUIER, Nadia" userId="S::wauquiern@who.int::9aff5815-3c2f-4de1-a1ad-7f60375e98d2" providerId="AD" clId="Web-{7F5405EB-0C0D-CF43-3B4C-72970A05F2C3}" dt="2025-03-15T01:37:58.844" v="160" actId="20577"/>
          <ac:spMkLst>
            <pc:docMk/>
            <pc:sldMk cId="2949076690" sldId="977"/>
            <ac:spMk id="38" creationId="{8B511376-DD16-A78E-14BF-122148376D86}"/>
          </ac:spMkLst>
        </pc:spChg>
        <pc:spChg chg="mod">
          <ac:chgData name="WAUQUIER, Nadia" userId="S::wauquiern@who.int::9aff5815-3c2f-4de1-a1ad-7f60375e98d2" providerId="AD" clId="Web-{7F5405EB-0C0D-CF43-3B4C-72970A05F2C3}" dt="2025-03-15T01:17:19.137" v="125" actId="20577"/>
          <ac:spMkLst>
            <pc:docMk/>
            <pc:sldMk cId="2949076690" sldId="977"/>
            <ac:spMk id="42" creationId="{22EF5ABC-C273-175C-352B-F3F93DA346E7}"/>
          </ac:spMkLst>
        </pc:spChg>
      </pc:sldChg>
      <pc:sldChg chg="modSp modNotes">
        <pc:chgData name="WAUQUIER, Nadia" userId="S::wauquiern@who.int::9aff5815-3c2f-4de1-a1ad-7f60375e98d2" providerId="AD" clId="Web-{7F5405EB-0C0D-CF43-3B4C-72970A05F2C3}" dt="2025-03-15T01:43:28.795" v="238"/>
        <pc:sldMkLst>
          <pc:docMk/>
          <pc:sldMk cId="3041100394" sldId="978"/>
        </pc:sldMkLst>
        <pc:spChg chg="mod">
          <ac:chgData name="WAUQUIER, Nadia" userId="S::wauquiern@who.int::9aff5815-3c2f-4de1-a1ad-7f60375e98d2" providerId="AD" clId="Web-{7F5405EB-0C0D-CF43-3B4C-72970A05F2C3}" dt="2025-03-15T01:20:17.832" v="134" actId="20577"/>
          <ac:spMkLst>
            <pc:docMk/>
            <pc:sldMk cId="3041100394" sldId="978"/>
            <ac:spMk id="7" creationId="{47093973-94DF-DB45-CDBA-3A889AF8664B}"/>
          </ac:spMkLst>
        </pc:spChg>
        <pc:picChg chg="mod">
          <ac:chgData name="WAUQUIER, Nadia" userId="S::wauquiern@who.int::9aff5815-3c2f-4de1-a1ad-7f60375e98d2" providerId="AD" clId="Web-{7F5405EB-0C0D-CF43-3B4C-72970A05F2C3}" dt="2025-03-15T01:20:28.067" v="135" actId="1076"/>
          <ac:picMkLst>
            <pc:docMk/>
            <pc:sldMk cId="3041100394" sldId="978"/>
            <ac:picMk id="3" creationId="{223C26D7-1A87-B663-4400-B2C5D972CD88}"/>
          </ac:picMkLst>
        </pc:picChg>
      </pc:sldChg>
      <pc:sldChg chg="modNotes">
        <pc:chgData name="WAUQUIER, Nadia" userId="S::wauquiern@who.int::9aff5815-3c2f-4de1-a1ad-7f60375e98d2" providerId="AD" clId="Web-{7F5405EB-0C0D-CF43-3B4C-72970A05F2C3}" dt="2025-03-15T02:15:53.508" v="316"/>
        <pc:sldMkLst>
          <pc:docMk/>
          <pc:sldMk cId="1193251499" sldId="981"/>
        </pc:sldMkLst>
      </pc:sldChg>
      <pc:sldChg chg="modNotes">
        <pc:chgData name="WAUQUIER, Nadia" userId="S::wauquiern@who.int::9aff5815-3c2f-4de1-a1ad-7f60375e98d2" providerId="AD" clId="Web-{7F5405EB-0C0D-CF43-3B4C-72970A05F2C3}" dt="2025-03-15T02:20:14.567" v="366"/>
        <pc:sldMkLst>
          <pc:docMk/>
          <pc:sldMk cId="4067648326" sldId="983"/>
        </pc:sldMkLst>
      </pc:sldChg>
      <pc:sldChg chg="modSp">
        <pc:chgData name="WAUQUIER, Nadia" userId="S::wauquiern@who.int::9aff5815-3c2f-4de1-a1ad-7f60375e98d2" providerId="AD" clId="Web-{7F5405EB-0C0D-CF43-3B4C-72970A05F2C3}" dt="2025-03-15T02:18:07.811" v="329" actId="20577"/>
        <pc:sldMkLst>
          <pc:docMk/>
          <pc:sldMk cId="3733948804" sldId="989"/>
        </pc:sldMkLst>
        <pc:spChg chg="mod">
          <ac:chgData name="WAUQUIER, Nadia" userId="S::wauquiern@who.int::9aff5815-3c2f-4de1-a1ad-7f60375e98d2" providerId="AD" clId="Web-{7F5405EB-0C0D-CF43-3B4C-72970A05F2C3}" dt="2025-03-15T02:18:07.811" v="329" actId="20577"/>
          <ac:spMkLst>
            <pc:docMk/>
            <pc:sldMk cId="3733948804" sldId="989"/>
            <ac:spMk id="16" creationId="{90384868-C15F-1199-E36B-E507D4EEDBD3}"/>
          </ac:spMkLst>
        </pc:spChg>
      </pc:sldChg>
      <pc:sldChg chg="modSp modCm modNotes">
        <pc:chgData name="WAUQUIER, Nadia" userId="S::wauquiern@who.int::9aff5815-3c2f-4de1-a1ad-7f60375e98d2" providerId="AD" clId="Web-{7F5405EB-0C0D-CF43-3B4C-72970A05F2C3}" dt="2025-03-15T01:41:38.869" v="192"/>
        <pc:sldMkLst>
          <pc:docMk/>
          <pc:sldMk cId="2528475346" sldId="994"/>
        </pc:sldMkLst>
        <pc:spChg chg="mod">
          <ac:chgData name="WAUQUIER, Nadia" userId="S::wauquiern@who.int::9aff5815-3c2f-4de1-a1ad-7f60375e98d2" providerId="AD" clId="Web-{7F5405EB-0C0D-CF43-3B4C-72970A05F2C3}" dt="2025-03-15T00:39:11.527" v="31" actId="20577"/>
          <ac:spMkLst>
            <pc:docMk/>
            <pc:sldMk cId="2528475346" sldId="994"/>
            <ac:spMk id="2" creationId="{F172D154-D264-CA94-31BA-8CFE4845792C}"/>
          </ac:spMkLst>
        </pc:spChg>
        <pc:spChg chg="mod">
          <ac:chgData name="WAUQUIER, Nadia" userId="S::wauquiern@who.int::9aff5815-3c2f-4de1-a1ad-7f60375e98d2" providerId="AD" clId="Web-{7F5405EB-0C0D-CF43-3B4C-72970A05F2C3}" dt="2025-03-15T01:19:29.893" v="130" actId="20577"/>
          <ac:spMkLst>
            <pc:docMk/>
            <pc:sldMk cId="2528475346" sldId="994"/>
            <ac:spMk id="15" creationId="{A65C805E-197D-EB10-116A-0E47A3C1E8F2}"/>
          </ac:spMkLst>
        </pc:spChg>
        <pc:picChg chg="mod">
          <ac:chgData name="WAUQUIER, Nadia" userId="S::wauquiern@who.int::9aff5815-3c2f-4de1-a1ad-7f60375e98d2" providerId="AD" clId="Web-{7F5405EB-0C0D-CF43-3B4C-72970A05F2C3}" dt="2025-03-15T00:39:19.558" v="32" actId="1076"/>
          <ac:picMkLst>
            <pc:docMk/>
            <pc:sldMk cId="2528475346" sldId="994"/>
            <ac:picMk id="3" creationId="{54613BF7-74F3-E5B0-531F-279F0845E70F}"/>
          </ac:picMkLst>
        </pc:picChg>
        <pc:extLst>
          <p:ext xmlns:p="http://schemas.openxmlformats.org/presentationml/2006/main" uri="{D6D511B9-2390-475A-947B-AFAB55BFBCF1}">
            <pc226:cmChg xmlns:pc226="http://schemas.microsoft.com/office/powerpoint/2022/06/main/command" chg="mod">
              <pc226:chgData name="WAUQUIER, Nadia" userId="S::wauquiern@who.int::9aff5815-3c2f-4de1-a1ad-7f60375e98d2" providerId="AD" clId="Web-{7F5405EB-0C0D-CF43-3B4C-72970A05F2C3}" dt="2025-03-15T00:39:00.636" v="30" actId="20577"/>
              <pc2:cmMkLst xmlns:pc2="http://schemas.microsoft.com/office/powerpoint/2019/9/main/command">
                <pc:docMk/>
                <pc:sldMk cId="2528475346" sldId="994"/>
                <pc2:cmMk id="{8FDBBC23-14EF-4F98-931E-FFB3014CC33B}"/>
              </pc2:cmMkLst>
            </pc226:cmChg>
            <pc226:cmChg xmlns:pc226="http://schemas.microsoft.com/office/powerpoint/2022/06/main/command" chg="mod">
              <pc226:chgData name="WAUQUIER, Nadia" userId="S::wauquiern@who.int::9aff5815-3c2f-4de1-a1ad-7f60375e98d2" providerId="AD" clId="Web-{7F5405EB-0C0D-CF43-3B4C-72970A05F2C3}" dt="2025-03-15T01:17:47.560" v="129" actId="20577"/>
              <pc2:cmMkLst xmlns:pc2="http://schemas.microsoft.com/office/powerpoint/2019/9/main/command">
                <pc:docMk/>
                <pc:sldMk cId="2528475346" sldId="994"/>
                <pc2:cmMk id="{DFE387C0-1052-45D9-BB13-36F4D0041B3C}"/>
              </pc2:cmMkLst>
            </pc226:cmChg>
          </p:ext>
        </pc:extLst>
      </pc:sldChg>
      <pc:sldChg chg="modSp">
        <pc:chgData name="WAUQUIER, Nadia" userId="S::wauquiern@who.int::9aff5815-3c2f-4de1-a1ad-7f60375e98d2" providerId="AD" clId="Web-{7F5405EB-0C0D-CF43-3B4C-72970A05F2C3}" dt="2025-03-15T01:47:28.665" v="264" actId="20577"/>
        <pc:sldMkLst>
          <pc:docMk/>
          <pc:sldMk cId="471491316" sldId="997"/>
        </pc:sldMkLst>
        <pc:spChg chg="mod">
          <ac:chgData name="WAUQUIER, Nadia" userId="S::wauquiern@who.int::9aff5815-3c2f-4de1-a1ad-7f60375e98d2" providerId="AD" clId="Web-{7F5405EB-0C0D-CF43-3B4C-72970A05F2C3}" dt="2025-03-15T01:47:28.665" v="264" actId="20577"/>
          <ac:spMkLst>
            <pc:docMk/>
            <pc:sldMk cId="471491316" sldId="997"/>
            <ac:spMk id="6" creationId="{4BDDCC32-50FD-55F1-9C61-4A98DB5F333A}"/>
          </ac:spMkLst>
        </pc:spChg>
      </pc:sldChg>
      <pc:sldChg chg="modNotes">
        <pc:chgData name="WAUQUIER, Nadia" userId="S::wauquiern@who.int::9aff5815-3c2f-4de1-a1ad-7f60375e98d2" providerId="AD" clId="Web-{7F5405EB-0C0D-CF43-3B4C-72970A05F2C3}" dt="2025-03-15T02:27:54.359" v="516"/>
        <pc:sldMkLst>
          <pc:docMk/>
          <pc:sldMk cId="2930815022" sldId="1013"/>
        </pc:sldMkLst>
      </pc:sldChg>
      <pc:sldChg chg="addSp modSp modNotes">
        <pc:chgData name="WAUQUIER, Nadia" userId="S::wauquiern@who.int::9aff5815-3c2f-4de1-a1ad-7f60375e98d2" providerId="AD" clId="Web-{7F5405EB-0C0D-CF43-3B4C-72970A05F2C3}" dt="2025-03-15T02:00:30.933" v="272"/>
        <pc:sldMkLst>
          <pc:docMk/>
          <pc:sldMk cId="3646444430" sldId="1014"/>
        </pc:sldMkLst>
        <pc:spChg chg="mod">
          <ac:chgData name="WAUQUIER, Nadia" userId="S::wauquiern@who.int::9aff5815-3c2f-4de1-a1ad-7f60375e98d2" providerId="AD" clId="Web-{7F5405EB-0C0D-CF43-3B4C-72970A05F2C3}" dt="2025-03-15T00:59:41.104" v="98" actId="20577"/>
          <ac:spMkLst>
            <pc:docMk/>
            <pc:sldMk cId="3646444430" sldId="1014"/>
            <ac:spMk id="8" creationId="{2B4E5B53-CF1C-3409-F30A-339D176036AE}"/>
          </ac:spMkLst>
        </pc:spChg>
        <pc:spChg chg="mod">
          <ac:chgData name="WAUQUIER, Nadia" userId="S::wauquiern@who.int::9aff5815-3c2f-4de1-a1ad-7f60375e98d2" providerId="AD" clId="Web-{7F5405EB-0C0D-CF43-3B4C-72970A05F2C3}" dt="2025-03-15T01:13:18.670" v="110" actId="20577"/>
          <ac:spMkLst>
            <pc:docMk/>
            <pc:sldMk cId="3646444430" sldId="1014"/>
            <ac:spMk id="24" creationId="{73416CE0-D055-A2AE-CEED-4B14FD5E9339}"/>
          </ac:spMkLst>
        </pc:spChg>
        <pc:spChg chg="mod">
          <ac:chgData name="WAUQUIER, Nadia" userId="S::wauquiern@who.int::9aff5815-3c2f-4de1-a1ad-7f60375e98d2" providerId="AD" clId="Web-{7F5405EB-0C0D-CF43-3B4C-72970A05F2C3}" dt="2025-03-15T00:59:56.496" v="100" actId="1076"/>
          <ac:spMkLst>
            <pc:docMk/>
            <pc:sldMk cId="3646444430" sldId="1014"/>
            <ac:spMk id="36" creationId="{49F4FB6A-0143-2E2F-61B7-F752722A4FF9}"/>
          </ac:spMkLst>
        </pc:spChg>
        <pc:grpChg chg="add mod">
          <ac:chgData name="WAUQUIER, Nadia" userId="S::wauquiern@who.int::9aff5815-3c2f-4de1-a1ad-7f60375e98d2" providerId="AD" clId="Web-{7F5405EB-0C0D-CF43-3B4C-72970A05F2C3}" dt="2025-03-15T01:01:30.718" v="102" actId="1076"/>
          <ac:grpSpMkLst>
            <pc:docMk/>
            <pc:sldMk cId="3646444430" sldId="1014"/>
            <ac:grpSpMk id="10" creationId="{DB1505BB-BA1D-3E98-73F4-DCB498DFB5E1}"/>
          </ac:grpSpMkLst>
        </pc:grpChg>
        <pc:picChg chg="mod">
          <ac:chgData name="WAUQUIER, Nadia" userId="S::wauquiern@who.int::9aff5815-3c2f-4de1-a1ad-7f60375e98d2" providerId="AD" clId="Web-{7F5405EB-0C0D-CF43-3B4C-72970A05F2C3}" dt="2025-03-15T00:59:47.855" v="99" actId="1076"/>
          <ac:picMkLst>
            <pc:docMk/>
            <pc:sldMk cId="3646444430" sldId="1014"/>
            <ac:picMk id="12" creationId="{31E11007-1875-555F-31EE-B41ACD576E6D}"/>
          </ac:picMkLst>
        </pc:picChg>
      </pc:sldChg>
      <pc:sldChg chg="modNotes">
        <pc:chgData name="WAUQUIER, Nadia" userId="S::wauquiern@who.int::9aff5815-3c2f-4de1-a1ad-7f60375e98d2" providerId="AD" clId="Web-{7F5405EB-0C0D-CF43-3B4C-72970A05F2C3}" dt="2025-03-15T01:58:24.005" v="270"/>
        <pc:sldMkLst>
          <pc:docMk/>
          <pc:sldMk cId="2824424524" sldId="1015"/>
        </pc:sldMkLst>
      </pc:sldChg>
      <pc:sldChg chg="modSp">
        <pc:chgData name="WAUQUIER, Nadia" userId="S::wauquiern@who.int::9aff5815-3c2f-4de1-a1ad-7f60375e98d2" providerId="AD" clId="Web-{7F5405EB-0C0D-CF43-3B4C-72970A05F2C3}" dt="2025-03-15T02:52:53.305" v="520" actId="20577"/>
        <pc:sldMkLst>
          <pc:docMk/>
          <pc:sldMk cId="4007390294" sldId="1017"/>
        </pc:sldMkLst>
        <pc:spChg chg="mod">
          <ac:chgData name="WAUQUIER, Nadia" userId="S::wauquiern@who.int::9aff5815-3c2f-4de1-a1ad-7f60375e98d2" providerId="AD" clId="Web-{7F5405EB-0C0D-CF43-3B4C-72970A05F2C3}" dt="2025-03-15T02:52:53.305" v="520" actId="20577"/>
          <ac:spMkLst>
            <pc:docMk/>
            <pc:sldMk cId="4007390294" sldId="1017"/>
            <ac:spMk id="5" creationId="{9FACEC01-CD75-4049-AC42-A0FC3E979C17}"/>
          </ac:spMkLst>
        </pc:spChg>
      </pc:sldChg>
      <pc:sldChg chg="modNotes">
        <pc:chgData name="WAUQUIER, Nadia" userId="S::wauquiern@who.int::9aff5815-3c2f-4de1-a1ad-7f60375e98d2" providerId="AD" clId="Web-{7F5405EB-0C0D-CF43-3B4C-72970A05F2C3}" dt="2025-03-15T02:10:04.635" v="283"/>
        <pc:sldMkLst>
          <pc:docMk/>
          <pc:sldMk cId="3070537532" sldId="1018"/>
        </pc:sldMkLst>
      </pc:sldChg>
      <pc:sldChg chg="modNotes">
        <pc:chgData name="WAUQUIER, Nadia" userId="S::wauquiern@who.int::9aff5815-3c2f-4de1-a1ad-7f60375e98d2" providerId="AD" clId="Web-{7F5405EB-0C0D-CF43-3B4C-72970A05F2C3}" dt="2025-03-15T02:16:54.886" v="327"/>
        <pc:sldMkLst>
          <pc:docMk/>
          <pc:sldMk cId="4212129596" sldId="1021"/>
        </pc:sldMkLst>
      </pc:sldChg>
      <pc:sldChg chg="modSp">
        <pc:chgData name="WAUQUIER, Nadia" userId="S::wauquiern@who.int::9aff5815-3c2f-4de1-a1ad-7f60375e98d2" providerId="AD" clId="Web-{7F5405EB-0C0D-CF43-3B4C-72970A05F2C3}" dt="2025-03-15T01:57:51.535" v="268" actId="20577"/>
        <pc:sldMkLst>
          <pc:docMk/>
          <pc:sldMk cId="1825831901" sldId="1024"/>
        </pc:sldMkLst>
        <pc:spChg chg="mod">
          <ac:chgData name="WAUQUIER, Nadia" userId="S::wauquiern@who.int::9aff5815-3c2f-4de1-a1ad-7f60375e98d2" providerId="AD" clId="Web-{7F5405EB-0C0D-CF43-3B4C-72970A05F2C3}" dt="2025-03-15T01:57:51.535" v="268" actId="20577"/>
          <ac:spMkLst>
            <pc:docMk/>
            <pc:sldMk cId="1825831901" sldId="1024"/>
            <ac:spMk id="24" creationId="{B173B85B-1E85-1F53-8B22-2CCB30C85735}"/>
          </ac:spMkLst>
        </pc:spChg>
      </pc:sldChg>
      <pc:sldChg chg="modSp">
        <pc:chgData name="WAUQUIER, Nadia" userId="S::wauquiern@who.int::9aff5815-3c2f-4de1-a1ad-7f60375e98d2" providerId="AD" clId="Web-{7F5405EB-0C0D-CF43-3B4C-72970A05F2C3}" dt="2025-03-15T02:11:18.404" v="285" actId="20577"/>
        <pc:sldMkLst>
          <pc:docMk/>
          <pc:sldMk cId="441072197" sldId="1028"/>
        </pc:sldMkLst>
        <pc:spChg chg="mod">
          <ac:chgData name="WAUQUIER, Nadia" userId="S::wauquiern@who.int::9aff5815-3c2f-4de1-a1ad-7f60375e98d2" providerId="AD" clId="Web-{7F5405EB-0C0D-CF43-3B4C-72970A05F2C3}" dt="2025-03-15T02:11:18.404" v="285" actId="20577"/>
          <ac:spMkLst>
            <pc:docMk/>
            <pc:sldMk cId="441072197" sldId="1028"/>
            <ac:spMk id="4" creationId="{A264F813-3428-DEA5-642B-468CD78EA2B4}"/>
          </ac:spMkLst>
        </pc:spChg>
        <pc:spChg chg="mod">
          <ac:chgData name="WAUQUIER, Nadia" userId="S::wauquiern@who.int::9aff5815-3c2f-4de1-a1ad-7f60375e98d2" providerId="AD" clId="Web-{7F5405EB-0C0D-CF43-3B4C-72970A05F2C3}" dt="2025-03-15T02:11:12.606" v="284" actId="20577"/>
          <ac:spMkLst>
            <pc:docMk/>
            <pc:sldMk cId="441072197" sldId="1028"/>
            <ac:spMk id="6" creationId="{4ED97255-BB05-C336-E253-F73C6640A06B}"/>
          </ac:spMkLst>
        </pc:spChg>
      </pc:sldChg>
      <pc:sldChg chg="modSp">
        <pc:chgData name="WAUQUIER, Nadia" userId="S::wauquiern@who.int::9aff5815-3c2f-4de1-a1ad-7f60375e98d2" providerId="AD" clId="Web-{7F5405EB-0C0D-CF43-3B4C-72970A05F2C3}" dt="2025-03-15T01:50:55.454" v="266" actId="20577"/>
        <pc:sldMkLst>
          <pc:docMk/>
          <pc:sldMk cId="897343239" sldId="1031"/>
        </pc:sldMkLst>
        <pc:spChg chg="mod">
          <ac:chgData name="WAUQUIER, Nadia" userId="S::wauquiern@who.int::9aff5815-3c2f-4de1-a1ad-7f60375e98d2" providerId="AD" clId="Web-{7F5405EB-0C0D-CF43-3B4C-72970A05F2C3}" dt="2025-03-15T01:50:55.454" v="266" actId="20577"/>
          <ac:spMkLst>
            <pc:docMk/>
            <pc:sldMk cId="897343239" sldId="1031"/>
            <ac:spMk id="27" creationId="{067C54D6-B996-569B-D3CD-F3731429A749}"/>
          </ac:spMkLst>
        </pc:spChg>
      </pc:sldChg>
    </pc:docChg>
  </pc:docChgLst>
  <pc:docChgLst>
    <pc:chgData name="WAUQUIER, Nadia" userId="S::wauquiern@who.int::9aff5815-3c2f-4de1-a1ad-7f60375e98d2" providerId="AD" clId="Web-{90315FE1-02F3-DE4E-8CD1-2AE2706E218F}"/>
    <pc:docChg chg="modSld">
      <pc:chgData name="WAUQUIER, Nadia" userId="S::wauquiern@who.int::9aff5815-3c2f-4de1-a1ad-7f60375e98d2" providerId="AD" clId="Web-{90315FE1-02F3-DE4E-8CD1-2AE2706E218F}" dt="2025-01-13T11:48:40.122" v="11"/>
      <pc:docMkLst>
        <pc:docMk/>
      </pc:docMkLst>
      <pc:sldChg chg="modNotes">
        <pc:chgData name="WAUQUIER, Nadia" userId="S::wauquiern@who.int::9aff5815-3c2f-4de1-a1ad-7f60375e98d2" providerId="AD" clId="Web-{90315FE1-02F3-DE4E-8CD1-2AE2706E218F}" dt="2025-01-13T11:48:40.122" v="11"/>
        <pc:sldMkLst>
          <pc:docMk/>
          <pc:sldMk cId="2832037239" sldId="291"/>
        </pc:sldMkLst>
      </pc:sldChg>
      <pc:sldChg chg="delSp">
        <pc:chgData name="WAUQUIER, Nadia" userId="S::wauquiern@who.int::9aff5815-3c2f-4de1-a1ad-7f60375e98d2" providerId="AD" clId="Web-{90315FE1-02F3-DE4E-8CD1-2AE2706E218F}" dt="2025-01-13T10:24:18.724" v="0"/>
        <pc:sldMkLst>
          <pc:docMk/>
          <pc:sldMk cId="2949076690" sldId="977"/>
        </pc:sldMkLst>
        <pc:picChg chg="del">
          <ac:chgData name="WAUQUIER, Nadia" userId="S::wauquiern@who.int::9aff5815-3c2f-4de1-a1ad-7f60375e98d2" providerId="AD" clId="Web-{90315FE1-02F3-DE4E-8CD1-2AE2706E218F}" dt="2025-01-13T10:24:18.724" v="0"/>
          <ac:picMkLst>
            <pc:docMk/>
            <pc:sldMk cId="2949076690" sldId="977"/>
            <ac:picMk id="5" creationId="{7F3610F1-F77F-A9F5-7F4C-13701C9D4F7C}"/>
          </ac:picMkLst>
        </pc:picChg>
      </pc:sldChg>
      <pc:sldChg chg="modSp">
        <pc:chgData name="WAUQUIER, Nadia" userId="S::wauquiern@who.int::9aff5815-3c2f-4de1-a1ad-7f60375e98d2" providerId="AD" clId="Web-{90315FE1-02F3-DE4E-8CD1-2AE2706E218F}" dt="2025-01-13T10:29:36.530" v="2"/>
        <pc:sldMkLst>
          <pc:docMk/>
          <pc:sldMk cId="700693045" sldId="1026"/>
        </pc:sldMkLst>
        <pc:picChg chg="mod">
          <ac:chgData name="WAUQUIER, Nadia" userId="S::wauquiern@who.int::9aff5815-3c2f-4de1-a1ad-7f60375e98d2" providerId="AD" clId="Web-{90315FE1-02F3-DE4E-8CD1-2AE2706E218F}" dt="2025-01-13T10:29:36.530" v="2"/>
          <ac:picMkLst>
            <pc:docMk/>
            <pc:sldMk cId="700693045" sldId="1026"/>
            <ac:picMk id="6" creationId="{8320B79A-2E14-5C8C-38DE-1AF0DF5850B0}"/>
          </ac:picMkLst>
        </pc:picChg>
      </pc:sldChg>
      <pc:sldChg chg="modSp">
        <pc:chgData name="WAUQUIER, Nadia" userId="S::wauquiern@who.int::9aff5815-3c2f-4de1-a1ad-7f60375e98d2" providerId="AD" clId="Web-{90315FE1-02F3-DE4E-8CD1-2AE2706E218F}" dt="2025-01-13T10:33:53.022" v="10" actId="20577"/>
        <pc:sldMkLst>
          <pc:docMk/>
          <pc:sldMk cId="3240602771" sldId="1032"/>
        </pc:sldMkLst>
        <pc:spChg chg="mod">
          <ac:chgData name="WAUQUIER, Nadia" userId="S::wauquiern@who.int::9aff5815-3c2f-4de1-a1ad-7f60375e98d2" providerId="AD" clId="Web-{90315FE1-02F3-DE4E-8CD1-2AE2706E218F}" dt="2025-01-13T10:32:28.113" v="5" actId="1076"/>
          <ac:spMkLst>
            <pc:docMk/>
            <pc:sldMk cId="3240602771" sldId="1032"/>
            <ac:spMk id="4" creationId="{7292A140-7821-4943-BED1-1DFF02F8A699}"/>
          </ac:spMkLst>
        </pc:spChg>
        <pc:spChg chg="mod">
          <ac:chgData name="WAUQUIER, Nadia" userId="S::wauquiern@who.int::9aff5815-3c2f-4de1-a1ad-7f60375e98d2" providerId="AD" clId="Web-{90315FE1-02F3-DE4E-8CD1-2AE2706E218F}" dt="2025-01-13T10:33:53.022" v="10" actId="20577"/>
          <ac:spMkLst>
            <pc:docMk/>
            <pc:sldMk cId="3240602771" sldId="1032"/>
            <ac:spMk id="19" creationId="{AD59DEDF-CF44-B618-31CD-7D5E5E9A1A0D}"/>
          </ac:spMkLst>
        </pc:spChg>
      </pc:sldChg>
      <pc:sldChg chg="modSp">
        <pc:chgData name="WAUQUIER, Nadia" userId="S::wauquiern@who.int::9aff5815-3c2f-4de1-a1ad-7f60375e98d2" providerId="AD" clId="Web-{90315FE1-02F3-DE4E-8CD1-2AE2706E218F}" dt="2025-01-13T10:31:37.752" v="4" actId="14100"/>
        <pc:sldMkLst>
          <pc:docMk/>
          <pc:sldMk cId="674275490" sldId="1033"/>
        </pc:sldMkLst>
        <pc:grpChg chg="mod">
          <ac:chgData name="WAUQUIER, Nadia" userId="S::wauquiern@who.int::9aff5815-3c2f-4de1-a1ad-7f60375e98d2" providerId="AD" clId="Web-{90315FE1-02F3-DE4E-8CD1-2AE2706E218F}" dt="2025-01-13T10:31:37.752" v="4" actId="14100"/>
          <ac:grpSpMkLst>
            <pc:docMk/>
            <pc:sldMk cId="674275490" sldId="1033"/>
            <ac:grpSpMk id="4" creationId="{489DF701-23AB-2000-D283-0C8C6D4D3CCF}"/>
          </ac:grpSpMkLst>
        </pc:grpChg>
      </pc:sldChg>
    </pc:docChg>
  </pc:docChgLst>
  <pc:docChgLst>
    <pc:chgData name="WAUQUIER, Nadia" userId="S::wauquiern@who.int::9aff5815-3c2f-4de1-a1ad-7f60375e98d2" providerId="AD" clId="Web-{D03EE56D-0240-206F-16C4-1AD00DF1E170}"/>
    <pc:docChg chg="modSld">
      <pc:chgData name="WAUQUIER, Nadia" userId="S::wauquiern@who.int::9aff5815-3c2f-4de1-a1ad-7f60375e98d2" providerId="AD" clId="Web-{D03EE56D-0240-206F-16C4-1AD00DF1E170}" dt="2025-01-14T09:31:11.090" v="0" actId="20577"/>
      <pc:docMkLst>
        <pc:docMk/>
      </pc:docMkLst>
      <pc:sldChg chg="modSp">
        <pc:chgData name="WAUQUIER, Nadia" userId="S::wauquiern@who.int::9aff5815-3c2f-4de1-a1ad-7f60375e98d2" providerId="AD" clId="Web-{D03EE56D-0240-206F-16C4-1AD00DF1E170}" dt="2025-01-14T09:31:11.090" v="0" actId="20577"/>
        <pc:sldMkLst>
          <pc:docMk/>
          <pc:sldMk cId="3070537532" sldId="1018"/>
        </pc:sldMkLst>
        <pc:spChg chg="mod">
          <ac:chgData name="WAUQUIER, Nadia" userId="S::wauquiern@who.int::9aff5815-3c2f-4de1-a1ad-7f60375e98d2" providerId="AD" clId="Web-{D03EE56D-0240-206F-16C4-1AD00DF1E170}" dt="2025-01-14T09:31:11.090" v="0" actId="20577"/>
          <ac:spMkLst>
            <pc:docMk/>
            <pc:sldMk cId="3070537532" sldId="1018"/>
            <ac:spMk id="3" creationId="{472EA929-4CD9-A092-EE3C-081834C7B9C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82019FC-E7AE-1644-A669-931860FE03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A9C85E5-208E-024B-916A-B4C9EE4EAA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BF369C-DDD0-B948-8D27-61C9140BCD69}" type="datetimeFigureOut">
              <a:rPr lang="fr-FR" smtClean="0"/>
              <a:t>21/03/2025</a:t>
            </a:fld>
            <a:endParaRPr lang="fr-FR"/>
          </a:p>
        </p:txBody>
      </p:sp>
      <p:sp>
        <p:nvSpPr>
          <p:cNvPr id="4" name="Espace réservé du pied de page 3">
            <a:extLst>
              <a:ext uri="{FF2B5EF4-FFF2-40B4-BE49-F238E27FC236}">
                <a16:creationId xmlns:a16="http://schemas.microsoft.com/office/drawing/2014/main" id="{9628F2FD-48D3-0E4E-A7AA-9069F516F3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C41DAB5-CEF6-494C-90E0-5F633DA3D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B7CAEE-AC5C-1448-AF49-63C05EABE128}" type="slidenum">
              <a:rPr lang="fr-FR" smtClean="0"/>
              <a:t>‹#›</a:t>
            </a:fld>
            <a:endParaRPr lang="fr-FR"/>
          </a:p>
        </p:txBody>
      </p:sp>
    </p:spTree>
    <p:extLst>
      <p:ext uri="{BB962C8B-B14F-4D97-AF65-F5344CB8AC3E}">
        <p14:creationId xmlns:p14="http://schemas.microsoft.com/office/powerpoint/2010/main" val="232133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DB506-4BC6-CB45-8788-4CDA7FD16C1A}"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04E23-EFC6-954F-B42A-4F03BD93428A}" type="slidenum">
              <a:rPr lang="en-GB" smtClean="0"/>
              <a:t>‹#›</a:t>
            </a:fld>
            <a:endParaRPr lang="en-GB"/>
          </a:p>
        </p:txBody>
      </p:sp>
    </p:spTree>
    <p:extLst>
      <p:ext uri="{BB962C8B-B14F-4D97-AF65-F5344CB8AC3E}">
        <p14:creationId xmlns:p14="http://schemas.microsoft.com/office/powerpoint/2010/main" val="3702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lang="en-US" sz="1200" kern="1200">
                <a:solidFill>
                  <a:schemeClr val="tx1"/>
                </a:solidFill>
                <a:effectLst/>
                <a:latin typeface="+mn-lt"/>
                <a:ea typeface="+mn-ea"/>
                <a:cs typeface="+mn-cs"/>
              </a:rPr>
              <a:t>Welcome to the third module of this course in which will discuss cholera Rapid Diagnostic Tests, </a:t>
            </a:r>
            <a:r>
              <a:rPr lang="en-US"/>
              <a:t>or</a:t>
            </a:r>
            <a:r>
              <a:rPr lang="en-US" sz="1200" kern="1200">
                <a:solidFill>
                  <a:schemeClr val="tx1"/>
                </a:solidFill>
                <a:effectLst/>
                <a:latin typeface="+mn-lt"/>
                <a:ea typeface="+mn-ea"/>
                <a:cs typeface="+mn-cs"/>
              </a:rPr>
              <a:t> RDTs.</a:t>
            </a:r>
          </a:p>
          <a:p>
            <a:pPr algn="just">
              <a:spcAft>
                <a:spcPts val="300"/>
              </a:spcAft>
            </a:pPr>
            <a:endParaRPr lang="fr-F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C504E23-EFC6-954F-B42A-4F03BD93428A}" type="slidenum">
              <a:rPr lang="en-GB" smtClean="0"/>
              <a:t>1</a:t>
            </a:fld>
            <a:endParaRPr lang="en-GB"/>
          </a:p>
        </p:txBody>
      </p:sp>
    </p:spTree>
    <p:extLst>
      <p:ext uri="{BB962C8B-B14F-4D97-AF65-F5344CB8AC3E}">
        <p14:creationId xmlns:p14="http://schemas.microsoft.com/office/powerpoint/2010/main" val="189379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We described the GTFCC strategy in module 1 of this course, remember this was the summary table from Module 1 where you can see it is recommended. </a:t>
            </a:r>
          </a:p>
          <a:p>
            <a:endParaRPr lang="en-US"/>
          </a:p>
          <a:p>
            <a:r>
              <a:rPr lang="en-US"/>
              <a:t>To summarize:</a:t>
            </a:r>
          </a:p>
          <a:p>
            <a:pPr marL="0" indent="0"/>
            <a:r>
              <a:rPr lang="en-US"/>
              <a:t>When there is no outbreak we aim to quickly detect the first case to quickly protect the community and alert other departments to contain the disease and prevent widespread outbreaks. To do this, if RDTs are available, we test all suspected cases using the RDT’s. We also send the RDT reactive samples to the laboratory for confirmation by Culture or PCR. If RDTs are not available, we simply collect samples from all suspected cholera cases and send them to the laboratory for testing as soon as possible. We record all RDT results (reactive or non reactive) and report any reactive RDT result to the health authorities on the same day. </a:t>
            </a:r>
          </a:p>
          <a:p>
            <a:pPr marL="0" indent="0"/>
            <a:endParaRPr lang="en-US"/>
          </a:p>
          <a:p>
            <a:pPr marL="0" indent="0"/>
            <a:r>
              <a:rPr lang="en-US"/>
              <a:t>When there is an outbreak of cholera in the area or surveillance unit, we aim to monitor the outbreak. If RDTs are available, we test the first 3 suspected cases of the day in our health facility using RDTs. We also send the reactive RDT sample to the laboratory for confirmation by culture or PCR. If RDT are not available for any reason, we collect samples from the first 3 suspected cases of the week in the health facility and send them to a laboratory for testing. We keep record of all RDT results. Finally, we report all suspect cases and RDT results to health authorities on a weekly basis. </a:t>
            </a:r>
          </a:p>
        </p:txBody>
      </p:sp>
      <p:sp>
        <p:nvSpPr>
          <p:cNvPr id="578" name="Google Shape;57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67927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11</a:t>
            </a:fld>
            <a:endParaRPr lang="en-GB"/>
          </a:p>
        </p:txBody>
      </p:sp>
    </p:spTree>
    <p:extLst>
      <p:ext uri="{BB962C8B-B14F-4D97-AF65-F5344CB8AC3E}">
        <p14:creationId xmlns:p14="http://schemas.microsoft.com/office/powerpoint/2010/main" val="376080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RDT also have limitations. They cannot be used to confirm </a:t>
            </a:r>
            <a:r>
              <a:rPr lang="en-US" sz="1200" i="1" kern="1200">
                <a:solidFill>
                  <a:schemeClr val="tx1"/>
                </a:solidFill>
                <a:effectLst/>
                <a:latin typeface="+mn-lt"/>
                <a:ea typeface="+mn-ea"/>
                <a:cs typeface="+mn-cs"/>
              </a:rPr>
              <a:t>Vibrio cholerae</a:t>
            </a:r>
            <a:r>
              <a:rPr lang="en-US" sz="1200" kern="1200">
                <a:solidFill>
                  <a:schemeClr val="tx1"/>
                </a:solidFill>
                <a:effectLst/>
                <a:latin typeface="+mn-lt"/>
                <a:ea typeface="+mn-ea"/>
                <a:cs typeface="+mn-cs"/>
              </a:rPr>
              <a:t> O1 or O139 and therefor never replace culture or molecular confirmation. They cannot confirm the diagnosis of a case of cholera.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Patient treatment should never depend on the RDT result. Treatment must be based on the level of dehydration of the patient.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RDTs that are available today do not detect the cholera toxin.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And finally, RDTs do not provide us with any antimicrobial susceptibility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12</a:t>
            </a:fld>
            <a:endParaRPr lang="en-GB"/>
          </a:p>
        </p:txBody>
      </p:sp>
    </p:spTree>
    <p:extLst>
      <p:ext uri="{BB962C8B-B14F-4D97-AF65-F5344CB8AC3E}">
        <p14:creationId xmlns:p14="http://schemas.microsoft.com/office/powerpoint/2010/main" val="367761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few safety notes before we discuss the procedure</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13</a:t>
            </a:fld>
            <a:endParaRPr lang="en-GB"/>
          </a:p>
        </p:txBody>
      </p:sp>
    </p:spTree>
    <p:extLst>
      <p:ext uri="{BB962C8B-B14F-4D97-AF65-F5344CB8AC3E}">
        <p14:creationId xmlns:p14="http://schemas.microsoft.com/office/powerpoint/2010/main" val="296677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Let’s look at the procedure for a Rapid Diagnostic Test</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15</a:t>
            </a:fld>
            <a:endParaRPr lang="en-GB"/>
          </a:p>
        </p:txBody>
      </p:sp>
    </p:spTree>
    <p:extLst>
      <p:ext uri="{BB962C8B-B14F-4D97-AF65-F5344CB8AC3E}">
        <p14:creationId xmlns:p14="http://schemas.microsoft.com/office/powerpoint/2010/main" val="3986610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Before you start, always return to the manufacturer’s specifications. Look at the procedure that is provided with the kit that you are using.</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16</a:t>
            </a:fld>
            <a:endParaRPr lang="en-GB"/>
          </a:p>
        </p:txBody>
      </p:sp>
    </p:spTree>
    <p:extLst>
      <p:ext uri="{BB962C8B-B14F-4D97-AF65-F5344CB8AC3E}">
        <p14:creationId xmlns:p14="http://schemas.microsoft.com/office/powerpoint/2010/main" val="981457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is the minimum list of supplies and materials you will need to perform RDT tests.</a:t>
            </a:r>
            <a:br>
              <a:rPr lang="en-GB"/>
            </a:br>
            <a:br>
              <a:rPr lang="en-GB"/>
            </a:br>
            <a:r>
              <a:rPr lang="en-GB" sz="1200">
                <a:solidFill>
                  <a:srgbClr val="363940"/>
                </a:solidFill>
              </a:rPr>
              <a:t>Gloves and scrubs/</a:t>
            </a:r>
            <a:r>
              <a:rPr lang="en-GB" sz="1200" err="1">
                <a:solidFill>
                  <a:srgbClr val="363940"/>
                </a:solidFill>
              </a:rPr>
              <a:t>labcoat</a:t>
            </a:r>
            <a:r>
              <a:rPr lang="en-GB" sz="1200">
                <a:solidFill>
                  <a:srgbClr val="363940"/>
                </a:solidFill>
              </a:rPr>
              <a:t> – to protect yourself and avoid contamination</a:t>
            </a:r>
          </a:p>
          <a:p>
            <a:r>
              <a:rPr lang="en-GB" sz="1200">
                <a:solidFill>
                  <a:srgbClr val="363940"/>
                </a:solidFill>
              </a:rPr>
              <a:t>Hazardous waste bin or bag to dispose of materials after use</a:t>
            </a:r>
          </a:p>
          <a:p>
            <a:r>
              <a:rPr lang="en-GB" sz="1200">
                <a:solidFill>
                  <a:srgbClr val="363940"/>
                </a:solidFill>
              </a:rPr>
              <a:t> Tissue paper – for cleaning surfaces and materials and </a:t>
            </a:r>
            <a:r>
              <a:rPr lang="en-GB" sz="1200" err="1">
                <a:solidFill>
                  <a:srgbClr val="363940"/>
                </a:solidFill>
              </a:rPr>
              <a:t>incase</a:t>
            </a:r>
            <a:r>
              <a:rPr lang="en-GB" sz="1200">
                <a:solidFill>
                  <a:srgbClr val="363940"/>
                </a:solidFill>
              </a:rPr>
              <a:t> of any spills which might occur</a:t>
            </a:r>
            <a:endParaRPr lang="en-GB" sz="1200">
              <a:solidFill>
                <a:srgbClr val="000000"/>
              </a:solidFill>
            </a:endParaRPr>
          </a:p>
          <a:p>
            <a:r>
              <a:rPr lang="en-GB" sz="1200">
                <a:solidFill>
                  <a:srgbClr val="363940"/>
                </a:solidFill>
              </a:rPr>
              <a:t> Test kit – this contains materials needed for testing, like droppers or tubes as well as the actual test.</a:t>
            </a:r>
            <a:endParaRPr lang="en-GB" sz="1200">
              <a:solidFill>
                <a:srgbClr val="000000"/>
              </a:solidFill>
            </a:endParaRPr>
          </a:p>
          <a:p>
            <a:r>
              <a:rPr lang="en-GB" sz="1200">
                <a:solidFill>
                  <a:srgbClr val="363940"/>
                </a:solidFill>
              </a:rPr>
              <a:t> Timer – to ensure the correct time for reading the test is followed, you can also use the timer on your phone if necessary. Be careful to avoid contaminating it!</a:t>
            </a:r>
            <a:endParaRPr lang="en-GB"/>
          </a:p>
          <a:p>
            <a:r>
              <a:rPr lang="en-GB" sz="1200">
                <a:solidFill>
                  <a:srgbClr val="363940"/>
                </a:solidFill>
              </a:rPr>
              <a:t> Register/forms – The correct paperwork to document the test was performed and the results. All tests should be documented even if invalid or negative </a:t>
            </a:r>
            <a:endParaRPr lang="en-GB"/>
          </a:p>
          <a:p>
            <a:r>
              <a:rPr lang="en-GB" sz="1200">
                <a:solidFill>
                  <a:srgbClr val="363940"/>
                </a:solidFill>
              </a:rPr>
              <a:t> Marker/pen – To write on the test and to fill in the paperwork</a:t>
            </a:r>
            <a:endParaRPr lang="en-GB" sz="1200">
              <a:solidFill>
                <a:srgbClr val="000000"/>
              </a:solidFill>
            </a:endParaRPr>
          </a:p>
          <a:p>
            <a:endParaRPr lang="en-GB"/>
          </a:p>
        </p:txBody>
      </p:sp>
      <p:sp>
        <p:nvSpPr>
          <p:cNvPr id="4" name="Slide Number Placeholder 3"/>
          <p:cNvSpPr>
            <a:spLocks noGrp="1"/>
          </p:cNvSpPr>
          <p:nvPr>
            <p:ph type="sldNum" sz="quarter" idx="5"/>
          </p:nvPr>
        </p:nvSpPr>
        <p:spPr/>
        <p:txBody>
          <a:bodyPr/>
          <a:lstStyle/>
          <a:p>
            <a:fld id="{FC504E23-EFC6-954F-B42A-4F03BD93428A}" type="slidenum">
              <a:rPr lang="en-GB" smtClean="0"/>
              <a:t>17</a:t>
            </a:fld>
            <a:endParaRPr lang="en-GB"/>
          </a:p>
        </p:txBody>
      </p:sp>
    </p:spTree>
    <p:extLst>
      <p:ext uri="{BB962C8B-B14F-4D97-AF65-F5344CB8AC3E}">
        <p14:creationId xmlns:p14="http://schemas.microsoft.com/office/powerpoint/2010/main" val="131980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Note to presenter - Only review this section is country orders and uses </a:t>
            </a:r>
            <a:r>
              <a:rPr lang="en-GB" sz="1200" b="1" err="1">
                <a:solidFill>
                  <a:srgbClr val="D99228"/>
                </a:solidFill>
              </a:rPr>
              <a:t>Arkray</a:t>
            </a:r>
            <a:r>
              <a:rPr lang="en-GB" sz="1200" b="1">
                <a:solidFill>
                  <a:srgbClr val="D99228"/>
                </a:solidFill>
              </a:rPr>
              <a:t> tests to avoid confusion.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D9922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Crystal</a:t>
            </a:r>
            <a:r>
              <a:rPr lang="en-GB" sz="1200" baseline="30000">
                <a:solidFill>
                  <a:srgbClr val="D99228"/>
                </a:solidFill>
                <a:ea typeface="+mn-lt"/>
                <a:cs typeface="+mn-lt"/>
              </a:rPr>
              <a:t>®</a:t>
            </a:r>
            <a:r>
              <a:rPr lang="en-GB" sz="1200" b="1">
                <a:solidFill>
                  <a:srgbClr val="D99228"/>
                </a:solidFill>
              </a:rPr>
              <a:t> VC O1/O139, </a:t>
            </a:r>
            <a:r>
              <a:rPr lang="en-GB" sz="1200" b="1" err="1">
                <a:solidFill>
                  <a:srgbClr val="D99228"/>
                </a:solidFill>
              </a:rPr>
              <a:t>Arkray</a:t>
            </a:r>
            <a:r>
              <a:rPr lang="en-GB" sz="1200" b="1">
                <a:solidFill>
                  <a:srgbClr val="D99228"/>
                </a:solidFill>
              </a:rPr>
              <a:t>, the </a:t>
            </a:r>
            <a:r>
              <a:rPr lang="en-GB" sz="1200" b="1" err="1">
                <a:solidFill>
                  <a:srgbClr val="D99228"/>
                </a:solidFill>
              </a:rPr>
              <a:t>Arkray</a:t>
            </a:r>
            <a:r>
              <a:rPr lang="en-GB" sz="1200" b="1">
                <a:solidFill>
                  <a:srgbClr val="D99228"/>
                </a:solidFill>
              </a:rPr>
              <a:t> RDT test is a strip with test reagents on it we call this a dipstick test. It is one of the 2 GTFCC recommended test kits available to test for </a:t>
            </a:r>
            <a:r>
              <a:rPr lang="en-GB" sz="1200" b="1" i="1">
                <a:solidFill>
                  <a:srgbClr val="D99228"/>
                </a:solidFill>
              </a:rPr>
              <a:t>Vibrio Cholerae</a:t>
            </a:r>
            <a:r>
              <a:rPr lang="en-GB" sz="1200" b="1">
                <a:solidFill>
                  <a:srgbClr val="D99228"/>
                </a:solidFill>
              </a:rPr>
              <a:t>. Here we will look at the standard operating </a:t>
            </a:r>
            <a:r>
              <a:rPr lang="en-GB" sz="1200" b="1" err="1">
                <a:solidFill>
                  <a:srgbClr val="D99228"/>
                </a:solidFill>
              </a:rPr>
              <a:t>procedurers</a:t>
            </a:r>
            <a:r>
              <a:rPr lang="en-GB" sz="1200" b="1">
                <a:solidFill>
                  <a:srgbClr val="D99228"/>
                </a:solidFill>
              </a:rPr>
              <a:t> or SOP needed to perform the test correctly to ensure accurate reliable results.</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18</a:t>
            </a:fld>
            <a:endParaRPr lang="en-GB"/>
          </a:p>
        </p:txBody>
      </p:sp>
    </p:spTree>
    <p:extLst>
      <p:ext uri="{BB962C8B-B14F-4D97-AF65-F5344CB8AC3E}">
        <p14:creationId xmlns:p14="http://schemas.microsoft.com/office/powerpoint/2010/main" val="4995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After putting on your gloves and preparing all the material required, start by labeling the </a:t>
            </a:r>
            <a:r>
              <a:rPr lang="en-US"/>
              <a:t>sample processing vial</a:t>
            </a:r>
            <a:r>
              <a:rPr lang="en-US" sz="1200" kern="1200">
                <a:solidFill>
                  <a:schemeClr val="tx1"/>
                </a:solidFill>
                <a:effectLst/>
                <a:latin typeface="+mn-lt"/>
                <a:ea typeface="+mn-ea"/>
                <a:cs typeface="+mn-cs"/>
              </a:rPr>
              <a:t> and test </a:t>
            </a:r>
            <a:r>
              <a:rPr lang="en-US"/>
              <a:t>tube</a:t>
            </a:r>
            <a:r>
              <a:rPr lang="en-US" sz="1200" kern="1200">
                <a:solidFill>
                  <a:schemeClr val="tx1"/>
                </a:solidFill>
                <a:effectLst/>
                <a:latin typeface="+mn-lt"/>
                <a:ea typeface="+mn-ea"/>
                <a:cs typeface="+mn-cs"/>
              </a:rPr>
              <a:t> with the correct patient ID as it is written on the sample collection container.</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Open the cap of the sample processing vial provided in the kit and the sample container. Depending on the condition of the stool – semi-solid or liquid select the best sample collection method. You don’t need a lot of stool in the processing vial for the test.</a:t>
            </a:r>
            <a:br>
              <a:rPr lang="en-US" sz="1200" kern="1200">
                <a:effectLst/>
                <a:cs typeface="+mn-lt"/>
              </a:rPr>
            </a:br>
            <a:br>
              <a:rPr lang="en-US" sz="1200" kern="1200">
                <a:effectLst/>
                <a:cs typeface="+mn-lt"/>
              </a:rPr>
            </a:br>
            <a:r>
              <a:rPr lang="en-US" sz="1200" kern="1200">
                <a:solidFill>
                  <a:schemeClr val="tx1"/>
                </a:solidFill>
                <a:effectLst/>
                <a:latin typeface="+mn-lt"/>
                <a:ea typeface="+mn-ea"/>
                <a:cs typeface="+mn-cs"/>
              </a:rPr>
              <a:t>If </a:t>
            </a:r>
            <a:r>
              <a:rPr lang="en-US"/>
              <a:t>the sample</a:t>
            </a:r>
            <a:r>
              <a:rPr lang="en-US" sz="1200" kern="1200">
                <a:solidFill>
                  <a:schemeClr val="tx1"/>
                </a:solidFill>
                <a:effectLst/>
                <a:latin typeface="+mn-lt"/>
                <a:ea typeface="+mn-ea"/>
                <a:cs typeface="+mn-cs"/>
              </a:rPr>
              <a:t> is semi solid, use the collection stick attached to the vial to transfer a small amount of stool into the bottle and close the lids of the vial and the stool cup</a:t>
            </a:r>
            <a:r>
              <a:rPr lang="en-US"/>
              <a:t>. "Stab" do not "scoop" the stool to avoid picking up particulate matter that may clog the dipstick membrane</a:t>
            </a:r>
            <a:r>
              <a:rPr lang="en-US" sz="1200" kern="1200">
                <a:solidFill>
                  <a:schemeClr val="tx1"/>
                </a:solidFill>
                <a:effectLst/>
                <a:latin typeface="+mn-lt"/>
                <a:ea typeface="+mn-ea"/>
                <a:cs typeface="+mn-cs"/>
              </a:rPr>
              <a:t>.</a:t>
            </a:r>
            <a:r>
              <a:rPr lang="en-US"/>
              <a:t> </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the sample is liquid, use a plastic pipette to transfer 2 drops of the liquid into the vial. Close the lids of the vial and the stool cup and discard the dropper into the waste container.</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19</a:t>
            </a:fld>
            <a:endParaRPr lang="en-GB"/>
          </a:p>
        </p:txBody>
      </p:sp>
    </p:spTree>
    <p:extLst>
      <p:ext uri="{BB962C8B-B14F-4D97-AF65-F5344CB8AC3E}">
        <p14:creationId xmlns:p14="http://schemas.microsoft.com/office/powerpoint/2010/main" val="3838484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Check the lid is tightly fastened before shaking the contents to mix. You can use a tissue to cover the lid as an extra precaution to avoid leaks and spills while shaking.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Remove the transparent cap then the tip of the vial can be snapped off. Always make sure to point the tip away from you and use the tissue to catch any splashes</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Dispense 4 drops of the stool/buffer mixture into the labeled tube</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Discard the used sample vials in the biowaste container</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20</a:t>
            </a:fld>
            <a:endParaRPr lang="en-GB"/>
          </a:p>
        </p:txBody>
      </p:sp>
    </p:spTree>
    <p:extLst>
      <p:ext uri="{BB962C8B-B14F-4D97-AF65-F5344CB8AC3E}">
        <p14:creationId xmlns:p14="http://schemas.microsoft.com/office/powerpoint/2010/main" val="78249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300"/>
              </a:spcAft>
              <a:defRPr/>
            </a:pPr>
            <a:r>
              <a:rPr lang="en-US"/>
              <a:t>At the end of </a:t>
            </a:r>
            <a:r>
              <a:rPr lang="en-US" sz="1200" kern="1200">
                <a:solidFill>
                  <a:schemeClr val="tx1"/>
                </a:solidFill>
                <a:effectLst/>
                <a:latin typeface="+mn-lt"/>
                <a:ea typeface="+mn-ea"/>
                <a:cs typeface="+mn-cs"/>
              </a:rPr>
              <a:t>this module, you will </a:t>
            </a:r>
            <a:r>
              <a:rPr lang="en-US"/>
              <a:t>be able to describe RDTs, explain when and why use RDTs. You will understand their limitations and know the procedure to perform RDTs for cholera. You will also be able to interpret RDT results and troubleshoot both the procedure and the results.</a:t>
            </a:r>
            <a:endParaRPr lang="en-US" b="0" i="0">
              <a:effectLst/>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a:t>
            </a:fld>
            <a:endParaRPr lang="en-GB"/>
          </a:p>
        </p:txBody>
      </p:sp>
    </p:spTree>
    <p:extLst>
      <p:ext uri="{BB962C8B-B14F-4D97-AF65-F5344CB8AC3E}">
        <p14:creationId xmlns:p14="http://schemas.microsoft.com/office/powerpoint/2010/main" val="48596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Carefully open the test kit. If it is damaged, or the desiccant is missing or has changed color, throw it away and use another test.</a:t>
            </a:r>
          </a:p>
          <a:p>
            <a:r>
              <a:rPr lang="en-US" sz="1200" kern="1200">
                <a:solidFill>
                  <a:schemeClr val="tx1"/>
                </a:solidFill>
                <a:effectLst/>
                <a:latin typeface="+mn-lt"/>
                <a:ea typeface="+mn-ea"/>
                <a:cs typeface="+mn-cs"/>
              </a:rPr>
              <a:t>Only touch and hold the dipstick from the top end. </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Write the patient’s name or ID on the dipstick as indicated on these pictures and set the timer to 15 mins</a:t>
            </a:r>
            <a:endParaRPr lang="en-US" sz="1200" kern="1200">
              <a:solidFill>
                <a:schemeClr val="tx1"/>
              </a:solidFill>
              <a:effectLst/>
              <a:latin typeface="+mn-lt"/>
              <a:ea typeface="Calibri"/>
              <a:cs typeface="Calibri"/>
            </a:endParaRPr>
          </a:p>
          <a:p>
            <a:r>
              <a:rPr lang="en-US" sz="1200" kern="1200">
                <a:solidFill>
                  <a:schemeClr val="tx1"/>
                </a:solidFill>
                <a:effectLst/>
                <a:latin typeface="+mn-lt"/>
                <a:ea typeface="+mn-ea"/>
                <a:cs typeface="+mn-cs"/>
              </a:rPr>
              <a:t>Place the labelled dipstick arrow end down into the sample mix and start the timer</a:t>
            </a:r>
            <a:r>
              <a:rPr lang="en-US"/>
              <a:t>. The end of the dipstick must be submerged in the sample but not the arrows.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Set up any other tests and wait the 15 mins.</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Dispose of the test dipstick after reading in the biowaste container</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21</a:t>
            </a:fld>
            <a:endParaRPr lang="en-GB"/>
          </a:p>
        </p:txBody>
      </p:sp>
    </p:spTree>
    <p:extLst>
      <p:ext uri="{BB962C8B-B14F-4D97-AF65-F5344CB8AC3E}">
        <p14:creationId xmlns:p14="http://schemas.microsoft.com/office/powerpoint/2010/main" val="13662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Note to presenter - Only review this section </a:t>
            </a:r>
            <a:r>
              <a:rPr lang="en-GB" b="1">
                <a:solidFill>
                  <a:srgbClr val="D99228"/>
                </a:solidFill>
              </a:rPr>
              <a:t>if</a:t>
            </a:r>
            <a:r>
              <a:rPr lang="en-GB" sz="1200" b="1">
                <a:solidFill>
                  <a:srgbClr val="D99228"/>
                </a:solidFill>
              </a:rPr>
              <a:t> country orders and uses </a:t>
            </a:r>
            <a:r>
              <a:rPr lang="en-GB" sz="1200" b="1" err="1">
                <a:solidFill>
                  <a:srgbClr val="D99228"/>
                </a:solidFill>
              </a:rPr>
              <a:t>Bioline</a:t>
            </a:r>
            <a:r>
              <a:rPr lang="en-GB" sz="1200" b="1">
                <a:solidFill>
                  <a:srgbClr val="D99228"/>
                </a:solidFill>
              </a:rPr>
              <a:t> tests to avoid confusion.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rgbClr val="D9922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err="1">
                <a:solidFill>
                  <a:srgbClr val="D99228"/>
                </a:solidFill>
              </a:rPr>
              <a:t>Bioline</a:t>
            </a:r>
            <a:r>
              <a:rPr lang="en-GB" sz="1200" b="0">
                <a:solidFill>
                  <a:srgbClr val="D99228"/>
                </a:solidFill>
              </a:rPr>
              <a:t>™ Cholera Ag O1/O139, Abbott RDT test is contained in a plastic case known as a cassette, It is one of the 2 GTFCC recommended test kits available to test for </a:t>
            </a:r>
            <a:r>
              <a:rPr lang="en-GB" sz="1200" b="0" i="1">
                <a:solidFill>
                  <a:srgbClr val="D99228"/>
                </a:solidFill>
              </a:rPr>
              <a:t>Vibrio Cholerae</a:t>
            </a:r>
            <a:r>
              <a:rPr lang="en-GB" sz="1200" b="0">
                <a:solidFill>
                  <a:srgbClr val="D99228"/>
                </a:solidFill>
              </a:rPr>
              <a:t>. Here we will look at the standard operating </a:t>
            </a:r>
            <a:r>
              <a:rPr lang="en-GB">
                <a:solidFill>
                  <a:srgbClr val="D99228"/>
                </a:solidFill>
              </a:rPr>
              <a:t>procedures</a:t>
            </a:r>
            <a:r>
              <a:rPr lang="en-GB" sz="1200" b="0">
                <a:solidFill>
                  <a:srgbClr val="D99228"/>
                </a:solidFill>
              </a:rPr>
              <a:t> or SOP needed to perform the test correctly to ensure accurate reliable results.</a:t>
            </a:r>
            <a:endParaRPr lang="en-GB" sz="1200" b="0">
              <a:solidFill>
                <a:srgbClr val="D99228"/>
              </a:solidFill>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22</a:t>
            </a:fld>
            <a:endParaRPr lang="en-GB"/>
          </a:p>
        </p:txBody>
      </p:sp>
    </p:spTree>
    <p:extLst>
      <p:ext uri="{BB962C8B-B14F-4D97-AF65-F5344CB8AC3E}">
        <p14:creationId xmlns:p14="http://schemas.microsoft.com/office/powerpoint/2010/main" val="461981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After putting on your gloves and preparing all the material required, start by labeling the </a:t>
            </a:r>
            <a:r>
              <a:rPr lang="en-US"/>
              <a:t>specimen collection tube </a:t>
            </a:r>
            <a:r>
              <a:rPr lang="en-US" sz="1200" kern="1200">
                <a:solidFill>
                  <a:schemeClr val="tx1"/>
                </a:solidFill>
                <a:effectLst/>
                <a:latin typeface="+mn-lt"/>
                <a:ea typeface="+mn-ea"/>
                <a:cs typeface="+mn-cs"/>
              </a:rPr>
              <a:t>with the correct patient ID as it is written on the </a:t>
            </a:r>
            <a:r>
              <a:rPr lang="en-GB" sz="1200"/>
              <a:t>Specimen collection tube</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Open the cap of the sample processing vial provided in the kit. Take care to unscrew the entire lid and not the small cap!</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Depending on the condition of the stool – semi-solid or liquid select the best sample collection method. You don’t need a lot of stool in the </a:t>
            </a:r>
            <a:r>
              <a:rPr lang="en-GB" sz="1200"/>
              <a:t>Specimen collection tube</a:t>
            </a:r>
            <a:r>
              <a:rPr lang="en-US" sz="1200" kern="1200">
                <a:solidFill>
                  <a:schemeClr val="tx1"/>
                </a:solidFill>
                <a:effectLst/>
                <a:latin typeface="+mn-lt"/>
                <a:ea typeface="+mn-ea"/>
                <a:cs typeface="+mn-cs"/>
              </a:rPr>
              <a:t> for the test.</a:t>
            </a:r>
            <a:br>
              <a:rPr lang="en-US" sz="1200" kern="1200">
                <a:effectLst/>
                <a:cs typeface="+mn-lt"/>
              </a:rPr>
            </a:br>
            <a:br>
              <a:rPr lang="en-US" sz="1200" kern="1200">
                <a:effectLst/>
                <a:cs typeface="+mn-lt"/>
              </a:rPr>
            </a:br>
            <a:r>
              <a:rPr lang="en-US" sz="1200" kern="1200">
                <a:solidFill>
                  <a:schemeClr val="tx1"/>
                </a:solidFill>
                <a:effectLst/>
                <a:latin typeface="+mn-lt"/>
                <a:ea typeface="+mn-ea"/>
                <a:cs typeface="+mn-cs"/>
              </a:rPr>
              <a:t>If sample is semi solid, use a swab to transfer a small amount of stool into the bottle, swirl the swab at least 10 times to transfer the sample into the liquid. </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the sample is liquid, use  the  provided plastic pipette. The pipette has a line which shows you how much sample to collect. Transfer the liquid in the pipette into the vial. Note – do not use other pipettes as the fill line may not be the correct volume for this test.</a:t>
            </a:r>
            <a:endParaRPr lang="en-US" sz="1200" kern="120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23</a:t>
            </a:fld>
            <a:endParaRPr lang="en-GB"/>
          </a:p>
        </p:txBody>
      </p:sp>
    </p:spTree>
    <p:extLst>
      <p:ext uri="{BB962C8B-B14F-4D97-AF65-F5344CB8AC3E}">
        <p14:creationId xmlns:p14="http://schemas.microsoft.com/office/powerpoint/2010/main" val="149634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Take care when removing the swab, gently squeeze the swab against the side of the container so the liquid remains in the container.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Close the lids of the vial and any sample containers used. Discard the swab or dropper into the </a:t>
            </a:r>
            <a:r>
              <a:rPr lang="en-US"/>
              <a:t>biohazard waste</a:t>
            </a:r>
            <a:r>
              <a:rPr lang="en-US" sz="1200" kern="1200">
                <a:solidFill>
                  <a:schemeClr val="tx1"/>
                </a:solidFill>
                <a:effectLst/>
                <a:latin typeface="+mn-lt"/>
                <a:ea typeface="+mn-ea"/>
                <a:cs typeface="+mn-cs"/>
              </a:rPr>
              <a:t> container. </a:t>
            </a:r>
            <a:br>
              <a:rPr lang="en-US" sz="1200" kern="1200">
                <a:effectLst/>
                <a:cs typeface="+mn-lt"/>
              </a:rPr>
            </a:br>
            <a:br>
              <a:rPr lang="en-US" sz="1200" kern="1200">
                <a:effectLst/>
                <a:cs typeface="+mn-lt"/>
              </a:rPr>
            </a:b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24</a:t>
            </a:fld>
            <a:endParaRPr lang="en-GB"/>
          </a:p>
        </p:txBody>
      </p:sp>
    </p:spTree>
    <p:extLst>
      <p:ext uri="{BB962C8B-B14F-4D97-AF65-F5344CB8AC3E}">
        <p14:creationId xmlns:p14="http://schemas.microsoft.com/office/powerpoint/2010/main" val="3252867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Check the lid is tightly fastened before shaking the contents to mix. You can use a tissue to cover the lid as an extra precaution to avoid leaks and spills while shaking.</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Twist open the small cap of the specimen collection lid. </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25</a:t>
            </a:fld>
            <a:endParaRPr lang="en-GB"/>
          </a:p>
        </p:txBody>
      </p:sp>
    </p:spTree>
    <p:extLst>
      <p:ext uri="{BB962C8B-B14F-4D97-AF65-F5344CB8AC3E}">
        <p14:creationId xmlns:p14="http://schemas.microsoft.com/office/powerpoint/2010/main" val="294788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Carefully open the test </a:t>
            </a:r>
            <a:r>
              <a:rPr lang="en-US"/>
              <a:t>pouch</a:t>
            </a:r>
            <a:r>
              <a:rPr lang="en-US" sz="1200" kern="1200">
                <a:solidFill>
                  <a:schemeClr val="tx1"/>
                </a:solidFill>
                <a:effectLst/>
                <a:latin typeface="+mn-lt"/>
                <a:ea typeface="+mn-ea"/>
                <a:cs typeface="+mn-cs"/>
              </a:rPr>
              <a:t>. If it is damaged, or the desiccant is missing or has changed color, throw it away and use another test.</a:t>
            </a:r>
          </a:p>
          <a:p>
            <a:endParaRPr lang="en-US" sz="1200" kern="1200">
              <a:solidFill>
                <a:schemeClr val="tx1"/>
              </a:solidFill>
              <a:effectLst/>
              <a:latin typeface="+mn-lt"/>
              <a:ea typeface="Calibri"/>
              <a:cs typeface="Calibri"/>
            </a:endParaRPr>
          </a:p>
          <a:p>
            <a:r>
              <a:rPr lang="en-US" sz="1200" kern="1200">
                <a:solidFill>
                  <a:schemeClr val="tx1"/>
                </a:solidFill>
                <a:effectLst/>
                <a:latin typeface="+mn-lt"/>
                <a:ea typeface="+mn-ea"/>
                <a:cs typeface="+mn-cs"/>
              </a:rPr>
              <a:t>Write the patient’s name or ID on the cassette as indicated on these pictures and set the timer to 15 mins</a:t>
            </a:r>
            <a:endParaRPr lang="en-US" sz="1200" kern="1200">
              <a:solidFill>
                <a:schemeClr val="tx1"/>
              </a:solidFill>
              <a:effectLst/>
              <a:latin typeface="+mn-lt"/>
              <a:ea typeface="Calibri"/>
              <a:cs typeface="Calibri"/>
            </a:endParaRPr>
          </a:p>
          <a:p>
            <a:r>
              <a:rPr lang="en-US" sz="1200" kern="1200">
                <a:solidFill>
                  <a:schemeClr val="tx1"/>
                </a:solidFill>
                <a:effectLst/>
                <a:latin typeface="+mn-lt"/>
                <a:ea typeface="+mn-ea"/>
                <a:cs typeface="+mn-cs"/>
              </a:rPr>
              <a:t>Holding the sample tube straight, gently dispense 3 drops into the specimen well – marked with an S. Be careful to add 3 drops, adding too much or too few drops can change the test results. </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Start the timer and discard the specimen collection tube.</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Set up any other tests and wait the 15 mins. </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result must be read after 15 mins, </a:t>
            </a:r>
            <a:r>
              <a:rPr lang="en-US"/>
              <a:t>waiting longer</a:t>
            </a:r>
            <a:r>
              <a:rPr lang="en-US" sz="1200" kern="1200">
                <a:solidFill>
                  <a:schemeClr val="tx1"/>
                </a:solidFill>
                <a:effectLst/>
                <a:latin typeface="+mn-lt"/>
                <a:ea typeface="+mn-ea"/>
                <a:cs typeface="+mn-cs"/>
              </a:rPr>
              <a:t> than this can lead to false results being reported.</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Dispose of the test cassette after reading in the biowaste.</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26</a:t>
            </a:fld>
            <a:endParaRPr lang="en-GB"/>
          </a:p>
        </p:txBody>
      </p:sp>
    </p:spTree>
    <p:extLst>
      <p:ext uri="{BB962C8B-B14F-4D97-AF65-F5344CB8AC3E}">
        <p14:creationId xmlns:p14="http://schemas.microsoft.com/office/powerpoint/2010/main" val="919998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Pay attention to these common causes of error during the procedure that can cause issues with the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The RDT may not be stored as the manufacturers recommend or they may be expired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Manufacturers may have changed the procedure and the user hasn’t checked the new instructions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You may have added too much or too little sample to the specimen buffer or to the test cassette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An item in the kit may be damaged</a:t>
            </a: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27</a:t>
            </a:fld>
            <a:endParaRPr lang="en-GB"/>
          </a:p>
        </p:txBody>
      </p:sp>
    </p:spTree>
    <p:extLst>
      <p:ext uri="{BB962C8B-B14F-4D97-AF65-F5344CB8AC3E}">
        <p14:creationId xmlns:p14="http://schemas.microsoft.com/office/powerpoint/2010/main" val="2527987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Let’s look at the results and the interpretation of the results.</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28</a:t>
            </a:fld>
            <a:endParaRPr lang="en-GB"/>
          </a:p>
        </p:txBody>
      </p:sp>
    </p:spTree>
    <p:extLst>
      <p:ext uri="{BB962C8B-B14F-4D97-AF65-F5344CB8AC3E}">
        <p14:creationId xmlns:p14="http://schemas.microsoft.com/office/powerpoint/2010/main" val="398313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After adding the sample to the test, you must wait to read the results. The amount of time you wait depends on the test kit so please refer to the kit instructions for specifics.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a:t>
            </a:r>
            <a:r>
              <a:rPr lang="en-US" sz="1200" kern="1200" err="1">
                <a:solidFill>
                  <a:schemeClr val="tx1"/>
                </a:solidFill>
                <a:effectLst/>
                <a:latin typeface="+mn-lt"/>
                <a:ea typeface="+mn-ea"/>
                <a:cs typeface="+mn-cs"/>
              </a:rPr>
              <a:t>Arkray</a:t>
            </a:r>
            <a:r>
              <a:rPr lang="en-US" sz="1200" kern="1200">
                <a:solidFill>
                  <a:schemeClr val="tx1"/>
                </a:solidFill>
                <a:effectLst/>
                <a:latin typeface="+mn-lt"/>
                <a:ea typeface="+mn-ea"/>
                <a:cs typeface="+mn-cs"/>
              </a:rPr>
              <a:t> dipstick, it is recommended to wait 15 to 30 minutes then to remove the dipstick from the test tube and read the results.</a:t>
            </a:r>
            <a:endParaRPr lang="en-US" sz="1200" kern="1200">
              <a:solidFill>
                <a:schemeClr val="tx1"/>
              </a:solidFill>
              <a:effectLst/>
              <a:latin typeface="+mn-lt"/>
              <a:cs typeface="Calibri"/>
            </a:endParaRPr>
          </a:p>
          <a:p>
            <a:pPr>
              <a:defRPr/>
            </a:pPr>
            <a:r>
              <a:rPr lang="en-US" sz="1200" kern="1200">
                <a:solidFill>
                  <a:schemeClr val="tx1"/>
                </a:solidFill>
                <a:effectLst/>
                <a:latin typeface="+mn-lt"/>
                <a:ea typeface="+mn-ea"/>
                <a:cs typeface="+mn-cs"/>
              </a:rPr>
              <a:t>For </a:t>
            </a:r>
            <a:r>
              <a:rPr lang="en-US" sz="1200" kern="1200" err="1">
                <a:solidFill>
                  <a:schemeClr val="tx1"/>
                </a:solidFill>
                <a:effectLst/>
                <a:latin typeface="+mn-lt"/>
                <a:ea typeface="+mn-ea"/>
                <a:cs typeface="+mn-cs"/>
              </a:rPr>
              <a:t>Bioline</a:t>
            </a:r>
            <a:r>
              <a:rPr lang="en-US" sz="1200" kern="1200">
                <a:solidFill>
                  <a:schemeClr val="tx1"/>
                </a:solidFill>
                <a:effectLst/>
                <a:latin typeface="+mn-lt"/>
                <a:ea typeface="+mn-ea"/>
                <a:cs typeface="+mn-cs"/>
              </a:rPr>
              <a:t> cassettes, it is recommended to wait </a:t>
            </a:r>
            <a:r>
              <a:rPr lang="en-US"/>
              <a:t>15</a:t>
            </a:r>
            <a:r>
              <a:rPr lang="en-US" sz="1200" kern="1200">
                <a:solidFill>
                  <a:schemeClr val="tx1"/>
                </a:solidFill>
                <a:effectLst/>
                <a:latin typeface="+mn-lt"/>
                <a:ea typeface="+mn-ea"/>
                <a:cs typeface="+mn-cs"/>
              </a:rPr>
              <a:t> minutes exactly and read the results.</a:t>
            </a:r>
            <a:endParaRPr lang="en-US"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It is important to stick to the recommended time. Waiting too little may lead to false </a:t>
            </a:r>
            <a:r>
              <a:rPr lang="en-US"/>
              <a:t>non-reactive (negative)  readings</a:t>
            </a:r>
            <a:r>
              <a:rPr lang="en-US" sz="1200" kern="1200">
                <a:solidFill>
                  <a:schemeClr val="tx1"/>
                </a:solidFill>
                <a:effectLst/>
                <a:latin typeface="+mn-lt"/>
                <a:ea typeface="+mn-ea"/>
                <a:cs typeface="+mn-cs"/>
              </a:rPr>
              <a:t> while waiting too long could lead to false </a:t>
            </a:r>
            <a:r>
              <a:rPr lang="en-US"/>
              <a:t>reactive (positive) readings</a:t>
            </a:r>
            <a:r>
              <a:rPr lang="en-US" sz="1200" kern="1200">
                <a:solidFill>
                  <a:schemeClr val="tx1"/>
                </a:solidFill>
                <a:effectLst/>
                <a:latin typeface="+mn-lt"/>
                <a:ea typeface="+mn-ea"/>
                <a:cs typeface="+mn-cs"/>
              </a:rPr>
              <a:t> or false negatives as bands can change over time.</a:t>
            </a:r>
            <a:endParaRPr lang="en-US">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29</a:t>
            </a:fld>
            <a:endParaRPr lang="en-GB"/>
          </a:p>
        </p:txBody>
      </p:sp>
    </p:spTree>
    <p:extLst>
      <p:ext uri="{BB962C8B-B14F-4D97-AF65-F5344CB8AC3E}">
        <p14:creationId xmlns:p14="http://schemas.microsoft.com/office/powerpoint/2010/main" val="4113917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reporting RDT results we use the term – Reactive or Non-reactive instead of Positive or Negative this is to communicate the results in a more accurate way. RDT’s do not confirm Cholera, so we avoid saying positive as it can give the impression that a case has been confirmed. We use reactive to indicate that a test line has had a reaction with the tested sample. </a:t>
            </a:r>
          </a:p>
          <a:p>
            <a:endParaRPr lang="en-GB"/>
          </a:p>
          <a:p>
            <a:r>
              <a:rPr lang="en-GB"/>
              <a:t>We report reactive for each test line which is seen on the test rather than just saying “cholera positive” which doesn’t tell us much information. In this this way we accurately communicate the added information of which serogroup reacted.</a:t>
            </a:r>
          </a:p>
          <a:p>
            <a:endParaRPr lang="en-GB"/>
          </a:p>
          <a:p>
            <a:r>
              <a:rPr lang="en-GB"/>
              <a:t>On the other hand, since RDT’s have limitations, we report Non-reactive instead of negative as negative implies a certainty which the test doesn’t provide. </a:t>
            </a:r>
          </a:p>
        </p:txBody>
      </p:sp>
      <p:sp>
        <p:nvSpPr>
          <p:cNvPr id="4" name="Slide Number Placeholder 3"/>
          <p:cNvSpPr>
            <a:spLocks noGrp="1"/>
          </p:cNvSpPr>
          <p:nvPr>
            <p:ph type="sldNum" sz="quarter" idx="5"/>
          </p:nvPr>
        </p:nvSpPr>
        <p:spPr/>
        <p:txBody>
          <a:bodyPr/>
          <a:lstStyle/>
          <a:p>
            <a:fld id="{FC504E23-EFC6-954F-B42A-4F03BD93428A}" type="slidenum">
              <a:rPr lang="en-GB" smtClean="0"/>
              <a:t>30</a:t>
            </a:fld>
            <a:endParaRPr lang="en-GB"/>
          </a:p>
        </p:txBody>
      </p:sp>
    </p:spTree>
    <p:extLst>
      <p:ext uri="{BB962C8B-B14F-4D97-AF65-F5344CB8AC3E}">
        <p14:creationId xmlns:p14="http://schemas.microsoft.com/office/powerpoint/2010/main" val="1508086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300"/>
              </a:spcAft>
              <a:defRPr/>
            </a:pPr>
            <a:r>
              <a:rPr lang="en-US"/>
              <a:t>This module is divided into the following 5 sections.</a:t>
            </a:r>
          </a:p>
        </p:txBody>
      </p:sp>
      <p:sp>
        <p:nvSpPr>
          <p:cNvPr id="4" name="Slide Number Placeholder 3"/>
          <p:cNvSpPr>
            <a:spLocks noGrp="1"/>
          </p:cNvSpPr>
          <p:nvPr>
            <p:ph type="sldNum" sz="quarter" idx="5"/>
          </p:nvPr>
        </p:nvSpPr>
        <p:spPr/>
        <p:txBody>
          <a:bodyPr/>
          <a:lstStyle/>
          <a:p>
            <a:fld id="{FC504E23-EFC6-954F-B42A-4F03BD93428A}" type="slidenum">
              <a:rPr lang="en-GB" smtClean="0"/>
              <a:t>3</a:t>
            </a:fld>
            <a:endParaRPr lang="en-GB"/>
          </a:p>
        </p:txBody>
      </p:sp>
    </p:spTree>
    <p:extLst>
      <p:ext uri="{BB962C8B-B14F-4D97-AF65-F5344CB8AC3E}">
        <p14:creationId xmlns:p14="http://schemas.microsoft.com/office/powerpoint/2010/main" val="1915560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Note to presenter – You can review test results for tests in use to avoid confusion.</a:t>
            </a:r>
          </a:p>
          <a:p>
            <a:endParaRPr lang="en-US"/>
          </a:p>
          <a:p>
            <a:r>
              <a:rPr lang="en-US"/>
              <a:t>For </a:t>
            </a:r>
            <a:r>
              <a:rPr lang="en-US" err="1"/>
              <a:t>Akray</a:t>
            </a:r>
            <a:r>
              <a:rPr lang="en-US"/>
              <a:t> dipsticks, the results could look like this with presence or absence of control bands, or bands for VC O1 or VC O139.</a:t>
            </a:r>
          </a:p>
        </p:txBody>
      </p:sp>
      <p:sp>
        <p:nvSpPr>
          <p:cNvPr id="4" name="Slide Number Placeholder 3"/>
          <p:cNvSpPr>
            <a:spLocks noGrp="1"/>
          </p:cNvSpPr>
          <p:nvPr>
            <p:ph type="sldNum" sz="quarter" idx="5"/>
          </p:nvPr>
        </p:nvSpPr>
        <p:spPr/>
        <p:txBody>
          <a:bodyPr/>
          <a:lstStyle/>
          <a:p>
            <a:fld id="{FC504E23-EFC6-954F-B42A-4F03BD93428A}" type="slidenum">
              <a:rPr lang="en-GB" smtClean="0"/>
              <a:t>31</a:t>
            </a:fld>
            <a:endParaRPr lang="en-GB"/>
          </a:p>
        </p:txBody>
      </p:sp>
    </p:spTree>
    <p:extLst>
      <p:ext uri="{BB962C8B-B14F-4D97-AF65-F5344CB8AC3E}">
        <p14:creationId xmlns:p14="http://schemas.microsoft.com/office/powerpoint/2010/main" val="2080009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D99228"/>
                </a:solidFill>
              </a:rPr>
              <a:t>Note to presenter – You can review test results for tests in use to avoid confusion.</a:t>
            </a:r>
          </a:p>
          <a:p>
            <a:endParaRPr lang="en-US"/>
          </a:p>
          <a:p>
            <a:r>
              <a:rPr lang="en-US"/>
              <a:t>For </a:t>
            </a:r>
            <a:r>
              <a:rPr lang="en-US" err="1"/>
              <a:t>Bioline</a:t>
            </a:r>
            <a:r>
              <a:rPr lang="en-US"/>
              <a:t> cassettes, these are the different possible results with the presence or absence of control lines, or lines for VC O1 or VC O139.</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32</a:t>
            </a:fld>
            <a:endParaRPr lang="en-GB"/>
          </a:p>
        </p:txBody>
      </p:sp>
    </p:spTree>
    <p:extLst>
      <p:ext uri="{BB962C8B-B14F-4D97-AF65-F5344CB8AC3E}">
        <p14:creationId xmlns:p14="http://schemas.microsoft.com/office/powerpoint/2010/main" val="1815860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ea typeface="Calibri"/>
                <a:cs typeface="Calibri"/>
              </a:rPr>
              <a:t>Key recommendations to always remember:</a:t>
            </a:r>
            <a:endParaRPr lang="en-GB"/>
          </a:p>
          <a:p>
            <a:pPr>
              <a:defRPr/>
            </a:pPr>
            <a:endParaRPr lang="en-GB"/>
          </a:p>
          <a:p>
            <a:pPr>
              <a:defRPr/>
            </a:pPr>
            <a:r>
              <a:rPr lang="en-GB"/>
              <a:t>RDT test kits, even coming from the same manufacturer, may have different positions for test and control bands/lines on the test. Please refer to the instructions provided with the specific RDT in use for correct reading instructions.</a:t>
            </a:r>
            <a:endParaRPr lang="en-GB">
              <a:ea typeface="Calibri"/>
              <a:cs typeface="Calibri"/>
            </a:endParaRPr>
          </a:p>
          <a:p>
            <a:endParaRPr lang="en-GB"/>
          </a:p>
          <a:p>
            <a:r>
              <a:rPr lang="en-US"/>
              <a:t>If the control line does not appear, the test is invalid and the test should be repeated.</a:t>
            </a:r>
          </a:p>
          <a:p>
            <a:endParaRPr lang="en-US">
              <a:ea typeface="Calibri"/>
              <a:cs typeface="Calibri"/>
            </a:endParaRPr>
          </a:p>
          <a:p>
            <a:r>
              <a:rPr lang="en-US"/>
              <a:t>Even a faint / weak test band is considered to be reactive.</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33</a:t>
            </a:fld>
            <a:endParaRPr lang="en-GB"/>
          </a:p>
        </p:txBody>
      </p:sp>
    </p:spTree>
    <p:extLst>
      <p:ext uri="{BB962C8B-B14F-4D97-AF65-F5344CB8AC3E}">
        <p14:creationId xmlns:p14="http://schemas.microsoft.com/office/powerpoint/2010/main" val="4242630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first thing to do when reading the results, is to check to see if there is a control band. If this band or line does not appear, the test is invalid and you must not report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 4 </a:t>
            </a:r>
            <a:r>
              <a:rPr lang="en-US" sz="1200" kern="1200" err="1">
                <a:solidFill>
                  <a:schemeClr val="tx1"/>
                </a:solidFill>
                <a:effectLst/>
                <a:latin typeface="+mn-lt"/>
                <a:ea typeface="+mn-ea"/>
                <a:cs typeface="+mn-cs"/>
              </a:rPr>
              <a:t>Arkray</a:t>
            </a:r>
            <a:r>
              <a:rPr lang="en-US" sz="1200" kern="1200">
                <a:solidFill>
                  <a:schemeClr val="tx1"/>
                </a:solidFill>
                <a:effectLst/>
                <a:latin typeface="+mn-lt"/>
                <a:ea typeface="+mn-ea"/>
                <a:cs typeface="+mn-cs"/>
              </a:rPr>
              <a:t> dipsticks on the right of this image, are invalid because of the absence of a control band.</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34</a:t>
            </a:fld>
            <a:endParaRPr lang="en-GB"/>
          </a:p>
        </p:txBody>
      </p:sp>
    </p:spTree>
    <p:extLst>
      <p:ext uri="{BB962C8B-B14F-4D97-AF65-F5344CB8AC3E}">
        <p14:creationId xmlns:p14="http://schemas.microsoft.com/office/powerpoint/2010/main" val="3102036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a:t>
            </a:r>
            <a:r>
              <a:rPr lang="en-US" err="1"/>
              <a:t>Bioline</a:t>
            </a:r>
            <a:r>
              <a:rPr lang="en-US"/>
              <a:t> cassettes, these are the different possible results. The first thing to look for is the presence or absence of control lines, then lines for VC O1 or VC O139.</a:t>
            </a:r>
          </a:p>
          <a:p>
            <a:endParaRPr lang="en-US"/>
          </a:p>
          <a:p>
            <a:r>
              <a:rPr lang="en-US"/>
              <a:t>All 4 cassettes on the right of this image, are invalid because of the absence of a control band.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35</a:t>
            </a:fld>
            <a:endParaRPr lang="en-GB"/>
          </a:p>
        </p:txBody>
      </p:sp>
    </p:spTree>
    <p:extLst>
      <p:ext uri="{BB962C8B-B14F-4D97-AF65-F5344CB8AC3E}">
        <p14:creationId xmlns:p14="http://schemas.microsoft.com/office/powerpoint/2010/main" val="3406195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When no control band is seen, regardless of any other lines, you must record the initial invalid result. Repeat the test using a new test device. Report the final result. If the result remains invalid it may be appropriate to send the sample for further testing at the laboratory.</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If results from many samples are invalid refer to troubleshooting methods. A high number of invalids can indicate a problem with testing methods or the kits.</a:t>
            </a:r>
          </a:p>
          <a:p>
            <a:pPr>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36</a:t>
            </a:fld>
            <a:endParaRPr lang="en-GB"/>
          </a:p>
        </p:txBody>
      </p:sp>
    </p:spTree>
    <p:extLst>
      <p:ext uri="{BB962C8B-B14F-4D97-AF65-F5344CB8AC3E}">
        <p14:creationId xmlns:p14="http://schemas.microsoft.com/office/powerpoint/2010/main" val="1810373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When the control band is apparent, but there are no bands for O1 or O139 the result can be interpreted as </a:t>
            </a:r>
            <a:r>
              <a:rPr lang="en-US"/>
              <a:t>non-reactive (negative).</a:t>
            </a:r>
            <a:r>
              <a:rPr lang="en-US" sz="1200" kern="1200">
                <a:solidFill>
                  <a:schemeClr val="tx1"/>
                </a:solidFill>
                <a:effectLst/>
                <a:latin typeface="+mn-lt"/>
                <a:ea typeface="+mn-ea"/>
                <a:cs typeface="+mn-cs"/>
              </a:rPr>
              <a:t> You can then report </a:t>
            </a:r>
            <a:r>
              <a:rPr lang="en-US"/>
              <a:t>the </a:t>
            </a:r>
            <a:r>
              <a:rPr lang="en-US" sz="1200" kern="1200">
                <a:solidFill>
                  <a:schemeClr val="tx1"/>
                </a:solidFill>
                <a:effectLst/>
                <a:latin typeface="+mn-lt"/>
                <a:ea typeface="+mn-ea"/>
                <a:cs typeface="+mn-cs"/>
              </a:rPr>
              <a:t>RDT </a:t>
            </a:r>
            <a:r>
              <a:rPr lang="en-US"/>
              <a:t>as a Non-reactive result</a:t>
            </a:r>
            <a:r>
              <a:rPr lang="en-US" sz="120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FC504E23-EFC6-954F-B42A-4F03BD93428A}" type="slidenum">
              <a:rPr lang="en-GB" smtClean="0"/>
              <a:t>37</a:t>
            </a:fld>
            <a:endParaRPr lang="en-GB"/>
          </a:p>
        </p:txBody>
      </p:sp>
    </p:spTree>
    <p:extLst>
      <p:ext uri="{BB962C8B-B14F-4D97-AF65-F5344CB8AC3E}">
        <p14:creationId xmlns:p14="http://schemas.microsoft.com/office/powerpoint/2010/main" val="3679912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When the control and O1 bands are observed, and the O139 band is not observed, this is a </a:t>
            </a:r>
            <a:r>
              <a:rPr lang="en-US"/>
              <a:t>reactive RDT</a:t>
            </a:r>
            <a:r>
              <a:rPr lang="en-US" sz="1200" kern="1200">
                <a:solidFill>
                  <a:schemeClr val="tx1"/>
                </a:solidFill>
                <a:effectLst/>
                <a:latin typeface="+mn-lt"/>
                <a:ea typeface="+mn-ea"/>
                <a:cs typeface="+mn-cs"/>
              </a:rPr>
              <a:t> result for O1. You must report this as RDT </a:t>
            </a:r>
            <a:r>
              <a:rPr lang="en-US"/>
              <a:t>reactive for</a:t>
            </a:r>
            <a:r>
              <a:rPr lang="en-US" sz="1200" kern="1200">
                <a:solidFill>
                  <a:schemeClr val="tx1"/>
                </a:solidFill>
                <a:effectLst/>
                <a:latin typeface="+mn-lt"/>
                <a:ea typeface="+mn-ea"/>
                <a:cs typeface="+mn-cs"/>
              </a:rPr>
              <a:t> O1. </a:t>
            </a:r>
          </a:p>
        </p:txBody>
      </p:sp>
      <p:sp>
        <p:nvSpPr>
          <p:cNvPr id="4" name="Slide Number Placeholder 3"/>
          <p:cNvSpPr>
            <a:spLocks noGrp="1"/>
          </p:cNvSpPr>
          <p:nvPr>
            <p:ph type="sldNum" sz="quarter" idx="5"/>
          </p:nvPr>
        </p:nvSpPr>
        <p:spPr/>
        <p:txBody>
          <a:bodyPr/>
          <a:lstStyle/>
          <a:p>
            <a:fld id="{FC504E23-EFC6-954F-B42A-4F03BD93428A}" type="slidenum">
              <a:rPr lang="en-GB" smtClean="0"/>
              <a:t>38</a:t>
            </a:fld>
            <a:endParaRPr lang="en-GB"/>
          </a:p>
        </p:txBody>
      </p:sp>
    </p:spTree>
    <p:extLst>
      <p:ext uri="{BB962C8B-B14F-4D97-AF65-F5344CB8AC3E}">
        <p14:creationId xmlns:p14="http://schemas.microsoft.com/office/powerpoint/2010/main" val="1488088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Now, if both control and O139 bands are observed but not the O1 band, let us pause a little. The test is valid because there is a control band and it appears to be O139 </a:t>
            </a:r>
            <a:r>
              <a:rPr lang="en-US"/>
              <a:t>reactive</a:t>
            </a: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However it is good to know that </a:t>
            </a:r>
            <a:r>
              <a:rPr lang="en-US" sz="1200" i="1" kern="1200">
                <a:solidFill>
                  <a:schemeClr val="tx1"/>
                </a:solidFill>
                <a:effectLst/>
                <a:latin typeface="+mn-lt"/>
                <a:ea typeface="+mn-ea"/>
                <a:cs typeface="+mn-cs"/>
              </a:rPr>
              <a:t>Vibrio cholerae O139</a:t>
            </a:r>
            <a:r>
              <a:rPr lang="en-US" sz="1200" kern="1200">
                <a:solidFill>
                  <a:schemeClr val="tx1"/>
                </a:solidFill>
                <a:effectLst/>
                <a:latin typeface="+mn-lt"/>
                <a:ea typeface="+mn-ea"/>
                <a:cs typeface="+mn-cs"/>
              </a:rPr>
              <a:t> are not yet found outside of certain regions of South Asia. So the result should be considered in your country context.</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The O139 test lines do not always perform well and sometimes we have false results</a:t>
            </a:r>
            <a:r>
              <a:rPr lang="en-US"/>
              <a:t>,</a:t>
            </a:r>
            <a:r>
              <a:rPr lang="en-US" sz="1200" kern="1200">
                <a:solidFill>
                  <a:schemeClr val="tx1"/>
                </a:solidFill>
                <a:effectLst/>
                <a:latin typeface="+mn-lt"/>
                <a:ea typeface="+mn-ea"/>
                <a:cs typeface="+mn-cs"/>
              </a:rPr>
              <a:t> </a:t>
            </a:r>
            <a:r>
              <a:rPr lang="en-US"/>
              <a:t>where a band is seen for</a:t>
            </a:r>
            <a:r>
              <a:rPr lang="en-US" sz="1200" kern="1200">
                <a:solidFill>
                  <a:schemeClr val="tx1"/>
                </a:solidFill>
                <a:effectLst/>
                <a:latin typeface="+mn-lt"/>
                <a:ea typeface="+mn-ea"/>
                <a:cs typeface="+mn-cs"/>
              </a:rPr>
              <a:t> O139. If this is an unexpected result in your context we recommend to redo the test, and report that result. </a:t>
            </a:r>
          </a:p>
          <a:p>
            <a:pPr>
              <a:defRPr/>
            </a:pPr>
            <a:r>
              <a:rPr lang="en-US" sz="1200" kern="1200">
                <a:solidFill>
                  <a:schemeClr val="tx1"/>
                </a:solidFill>
                <a:effectLst/>
                <a:latin typeface="+mn-lt"/>
                <a:ea typeface="+mn-ea"/>
                <a:cs typeface="+mn-cs"/>
              </a:rPr>
              <a:t>If you obtain the same result, O139 reactive, send the initial sample to a laboratory for further confirmation.</a:t>
            </a:r>
          </a:p>
          <a:p>
            <a:pPr>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39</a:t>
            </a:fld>
            <a:endParaRPr lang="en-GB"/>
          </a:p>
        </p:txBody>
      </p:sp>
    </p:spTree>
    <p:extLst>
      <p:ext uri="{BB962C8B-B14F-4D97-AF65-F5344CB8AC3E}">
        <p14:creationId xmlns:p14="http://schemas.microsoft.com/office/powerpoint/2010/main" val="96896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is a similar situation where all control, O1 and O139 bands are observed. Let us pause again. The test is valid because there is a control band and it appears to be both O1 and O139 </a:t>
            </a:r>
            <a:r>
              <a:rPr lang="en-US"/>
              <a:t>reactive</a:t>
            </a: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is however an unusual result. Keeping in mind what we said about O139 being rare and mostly found in South Asia, it is even more rare to find a patient that has been infected with both VC O1 and O139. In fact this has never been documented. </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So this may be false </a:t>
            </a:r>
            <a:r>
              <a:rPr lang="en-US"/>
              <a:t>or incorrect line,  for</a:t>
            </a:r>
            <a:r>
              <a:rPr lang="en-US" sz="1200" kern="1200">
                <a:solidFill>
                  <a:schemeClr val="tx1"/>
                </a:solidFill>
                <a:effectLst/>
                <a:latin typeface="+mn-lt"/>
                <a:ea typeface="+mn-ea"/>
                <a:cs typeface="+mn-cs"/>
              </a:rPr>
              <a:t> O139 while still being a </a:t>
            </a:r>
            <a:r>
              <a:rPr lang="en-US"/>
              <a:t>correct reaction,</a:t>
            </a:r>
            <a:r>
              <a:rPr lang="en-US" sz="1200" kern="1200">
                <a:solidFill>
                  <a:schemeClr val="tx1"/>
                </a:solidFill>
                <a:effectLst/>
                <a:latin typeface="+mn-lt"/>
                <a:ea typeface="+mn-ea"/>
                <a:cs typeface="+mn-cs"/>
              </a:rPr>
              <a:t> </a:t>
            </a:r>
            <a:r>
              <a:rPr lang="en-US"/>
              <a:t>Reactive, </a:t>
            </a:r>
            <a:r>
              <a:rPr lang="en-US" sz="1200" kern="1200">
                <a:solidFill>
                  <a:schemeClr val="tx1"/>
                </a:solidFill>
                <a:effectLst/>
                <a:latin typeface="+mn-lt"/>
                <a:ea typeface="+mn-ea"/>
                <a:cs typeface="+mn-cs"/>
              </a:rPr>
              <a:t>for O1. Again we recommend redoing the test, and reporting that second result. If you obtain the same result, report and send the initial sample to a laboratory for further confirmation.</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 you report on these types of results, a comment can be added to the report.</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40</a:t>
            </a:fld>
            <a:endParaRPr lang="en-GB"/>
          </a:p>
        </p:txBody>
      </p:sp>
    </p:spTree>
    <p:extLst>
      <p:ext uri="{BB962C8B-B14F-4D97-AF65-F5344CB8AC3E}">
        <p14:creationId xmlns:p14="http://schemas.microsoft.com/office/powerpoint/2010/main" val="89381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Before we begin, remember the result of any laboratory examination is only as good as the sample that was received by the laboratory. Refer back to the previous module to </a:t>
            </a:r>
            <a:r>
              <a:rPr lang="en-US"/>
              <a:t>ensure</a:t>
            </a:r>
            <a:r>
              <a:rPr lang="en-US" sz="1200" kern="1200">
                <a:solidFill>
                  <a:schemeClr val="tx1"/>
                </a:solidFill>
                <a:effectLst/>
                <a:latin typeface="+mn-lt"/>
                <a:ea typeface="+mn-ea"/>
                <a:cs typeface="+mn-cs"/>
              </a:rPr>
              <a:t> the best quality samples to perform RDTs on.</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a:t>
            </a:fld>
            <a:endParaRPr lang="en-GB"/>
          </a:p>
        </p:txBody>
      </p:sp>
    </p:spTree>
    <p:extLst>
      <p:ext uri="{BB962C8B-B14F-4D97-AF65-F5344CB8AC3E}">
        <p14:creationId xmlns:p14="http://schemas.microsoft.com/office/powerpoint/2010/main" val="1902309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Difficulties with the reading</a:t>
            </a:r>
            <a:r>
              <a:rPr lang="en-US"/>
              <a:t> test</a:t>
            </a:r>
            <a:r>
              <a:rPr lang="en-US" sz="1200" kern="1200">
                <a:solidFill>
                  <a:schemeClr val="tx1"/>
                </a:solidFill>
                <a:effectLst/>
                <a:latin typeface="+mn-lt"/>
                <a:ea typeface="+mn-ea"/>
                <a:cs typeface="+mn-cs"/>
              </a:rPr>
              <a:t> results may arise</a:t>
            </a:r>
            <a:r>
              <a:rPr lang="en-US"/>
              <a:t> in certain situations</a:t>
            </a:r>
            <a:r>
              <a:rPr lang="en-US" sz="1200" kern="1200">
                <a:solidFill>
                  <a:schemeClr val="tx1"/>
                </a:solidFill>
                <a:effectLst/>
                <a:latin typeface="+mn-lt"/>
                <a:ea typeface="+mn-ea"/>
                <a:cs typeface="+mn-cs"/>
              </a:rPr>
              <a:t>. These could be linked 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not waiting the appropriate amount of time before reading the results (waiting too long or too little)</a:t>
            </a:r>
            <a:endParaRPr lang="en-US" sz="1200" kern="1200">
              <a:solidFill>
                <a:schemeClr val="tx1"/>
              </a:solidFill>
              <a:effectLst/>
              <a:latin typeface="+mn-lt"/>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The Misreading of results (for example when we fail to check which band corresponds to which result)</a:t>
            </a:r>
            <a:endParaRPr lang="en-US" sz="1200" kern="1200">
              <a:solidFill>
                <a:schemeClr val="tx1"/>
              </a:solidFill>
              <a:effectLst/>
              <a:latin typeface="+mn-lt"/>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The absence of a control band which directly invalidates the test</a:t>
            </a:r>
            <a:endParaRPr lang="en-US" sz="1200" kern="1200">
              <a:solidFill>
                <a:schemeClr val="tx1"/>
              </a:solidFill>
              <a:effectLst/>
              <a:latin typeface="+mn-lt"/>
              <a:ea typeface="Calibri"/>
              <a:cs typeface="Calibri"/>
            </a:endParaRPr>
          </a:p>
          <a:p>
            <a:pPr marL="171450" indent="-171450">
              <a:buFontTx/>
              <a:buChar char="-"/>
              <a:defRPr/>
            </a:pPr>
            <a:r>
              <a:rPr lang="en-US" sz="1200" kern="1200">
                <a:solidFill>
                  <a:schemeClr val="tx1"/>
                </a:solidFill>
                <a:effectLst/>
                <a:latin typeface="+mn-lt"/>
                <a:ea typeface="+mn-ea"/>
                <a:cs typeface="+mn-cs"/>
              </a:rPr>
              <a:t>And finally, </a:t>
            </a:r>
            <a:r>
              <a:rPr lang="en-US"/>
              <a:t>incorrect</a:t>
            </a:r>
            <a:r>
              <a:rPr lang="en-US" sz="1200" kern="1200">
                <a:solidFill>
                  <a:schemeClr val="tx1"/>
                </a:solidFill>
                <a:effectLst/>
                <a:latin typeface="+mn-lt"/>
                <a:ea typeface="+mn-ea"/>
                <a:cs typeface="+mn-cs"/>
              </a:rPr>
              <a:t> </a:t>
            </a:r>
            <a:r>
              <a:rPr lang="en-US"/>
              <a:t>results </a:t>
            </a:r>
            <a:r>
              <a:rPr lang="en-US" sz="1200" kern="1200">
                <a:solidFill>
                  <a:schemeClr val="tx1"/>
                </a:solidFill>
                <a:effectLst/>
                <a:latin typeface="+mn-lt"/>
                <a:ea typeface="+mn-ea"/>
                <a:cs typeface="+mn-cs"/>
              </a:rPr>
              <a:t>can </a:t>
            </a:r>
            <a:r>
              <a:rPr lang="en-US"/>
              <a:t>rarely occur either showing a band where there shouldn't be a band, or not showing a band where there should be a band. </a:t>
            </a:r>
            <a:endParaRPr lang="en-US" sz="1200" kern="1200">
              <a:solidFill>
                <a:schemeClr val="tx1"/>
              </a:solidFill>
              <a:effectLst/>
              <a:latin typeface="+mn-lt"/>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Think if it this way, when you have a </a:t>
            </a:r>
            <a:r>
              <a:rPr lang="en-US"/>
              <a:t>reactive RDT</a:t>
            </a:r>
            <a:r>
              <a:rPr lang="en-US" sz="1200" kern="1200">
                <a:solidFill>
                  <a:schemeClr val="tx1"/>
                </a:solidFill>
                <a:effectLst/>
                <a:latin typeface="+mn-lt"/>
                <a:ea typeface="+mn-ea"/>
                <a:cs typeface="+mn-cs"/>
              </a:rPr>
              <a:t> for cholera VC O1, there is a strong probability that the patient has cholera but you do not have 100% certainty.</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 you have a </a:t>
            </a:r>
            <a:r>
              <a:rPr lang="en-US"/>
              <a:t>non-reactive</a:t>
            </a:r>
            <a:r>
              <a:rPr lang="en-US" sz="1200" kern="1200">
                <a:solidFill>
                  <a:schemeClr val="tx1"/>
                </a:solidFill>
                <a:effectLst/>
                <a:latin typeface="+mn-lt"/>
                <a:ea typeface="+mn-ea"/>
                <a:cs typeface="+mn-cs"/>
              </a:rPr>
              <a:t> RDT, there is even a stronger probability that the patient does not have cholera but you are not 100% certain.</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a:t>Treatment and care should be provided to </a:t>
            </a:r>
            <a:r>
              <a:rPr lang="en-US" sz="1200" kern="1200">
                <a:solidFill>
                  <a:schemeClr val="tx1"/>
                </a:solidFill>
                <a:effectLst/>
                <a:latin typeface="+mn-lt"/>
                <a:ea typeface="+mn-ea"/>
                <a:cs typeface="+mn-cs"/>
              </a:rPr>
              <a:t>a suspected case on the basis of their symptoms and level of dehydration, and not on the basis of an RDT result.</a:t>
            </a:r>
            <a:endParaRPr lang="en-US" sz="1200" kern="1200">
              <a:solidFill>
                <a:schemeClr val="tx1"/>
              </a:solidFill>
              <a:effectLst/>
              <a:latin typeface="+mn-lt"/>
              <a:ea typeface="Calibri"/>
              <a:cs typeface="Calibri"/>
            </a:endParaRP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41</a:t>
            </a:fld>
            <a:endParaRPr lang="en-GB"/>
          </a:p>
        </p:txBody>
      </p:sp>
    </p:spTree>
    <p:extLst>
      <p:ext uri="{BB962C8B-B14F-4D97-AF65-F5344CB8AC3E}">
        <p14:creationId xmlns:p14="http://schemas.microsoft.com/office/powerpoint/2010/main" val="3308732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Reporting</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42</a:t>
            </a:fld>
            <a:endParaRPr lang="en-GB"/>
          </a:p>
        </p:txBody>
      </p:sp>
    </p:spTree>
    <p:extLst>
      <p:ext uri="{BB962C8B-B14F-4D97-AF65-F5344CB8AC3E}">
        <p14:creationId xmlns:p14="http://schemas.microsoft.com/office/powerpoint/2010/main" val="2289575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r>
              <a:rPr lang="en-GB"/>
              <a:t>All RDT results should be recorded immediately, as soon as an RDT is read, into a local log or register. You should record the results even if the test is invalid or needs to be repeated.</a:t>
            </a:r>
            <a:endParaRPr lang="en-US">
              <a:ea typeface="Calibri"/>
              <a:cs typeface="Calibri"/>
            </a:endParaRPr>
          </a:p>
          <a:p>
            <a:endParaRPr lang="en-GB"/>
          </a:p>
          <a:p>
            <a:r>
              <a:rPr lang="en-GB"/>
              <a:t>All RDT results should also be reported in the appropriate surveillance and laboratory referral forms to the health authorities, again even if they are invalid or non reative.</a:t>
            </a:r>
          </a:p>
          <a:p>
            <a:endParaRPr lang="en-GB"/>
          </a:p>
          <a:p>
            <a:r>
              <a:rPr lang="en-GB"/>
              <a:t>It is important to account for all tests used, so 20 tests in a kit will have 20 results in the logbook for accurate stock forecasting. </a:t>
            </a:r>
          </a:p>
          <a:p>
            <a:endParaRPr lang="en-GB"/>
          </a:p>
          <a:p>
            <a:r>
              <a:rPr lang="en-GB"/>
              <a:t>This can also be critical to identify potential challenges with the test. Too many invalids or false results may indicate that staff need a refresher training, or that the kit is not working as expected. This can be communicated up the chain of command to resolve the issue and avoid wasting time, effort and resources.</a:t>
            </a:r>
            <a:endParaRPr lang="en-GB">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43</a:t>
            </a:fld>
            <a:endParaRPr lang="en-GB"/>
          </a:p>
        </p:txBody>
      </p:sp>
    </p:spTree>
    <p:extLst>
      <p:ext uri="{BB962C8B-B14F-4D97-AF65-F5344CB8AC3E}">
        <p14:creationId xmlns:p14="http://schemas.microsoft.com/office/powerpoint/2010/main" val="2450479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RDT results should be reported </a:t>
            </a:r>
            <a:r>
              <a:rPr lang="en-US"/>
              <a:t>into</a:t>
            </a:r>
            <a:r>
              <a:rPr lang="en-US" sz="1200" kern="1200">
                <a:solidFill>
                  <a:schemeClr val="tx1"/>
                </a:solidFill>
                <a:effectLst/>
                <a:latin typeface="+mn-lt"/>
                <a:ea typeface="+mn-ea"/>
                <a:cs typeface="+mn-cs"/>
              </a:rPr>
              <a:t> the national cholera surveillance database through the surveillance teams so that an outbreak can be appropriately responded to or to adapt a response to an outbreak. In this case there is generally a reporting mechanism in place that can involve reporting the RDT results in the case investigation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a sample is being sent to the laboratory and an RDT was performed in the field, then it is good practice to share the RDT result with the laboratory too. They will take into account these results when they further analyze the sample. In this situation, patient and sample information together with the RDT result are shared through the sample referral form. </a:t>
            </a:r>
            <a:endParaRPr lang="en-US" sz="1200" kern="120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44</a:t>
            </a:fld>
            <a:endParaRPr lang="en-GB"/>
          </a:p>
        </p:txBody>
      </p:sp>
    </p:spTree>
    <p:extLst>
      <p:ext uri="{BB962C8B-B14F-4D97-AF65-F5344CB8AC3E}">
        <p14:creationId xmlns:p14="http://schemas.microsoft.com/office/powerpoint/2010/main" val="2171483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 reporting the RDT result, pay particular attention to using the correct patient or sample 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always, saying when you have no information is information by itself. For example if an RDT was not performed it is best to report “RDT not done” than to leave a space empty.</a:t>
            </a:r>
            <a:endParaRPr lang="en-US" sz="1200" kern="1200">
              <a:solidFill>
                <a:schemeClr val="tx1"/>
              </a:solidFill>
              <a:effectLst/>
              <a:latin typeface="+mn-lt"/>
              <a:ea typeface="Calibri"/>
              <a:cs typeface="Calibri"/>
            </a:endParaRPr>
          </a:p>
          <a:p>
            <a:pPr>
              <a:defRPr/>
            </a:pPr>
            <a:r>
              <a:rPr lang="en-US" sz="1200" kern="1200">
                <a:solidFill>
                  <a:schemeClr val="tx1"/>
                </a:solidFill>
                <a:effectLst/>
                <a:latin typeface="+mn-lt"/>
                <a:ea typeface="+mn-ea"/>
                <a:cs typeface="+mn-cs"/>
              </a:rPr>
              <a:t>And finally, before reporting an O139 </a:t>
            </a:r>
            <a:r>
              <a:rPr lang="en-US"/>
              <a:t>reactive result</a:t>
            </a:r>
            <a:r>
              <a:rPr lang="en-US" sz="1200" kern="1200">
                <a:solidFill>
                  <a:schemeClr val="tx1"/>
                </a:solidFill>
                <a:effectLst/>
                <a:latin typeface="+mn-lt"/>
                <a:ea typeface="+mn-ea"/>
                <a:cs typeface="+mn-cs"/>
              </a:rPr>
              <a:t>, “pause and reflect”. Did you redo the test first? Does this result make sense?</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45</a:t>
            </a:fld>
            <a:endParaRPr lang="en-GB"/>
          </a:p>
        </p:txBody>
      </p:sp>
    </p:spTree>
    <p:extLst>
      <p:ext uri="{BB962C8B-B14F-4D97-AF65-F5344CB8AC3E}">
        <p14:creationId xmlns:p14="http://schemas.microsoft.com/office/powerpoint/2010/main" val="11063851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for script: they will have to do this on the case report form as well]</a:t>
            </a:r>
          </a:p>
          <a:p>
            <a:endParaRPr lang="en-US">
              <a:ea typeface="Calibri"/>
              <a:cs typeface="Calibri"/>
            </a:endParaRPr>
          </a:p>
          <a:p>
            <a:r>
              <a:rPr lang="en-US">
                <a:ea typeface="Calibri"/>
                <a:cs typeface="Calibri"/>
              </a:rPr>
              <a:t>Lets look at how to correctly complete the example GTFCC laboratory referral form for clear communication. This is the level of information which is recommended for completion. There are only 4 things to fill in but this small amount of information can tell the laboratory and Epi teams a lot and is important to ensure the laboratory can follow the testing strategy and provide the best quality information to inform the response.</a:t>
            </a:r>
            <a:br>
              <a:rPr lang="en-US">
                <a:ea typeface="Calibri"/>
                <a:cs typeface="+mn-lt"/>
              </a:rPr>
            </a:br>
            <a:br>
              <a:rPr lang="en-US">
                <a:ea typeface="Calibri"/>
                <a:cs typeface="+mn-lt"/>
              </a:rPr>
            </a:br>
            <a:r>
              <a:rPr lang="en-US">
                <a:ea typeface="Calibri"/>
                <a:cs typeface="Calibri"/>
              </a:rPr>
              <a:t>1. Was the RDT performed on the same specimen as is sent to the laboratory, this can be used by the laboratory to compare  the laboratory results to the RDT, if the samples were not the same it may explain why the results on the sent sample are different from the ones in the laboratory. </a:t>
            </a:r>
          </a:p>
          <a:p>
            <a:br>
              <a:rPr lang="en-US">
                <a:ea typeface="Calibri"/>
                <a:cs typeface="+mn-lt"/>
              </a:rPr>
            </a:br>
            <a:r>
              <a:rPr lang="en-US">
                <a:ea typeface="Calibri"/>
                <a:cs typeface="Calibri"/>
              </a:rPr>
              <a:t>"Same specimen" means the patient sample was collected into the appropriate container, and either the sample was tested by RDT and then processed for transport, or one pot was collected to be tested by RDT and a second portion of sample was processed for transport. In both cases the sample was from the same patient from the same collection time.</a:t>
            </a:r>
          </a:p>
          <a:p>
            <a:endParaRPr lang="en-US">
              <a:ea typeface="Calibri"/>
              <a:cs typeface="Calibri"/>
            </a:endParaRPr>
          </a:p>
          <a:p>
            <a:r>
              <a:rPr lang="en-US">
                <a:ea typeface="Calibri"/>
                <a:cs typeface="Calibri"/>
              </a:rPr>
              <a:t> A sample from the same patient collected at a different time is not the same sample.</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2. It is rare for the healthcare facility t perform RDT’s on “enriched” samples. To do this requires additional reagents and equipment as well as an 8 hour incubation time. It is most common and encouraged to perform the RDT directly from the stool sample. Tick the method your facility used.</a:t>
            </a:r>
            <a:br>
              <a:rPr lang="en-US">
                <a:ea typeface="Calibri"/>
                <a:cs typeface="+mn-lt"/>
              </a:rPr>
            </a:br>
            <a:br>
              <a:rPr lang="en-US">
                <a:ea typeface="Calibri"/>
                <a:cs typeface="+mn-lt"/>
              </a:rPr>
            </a:br>
            <a:r>
              <a:rPr lang="en-US">
                <a:ea typeface="Calibri"/>
                <a:cs typeface="Calibri"/>
              </a:rPr>
              <a:t>3. There are 4 options for results – the control and VC O1 line reacted, – the control and  VC O139 line reacted, –the control and VC O1 and O139 line reacted or the control line was absent. Always remember to check the control line is visible before reading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4. Write in the name and manufacturer of the test, this tells the laboratory if a recommended test kit is used, which results to expect, for example a facility using a test which only looks for VC O1 should never report reactive 0139. The lab and </a:t>
            </a:r>
            <a:r>
              <a:rPr lang="en-US" err="1">
                <a:ea typeface="Calibri"/>
                <a:cs typeface="Calibri"/>
              </a:rPr>
              <a:t>surveillence</a:t>
            </a:r>
            <a:r>
              <a:rPr lang="en-US">
                <a:ea typeface="Calibri"/>
                <a:cs typeface="Calibri"/>
              </a:rPr>
              <a:t> can also gather information on the test performance to ensure the test is working as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FC504E23-EFC6-954F-B42A-4F03BD93428A}" type="slidenum">
              <a:rPr lang="en-GB" smtClean="0"/>
              <a:t>47</a:t>
            </a:fld>
            <a:endParaRPr lang="en-GB"/>
          </a:p>
        </p:txBody>
      </p:sp>
    </p:spTree>
    <p:extLst>
      <p:ext uri="{BB962C8B-B14F-4D97-AF65-F5344CB8AC3E}">
        <p14:creationId xmlns:p14="http://schemas.microsoft.com/office/powerpoint/2010/main" val="3094110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5E33-0600-F517-414A-2EC9F2918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C3822-31B8-1F4D-B866-9EA42CF8E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AEEE4-4CEC-4EB2-8EF5-3C833EDC06CA}"/>
              </a:ext>
            </a:extLst>
          </p:cNvPr>
          <p:cNvSpPr>
            <a:spLocks noGrp="1"/>
          </p:cNvSpPr>
          <p:nvPr>
            <p:ph type="body" idx="1"/>
          </p:nvPr>
        </p:nvSpPr>
        <p:spPr/>
        <p:txBody>
          <a:bodyPr/>
          <a:lstStyle/>
          <a:p>
            <a:r>
              <a:rPr lang="en-US" dirty="0">
                <a:ea typeface="Calibri"/>
                <a:cs typeface="Calibri"/>
              </a:rPr>
              <a:t>Lets look at some examples when completing the form:</a:t>
            </a:r>
          </a:p>
          <a:p>
            <a:endParaRPr lang="en-US">
              <a:ea typeface="Calibri"/>
              <a:cs typeface="Calibri"/>
            </a:endParaRPr>
          </a:p>
          <a:p>
            <a:r>
              <a:rPr lang="en-US" dirty="0">
                <a:ea typeface="Calibri"/>
                <a:cs typeface="Calibri"/>
              </a:rPr>
              <a:t>1 – No RDT was performed, if this is a facility which should have RDT’s then the laboratory might be alerted to a stock out and that this facility requires more tests, or this may tell the Epi team this suspect case is from an area outside of the expected cholera risk area so a positive could modify the local response.  Or this could be from a laboratory which doesn’t have RDT’s, depending on the epidemiological situation, the lab can determine if they should process this sample – if the site is in an outbreak and are sending 50 samples per week, this is outside the testing strategy, to save resources the laboratory would not test and may retrain the site on the correct testing strategy. You can see already how just this small piece of information can be used for action.</a:t>
            </a:r>
          </a:p>
          <a:p>
            <a:endParaRPr lang="en-US">
              <a:ea typeface="Calibri"/>
              <a:cs typeface="Calibri"/>
            </a:endParaRPr>
          </a:p>
          <a:p>
            <a:r>
              <a:rPr lang="en-US" dirty="0">
                <a:ea typeface="Calibri"/>
                <a:cs typeface="Calibri"/>
              </a:rPr>
              <a:t>2 – This is the worst case scenario for the laboratory and epi teams. There is no information, none of the above decisions can be made. This can lead to tests being performed unnecessarily, waste or resources and time. If a test was performed and not recorded that test was essentially wasted, the results do not inform the response which can delay action.</a:t>
            </a:r>
          </a:p>
          <a:p>
            <a:endParaRPr lang="en-US">
              <a:ea typeface="Calibri"/>
              <a:cs typeface="Calibri"/>
            </a:endParaRPr>
          </a:p>
          <a:p>
            <a:r>
              <a:rPr lang="en-US" dirty="0">
                <a:ea typeface="Calibri"/>
                <a:cs typeface="Calibri"/>
              </a:rPr>
              <a:t>3 – This is good information, The lab now knows that the RDT test was performed on  the sample. The HCW did the test directly on the stool sample (without enrichment) and the result was reactive for VC O1 using one of the 2 GTFCC recommended kits. Now when the laboratory finished testing they can compare their results to the RDT results and understand if there is a difference. Depending on the Epidemiological situation this clear information may alert the response teams to take action. </a:t>
            </a:r>
          </a:p>
          <a:p>
            <a:endParaRPr lang="en-US">
              <a:ea typeface="Calibri"/>
              <a:cs typeface="Calibri"/>
            </a:endParaRPr>
          </a:p>
          <a:p>
            <a:r>
              <a:rPr lang="en-US" dirty="0">
                <a:ea typeface="Calibri"/>
                <a:cs typeface="Calibri"/>
              </a:rPr>
              <a:t>Clear data communication can mean the difference between a timely response and an outbreak.</a:t>
            </a:r>
          </a:p>
        </p:txBody>
      </p:sp>
      <p:sp>
        <p:nvSpPr>
          <p:cNvPr id="4" name="Slide Number Placeholder 3">
            <a:extLst>
              <a:ext uri="{FF2B5EF4-FFF2-40B4-BE49-F238E27FC236}">
                <a16:creationId xmlns:a16="http://schemas.microsoft.com/office/drawing/2014/main" id="{653062E8-E8C5-FF42-1074-13B05D621E22}"/>
              </a:ext>
            </a:extLst>
          </p:cNvPr>
          <p:cNvSpPr>
            <a:spLocks noGrp="1"/>
          </p:cNvSpPr>
          <p:nvPr>
            <p:ph type="sldNum" sz="quarter" idx="5"/>
          </p:nvPr>
        </p:nvSpPr>
        <p:spPr/>
        <p:txBody>
          <a:bodyPr/>
          <a:lstStyle/>
          <a:p>
            <a:fld id="{FC504E23-EFC6-954F-B42A-4F03BD93428A}" type="slidenum">
              <a:rPr lang="en-GB" smtClean="0"/>
              <a:t>48</a:t>
            </a:fld>
            <a:endParaRPr lang="en-GB"/>
          </a:p>
        </p:txBody>
      </p:sp>
    </p:spTree>
    <p:extLst>
      <p:ext uri="{BB962C8B-B14F-4D97-AF65-F5344CB8AC3E}">
        <p14:creationId xmlns:p14="http://schemas.microsoft.com/office/powerpoint/2010/main" val="165206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a:solidFill>
                  <a:schemeClr val="tx1"/>
                </a:solidFill>
                <a:effectLst/>
                <a:latin typeface="+mn-lt"/>
                <a:ea typeface="+mn-ea"/>
                <a:cs typeface="+mn-cs"/>
              </a:rPr>
              <a:t>You have performed a rapid diagnostic test and you have a RDT </a:t>
            </a:r>
            <a:r>
              <a:rPr lang="en-US"/>
              <a:t>reactive result</a:t>
            </a:r>
            <a:r>
              <a:rPr lang="en-US" sz="1200" kern="1200">
                <a:solidFill>
                  <a:schemeClr val="tx1"/>
                </a:solidFill>
                <a:effectLst/>
                <a:latin typeface="+mn-lt"/>
                <a:ea typeface="+mn-ea"/>
                <a:cs typeface="+mn-cs"/>
              </a:rPr>
              <a:t>. You have reported that result. What should be done 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refer you back to the testing strategy in place in your country.</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Ideally, if there is no confirmed cholera outbreak in your area the sample that is RDT </a:t>
            </a:r>
            <a:r>
              <a:rPr lang="en-US"/>
              <a:t>reactive should</a:t>
            </a:r>
            <a:r>
              <a:rPr lang="en-US" sz="1200" kern="1200">
                <a:solidFill>
                  <a:schemeClr val="tx1"/>
                </a:solidFill>
                <a:effectLst/>
                <a:latin typeface="+mn-lt"/>
                <a:ea typeface="+mn-ea"/>
                <a:cs typeface="+mn-cs"/>
              </a:rPr>
              <a:t> be sent to the laboratory of reference for them to confirm cholera. </a:t>
            </a:r>
          </a:p>
          <a:p>
            <a:pPr>
              <a:defRPr/>
            </a:pPr>
            <a:r>
              <a:rPr lang="en-US" sz="1200" kern="1200">
                <a:solidFill>
                  <a:schemeClr val="tx1"/>
                </a:solidFill>
                <a:effectLst/>
                <a:latin typeface="+mn-lt"/>
                <a:ea typeface="+mn-ea"/>
                <a:cs typeface="+mn-cs"/>
              </a:rPr>
              <a:t>If there is an ongoing confirmed outbreak, there is no longer a need to laboratory-confirm all RDT </a:t>
            </a:r>
            <a:r>
              <a:rPr lang="en-US"/>
              <a:t>reactive results</a:t>
            </a:r>
            <a:r>
              <a:rPr lang="en-US" sz="1200" kern="1200">
                <a:solidFill>
                  <a:schemeClr val="tx1"/>
                </a:solidFill>
                <a:effectLst/>
                <a:latin typeface="+mn-lt"/>
                <a:ea typeface="+mn-ea"/>
                <a:cs typeface="+mn-cs"/>
              </a:rPr>
              <a:t>. The GTFCC recommends in that case</a:t>
            </a:r>
            <a:r>
              <a:rPr lang="en-US"/>
              <a:t>,</a:t>
            </a:r>
            <a:r>
              <a:rPr lang="en-US" sz="1200" kern="1200">
                <a:solidFill>
                  <a:schemeClr val="tx1"/>
                </a:solidFill>
                <a:effectLst/>
                <a:latin typeface="+mn-lt"/>
                <a:ea typeface="+mn-ea"/>
                <a:cs typeface="+mn-cs"/>
              </a:rPr>
              <a:t> only 3 RDT </a:t>
            </a:r>
            <a:r>
              <a:rPr lang="en-US"/>
              <a:t>reactive samples</a:t>
            </a:r>
            <a:r>
              <a:rPr lang="en-US" sz="1200" kern="1200">
                <a:solidFill>
                  <a:schemeClr val="tx1"/>
                </a:solidFill>
                <a:effectLst/>
                <a:latin typeface="+mn-lt"/>
                <a:ea typeface="+mn-ea"/>
                <a:cs typeface="+mn-cs"/>
              </a:rPr>
              <a:t> per week per surveillance unit be sent to a laboratory for confirmation and further characterization.</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49</a:t>
            </a:fld>
            <a:endParaRPr lang="en-GB"/>
          </a:p>
        </p:txBody>
      </p:sp>
    </p:spTree>
    <p:extLst>
      <p:ext uri="{BB962C8B-B14F-4D97-AF65-F5344CB8AC3E}">
        <p14:creationId xmlns:p14="http://schemas.microsoft.com/office/powerpoint/2010/main" val="561230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Further information you can access to support your learning.</a:t>
            </a:r>
          </a:p>
        </p:txBody>
      </p:sp>
      <p:sp>
        <p:nvSpPr>
          <p:cNvPr id="4" name="Slide Number Placeholder 3"/>
          <p:cNvSpPr>
            <a:spLocks noGrp="1"/>
          </p:cNvSpPr>
          <p:nvPr>
            <p:ph type="sldNum" sz="quarter" idx="5"/>
          </p:nvPr>
        </p:nvSpPr>
        <p:spPr/>
        <p:txBody>
          <a:bodyPr/>
          <a:lstStyle/>
          <a:p>
            <a:fld id="{FC504E23-EFC6-954F-B42A-4F03BD93428A}" type="slidenum">
              <a:rPr lang="en-GB" smtClean="0"/>
              <a:t>50</a:t>
            </a:fld>
            <a:endParaRPr lang="en-GB"/>
          </a:p>
        </p:txBody>
      </p:sp>
    </p:spTree>
    <p:extLst>
      <p:ext uri="{BB962C8B-B14F-4D97-AF65-F5344CB8AC3E}">
        <p14:creationId xmlns:p14="http://schemas.microsoft.com/office/powerpoint/2010/main" val="2742416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504E23-EFC6-954F-B42A-4F03BD93428A}" type="slidenum">
              <a:rPr lang="en-GB" smtClean="0"/>
              <a:t>52</a:t>
            </a:fld>
            <a:endParaRPr lang="en-GB"/>
          </a:p>
        </p:txBody>
      </p:sp>
    </p:spTree>
    <p:extLst>
      <p:ext uri="{BB962C8B-B14F-4D97-AF65-F5344CB8AC3E}">
        <p14:creationId xmlns:p14="http://schemas.microsoft.com/office/powerpoint/2010/main" val="322763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Let's dive into our first section. Rapid</a:t>
            </a:r>
            <a:r>
              <a:rPr lang="en-US" sz="1200" kern="1200">
                <a:solidFill>
                  <a:schemeClr val="tx1"/>
                </a:solidFill>
                <a:effectLst/>
                <a:latin typeface="+mn-lt"/>
                <a:ea typeface="+mn-ea"/>
                <a:cs typeface="+mn-cs"/>
              </a:rPr>
              <a:t> diagnostic tests, what are they, why do we use them and when do we use them</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5</a:t>
            </a:fld>
            <a:endParaRPr lang="en-GB"/>
          </a:p>
        </p:txBody>
      </p:sp>
    </p:spTree>
    <p:extLst>
      <p:ext uri="{BB962C8B-B14F-4D97-AF65-F5344CB8AC3E}">
        <p14:creationId xmlns:p14="http://schemas.microsoft.com/office/powerpoint/2010/main" val="8000882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504E23-EFC6-954F-B42A-4F03BD93428A}" type="slidenum">
              <a:rPr lang="en-GB" smtClean="0"/>
              <a:t>53</a:t>
            </a:fld>
            <a:endParaRPr lang="en-GB"/>
          </a:p>
        </p:txBody>
      </p:sp>
    </p:spTree>
    <p:extLst>
      <p:ext uri="{BB962C8B-B14F-4D97-AF65-F5344CB8AC3E}">
        <p14:creationId xmlns:p14="http://schemas.microsoft.com/office/powerpoint/2010/main" val="412935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300"/>
              </a:spcAft>
              <a:defRPr/>
            </a:pPr>
            <a:r>
              <a:rPr lang="en-US" sz="1200" kern="1200">
                <a:solidFill>
                  <a:schemeClr val="tx1"/>
                </a:solidFill>
                <a:effectLst/>
                <a:latin typeface="+mn-lt"/>
                <a:ea typeface="+mn-ea"/>
                <a:cs typeface="+mn-cs"/>
              </a:rPr>
              <a:t>Rapid diagnostic tests</a:t>
            </a:r>
            <a:r>
              <a:rPr lang="en-US"/>
              <a:t> </a:t>
            </a:r>
            <a:r>
              <a:rPr lang="en-US" sz="1200" kern="1200">
                <a:solidFill>
                  <a:schemeClr val="tx1"/>
                </a:solidFill>
                <a:effectLst/>
                <a:latin typeface="+mn-lt"/>
                <a:ea typeface="+mn-ea"/>
                <a:cs typeface="+mn-cs"/>
              </a:rPr>
              <a:t> or RDTs are lateral flow immuno-chromatographic assays. The RDTs commonly used</a:t>
            </a:r>
            <a:r>
              <a:rPr lang="en-US"/>
              <a:t> for cholera testing</a:t>
            </a:r>
            <a:r>
              <a:rPr lang="en-US" sz="1200" kern="1200">
                <a:solidFill>
                  <a:schemeClr val="tx1"/>
                </a:solidFill>
                <a:effectLst/>
                <a:latin typeface="+mn-lt"/>
                <a:ea typeface="+mn-ea"/>
                <a:cs typeface="+mn-cs"/>
              </a:rPr>
              <a:t> detect up to two “types” or serogroups of </a:t>
            </a:r>
            <a:r>
              <a:rPr lang="en-US" sz="1200" i="1" kern="1200">
                <a:solidFill>
                  <a:schemeClr val="tx1"/>
                </a:solidFill>
                <a:effectLst/>
                <a:latin typeface="+mn-lt"/>
                <a:ea typeface="+mn-ea"/>
                <a:cs typeface="+mn-cs"/>
              </a:rPr>
              <a:t>Vibrio cholerae</a:t>
            </a:r>
            <a:r>
              <a:rPr lang="en-US" sz="1200" kern="1200">
                <a:solidFill>
                  <a:schemeClr val="tx1"/>
                </a:solidFill>
                <a:effectLst/>
                <a:latin typeface="+mn-lt"/>
                <a:ea typeface="+mn-ea"/>
                <a:cs typeface="+mn-cs"/>
              </a:rPr>
              <a:t> through detection of the O1 antigen or both O1 and O139 antigens.</a:t>
            </a:r>
          </a:p>
          <a:p>
            <a:pPr marL="0" marR="0" lvl="0" indent="0" algn="l" defTabSz="914400" rtl="0" eaLnBrk="1" fontAlgn="auto" latinLnBrk="0" hangingPunct="1">
              <a:lnSpc>
                <a:spcPct val="107000"/>
              </a:lnSpc>
              <a:spcBef>
                <a:spcPts val="0"/>
              </a:spcBef>
              <a:spcAft>
                <a:spcPts val="300"/>
              </a:spcAft>
              <a:buClrTx/>
              <a:buSzTx/>
              <a:buFont typeface="+mj-lt"/>
              <a:buNone/>
              <a:tabLst/>
              <a:defRPr/>
            </a:pPr>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7000"/>
              </a:lnSpc>
              <a:spcBef>
                <a:spcPts val="0"/>
              </a:spcBef>
              <a:spcAft>
                <a:spcPts val="300"/>
              </a:spcAft>
              <a:buClrTx/>
              <a:buSzTx/>
              <a:buFont typeface="+mj-lt"/>
              <a:buNone/>
              <a:tabLst/>
              <a:defRPr/>
            </a:pPr>
            <a:r>
              <a:rPr lang="en-US" sz="1200" kern="1200">
                <a:solidFill>
                  <a:schemeClr val="tx1"/>
                </a:solidFill>
                <a:effectLst/>
                <a:latin typeface="+mn-lt"/>
                <a:ea typeface="+mn-ea"/>
                <a:cs typeface="+mn-cs"/>
              </a:rPr>
              <a:t>They work on stool samples and do not require any complex laboratory set up. </a:t>
            </a:r>
          </a:p>
          <a:p>
            <a:pPr marL="0" marR="0" lvl="0" indent="0" algn="l" defTabSz="914400" rtl="0" eaLnBrk="1" fontAlgn="auto" latinLnBrk="0" hangingPunct="1">
              <a:lnSpc>
                <a:spcPct val="107000"/>
              </a:lnSpc>
              <a:spcBef>
                <a:spcPts val="0"/>
              </a:spcBef>
              <a:spcAft>
                <a:spcPts val="300"/>
              </a:spcAft>
              <a:buClrTx/>
              <a:buSzTx/>
              <a:buFont typeface="+mj-lt"/>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7000"/>
              </a:lnSpc>
              <a:spcBef>
                <a:spcPts val="0"/>
              </a:spcBef>
              <a:spcAft>
                <a:spcPts val="300"/>
              </a:spcAft>
              <a:buClrTx/>
              <a:buSzTx/>
              <a:buFont typeface="+mj-lt"/>
              <a:buNone/>
              <a:tabLst/>
              <a:defRPr/>
            </a:pPr>
            <a:r>
              <a:rPr lang="en-US" sz="1200" kern="1200">
                <a:solidFill>
                  <a:schemeClr val="tx1"/>
                </a:solidFill>
                <a:effectLst/>
                <a:latin typeface="+mn-lt"/>
                <a:ea typeface="+mn-ea"/>
                <a:cs typeface="+mn-cs"/>
              </a:rPr>
              <a:t>The tests present themselves in two formats represented on the images on the right. They can be in a dipstick format or a cassette format. Just like COVID tests or home pregnancy tests except that they are performed on stool.</a:t>
            </a:r>
          </a:p>
        </p:txBody>
      </p:sp>
      <p:sp>
        <p:nvSpPr>
          <p:cNvPr id="4" name="Slide Number Placeholder 3"/>
          <p:cNvSpPr>
            <a:spLocks noGrp="1"/>
          </p:cNvSpPr>
          <p:nvPr>
            <p:ph type="sldNum" sz="quarter" idx="5"/>
          </p:nvPr>
        </p:nvSpPr>
        <p:spPr/>
        <p:txBody>
          <a:bodyPr/>
          <a:lstStyle/>
          <a:p>
            <a:fld id="{FC504E23-EFC6-954F-B42A-4F03BD93428A}" type="slidenum">
              <a:rPr lang="en-GB" smtClean="0"/>
              <a:t>6</a:t>
            </a:fld>
            <a:endParaRPr lang="en-GB"/>
          </a:p>
        </p:txBody>
      </p:sp>
    </p:spTree>
    <p:extLst>
      <p:ext uri="{BB962C8B-B14F-4D97-AF65-F5344CB8AC3E}">
        <p14:creationId xmlns:p14="http://schemas.microsoft.com/office/powerpoint/2010/main" val="334473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a variety of commercially available RDT. In fact there are at least 22 brands currently on the market. Each have different levels of accuracy or performance making many of them less appropriate for use and none of them are WHO pre-qualified as of yet. However, the WHO recommends and distributes two types: the Crystal VC O1/O139 and the SD </a:t>
            </a:r>
            <a:r>
              <a:rPr lang="en-US" sz="1200" kern="1200" err="1">
                <a:solidFill>
                  <a:schemeClr val="tx1"/>
                </a:solidFill>
                <a:effectLst/>
                <a:latin typeface="+mn-lt"/>
                <a:ea typeface="+mn-ea"/>
                <a:cs typeface="+mn-cs"/>
              </a:rPr>
              <a:t>Bioline</a:t>
            </a:r>
            <a:r>
              <a:rPr lang="en-US" sz="1200" kern="1200">
                <a:solidFill>
                  <a:schemeClr val="tx1"/>
                </a:solidFill>
                <a:effectLst/>
                <a:latin typeface="+mn-lt"/>
                <a:ea typeface="+mn-ea"/>
                <a:cs typeface="+mn-cs"/>
              </a:rPr>
              <a:t> O1/O139. The crystal VC is a dipstick while the SD </a:t>
            </a:r>
            <a:r>
              <a:rPr lang="en-US" sz="1200" kern="1200" err="1">
                <a:solidFill>
                  <a:schemeClr val="tx1"/>
                </a:solidFill>
                <a:effectLst/>
                <a:latin typeface="+mn-lt"/>
                <a:ea typeface="+mn-ea"/>
                <a:cs typeface="+mn-cs"/>
              </a:rPr>
              <a:t>Bioline</a:t>
            </a:r>
            <a:r>
              <a:rPr lang="en-US" sz="1200" kern="1200">
                <a:solidFill>
                  <a:schemeClr val="tx1"/>
                </a:solidFill>
                <a:effectLst/>
                <a:latin typeface="+mn-lt"/>
                <a:ea typeface="+mn-ea"/>
                <a:cs typeface="+mn-cs"/>
              </a:rPr>
              <a:t> is a cassette.</a:t>
            </a:r>
          </a:p>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7</a:t>
            </a:fld>
            <a:endParaRPr lang="en-GB"/>
          </a:p>
        </p:txBody>
      </p:sp>
    </p:spTree>
    <p:extLst>
      <p:ext uri="{BB962C8B-B14F-4D97-AF65-F5344CB8AC3E}">
        <p14:creationId xmlns:p14="http://schemas.microsoft.com/office/powerpoint/2010/main" val="249427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8</a:t>
            </a:fld>
            <a:endParaRPr lang="en-GB"/>
          </a:p>
        </p:txBody>
      </p:sp>
    </p:spTree>
    <p:extLst>
      <p:ext uri="{BB962C8B-B14F-4D97-AF65-F5344CB8AC3E}">
        <p14:creationId xmlns:p14="http://schemas.microsoft.com/office/powerpoint/2010/main" val="20622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C504E23-EFC6-954F-B42A-4F03BD93428A}" type="slidenum">
              <a:rPr lang="en-GB" smtClean="0"/>
              <a:t>9</a:t>
            </a:fld>
            <a:endParaRPr lang="en-GB"/>
          </a:p>
        </p:txBody>
      </p:sp>
    </p:spTree>
    <p:extLst>
      <p:ext uri="{BB962C8B-B14F-4D97-AF65-F5344CB8AC3E}">
        <p14:creationId xmlns:p14="http://schemas.microsoft.com/office/powerpoint/2010/main" val="276588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3A0EF64-EE93-7C67-47BB-B3FEB0DEA100}"/>
              </a:ext>
            </a:extLst>
          </p:cNvPr>
          <p:cNvCxnSpPr>
            <a:cxnSpLocks/>
          </p:cNvCxnSpPr>
          <p:nvPr userDrawn="1"/>
        </p:nvCxnSpPr>
        <p:spPr>
          <a:xfrm>
            <a:off x="8386843" y="5234457"/>
            <a:ext cx="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B8F146C-CDB2-CC6D-0D94-87AA7D7390DE}"/>
              </a:ext>
            </a:extLst>
          </p:cNvPr>
          <p:cNvSpPr>
            <a:spLocks noGrp="1"/>
          </p:cNvSpPr>
          <p:nvPr userDrawn="1">
            <p:ph type="body" sz="quarter" idx="10"/>
          </p:nvPr>
        </p:nvSpPr>
        <p:spPr>
          <a:xfrm>
            <a:off x="904374" y="5133283"/>
            <a:ext cx="5066721" cy="795338"/>
          </a:xfrm>
        </p:spPr>
        <p:txBody>
          <a:bodyPr>
            <a:normAutofit/>
          </a:bodyPr>
          <a:lstStyle>
            <a:lvl1pPr>
              <a:defRPr sz="2400" b="1">
                <a:solidFill>
                  <a:schemeClr val="accent4"/>
                </a:solidFill>
              </a:defRPr>
            </a:lvl1pPr>
          </a:lstStyle>
          <a:p>
            <a:pPr lvl="0"/>
            <a:endParaRPr lang="en-GB"/>
          </a:p>
        </p:txBody>
      </p:sp>
      <p:sp>
        <p:nvSpPr>
          <p:cNvPr id="7" name="Text Placeholder 6">
            <a:extLst>
              <a:ext uri="{FF2B5EF4-FFF2-40B4-BE49-F238E27FC236}">
                <a16:creationId xmlns:a16="http://schemas.microsoft.com/office/drawing/2014/main" id="{32B686D8-3073-19C7-B3D1-E9F67AD2A9AF}"/>
              </a:ext>
            </a:extLst>
          </p:cNvPr>
          <p:cNvSpPr>
            <a:spLocks noGrp="1"/>
          </p:cNvSpPr>
          <p:nvPr>
            <p:ph type="body" sz="quarter" idx="11" hasCustomPrompt="1"/>
          </p:nvPr>
        </p:nvSpPr>
        <p:spPr>
          <a:xfrm>
            <a:off x="4699000" y="5982310"/>
            <a:ext cx="1397000" cy="219075"/>
          </a:xfrm>
        </p:spPr>
        <p:txBody>
          <a:bodyPr>
            <a:noAutofit/>
          </a:bodyPr>
          <a:lstStyle>
            <a:lvl1pPr algn="r">
              <a:defRPr sz="1200" b="0" i="1">
                <a:solidFill>
                  <a:schemeClr val="tx1">
                    <a:lumMod val="60000"/>
                    <a:lumOff val="40000"/>
                  </a:schemeClr>
                </a:solidFill>
                <a:latin typeface="Trebuchet MS" panose="020B0703020202090204" pitchFamily="34" charset="0"/>
              </a:defRPr>
            </a:lvl1pPr>
          </a:lstStyle>
          <a:p>
            <a:pPr lvl="0"/>
            <a:r>
              <a:rPr lang="en-GB"/>
              <a:t>V1.0 April 2024</a:t>
            </a:r>
          </a:p>
        </p:txBody>
      </p:sp>
      <p:sp>
        <p:nvSpPr>
          <p:cNvPr id="13" name="Text Placeholder 12">
            <a:extLst>
              <a:ext uri="{FF2B5EF4-FFF2-40B4-BE49-F238E27FC236}">
                <a16:creationId xmlns:a16="http://schemas.microsoft.com/office/drawing/2014/main" id="{07A340E4-354E-AE2E-C532-946310B39B1F}"/>
              </a:ext>
            </a:extLst>
          </p:cNvPr>
          <p:cNvSpPr>
            <a:spLocks noGrp="1"/>
          </p:cNvSpPr>
          <p:nvPr>
            <p:ph type="body" sz="quarter" idx="12"/>
          </p:nvPr>
        </p:nvSpPr>
        <p:spPr>
          <a:xfrm>
            <a:off x="904875" y="4699000"/>
            <a:ext cx="5065713" cy="361950"/>
          </a:xfrm>
        </p:spPr>
        <p:txBody>
          <a:bodyPr/>
          <a:lstStyle>
            <a:lvl1pPr>
              <a:defRPr sz="17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254528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79924A-8EC9-078F-2808-41B8D927A344}"/>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4" name="Footer Placeholder 3">
            <a:extLst>
              <a:ext uri="{FF2B5EF4-FFF2-40B4-BE49-F238E27FC236}">
                <a16:creationId xmlns:a16="http://schemas.microsoft.com/office/drawing/2014/main" id="{26673DEC-4CAC-C5A9-2EDE-6CBD081F2425}"/>
              </a:ext>
            </a:extLst>
          </p:cNvPr>
          <p:cNvSpPr>
            <a:spLocks noGrp="1"/>
          </p:cNvSpPr>
          <p:nvPr>
            <p:ph type="ftr" sz="quarter" idx="11"/>
          </p:nvPr>
        </p:nvSpPr>
        <p:spPr/>
        <p:txBody>
          <a:bodyPr/>
          <a:lstStyle/>
          <a:p>
            <a:endParaRPr lang="en-GB"/>
          </a:p>
        </p:txBody>
      </p:sp>
      <p:sp>
        <p:nvSpPr>
          <p:cNvPr id="8" name="TextBox 7">
            <a:extLst>
              <a:ext uri="{FF2B5EF4-FFF2-40B4-BE49-F238E27FC236}">
                <a16:creationId xmlns:a16="http://schemas.microsoft.com/office/drawing/2014/main" id="{9AC0A720-A305-ABBD-59DB-17978F6A4C71}"/>
              </a:ext>
            </a:extLst>
          </p:cNvPr>
          <p:cNvSpPr txBox="1"/>
          <p:nvPr/>
        </p:nvSpPr>
        <p:spPr>
          <a:xfrm>
            <a:off x="4315144" y="2761895"/>
            <a:ext cx="1031828" cy="3170099"/>
          </a:xfrm>
          <a:prstGeom prst="rect">
            <a:avLst/>
          </a:prstGeom>
          <a:noFill/>
        </p:spPr>
        <p:txBody>
          <a:bodyPr wrap="square" rtlCol="0">
            <a:spAutoFit/>
          </a:bodyPr>
          <a:lstStyle/>
          <a:p>
            <a:endParaRPr lang="en-HU" sz="20000" b="1">
              <a:solidFill>
                <a:schemeClr val="accent4">
                  <a:lumMod val="60000"/>
                  <a:lumOff val="40000"/>
                </a:schemeClr>
              </a:solidFill>
              <a:latin typeface="Trebuchet MS" panose="020B0703020202090204" pitchFamily="34" charset="0"/>
            </a:endParaRPr>
          </a:p>
        </p:txBody>
      </p:sp>
      <p:sp>
        <p:nvSpPr>
          <p:cNvPr id="12" name="Title 1">
            <a:extLst>
              <a:ext uri="{FF2B5EF4-FFF2-40B4-BE49-F238E27FC236}">
                <a16:creationId xmlns:a16="http://schemas.microsoft.com/office/drawing/2014/main" id="{05F74EB5-F69F-AF7E-A964-5A17D121B02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13" name="Text Placeholder 29">
            <a:extLst>
              <a:ext uri="{FF2B5EF4-FFF2-40B4-BE49-F238E27FC236}">
                <a16:creationId xmlns:a16="http://schemas.microsoft.com/office/drawing/2014/main" id="{A9F775EA-D9EA-3044-78CE-7CA8759528F0}"/>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14" name="Content Placeholder 2">
            <a:extLst>
              <a:ext uri="{FF2B5EF4-FFF2-40B4-BE49-F238E27FC236}">
                <a16:creationId xmlns:a16="http://schemas.microsoft.com/office/drawing/2014/main" id="{8EF9D69A-F68B-97C3-644D-610CE57E41CC}"/>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6" name="Picture Placeholder 15">
            <a:extLst>
              <a:ext uri="{FF2B5EF4-FFF2-40B4-BE49-F238E27FC236}">
                <a16:creationId xmlns:a16="http://schemas.microsoft.com/office/drawing/2014/main" id="{18690415-5F4A-73A7-F2CD-90E1ACD6C6D2}"/>
              </a:ext>
            </a:extLst>
          </p:cNvPr>
          <p:cNvSpPr>
            <a:spLocks noGrp="1"/>
          </p:cNvSpPr>
          <p:nvPr>
            <p:ph type="pic" sz="quarter" idx="22"/>
          </p:nvPr>
        </p:nvSpPr>
        <p:spPr>
          <a:xfrm>
            <a:off x="8610600" y="3472499"/>
            <a:ext cx="2522220" cy="2424426"/>
          </a:xfrm>
          <a:prstGeom prst="ellipse">
            <a:avLst/>
          </a:prstGeom>
          <a:solidFill>
            <a:schemeClr val="accent4"/>
          </a:solidFill>
        </p:spPr>
        <p:txBody>
          <a:bodyPr/>
          <a:lstStyle/>
          <a:p>
            <a:endParaRPr lang="en-GB"/>
          </a:p>
        </p:txBody>
      </p:sp>
      <p:sp>
        <p:nvSpPr>
          <p:cNvPr id="20" name="Text Placeholder 19">
            <a:extLst>
              <a:ext uri="{FF2B5EF4-FFF2-40B4-BE49-F238E27FC236}">
                <a16:creationId xmlns:a16="http://schemas.microsoft.com/office/drawing/2014/main" id="{1C09BD4C-C471-5D15-575F-2511E6804E52}"/>
              </a:ext>
            </a:extLst>
          </p:cNvPr>
          <p:cNvSpPr>
            <a:spLocks noGrp="1"/>
          </p:cNvSpPr>
          <p:nvPr>
            <p:ph type="body" sz="quarter" idx="24" hasCustomPrompt="1"/>
          </p:nvPr>
        </p:nvSpPr>
        <p:spPr>
          <a:xfrm>
            <a:off x="9277350" y="3495052"/>
            <a:ext cx="838200" cy="1804988"/>
          </a:xfrm>
        </p:spPr>
        <p:txBody>
          <a:bodyPr>
            <a:noAutofit/>
          </a:bodyPr>
          <a:lstStyle>
            <a:lvl1pPr>
              <a:defRPr sz="20000">
                <a:solidFill>
                  <a:schemeClr val="accent4">
                    <a:lumMod val="60000"/>
                    <a:lumOff val="40000"/>
                  </a:schemeClr>
                </a:solidFill>
              </a:defRPr>
            </a:lvl1pPr>
          </a:lstStyle>
          <a:p>
            <a:pPr lvl="0"/>
            <a:r>
              <a:rPr lang="en-GB"/>
              <a:t>!</a:t>
            </a:r>
          </a:p>
        </p:txBody>
      </p:sp>
      <p:sp>
        <p:nvSpPr>
          <p:cNvPr id="18" name="Text Placeholder 17">
            <a:extLst>
              <a:ext uri="{FF2B5EF4-FFF2-40B4-BE49-F238E27FC236}">
                <a16:creationId xmlns:a16="http://schemas.microsoft.com/office/drawing/2014/main" id="{125DD3A0-BCCD-1A9E-00A0-D102B3937A20}"/>
              </a:ext>
            </a:extLst>
          </p:cNvPr>
          <p:cNvSpPr>
            <a:spLocks noGrp="1"/>
          </p:cNvSpPr>
          <p:nvPr>
            <p:ph type="body" sz="quarter" idx="23"/>
          </p:nvPr>
        </p:nvSpPr>
        <p:spPr>
          <a:xfrm>
            <a:off x="8610600" y="4227512"/>
            <a:ext cx="2522220" cy="914400"/>
          </a:xfrm>
        </p:spPr>
        <p:txBody>
          <a:bodyPr>
            <a:normAutofit/>
          </a:bodyPr>
          <a:lstStyle>
            <a:lvl1pPr algn="ctr">
              <a:defRPr sz="2800"/>
            </a:lvl1pPr>
          </a:lstStyle>
          <a:p>
            <a:pPr lvl="0"/>
            <a:r>
              <a:rPr lang="en-GB"/>
              <a:t>Click to edit</a:t>
            </a:r>
          </a:p>
        </p:txBody>
      </p:sp>
      <p:sp>
        <p:nvSpPr>
          <p:cNvPr id="2" name="Google Shape;18;p31">
            <a:extLst>
              <a:ext uri="{FF2B5EF4-FFF2-40B4-BE49-F238E27FC236}">
                <a16:creationId xmlns:a16="http://schemas.microsoft.com/office/drawing/2014/main" id="{AA0DFFF4-66D8-80AC-D406-60F0FC432AE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61858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A528E-F8DD-D780-4123-331B9D107E27}"/>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3" name="Footer Placeholder 2">
            <a:extLst>
              <a:ext uri="{FF2B5EF4-FFF2-40B4-BE49-F238E27FC236}">
                <a16:creationId xmlns:a16="http://schemas.microsoft.com/office/drawing/2014/main" id="{EEAEB3CF-2529-0A82-28E9-2BBC157B44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1C2AD9-39BC-E3B4-D871-6C18D93B9C60}"/>
              </a:ext>
            </a:extLst>
          </p:cNvPr>
          <p:cNvSpPr>
            <a:spLocks noGrp="1"/>
          </p:cNvSpPr>
          <p:nvPr>
            <p:ph type="sldNum" sz="quarter" idx="12"/>
          </p:nvPr>
        </p:nvSpPr>
        <p:spPr/>
        <p:txBody>
          <a:bodyPr/>
          <a:lstStyle/>
          <a:p>
            <a:fld id="{3FF7DBB7-8AC6-6443-8FF1-92FBFD1A8A28}" type="slidenum">
              <a:rPr lang="en-GB" smtClean="0"/>
              <a:t>‹#›</a:t>
            </a:fld>
            <a:endParaRPr lang="en-GB"/>
          </a:p>
        </p:txBody>
      </p:sp>
      <p:sp>
        <p:nvSpPr>
          <p:cNvPr id="5" name="Rectangle 4">
            <a:extLst>
              <a:ext uri="{FF2B5EF4-FFF2-40B4-BE49-F238E27FC236}">
                <a16:creationId xmlns:a16="http://schemas.microsoft.com/office/drawing/2014/main" id="{4D3E456B-DB2D-120B-DD8D-F76DE648A1AE}"/>
              </a:ext>
            </a:extLst>
          </p:cNvPr>
          <p:cNvSpPr/>
          <p:nvPr userDrawn="1"/>
        </p:nvSpPr>
        <p:spPr>
          <a:xfrm>
            <a:off x="-55659" y="0"/>
            <a:ext cx="12247659"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sz="2200" b="0" i="0">
              <a:latin typeface="Trebuchet MS" panose="020B0703020202090204" pitchFamily="34" charset="0"/>
            </a:endParaRPr>
          </a:p>
        </p:txBody>
      </p:sp>
      <p:sp>
        <p:nvSpPr>
          <p:cNvPr id="6" name="Google Shape;18;p31">
            <a:extLst>
              <a:ext uri="{FF2B5EF4-FFF2-40B4-BE49-F238E27FC236}">
                <a16:creationId xmlns:a16="http://schemas.microsoft.com/office/drawing/2014/main" id="{01280E44-E6E0-DA64-4CA6-0CFE2ACCE066}"/>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3308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947A22-C5C7-D18B-48C3-5013AED2FE72}"/>
              </a:ext>
            </a:extLst>
          </p:cNvPr>
          <p:cNvSpPr/>
          <p:nvPr userDrawn="1"/>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Date Placeholder 1"/>
          <p:cNvSpPr>
            <a:spLocks noGrp="1"/>
          </p:cNvSpPr>
          <p:nvPr>
            <p:ph type="dt" sz="half" idx="10"/>
          </p:nvPr>
        </p:nvSpPr>
        <p:spPr/>
        <p:txBody>
          <a:bodyPr/>
          <a:lstStyle/>
          <a:p>
            <a:fld id="{56E91E96-98B0-4413-9547-46F3504108EF}" type="datetimeFigureOut">
              <a:rPr lang="en-US"/>
              <a:t>3/21/2025</a:t>
            </a:fld>
            <a:endParaRPr lang="en-US"/>
          </a:p>
        </p:txBody>
      </p:sp>
      <p:sp>
        <p:nvSpPr>
          <p:cNvPr id="3" name="Footer Placeholder 2"/>
          <p:cNvSpPr>
            <a:spLocks noGrp="1"/>
          </p:cNvSpPr>
          <p:nvPr>
            <p:ph type="ftr" sz="quarter" idx="11"/>
          </p:nvPr>
        </p:nvSpPr>
        <p:spPr/>
        <p:txBody>
          <a:bodyPr/>
          <a:lstStyle/>
          <a:p>
            <a:endParaRPr lang="en-US"/>
          </a:p>
        </p:txBody>
      </p:sp>
      <p:sp>
        <p:nvSpPr>
          <p:cNvPr id="6" name="Google Shape;18;p31">
            <a:extLst>
              <a:ext uri="{FF2B5EF4-FFF2-40B4-BE49-F238E27FC236}">
                <a16:creationId xmlns:a16="http://schemas.microsoft.com/office/drawing/2014/main" id="{8371624E-65FE-293A-9C0A-5C4F38D3F381}"/>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345832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136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85E7-C786-FB27-F372-075DD28F5C3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8FFC80C-25F4-C159-DCF1-AC0BD1FC9594}"/>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4" name="Footer Placeholder 3">
            <a:extLst>
              <a:ext uri="{FF2B5EF4-FFF2-40B4-BE49-F238E27FC236}">
                <a16:creationId xmlns:a16="http://schemas.microsoft.com/office/drawing/2014/main" id="{53D9DB85-7ACC-7F44-E5C1-AF218F6307AB}"/>
              </a:ext>
            </a:extLst>
          </p:cNvPr>
          <p:cNvSpPr>
            <a:spLocks noGrp="1"/>
          </p:cNvSpPr>
          <p:nvPr>
            <p:ph type="ftr" sz="quarter" idx="11"/>
          </p:nvPr>
        </p:nvSpPr>
        <p:spPr/>
        <p:txBody>
          <a:bodyPr/>
          <a:lstStyle/>
          <a:p>
            <a:endParaRPr lang="en-GB"/>
          </a:p>
        </p:txBody>
      </p:sp>
      <p:sp>
        <p:nvSpPr>
          <p:cNvPr id="6" name="Google Shape;18;p31">
            <a:extLst>
              <a:ext uri="{FF2B5EF4-FFF2-40B4-BE49-F238E27FC236}">
                <a16:creationId xmlns:a16="http://schemas.microsoft.com/office/drawing/2014/main" id="{E043BEBF-D295-1B3E-2BF1-AFE410E047E4}"/>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84108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8D22-BD94-7DF5-F556-1A2117067D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1DE2E55-5BD5-01E9-A9BB-088409B06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83A081-64A0-7349-1D51-097783013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0A3838-5121-7738-08A3-9221A6B6F1B2}"/>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6" name="Footer Placeholder 5">
            <a:extLst>
              <a:ext uri="{FF2B5EF4-FFF2-40B4-BE49-F238E27FC236}">
                <a16:creationId xmlns:a16="http://schemas.microsoft.com/office/drawing/2014/main" id="{CFDA9D6B-94FB-C9A5-C43F-E6A2E1C2FBA6}"/>
              </a:ext>
            </a:extLst>
          </p:cNvPr>
          <p:cNvSpPr>
            <a:spLocks noGrp="1"/>
          </p:cNvSpPr>
          <p:nvPr>
            <p:ph type="ftr" sz="quarter" idx="11"/>
          </p:nvPr>
        </p:nvSpPr>
        <p:spPr/>
        <p:txBody>
          <a:bodyPr/>
          <a:lstStyle/>
          <a:p>
            <a:endParaRPr lang="en-GB"/>
          </a:p>
        </p:txBody>
      </p:sp>
      <p:sp>
        <p:nvSpPr>
          <p:cNvPr id="8" name="Google Shape;18;p31">
            <a:extLst>
              <a:ext uri="{FF2B5EF4-FFF2-40B4-BE49-F238E27FC236}">
                <a16:creationId xmlns:a16="http://schemas.microsoft.com/office/drawing/2014/main" id="{A9AEBFF3-FD08-34FE-EEC0-DB5765D87812}"/>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00807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DB65-374D-A6CF-AE07-A1F03306A62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A1F96AB-1B48-4D1A-6DEE-3A509553E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43EA38-AB40-27A3-36BC-90FCFD406154}"/>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7FC685FC-0BF6-E41C-1E73-210446FD3ADD}"/>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2290083B-E808-2AF0-6349-D46A3938EBB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41737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AAACD0-23CF-A6FC-3063-085B03DA091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926079-958C-F806-0F49-0BB05D5C30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0380A8-3793-AAA2-F16A-F137E3F06AC2}"/>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CFF2BDA6-008D-50BF-9C99-6378627B44E5}"/>
              </a:ext>
            </a:extLst>
          </p:cNvPr>
          <p:cNvSpPr>
            <a:spLocks noGrp="1"/>
          </p:cNvSpPr>
          <p:nvPr>
            <p:ph type="ftr" sz="quarter" idx="11"/>
          </p:nvPr>
        </p:nvSpPr>
        <p:spPr/>
        <p:txBody>
          <a:bodyPr/>
          <a:lstStyle/>
          <a:p>
            <a:endParaRPr lang="en-GB"/>
          </a:p>
        </p:txBody>
      </p:sp>
      <p:sp>
        <p:nvSpPr>
          <p:cNvPr id="7" name="Google Shape;18;p31">
            <a:extLst>
              <a:ext uri="{FF2B5EF4-FFF2-40B4-BE49-F238E27FC236}">
                <a16:creationId xmlns:a16="http://schemas.microsoft.com/office/drawing/2014/main" id="{F0B3BA61-A063-75E7-1D35-2FBB17285B5F}"/>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329199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p:spPr>
        <p:txBody>
          <a:bodyPr anchor="ctr">
            <a:normAutofit/>
          </a:bodyPr>
          <a:lstStyle>
            <a:lvl1pPr algn="r">
              <a:defRPr sz="5000" spc="200" baseline="0"/>
            </a:lvl1pPr>
          </a:lstStyle>
          <a:p>
            <a:r>
              <a:rPr lang="en-US"/>
              <a:t>Title of the presentation</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author(s), and/or location of the presentation</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3/21/2025</a:t>
            </a:fld>
            <a:endParaRPr lang="en-US"/>
          </a:p>
        </p:txBody>
      </p:sp>
      <p:sp>
        <p:nvSpPr>
          <p:cNvPr id="5" name="Footer Placeholder 4"/>
          <p:cNvSpPr>
            <a:spLocks noGrp="1"/>
          </p:cNvSpPr>
          <p:nvPr>
            <p:ph type="ftr" sz="quarter" idx="11"/>
          </p:nvPr>
        </p:nvSpPr>
        <p:spPr>
          <a:xfrm>
            <a:off x="4444678" y="6470704"/>
            <a:ext cx="6299713" cy="274320"/>
          </a:xfrm>
        </p:spPr>
        <p:txBody>
          <a:bodyPr/>
          <a:lstStyle/>
          <a:p>
            <a:r>
              <a:rPr lang="en-US"/>
              <a:t>© Global Task force for cholera control 2017                                                                                                               www.who.int/cholera</a:t>
            </a:r>
          </a:p>
        </p:txBody>
      </p:sp>
      <p:sp>
        <p:nvSpPr>
          <p:cNvPr id="6" name="Slide Number Placeholder 5"/>
          <p:cNvSpPr>
            <a:spLocks noGrp="1"/>
          </p:cNvSpPr>
          <p:nvPr>
            <p:ph type="sldNum" sz="quarter" idx="12"/>
          </p:nvPr>
        </p:nvSpPr>
        <p:spPr>
          <a:xfrm>
            <a:off x="10837333" y="6470704"/>
            <a:ext cx="973667" cy="274320"/>
          </a:xfrm>
        </p:spPr>
        <p:txBody>
          <a:bodyPr/>
          <a:lstStyle/>
          <a:p>
            <a:fld id="{4FAB73BC-B049-4115-A692-8D63A059BFB8}" type="slidenum">
              <a:rPr lang="en-US"/>
              <a:t>‹#›</a:t>
            </a:fld>
            <a:endParaRPr lang="en-US"/>
          </a:p>
        </p:txBody>
      </p:sp>
      <p:pic>
        <p:nvPicPr>
          <p:cNvPr id="9" name="Picture 8">
            <a:extLst>
              <a:ext uri="{FF2B5EF4-FFF2-40B4-BE49-F238E27FC236}">
                <a16:creationId xmlns:a16="http://schemas.microsoft.com/office/drawing/2014/main" id="{02D1DC42-1F9B-4B1E-80A4-AE3D3B79723E}"/>
              </a:ext>
            </a:extLst>
          </p:cNvPr>
          <p:cNvPicPr>
            <a:picLocks noChangeAspect="1"/>
          </p:cNvPicPr>
          <p:nvPr userDrawn="1"/>
        </p:nvPicPr>
        <p:blipFill>
          <a:blip r:embed="rId2"/>
          <a:stretch>
            <a:fillRect/>
          </a:stretch>
        </p:blipFill>
        <p:spPr>
          <a:xfrm>
            <a:off x="-1" y="1912"/>
            <a:ext cx="12192000" cy="4610100"/>
          </a:xfrm>
          <a:prstGeom prst="rect">
            <a:avLst/>
          </a:prstGeom>
        </p:spPr>
      </p:pic>
      <p:sp>
        <p:nvSpPr>
          <p:cNvPr id="18" name="Rectangle 17">
            <a:extLst>
              <a:ext uri="{FF2B5EF4-FFF2-40B4-BE49-F238E27FC236}">
                <a16:creationId xmlns:a16="http://schemas.microsoft.com/office/drawing/2014/main" id="{2CC5328D-0370-430B-8655-74F82DBB90DB}"/>
              </a:ext>
            </a:extLst>
          </p:cNvPr>
          <p:cNvSpPr/>
          <p:nvPr userDrawn="1"/>
        </p:nvSpPr>
        <p:spPr>
          <a:xfrm flipV="1">
            <a:off x="0" y="-509288"/>
            <a:ext cx="12192000" cy="5121300"/>
          </a:xfrm>
          <a:prstGeom prst="rect">
            <a:avLst/>
          </a:prstGeom>
          <a:gradFill>
            <a:gsLst>
              <a:gs pos="31000">
                <a:schemeClr val="bg1">
                  <a:alpha val="0"/>
                </a:schemeClr>
              </a:gs>
              <a:gs pos="0">
                <a:schemeClr val="accent1">
                  <a:lumMod val="0"/>
                  <a:lumOff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794A446-119F-43BA-8D01-50975A73868D}"/>
              </a:ext>
            </a:extLst>
          </p:cNvPr>
          <p:cNvPicPr>
            <a:picLocks noChangeAspect="1"/>
          </p:cNvPicPr>
          <p:nvPr userDrawn="1"/>
        </p:nvPicPr>
        <p:blipFill>
          <a:blip r:embed="rId3"/>
          <a:stretch>
            <a:fillRect/>
          </a:stretch>
        </p:blipFill>
        <p:spPr>
          <a:xfrm>
            <a:off x="457199" y="3995084"/>
            <a:ext cx="5534025" cy="942975"/>
          </a:xfrm>
          <a:prstGeom prst="rect">
            <a:avLst/>
          </a:prstGeom>
        </p:spPr>
      </p:pic>
    </p:spTree>
    <p:extLst>
      <p:ext uri="{BB962C8B-B14F-4D97-AF65-F5344CB8AC3E}">
        <p14:creationId xmlns:p14="http://schemas.microsoft.com/office/powerpoint/2010/main" val="984431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19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79E45F87-A8A9-92A1-52B5-9B46CBD7D117}"/>
              </a:ext>
            </a:extLst>
          </p:cNvPr>
          <p:cNvSpPr/>
          <p:nvPr userDrawn="1"/>
        </p:nvSpPr>
        <p:spPr>
          <a:xfrm>
            <a:off x="0" y="-81280"/>
            <a:ext cx="12192000" cy="46532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itle 1">
            <a:extLst>
              <a:ext uri="{FF2B5EF4-FFF2-40B4-BE49-F238E27FC236}">
                <a16:creationId xmlns:a16="http://schemas.microsoft.com/office/drawing/2014/main" id="{25863ECA-58EA-DE8A-7523-8593371F54A3}"/>
              </a:ext>
            </a:extLst>
          </p:cNvPr>
          <p:cNvSpPr>
            <a:spLocks noGrp="1"/>
          </p:cNvSpPr>
          <p:nvPr>
            <p:ph type="title"/>
          </p:nvPr>
        </p:nvSpPr>
        <p:spPr>
          <a:xfrm>
            <a:off x="457200" y="5046863"/>
            <a:ext cx="7772400" cy="1289588"/>
          </a:xfrm>
        </p:spPr>
        <p:txBody>
          <a:bodyPr anchor="ctr">
            <a:normAutofit/>
          </a:bodyPr>
          <a:lstStyle>
            <a:lvl1pPr algn="r">
              <a:defRPr sz="5000" b="1" i="0" spc="200" baseline="0">
                <a:latin typeface="Trebuchet MS" panose="020B0703020202090204" pitchFamily="34" charset="0"/>
              </a:defRPr>
            </a:lvl1pPr>
          </a:lstStyle>
          <a:p>
            <a:r>
              <a:rPr lang="en-US"/>
              <a:t>Click to edit Master title style</a:t>
            </a:r>
          </a:p>
        </p:txBody>
      </p:sp>
      <p:cxnSp>
        <p:nvCxnSpPr>
          <p:cNvPr id="82" name="Straight Connector 81">
            <a:extLst>
              <a:ext uri="{FF2B5EF4-FFF2-40B4-BE49-F238E27FC236}">
                <a16:creationId xmlns:a16="http://schemas.microsoft.com/office/drawing/2014/main" id="{E91F447F-929D-1760-9554-43C5FF688CBC}"/>
              </a:ext>
            </a:extLst>
          </p:cNvPr>
          <p:cNvCxnSpPr>
            <a:cxnSpLocks/>
          </p:cNvCxnSpPr>
          <p:nvPr userDrawn="1"/>
        </p:nvCxnSpPr>
        <p:spPr>
          <a:xfrm>
            <a:off x="8432800" y="5215467"/>
            <a:ext cx="0" cy="956733"/>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Picture Placeholder 2">
            <a:extLst>
              <a:ext uri="{FF2B5EF4-FFF2-40B4-BE49-F238E27FC236}">
                <a16:creationId xmlns:a16="http://schemas.microsoft.com/office/drawing/2014/main" id="{89139051-DB21-31CA-3545-0CC578478440}"/>
              </a:ext>
            </a:extLst>
          </p:cNvPr>
          <p:cNvSpPr>
            <a:spLocks noGrp="1"/>
          </p:cNvSpPr>
          <p:nvPr>
            <p:ph type="pic" sz="quarter" idx="10"/>
          </p:nvPr>
        </p:nvSpPr>
        <p:spPr>
          <a:xfrm>
            <a:off x="8755063" y="3429000"/>
            <a:ext cx="2438400" cy="2906713"/>
          </a:xfrm>
        </p:spPr>
        <p:txBody>
          <a:bodyPr/>
          <a:lstStyle/>
          <a:p>
            <a:endParaRPr lang="en-GB"/>
          </a:p>
        </p:txBody>
      </p:sp>
    </p:spTree>
    <p:extLst>
      <p:ext uri="{BB962C8B-B14F-4D97-AF65-F5344CB8AC3E}">
        <p14:creationId xmlns:p14="http://schemas.microsoft.com/office/powerpoint/2010/main" val="1227739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7"/>
        <p:cNvGrpSpPr/>
        <p:nvPr/>
      </p:nvGrpSpPr>
      <p:grpSpPr>
        <a:xfrm>
          <a:off x="0" y="0"/>
          <a:ext cx="0" cy="0"/>
          <a:chOff x="0" y="0"/>
          <a:chExt cx="0" cy="0"/>
        </a:xfrm>
      </p:grpSpPr>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a:spLocks noGrp="1"/>
          </p:cNvSpPr>
          <p:nvPr>
            <p:ph type="pic" idx="2"/>
          </p:nvPr>
        </p:nvSpPr>
        <p:spPr>
          <a:xfrm>
            <a:off x="8610600" y="3472499"/>
            <a:ext cx="2522220" cy="2424426"/>
          </a:xfrm>
          <a:prstGeom prst="ellipse">
            <a:avLst/>
          </a:prstGeom>
          <a:solidFill>
            <a:schemeClr val="accent4"/>
          </a:solidFill>
          <a:ln>
            <a:noFill/>
          </a:ln>
        </p:spPr>
      </p:sp>
      <p:sp>
        <p:nvSpPr>
          <p:cNvPr id="62" name="Google Shape;62;p38"/>
          <p:cNvSpPr txBox="1">
            <a:spLocks noGrp="1"/>
          </p:cNvSpPr>
          <p:nvPr>
            <p:ph type="body" idx="1" hasCustomPrompt="1"/>
          </p:nvPr>
        </p:nvSpPr>
        <p:spPr>
          <a:xfrm>
            <a:off x="9277350" y="3495052"/>
            <a:ext cx="838200" cy="18049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0000"/>
              <a:buFont typeface="Trebuchet MS"/>
              <a:buNone/>
              <a:defRPr sz="20000">
                <a:solidFill>
                  <a:srgbClr val="E8BC7D"/>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n-GB"/>
              <a:t>!</a:t>
            </a:r>
            <a:endParaRPr/>
          </a:p>
        </p:txBody>
      </p:sp>
      <p:sp>
        <p:nvSpPr>
          <p:cNvPr id="63" name="Google Shape;63;p38"/>
          <p:cNvSpPr txBox="1">
            <a:spLocks noGrp="1"/>
          </p:cNvSpPr>
          <p:nvPr>
            <p:ph type="body" idx="3"/>
          </p:nvPr>
        </p:nvSpPr>
        <p:spPr>
          <a:xfrm>
            <a:off x="8610600" y="4227512"/>
            <a:ext cx="2522220" cy="9144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800"/>
              <a:buFont typeface="Trebuchet MS"/>
              <a:buNone/>
              <a:defRPr sz="28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8"/>
          <p:cNvSpPr txBox="1">
            <a:spLocks noGrp="1"/>
          </p:cNvSpPr>
          <p:nvPr>
            <p:ph type="title"/>
          </p:nvPr>
        </p:nvSpPr>
        <p:spPr>
          <a:xfrm>
            <a:off x="873918" y="26582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body" idx="4"/>
          </p:nvPr>
        </p:nvSpPr>
        <p:spPr>
          <a:xfrm>
            <a:off x="800100" y="1557960"/>
            <a:ext cx="10663237" cy="544512"/>
          </a:xfrm>
          <a:prstGeom prst="rect">
            <a:avLst/>
          </a:prstGeom>
          <a:solidFill>
            <a:srgbClr val="61E9E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8"/>
          <p:cNvSpPr txBox="1">
            <a:spLocks noGrp="1"/>
          </p:cNvSpPr>
          <p:nvPr>
            <p:ph type="body" idx="5"/>
          </p:nvPr>
        </p:nvSpPr>
        <p:spPr>
          <a:xfrm>
            <a:off x="945149" y="1664704"/>
            <a:ext cx="10373139" cy="4503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200"/>
              <a:buFont typeface="Trebuchet MS"/>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o"/>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8"/>
          <p:cNvSpPr/>
          <p:nvPr/>
        </p:nvSpPr>
        <p:spPr>
          <a:xfrm>
            <a:off x="-71562" y="-79513"/>
            <a:ext cx="12348376" cy="3339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 name="Google Shape;18;p31">
            <a:extLst>
              <a:ext uri="{FF2B5EF4-FFF2-40B4-BE49-F238E27FC236}">
                <a16:creationId xmlns:a16="http://schemas.microsoft.com/office/drawing/2014/main" id="{98BF49C3-10C0-FF8A-50FB-EE28576EBC75}"/>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1 /</a:t>
            </a:r>
            <a:fld id="{00000000-1234-1234-1234-123412341234}" type="slidenum">
              <a:rPr lang="en-US" b="1" smtClean="0"/>
              <a:pPr/>
              <a:t>‹#›</a:t>
            </a:fld>
            <a:endParaRPr b="1"/>
          </a:p>
        </p:txBody>
      </p:sp>
    </p:spTree>
    <p:extLst>
      <p:ext uri="{BB962C8B-B14F-4D97-AF65-F5344CB8AC3E}">
        <p14:creationId xmlns:p14="http://schemas.microsoft.com/office/powerpoint/2010/main" val="330306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6877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Google Shape;18;p31">
            <a:extLst>
              <a:ext uri="{FF2B5EF4-FFF2-40B4-BE49-F238E27FC236}">
                <a16:creationId xmlns:a16="http://schemas.microsoft.com/office/drawing/2014/main" id="{8804DFBA-1895-4CC2-4F24-7EBCFFEFDCF3}"/>
              </a:ext>
            </a:extLst>
          </p:cNvPr>
          <p:cNvSpPr txBox="1">
            <a:spLocks/>
          </p:cNvSpPr>
          <p:nvPr userDrawn="1"/>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lvl="0" indent="0" algn="r" defTabSz="457200" rtl="0" eaLnBrk="1" latinLnBrk="0" hangingPunct="1">
              <a:spcBef>
                <a:spcPts val="0"/>
              </a:spcBef>
              <a:buNone/>
              <a:defRPr sz="1200" kern="1200">
                <a:solidFill>
                  <a:schemeClr val="tx1">
                    <a:tint val="82000"/>
                  </a:schemeClr>
                </a:solidFill>
                <a:latin typeface="+mn-lt"/>
                <a:ea typeface="+mn-ea"/>
                <a:cs typeface="+mn-cs"/>
              </a:defRPr>
            </a:lvl1pPr>
            <a:lvl2pPr marL="0" lvl="1" indent="0" algn="r" defTabSz="457200" rtl="0" eaLnBrk="1" latinLnBrk="0" hangingPunct="1">
              <a:spcBef>
                <a:spcPts val="0"/>
              </a:spcBef>
              <a:buNone/>
              <a:defRPr sz="1800" kern="1200">
                <a:solidFill>
                  <a:schemeClr val="tx1"/>
                </a:solidFill>
                <a:latin typeface="+mn-lt"/>
                <a:ea typeface="+mn-ea"/>
                <a:cs typeface="+mn-cs"/>
              </a:defRPr>
            </a:lvl2pPr>
            <a:lvl3pPr marL="0" lvl="2" indent="0" algn="r" defTabSz="457200" rtl="0" eaLnBrk="1" latinLnBrk="0" hangingPunct="1">
              <a:spcBef>
                <a:spcPts val="0"/>
              </a:spcBef>
              <a:buNone/>
              <a:defRPr sz="1800" kern="1200">
                <a:solidFill>
                  <a:schemeClr val="tx1"/>
                </a:solidFill>
                <a:latin typeface="+mn-lt"/>
                <a:ea typeface="+mn-ea"/>
                <a:cs typeface="+mn-cs"/>
              </a:defRPr>
            </a:lvl3pPr>
            <a:lvl4pPr marL="0" lvl="3" indent="0" algn="r" defTabSz="457200" rtl="0" eaLnBrk="1" latinLnBrk="0" hangingPunct="1">
              <a:spcBef>
                <a:spcPts val="0"/>
              </a:spcBef>
              <a:buNone/>
              <a:defRPr sz="1800" kern="1200">
                <a:solidFill>
                  <a:schemeClr val="tx1"/>
                </a:solidFill>
                <a:latin typeface="+mn-lt"/>
                <a:ea typeface="+mn-ea"/>
                <a:cs typeface="+mn-cs"/>
              </a:defRPr>
            </a:lvl4pPr>
            <a:lvl5pPr marL="0" lvl="4" indent="0" algn="r" defTabSz="457200" rtl="0" eaLnBrk="1" latinLnBrk="0" hangingPunct="1">
              <a:spcBef>
                <a:spcPts val="0"/>
              </a:spcBef>
              <a:buNone/>
              <a:defRPr sz="1800" kern="1200">
                <a:solidFill>
                  <a:schemeClr val="tx1"/>
                </a:solidFill>
                <a:latin typeface="+mn-lt"/>
                <a:ea typeface="+mn-ea"/>
                <a:cs typeface="+mn-cs"/>
              </a:defRPr>
            </a:lvl5pPr>
            <a:lvl6pPr marL="0" lvl="5" indent="0" algn="r" defTabSz="457200" rtl="0" eaLnBrk="1" latinLnBrk="0" hangingPunct="1">
              <a:spcBef>
                <a:spcPts val="0"/>
              </a:spcBef>
              <a:buNone/>
              <a:defRPr sz="1800" kern="1200">
                <a:solidFill>
                  <a:schemeClr val="tx1"/>
                </a:solidFill>
                <a:latin typeface="+mn-lt"/>
                <a:ea typeface="+mn-ea"/>
                <a:cs typeface="+mn-cs"/>
              </a:defRPr>
            </a:lvl6pPr>
            <a:lvl7pPr marL="0" lvl="6" indent="0" algn="r" defTabSz="457200" rtl="0" eaLnBrk="1" latinLnBrk="0" hangingPunct="1">
              <a:spcBef>
                <a:spcPts val="0"/>
              </a:spcBef>
              <a:buNone/>
              <a:defRPr sz="1800" kern="1200">
                <a:solidFill>
                  <a:schemeClr val="tx1"/>
                </a:solidFill>
                <a:latin typeface="+mn-lt"/>
                <a:ea typeface="+mn-ea"/>
                <a:cs typeface="+mn-cs"/>
              </a:defRPr>
            </a:lvl7pPr>
            <a:lvl8pPr marL="0" lvl="7" indent="0" algn="r" defTabSz="457200" rtl="0" eaLnBrk="1" latinLnBrk="0" hangingPunct="1">
              <a:spcBef>
                <a:spcPts val="0"/>
              </a:spcBef>
              <a:buNone/>
              <a:defRPr sz="1800" kern="1200">
                <a:solidFill>
                  <a:schemeClr val="tx1"/>
                </a:solidFill>
                <a:latin typeface="+mn-lt"/>
                <a:ea typeface="+mn-ea"/>
                <a:cs typeface="+mn-cs"/>
              </a:defRPr>
            </a:lvl8pPr>
            <a:lvl9pPr marL="0" lvl="8" indent="0" algn="r" defTabSz="457200" rtl="0" eaLnBrk="1" latinLnBrk="0" hangingPunct="1">
              <a:spcBef>
                <a:spcPts val="0"/>
              </a:spcBef>
              <a:buNone/>
              <a:defRPr sz="1800" kern="1200">
                <a:solidFill>
                  <a:schemeClr val="tx1"/>
                </a:solidFill>
                <a:latin typeface="+mn-lt"/>
                <a:ea typeface="+mn-ea"/>
                <a:cs typeface="+mn-cs"/>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75692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29578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405135"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4FB0EF6D-998A-EAB0-A6C5-CFAEDF8B462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169281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D86722-176B-D09E-99E3-CC8377B13E7D}"/>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DC8866EC-1651-A65E-76DD-041085847209}"/>
              </a:ext>
            </a:extLst>
          </p:cNvPr>
          <p:cNvSpPr>
            <a:spLocks noGrp="1"/>
          </p:cNvSpPr>
          <p:nvPr>
            <p:ph type="ftr" sz="quarter" idx="11"/>
          </p:nvPr>
        </p:nvSpPr>
        <p:spPr/>
        <p:txBody>
          <a:bodyPr/>
          <a:lstStyle/>
          <a:p>
            <a:endParaRPr lang="en-GB"/>
          </a:p>
        </p:txBody>
      </p:sp>
      <p:sp>
        <p:nvSpPr>
          <p:cNvPr id="7" name="Rectangle 6">
            <a:extLst>
              <a:ext uri="{FF2B5EF4-FFF2-40B4-BE49-F238E27FC236}">
                <a16:creationId xmlns:a16="http://schemas.microsoft.com/office/drawing/2014/main" id="{C2FDA23C-62BF-BA6A-96D3-458BBBE58BC0}"/>
              </a:ext>
            </a:extLst>
          </p:cNvPr>
          <p:cNvSpPr/>
          <p:nvPr userDrawn="1"/>
        </p:nvSpPr>
        <p:spPr>
          <a:xfrm>
            <a:off x="1" y="0"/>
            <a:ext cx="13671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a:extLst>
              <a:ext uri="{FF2B5EF4-FFF2-40B4-BE49-F238E27FC236}">
                <a16:creationId xmlns:a16="http://schemas.microsoft.com/office/drawing/2014/main" id="{2B228DE8-2AC3-39F7-8473-A03CC946FA2C}"/>
              </a:ext>
            </a:extLst>
          </p:cNvPr>
          <p:cNvSpPr>
            <a:spLocks noGrp="1"/>
          </p:cNvSpPr>
          <p:nvPr>
            <p:ph type="title" hasCustomPrompt="1"/>
          </p:nvPr>
        </p:nvSpPr>
        <p:spPr>
          <a:xfrm>
            <a:off x="3551766" y="245013"/>
            <a:ext cx="7772400" cy="1463040"/>
          </a:xfrm>
        </p:spPr>
        <p:txBody>
          <a:bodyPr anchor="ctr">
            <a:normAutofit/>
          </a:bodyPr>
          <a:lstStyle>
            <a:lvl1pPr algn="ctr">
              <a:defRPr sz="4400" b="1" i="0" cap="none" spc="200" baseline="0">
                <a:latin typeface="Trebuchet MS" panose="020B070302020209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009C9EC-7F46-EB75-AB01-7A52831DC442}"/>
              </a:ext>
            </a:extLst>
          </p:cNvPr>
          <p:cNvSpPr>
            <a:spLocks noGrp="1"/>
          </p:cNvSpPr>
          <p:nvPr>
            <p:ph idx="1" hasCustomPrompt="1"/>
          </p:nvPr>
        </p:nvSpPr>
        <p:spPr>
          <a:xfrm>
            <a:off x="3551766" y="2270098"/>
            <a:ext cx="7772400" cy="4023360"/>
          </a:xfrm>
        </p:spPr>
        <p:txBody>
          <a:bodyPr/>
          <a:lstStyle>
            <a:lvl1pPr>
              <a:defRPr b="0" i="0">
                <a:latin typeface="Trebuchet MS" panose="020B0703020202090204" pitchFamily="34" charset="0"/>
              </a:defRPr>
            </a:lvl1pPr>
            <a:lvl2pPr marL="265176" indent="-137160">
              <a:buFont typeface="Arial" panose="020B0604020202020204" pitchFamily="34" charset="0"/>
              <a:buChar char="•"/>
              <a:defRPr b="0" i="0">
                <a:latin typeface="Trebuchet MS" panose="020B0703020202090204" pitchFamily="34" charset="0"/>
              </a:defRPr>
            </a:lvl2pPr>
            <a:lvl3pPr marL="891000">
              <a:defRPr b="0" i="0">
                <a:latin typeface="Trebuchet MS" panose="020B0703020202090204" pitchFamily="34" charset="0"/>
              </a:defRPr>
            </a:lvl3pPr>
            <a:lvl4pPr marL="1386360" indent="-209160">
              <a:buFont typeface="Courier New" panose="02070309020205020404" pitchFamily="49" charset="0"/>
              <a:buChar char="o"/>
              <a:defRPr b="0" i="0">
                <a:latin typeface="Trebuchet MS" panose="020B0703020202090204" pitchFamily="34" charset="0"/>
              </a:defRPr>
            </a:lvl4pPr>
            <a:lvl5pPr>
              <a:defRPr b="0" i="0">
                <a:latin typeface="Trebuchet MS" panose="020B070302020209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4448C983-829F-B457-0639-CBE1B458154A}"/>
              </a:ext>
            </a:extLst>
          </p:cNvPr>
          <p:cNvGrpSpPr/>
          <p:nvPr userDrawn="1"/>
        </p:nvGrpSpPr>
        <p:grpSpPr>
          <a:xfrm>
            <a:off x="360156" y="348710"/>
            <a:ext cx="646849" cy="627823"/>
            <a:chOff x="220985" y="1325244"/>
            <a:chExt cx="646849" cy="627823"/>
          </a:xfrm>
        </p:grpSpPr>
        <p:sp>
          <p:nvSpPr>
            <p:cNvPr id="3" name="Oval 2">
              <a:extLst>
                <a:ext uri="{FF2B5EF4-FFF2-40B4-BE49-F238E27FC236}">
                  <a16:creationId xmlns:a16="http://schemas.microsoft.com/office/drawing/2014/main" id="{BF35280E-9E80-B59F-8D95-D78EB5493A69}"/>
                </a:ext>
              </a:extLst>
            </p:cNvPr>
            <p:cNvSpPr/>
            <p:nvPr userDrawn="1"/>
          </p:nvSpPr>
          <p:spPr>
            <a:xfrm>
              <a:off x="230497" y="1325244"/>
              <a:ext cx="627823" cy="627823"/>
            </a:xfrm>
            <a:prstGeom prst="ellipse">
              <a:avLst/>
            </a:prstGeom>
            <a:noFill/>
            <a:ln w="28575">
              <a:solidFill>
                <a:schemeClr val="accent1">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89AA640-718E-208A-8B3F-416E5342E2E1}"/>
                </a:ext>
              </a:extLst>
            </p:cNvPr>
            <p:cNvSpPr txBox="1"/>
            <p:nvPr userDrawn="1"/>
          </p:nvSpPr>
          <p:spPr>
            <a:xfrm>
              <a:off x="220985" y="1448399"/>
              <a:ext cx="646849" cy="369332"/>
            </a:xfrm>
            <a:prstGeom prst="rect">
              <a:avLst/>
            </a:prstGeom>
            <a:noFill/>
          </p:spPr>
          <p:txBody>
            <a:bodyPr wrap="square" rtlCol="0">
              <a:spAutoFit/>
            </a:bodyPr>
            <a:lstStyle/>
            <a:p>
              <a:pPr algn="ctr"/>
              <a:r>
                <a:rPr lang="en-GB" b="1">
                  <a:solidFill>
                    <a:schemeClr val="accent4"/>
                  </a:solidFill>
                </a:rPr>
                <a:t>SOP</a:t>
              </a:r>
            </a:p>
          </p:txBody>
        </p:sp>
      </p:grpSp>
      <p:sp>
        <p:nvSpPr>
          <p:cNvPr id="11" name="Google Shape;18;p31">
            <a:extLst>
              <a:ext uri="{FF2B5EF4-FFF2-40B4-BE49-F238E27FC236}">
                <a16:creationId xmlns:a16="http://schemas.microsoft.com/office/drawing/2014/main" id="{A17C7335-0F46-8457-29FD-941B498299A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494587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6D2064-369B-EFEF-117A-3030E1E904EE}"/>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0" name="Text Placeholder 29">
            <a:extLst>
              <a:ext uri="{FF2B5EF4-FFF2-40B4-BE49-F238E27FC236}">
                <a16:creationId xmlns:a16="http://schemas.microsoft.com/office/drawing/2014/main" id="{3464A099-3401-075B-E799-E530B02622D7}"/>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2AD90559-53CF-E7F9-EBE6-CFA1D0859797}"/>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10" name="Text Placeholder 9">
            <a:extLst>
              <a:ext uri="{FF2B5EF4-FFF2-40B4-BE49-F238E27FC236}">
                <a16:creationId xmlns:a16="http://schemas.microsoft.com/office/drawing/2014/main" id="{17EB675B-D6DB-CEF5-E243-A4E00AFBC313}"/>
              </a:ext>
            </a:extLst>
          </p:cNvPr>
          <p:cNvSpPr>
            <a:spLocks noGrp="1"/>
          </p:cNvSpPr>
          <p:nvPr>
            <p:ph type="body" sz="quarter" idx="10"/>
          </p:nvPr>
        </p:nvSpPr>
        <p:spPr>
          <a:xfrm>
            <a:off x="909638" y="25749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9" name="Text Placeholder 9">
            <a:extLst>
              <a:ext uri="{FF2B5EF4-FFF2-40B4-BE49-F238E27FC236}">
                <a16:creationId xmlns:a16="http://schemas.microsoft.com/office/drawing/2014/main" id="{7E469F92-7D93-76A3-8360-760BA912EDCD}"/>
              </a:ext>
            </a:extLst>
          </p:cNvPr>
          <p:cNvSpPr>
            <a:spLocks noGrp="1"/>
          </p:cNvSpPr>
          <p:nvPr>
            <p:ph type="body" sz="quarter" idx="12"/>
          </p:nvPr>
        </p:nvSpPr>
        <p:spPr>
          <a:xfrm>
            <a:off x="909638" y="3208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3" name="Text Placeholder 9">
            <a:extLst>
              <a:ext uri="{FF2B5EF4-FFF2-40B4-BE49-F238E27FC236}">
                <a16:creationId xmlns:a16="http://schemas.microsoft.com/office/drawing/2014/main" id="{63F42F64-1CBD-44F4-4A1F-E9C5DD764704}"/>
              </a:ext>
            </a:extLst>
          </p:cNvPr>
          <p:cNvSpPr>
            <a:spLocks noGrp="1"/>
          </p:cNvSpPr>
          <p:nvPr>
            <p:ph type="body" sz="quarter" idx="14"/>
          </p:nvPr>
        </p:nvSpPr>
        <p:spPr>
          <a:xfrm>
            <a:off x="909638" y="38205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5" name="Text Placeholder 9">
            <a:extLst>
              <a:ext uri="{FF2B5EF4-FFF2-40B4-BE49-F238E27FC236}">
                <a16:creationId xmlns:a16="http://schemas.microsoft.com/office/drawing/2014/main" id="{98FE4B03-AAEB-A6BE-D57E-F9A19CB6687F}"/>
              </a:ext>
            </a:extLst>
          </p:cNvPr>
          <p:cNvSpPr>
            <a:spLocks noGrp="1"/>
          </p:cNvSpPr>
          <p:nvPr>
            <p:ph type="body" sz="quarter" idx="16"/>
          </p:nvPr>
        </p:nvSpPr>
        <p:spPr>
          <a:xfrm>
            <a:off x="909638" y="4461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7" name="Text Placeholder 9">
            <a:extLst>
              <a:ext uri="{FF2B5EF4-FFF2-40B4-BE49-F238E27FC236}">
                <a16:creationId xmlns:a16="http://schemas.microsoft.com/office/drawing/2014/main" id="{20E1C870-A194-83E8-9D64-983A99891E91}"/>
              </a:ext>
            </a:extLst>
          </p:cNvPr>
          <p:cNvSpPr>
            <a:spLocks noGrp="1"/>
          </p:cNvSpPr>
          <p:nvPr>
            <p:ph type="body" sz="quarter" idx="18"/>
          </p:nvPr>
        </p:nvSpPr>
        <p:spPr>
          <a:xfrm>
            <a:off x="909638" y="51093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19" name="Text Placeholder 9">
            <a:extLst>
              <a:ext uri="{FF2B5EF4-FFF2-40B4-BE49-F238E27FC236}">
                <a16:creationId xmlns:a16="http://schemas.microsoft.com/office/drawing/2014/main" id="{17453DAC-1FF6-71B6-141F-D7D73223AC19}"/>
              </a:ext>
            </a:extLst>
          </p:cNvPr>
          <p:cNvSpPr>
            <a:spLocks noGrp="1"/>
          </p:cNvSpPr>
          <p:nvPr>
            <p:ph type="body" sz="quarter" idx="20"/>
          </p:nvPr>
        </p:nvSpPr>
        <p:spPr>
          <a:xfrm>
            <a:off x="909638" y="5771725"/>
            <a:ext cx="10444162" cy="332944"/>
          </a:xfrm>
        </p:spPr>
        <p:txBody>
          <a:bodyPr/>
          <a:lstStyle>
            <a:lvl1pPr marL="90900" indent="-198900">
              <a:buFont typeface="Arial" panose="020B0604020202020204" pitchFamily="34" charset="0"/>
              <a:buChar char="•"/>
              <a:defRPr/>
            </a:lvl1pPr>
          </a:lstStyle>
          <a:p>
            <a:pPr lvl="0"/>
            <a:r>
              <a:rPr lang="en-GB"/>
              <a:t>Click to edit Master text styles</a:t>
            </a:r>
          </a:p>
        </p:txBody>
      </p:sp>
      <p:sp>
        <p:nvSpPr>
          <p:cNvPr id="31" name="Rectangle 30">
            <a:extLst>
              <a:ext uri="{FF2B5EF4-FFF2-40B4-BE49-F238E27FC236}">
                <a16:creationId xmlns:a16="http://schemas.microsoft.com/office/drawing/2014/main" id="{97F37B95-2E18-8CAD-AB12-A64719A27ABE}"/>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C1BCE95F-D2FA-B284-27D4-D886C46F361F}"/>
              </a:ext>
            </a:extLst>
          </p:cNvPr>
          <p:cNvSpPr txBox="1">
            <a:spLocks noGrp="1"/>
          </p:cNvSpPr>
          <p:nvPr>
            <p:ph type="sldNum" idx="2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212418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C652-9597-55D7-F84E-C1AAC9EBDB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BB27A0F-8727-752E-6360-283E3FC87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8F4A205-295D-33BC-27E5-1690C352BD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B822985-827F-3069-DC54-65251FD11821}"/>
              </a:ext>
            </a:extLst>
          </p:cNvPr>
          <p:cNvSpPr>
            <a:spLocks noGrp="1"/>
          </p:cNvSpPr>
          <p:nvPr>
            <p:ph type="dt" sz="half" idx="10"/>
          </p:nvPr>
        </p:nvSpPr>
        <p:spPr/>
        <p:txBody>
          <a:bodyPr/>
          <a:lstStyle/>
          <a:p>
            <a:fld id="{DA08C579-33DA-4844-B075-C3B77D463793}" type="datetimeFigureOut">
              <a:rPr lang="en-GB" smtClean="0"/>
              <a:t>21/03/2025</a:t>
            </a:fld>
            <a:endParaRPr lang="en-GB"/>
          </a:p>
        </p:txBody>
      </p:sp>
      <p:sp>
        <p:nvSpPr>
          <p:cNvPr id="6" name="Footer Placeholder 5">
            <a:extLst>
              <a:ext uri="{FF2B5EF4-FFF2-40B4-BE49-F238E27FC236}">
                <a16:creationId xmlns:a16="http://schemas.microsoft.com/office/drawing/2014/main" id="{1AB135A2-B966-C470-42D4-B79C902B7BA9}"/>
              </a:ext>
            </a:extLst>
          </p:cNvPr>
          <p:cNvSpPr>
            <a:spLocks noGrp="1"/>
          </p:cNvSpPr>
          <p:nvPr>
            <p:ph type="ftr" sz="quarter" idx="11"/>
          </p:nvPr>
        </p:nvSpPr>
        <p:spPr/>
        <p:txBody>
          <a:bodyPr/>
          <a:lstStyle/>
          <a:p>
            <a:endParaRPr lang="en-GB"/>
          </a:p>
        </p:txBody>
      </p:sp>
      <p:sp>
        <p:nvSpPr>
          <p:cNvPr id="8" name="Rectangle 7">
            <a:extLst>
              <a:ext uri="{FF2B5EF4-FFF2-40B4-BE49-F238E27FC236}">
                <a16:creationId xmlns:a16="http://schemas.microsoft.com/office/drawing/2014/main" id="{7D90B641-5152-4AD0-2221-34C74FB7E55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40D522E1-51B0-EA9A-C969-793C61EBAC78}"/>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15347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B320-C346-ED4A-98D8-E2CE5CE8684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3" name="Text Placeholder 29">
            <a:extLst>
              <a:ext uri="{FF2B5EF4-FFF2-40B4-BE49-F238E27FC236}">
                <a16:creationId xmlns:a16="http://schemas.microsoft.com/office/drawing/2014/main" id="{ED3B3CBD-DA24-1ED5-6C5E-D7681EB10FF5}"/>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4" name="Content Placeholder 2">
            <a:extLst>
              <a:ext uri="{FF2B5EF4-FFF2-40B4-BE49-F238E27FC236}">
                <a16:creationId xmlns:a16="http://schemas.microsoft.com/office/drawing/2014/main" id="{23671B18-7F72-60A0-B0E8-681E0F5A41E4}"/>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8" name="Text Placeholder 7">
            <a:extLst>
              <a:ext uri="{FF2B5EF4-FFF2-40B4-BE49-F238E27FC236}">
                <a16:creationId xmlns:a16="http://schemas.microsoft.com/office/drawing/2014/main" id="{F2712C92-A256-F6D7-E71F-3CB710A8F87D}"/>
              </a:ext>
            </a:extLst>
          </p:cNvPr>
          <p:cNvSpPr>
            <a:spLocks noGrp="1"/>
          </p:cNvSpPr>
          <p:nvPr>
            <p:ph type="body" sz="quarter" idx="24"/>
          </p:nvPr>
        </p:nvSpPr>
        <p:spPr>
          <a:xfrm>
            <a:off x="100332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7">
            <a:extLst>
              <a:ext uri="{FF2B5EF4-FFF2-40B4-BE49-F238E27FC236}">
                <a16:creationId xmlns:a16="http://schemas.microsoft.com/office/drawing/2014/main" id="{4699DBEF-FD4D-5E66-E9B4-155BFE41A569}"/>
              </a:ext>
            </a:extLst>
          </p:cNvPr>
          <p:cNvSpPr>
            <a:spLocks noGrp="1"/>
          </p:cNvSpPr>
          <p:nvPr>
            <p:ph type="body" sz="quarter" idx="25"/>
          </p:nvPr>
        </p:nvSpPr>
        <p:spPr>
          <a:xfrm>
            <a:off x="464949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7">
            <a:extLst>
              <a:ext uri="{FF2B5EF4-FFF2-40B4-BE49-F238E27FC236}">
                <a16:creationId xmlns:a16="http://schemas.microsoft.com/office/drawing/2014/main" id="{41ECAABA-5023-0804-19D4-40EA0DF3282C}"/>
              </a:ext>
            </a:extLst>
          </p:cNvPr>
          <p:cNvSpPr>
            <a:spLocks noGrp="1"/>
          </p:cNvSpPr>
          <p:nvPr>
            <p:ph type="body" sz="quarter" idx="26"/>
          </p:nvPr>
        </p:nvSpPr>
        <p:spPr>
          <a:xfrm>
            <a:off x="8295664" y="2675097"/>
            <a:ext cx="3111500" cy="2834163"/>
          </a:xfrm>
          <a:ln w="6350">
            <a:solidFill>
              <a:schemeClr val="tx1">
                <a:lumMod val="75000"/>
              </a:schemeClr>
            </a:solidFill>
          </a:ln>
        </p:spPr>
        <p:txBody>
          <a:bodyPr lIns="216000" tIns="216000" rIns="216000" bIns="216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a:extLst>
              <a:ext uri="{FF2B5EF4-FFF2-40B4-BE49-F238E27FC236}">
                <a16:creationId xmlns:a16="http://schemas.microsoft.com/office/drawing/2014/main" id="{12792CB5-4B7B-2E72-C568-F817B3AD326A}"/>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Google Shape;18;p31">
            <a:extLst>
              <a:ext uri="{FF2B5EF4-FFF2-40B4-BE49-F238E27FC236}">
                <a16:creationId xmlns:a16="http://schemas.microsoft.com/office/drawing/2014/main" id="{46FE8AE0-638D-C86F-931E-6AB827083F3E}"/>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192665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FA704F-7175-9F3B-5357-3B557D988DE8}"/>
              </a:ext>
            </a:extLst>
          </p:cNvPr>
          <p:cNvSpPr>
            <a:spLocks noGrp="1"/>
          </p:cNvSpPr>
          <p:nvPr>
            <p:ph type="title"/>
          </p:nvPr>
        </p:nvSpPr>
        <p:spPr>
          <a:xfrm>
            <a:off x="873918" y="365125"/>
            <a:ext cx="10515600" cy="1325563"/>
          </a:xfrm>
        </p:spPr>
        <p:txBody>
          <a:bodyPr/>
          <a:lstStyle/>
          <a:p>
            <a:r>
              <a:rPr lang="en-GB"/>
              <a:t>Click to edit Master title style</a:t>
            </a:r>
          </a:p>
        </p:txBody>
      </p:sp>
      <p:sp>
        <p:nvSpPr>
          <p:cNvPr id="7" name="Text Placeholder 29">
            <a:extLst>
              <a:ext uri="{FF2B5EF4-FFF2-40B4-BE49-F238E27FC236}">
                <a16:creationId xmlns:a16="http://schemas.microsoft.com/office/drawing/2014/main" id="{A8E494DA-9C4D-E374-C442-FC40235F0869}"/>
              </a:ext>
            </a:extLst>
          </p:cNvPr>
          <p:cNvSpPr>
            <a:spLocks noGrp="1"/>
          </p:cNvSpPr>
          <p:nvPr>
            <p:ph type="body" sz="quarter" idx="21"/>
          </p:nvPr>
        </p:nvSpPr>
        <p:spPr>
          <a:xfrm>
            <a:off x="800100" y="1557960"/>
            <a:ext cx="10663237" cy="544512"/>
          </a:xfrm>
          <a:solidFill>
            <a:schemeClr val="accent2">
              <a:lumMod val="60000"/>
              <a:lumOff val="40000"/>
            </a:schemeClr>
          </a:solidFill>
        </p:spPr>
        <p:txBody>
          <a:bodyPr/>
          <a:lstStyle>
            <a:lvl1pPr>
              <a:defRPr>
                <a:noFill/>
              </a:defRPr>
            </a:lvl1pPr>
          </a:lstStyle>
          <a:p>
            <a:pPr lvl="0"/>
            <a:endParaRPr lang="en-GB"/>
          </a:p>
        </p:txBody>
      </p:sp>
      <p:sp>
        <p:nvSpPr>
          <p:cNvPr id="8" name="Content Placeholder 2">
            <a:extLst>
              <a:ext uri="{FF2B5EF4-FFF2-40B4-BE49-F238E27FC236}">
                <a16:creationId xmlns:a16="http://schemas.microsoft.com/office/drawing/2014/main" id="{F6E02639-DAFE-8A93-2074-E6C92FF47CBD}"/>
              </a:ext>
            </a:extLst>
          </p:cNvPr>
          <p:cNvSpPr>
            <a:spLocks noGrp="1"/>
          </p:cNvSpPr>
          <p:nvPr>
            <p:ph idx="1" hasCustomPrompt="1"/>
          </p:nvPr>
        </p:nvSpPr>
        <p:spPr>
          <a:xfrm>
            <a:off x="945149" y="1664704"/>
            <a:ext cx="10373139" cy="450340"/>
          </a:xfrm>
        </p:spPr>
        <p:txBody>
          <a:bodyPr>
            <a:normAutofit/>
          </a:bodyPr>
          <a:lstStyle>
            <a:lvl1pPr algn="ctr">
              <a:defRPr/>
            </a:lvl1pPr>
          </a:lstStyle>
          <a:p>
            <a:pPr marL="0" indent="0" algn="ctr">
              <a:buNone/>
            </a:pPr>
            <a:r>
              <a:rPr lang="en-US" sz="2000">
                <a:solidFill>
                  <a:schemeClr val="bg2">
                    <a:lumMod val="25000"/>
                  </a:schemeClr>
                </a:solidFill>
              </a:rPr>
              <a:t>Click to edit </a:t>
            </a:r>
            <a:r>
              <a:rPr lang="en-US" sz="2000" err="1">
                <a:solidFill>
                  <a:schemeClr val="bg2">
                    <a:lumMod val="25000"/>
                  </a:schemeClr>
                </a:solidFill>
              </a:rPr>
              <a:t>subheader</a:t>
            </a:r>
            <a:endParaRPr lang="en-US" sz="2000">
              <a:solidFill>
                <a:schemeClr val="bg2">
                  <a:lumMod val="25000"/>
                </a:schemeClr>
              </a:solidFill>
            </a:endParaRPr>
          </a:p>
        </p:txBody>
      </p:sp>
      <p:sp>
        <p:nvSpPr>
          <p:cNvPr id="9" name="Rectangle 8">
            <a:extLst>
              <a:ext uri="{FF2B5EF4-FFF2-40B4-BE49-F238E27FC236}">
                <a16:creationId xmlns:a16="http://schemas.microsoft.com/office/drawing/2014/main" id="{D4F4140A-1ACB-B309-2C9D-C72B6DAC6E2C}"/>
              </a:ext>
            </a:extLst>
          </p:cNvPr>
          <p:cNvSpPr/>
          <p:nvPr userDrawn="1"/>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1" name="Text Placeholder 10">
            <a:extLst>
              <a:ext uri="{FF2B5EF4-FFF2-40B4-BE49-F238E27FC236}">
                <a16:creationId xmlns:a16="http://schemas.microsoft.com/office/drawing/2014/main" id="{33391FE5-3EF3-1555-963D-201426669A02}"/>
              </a:ext>
            </a:extLst>
          </p:cNvPr>
          <p:cNvSpPr>
            <a:spLocks noGrp="1"/>
          </p:cNvSpPr>
          <p:nvPr>
            <p:ph type="body" sz="quarter" idx="22"/>
          </p:nvPr>
        </p:nvSpPr>
        <p:spPr>
          <a:xfrm>
            <a:off x="873918" y="2490788"/>
            <a:ext cx="10514807" cy="37564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Google Shape;18;p31">
            <a:extLst>
              <a:ext uri="{FF2B5EF4-FFF2-40B4-BE49-F238E27FC236}">
                <a16:creationId xmlns:a16="http://schemas.microsoft.com/office/drawing/2014/main" id="{0052DDCB-A3DD-3256-F476-D81C38068AC0}"/>
              </a:ext>
            </a:extLst>
          </p:cNvPr>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a:t>3 / </a:t>
            </a:r>
            <a:fld id="{00000000-1234-1234-1234-123412341234}" type="slidenum">
              <a:rPr lang="en-US" b="1" smtClean="0"/>
              <a:pPr/>
              <a:t>‹#›</a:t>
            </a:fld>
            <a:endParaRPr b="1"/>
          </a:p>
        </p:txBody>
      </p:sp>
    </p:spTree>
    <p:extLst>
      <p:ext uri="{BB962C8B-B14F-4D97-AF65-F5344CB8AC3E}">
        <p14:creationId xmlns:p14="http://schemas.microsoft.com/office/powerpoint/2010/main" val="307416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ACAD7-816C-13ED-0AC7-85850C3DC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44F7CAC-35E6-9F47-8944-D638EDCCA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1D5FC1-0E71-6F54-E32C-363432B4C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8C579-33DA-4844-B075-C3B77D463793}" type="datetimeFigureOut">
              <a:rPr lang="en-GB" smtClean="0"/>
              <a:t>21/03/2025</a:t>
            </a:fld>
            <a:endParaRPr lang="en-GB"/>
          </a:p>
        </p:txBody>
      </p:sp>
      <p:sp>
        <p:nvSpPr>
          <p:cNvPr id="5" name="Footer Placeholder 4">
            <a:extLst>
              <a:ext uri="{FF2B5EF4-FFF2-40B4-BE49-F238E27FC236}">
                <a16:creationId xmlns:a16="http://schemas.microsoft.com/office/drawing/2014/main" id="{CC6AA642-3D73-4270-95AA-001D54257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5A38EE1-0638-F1EB-911D-C13BD33BE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F7DBB7-8AC6-6443-8FF1-92FBFD1A8A28}" type="slidenum">
              <a:rPr lang="en-GB" smtClean="0"/>
              <a:t>‹#›</a:t>
            </a:fld>
            <a:endParaRPr lang="en-GB"/>
          </a:p>
        </p:txBody>
      </p:sp>
    </p:spTree>
    <p:extLst>
      <p:ext uri="{BB962C8B-B14F-4D97-AF65-F5344CB8AC3E}">
        <p14:creationId xmlns:p14="http://schemas.microsoft.com/office/powerpoint/2010/main" val="15612252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43" r:id="rId4"/>
    <p:sldLayoutId id="2147483744" r:id="rId5"/>
    <p:sldLayoutId id="2147483738" r:id="rId6"/>
    <p:sldLayoutId id="2147483728" r:id="rId7"/>
    <p:sldLayoutId id="2147483729" r:id="rId8"/>
    <p:sldLayoutId id="2147483741" r:id="rId9"/>
    <p:sldLayoutId id="2147483730" r:id="rId10"/>
    <p:sldLayoutId id="2147483731" r:id="rId11"/>
    <p:sldLayoutId id="2147483740" r:id="rId12"/>
    <p:sldLayoutId id="2147483732" r:id="rId13"/>
    <p:sldLayoutId id="2147483739" r:id="rId14"/>
    <p:sldLayoutId id="2147483733" r:id="rId15"/>
    <p:sldLayoutId id="2147483734" r:id="rId16"/>
    <p:sldLayoutId id="2147483735" r:id="rId17"/>
    <p:sldLayoutId id="2147483736" r:id="rId18"/>
    <p:sldLayoutId id="2147483742" r:id="rId19"/>
    <p:sldLayoutId id="2147483745" r:id="rId20"/>
  </p:sldLayoutIdLst>
  <p:txStyles>
    <p:title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grpSp>
        <p:nvGrpSpPr>
          <p:cNvPr id="8" name="Group 7"/>
          <p:cNvGrpSpPr/>
          <p:nvPr userDrawn="1"/>
        </p:nvGrpSpPr>
        <p:grpSpPr>
          <a:xfrm>
            <a:off x="-2206544" y="-73804"/>
            <a:ext cx="1977374" cy="612144"/>
            <a:chOff x="-2096383" y="21447"/>
            <a:chExt cx="1483030" cy="612144"/>
          </a:xfrm>
        </p:grpSpPr>
        <p:sp>
          <p:nvSpPr>
            <p:cNvPr id="10" name="TextBox 9"/>
            <p:cNvSpPr txBox="1"/>
            <p:nvPr userDrawn="1"/>
          </p:nvSpPr>
          <p:spPr>
            <a:xfrm>
              <a:off x="-2096383" y="21447"/>
              <a:ext cx="259927"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30859"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118532" y="6959601"/>
            <a:ext cx="1486304"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4" tooltip="PresentationGo!"/>
              </a:rPr>
              <a:t>presentationgo.com</a:t>
            </a:r>
            <a:endParaRPr lang="en-US" sz="1100"/>
          </a:p>
        </p:txBody>
      </p:sp>
    </p:spTree>
    <p:extLst>
      <p:ext uri="{BB962C8B-B14F-4D97-AF65-F5344CB8AC3E}">
        <p14:creationId xmlns:p14="http://schemas.microsoft.com/office/powerpoint/2010/main" val="771758150"/>
      </p:ext>
    </p:extLst>
  </p:cSld>
  <p:clrMap bg1="lt1" tx1="dk1" bg2="lt2" tx2="dk2" accent1="accent1" accent2="accent2" accent3="accent3" accent4="accent4" accent5="accent5" accent6="accent6" hlink="hlink" folHlink="folHlink"/>
  <p:sldLayoutIdLst>
    <p:sldLayoutId id="214748372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www.gtfcc.org/wp-content/uploads/2024/03/gtfcc-template-cholera-case-report-form.docx"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hyperlink" Target="https://www.gtfcc.org/resources/gtfcc-laboratory-referral-and-results-reporting-form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gtfcc.org/resources/gtfcc-laboratory-referral-and-results-reporting-forms/" TargetMode="External"/><Relationship Id="rId1" Type="http://schemas.openxmlformats.org/officeDocument/2006/relationships/slideLayout" Target="../slideLayouts/slideLayout10.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63.sv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7"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19.xml"/><Relationship Id="rId6" Type="http://schemas.openxmlformats.org/officeDocument/2006/relationships/hyperlink" Target="https://view.officeapps.live.com/op/view.aspx?src=https%3A%2F%2Fwww.gtfcc.org%2Fwp-content%2Fuploads%2F2024%2F03%2Fgtfcc-template-cholera-case-report-form.docx&amp;wdOrigin=BROWSELINK" TargetMode="External"/><Relationship Id="rId5" Type="http://schemas.openxmlformats.org/officeDocument/2006/relationships/hyperlink" Target="https://www.gtfcc.org/resources/gtfcc-laboratory-referral-and-results-reporting-forms/" TargetMode="External"/><Relationship Id="rId4" Type="http://schemas.openxmlformats.org/officeDocument/2006/relationships/hyperlink" Target="https://www.gtfcc.org/resources/rapid-diagnostic-test-rdt-for-cholera-detection/"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63.svg"/><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3.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gtfcc.org/resources/public-health-surveillance-for-choler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in a lab coat&#10;&#10;Description automatically generated">
            <a:extLst>
              <a:ext uri="{FF2B5EF4-FFF2-40B4-BE49-F238E27FC236}">
                <a16:creationId xmlns:a16="http://schemas.microsoft.com/office/drawing/2014/main" id="{34E6A2FE-DE9F-B11E-492F-3AB02F913888}"/>
              </a:ext>
            </a:extLst>
          </p:cNvPr>
          <p:cNvPicPr>
            <a:picLocks noChangeAspect="1"/>
          </p:cNvPicPr>
          <p:nvPr/>
        </p:nvPicPr>
        <p:blipFill>
          <a:blip r:embed="rId3"/>
          <a:srcRect t="15638" r="-76"/>
          <a:stretch/>
        </p:blipFill>
        <p:spPr>
          <a:xfrm>
            <a:off x="-1222" y="-3545"/>
            <a:ext cx="12201300" cy="6862504"/>
          </a:xfrm>
          <a:prstGeom prst="rect">
            <a:avLst/>
          </a:prstGeom>
        </p:spPr>
      </p:pic>
      <p:grpSp>
        <p:nvGrpSpPr>
          <p:cNvPr id="14" name="Group 13">
            <a:extLst>
              <a:ext uri="{FF2B5EF4-FFF2-40B4-BE49-F238E27FC236}">
                <a16:creationId xmlns:a16="http://schemas.microsoft.com/office/drawing/2014/main" id="{40E1C914-7686-F711-58D2-A5C6754C516A}"/>
              </a:ext>
            </a:extLst>
          </p:cNvPr>
          <p:cNvGrpSpPr/>
          <p:nvPr/>
        </p:nvGrpSpPr>
        <p:grpSpPr>
          <a:xfrm>
            <a:off x="256664" y="408878"/>
            <a:ext cx="6076459" cy="3040380"/>
            <a:chOff x="420416" y="3551614"/>
            <a:chExt cx="6076459" cy="3040380"/>
          </a:xfrm>
        </p:grpSpPr>
        <p:grpSp>
          <p:nvGrpSpPr>
            <p:cNvPr id="15" name="Group 14">
              <a:extLst>
                <a:ext uri="{FF2B5EF4-FFF2-40B4-BE49-F238E27FC236}">
                  <a16:creationId xmlns:a16="http://schemas.microsoft.com/office/drawing/2014/main" id="{38C93664-51CA-534B-F0C6-AB9C7C54A703}"/>
                </a:ext>
              </a:extLst>
            </p:cNvPr>
            <p:cNvGrpSpPr/>
            <p:nvPr/>
          </p:nvGrpSpPr>
          <p:grpSpPr>
            <a:xfrm>
              <a:off x="420416" y="3551614"/>
              <a:ext cx="603712" cy="3040380"/>
              <a:chOff x="1748790" y="3177540"/>
              <a:chExt cx="603712" cy="3040380"/>
            </a:xfrm>
          </p:grpSpPr>
          <p:sp>
            <p:nvSpPr>
              <p:cNvPr id="21" name="Rectangle 20">
                <a:extLst>
                  <a:ext uri="{FF2B5EF4-FFF2-40B4-BE49-F238E27FC236}">
                    <a16:creationId xmlns:a16="http://schemas.microsoft.com/office/drawing/2014/main" id="{169260F9-0F92-B2C5-808D-D63579656720}"/>
                  </a:ext>
                </a:extLst>
              </p:cNvPr>
              <p:cNvSpPr/>
              <p:nvPr/>
            </p:nvSpPr>
            <p:spPr>
              <a:xfrm>
                <a:off x="1748790"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2E633EA-4951-C7A0-AB04-6D775ADE95E4}"/>
                  </a:ext>
                </a:extLst>
              </p:cNvPr>
              <p:cNvSpPr/>
              <p:nvPr/>
            </p:nvSpPr>
            <p:spPr>
              <a:xfrm rot="16200000">
                <a:off x="1919201"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C48B05A-DCA7-716C-4F8C-EAECEAA8A4EF}"/>
                  </a:ext>
                </a:extLst>
              </p:cNvPr>
              <p:cNvSpPr/>
              <p:nvPr/>
            </p:nvSpPr>
            <p:spPr>
              <a:xfrm rot="16200000">
                <a:off x="1919201"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0A5FD8D-785B-C27E-8C9C-36E3EB84B460}"/>
                </a:ext>
              </a:extLst>
            </p:cNvPr>
            <p:cNvGrpSpPr/>
            <p:nvPr/>
          </p:nvGrpSpPr>
          <p:grpSpPr>
            <a:xfrm flipH="1" flipV="1">
              <a:off x="5893163" y="3551614"/>
              <a:ext cx="603712" cy="3040380"/>
              <a:chOff x="1689568" y="3177540"/>
              <a:chExt cx="603712" cy="3040380"/>
            </a:xfrm>
          </p:grpSpPr>
          <p:sp>
            <p:nvSpPr>
              <p:cNvPr id="18" name="Rectangle 17">
                <a:extLst>
                  <a:ext uri="{FF2B5EF4-FFF2-40B4-BE49-F238E27FC236}">
                    <a16:creationId xmlns:a16="http://schemas.microsoft.com/office/drawing/2014/main" id="{00C9F4F5-12EF-8285-1B26-ADFFFD1828B7}"/>
                  </a:ext>
                </a:extLst>
              </p:cNvPr>
              <p:cNvSpPr/>
              <p:nvPr/>
            </p:nvSpPr>
            <p:spPr>
              <a:xfrm>
                <a:off x="1689568" y="3177540"/>
                <a:ext cx="262890" cy="3040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C2D3E8-6F11-7F6D-3FE5-0B3A7C560FAB}"/>
                  </a:ext>
                </a:extLst>
              </p:cNvPr>
              <p:cNvSpPr/>
              <p:nvPr/>
            </p:nvSpPr>
            <p:spPr>
              <a:xfrm rot="16200000">
                <a:off x="1859979" y="3007129"/>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67F16A9-4AF9-EF48-0B76-580EE58CCF9F}"/>
                  </a:ext>
                </a:extLst>
              </p:cNvPr>
              <p:cNvSpPr/>
              <p:nvPr/>
            </p:nvSpPr>
            <p:spPr>
              <a:xfrm rot="16200000">
                <a:off x="1859979" y="5782413"/>
                <a:ext cx="262890" cy="6037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329D25CB-09B0-3972-2B1E-407563D5846B}"/>
                </a:ext>
              </a:extLst>
            </p:cNvPr>
            <p:cNvSpPr/>
            <p:nvPr/>
          </p:nvSpPr>
          <p:spPr>
            <a:xfrm>
              <a:off x="683307" y="3814505"/>
              <a:ext cx="5550678" cy="2510188"/>
            </a:xfrm>
            <a:prstGeom prst="rect">
              <a:avLst/>
            </a:prstGeom>
            <a:solidFill>
              <a:schemeClr val="bg1">
                <a:alpha val="9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Text Placeholder 30">
            <a:extLst>
              <a:ext uri="{FF2B5EF4-FFF2-40B4-BE49-F238E27FC236}">
                <a16:creationId xmlns:a16="http://schemas.microsoft.com/office/drawing/2014/main" id="{A22F294A-15BC-A995-C8BC-BC91451D84E1}"/>
              </a:ext>
            </a:extLst>
          </p:cNvPr>
          <p:cNvSpPr>
            <a:spLocks noGrp="1"/>
          </p:cNvSpPr>
          <p:nvPr>
            <p:ph type="body" sz="quarter" idx="10"/>
          </p:nvPr>
        </p:nvSpPr>
        <p:spPr>
          <a:xfrm>
            <a:off x="748668" y="2115366"/>
            <a:ext cx="5066721" cy="795338"/>
          </a:xfrm>
        </p:spPr>
        <p:txBody>
          <a:bodyPr/>
          <a:lstStyle/>
          <a:p>
            <a:r>
              <a:rPr lang="en-GB"/>
              <a:t>CHOLERA RAPID DIAGNOSTIC TESTS (RDTs)</a:t>
            </a:r>
          </a:p>
          <a:p>
            <a:endParaRPr lang="en-GB"/>
          </a:p>
        </p:txBody>
      </p:sp>
      <p:sp>
        <p:nvSpPr>
          <p:cNvPr id="32" name="Text Placeholder 31">
            <a:extLst>
              <a:ext uri="{FF2B5EF4-FFF2-40B4-BE49-F238E27FC236}">
                <a16:creationId xmlns:a16="http://schemas.microsoft.com/office/drawing/2014/main" id="{C16088AD-46CA-035E-F2CB-195763619778}"/>
              </a:ext>
            </a:extLst>
          </p:cNvPr>
          <p:cNvSpPr>
            <a:spLocks noGrp="1"/>
          </p:cNvSpPr>
          <p:nvPr>
            <p:ph type="body" sz="quarter" idx="11"/>
          </p:nvPr>
        </p:nvSpPr>
        <p:spPr>
          <a:xfrm>
            <a:off x="4160300" y="2836547"/>
            <a:ext cx="1657194" cy="209783"/>
          </a:xfrm>
        </p:spPr>
        <p:txBody>
          <a:bodyPr vert="horz" lIns="91440" tIns="45720" rIns="91440" bIns="45720" rtlCol="0" anchor="t">
            <a:noAutofit/>
          </a:bodyPr>
          <a:lstStyle/>
          <a:p>
            <a:pPr algn="l"/>
            <a:r>
              <a:rPr lang="en-GB">
                <a:latin typeface="Trebuchet MS"/>
              </a:rPr>
              <a:t>V1.0 November 2024</a:t>
            </a:r>
          </a:p>
        </p:txBody>
      </p:sp>
      <p:sp>
        <p:nvSpPr>
          <p:cNvPr id="33" name="Text Placeholder 32">
            <a:extLst>
              <a:ext uri="{FF2B5EF4-FFF2-40B4-BE49-F238E27FC236}">
                <a16:creationId xmlns:a16="http://schemas.microsoft.com/office/drawing/2014/main" id="{4A9ECD66-2AE1-92EA-0ED0-8C90E770AC86}"/>
              </a:ext>
            </a:extLst>
          </p:cNvPr>
          <p:cNvSpPr>
            <a:spLocks noGrp="1"/>
          </p:cNvSpPr>
          <p:nvPr>
            <p:ph type="body" sz="quarter" idx="12"/>
          </p:nvPr>
        </p:nvSpPr>
        <p:spPr>
          <a:xfrm>
            <a:off x="749676" y="1753416"/>
            <a:ext cx="5065713" cy="361950"/>
          </a:xfrm>
        </p:spPr>
        <p:txBody>
          <a:bodyPr/>
          <a:lstStyle/>
          <a:p>
            <a:r>
              <a:rPr lang="en-GB" sz="1700">
                <a:solidFill>
                  <a:schemeClr val="accent1"/>
                </a:solidFill>
                <a:latin typeface="Trebuchet MS" panose="020B0703020202090204" pitchFamily="34" charset="0"/>
              </a:rPr>
              <a:t>GTFCC recommendations</a:t>
            </a:r>
          </a:p>
          <a:p>
            <a:endParaRPr lang="en-GB"/>
          </a:p>
        </p:txBody>
      </p:sp>
      <p:pic>
        <p:nvPicPr>
          <p:cNvPr id="34" name="Picture 33">
            <a:extLst>
              <a:ext uri="{FF2B5EF4-FFF2-40B4-BE49-F238E27FC236}">
                <a16:creationId xmlns:a16="http://schemas.microsoft.com/office/drawing/2014/main" id="{F2FFFE85-2A18-5764-30FD-230A64267B52}"/>
              </a:ext>
            </a:extLst>
          </p:cNvPr>
          <p:cNvPicPr>
            <a:picLocks noChangeAspect="1"/>
          </p:cNvPicPr>
          <p:nvPr/>
        </p:nvPicPr>
        <p:blipFill>
          <a:blip r:embed="rId4"/>
          <a:srcRect/>
          <a:stretch/>
        </p:blipFill>
        <p:spPr>
          <a:xfrm>
            <a:off x="860376" y="870363"/>
            <a:ext cx="3546764" cy="709352"/>
          </a:xfrm>
          <a:prstGeom prst="rect">
            <a:avLst/>
          </a:prstGeom>
        </p:spPr>
      </p:pic>
      <p:sp>
        <p:nvSpPr>
          <p:cNvPr id="3" name="TextBox 2">
            <a:extLst>
              <a:ext uri="{FF2B5EF4-FFF2-40B4-BE49-F238E27FC236}">
                <a16:creationId xmlns:a16="http://schemas.microsoft.com/office/drawing/2014/main" id="{2D2ADFD3-85A7-95B6-52D8-13390CFB7CAB}"/>
              </a:ext>
            </a:extLst>
          </p:cNvPr>
          <p:cNvSpPr txBox="1"/>
          <p:nvPr/>
        </p:nvSpPr>
        <p:spPr>
          <a:xfrm>
            <a:off x="10449016" y="6248600"/>
            <a:ext cx="1742983" cy="276999"/>
          </a:xfrm>
          <a:prstGeom prst="rect">
            <a:avLst/>
          </a:prstGeom>
          <a:solidFill>
            <a:srgbClr val="BBE2E4"/>
          </a:solid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371600">
              <a:buClrTx/>
              <a:defRPr/>
            </a:pPr>
            <a:r>
              <a:rPr kumimoji="0" lang="en-GB" sz="1200" b="0" i="0" u="none" strike="noStrike" kern="1200" cap="none" spc="0" normalizeH="0" baseline="0" noProof="0">
                <a:ln>
                  <a:noFill/>
                </a:ln>
                <a:solidFill>
                  <a:prstClr val="black"/>
                </a:solidFill>
                <a:effectLst/>
                <a:uLnTx/>
                <a:uFillTx/>
                <a:latin typeface="Calibri"/>
                <a:ea typeface="Calibri" panose="020F0502020204030204" pitchFamily="34" charset="0"/>
                <a:cs typeface="Arial"/>
              </a:rPr>
              <a:t>© </a:t>
            </a:r>
            <a:r>
              <a:rPr lang="en-GB" sz="1200">
                <a:effectLst/>
                <a:latin typeface="Segoe UI"/>
                <a:cs typeface="Segoe UI"/>
              </a:rPr>
              <a:t>WHO / </a:t>
            </a:r>
            <a:r>
              <a:rPr lang="en-GB" sz="1200">
                <a:latin typeface="Segoe UI"/>
                <a:cs typeface="Segoe UI"/>
              </a:rPr>
              <a:t>Genna Print</a:t>
            </a:r>
            <a:endParaRPr lang="en-GB" sz="1200" b="0" i="0" u="none" strike="noStrike" kern="1200" cap="none" spc="0" normalizeH="0" baseline="0" noProof="0">
              <a:ln>
                <a:noFill/>
              </a:ln>
              <a:effectLst/>
              <a:uLnTx/>
              <a:uFillTx/>
              <a:latin typeface="Segoe UI"/>
              <a:cs typeface="Segoe UI"/>
            </a:endParaRPr>
          </a:p>
        </p:txBody>
      </p:sp>
    </p:spTree>
    <p:extLst>
      <p:ext uri="{BB962C8B-B14F-4D97-AF65-F5344CB8AC3E}">
        <p14:creationId xmlns:p14="http://schemas.microsoft.com/office/powerpoint/2010/main" val="28320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3" name="Google Shape;583;p26"/>
          <p:cNvSpPr txBox="1">
            <a:spLocks noGrp="1"/>
          </p:cNvSpPr>
          <p:nvPr>
            <p:ph type="title"/>
          </p:nvPr>
        </p:nvSpPr>
        <p:spPr>
          <a:xfrm>
            <a:off x="10301" y="280355"/>
            <a:ext cx="12181699" cy="806388"/>
          </a:xfrm>
          <a:prstGeom prst="rect">
            <a:avLst/>
          </a:prstGeom>
          <a:noFill/>
          <a:ln>
            <a:noFill/>
          </a:ln>
        </p:spPr>
        <p:txBody>
          <a:bodyPr spcFirstLastPara="1" wrap="square" lIns="91425" tIns="45700" rIns="91425" bIns="45700" anchor="ctr" anchorCtr="0">
            <a:normAutofit/>
          </a:bodyPr>
          <a:lstStyle/>
          <a:p>
            <a:pPr>
              <a:buSzPts val="4400"/>
            </a:pPr>
            <a:r>
              <a:rPr lang="en-US" b="1"/>
              <a:t>Summary</a:t>
            </a:r>
            <a:endParaRPr lang="en-US" b="1">
              <a:solidFill>
                <a:srgbClr val="D99228"/>
              </a:solidFill>
            </a:endParaRPr>
          </a:p>
        </p:txBody>
      </p:sp>
      <p:sp>
        <p:nvSpPr>
          <p:cNvPr id="15" name="Google Shape;606;p27">
            <a:extLst>
              <a:ext uri="{FF2B5EF4-FFF2-40B4-BE49-F238E27FC236}">
                <a16:creationId xmlns:a16="http://schemas.microsoft.com/office/drawing/2014/main" id="{21307248-2B02-FB5D-F715-9140507219FB}"/>
              </a:ext>
            </a:extLst>
          </p:cNvPr>
          <p:cNvSpPr txBox="1">
            <a:spLocks noGrp="1"/>
          </p:cNvSpPr>
          <p:nvPr>
            <p:ph type="body" idx="1"/>
          </p:nvPr>
        </p:nvSpPr>
        <p:spPr>
          <a:xfrm>
            <a:off x="5062817" y="1241208"/>
            <a:ext cx="3108090" cy="35011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dk1"/>
                </a:solidFill>
                <a:latin typeface="Trebuchet MS"/>
                <a:ea typeface="Trebuchet MS"/>
                <a:cs typeface="Trebuchet MS"/>
                <a:sym typeface="Trebuchet MS"/>
              </a:rPr>
              <a:t>No outbreak</a:t>
            </a:r>
            <a:endParaRPr lang="en-US" sz="2200">
              <a:solidFill>
                <a:schemeClr val="dk1"/>
              </a:solidFill>
            </a:endParaRPr>
          </a:p>
        </p:txBody>
      </p:sp>
      <p:sp>
        <p:nvSpPr>
          <p:cNvPr id="23" name="Google Shape;613;p27">
            <a:extLst>
              <a:ext uri="{FF2B5EF4-FFF2-40B4-BE49-F238E27FC236}">
                <a16:creationId xmlns:a16="http://schemas.microsoft.com/office/drawing/2014/main" id="{BE98CE39-0C01-3885-BE7C-0EDAFAF7B736}"/>
              </a:ext>
            </a:extLst>
          </p:cNvPr>
          <p:cNvSpPr txBox="1"/>
          <p:nvPr/>
        </p:nvSpPr>
        <p:spPr>
          <a:xfrm>
            <a:off x="8404656" y="1241208"/>
            <a:ext cx="3192611" cy="35386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1"/>
              </a:buClr>
              <a:buSzPts val="2200"/>
              <a:buFont typeface="Trebuchet MS"/>
              <a:buNone/>
            </a:pPr>
            <a:r>
              <a:rPr lang="en-US" sz="2200" b="1">
                <a:solidFill>
                  <a:schemeClr val="bg1"/>
                </a:solidFill>
                <a:latin typeface="Trebuchet MS"/>
                <a:ea typeface="Trebuchet MS"/>
                <a:cs typeface="Trebuchet MS"/>
                <a:sym typeface="Trebuchet MS"/>
              </a:rPr>
              <a:t>Outbreak</a:t>
            </a:r>
            <a:endParaRPr sz="2200">
              <a:solidFill>
                <a:schemeClr val="bg1"/>
              </a:solidFill>
              <a:latin typeface="Trebuchet MS"/>
              <a:ea typeface="Trebuchet MS"/>
              <a:cs typeface="Trebuchet MS"/>
              <a:sym typeface="Trebuchet MS"/>
            </a:endParaRPr>
          </a:p>
        </p:txBody>
      </p:sp>
      <p:grpSp>
        <p:nvGrpSpPr>
          <p:cNvPr id="17" name="Group 16">
            <a:extLst>
              <a:ext uri="{FF2B5EF4-FFF2-40B4-BE49-F238E27FC236}">
                <a16:creationId xmlns:a16="http://schemas.microsoft.com/office/drawing/2014/main" id="{B6EC3E91-444B-E808-687B-375D24E6933B}"/>
              </a:ext>
            </a:extLst>
          </p:cNvPr>
          <p:cNvGrpSpPr/>
          <p:nvPr/>
        </p:nvGrpSpPr>
        <p:grpSpPr>
          <a:xfrm>
            <a:off x="445069" y="2376160"/>
            <a:ext cx="11156715" cy="1140194"/>
            <a:chOff x="445069" y="1623177"/>
            <a:chExt cx="11156715" cy="1140194"/>
          </a:xfrm>
        </p:grpSpPr>
        <p:cxnSp>
          <p:nvCxnSpPr>
            <p:cNvPr id="18" name="Straight Connector 17">
              <a:extLst>
                <a:ext uri="{FF2B5EF4-FFF2-40B4-BE49-F238E27FC236}">
                  <a16:creationId xmlns:a16="http://schemas.microsoft.com/office/drawing/2014/main" id="{7EF65ACA-9075-8819-2437-E4185866ABE3}"/>
                </a:ext>
              </a:extLst>
            </p:cNvPr>
            <p:cNvCxnSpPr>
              <a:cxnSpLocks/>
            </p:cNvCxnSpPr>
            <p:nvPr/>
          </p:nvCxnSpPr>
          <p:spPr>
            <a:xfrm>
              <a:off x="4067735" y="2199916"/>
              <a:ext cx="4867836"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Google Shape;590;p26">
              <a:extLst>
                <a:ext uri="{FF2B5EF4-FFF2-40B4-BE49-F238E27FC236}">
                  <a16:creationId xmlns:a16="http://schemas.microsoft.com/office/drawing/2014/main" id="{067C54D6-B996-569B-D3CD-F3731429A749}"/>
                </a:ext>
              </a:extLst>
            </p:cNvPr>
            <p:cNvSpPr/>
            <p:nvPr/>
          </p:nvSpPr>
          <p:spPr>
            <a:xfrm>
              <a:off x="5062818" y="1623177"/>
              <a:ext cx="310809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en-US" sz="2000">
                  <a:solidFill>
                    <a:schemeClr val="dk1"/>
                  </a:solidFill>
                  <a:latin typeface="Trebuchet MS"/>
                </a:rPr>
                <a:t>≥ 2 y/o, with AWD and severe dehydration, </a:t>
              </a:r>
              <a:br>
                <a:rPr lang="en-US" sz="2000">
                  <a:latin typeface="Trebuchet MS"/>
                </a:rPr>
              </a:br>
              <a:r>
                <a:rPr lang="en-US" sz="2000">
                  <a:solidFill>
                    <a:schemeClr val="dk1"/>
                  </a:solidFill>
                  <a:latin typeface="Trebuchet MS"/>
                </a:rPr>
                <a:t>or died from AWD</a:t>
              </a:r>
              <a:endParaRPr lang="en-US" sz="2000">
                <a:solidFill>
                  <a:schemeClr val="dk1"/>
                </a:solidFill>
              </a:endParaRPr>
            </a:p>
          </p:txBody>
        </p:sp>
        <p:sp>
          <p:nvSpPr>
            <p:cNvPr id="29" name="Google Shape;590;p26">
              <a:extLst>
                <a:ext uri="{FF2B5EF4-FFF2-40B4-BE49-F238E27FC236}">
                  <a16:creationId xmlns:a16="http://schemas.microsoft.com/office/drawing/2014/main" id="{F6C35B40-17C4-3566-B54E-6817A3AF8EE7}"/>
                </a:ext>
              </a:extLst>
            </p:cNvPr>
            <p:cNvSpPr/>
            <p:nvPr/>
          </p:nvSpPr>
          <p:spPr>
            <a:xfrm>
              <a:off x="8404984" y="1623177"/>
              <a:ext cx="3196800" cy="1140194"/>
            </a:xfrm>
            <a:prstGeom prst="rect">
              <a:avLst/>
            </a:prstGeom>
            <a:solidFill>
              <a:srgbClr val="C8EBEB"/>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en-US" sz="2000">
                  <a:solidFill>
                    <a:schemeClr val="dk1"/>
                  </a:solidFill>
                  <a:latin typeface="Trebuchet MS"/>
                </a:rPr>
                <a:t>Any age, with AWD  </a:t>
              </a:r>
              <a:br>
                <a:rPr lang="en-US" sz="2000">
                  <a:solidFill>
                    <a:schemeClr val="dk1"/>
                  </a:solidFill>
                  <a:latin typeface="Trebuchet MS"/>
                </a:rPr>
              </a:br>
              <a:r>
                <a:rPr lang="en-US" sz="2000">
                  <a:solidFill>
                    <a:schemeClr val="dk1"/>
                  </a:solidFill>
                  <a:latin typeface="Trebuchet MS"/>
                </a:rPr>
                <a:t>or died from AWD</a:t>
              </a:r>
            </a:p>
            <a:p>
              <a:endParaRPr lang="en-US" sz="2200">
                <a:solidFill>
                  <a:schemeClr val="dk1"/>
                </a:solidFill>
                <a:latin typeface="Trebuchet MS"/>
              </a:endParaRPr>
            </a:p>
          </p:txBody>
        </p:sp>
        <p:grpSp>
          <p:nvGrpSpPr>
            <p:cNvPr id="14" name="Group 13">
              <a:extLst>
                <a:ext uri="{FF2B5EF4-FFF2-40B4-BE49-F238E27FC236}">
                  <a16:creationId xmlns:a16="http://schemas.microsoft.com/office/drawing/2014/main" id="{E94245AB-64F0-5479-D6F5-FF22E8694C21}"/>
                </a:ext>
              </a:extLst>
            </p:cNvPr>
            <p:cNvGrpSpPr/>
            <p:nvPr/>
          </p:nvGrpSpPr>
          <p:grpSpPr>
            <a:xfrm>
              <a:off x="445069" y="1948618"/>
              <a:ext cx="4089760" cy="453183"/>
              <a:chOff x="177442" y="1948618"/>
              <a:chExt cx="4089760" cy="453183"/>
            </a:xfrm>
          </p:grpSpPr>
          <p:sp>
            <p:nvSpPr>
              <p:cNvPr id="9" name="Google Shape;590;p26">
                <a:extLst>
                  <a:ext uri="{FF2B5EF4-FFF2-40B4-BE49-F238E27FC236}">
                    <a16:creationId xmlns:a16="http://schemas.microsoft.com/office/drawing/2014/main" id="{E394B43E-9D8E-F2C8-12B9-ED675C665DB3}"/>
                  </a:ext>
                </a:extLst>
              </p:cNvPr>
              <p:cNvSpPr/>
              <p:nvPr/>
            </p:nvSpPr>
            <p:spPr>
              <a:xfrm>
                <a:off x="452974" y="1948618"/>
                <a:ext cx="3814228" cy="453183"/>
              </a:xfrm>
              <a:prstGeom prst="rect">
                <a:avLst/>
              </a:prstGeom>
              <a:solidFill>
                <a:srgbClr val="C8EBEB"/>
              </a:solidFill>
              <a:ln w="9525" cap="flat" cmpd="sng">
                <a:noFill/>
                <a:prstDash val="solid"/>
                <a:round/>
                <a:headEnd type="none" w="sm" len="sm"/>
                <a:tailEnd type="none" w="sm" len="sm"/>
              </a:ln>
            </p:spPr>
            <p:txBody>
              <a:bodyPr spcFirstLastPara="1" wrap="square" lIns="216000" tIns="0" rIns="72000" bIns="0" anchor="ctr" anchorCtr="0">
                <a:noAutofit/>
              </a:bodyPr>
              <a:lstStyle/>
              <a:p>
                <a:r>
                  <a:rPr lang="en-US" sz="2000">
                    <a:solidFill>
                      <a:schemeClr val="dk1"/>
                    </a:solidFill>
                    <a:latin typeface="Trebuchet MS"/>
                    <a:sym typeface="Trebuchet MS"/>
                  </a:rPr>
                  <a:t>Identify a cholera suspect case</a:t>
                </a:r>
                <a:endParaRPr lang="en-US" sz="2000">
                  <a:solidFill>
                    <a:schemeClr val="dk1"/>
                  </a:solidFill>
                  <a:latin typeface="Trebuchet MS"/>
                </a:endParaRPr>
              </a:p>
            </p:txBody>
          </p:sp>
          <p:sp>
            <p:nvSpPr>
              <p:cNvPr id="2" name="Oval 1">
                <a:extLst>
                  <a:ext uri="{FF2B5EF4-FFF2-40B4-BE49-F238E27FC236}">
                    <a16:creationId xmlns:a16="http://schemas.microsoft.com/office/drawing/2014/main" id="{8A13CB87-83D8-18AB-6CE8-73D99B39C342}"/>
                  </a:ext>
                </a:extLst>
              </p:cNvPr>
              <p:cNvSpPr/>
              <p:nvPr/>
            </p:nvSpPr>
            <p:spPr>
              <a:xfrm>
                <a:off x="177442" y="1979094"/>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panose="020B0703020202090204" pitchFamily="34" charset="0"/>
                  </a:rPr>
                  <a:t>2</a:t>
                </a:r>
              </a:p>
            </p:txBody>
          </p:sp>
        </p:grpSp>
      </p:grpSp>
      <p:grpSp>
        <p:nvGrpSpPr>
          <p:cNvPr id="4" name="Group 3">
            <a:extLst>
              <a:ext uri="{FF2B5EF4-FFF2-40B4-BE49-F238E27FC236}">
                <a16:creationId xmlns:a16="http://schemas.microsoft.com/office/drawing/2014/main" id="{9A49C646-2F52-E092-887A-669013CCB619}"/>
              </a:ext>
            </a:extLst>
          </p:cNvPr>
          <p:cNvGrpSpPr/>
          <p:nvPr/>
        </p:nvGrpSpPr>
        <p:grpSpPr>
          <a:xfrm>
            <a:off x="435196" y="1713361"/>
            <a:ext cx="11189885" cy="453734"/>
            <a:chOff x="445069" y="3095334"/>
            <a:chExt cx="11189885" cy="453734"/>
          </a:xfrm>
        </p:grpSpPr>
        <p:cxnSp>
          <p:nvCxnSpPr>
            <p:cNvPr id="19" name="Straight Connector 18">
              <a:extLst>
                <a:ext uri="{FF2B5EF4-FFF2-40B4-BE49-F238E27FC236}">
                  <a16:creationId xmlns:a16="http://schemas.microsoft.com/office/drawing/2014/main" id="{4F5DC9D3-CA3C-6C6B-6ABC-E704CD6CFECF}"/>
                </a:ext>
              </a:extLst>
            </p:cNvPr>
            <p:cNvCxnSpPr/>
            <p:nvPr/>
          </p:nvCxnSpPr>
          <p:spPr>
            <a:xfrm>
              <a:off x="4067735" y="3328513"/>
              <a:ext cx="2556481"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0" name="Google Shape;590;p26">
              <a:extLst>
                <a:ext uri="{FF2B5EF4-FFF2-40B4-BE49-F238E27FC236}">
                  <a16:creationId xmlns:a16="http://schemas.microsoft.com/office/drawing/2014/main" id="{77805696-2014-ADB9-C49F-A08B9E1226EF}"/>
                </a:ext>
              </a:extLst>
            </p:cNvPr>
            <p:cNvSpPr/>
            <p:nvPr/>
          </p:nvSpPr>
          <p:spPr>
            <a:xfrm>
              <a:off x="5062818" y="3095885"/>
              <a:ext cx="6572136" cy="453183"/>
            </a:xfrm>
            <a:prstGeom prst="rect">
              <a:avLst/>
            </a:prstGeom>
            <a:pattFill prst="ltDnDiag">
              <a:fgClr>
                <a:srgbClr val="C8EBEB"/>
              </a:fgClr>
              <a:bgClr>
                <a:schemeClr val="bg1"/>
              </a:bgClr>
            </a:pattFill>
            <a:ln w="9525" cap="flat" cmpd="sng">
              <a:noFill/>
              <a:prstDash val="dash"/>
              <a:round/>
              <a:headEnd type="none" w="sm" len="sm"/>
              <a:tailEnd type="none" w="sm" len="sm"/>
            </a:ln>
          </p:spPr>
          <p:txBody>
            <a:bodyPr spcFirstLastPara="1" wrap="square" lIns="216000" tIns="0" rIns="72000" bIns="0" anchor="ctr" anchorCtr="0">
              <a:noAutofit/>
            </a:bodyPr>
            <a:lstStyle/>
            <a:p>
              <a:r>
                <a:rPr lang="en-US" sz="2000">
                  <a:solidFill>
                    <a:schemeClr val="tx1"/>
                  </a:solidFill>
                  <a:latin typeface="Trebuchet MS"/>
                </a:rPr>
                <a:t>Treat all, rehydration protocols (ATB)</a:t>
              </a:r>
            </a:p>
          </p:txBody>
        </p:sp>
        <p:grpSp>
          <p:nvGrpSpPr>
            <p:cNvPr id="13" name="Group 12">
              <a:extLst>
                <a:ext uri="{FF2B5EF4-FFF2-40B4-BE49-F238E27FC236}">
                  <a16:creationId xmlns:a16="http://schemas.microsoft.com/office/drawing/2014/main" id="{7F25982C-C0BA-057F-B685-D8FECE6A743A}"/>
                </a:ext>
              </a:extLst>
            </p:cNvPr>
            <p:cNvGrpSpPr/>
            <p:nvPr/>
          </p:nvGrpSpPr>
          <p:grpSpPr>
            <a:xfrm>
              <a:off x="445069" y="3095334"/>
              <a:ext cx="4089760" cy="453183"/>
              <a:chOff x="177442" y="3055787"/>
              <a:chExt cx="4089760" cy="453183"/>
            </a:xfrm>
          </p:grpSpPr>
          <p:sp>
            <p:nvSpPr>
              <p:cNvPr id="590" name="Google Shape;590;p26"/>
              <p:cNvSpPr/>
              <p:nvPr/>
            </p:nvSpPr>
            <p:spPr>
              <a:xfrm>
                <a:off x="452974" y="3055787"/>
                <a:ext cx="3814228" cy="453183"/>
              </a:xfrm>
              <a:prstGeom prst="rect">
                <a:avLst/>
              </a:prstGeom>
              <a:pattFill prst="ltDnDiag">
                <a:fgClr>
                  <a:srgbClr val="C8EBEB"/>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pPr marL="0" lvl="0" indent="0">
                  <a:buFont typeface="Arial"/>
                  <a:buNone/>
                </a:pPr>
                <a:r>
                  <a:rPr lang="en-US" sz="2000">
                    <a:solidFill>
                      <a:schemeClr val="tx1"/>
                    </a:solidFill>
                    <a:latin typeface="Trebuchet MS"/>
                    <a:sym typeface="Trebuchet MS"/>
                  </a:rPr>
                  <a:t>Treat the patient</a:t>
                </a:r>
                <a:endParaRPr sz="2000">
                  <a:solidFill>
                    <a:schemeClr val="tx1"/>
                  </a:solidFill>
                  <a:latin typeface="Trebuchet MS"/>
                </a:endParaRPr>
              </a:p>
            </p:txBody>
          </p:sp>
          <p:sp>
            <p:nvSpPr>
              <p:cNvPr id="3" name="Oval 2">
                <a:extLst>
                  <a:ext uri="{FF2B5EF4-FFF2-40B4-BE49-F238E27FC236}">
                    <a16:creationId xmlns:a16="http://schemas.microsoft.com/office/drawing/2014/main" id="{F6937CBF-4006-CCC1-E5C1-EFFDBFDDE32D}"/>
                  </a:ext>
                </a:extLst>
              </p:cNvPr>
              <p:cNvSpPr/>
              <p:nvPr/>
            </p:nvSpPr>
            <p:spPr>
              <a:xfrm>
                <a:off x="177442" y="308626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Trebuchet MS" panose="020B0703020202090204" pitchFamily="34" charset="0"/>
                  </a:rPr>
                  <a:t>1</a:t>
                </a:r>
              </a:p>
            </p:txBody>
          </p:sp>
        </p:grpSp>
      </p:grpSp>
      <p:grpSp>
        <p:nvGrpSpPr>
          <p:cNvPr id="8" name="Group 7">
            <a:extLst>
              <a:ext uri="{FF2B5EF4-FFF2-40B4-BE49-F238E27FC236}">
                <a16:creationId xmlns:a16="http://schemas.microsoft.com/office/drawing/2014/main" id="{BC797BD4-8FD6-8D3C-96AB-A6893AA7B201}"/>
              </a:ext>
            </a:extLst>
          </p:cNvPr>
          <p:cNvGrpSpPr/>
          <p:nvPr/>
        </p:nvGrpSpPr>
        <p:grpSpPr>
          <a:xfrm>
            <a:off x="459777" y="5564363"/>
            <a:ext cx="11152200" cy="760959"/>
            <a:chOff x="459777" y="5564363"/>
            <a:chExt cx="11152200" cy="760959"/>
          </a:xfrm>
        </p:grpSpPr>
        <p:cxnSp>
          <p:nvCxnSpPr>
            <p:cNvPr id="22" name="Straight Connector 21">
              <a:extLst>
                <a:ext uri="{FF2B5EF4-FFF2-40B4-BE49-F238E27FC236}">
                  <a16:creationId xmlns:a16="http://schemas.microsoft.com/office/drawing/2014/main" id="{0E37530D-DD7D-08FD-2E14-635E2D59C0C2}"/>
                </a:ext>
              </a:extLst>
            </p:cNvPr>
            <p:cNvCxnSpPr>
              <a:cxnSpLocks/>
            </p:cNvCxnSpPr>
            <p:nvPr/>
          </p:nvCxnSpPr>
          <p:spPr>
            <a:xfrm>
              <a:off x="4067735" y="5924750"/>
              <a:ext cx="4659406" cy="0"/>
            </a:xfrm>
            <a:prstGeom prst="line">
              <a:avLst/>
            </a:prstGeom>
            <a:ln w="28575"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3" name="Google Shape;590;p26">
              <a:extLst>
                <a:ext uri="{FF2B5EF4-FFF2-40B4-BE49-F238E27FC236}">
                  <a16:creationId xmlns:a16="http://schemas.microsoft.com/office/drawing/2014/main" id="{91327904-C405-EA33-2E0D-EC86638B1C3A}"/>
                </a:ext>
              </a:extLst>
            </p:cNvPr>
            <p:cNvSpPr/>
            <p:nvPr/>
          </p:nvSpPr>
          <p:spPr>
            <a:xfrm>
              <a:off x="5062818" y="5564363"/>
              <a:ext cx="3122797" cy="760959"/>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en-US" sz="2000">
                  <a:solidFill>
                    <a:schemeClr val="tx1"/>
                  </a:solidFill>
                  <a:latin typeface="Trebuchet MS"/>
                </a:rPr>
                <a:t>Record immediately</a:t>
              </a:r>
            </a:p>
            <a:p>
              <a:r>
                <a:rPr lang="en-US" sz="2000">
                  <a:solidFill>
                    <a:schemeClr val="tx1"/>
                  </a:solidFill>
                  <a:latin typeface="Trebuchet MS"/>
                </a:rPr>
                <a:t>Report daily on RDT+</a:t>
              </a:r>
            </a:p>
          </p:txBody>
        </p:sp>
        <p:sp>
          <p:nvSpPr>
            <p:cNvPr id="34" name="Google Shape;590;p26">
              <a:extLst>
                <a:ext uri="{FF2B5EF4-FFF2-40B4-BE49-F238E27FC236}">
                  <a16:creationId xmlns:a16="http://schemas.microsoft.com/office/drawing/2014/main" id="{9BB33CDB-EB65-D315-DF1A-84FC4AA2CE44}"/>
                </a:ext>
              </a:extLst>
            </p:cNvPr>
            <p:cNvSpPr/>
            <p:nvPr/>
          </p:nvSpPr>
          <p:spPr>
            <a:xfrm>
              <a:off x="8436471" y="5564363"/>
              <a:ext cx="3175506" cy="760959"/>
            </a:xfrm>
            <a:prstGeom prst="rect">
              <a:avLst/>
            </a:prstGeom>
            <a:solidFill>
              <a:schemeClr val="accent3">
                <a:lumMod val="40000"/>
                <a:lumOff val="60000"/>
              </a:schemeClr>
            </a:solidFill>
            <a:ln w="9525" cap="flat" cmpd="sng">
              <a:noFill/>
              <a:prstDash val="dash"/>
              <a:round/>
              <a:headEnd type="none" w="sm" len="sm"/>
              <a:tailEnd type="none" w="sm" len="sm"/>
            </a:ln>
          </p:spPr>
          <p:txBody>
            <a:bodyPr spcFirstLastPara="1" wrap="square" lIns="216000" tIns="36000" rIns="72000" bIns="108000" anchor="ctr" anchorCtr="0">
              <a:noAutofit/>
            </a:bodyPr>
            <a:lstStyle/>
            <a:p>
              <a:r>
                <a:rPr lang="en-US" sz="2000">
                  <a:solidFill>
                    <a:schemeClr val="tx1"/>
                  </a:solidFill>
                  <a:latin typeface="Trebuchet MS"/>
                </a:rPr>
                <a:t>Record immediately</a:t>
              </a:r>
            </a:p>
            <a:p>
              <a:r>
                <a:rPr lang="en-US" sz="2000">
                  <a:solidFill>
                    <a:schemeClr val="tx1"/>
                  </a:solidFill>
                  <a:latin typeface="Trebuchet MS"/>
                </a:rPr>
                <a:t>Report weekly</a:t>
              </a:r>
            </a:p>
          </p:txBody>
        </p:sp>
        <p:grpSp>
          <p:nvGrpSpPr>
            <p:cNvPr id="11" name="Group 10">
              <a:extLst>
                <a:ext uri="{FF2B5EF4-FFF2-40B4-BE49-F238E27FC236}">
                  <a16:creationId xmlns:a16="http://schemas.microsoft.com/office/drawing/2014/main" id="{26A1F439-EF03-FB76-FC46-3BC29D488031}"/>
                </a:ext>
              </a:extLst>
            </p:cNvPr>
            <p:cNvGrpSpPr/>
            <p:nvPr/>
          </p:nvGrpSpPr>
          <p:grpSpPr>
            <a:xfrm>
              <a:off x="459777" y="5718251"/>
              <a:ext cx="4089760" cy="453183"/>
              <a:chOff x="177442" y="5956407"/>
              <a:chExt cx="4089760" cy="453183"/>
            </a:xfrm>
          </p:grpSpPr>
          <p:sp>
            <p:nvSpPr>
              <p:cNvPr id="596" name="Google Shape;596;p26"/>
              <p:cNvSpPr txBox="1"/>
              <p:nvPr/>
            </p:nvSpPr>
            <p:spPr>
              <a:xfrm>
                <a:off x="452974" y="5956407"/>
                <a:ext cx="3814228" cy="453183"/>
              </a:xfrm>
              <a:prstGeom prst="rect">
                <a:avLst/>
              </a:prstGeom>
              <a:solidFill>
                <a:schemeClr val="accent3">
                  <a:lumMod val="40000"/>
                  <a:lumOff val="60000"/>
                </a:schemeClr>
              </a:solidFill>
              <a:ln w="9525" cap="flat" cmpd="sng">
                <a:noFill/>
                <a:prstDash val="solid"/>
                <a:round/>
                <a:headEnd type="none" w="sm" len="sm"/>
                <a:tailEnd type="none" w="sm" len="sm"/>
              </a:ln>
            </p:spPr>
            <p:txBody>
              <a:bodyPr spcFirstLastPara="1" wrap="square" lIns="216000" tIns="0" rIns="72000" bIns="0" anchor="ctr" anchorCtr="0">
                <a:noAutofit/>
              </a:bodyPr>
              <a:lstStyle/>
              <a:p>
                <a:pPr marL="0" lvl="0" indent="0">
                  <a:buFont typeface="Arial"/>
                  <a:buNone/>
                </a:pPr>
                <a:r>
                  <a:rPr lang="en-US" sz="2000">
                    <a:solidFill>
                      <a:schemeClr val="tx1"/>
                    </a:solidFill>
                    <a:latin typeface="Trebuchet MS"/>
                    <a:sym typeface="Trebuchet MS"/>
                  </a:rPr>
                  <a:t>Document and report</a:t>
                </a:r>
                <a:endParaRPr sz="2000">
                  <a:solidFill>
                    <a:schemeClr val="tx1"/>
                  </a:solidFill>
                  <a:latin typeface="Trebuchet MS"/>
                </a:endParaRPr>
              </a:p>
            </p:txBody>
          </p:sp>
          <p:sp>
            <p:nvSpPr>
              <p:cNvPr id="7" name="Oval 6">
                <a:extLst>
                  <a:ext uri="{FF2B5EF4-FFF2-40B4-BE49-F238E27FC236}">
                    <a16:creationId xmlns:a16="http://schemas.microsoft.com/office/drawing/2014/main" id="{44A88C25-7532-1849-04EB-B021F1EDDA3E}"/>
                  </a:ext>
                </a:extLst>
              </p:cNvPr>
              <p:cNvSpPr/>
              <p:nvPr/>
            </p:nvSpPr>
            <p:spPr>
              <a:xfrm>
                <a:off x="177442" y="5986883"/>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solidFill>
                      <a:schemeClr val="bg1"/>
                    </a:solidFill>
                    <a:latin typeface="Trebuchet MS" panose="020B0703020202090204" pitchFamily="34" charset="0"/>
                  </a:rPr>
                  <a:t>4</a:t>
                </a:r>
              </a:p>
            </p:txBody>
          </p:sp>
        </p:grpSp>
      </p:grpSp>
      <p:grpSp>
        <p:nvGrpSpPr>
          <p:cNvPr id="10" name="Group 9">
            <a:extLst>
              <a:ext uri="{FF2B5EF4-FFF2-40B4-BE49-F238E27FC236}">
                <a16:creationId xmlns:a16="http://schemas.microsoft.com/office/drawing/2014/main" id="{4D906F83-1D32-1FCD-30A0-C2C6B3E03114}"/>
              </a:ext>
            </a:extLst>
          </p:cNvPr>
          <p:cNvGrpSpPr/>
          <p:nvPr/>
        </p:nvGrpSpPr>
        <p:grpSpPr>
          <a:xfrm>
            <a:off x="445069" y="3719359"/>
            <a:ext cx="11152198" cy="1644675"/>
            <a:chOff x="445069" y="3771906"/>
            <a:chExt cx="11152198" cy="1644675"/>
          </a:xfrm>
        </p:grpSpPr>
        <p:cxnSp>
          <p:nvCxnSpPr>
            <p:cNvPr id="20" name="Straight Connector 19">
              <a:extLst>
                <a:ext uri="{FF2B5EF4-FFF2-40B4-BE49-F238E27FC236}">
                  <a16:creationId xmlns:a16="http://schemas.microsoft.com/office/drawing/2014/main" id="{0D3B1D7D-9A51-3EE3-C50D-AFDE8A82090D}"/>
                </a:ext>
              </a:extLst>
            </p:cNvPr>
            <p:cNvCxnSpPr>
              <a:cxnSpLocks/>
            </p:cNvCxnSpPr>
            <p:nvPr/>
          </p:nvCxnSpPr>
          <p:spPr>
            <a:xfrm>
              <a:off x="4067735" y="4594243"/>
              <a:ext cx="4955241" cy="0"/>
            </a:xfrm>
            <a:prstGeom prst="line">
              <a:avLst/>
            </a:prstGeom>
            <a:ln w="28575" cap="rnd">
              <a:solidFill>
                <a:schemeClr val="accent3">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Google Shape;590;p26">
              <a:extLst>
                <a:ext uri="{FF2B5EF4-FFF2-40B4-BE49-F238E27FC236}">
                  <a16:creationId xmlns:a16="http://schemas.microsoft.com/office/drawing/2014/main" id="{73815C3E-B5A6-9112-A1D1-6D35A778C0D5}"/>
                </a:ext>
              </a:extLst>
            </p:cNvPr>
            <p:cNvSpPr/>
            <p:nvPr/>
          </p:nvSpPr>
          <p:spPr>
            <a:xfrm>
              <a:off x="8436471" y="3771906"/>
              <a:ext cx="3160796" cy="1644675"/>
            </a:xfrm>
            <a:prstGeom prst="rect">
              <a:avLst/>
            </a:prstGeom>
            <a:pattFill prst="ltDnDiag">
              <a:fgClr>
                <a:schemeClr val="accent3">
                  <a:lumMod val="40000"/>
                  <a:lumOff val="60000"/>
                </a:schemeClr>
              </a:fgClr>
              <a:bgClr>
                <a:schemeClr val="bg1"/>
              </a:bgClr>
            </a:pattFill>
            <a:ln w="9525" cap="flat" cmpd="sng">
              <a:noFill/>
              <a:prstDash val="dash"/>
              <a:round/>
              <a:headEnd type="none" w="sm" len="sm"/>
              <a:tailEnd type="none" w="sm" len="sm"/>
            </a:ln>
          </p:spPr>
          <p:txBody>
            <a:bodyPr spcFirstLastPara="1" wrap="square" lIns="216000" tIns="36000" rIns="72000" bIns="108000" anchor="t" anchorCtr="0">
              <a:noAutofit/>
            </a:bodyPr>
            <a:lstStyle/>
            <a:p>
              <a:r>
                <a:rPr lang="en-US" sz="2000">
                  <a:solidFill>
                    <a:schemeClr val="dk1"/>
                  </a:solidFill>
                  <a:latin typeface="Trebuchet MS"/>
                </a:rPr>
                <a:t>RDT on first 3 suspected cases of the day</a:t>
              </a:r>
            </a:p>
            <a:p>
              <a:r>
                <a:rPr lang="en-US" sz="2000">
                  <a:solidFill>
                    <a:schemeClr val="dk1"/>
                  </a:solidFill>
                  <a:latin typeface="Trebuchet MS"/>
                </a:rPr>
                <a:t>Collect and send 3 RDT+ samples per week from the area to laboratory</a:t>
              </a:r>
            </a:p>
          </p:txBody>
        </p:sp>
        <p:grpSp>
          <p:nvGrpSpPr>
            <p:cNvPr id="12" name="Group 11">
              <a:extLst>
                <a:ext uri="{FF2B5EF4-FFF2-40B4-BE49-F238E27FC236}">
                  <a16:creationId xmlns:a16="http://schemas.microsoft.com/office/drawing/2014/main" id="{A014D38A-7C7F-1CFB-D593-8B58163DB79F}"/>
                </a:ext>
              </a:extLst>
            </p:cNvPr>
            <p:cNvGrpSpPr/>
            <p:nvPr/>
          </p:nvGrpSpPr>
          <p:grpSpPr>
            <a:xfrm>
              <a:off x="445069" y="4367651"/>
              <a:ext cx="4089760" cy="453183"/>
              <a:chOff x="177442" y="4394424"/>
              <a:chExt cx="4089760" cy="453183"/>
            </a:xfrm>
          </p:grpSpPr>
          <p:sp>
            <p:nvSpPr>
              <p:cNvPr id="593" name="Google Shape;593;p26"/>
              <p:cNvSpPr txBox="1"/>
              <p:nvPr/>
            </p:nvSpPr>
            <p:spPr>
              <a:xfrm>
                <a:off x="452974" y="4394424"/>
                <a:ext cx="3814228" cy="453183"/>
              </a:xfrm>
              <a:prstGeom prst="rect">
                <a:avLst/>
              </a:prstGeom>
              <a:pattFill prst="ltDnDiag">
                <a:fgClr>
                  <a:schemeClr val="accent3">
                    <a:lumMod val="40000"/>
                    <a:lumOff val="60000"/>
                  </a:schemeClr>
                </a:fgClr>
                <a:bgClr>
                  <a:schemeClr val="bg1"/>
                </a:bgClr>
              </a:pattFill>
              <a:ln w="9525" cap="flat" cmpd="sng">
                <a:noFill/>
                <a:prstDash val="solid"/>
                <a:round/>
                <a:headEnd type="none" w="sm" len="sm"/>
                <a:tailEnd type="none" w="sm" len="sm"/>
              </a:ln>
            </p:spPr>
            <p:txBody>
              <a:bodyPr spcFirstLastPara="1" wrap="square" lIns="216000" tIns="0" rIns="72000" bIns="0" anchor="ctr" anchorCtr="0">
                <a:noAutofit/>
              </a:bodyPr>
              <a:lstStyle/>
              <a:p>
                <a:r>
                  <a:rPr lang="en-US" sz="2000">
                    <a:solidFill>
                      <a:schemeClr val="dk1"/>
                    </a:solidFill>
                    <a:latin typeface="Trebuchet MS"/>
                    <a:sym typeface="Trebuchet MS"/>
                  </a:rPr>
                  <a:t>Test for cholera</a:t>
                </a:r>
                <a:endParaRPr sz="2000">
                  <a:solidFill>
                    <a:schemeClr val="dk1"/>
                  </a:solidFill>
                  <a:latin typeface="Trebuchet MS"/>
                </a:endParaRPr>
              </a:p>
            </p:txBody>
          </p:sp>
          <p:sp>
            <p:nvSpPr>
              <p:cNvPr id="5" name="Oval 4">
                <a:extLst>
                  <a:ext uri="{FF2B5EF4-FFF2-40B4-BE49-F238E27FC236}">
                    <a16:creationId xmlns:a16="http://schemas.microsoft.com/office/drawing/2014/main" id="{6C7F1417-BC90-98E6-116E-B78A04668501}"/>
                  </a:ext>
                </a:extLst>
              </p:cNvPr>
              <p:cNvSpPr/>
              <p:nvPr/>
            </p:nvSpPr>
            <p:spPr>
              <a:xfrm>
                <a:off x="177442" y="4424900"/>
                <a:ext cx="392966" cy="3922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3</a:t>
                </a:r>
              </a:p>
            </p:txBody>
          </p:sp>
        </p:grpSp>
        <p:sp>
          <p:nvSpPr>
            <p:cNvPr id="16" name="TextBox 15">
              <a:extLst>
                <a:ext uri="{FF2B5EF4-FFF2-40B4-BE49-F238E27FC236}">
                  <a16:creationId xmlns:a16="http://schemas.microsoft.com/office/drawing/2014/main" id="{B205DB1D-AE36-573E-2766-2EF8E2CBC530}"/>
                </a:ext>
              </a:extLst>
            </p:cNvPr>
            <p:cNvSpPr txBox="1"/>
            <p:nvPr/>
          </p:nvSpPr>
          <p:spPr>
            <a:xfrm>
              <a:off x="5062818" y="3771906"/>
              <a:ext cx="3108089" cy="1644675"/>
            </a:xfrm>
            <a:prstGeom prst="rect">
              <a:avLst/>
            </a:prstGeom>
            <a:pattFill prst="ltDnDiag">
              <a:fgClr>
                <a:schemeClr val="accent3">
                  <a:lumMod val="40000"/>
                  <a:lumOff val="60000"/>
                </a:schemeClr>
              </a:fgClr>
              <a:bgClr>
                <a:schemeClr val="bg1"/>
              </a:bgClr>
            </a:pattFill>
            <a:ln>
              <a:noFill/>
              <a:prstDash val="dash"/>
            </a:ln>
          </p:spPr>
          <p:txBody>
            <a:bodyPr wrap="square" tIns="36000" rtlCol="0">
              <a:noAutofit/>
            </a:bodyPr>
            <a:lstStyle/>
            <a:p>
              <a:r>
                <a:rPr lang="en-US" sz="2000">
                  <a:solidFill>
                    <a:schemeClr val="dk1"/>
                  </a:solidFill>
                  <a:latin typeface="Trebuchet MS"/>
                </a:rPr>
                <a:t>RDT on all suspect cases</a:t>
              </a:r>
            </a:p>
            <a:p>
              <a:r>
                <a:rPr lang="en-US" sz="2000">
                  <a:solidFill>
                    <a:schemeClr val="dk1"/>
                  </a:solidFill>
                  <a:latin typeface="Trebuchet MS"/>
                </a:rPr>
                <a:t>Collect and send sample from all RDT+ to laboratory</a:t>
              </a:r>
            </a:p>
          </p:txBody>
        </p:sp>
      </p:grpSp>
      <p:sp>
        <p:nvSpPr>
          <p:cNvPr id="21" name="Google Shape;18;p31">
            <a:extLst>
              <a:ext uri="{FF2B5EF4-FFF2-40B4-BE49-F238E27FC236}">
                <a16:creationId xmlns:a16="http://schemas.microsoft.com/office/drawing/2014/main" id="{21CF2478-E907-7D81-98AD-995823727B8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10</a:t>
            </a:fld>
            <a:endParaRPr sz="1200">
              <a:solidFill>
                <a:schemeClr val="tx1">
                  <a:lumMod val="40000"/>
                  <a:lumOff val="60000"/>
                </a:schemeClr>
              </a:solidFill>
            </a:endParaRPr>
          </a:p>
        </p:txBody>
      </p:sp>
    </p:spTree>
    <p:extLst>
      <p:ext uri="{BB962C8B-B14F-4D97-AF65-F5344CB8AC3E}">
        <p14:creationId xmlns:p14="http://schemas.microsoft.com/office/powerpoint/2010/main" val="89734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275940"/>
            <a:ext cx="10515600" cy="1325563"/>
          </a:xfrm>
        </p:spPr>
        <p:txBody>
          <a:bodyPr>
            <a:normAutofit/>
          </a:bodyPr>
          <a:lstStyle/>
          <a:p>
            <a:r>
              <a:rPr lang="en-GB" b="1"/>
              <a:t>Samples for RDTs</a:t>
            </a:r>
          </a:p>
        </p:txBody>
      </p:sp>
      <p:sp>
        <p:nvSpPr>
          <p:cNvPr id="3" name="Content Placeholder 2">
            <a:extLst>
              <a:ext uri="{FF2B5EF4-FFF2-40B4-BE49-F238E27FC236}">
                <a16:creationId xmlns:a16="http://schemas.microsoft.com/office/drawing/2014/main" id="{B76075BE-D8C3-1987-5690-93DD5B0D3B48}"/>
              </a:ext>
            </a:extLst>
          </p:cNvPr>
          <p:cNvSpPr>
            <a:spLocks noGrp="1"/>
          </p:cNvSpPr>
          <p:nvPr>
            <p:ph sz="half" idx="1"/>
          </p:nvPr>
        </p:nvSpPr>
        <p:spPr>
          <a:xfrm>
            <a:off x="976544" y="2991777"/>
            <a:ext cx="4714923" cy="3346882"/>
          </a:xfrm>
          <a:ln w="9525">
            <a:solidFill>
              <a:schemeClr val="tx1"/>
            </a:solidFill>
          </a:ln>
        </p:spPr>
        <p:txBody>
          <a:bodyPr lIns="216000" tIns="216000" rIns="216000" bIns="216000">
            <a:noAutofit/>
          </a:bodyPr>
          <a:lstStyle/>
          <a:p>
            <a:pPr>
              <a:buClr>
                <a:srgbClr val="26BCB4"/>
              </a:buClr>
            </a:pPr>
            <a:r>
              <a:rPr lang="en-US" b="1">
                <a:solidFill>
                  <a:schemeClr val="accent1"/>
                </a:solidFill>
              </a:rPr>
              <a:t>Appropriate</a:t>
            </a:r>
            <a:r>
              <a:rPr lang="en-US"/>
              <a:t> stool specimens for direct testing by RDTs:</a:t>
            </a:r>
          </a:p>
          <a:p>
            <a:pPr marL="198000" lvl="1" indent="-198000">
              <a:buFont typeface="Arial" panose="020B0604020202020204" pitchFamily="34" charset="0"/>
              <a:buChar char="•"/>
            </a:pPr>
            <a:r>
              <a:rPr lang="en-US"/>
              <a:t>liquid stool</a:t>
            </a:r>
          </a:p>
          <a:p>
            <a:pPr marL="198000" lvl="1" indent="-198000">
              <a:buFont typeface="Arial" panose="020B0604020202020204" pitchFamily="34" charset="0"/>
              <a:buChar char="•"/>
            </a:pPr>
            <a:r>
              <a:rPr lang="en-US"/>
              <a:t>viscous, mucoid, soft or semi-solid stool</a:t>
            </a:r>
          </a:p>
        </p:txBody>
      </p:sp>
      <p:sp>
        <p:nvSpPr>
          <p:cNvPr id="4" name="Content Placeholder 3">
            <a:extLst>
              <a:ext uri="{FF2B5EF4-FFF2-40B4-BE49-F238E27FC236}">
                <a16:creationId xmlns:a16="http://schemas.microsoft.com/office/drawing/2014/main" id="{40477469-71F0-CC53-983F-2D19038C99EB}"/>
              </a:ext>
            </a:extLst>
          </p:cNvPr>
          <p:cNvSpPr>
            <a:spLocks noGrp="1"/>
          </p:cNvSpPr>
          <p:nvPr>
            <p:ph sz="half" idx="2"/>
          </p:nvPr>
        </p:nvSpPr>
        <p:spPr>
          <a:xfrm>
            <a:off x="6273050" y="2991776"/>
            <a:ext cx="5215216" cy="3346883"/>
          </a:xfrm>
          <a:ln>
            <a:solidFill>
              <a:schemeClr val="tx1"/>
            </a:solidFill>
          </a:ln>
        </p:spPr>
        <p:txBody>
          <a:bodyPr lIns="216000" tIns="216000" rIns="216000" bIns="216000">
            <a:noAutofit/>
          </a:bodyPr>
          <a:lstStyle/>
          <a:p>
            <a:pPr>
              <a:buClr>
                <a:srgbClr val="26BCB4"/>
              </a:buClr>
            </a:pPr>
            <a:r>
              <a:rPr lang="en-US" b="1">
                <a:solidFill>
                  <a:schemeClr val="accent1"/>
                </a:solidFill>
              </a:rPr>
              <a:t>Inappropriate</a:t>
            </a:r>
            <a:r>
              <a:rPr lang="en-US"/>
              <a:t> stool specimens for direct testing by RDTs:</a:t>
            </a:r>
          </a:p>
          <a:p>
            <a:pPr marL="198000" lvl="1" indent="-198000">
              <a:buFont typeface="Arial" panose="020B0604020202020204" pitchFamily="34" charset="0"/>
              <a:buChar char="•"/>
            </a:pPr>
            <a:r>
              <a:rPr lang="en-US"/>
              <a:t>stool preserved in Cary-Blair transport medium</a:t>
            </a:r>
          </a:p>
          <a:p>
            <a:pPr marL="198000" lvl="1" indent="-198000">
              <a:buFont typeface="Arial" panose="020B0604020202020204" pitchFamily="34" charset="0"/>
              <a:buChar char="•"/>
            </a:pPr>
            <a:r>
              <a:rPr lang="en-US"/>
              <a:t>rectal swabs </a:t>
            </a:r>
          </a:p>
          <a:p>
            <a:endParaRPr lang="en-GB"/>
          </a:p>
        </p:txBody>
      </p:sp>
      <p:sp>
        <p:nvSpPr>
          <p:cNvPr id="8" name="TextBox 7">
            <a:extLst>
              <a:ext uri="{FF2B5EF4-FFF2-40B4-BE49-F238E27FC236}">
                <a16:creationId xmlns:a16="http://schemas.microsoft.com/office/drawing/2014/main" id="{772A3814-E4FA-8EFE-6DB4-23D3A92E47FF}"/>
              </a:ext>
            </a:extLst>
          </p:cNvPr>
          <p:cNvSpPr txBox="1"/>
          <p:nvPr/>
        </p:nvSpPr>
        <p:spPr>
          <a:xfrm>
            <a:off x="6422087" y="5035637"/>
            <a:ext cx="4917142" cy="1038195"/>
          </a:xfrm>
          <a:prstGeom prst="rect">
            <a:avLst/>
          </a:prstGeom>
          <a:solidFill>
            <a:schemeClr val="bg2"/>
          </a:solidFill>
          <a:ln>
            <a:noFill/>
          </a:ln>
        </p:spPr>
        <p:txBody>
          <a:bodyPr wrap="square">
            <a:noAutofit/>
          </a:bodyPr>
          <a:lstStyle/>
          <a:p>
            <a:pPr>
              <a:buClr>
                <a:srgbClr val="26BCB4"/>
              </a:buClr>
            </a:pPr>
            <a:r>
              <a:rPr lang="en-US" sz="2200" b="1">
                <a:solidFill>
                  <a:schemeClr val="accent1"/>
                </a:solidFill>
              </a:rPr>
              <a:t>Note: </a:t>
            </a:r>
            <a:r>
              <a:rPr lang="en-US" sz="2200" b="1"/>
              <a:t>These specimens require additional steps (for example, enrichment) in a laboratory.</a:t>
            </a:r>
          </a:p>
        </p:txBody>
      </p:sp>
      <p:sp>
        <p:nvSpPr>
          <p:cNvPr id="7" name="TextBox 6">
            <a:extLst>
              <a:ext uri="{FF2B5EF4-FFF2-40B4-BE49-F238E27FC236}">
                <a16:creationId xmlns:a16="http://schemas.microsoft.com/office/drawing/2014/main" id="{609F0F13-6F41-6755-2D75-0D9F648BF661}"/>
              </a:ext>
            </a:extLst>
          </p:cNvPr>
          <p:cNvSpPr txBox="1"/>
          <p:nvPr/>
        </p:nvSpPr>
        <p:spPr>
          <a:xfrm>
            <a:off x="972666" y="1601503"/>
            <a:ext cx="10515600" cy="1107996"/>
          </a:xfrm>
          <a:prstGeom prst="rect">
            <a:avLst/>
          </a:prstGeom>
          <a:noFill/>
        </p:spPr>
        <p:txBody>
          <a:bodyPr wrap="square">
            <a:spAutoFit/>
          </a:bodyPr>
          <a:lstStyle/>
          <a:p>
            <a:r>
              <a:rPr lang="en-US" sz="2200" b="0" i="0">
                <a:solidFill>
                  <a:srgbClr val="000000"/>
                </a:solidFill>
                <a:effectLst/>
                <a:latin typeface="+mj-lt"/>
              </a:rPr>
              <a:t>RDTs should ideally be performed on fresh stool specimens </a:t>
            </a:r>
            <a:r>
              <a:rPr lang="en-US" sz="2200" b="1" i="0">
                <a:solidFill>
                  <a:schemeClr val="accent1"/>
                </a:solidFill>
                <a:effectLst/>
                <a:latin typeface="+mj-lt"/>
              </a:rPr>
              <a:t>within 2 hours of collection</a:t>
            </a:r>
            <a:r>
              <a:rPr lang="en-US" sz="2200" b="0" i="0">
                <a:effectLst/>
                <a:latin typeface="+mj-lt"/>
              </a:rPr>
              <a:t> </a:t>
            </a:r>
            <a:r>
              <a:rPr lang="en-US" sz="2200" b="0" i="0">
                <a:solidFill>
                  <a:srgbClr val="000000"/>
                </a:solidFill>
                <a:effectLst/>
                <a:latin typeface="+mj-lt"/>
              </a:rPr>
              <a:t>from a patient who has been </a:t>
            </a:r>
            <a:r>
              <a:rPr lang="en-US" sz="2200" b="1" i="0">
                <a:solidFill>
                  <a:schemeClr val="accent1"/>
                </a:solidFill>
                <a:effectLst/>
                <a:latin typeface="+mj-lt"/>
              </a:rPr>
              <a:t>ill for less than 4 days </a:t>
            </a:r>
            <a:r>
              <a:rPr lang="en-US" sz="2200" b="0" i="0">
                <a:effectLst/>
                <a:latin typeface="+mj-lt"/>
              </a:rPr>
              <a:t>and who has </a:t>
            </a:r>
            <a:r>
              <a:rPr lang="en-US" sz="2200" b="1" i="0">
                <a:solidFill>
                  <a:schemeClr val="accent1"/>
                </a:solidFill>
                <a:effectLst/>
                <a:latin typeface="+mj-lt"/>
              </a:rPr>
              <a:t>not been given antibiotics</a:t>
            </a:r>
            <a:r>
              <a:rPr lang="en-US" sz="2200" b="0" i="0">
                <a:effectLst/>
                <a:latin typeface="+mj-lt"/>
              </a:rPr>
              <a:t>.</a:t>
            </a:r>
            <a:endParaRPr lang="en-US" sz="2200">
              <a:latin typeface="+mj-lt"/>
            </a:endParaRPr>
          </a:p>
        </p:txBody>
      </p:sp>
      <p:sp>
        <p:nvSpPr>
          <p:cNvPr id="5" name="Triangle 4">
            <a:extLst>
              <a:ext uri="{FF2B5EF4-FFF2-40B4-BE49-F238E27FC236}">
                <a16:creationId xmlns:a16="http://schemas.microsoft.com/office/drawing/2014/main" id="{146D5F32-46F7-6B4C-AEE9-FB5647CAB5D9}"/>
              </a:ext>
            </a:extLst>
          </p:cNvPr>
          <p:cNvSpPr/>
          <p:nvPr/>
        </p:nvSpPr>
        <p:spPr>
          <a:xfrm rot="10800000">
            <a:off x="1114645"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5">
            <a:extLst>
              <a:ext uri="{FF2B5EF4-FFF2-40B4-BE49-F238E27FC236}">
                <a16:creationId xmlns:a16="http://schemas.microsoft.com/office/drawing/2014/main" id="{BACD45E8-0A49-97CF-CCB5-64E8E7FC23DE}"/>
              </a:ext>
            </a:extLst>
          </p:cNvPr>
          <p:cNvSpPr/>
          <p:nvPr/>
        </p:nvSpPr>
        <p:spPr>
          <a:xfrm rot="10800000">
            <a:off x="6361351" y="28911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Google Shape;18;p31">
            <a:extLst>
              <a:ext uri="{FF2B5EF4-FFF2-40B4-BE49-F238E27FC236}">
                <a16:creationId xmlns:a16="http://schemas.microsoft.com/office/drawing/2014/main" id="{99340AB9-C785-C0E7-3F58-8D9B9A8B06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11</a:t>
            </a:fld>
            <a:endParaRPr sz="1200">
              <a:solidFill>
                <a:schemeClr val="tx1">
                  <a:lumMod val="40000"/>
                  <a:lumOff val="60000"/>
                </a:schemeClr>
              </a:solidFill>
            </a:endParaRPr>
          </a:p>
        </p:txBody>
      </p:sp>
    </p:spTree>
    <p:extLst>
      <p:ext uri="{BB962C8B-B14F-4D97-AF65-F5344CB8AC3E}">
        <p14:creationId xmlns:p14="http://schemas.microsoft.com/office/powerpoint/2010/main" val="158619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C6F0-1E31-8373-E82A-B1655F7BC554}"/>
              </a:ext>
            </a:extLst>
          </p:cNvPr>
          <p:cNvSpPr>
            <a:spLocks noGrp="1"/>
          </p:cNvSpPr>
          <p:nvPr>
            <p:ph type="title"/>
          </p:nvPr>
        </p:nvSpPr>
        <p:spPr/>
        <p:txBody>
          <a:bodyPr>
            <a:normAutofit/>
          </a:bodyPr>
          <a:lstStyle/>
          <a:p>
            <a:r>
              <a:rPr lang="en-GB" b="1"/>
              <a:t>RDTs - Limitations</a:t>
            </a:r>
          </a:p>
        </p:txBody>
      </p:sp>
      <p:sp>
        <p:nvSpPr>
          <p:cNvPr id="7" name="TextBox 6">
            <a:extLst>
              <a:ext uri="{FF2B5EF4-FFF2-40B4-BE49-F238E27FC236}">
                <a16:creationId xmlns:a16="http://schemas.microsoft.com/office/drawing/2014/main" id="{B2C1A36F-31F8-258F-F11D-F2F8BC987BFD}"/>
              </a:ext>
            </a:extLst>
          </p:cNvPr>
          <p:cNvSpPr txBox="1"/>
          <p:nvPr/>
        </p:nvSpPr>
        <p:spPr>
          <a:xfrm>
            <a:off x="909636" y="2036319"/>
            <a:ext cx="10444164" cy="3539430"/>
          </a:xfrm>
          <a:prstGeom prst="rect">
            <a:avLst/>
          </a:prstGeom>
          <a:noFill/>
        </p:spPr>
        <p:txBody>
          <a:bodyPr wrap="square" lIns="91440" tIns="45720" rIns="91440" bIns="45720" rtlCol="0" anchor="t">
            <a:spAutoFit/>
          </a:bodyPr>
          <a:lstStyle/>
          <a:p>
            <a:pPr marL="342900" indent="-197485">
              <a:spcAft>
                <a:spcPts val="2400"/>
              </a:spcAft>
              <a:buClr>
                <a:srgbClr val="26BCB4"/>
              </a:buClr>
              <a:buFont typeface="Arial" panose="020B0604020202020204" pitchFamily="34" charset="0"/>
              <a:buChar char="•"/>
            </a:pPr>
            <a:r>
              <a:rPr lang="en-US" sz="2400"/>
              <a:t>Cholera RDTs are </a:t>
            </a:r>
            <a:r>
              <a:rPr lang="en-US" sz="2400" b="1">
                <a:solidFill>
                  <a:srgbClr val="129C94"/>
                </a:solidFill>
              </a:rPr>
              <a:t>not a replacement for stool culture or any molecular test</a:t>
            </a:r>
            <a:r>
              <a:rPr lang="en-US" sz="2400"/>
              <a:t> to confirm cholera or to confirm a cholera outbreak. </a:t>
            </a:r>
          </a:p>
          <a:p>
            <a:pPr marL="342900" indent="-197485">
              <a:spcAft>
                <a:spcPts val="2400"/>
              </a:spcAft>
              <a:buClr>
                <a:srgbClr val="26BCB4"/>
              </a:buClr>
              <a:buFont typeface="Arial" panose="020B0604020202020204" pitchFamily="34" charset="0"/>
              <a:buChar char="•"/>
            </a:pPr>
            <a:r>
              <a:rPr lang="en-US" sz="2400"/>
              <a:t>Cholera RDTs </a:t>
            </a:r>
            <a:r>
              <a:rPr lang="en-US" sz="2400" b="1">
                <a:solidFill>
                  <a:srgbClr val="129C94"/>
                </a:solidFill>
              </a:rPr>
              <a:t>cannot be used for diagnosis</a:t>
            </a:r>
            <a:r>
              <a:rPr lang="en-US" sz="2400">
                <a:solidFill>
                  <a:srgbClr val="129C94"/>
                </a:solidFill>
              </a:rPr>
              <a:t> </a:t>
            </a:r>
            <a:r>
              <a:rPr lang="en-US" sz="2400" b="1">
                <a:solidFill>
                  <a:srgbClr val="129C94"/>
                </a:solidFill>
              </a:rPr>
              <a:t>of individual cholera cases</a:t>
            </a:r>
            <a:r>
              <a:rPr lang="en-US" sz="2400" b="1"/>
              <a:t>.</a:t>
            </a:r>
            <a:endParaRPr lang="en-US" sz="2400"/>
          </a:p>
          <a:p>
            <a:pPr marL="342900" indent="-197485">
              <a:spcAft>
                <a:spcPts val="2400"/>
              </a:spcAft>
              <a:buClr>
                <a:srgbClr val="26BCB4"/>
              </a:buClr>
              <a:buFont typeface="Arial" panose="020B0604020202020204" pitchFamily="34" charset="0"/>
              <a:buChar char="•"/>
            </a:pPr>
            <a:r>
              <a:rPr lang="en-US" sz="2400"/>
              <a:t>The result of cholera RDTs </a:t>
            </a:r>
            <a:r>
              <a:rPr lang="en-US" sz="2400" b="1">
                <a:solidFill>
                  <a:srgbClr val="129C94"/>
                </a:solidFill>
              </a:rPr>
              <a:t>should not influence case management</a:t>
            </a:r>
            <a:r>
              <a:rPr lang="en-US" sz="2400"/>
              <a:t>.</a:t>
            </a:r>
          </a:p>
          <a:p>
            <a:pPr marL="342900" indent="-197485">
              <a:spcAft>
                <a:spcPts val="2400"/>
              </a:spcAft>
              <a:buClr>
                <a:srgbClr val="26BCB4"/>
              </a:buClr>
              <a:buFont typeface="Arial" panose="020B0604020202020204" pitchFamily="34" charset="0"/>
              <a:buChar char="•"/>
            </a:pPr>
            <a:r>
              <a:rPr lang="en-US" sz="2400"/>
              <a:t>Cholera RDTs </a:t>
            </a:r>
            <a:r>
              <a:rPr lang="en-US" sz="2400" b="1">
                <a:solidFill>
                  <a:srgbClr val="129C94"/>
                </a:solidFill>
              </a:rPr>
              <a:t>do not detect the cholera toxin</a:t>
            </a:r>
            <a:r>
              <a:rPr lang="en-US" sz="2400"/>
              <a:t>.</a:t>
            </a:r>
          </a:p>
          <a:p>
            <a:pPr marL="342900" indent="-197485">
              <a:spcAft>
                <a:spcPts val="2400"/>
              </a:spcAft>
              <a:buClr>
                <a:srgbClr val="26BCB4"/>
              </a:buClr>
              <a:buFont typeface="Arial" panose="020B0604020202020204" pitchFamily="34" charset="0"/>
              <a:buChar char="•"/>
            </a:pPr>
            <a:r>
              <a:rPr lang="en-US" sz="2400"/>
              <a:t>Cholera RDTs </a:t>
            </a:r>
            <a:r>
              <a:rPr lang="en-US" sz="2400" b="1">
                <a:solidFill>
                  <a:srgbClr val="129C94"/>
                </a:solidFill>
              </a:rPr>
              <a:t>do not provide antimicrobial susceptibility data</a:t>
            </a:r>
            <a:r>
              <a:rPr lang="en-US" sz="2400"/>
              <a:t>.</a:t>
            </a:r>
          </a:p>
        </p:txBody>
      </p:sp>
      <p:grpSp>
        <p:nvGrpSpPr>
          <p:cNvPr id="9" name="Google Shape;515;p23">
            <a:extLst>
              <a:ext uri="{FF2B5EF4-FFF2-40B4-BE49-F238E27FC236}">
                <a16:creationId xmlns:a16="http://schemas.microsoft.com/office/drawing/2014/main" id="{12234F47-3A18-E015-4574-C80E9DBBCFE6}"/>
              </a:ext>
            </a:extLst>
          </p:cNvPr>
          <p:cNvGrpSpPr/>
          <p:nvPr/>
        </p:nvGrpSpPr>
        <p:grpSpPr>
          <a:xfrm>
            <a:off x="1673385" y="517469"/>
            <a:ext cx="1369005" cy="1179838"/>
            <a:chOff x="5411498" y="1710790"/>
            <a:chExt cx="1369005" cy="1179838"/>
          </a:xfrm>
        </p:grpSpPr>
        <p:sp>
          <p:nvSpPr>
            <p:cNvPr id="10" name="Google Shape;516;p23">
              <a:extLst>
                <a:ext uri="{FF2B5EF4-FFF2-40B4-BE49-F238E27FC236}">
                  <a16:creationId xmlns:a16="http://schemas.microsoft.com/office/drawing/2014/main" id="{5D2CB521-D97C-E9DA-D406-00D3F184EC64}"/>
                </a:ext>
              </a:extLst>
            </p:cNvPr>
            <p:cNvSpPr/>
            <p:nvPr/>
          </p:nvSpPr>
          <p:spPr>
            <a:xfrm>
              <a:off x="5411498" y="1710790"/>
              <a:ext cx="1369005" cy="1077584"/>
            </a:xfrm>
            <a:prstGeom prst="triangle">
              <a:avLst>
                <a:gd name="adj" fmla="val 50000"/>
              </a:avLst>
            </a:prstGeom>
            <a:solidFill>
              <a:schemeClr val="lt1"/>
            </a:solidFill>
            <a:ln w="76200" cap="flat" cmpd="sng">
              <a:solidFill>
                <a:srgbClr val="ED0642"/>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4800">
                <a:solidFill>
                  <a:srgbClr val="ED0642"/>
                </a:solidFill>
                <a:latin typeface="Trebuchet MS"/>
                <a:ea typeface="Trebuchet MS"/>
                <a:cs typeface="Trebuchet MS"/>
                <a:sym typeface="Trebuchet MS"/>
              </a:endParaRPr>
            </a:p>
          </p:txBody>
        </p:sp>
        <p:sp>
          <p:nvSpPr>
            <p:cNvPr id="11" name="Google Shape;517;p23">
              <a:extLst>
                <a:ext uri="{FF2B5EF4-FFF2-40B4-BE49-F238E27FC236}">
                  <a16:creationId xmlns:a16="http://schemas.microsoft.com/office/drawing/2014/main" id="{363C6158-0567-8211-0670-4EA3A30D4473}"/>
                </a:ext>
              </a:extLst>
            </p:cNvPr>
            <p:cNvSpPr txBox="1"/>
            <p:nvPr/>
          </p:nvSpPr>
          <p:spPr>
            <a:xfrm>
              <a:off x="5571564" y="1874965"/>
              <a:ext cx="1048871" cy="101566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US" sz="6000" b="1">
                  <a:solidFill>
                    <a:srgbClr val="ED0642"/>
                  </a:solidFill>
                  <a:latin typeface="Trebuchet MS"/>
                  <a:ea typeface="Trebuchet MS"/>
                  <a:cs typeface="Trebuchet MS"/>
                  <a:sym typeface="Trebuchet MS"/>
                </a:rPr>
                <a:t>!</a:t>
              </a:r>
              <a:endParaRPr/>
            </a:p>
          </p:txBody>
        </p:sp>
      </p:grpSp>
      <p:sp>
        <p:nvSpPr>
          <p:cNvPr id="3" name="Google Shape;18;p31">
            <a:extLst>
              <a:ext uri="{FF2B5EF4-FFF2-40B4-BE49-F238E27FC236}">
                <a16:creationId xmlns:a16="http://schemas.microsoft.com/office/drawing/2014/main" id="{541B3625-BD96-BCB2-833E-CC381D6DAB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12</a:t>
            </a:fld>
            <a:endParaRPr sz="1200">
              <a:solidFill>
                <a:schemeClr val="tx1">
                  <a:lumMod val="40000"/>
                  <a:lumOff val="60000"/>
                </a:schemeClr>
              </a:solidFill>
            </a:endParaRPr>
          </a:p>
        </p:txBody>
      </p:sp>
    </p:spTree>
    <p:extLst>
      <p:ext uri="{BB962C8B-B14F-4D97-AF65-F5344CB8AC3E}">
        <p14:creationId xmlns:p14="http://schemas.microsoft.com/office/powerpoint/2010/main" val="34433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r>
              <a:rPr lang="en-US"/>
              <a:t>SAFETY</a:t>
            </a:r>
            <a:endParaRPr lang="fr-FR"/>
          </a:p>
        </p:txBody>
      </p:sp>
      <p:pic>
        <p:nvPicPr>
          <p:cNvPr id="5" name="Picture Placeholder 4">
            <a:extLst>
              <a:ext uri="{FF2B5EF4-FFF2-40B4-BE49-F238E27FC236}">
                <a16:creationId xmlns:a16="http://schemas.microsoft.com/office/drawing/2014/main" id="{83B21C88-64DD-3E44-9942-2AAEAD23BC45}"/>
              </a:ext>
            </a:extLst>
          </p:cNvPr>
          <p:cNvPicPr>
            <a:picLocks noGrp="1" noChangeAspect="1"/>
          </p:cNvPicPr>
          <p:nvPr>
            <p:ph type="pic" sz="quarter" idx="10"/>
          </p:nvPr>
        </p:nvPicPr>
        <p:blipFill rotWithShape="1">
          <a:blip r:embed="rId3"/>
          <a:srcRect t="-3015" b="937"/>
          <a:stretch/>
        </p:blipFill>
        <p:spPr>
          <a:xfrm>
            <a:off x="8755063" y="2813002"/>
            <a:ext cx="2840740" cy="3522711"/>
          </a:xfrm>
        </p:spPr>
      </p:pic>
    </p:spTree>
    <p:extLst>
      <p:ext uri="{BB962C8B-B14F-4D97-AF65-F5344CB8AC3E}">
        <p14:creationId xmlns:p14="http://schemas.microsoft.com/office/powerpoint/2010/main" val="78683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0A0455-501A-3D43-616A-A55105DB9E90}"/>
              </a:ext>
            </a:extLst>
          </p:cNvPr>
          <p:cNvSpPr>
            <a:spLocks noGrp="1"/>
          </p:cNvSpPr>
          <p:nvPr>
            <p:ph type="title"/>
          </p:nvPr>
        </p:nvSpPr>
        <p:spPr>
          <a:xfrm>
            <a:off x="1516773" y="347615"/>
            <a:ext cx="10074335" cy="1122052"/>
          </a:xfrm>
        </p:spPr>
        <p:txBody>
          <a:bodyPr>
            <a:normAutofit/>
          </a:bodyPr>
          <a:lstStyle/>
          <a:p>
            <a:r>
              <a:rPr lang="en-US">
                <a:latin typeface="Trebuchet MS"/>
                <a:ea typeface="Tahoma"/>
                <a:cs typeface="Tahoma"/>
              </a:rPr>
              <a:t>Safety first</a:t>
            </a:r>
            <a:endParaRPr lang="fr-FR" sz="4400">
              <a:latin typeface="Trebuchet MS"/>
              <a:ea typeface="Tahoma"/>
              <a:cs typeface="Tahoma"/>
            </a:endParaRPr>
          </a:p>
        </p:txBody>
      </p:sp>
      <p:sp>
        <p:nvSpPr>
          <p:cNvPr id="9" name="TextBox 8">
            <a:extLst>
              <a:ext uri="{FF2B5EF4-FFF2-40B4-BE49-F238E27FC236}">
                <a16:creationId xmlns:a16="http://schemas.microsoft.com/office/drawing/2014/main" id="{404B019D-7300-7D49-EC4A-E11D7B702ED0}"/>
              </a:ext>
            </a:extLst>
          </p:cNvPr>
          <p:cNvSpPr txBox="1"/>
          <p:nvPr/>
        </p:nvSpPr>
        <p:spPr>
          <a:xfrm>
            <a:off x="3579223" y="4152370"/>
            <a:ext cx="2516372" cy="1446550"/>
          </a:xfrm>
          <a:prstGeom prst="rect">
            <a:avLst/>
          </a:prstGeom>
          <a:noFill/>
        </p:spPr>
        <p:txBody>
          <a:bodyPr wrap="square" lIns="91440" tIns="45720" rIns="91440" bIns="45720" anchor="t">
            <a:spAutoFit/>
          </a:bodyPr>
          <a:lstStyle/>
          <a:p>
            <a:pPr algn="ctr">
              <a:spcAft>
                <a:spcPts val="600"/>
              </a:spcAft>
              <a:buClr>
                <a:srgbClr val="26BCB4"/>
              </a:buClr>
            </a:pPr>
            <a:r>
              <a:rPr lang="en-US" sz="2200">
                <a:latin typeface="Trebuchet MS"/>
              </a:rPr>
              <a:t>Wear gloves when collecting and handling stool specimens.</a:t>
            </a:r>
          </a:p>
        </p:txBody>
      </p:sp>
      <p:sp>
        <p:nvSpPr>
          <p:cNvPr id="10" name="TextBox 9">
            <a:extLst>
              <a:ext uri="{FF2B5EF4-FFF2-40B4-BE49-F238E27FC236}">
                <a16:creationId xmlns:a16="http://schemas.microsoft.com/office/drawing/2014/main" id="{7170AF75-846F-24D4-AE49-3785746413FC}"/>
              </a:ext>
            </a:extLst>
          </p:cNvPr>
          <p:cNvSpPr txBox="1"/>
          <p:nvPr/>
        </p:nvSpPr>
        <p:spPr>
          <a:xfrm>
            <a:off x="6402526" y="4152370"/>
            <a:ext cx="2990274" cy="1785104"/>
          </a:xfrm>
          <a:prstGeom prst="rect">
            <a:avLst/>
          </a:prstGeom>
          <a:noFill/>
        </p:spPr>
        <p:txBody>
          <a:bodyPr wrap="square" lIns="91440" tIns="45720" rIns="91440" bIns="45720" anchor="t">
            <a:spAutoFit/>
          </a:bodyPr>
          <a:lstStyle/>
          <a:p>
            <a:pPr algn="ctr">
              <a:spcAft>
                <a:spcPts val="600"/>
              </a:spcAft>
              <a:buClr>
                <a:srgbClr val="26BCB4"/>
              </a:buClr>
            </a:pPr>
            <a:r>
              <a:rPr lang="en-GB" sz="2200">
                <a:latin typeface="Trebuchet MS"/>
              </a:rPr>
              <a:t>Remove gloves and wash your hands after completing any task involving the handling of stool specimens.</a:t>
            </a:r>
          </a:p>
        </p:txBody>
      </p:sp>
      <p:grpSp>
        <p:nvGrpSpPr>
          <p:cNvPr id="11" name="Group 10">
            <a:extLst>
              <a:ext uri="{FF2B5EF4-FFF2-40B4-BE49-F238E27FC236}">
                <a16:creationId xmlns:a16="http://schemas.microsoft.com/office/drawing/2014/main" id="{486B2574-792D-B937-E2D9-FDF2D649C642}"/>
              </a:ext>
            </a:extLst>
          </p:cNvPr>
          <p:cNvGrpSpPr/>
          <p:nvPr/>
        </p:nvGrpSpPr>
        <p:grpSpPr>
          <a:xfrm>
            <a:off x="4104544" y="2322580"/>
            <a:ext cx="1465730" cy="1726028"/>
            <a:chOff x="914400" y="1677545"/>
            <a:chExt cx="1465730" cy="1726028"/>
          </a:xfrm>
        </p:grpSpPr>
        <p:sp>
          <p:nvSpPr>
            <p:cNvPr id="12" name="Oval 11">
              <a:extLst>
                <a:ext uri="{FF2B5EF4-FFF2-40B4-BE49-F238E27FC236}">
                  <a16:creationId xmlns:a16="http://schemas.microsoft.com/office/drawing/2014/main" id="{C98C8E33-B611-5908-DC83-56663DE0EB6D}"/>
                </a:ext>
              </a:extLst>
            </p:cNvPr>
            <p:cNvSpPr/>
            <p:nvPr/>
          </p:nvSpPr>
          <p:spPr>
            <a:xfrm>
              <a:off x="914400" y="1852298"/>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3" name="Picture 12">
              <a:extLst>
                <a:ext uri="{FF2B5EF4-FFF2-40B4-BE49-F238E27FC236}">
                  <a16:creationId xmlns:a16="http://schemas.microsoft.com/office/drawing/2014/main" id="{4277B4B4-0CA5-9C75-2422-E4F1A8D2DE7B}"/>
                </a:ext>
              </a:extLst>
            </p:cNvPr>
            <p:cNvPicPr>
              <a:picLocks noChangeAspect="1"/>
            </p:cNvPicPr>
            <p:nvPr/>
          </p:nvPicPr>
          <p:blipFill>
            <a:blip r:embed="rId2"/>
            <a:stretch>
              <a:fillRect/>
            </a:stretch>
          </p:blipFill>
          <p:spPr>
            <a:xfrm>
              <a:off x="959753" y="1677545"/>
              <a:ext cx="1420377" cy="1726028"/>
            </a:xfrm>
            <a:prstGeom prst="rect">
              <a:avLst/>
            </a:prstGeom>
          </p:spPr>
        </p:pic>
      </p:grpSp>
      <p:grpSp>
        <p:nvGrpSpPr>
          <p:cNvPr id="14" name="Group 13">
            <a:extLst>
              <a:ext uri="{FF2B5EF4-FFF2-40B4-BE49-F238E27FC236}">
                <a16:creationId xmlns:a16="http://schemas.microsoft.com/office/drawing/2014/main" id="{6CBA847F-82BE-178A-4D48-346031143504}"/>
              </a:ext>
            </a:extLst>
          </p:cNvPr>
          <p:cNvGrpSpPr>
            <a:grpSpLocks/>
          </p:cNvGrpSpPr>
          <p:nvPr/>
        </p:nvGrpSpPr>
        <p:grpSpPr>
          <a:xfrm>
            <a:off x="6854484" y="2339998"/>
            <a:ext cx="2059646" cy="1879855"/>
            <a:chOff x="6854484" y="2322580"/>
            <a:chExt cx="2059646" cy="1879855"/>
          </a:xfrm>
        </p:grpSpPr>
        <p:sp>
          <p:nvSpPr>
            <p:cNvPr id="15" name="Oval 14">
              <a:extLst>
                <a:ext uri="{FF2B5EF4-FFF2-40B4-BE49-F238E27FC236}">
                  <a16:creationId xmlns:a16="http://schemas.microsoft.com/office/drawing/2014/main" id="{A8C887B5-EE1D-2BC5-B5F9-072105DA4851}"/>
                </a:ext>
              </a:extLst>
            </p:cNvPr>
            <p:cNvSpPr>
              <a:spLocks/>
            </p:cNvSpPr>
            <p:nvPr/>
          </p:nvSpPr>
          <p:spPr>
            <a:xfrm>
              <a:off x="7180537" y="2488395"/>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16" name="Picture 15">
              <a:extLst>
                <a:ext uri="{FF2B5EF4-FFF2-40B4-BE49-F238E27FC236}">
                  <a16:creationId xmlns:a16="http://schemas.microsoft.com/office/drawing/2014/main" id="{9E72F302-E75F-26AA-C230-5B1863E7B601}"/>
                </a:ext>
              </a:extLst>
            </p:cNvPr>
            <p:cNvPicPr>
              <a:picLocks noChangeAspect="1"/>
            </p:cNvPicPr>
            <p:nvPr/>
          </p:nvPicPr>
          <p:blipFill>
            <a:blip r:embed="rId3"/>
            <a:srcRect l="17419" t="23106" r="20634" b="20353"/>
            <a:stretch/>
          </p:blipFill>
          <p:spPr>
            <a:xfrm>
              <a:off x="6854484" y="2322580"/>
              <a:ext cx="2059646" cy="1879855"/>
            </a:xfrm>
            <a:prstGeom prst="rect">
              <a:avLst/>
            </a:prstGeom>
          </p:spPr>
        </p:pic>
      </p:grpSp>
      <p:sp>
        <p:nvSpPr>
          <p:cNvPr id="17" name="TextBox 3">
            <a:extLst>
              <a:ext uri="{FF2B5EF4-FFF2-40B4-BE49-F238E27FC236}">
                <a16:creationId xmlns:a16="http://schemas.microsoft.com/office/drawing/2014/main" id="{9B8BB623-8784-CF26-C7C6-177EF9DC36B4}"/>
              </a:ext>
            </a:extLst>
          </p:cNvPr>
          <p:cNvSpPr txBox="1"/>
          <p:nvPr/>
        </p:nvSpPr>
        <p:spPr>
          <a:xfrm>
            <a:off x="638095" y="4152370"/>
            <a:ext cx="2720717" cy="178510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buClr>
                <a:srgbClr val="26BCB4"/>
              </a:buClr>
            </a:pPr>
            <a:r>
              <a:rPr lang="en-US" sz="2200">
                <a:latin typeface="Trebuchet MS" panose="020B0703020202090204" pitchFamily="34" charset="0"/>
              </a:rPr>
              <a:t>If you have cuts or abrasions on the skin of your hands, cover them with adhesive dressing.</a:t>
            </a:r>
          </a:p>
        </p:txBody>
      </p:sp>
      <p:grpSp>
        <p:nvGrpSpPr>
          <p:cNvPr id="18" name="Group 17">
            <a:extLst>
              <a:ext uri="{FF2B5EF4-FFF2-40B4-BE49-F238E27FC236}">
                <a16:creationId xmlns:a16="http://schemas.microsoft.com/office/drawing/2014/main" id="{235114EB-A3E6-326A-0F13-B1421E22C0D1}"/>
              </a:ext>
            </a:extLst>
          </p:cNvPr>
          <p:cNvGrpSpPr/>
          <p:nvPr/>
        </p:nvGrpSpPr>
        <p:grpSpPr>
          <a:xfrm>
            <a:off x="1022560" y="2332790"/>
            <a:ext cx="1717058" cy="1912919"/>
            <a:chOff x="4879472" y="1801158"/>
            <a:chExt cx="1717058" cy="1912919"/>
          </a:xfrm>
        </p:grpSpPr>
        <p:sp>
          <p:nvSpPr>
            <p:cNvPr id="19" name="Oval 18">
              <a:extLst>
                <a:ext uri="{FF2B5EF4-FFF2-40B4-BE49-F238E27FC236}">
                  <a16:creationId xmlns:a16="http://schemas.microsoft.com/office/drawing/2014/main" id="{EE6D9B78-306A-2615-3F96-B53F378726E5}"/>
                </a:ext>
              </a:extLst>
            </p:cNvPr>
            <p:cNvSpPr/>
            <p:nvPr/>
          </p:nvSpPr>
          <p:spPr>
            <a:xfrm>
              <a:off x="5130800" y="1934213"/>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20" name="Picture 19">
              <a:extLst>
                <a:ext uri="{FF2B5EF4-FFF2-40B4-BE49-F238E27FC236}">
                  <a16:creationId xmlns:a16="http://schemas.microsoft.com/office/drawing/2014/main" id="{16C5BEF3-E025-5333-73FE-6CE52E708361}"/>
                </a:ext>
              </a:extLst>
            </p:cNvPr>
            <p:cNvPicPr>
              <a:picLocks noChangeAspect="1"/>
            </p:cNvPicPr>
            <p:nvPr/>
          </p:nvPicPr>
          <p:blipFill rotWithShape="1">
            <a:blip r:embed="rId4"/>
            <a:srcRect l="19346" t="10145" r="-2"/>
            <a:stretch/>
          </p:blipFill>
          <p:spPr>
            <a:xfrm>
              <a:off x="4879472" y="1801158"/>
              <a:ext cx="1717058" cy="1912919"/>
            </a:xfrm>
            <a:prstGeom prst="rect">
              <a:avLst/>
            </a:prstGeom>
          </p:spPr>
        </p:pic>
      </p:grpSp>
      <p:grpSp>
        <p:nvGrpSpPr>
          <p:cNvPr id="21" name="Group 20">
            <a:extLst>
              <a:ext uri="{FF2B5EF4-FFF2-40B4-BE49-F238E27FC236}">
                <a16:creationId xmlns:a16="http://schemas.microsoft.com/office/drawing/2014/main" id="{006FC56A-0D08-3A10-1978-FC50503B54CC}"/>
              </a:ext>
            </a:extLst>
          </p:cNvPr>
          <p:cNvGrpSpPr/>
          <p:nvPr/>
        </p:nvGrpSpPr>
        <p:grpSpPr>
          <a:xfrm>
            <a:off x="505488" y="343853"/>
            <a:ext cx="1794901" cy="1794900"/>
            <a:chOff x="1493272" y="4607226"/>
            <a:chExt cx="2240577" cy="2240576"/>
          </a:xfrm>
        </p:grpSpPr>
        <p:sp>
          <p:nvSpPr>
            <p:cNvPr id="22" name="Oval 21">
              <a:extLst>
                <a:ext uri="{FF2B5EF4-FFF2-40B4-BE49-F238E27FC236}">
                  <a16:creationId xmlns:a16="http://schemas.microsoft.com/office/drawing/2014/main" id="{9B9BDCEC-6772-7007-B1F6-3669A8D28153}"/>
                </a:ext>
              </a:extLst>
            </p:cNvPr>
            <p:cNvSpPr/>
            <p:nvPr/>
          </p:nvSpPr>
          <p:spPr>
            <a:xfrm>
              <a:off x="1493272" y="4607226"/>
              <a:ext cx="2240576" cy="2240576"/>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HU"/>
            </a:p>
          </p:txBody>
        </p:sp>
        <p:sp>
          <p:nvSpPr>
            <p:cNvPr id="23" name="TextBox 22">
              <a:extLst>
                <a:ext uri="{FF2B5EF4-FFF2-40B4-BE49-F238E27FC236}">
                  <a16:creationId xmlns:a16="http://schemas.microsoft.com/office/drawing/2014/main" id="{4585C892-3EAD-DAFE-4917-DF8C860F5EEE}"/>
                </a:ext>
              </a:extLst>
            </p:cNvPr>
            <p:cNvSpPr txBox="1"/>
            <p:nvPr/>
          </p:nvSpPr>
          <p:spPr>
            <a:xfrm>
              <a:off x="1493272" y="4937011"/>
              <a:ext cx="2240577" cy="830997"/>
            </a:xfrm>
            <a:prstGeom prst="rect">
              <a:avLst/>
            </a:prstGeom>
            <a:noFill/>
          </p:spPr>
          <p:txBody>
            <a:bodyPr wrap="square">
              <a:spAutoFit/>
            </a:bodyPr>
            <a:lstStyle/>
            <a:p>
              <a:pPr algn="ctr"/>
              <a:r>
                <a:rPr lang="en-US" sz="2400">
                  <a:latin typeface="Trebuchet MS" panose="020B0703020202090204" pitchFamily="34" charset="0"/>
                </a:rPr>
                <a:t>Basic hygiene practices</a:t>
              </a:r>
              <a:endParaRPr lang="en-HU" sz="2400"/>
            </a:p>
          </p:txBody>
        </p:sp>
      </p:grpSp>
      <p:sp>
        <p:nvSpPr>
          <p:cNvPr id="24" name="TextBox 13">
            <a:extLst>
              <a:ext uri="{FF2B5EF4-FFF2-40B4-BE49-F238E27FC236}">
                <a16:creationId xmlns:a16="http://schemas.microsoft.com/office/drawing/2014/main" id="{B173B85B-1E85-1F53-8B22-2CCB30C85735}"/>
              </a:ext>
            </a:extLst>
          </p:cNvPr>
          <p:cNvSpPr txBox="1"/>
          <p:nvPr/>
        </p:nvSpPr>
        <p:spPr>
          <a:xfrm>
            <a:off x="9520785" y="4152370"/>
            <a:ext cx="2070324" cy="1446550"/>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5560" lvl="2" algn="ctr">
              <a:buClr>
                <a:srgbClr val="26BCB4"/>
              </a:buClr>
            </a:pPr>
            <a:r>
              <a:rPr lang="en-US" sz="2200">
                <a:latin typeface="Trebuchet MS"/>
              </a:rPr>
              <a:t>Adhere to proper waste disposal procedures.</a:t>
            </a:r>
            <a:endParaRPr lang="en-US"/>
          </a:p>
        </p:txBody>
      </p:sp>
      <p:grpSp>
        <p:nvGrpSpPr>
          <p:cNvPr id="25" name="Group 24">
            <a:extLst>
              <a:ext uri="{FF2B5EF4-FFF2-40B4-BE49-F238E27FC236}">
                <a16:creationId xmlns:a16="http://schemas.microsoft.com/office/drawing/2014/main" id="{52A48151-A66F-7B10-CC0C-EB4CCD4BC42D}"/>
              </a:ext>
            </a:extLst>
          </p:cNvPr>
          <p:cNvGrpSpPr/>
          <p:nvPr/>
        </p:nvGrpSpPr>
        <p:grpSpPr>
          <a:xfrm>
            <a:off x="9520782" y="2272515"/>
            <a:ext cx="1949551" cy="1787974"/>
            <a:chOff x="9520782" y="2272515"/>
            <a:chExt cx="1949551" cy="1787974"/>
          </a:xfrm>
        </p:grpSpPr>
        <p:sp>
          <p:nvSpPr>
            <p:cNvPr id="26" name="Oval 25">
              <a:extLst>
                <a:ext uri="{FF2B5EF4-FFF2-40B4-BE49-F238E27FC236}">
                  <a16:creationId xmlns:a16="http://schemas.microsoft.com/office/drawing/2014/main" id="{D4AFAD6C-9D07-4546-CA61-39C364F93A44}"/>
                </a:ext>
              </a:extLst>
            </p:cNvPr>
            <p:cNvSpPr/>
            <p:nvPr/>
          </p:nvSpPr>
          <p:spPr>
            <a:xfrm>
              <a:off x="9749807" y="2503020"/>
              <a:ext cx="1465730" cy="146573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HU"/>
            </a:p>
          </p:txBody>
        </p:sp>
        <p:pic>
          <p:nvPicPr>
            <p:cNvPr id="27" name="Picture 26">
              <a:extLst>
                <a:ext uri="{FF2B5EF4-FFF2-40B4-BE49-F238E27FC236}">
                  <a16:creationId xmlns:a16="http://schemas.microsoft.com/office/drawing/2014/main" id="{965F561A-5915-F0BB-2BEB-B57BEB4C9801}"/>
                </a:ext>
              </a:extLst>
            </p:cNvPr>
            <p:cNvPicPr>
              <a:picLocks noChangeAspect="1"/>
            </p:cNvPicPr>
            <p:nvPr/>
          </p:nvPicPr>
          <p:blipFill>
            <a:blip r:embed="rId5"/>
            <a:stretch>
              <a:fillRect/>
            </a:stretch>
          </p:blipFill>
          <p:spPr>
            <a:xfrm>
              <a:off x="9520782" y="2272515"/>
              <a:ext cx="1949551" cy="1787974"/>
            </a:xfrm>
            <a:prstGeom prst="rect">
              <a:avLst/>
            </a:prstGeom>
          </p:spPr>
        </p:pic>
      </p:grpSp>
      <p:sp>
        <p:nvSpPr>
          <p:cNvPr id="28" name="Text Placeholder 6">
            <a:extLst>
              <a:ext uri="{FF2B5EF4-FFF2-40B4-BE49-F238E27FC236}">
                <a16:creationId xmlns:a16="http://schemas.microsoft.com/office/drawing/2014/main" id="{1ECCA247-1493-0521-B062-A355F3EC07CA}"/>
              </a:ext>
            </a:extLst>
          </p:cNvPr>
          <p:cNvSpPr txBox="1">
            <a:spLocks/>
          </p:cNvSpPr>
          <p:nvPr/>
        </p:nvSpPr>
        <p:spPr>
          <a:xfrm>
            <a:off x="638095" y="6167445"/>
            <a:ext cx="10953013" cy="430711"/>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a:latin typeface="Trebuchet MS"/>
              </a:rPr>
              <a:t>You can also protect your clothes by wearing scrubs or a lab coat. </a:t>
            </a:r>
          </a:p>
        </p:txBody>
      </p:sp>
      <p:sp>
        <p:nvSpPr>
          <p:cNvPr id="29" name="Text Placeholder 6">
            <a:extLst>
              <a:ext uri="{FF2B5EF4-FFF2-40B4-BE49-F238E27FC236}">
                <a16:creationId xmlns:a16="http://schemas.microsoft.com/office/drawing/2014/main" id="{9FE4927B-41E3-980A-500E-3A31CC40EDF5}"/>
              </a:ext>
            </a:extLst>
          </p:cNvPr>
          <p:cNvSpPr txBox="1">
            <a:spLocks/>
          </p:cNvSpPr>
          <p:nvPr/>
        </p:nvSpPr>
        <p:spPr>
          <a:xfrm>
            <a:off x="1987421" y="1283365"/>
            <a:ext cx="9603687" cy="691710"/>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a:latin typeface="Trebuchet MS" panose="020B0703020202090204" pitchFamily="34" charset="0"/>
              </a:rPr>
              <a:t>Protect yourself, your patients and your community. </a:t>
            </a:r>
          </a:p>
        </p:txBody>
      </p:sp>
      <p:sp>
        <p:nvSpPr>
          <p:cNvPr id="2" name="Google Shape;18;p31">
            <a:extLst>
              <a:ext uri="{FF2B5EF4-FFF2-40B4-BE49-F238E27FC236}">
                <a16:creationId xmlns:a16="http://schemas.microsoft.com/office/drawing/2014/main" id="{816C7780-5486-83F9-45D2-3A7D0B1856F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14</a:t>
            </a:fld>
            <a:endParaRPr sz="1200">
              <a:solidFill>
                <a:schemeClr val="tx1">
                  <a:lumMod val="40000"/>
                  <a:lumOff val="60000"/>
                </a:schemeClr>
              </a:solidFill>
            </a:endParaRPr>
          </a:p>
        </p:txBody>
      </p:sp>
    </p:spTree>
    <p:extLst>
      <p:ext uri="{BB962C8B-B14F-4D97-AF65-F5344CB8AC3E}">
        <p14:creationId xmlns:p14="http://schemas.microsoft.com/office/powerpoint/2010/main" val="182583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r>
              <a:rPr lang="fr-FR"/>
              <a:t>PROCEDURE</a:t>
            </a:r>
          </a:p>
        </p:txBody>
      </p:sp>
      <p:pic>
        <p:nvPicPr>
          <p:cNvPr id="5" name="Picture Placeholder 4">
            <a:extLst>
              <a:ext uri="{FF2B5EF4-FFF2-40B4-BE49-F238E27FC236}">
                <a16:creationId xmlns:a16="http://schemas.microsoft.com/office/drawing/2014/main" id="{8BB8FDAB-CE16-3E17-B830-AA28912A1ED9}"/>
              </a:ext>
            </a:extLst>
          </p:cNvPr>
          <p:cNvPicPr>
            <a:picLocks noGrp="1" noChangeAspect="1"/>
          </p:cNvPicPr>
          <p:nvPr>
            <p:ph type="pic" sz="quarter" idx="10"/>
          </p:nvPr>
        </p:nvPicPr>
        <p:blipFill rotWithShape="1">
          <a:blip r:embed="rId3"/>
          <a:srcRect l="-2680" t="-5738" r="-4872" b="-7023"/>
          <a:stretch/>
        </p:blipFill>
        <p:spPr>
          <a:xfrm>
            <a:off x="8585588" y="3696659"/>
            <a:ext cx="2575677" cy="2700407"/>
          </a:xfrm>
        </p:spPr>
      </p:pic>
    </p:spTree>
    <p:extLst>
      <p:ext uri="{BB962C8B-B14F-4D97-AF65-F5344CB8AC3E}">
        <p14:creationId xmlns:p14="http://schemas.microsoft.com/office/powerpoint/2010/main" val="4093470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5504-7F72-5C74-D1BB-8DF89A64097D}"/>
              </a:ext>
            </a:extLst>
          </p:cNvPr>
          <p:cNvSpPr>
            <a:spLocks noGrp="1"/>
          </p:cNvSpPr>
          <p:nvPr>
            <p:ph type="title"/>
          </p:nvPr>
        </p:nvSpPr>
        <p:spPr>
          <a:xfrm>
            <a:off x="873918" y="365125"/>
            <a:ext cx="10515600" cy="1325563"/>
          </a:xfrm>
        </p:spPr>
        <p:txBody>
          <a:bodyPr>
            <a:normAutofit/>
          </a:bodyPr>
          <a:lstStyle/>
          <a:p>
            <a:r>
              <a:rPr lang="en-GB" b="1"/>
              <a:t>Considerations prior to testing</a:t>
            </a:r>
          </a:p>
        </p:txBody>
      </p:sp>
      <p:sp>
        <p:nvSpPr>
          <p:cNvPr id="6" name="TextBox 5">
            <a:extLst>
              <a:ext uri="{FF2B5EF4-FFF2-40B4-BE49-F238E27FC236}">
                <a16:creationId xmlns:a16="http://schemas.microsoft.com/office/drawing/2014/main" id="{17B00B88-4E2B-FFD3-6C6B-7251A966423D}"/>
              </a:ext>
            </a:extLst>
          </p:cNvPr>
          <p:cNvSpPr txBox="1"/>
          <p:nvPr/>
        </p:nvSpPr>
        <p:spPr>
          <a:xfrm>
            <a:off x="588168" y="1767942"/>
            <a:ext cx="11087099" cy="4293483"/>
          </a:xfrm>
          <a:prstGeom prst="rect">
            <a:avLst/>
          </a:prstGeom>
          <a:noFill/>
        </p:spPr>
        <p:txBody>
          <a:bodyPr wrap="square" lIns="91440" tIns="45720" rIns="91440" bIns="45720" anchor="t">
            <a:spAutoFit/>
          </a:bodyPr>
          <a:lstStyle/>
          <a:p>
            <a:pPr marL="341630" indent="-197485">
              <a:spcAft>
                <a:spcPts val="1800"/>
              </a:spcAft>
              <a:buClr>
                <a:schemeClr val="accent1"/>
              </a:buClr>
              <a:buFont typeface="Arial" panose="020B0604020202020204" pitchFamily="34" charset="0"/>
              <a:buChar char="•"/>
            </a:pPr>
            <a:r>
              <a:rPr lang="en-US" sz="2200" b="1">
                <a:solidFill>
                  <a:schemeClr val="accent1"/>
                </a:solidFill>
              </a:rPr>
              <a:t>Consider the testing strategy applied currently in your area </a:t>
            </a:r>
            <a:r>
              <a:rPr lang="en-US" sz="2200"/>
              <a:t>(suspect case definition, strategy, who and when to test).</a:t>
            </a:r>
            <a:endParaRPr lang="en-US"/>
          </a:p>
          <a:p>
            <a:pPr marL="341630" indent="-197485">
              <a:spcAft>
                <a:spcPts val="1800"/>
              </a:spcAft>
              <a:buClr>
                <a:schemeClr val="accent1"/>
              </a:buClr>
              <a:buFont typeface="Arial" panose="020B0604020202020204" pitchFamily="34" charset="0"/>
              <a:buChar char="•"/>
            </a:pPr>
            <a:r>
              <a:rPr lang="en-US" sz="2200" b="1">
                <a:solidFill>
                  <a:schemeClr val="accent1"/>
                </a:solidFill>
              </a:rPr>
              <a:t>Verify</a:t>
            </a:r>
            <a:r>
              <a:rPr lang="en-US" sz="2200" b="1"/>
              <a:t> </a:t>
            </a:r>
            <a:r>
              <a:rPr lang="en-US" sz="2200" b="1">
                <a:solidFill>
                  <a:schemeClr val="accent1"/>
                </a:solidFill>
              </a:rPr>
              <a:t>expiry dates </a:t>
            </a:r>
            <a:r>
              <a:rPr lang="en-US" sz="2200"/>
              <a:t>of RDTs on hand.</a:t>
            </a:r>
          </a:p>
          <a:p>
            <a:pPr marL="341630" indent="-197485">
              <a:spcAft>
                <a:spcPts val="1800"/>
              </a:spcAft>
              <a:buClr>
                <a:schemeClr val="accent1"/>
              </a:buClr>
              <a:buFont typeface="Arial" panose="020B0604020202020204" pitchFamily="34" charset="0"/>
              <a:buChar char="•"/>
            </a:pPr>
            <a:r>
              <a:rPr lang="en-US" sz="2200" b="1">
                <a:solidFill>
                  <a:schemeClr val="accent1"/>
                </a:solidFill>
              </a:rPr>
              <a:t>Verify</a:t>
            </a:r>
            <a:r>
              <a:rPr lang="en-US" sz="2200" b="1"/>
              <a:t> </a:t>
            </a:r>
            <a:r>
              <a:rPr lang="en-US" sz="2200" b="1">
                <a:solidFill>
                  <a:schemeClr val="accent1"/>
                </a:solidFill>
              </a:rPr>
              <a:t>adequate storage conditions </a:t>
            </a:r>
            <a:r>
              <a:rPr lang="en-US" sz="2200"/>
              <a:t>of RDTs as per manufacturer’s instructions.</a:t>
            </a:r>
          </a:p>
          <a:p>
            <a:pPr marL="341630" indent="-197485">
              <a:spcAft>
                <a:spcPts val="1800"/>
              </a:spcAft>
              <a:buClr>
                <a:schemeClr val="accent1"/>
              </a:buClr>
              <a:buFont typeface="Arial" panose="020B0604020202020204" pitchFamily="34" charset="0"/>
              <a:buChar char="•"/>
            </a:pPr>
            <a:r>
              <a:rPr lang="en-US" sz="2200" b="1">
                <a:solidFill>
                  <a:schemeClr val="accent1"/>
                </a:solidFill>
              </a:rPr>
              <a:t>Read</a:t>
            </a:r>
            <a:r>
              <a:rPr lang="en-US" sz="2200"/>
              <a:t> </a:t>
            </a:r>
            <a:r>
              <a:rPr lang="en-US" sz="2200" b="1">
                <a:solidFill>
                  <a:schemeClr val="accent1"/>
                </a:solidFill>
              </a:rPr>
              <a:t>the manufacturer’s instructions for use</a:t>
            </a:r>
            <a:r>
              <a:rPr lang="en-US" sz="2200"/>
              <a:t>.</a:t>
            </a:r>
          </a:p>
          <a:p>
            <a:pPr marL="341630" indent="-197485">
              <a:spcAft>
                <a:spcPts val="1800"/>
              </a:spcAft>
              <a:buClr>
                <a:schemeClr val="accent1"/>
              </a:buClr>
              <a:buFont typeface="Arial" panose="020B0604020202020204" pitchFamily="34" charset="0"/>
              <a:buChar char="•"/>
            </a:pPr>
            <a:r>
              <a:rPr lang="en-US" sz="2200" b="1">
                <a:solidFill>
                  <a:schemeClr val="accent1"/>
                </a:solidFill>
              </a:rPr>
              <a:t>Allow all kit components and specimens to reach a temperature of 15°C-30°C before testing</a:t>
            </a:r>
            <a:r>
              <a:rPr lang="en-US" sz="2200"/>
              <a:t>. </a:t>
            </a:r>
          </a:p>
          <a:p>
            <a:pPr marL="341630" indent="-197485">
              <a:spcAft>
                <a:spcPts val="1800"/>
              </a:spcAft>
              <a:buClr>
                <a:schemeClr val="accent1"/>
              </a:buClr>
              <a:buFont typeface="Arial" panose="020B0604020202020204" pitchFamily="34" charset="0"/>
              <a:buChar char="•"/>
            </a:pPr>
            <a:r>
              <a:rPr lang="en-US" sz="2200" b="1">
                <a:solidFill>
                  <a:schemeClr val="accent1"/>
                </a:solidFill>
              </a:rPr>
              <a:t>Procedure may vary and include a sample enrichment step in Alkaline Peptone Water (APW)</a:t>
            </a:r>
            <a:r>
              <a:rPr lang="en-US" sz="2200"/>
              <a:t>.</a:t>
            </a:r>
          </a:p>
        </p:txBody>
      </p:sp>
      <p:sp>
        <p:nvSpPr>
          <p:cNvPr id="3" name="Google Shape;18;p31">
            <a:extLst>
              <a:ext uri="{FF2B5EF4-FFF2-40B4-BE49-F238E27FC236}">
                <a16:creationId xmlns:a16="http://schemas.microsoft.com/office/drawing/2014/main" id="{40761244-6171-40C7-8946-8625DF825A9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16</a:t>
            </a:fld>
            <a:endParaRPr sz="1200">
              <a:solidFill>
                <a:schemeClr val="tx1">
                  <a:lumMod val="40000"/>
                  <a:lumOff val="60000"/>
                </a:schemeClr>
              </a:solidFill>
            </a:endParaRPr>
          </a:p>
        </p:txBody>
      </p:sp>
    </p:spTree>
    <p:extLst>
      <p:ext uri="{BB962C8B-B14F-4D97-AF65-F5344CB8AC3E}">
        <p14:creationId xmlns:p14="http://schemas.microsoft.com/office/powerpoint/2010/main" val="419592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F93FC41-27F9-35FA-22AF-64FDE486BAFF}"/>
              </a:ext>
            </a:extLst>
          </p:cNvPr>
          <p:cNvSpPr txBox="1"/>
          <p:nvPr/>
        </p:nvSpPr>
        <p:spPr>
          <a:xfrm>
            <a:off x="6469424" y="2952653"/>
            <a:ext cx="4681647" cy="3432041"/>
          </a:xfrm>
          <a:prstGeom prst="rect">
            <a:avLst/>
          </a:prstGeom>
          <a:noFill/>
          <a:ln w="9525">
            <a:solidFill>
              <a:schemeClr val="tx1"/>
            </a:solidFill>
          </a:ln>
        </p:spPr>
        <p:txBody>
          <a:bodyPr wrap="square" lIns="91440" tIns="45720" rIns="91440" bIns="45720" anchor="t">
            <a:noAutofit/>
          </a:bodyPr>
          <a:lstStyle/>
          <a:p>
            <a:endParaRPr lang="en-GB" sz="2200">
              <a:solidFill>
                <a:srgbClr val="363940"/>
              </a:solidFill>
            </a:endParaRPr>
          </a:p>
          <a:p>
            <a:r>
              <a:rPr lang="en-GB" sz="2200">
                <a:solidFill>
                  <a:srgbClr val="363940"/>
                </a:solidFill>
              </a:rPr>
              <a:t> </a:t>
            </a:r>
          </a:p>
          <a:p>
            <a:endParaRPr lang="en-GB" sz="2200">
              <a:solidFill>
                <a:srgbClr val="363940"/>
              </a:solidFill>
            </a:endParaRPr>
          </a:p>
          <a:p>
            <a:endParaRPr lang="en-GB" sz="2200">
              <a:solidFill>
                <a:srgbClr val="363940"/>
              </a:solidFill>
            </a:endParaRPr>
          </a:p>
        </p:txBody>
      </p:sp>
      <p:sp>
        <p:nvSpPr>
          <p:cNvPr id="2" name="Title 1">
            <a:extLst>
              <a:ext uri="{FF2B5EF4-FFF2-40B4-BE49-F238E27FC236}">
                <a16:creationId xmlns:a16="http://schemas.microsoft.com/office/drawing/2014/main" id="{9415C0F4-14A6-5792-9511-2B131D66A3EB}"/>
              </a:ext>
            </a:extLst>
          </p:cNvPr>
          <p:cNvSpPr>
            <a:spLocks noGrp="1"/>
          </p:cNvSpPr>
          <p:nvPr>
            <p:ph type="title"/>
          </p:nvPr>
        </p:nvSpPr>
        <p:spPr/>
        <p:txBody>
          <a:bodyPr/>
          <a:lstStyle/>
          <a:p>
            <a:r>
              <a:rPr lang="en-US" b="1"/>
              <a:t>Supplies and material</a:t>
            </a:r>
          </a:p>
        </p:txBody>
      </p:sp>
      <p:sp>
        <p:nvSpPr>
          <p:cNvPr id="3" name="Text Placeholder 2">
            <a:extLst>
              <a:ext uri="{FF2B5EF4-FFF2-40B4-BE49-F238E27FC236}">
                <a16:creationId xmlns:a16="http://schemas.microsoft.com/office/drawing/2014/main" id="{2735C6BD-0B15-2ED7-36E1-01F92E4B81B5}"/>
              </a:ext>
            </a:extLst>
          </p:cNvPr>
          <p:cNvSpPr>
            <a:spLocks noGrp="1"/>
          </p:cNvSpPr>
          <p:nvPr>
            <p:ph type="body" sz="quarter" idx="21"/>
          </p:nvPr>
        </p:nvSpPr>
        <p:spPr>
          <a:xfrm>
            <a:off x="633794" y="1852928"/>
            <a:ext cx="10977984" cy="544512"/>
          </a:xfrm>
        </p:spPr>
        <p:txBody>
          <a:bodyPr/>
          <a:lstStyle/>
          <a:p>
            <a:endParaRPr lang="en-US"/>
          </a:p>
        </p:txBody>
      </p:sp>
      <p:sp>
        <p:nvSpPr>
          <p:cNvPr id="6" name="Content Placeholder 5">
            <a:extLst>
              <a:ext uri="{FF2B5EF4-FFF2-40B4-BE49-F238E27FC236}">
                <a16:creationId xmlns:a16="http://schemas.microsoft.com/office/drawing/2014/main" id="{0E44609D-831E-6514-EE77-9BDEF5035243}"/>
              </a:ext>
            </a:extLst>
          </p:cNvPr>
          <p:cNvSpPr>
            <a:spLocks noGrp="1"/>
          </p:cNvSpPr>
          <p:nvPr>
            <p:ph idx="1"/>
          </p:nvPr>
        </p:nvSpPr>
        <p:spPr>
          <a:xfrm>
            <a:off x="651658" y="1959672"/>
            <a:ext cx="10960119" cy="450340"/>
          </a:xfrm>
        </p:spPr>
        <p:txBody>
          <a:bodyPr vert="horz" lIns="91440" tIns="45720" rIns="91440" bIns="45720" rtlCol="0" anchor="t">
            <a:normAutofit/>
          </a:bodyPr>
          <a:lstStyle/>
          <a:p>
            <a:r>
              <a:rPr lang="en-US"/>
              <a:t>RDTs should be performed on a stable surface that can easily be cleaned.</a:t>
            </a:r>
          </a:p>
        </p:txBody>
      </p:sp>
      <p:grpSp>
        <p:nvGrpSpPr>
          <p:cNvPr id="32" name="Group 31">
            <a:extLst>
              <a:ext uri="{FF2B5EF4-FFF2-40B4-BE49-F238E27FC236}">
                <a16:creationId xmlns:a16="http://schemas.microsoft.com/office/drawing/2014/main" id="{F3F5C89B-05F1-B29E-130A-0325ABC20356}"/>
              </a:ext>
            </a:extLst>
          </p:cNvPr>
          <p:cNvGrpSpPr/>
          <p:nvPr/>
        </p:nvGrpSpPr>
        <p:grpSpPr>
          <a:xfrm>
            <a:off x="9471503" y="2444782"/>
            <a:ext cx="1497177" cy="1879471"/>
            <a:chOff x="9793360" y="2283998"/>
            <a:chExt cx="1497177" cy="1879471"/>
          </a:xfrm>
        </p:grpSpPr>
        <p:pic>
          <p:nvPicPr>
            <p:cNvPr id="12" name="Picture 11" descr="A close up of a container&#10;&#10;Description automatically generated">
              <a:extLst>
                <a:ext uri="{FF2B5EF4-FFF2-40B4-BE49-F238E27FC236}">
                  <a16:creationId xmlns:a16="http://schemas.microsoft.com/office/drawing/2014/main" id="{706636AE-9E2C-3BC5-0B94-A628CF2D55E7}"/>
                </a:ext>
              </a:extLst>
            </p:cNvPr>
            <p:cNvPicPr>
              <a:picLocks noChangeAspect="1"/>
            </p:cNvPicPr>
            <p:nvPr/>
          </p:nvPicPr>
          <p:blipFill>
            <a:blip r:embed="rId3"/>
            <a:srcRect r="27595"/>
            <a:stretch/>
          </p:blipFill>
          <p:spPr>
            <a:xfrm>
              <a:off x="9867749" y="2283998"/>
              <a:ext cx="1422788" cy="1500043"/>
            </a:xfrm>
            <a:prstGeom prst="rect">
              <a:avLst/>
            </a:prstGeom>
          </p:spPr>
        </p:pic>
        <p:pic>
          <p:nvPicPr>
            <p:cNvPr id="14" name="Picture Placeholder 5" descr="A close-up of a test&#10;&#10;Description automatically generated">
              <a:extLst>
                <a:ext uri="{FF2B5EF4-FFF2-40B4-BE49-F238E27FC236}">
                  <a16:creationId xmlns:a16="http://schemas.microsoft.com/office/drawing/2014/main" id="{D76D3038-FF8E-1146-7FE2-B37BFB86FD19}"/>
                </a:ext>
              </a:extLst>
            </p:cNvPr>
            <p:cNvPicPr>
              <a:picLocks noChangeAspect="1"/>
            </p:cNvPicPr>
            <p:nvPr/>
          </p:nvPicPr>
          <p:blipFill rotWithShape="1">
            <a:blip r:embed="rId4"/>
            <a:srcRect l="8210" t="14545" r="1919" b="3812"/>
            <a:stretch/>
          </p:blipFill>
          <p:spPr>
            <a:xfrm rot="1380000">
              <a:off x="9793360" y="3176933"/>
              <a:ext cx="1352673" cy="986536"/>
            </a:xfrm>
            <a:prstGeom prst="rect">
              <a:avLst/>
            </a:prstGeom>
          </p:spPr>
        </p:pic>
      </p:grpSp>
      <p:grpSp>
        <p:nvGrpSpPr>
          <p:cNvPr id="29" name="Group 28">
            <a:extLst>
              <a:ext uri="{FF2B5EF4-FFF2-40B4-BE49-F238E27FC236}">
                <a16:creationId xmlns:a16="http://schemas.microsoft.com/office/drawing/2014/main" id="{FF202111-A281-4FCE-7C34-AB743F460D1E}"/>
              </a:ext>
            </a:extLst>
          </p:cNvPr>
          <p:cNvGrpSpPr/>
          <p:nvPr/>
        </p:nvGrpSpPr>
        <p:grpSpPr>
          <a:xfrm>
            <a:off x="7443792" y="4843852"/>
            <a:ext cx="1870858" cy="1801971"/>
            <a:chOff x="6217507" y="4775935"/>
            <a:chExt cx="1870858" cy="1801971"/>
          </a:xfrm>
        </p:grpSpPr>
        <p:pic>
          <p:nvPicPr>
            <p:cNvPr id="25" name="Picture 24">
              <a:extLst>
                <a:ext uri="{FF2B5EF4-FFF2-40B4-BE49-F238E27FC236}">
                  <a16:creationId xmlns:a16="http://schemas.microsoft.com/office/drawing/2014/main" id="{E818B666-D19D-6F1C-7E06-EACC57AC5301}"/>
                </a:ext>
              </a:extLst>
            </p:cNvPr>
            <p:cNvPicPr>
              <a:picLocks noChangeAspect="1"/>
            </p:cNvPicPr>
            <p:nvPr/>
          </p:nvPicPr>
          <p:blipFill>
            <a:blip r:embed="rId5"/>
            <a:srcRect/>
            <a:stretch/>
          </p:blipFill>
          <p:spPr>
            <a:xfrm>
              <a:off x="6217507" y="4775935"/>
              <a:ext cx="1419199" cy="1419199"/>
            </a:xfrm>
            <a:prstGeom prst="rect">
              <a:avLst/>
            </a:prstGeom>
            <a:ln>
              <a:noFill/>
            </a:ln>
          </p:spPr>
        </p:pic>
        <p:pic>
          <p:nvPicPr>
            <p:cNvPr id="24" name="Picture 23">
              <a:extLst>
                <a:ext uri="{FF2B5EF4-FFF2-40B4-BE49-F238E27FC236}">
                  <a16:creationId xmlns:a16="http://schemas.microsoft.com/office/drawing/2014/main" id="{CBA1EF29-DC43-9E64-1D12-CF23FE04FB15}"/>
                </a:ext>
              </a:extLst>
            </p:cNvPr>
            <p:cNvPicPr>
              <a:picLocks noChangeAspect="1"/>
            </p:cNvPicPr>
            <p:nvPr/>
          </p:nvPicPr>
          <p:blipFill>
            <a:blip r:embed="rId6"/>
            <a:srcRect/>
            <a:stretch/>
          </p:blipFill>
          <p:spPr>
            <a:xfrm rot="868160">
              <a:off x="6556845" y="5046386"/>
              <a:ext cx="1531520" cy="1531520"/>
            </a:xfrm>
            <a:prstGeom prst="rect">
              <a:avLst/>
            </a:prstGeom>
          </p:spPr>
        </p:pic>
      </p:grpSp>
      <p:grpSp>
        <p:nvGrpSpPr>
          <p:cNvPr id="36" name="Group 35">
            <a:extLst>
              <a:ext uri="{FF2B5EF4-FFF2-40B4-BE49-F238E27FC236}">
                <a16:creationId xmlns:a16="http://schemas.microsoft.com/office/drawing/2014/main" id="{EA4238D6-B3B0-B9EB-3CD1-0162587AEE8E}"/>
              </a:ext>
            </a:extLst>
          </p:cNvPr>
          <p:cNvGrpSpPr/>
          <p:nvPr/>
        </p:nvGrpSpPr>
        <p:grpSpPr>
          <a:xfrm>
            <a:off x="1005951" y="2954118"/>
            <a:ext cx="9853924" cy="3432041"/>
            <a:chOff x="1683579" y="3016013"/>
            <a:chExt cx="10211548" cy="3479429"/>
          </a:xfrm>
        </p:grpSpPr>
        <p:sp>
          <p:nvSpPr>
            <p:cNvPr id="35" name="TextBox 34">
              <a:extLst>
                <a:ext uri="{FF2B5EF4-FFF2-40B4-BE49-F238E27FC236}">
                  <a16:creationId xmlns:a16="http://schemas.microsoft.com/office/drawing/2014/main" id="{9646C17F-8FA1-4724-91B1-2E470591BF15}"/>
                </a:ext>
              </a:extLst>
            </p:cNvPr>
            <p:cNvSpPr txBox="1"/>
            <p:nvPr/>
          </p:nvSpPr>
          <p:spPr>
            <a:xfrm>
              <a:off x="1683579" y="3016013"/>
              <a:ext cx="4851556" cy="3479429"/>
            </a:xfrm>
            <a:prstGeom prst="rect">
              <a:avLst/>
            </a:prstGeom>
            <a:noFill/>
            <a:ln w="9525">
              <a:solidFill>
                <a:schemeClr val="tx1"/>
              </a:solidFill>
            </a:ln>
          </p:spPr>
          <p:txBody>
            <a:bodyPr wrap="square" lIns="91440" tIns="45720" rIns="91440" bIns="45720" anchor="t">
              <a:noAutofit/>
            </a:bodyPr>
            <a:lstStyle/>
            <a:p>
              <a:endParaRPr lang="en-GB" sz="2200">
                <a:solidFill>
                  <a:srgbClr val="363940"/>
                </a:solidFill>
              </a:endParaRPr>
            </a:p>
            <a:p>
              <a:r>
                <a:rPr lang="en-GB" sz="2200">
                  <a:solidFill>
                    <a:srgbClr val="363940"/>
                  </a:solidFill>
                </a:rPr>
                <a:t> Gloves and scrubs/</a:t>
              </a:r>
              <a:r>
                <a:rPr lang="en-GB" sz="2200" err="1">
                  <a:solidFill>
                    <a:srgbClr val="363940"/>
                  </a:solidFill>
                </a:rPr>
                <a:t>labcoat</a:t>
              </a:r>
              <a:endParaRPr lang="en-GB" sz="2200">
                <a:solidFill>
                  <a:srgbClr val="363940"/>
                </a:solidFill>
              </a:endParaRPr>
            </a:p>
            <a:p>
              <a:r>
                <a:rPr lang="en-GB" sz="2200">
                  <a:solidFill>
                    <a:srgbClr val="363940"/>
                  </a:solidFill>
                </a:rPr>
                <a:t> Hazardous waste bin or bag</a:t>
              </a:r>
            </a:p>
            <a:p>
              <a:r>
                <a:rPr lang="en-GB" sz="2200">
                  <a:solidFill>
                    <a:srgbClr val="363940"/>
                  </a:solidFill>
                </a:rPr>
                <a:t> Tissue paper</a:t>
              </a:r>
              <a:endParaRPr lang="en-GB" sz="2200">
                <a:solidFill>
                  <a:srgbClr val="000000"/>
                </a:solidFill>
              </a:endParaRPr>
            </a:p>
            <a:p>
              <a:r>
                <a:rPr lang="en-GB" sz="2200">
                  <a:solidFill>
                    <a:srgbClr val="363940"/>
                  </a:solidFill>
                </a:rPr>
                <a:t> Test kit</a:t>
              </a:r>
              <a:endParaRPr lang="en-GB" sz="2200">
                <a:solidFill>
                  <a:srgbClr val="000000"/>
                </a:solidFill>
              </a:endParaRPr>
            </a:p>
            <a:p>
              <a:r>
                <a:rPr lang="en-GB" sz="2200">
                  <a:solidFill>
                    <a:srgbClr val="363940"/>
                  </a:solidFill>
                </a:rPr>
                <a:t> Timer</a:t>
              </a:r>
              <a:endParaRPr lang="en-GB"/>
            </a:p>
            <a:p>
              <a:r>
                <a:rPr lang="en-GB" sz="2200">
                  <a:solidFill>
                    <a:srgbClr val="363940"/>
                  </a:solidFill>
                </a:rPr>
                <a:t> Register/forms</a:t>
              </a:r>
              <a:endParaRPr lang="en-GB"/>
            </a:p>
            <a:p>
              <a:r>
                <a:rPr lang="en-GB" sz="2200">
                  <a:solidFill>
                    <a:srgbClr val="363940"/>
                  </a:solidFill>
                </a:rPr>
                <a:t> Marker/pen</a:t>
              </a:r>
              <a:endParaRPr lang="en-GB" sz="2200">
                <a:solidFill>
                  <a:srgbClr val="000000"/>
                </a:solidFill>
              </a:endParaRPr>
            </a:p>
            <a:p>
              <a:endParaRPr lang="en-GB" sz="2200">
                <a:solidFill>
                  <a:srgbClr val="363940"/>
                </a:solidFill>
              </a:endParaRPr>
            </a:p>
            <a:p>
              <a:endParaRPr lang="en-GB" sz="2200">
                <a:solidFill>
                  <a:srgbClr val="363940"/>
                </a:solidFill>
              </a:endParaRPr>
            </a:p>
            <a:p>
              <a:endParaRPr lang="en-GB" sz="2200">
                <a:solidFill>
                  <a:srgbClr val="363940"/>
                </a:solidFill>
              </a:endParaRPr>
            </a:p>
          </p:txBody>
        </p:sp>
        <p:pic>
          <p:nvPicPr>
            <p:cNvPr id="9" name="Picture Placeholder 4" descr="A close-up of a hand wearing gloves&#10;&#10;Description automatically generated">
              <a:extLst>
                <a:ext uri="{FF2B5EF4-FFF2-40B4-BE49-F238E27FC236}">
                  <a16:creationId xmlns:a16="http://schemas.microsoft.com/office/drawing/2014/main" id="{061F74A4-AE98-8585-3C0D-EB099368F6DC}"/>
                </a:ext>
              </a:extLst>
            </p:cNvPr>
            <p:cNvPicPr>
              <a:picLocks noChangeAspect="1"/>
            </p:cNvPicPr>
            <p:nvPr/>
          </p:nvPicPr>
          <p:blipFill rotWithShape="1">
            <a:blip r:embed="rId7"/>
            <a:srcRect t="-3015" b="937"/>
            <a:stretch/>
          </p:blipFill>
          <p:spPr>
            <a:xfrm>
              <a:off x="10682296" y="4989650"/>
              <a:ext cx="1212831" cy="1502257"/>
            </a:xfrm>
            <a:prstGeom prst="rect">
              <a:avLst/>
            </a:prstGeom>
          </p:spPr>
        </p:pic>
      </p:grpSp>
      <p:pic>
        <p:nvPicPr>
          <p:cNvPr id="10" name="Picture 9" descr="A roll of toilet paper&#10;&#10;Description automatically generated">
            <a:extLst>
              <a:ext uri="{FF2B5EF4-FFF2-40B4-BE49-F238E27FC236}">
                <a16:creationId xmlns:a16="http://schemas.microsoft.com/office/drawing/2014/main" id="{BED8E512-046A-8AE8-C8C9-B79E268A934D}"/>
              </a:ext>
            </a:extLst>
          </p:cNvPr>
          <p:cNvPicPr>
            <a:picLocks noChangeAspect="1"/>
          </p:cNvPicPr>
          <p:nvPr/>
        </p:nvPicPr>
        <p:blipFill>
          <a:blip r:embed="rId8"/>
          <a:stretch>
            <a:fillRect/>
          </a:stretch>
        </p:blipFill>
        <p:spPr>
          <a:xfrm>
            <a:off x="6729780" y="2615201"/>
            <a:ext cx="2133075" cy="2133075"/>
          </a:xfrm>
          <a:prstGeom prst="rect">
            <a:avLst/>
          </a:prstGeom>
        </p:spPr>
      </p:pic>
      <p:sp>
        <p:nvSpPr>
          <p:cNvPr id="11" name="Triangle 17">
            <a:extLst>
              <a:ext uri="{FF2B5EF4-FFF2-40B4-BE49-F238E27FC236}">
                <a16:creationId xmlns:a16="http://schemas.microsoft.com/office/drawing/2014/main" id="{40A6796A-2696-4AE9-7C6B-194D1E9D2195}"/>
              </a:ext>
            </a:extLst>
          </p:cNvPr>
          <p:cNvSpPr/>
          <p:nvPr/>
        </p:nvSpPr>
        <p:spPr>
          <a:xfrm rot="10800000">
            <a:off x="1329087"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7" name="Picture 6" descr="A yellow box with a black symbol on it&#10;&#10;Description automatically generated">
            <a:extLst>
              <a:ext uri="{FF2B5EF4-FFF2-40B4-BE49-F238E27FC236}">
                <a16:creationId xmlns:a16="http://schemas.microsoft.com/office/drawing/2014/main" id="{F2323003-4E73-7297-43CC-4EDD4C4A5CF9}"/>
              </a:ext>
            </a:extLst>
          </p:cNvPr>
          <p:cNvPicPr>
            <a:picLocks noChangeAspect="1"/>
          </p:cNvPicPr>
          <p:nvPr/>
        </p:nvPicPr>
        <p:blipFill>
          <a:blip r:embed="rId9"/>
          <a:stretch>
            <a:fillRect/>
          </a:stretch>
        </p:blipFill>
        <p:spPr>
          <a:xfrm>
            <a:off x="8362776" y="3932636"/>
            <a:ext cx="1424380" cy="1306328"/>
          </a:xfrm>
          <a:prstGeom prst="rect">
            <a:avLst/>
          </a:prstGeom>
        </p:spPr>
      </p:pic>
      <p:sp>
        <p:nvSpPr>
          <p:cNvPr id="21" name="Triangle 17">
            <a:extLst>
              <a:ext uri="{FF2B5EF4-FFF2-40B4-BE49-F238E27FC236}">
                <a16:creationId xmlns:a16="http://schemas.microsoft.com/office/drawing/2014/main" id="{03FF7844-2437-12CB-DA57-D689EA9CCC3E}"/>
              </a:ext>
            </a:extLst>
          </p:cNvPr>
          <p:cNvSpPr/>
          <p:nvPr/>
        </p:nvSpPr>
        <p:spPr>
          <a:xfrm rot="10800000">
            <a:off x="6801826" y="285104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Google Shape;18;p31">
            <a:extLst>
              <a:ext uri="{FF2B5EF4-FFF2-40B4-BE49-F238E27FC236}">
                <a16:creationId xmlns:a16="http://schemas.microsoft.com/office/drawing/2014/main" id="{4C28FF8F-00D4-B9F2-102F-096C439E2A9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17</a:t>
            </a:fld>
            <a:endParaRPr sz="1200">
              <a:solidFill>
                <a:schemeClr val="tx1">
                  <a:lumMod val="40000"/>
                  <a:lumOff val="60000"/>
                </a:schemeClr>
              </a:solidFill>
            </a:endParaRPr>
          </a:p>
        </p:txBody>
      </p:sp>
    </p:spTree>
    <p:extLst>
      <p:ext uri="{BB962C8B-B14F-4D97-AF65-F5344CB8AC3E}">
        <p14:creationId xmlns:p14="http://schemas.microsoft.com/office/powerpoint/2010/main" val="151814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42791" y="3153937"/>
            <a:ext cx="906532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solidFill>
                  <a:srgbClr val="D99228"/>
                </a:solidFill>
              </a:rPr>
              <a:t>Crystal</a:t>
            </a:r>
            <a:r>
              <a:rPr lang="en-GB" sz="4400" baseline="30000">
                <a:solidFill>
                  <a:srgbClr val="D99228"/>
                </a:solidFill>
                <a:ea typeface="+mn-lt"/>
                <a:cs typeface="+mn-lt"/>
              </a:rPr>
              <a:t>®</a:t>
            </a:r>
            <a:r>
              <a:rPr lang="en-GB" sz="4400" b="1">
                <a:solidFill>
                  <a:srgbClr val="D99228"/>
                </a:solidFill>
              </a:rPr>
              <a:t> VC O1/O139, </a:t>
            </a:r>
            <a:r>
              <a:rPr lang="en-GB" sz="4400" b="1" err="1">
                <a:solidFill>
                  <a:srgbClr val="D99228"/>
                </a:solidFill>
              </a:rPr>
              <a:t>Arkray</a:t>
            </a:r>
            <a:endParaRPr lang="en-GB" sz="4400" b="1">
              <a:solidFill>
                <a:srgbClr val="D99228"/>
              </a:solidFill>
            </a:endParaRPr>
          </a:p>
          <a:p>
            <a:r>
              <a:rPr lang="en-GB" sz="3600"/>
              <a:t>Dipstick method</a:t>
            </a:r>
          </a:p>
        </p:txBody>
      </p:sp>
      <p:sp>
        <p:nvSpPr>
          <p:cNvPr id="3" name="Google Shape;18;p31">
            <a:extLst>
              <a:ext uri="{FF2B5EF4-FFF2-40B4-BE49-F238E27FC236}">
                <a16:creationId xmlns:a16="http://schemas.microsoft.com/office/drawing/2014/main" id="{9EF0FD70-7C77-ADB6-7EBF-AFF42C66C68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18</a:t>
            </a:fld>
            <a:endParaRPr sz="1200">
              <a:solidFill>
                <a:schemeClr val="tx1">
                  <a:lumMod val="40000"/>
                  <a:lumOff val="60000"/>
                </a:schemeClr>
              </a:solidFill>
            </a:endParaRPr>
          </a:p>
        </p:txBody>
      </p:sp>
    </p:spTree>
    <p:extLst>
      <p:ext uri="{BB962C8B-B14F-4D97-AF65-F5344CB8AC3E}">
        <p14:creationId xmlns:p14="http://schemas.microsoft.com/office/powerpoint/2010/main" val="159654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93E96CC8-8015-2746-4FEB-D67A1C35832A}"/>
              </a:ext>
            </a:extLst>
          </p:cNvPr>
          <p:cNvSpPr/>
          <p:nvPr/>
        </p:nvSpPr>
        <p:spPr>
          <a:xfrm>
            <a:off x="3214820" y="438194"/>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sp>
        <p:nvSpPr>
          <p:cNvPr id="21" name="Oval 20">
            <a:extLst>
              <a:ext uri="{FF2B5EF4-FFF2-40B4-BE49-F238E27FC236}">
                <a16:creationId xmlns:a16="http://schemas.microsoft.com/office/drawing/2014/main" id="{03EAE692-B68B-7BA3-76E8-23D0F2C7F34D}"/>
              </a:ext>
            </a:extLst>
          </p:cNvPr>
          <p:cNvSpPr/>
          <p:nvPr/>
        </p:nvSpPr>
        <p:spPr>
          <a:xfrm>
            <a:off x="8411116" y="43476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sp>
        <p:nvSpPr>
          <p:cNvPr id="35" name="TextBox 34">
            <a:extLst>
              <a:ext uri="{FF2B5EF4-FFF2-40B4-BE49-F238E27FC236}">
                <a16:creationId xmlns:a16="http://schemas.microsoft.com/office/drawing/2014/main" id="{96F5AB76-4CB9-68F1-7F96-09B5415C08E9}"/>
              </a:ext>
            </a:extLst>
          </p:cNvPr>
          <p:cNvSpPr txBox="1"/>
          <p:nvPr/>
        </p:nvSpPr>
        <p:spPr>
          <a:xfrm>
            <a:off x="1945740" y="5756573"/>
            <a:ext cx="2436103" cy="338554"/>
          </a:xfrm>
          <a:prstGeom prst="rect">
            <a:avLst/>
          </a:prstGeom>
          <a:noFill/>
        </p:spPr>
        <p:txBody>
          <a:bodyPr wrap="square" rtlCol="0">
            <a:spAutoFit/>
          </a:bodyPr>
          <a:lstStyle/>
          <a:p>
            <a:pPr algn="ctr"/>
            <a:r>
              <a:rPr lang="en-GB" sz="1600"/>
              <a:t>Sample processing vial</a:t>
            </a:r>
          </a:p>
        </p:txBody>
      </p:sp>
      <p:sp>
        <p:nvSpPr>
          <p:cNvPr id="13" name="Rectangle 12">
            <a:extLst>
              <a:ext uri="{FF2B5EF4-FFF2-40B4-BE49-F238E27FC236}">
                <a16:creationId xmlns:a16="http://schemas.microsoft.com/office/drawing/2014/main" id="{82F5AEBE-F6A9-0E41-159D-99FFB5FC5E1E}"/>
              </a:ext>
            </a:extLst>
          </p:cNvPr>
          <p:cNvSpPr/>
          <p:nvPr/>
        </p:nvSpPr>
        <p:spPr>
          <a:xfrm>
            <a:off x="5106212" y="1028205"/>
            <a:ext cx="6923952"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 Placeholder 6">
            <a:extLst>
              <a:ext uri="{FF2B5EF4-FFF2-40B4-BE49-F238E27FC236}">
                <a16:creationId xmlns:a16="http://schemas.microsoft.com/office/drawing/2014/main" id="{8B511376-DD16-A78E-14BF-122148376D86}"/>
              </a:ext>
            </a:extLst>
          </p:cNvPr>
          <p:cNvSpPr txBox="1">
            <a:spLocks/>
          </p:cNvSpPr>
          <p:nvPr/>
        </p:nvSpPr>
        <p:spPr>
          <a:xfrm>
            <a:off x="5102828" y="1018913"/>
            <a:ext cx="3530847"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t>Semi-solid faecal specimens: </a:t>
            </a:r>
            <a:r>
              <a:rPr lang="en-GB" sz="2000"/>
              <a:t>Collect a small quantity of stool using the collection stick and transfer to the sample processing vial.</a:t>
            </a:r>
          </a:p>
        </p:txBody>
      </p:sp>
      <p:sp>
        <p:nvSpPr>
          <p:cNvPr id="42" name="Text Placeholder 6">
            <a:extLst>
              <a:ext uri="{FF2B5EF4-FFF2-40B4-BE49-F238E27FC236}">
                <a16:creationId xmlns:a16="http://schemas.microsoft.com/office/drawing/2014/main" id="{22EF5ABC-C273-175C-352B-F3F93DA346E7}"/>
              </a:ext>
            </a:extLst>
          </p:cNvPr>
          <p:cNvSpPr txBox="1">
            <a:spLocks/>
          </p:cNvSpPr>
          <p:nvPr/>
        </p:nvSpPr>
        <p:spPr>
          <a:xfrm>
            <a:off x="8871038" y="1017998"/>
            <a:ext cx="3323800" cy="3742648"/>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t>Liquid faecal specimens: </a:t>
            </a:r>
            <a:r>
              <a:rPr lang="en-GB" sz="2000"/>
              <a:t>Draw liquid specimen using the dropper and transfer 2 drops to the sample processing vial.</a:t>
            </a:r>
            <a:endParaRPr lang="en-GB" sz="2000">
              <a:solidFill>
                <a:srgbClr val="000000"/>
              </a:solidFill>
            </a:endParaRPr>
          </a:p>
          <a:p>
            <a:endParaRPr lang="en-GB" sz="2000"/>
          </a:p>
        </p:txBody>
      </p:sp>
      <p:grpSp>
        <p:nvGrpSpPr>
          <p:cNvPr id="52" name="Group 51">
            <a:extLst>
              <a:ext uri="{FF2B5EF4-FFF2-40B4-BE49-F238E27FC236}">
                <a16:creationId xmlns:a16="http://schemas.microsoft.com/office/drawing/2014/main" id="{48BD1606-6C4C-4AEA-8E31-F6605CFECF2C}"/>
              </a:ext>
            </a:extLst>
          </p:cNvPr>
          <p:cNvGrpSpPr/>
          <p:nvPr/>
        </p:nvGrpSpPr>
        <p:grpSpPr>
          <a:xfrm>
            <a:off x="8074585" y="3912580"/>
            <a:ext cx="1067358" cy="484095"/>
            <a:chOff x="4649184" y="5516660"/>
            <a:chExt cx="364473" cy="165305"/>
          </a:xfrm>
        </p:grpSpPr>
        <p:sp>
          <p:nvSpPr>
            <p:cNvPr id="50" name="Oval 49">
              <a:extLst>
                <a:ext uri="{FF2B5EF4-FFF2-40B4-BE49-F238E27FC236}">
                  <a16:creationId xmlns:a16="http://schemas.microsoft.com/office/drawing/2014/main" id="{FC20E1BE-BB01-588E-40ED-DB7CA03D095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6C9C4EB-4CD3-14B1-83B9-1F506037DCB4}"/>
                </a:ext>
              </a:extLst>
            </p:cNvPr>
            <p:cNvSpPr txBox="1"/>
            <p:nvPr/>
          </p:nvSpPr>
          <p:spPr>
            <a:xfrm>
              <a:off x="4649184" y="5529897"/>
              <a:ext cx="364473" cy="126117"/>
            </a:xfrm>
            <a:prstGeom prst="rect">
              <a:avLst/>
            </a:prstGeom>
            <a:noFill/>
          </p:spPr>
          <p:txBody>
            <a:bodyPr wrap="square" rtlCol="0">
              <a:spAutoFit/>
            </a:bodyPr>
            <a:lstStyle/>
            <a:p>
              <a:pPr algn="ctr"/>
              <a:r>
                <a:rPr lang="en-GB" b="1">
                  <a:solidFill>
                    <a:schemeClr val="bg1"/>
                  </a:solidFill>
                </a:rPr>
                <a:t>or</a:t>
              </a:r>
            </a:p>
          </p:txBody>
        </p:sp>
      </p:grpSp>
      <p:sp>
        <p:nvSpPr>
          <p:cNvPr id="54" name="TextBox 53">
            <a:extLst>
              <a:ext uri="{FF2B5EF4-FFF2-40B4-BE49-F238E27FC236}">
                <a16:creationId xmlns:a16="http://schemas.microsoft.com/office/drawing/2014/main" id="{0BF4A9DB-9780-4E92-0272-20BCD1822DE5}"/>
              </a:ext>
            </a:extLst>
          </p:cNvPr>
          <p:cNvSpPr txBox="1"/>
          <p:nvPr/>
        </p:nvSpPr>
        <p:spPr>
          <a:xfrm>
            <a:off x="5286616" y="5706344"/>
            <a:ext cx="6752840" cy="584775"/>
          </a:xfrm>
          <a:prstGeom prst="rect">
            <a:avLst/>
          </a:prstGeom>
          <a:noFill/>
        </p:spPr>
        <p:txBody>
          <a:bodyPr wrap="square" lIns="91440" tIns="45720" rIns="91440" bIns="45720" anchor="t">
            <a:spAutoFit/>
          </a:bodyPr>
          <a:lstStyle/>
          <a:p>
            <a:r>
              <a:rPr lang="en-GB" sz="1600">
                <a:effectLst/>
              </a:rPr>
              <a:t>Discard the dropper in the sharps container or double-lined </a:t>
            </a:r>
            <a:br>
              <a:rPr lang="en-GB" sz="1600">
                <a:effectLst/>
              </a:rPr>
            </a:br>
            <a:r>
              <a:rPr lang="en-GB" sz="1600">
                <a:effectLst/>
              </a:rPr>
              <a:t>plastic bag labelled “biohazard” after adding specimen.</a:t>
            </a:r>
          </a:p>
        </p:txBody>
      </p:sp>
      <p:pic>
        <p:nvPicPr>
          <p:cNvPr id="56" name="Picture 55" descr="A yellow box with a black symbol on it&#10;&#10;Description automatically generated">
            <a:extLst>
              <a:ext uri="{FF2B5EF4-FFF2-40B4-BE49-F238E27FC236}">
                <a16:creationId xmlns:a16="http://schemas.microsoft.com/office/drawing/2014/main" id="{24A65E13-4C04-8292-993E-9A6FB4E36736}"/>
              </a:ext>
            </a:extLst>
          </p:cNvPr>
          <p:cNvPicPr>
            <a:picLocks noChangeAspect="1"/>
          </p:cNvPicPr>
          <p:nvPr/>
        </p:nvPicPr>
        <p:blipFill>
          <a:blip r:embed="rId3"/>
          <a:stretch>
            <a:fillRect/>
          </a:stretch>
        </p:blipFill>
        <p:spPr>
          <a:xfrm>
            <a:off x="10866179" y="5626384"/>
            <a:ext cx="773336" cy="744694"/>
          </a:xfrm>
          <a:prstGeom prst="rect">
            <a:avLst/>
          </a:prstGeom>
        </p:spPr>
      </p:pic>
      <p:sp>
        <p:nvSpPr>
          <p:cNvPr id="3" name="TextBox 2">
            <a:extLst>
              <a:ext uri="{FF2B5EF4-FFF2-40B4-BE49-F238E27FC236}">
                <a16:creationId xmlns:a16="http://schemas.microsoft.com/office/drawing/2014/main" id="{B8DAF71D-9768-0218-7B58-A8826CAC4720}"/>
              </a:ext>
            </a:extLst>
          </p:cNvPr>
          <p:cNvSpPr txBox="1"/>
          <p:nvPr/>
        </p:nvSpPr>
        <p:spPr>
          <a:xfrm>
            <a:off x="1663546" y="1233948"/>
            <a:ext cx="3221059" cy="923330"/>
          </a:xfrm>
          <a:prstGeom prst="rect">
            <a:avLst/>
          </a:prstGeom>
          <a:noFill/>
        </p:spPr>
        <p:txBody>
          <a:bodyPr wrap="square" lIns="91440" tIns="45720" rIns="91440" bIns="45720" anchor="t">
            <a:spAutoFit/>
          </a:bodyPr>
          <a:lstStyle/>
          <a:p>
            <a:r>
              <a:rPr lang="en-GB" sz="1800"/>
              <a:t>Label </a:t>
            </a:r>
            <a:r>
              <a:rPr lang="en-GB"/>
              <a:t>sample processing vial </a:t>
            </a:r>
            <a:r>
              <a:rPr lang="en-GB" sz="1800"/>
              <a:t>with patient identifier</a:t>
            </a:r>
            <a:r>
              <a:rPr lang="en-GB"/>
              <a:t> then open</a:t>
            </a:r>
            <a:r>
              <a:rPr lang="en-GB" sz="1800"/>
              <a:t> the cap. </a:t>
            </a:r>
          </a:p>
        </p:txBody>
      </p:sp>
      <p:sp>
        <p:nvSpPr>
          <p:cNvPr id="4" name="Rectangle 3">
            <a:extLst>
              <a:ext uri="{FF2B5EF4-FFF2-40B4-BE49-F238E27FC236}">
                <a16:creationId xmlns:a16="http://schemas.microsoft.com/office/drawing/2014/main" id="{F3BEF6C8-5654-B2C1-E36C-34D09043C216}"/>
              </a:ext>
            </a:extLst>
          </p:cNvPr>
          <p:cNvSpPr/>
          <p:nvPr/>
        </p:nvSpPr>
        <p:spPr>
          <a:xfrm>
            <a:off x="1553378" y="1036226"/>
            <a:ext cx="3384776" cy="537172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Google Shape;18;p31">
            <a:extLst>
              <a:ext uri="{FF2B5EF4-FFF2-40B4-BE49-F238E27FC236}">
                <a16:creationId xmlns:a16="http://schemas.microsoft.com/office/drawing/2014/main" id="{EE6CA3A7-E8B8-9D60-11A0-3BB352DA48E7}"/>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19</a:t>
            </a:fld>
            <a:endParaRPr sz="1200">
              <a:solidFill>
                <a:schemeClr val="tx1">
                  <a:lumMod val="40000"/>
                  <a:lumOff val="60000"/>
                </a:schemeClr>
              </a:solidFill>
            </a:endParaRPr>
          </a:p>
        </p:txBody>
      </p:sp>
      <p:pic>
        <p:nvPicPr>
          <p:cNvPr id="2050" name="Picture 2" descr="A hand holding a cotton swab over a small bottle&#10;&#10;AI-generated content may be incorrect.">
            <a:extLst>
              <a:ext uri="{FF2B5EF4-FFF2-40B4-BE49-F238E27FC236}">
                <a16:creationId xmlns:a16="http://schemas.microsoft.com/office/drawing/2014/main" id="{5BCEC81F-9E31-7DB9-DA94-B3FF0568D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3675" y="2723407"/>
            <a:ext cx="3229414" cy="31182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6A2A1FC-7B4B-1741-7101-B875671256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887" r="33030" b="75328"/>
          <a:stretch/>
        </p:blipFill>
        <p:spPr bwMode="auto">
          <a:xfrm rot="10800000">
            <a:off x="7610578" y="3081004"/>
            <a:ext cx="443280" cy="87034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 bottle and a glass with a pipette&#10;&#10;AI-generated content may be incorrect.">
            <a:extLst>
              <a:ext uri="{FF2B5EF4-FFF2-40B4-BE49-F238E27FC236}">
                <a16:creationId xmlns:a16="http://schemas.microsoft.com/office/drawing/2014/main" id="{5ECDD9F7-3FEA-373E-CF4B-2E56722066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869" y="2735196"/>
            <a:ext cx="4096059" cy="32022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1596581-467B-6FBC-BFE9-2E4563269B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892" r="32259" b="75852"/>
          <a:stretch/>
        </p:blipFill>
        <p:spPr bwMode="auto">
          <a:xfrm>
            <a:off x="3549077" y="2844114"/>
            <a:ext cx="510962" cy="923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17CE17F-63A1-892A-C773-E7A1EB0A6FF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569" r="20550"/>
          <a:stretch/>
        </p:blipFill>
        <p:spPr bwMode="auto">
          <a:xfrm>
            <a:off x="2493277" y="2198254"/>
            <a:ext cx="1281444" cy="387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7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r>
              <a:rPr lang="en-US" b="1">
                <a:latin typeface="Trebuchet MS" panose="020B0703020202090204" pitchFamily="34" charset="0"/>
              </a:rPr>
              <a:t>Learning objectives</a:t>
            </a:r>
            <a:endParaRPr lang="en-US" b="1" cap="none">
              <a:latin typeface="Trebuchet MS" panose="020B0703020202090204" pitchFamily="34" charset="0"/>
            </a:endParaRPr>
          </a:p>
        </p:txBody>
      </p:sp>
      <p:grpSp>
        <p:nvGrpSpPr>
          <p:cNvPr id="11" name="Group 10">
            <a:extLst>
              <a:ext uri="{FF2B5EF4-FFF2-40B4-BE49-F238E27FC236}">
                <a16:creationId xmlns:a16="http://schemas.microsoft.com/office/drawing/2014/main" id="{2A277733-9300-612F-DAFD-121A16DCD113}"/>
              </a:ext>
            </a:extLst>
          </p:cNvPr>
          <p:cNvGrpSpPr/>
          <p:nvPr/>
        </p:nvGrpSpPr>
        <p:grpSpPr>
          <a:xfrm>
            <a:off x="586837" y="1279437"/>
            <a:ext cx="11089761" cy="4862870"/>
            <a:chOff x="729983" y="1385969"/>
            <a:chExt cx="11089761" cy="4862870"/>
          </a:xfrm>
        </p:grpSpPr>
        <p:sp>
          <p:nvSpPr>
            <p:cNvPr id="4" name="TextBox 3">
              <a:extLst>
                <a:ext uri="{FF2B5EF4-FFF2-40B4-BE49-F238E27FC236}">
                  <a16:creationId xmlns:a16="http://schemas.microsoft.com/office/drawing/2014/main" id="{14AA8381-CA71-44C9-B5DB-715D69498671}"/>
                </a:ext>
              </a:extLst>
            </p:cNvPr>
            <p:cNvSpPr txBox="1"/>
            <p:nvPr/>
          </p:nvSpPr>
          <p:spPr>
            <a:xfrm>
              <a:off x="729983" y="1385969"/>
              <a:ext cx="11089761" cy="4862870"/>
            </a:xfrm>
            <a:prstGeom prst="rect">
              <a:avLst/>
            </a:prstGeom>
            <a:noFill/>
          </p:spPr>
          <p:txBody>
            <a:bodyPr wrap="square" lIns="91440" tIns="45720" rIns="91440" bIns="45720" rtlCol="0" anchor="t">
              <a:spAutoFit/>
            </a:bodyPr>
            <a:lstStyle/>
            <a:p>
              <a:endParaRPr lang="fr-FR" sz="2400"/>
            </a:p>
            <a:p>
              <a:pPr marL="342900" indent="-197485">
                <a:buClr>
                  <a:schemeClr val="accent1"/>
                </a:buClr>
                <a:buFont typeface="Arial" panose="020B0604020202020204" pitchFamily="34" charset="0"/>
                <a:buChar char="•"/>
              </a:pPr>
              <a:r>
                <a:rPr lang="en-US" sz="2200"/>
                <a:t> Understand what RDTs are</a:t>
              </a: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en-US" sz="2200"/>
                <a:t> Explain when and why to use RDTs for cholera</a:t>
              </a:r>
            </a:p>
            <a:p>
              <a:pPr marL="342900" indent="-197485">
                <a:buClr>
                  <a:schemeClr val="accent1"/>
                </a:buClr>
                <a:buFont typeface="Arial,Sans-Serif" panose="020B0604020202020204" pitchFamily="34" charset="0"/>
                <a:buChar char="•"/>
              </a:pPr>
              <a:endParaRPr lang="en-US" sz="2200"/>
            </a:p>
            <a:p>
              <a:pPr marL="342900" indent="-197485">
                <a:buClr>
                  <a:schemeClr val="accent1"/>
                </a:buClr>
                <a:buFont typeface="Arial,Sans-Serif" panose="020B0604020202020204" pitchFamily="34" charset="0"/>
                <a:buChar char="•"/>
              </a:pPr>
              <a:r>
                <a:rPr lang="en-US" sz="2200"/>
                <a:t> Understand the limitations of RDTs for cholera</a:t>
              </a:r>
              <a:endParaRPr lang="en-US"/>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en-US" sz="2200"/>
                <a:t> Know the procedure to perform RDTs for cholera</a:t>
              </a: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en-US" sz="2200"/>
                <a:t> Read RDT results</a:t>
              </a:r>
            </a:p>
            <a:p>
              <a:pPr marL="342900" indent="-197485">
                <a:buClr>
                  <a:schemeClr val="accent1"/>
                </a:buClr>
                <a:buFont typeface="Arial" panose="020B0604020202020204" pitchFamily="34" charset="0"/>
                <a:buChar char="•"/>
              </a:pPr>
              <a:endParaRPr lang="en-US" sz="2200"/>
            </a:p>
            <a:p>
              <a:pPr marL="342900" indent="-197485">
                <a:buClr>
                  <a:schemeClr val="accent1"/>
                </a:buClr>
                <a:buFont typeface="Arial" panose="020B0604020202020204" pitchFamily="34" charset="0"/>
                <a:buChar char="•"/>
              </a:pPr>
              <a:r>
                <a:rPr lang="en-US" sz="2200"/>
                <a:t> Troubleshoot RDTs (procedure and results)</a:t>
              </a:r>
            </a:p>
            <a:p>
              <a:pPr marR="0" lvl="1" algn="l" defTabSz="457200" rtl="0" eaLnBrk="1" fontAlgn="auto" latinLnBrk="0" hangingPunct="1">
                <a:lnSpc>
                  <a:spcPct val="100000"/>
                </a:lnSpc>
                <a:spcBef>
                  <a:spcPts val="0"/>
                </a:spcBef>
                <a:spcAft>
                  <a:spcPts val="0"/>
                </a:spcAft>
                <a:buClr>
                  <a:srgbClr val="008080"/>
                </a:buClr>
                <a:buSzTx/>
                <a:tabLst/>
                <a:defRPr/>
              </a:pPr>
              <a:endParaRPr kumimoji="0" lang="fr-FR" sz="2400" b="0" i="0" u="none" strike="noStrike" kern="1200" cap="none" spc="0" normalizeH="0" baseline="0" noProof="0">
                <a:ln>
                  <a:noFill/>
                </a:ln>
                <a:solidFill>
                  <a:srgbClr val="414142"/>
                </a:solidFill>
                <a:effectLst/>
                <a:uLnTx/>
                <a:uFillTx/>
                <a:ea typeface="+mn-ea"/>
                <a:cs typeface="+mn-cs"/>
              </a:endParaRPr>
            </a:p>
            <a:p>
              <a:endParaRPr lang="fr-FR"/>
            </a:p>
          </p:txBody>
        </p:sp>
        <p:cxnSp>
          <p:nvCxnSpPr>
            <p:cNvPr id="12" name="Straight Connector 11">
              <a:extLst>
                <a:ext uri="{FF2B5EF4-FFF2-40B4-BE49-F238E27FC236}">
                  <a16:creationId xmlns:a16="http://schemas.microsoft.com/office/drawing/2014/main" id="{7AD9DE34-D061-2CB0-B97A-75B43F8DE427}"/>
                </a:ext>
              </a:extLst>
            </p:cNvPr>
            <p:cNvCxnSpPr>
              <a:cxnSpLocks/>
            </p:cNvCxnSpPr>
            <p:nvPr/>
          </p:nvCxnSpPr>
          <p:spPr>
            <a:xfrm>
              <a:off x="1214077" y="2234429"/>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920E52-E1AB-829C-0FF8-31151A2CB89B}"/>
                </a:ext>
              </a:extLst>
            </p:cNvPr>
            <p:cNvCxnSpPr>
              <a:cxnSpLocks/>
            </p:cNvCxnSpPr>
            <p:nvPr/>
          </p:nvCxnSpPr>
          <p:spPr>
            <a:xfrm>
              <a:off x="1252497" y="2940418"/>
              <a:ext cx="1032398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90B5DD-9886-68C2-CD42-E20DF9F0D21A}"/>
                </a:ext>
              </a:extLst>
            </p:cNvPr>
            <p:cNvCxnSpPr>
              <a:cxnSpLocks/>
            </p:cNvCxnSpPr>
            <p:nvPr/>
          </p:nvCxnSpPr>
          <p:spPr>
            <a:xfrm>
              <a:off x="1275550" y="3611176"/>
              <a:ext cx="10300932"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7FF5B2-0755-8B76-FAF1-BA5DCAFDC3CA}"/>
                </a:ext>
              </a:extLst>
            </p:cNvPr>
            <p:cNvCxnSpPr>
              <a:cxnSpLocks/>
            </p:cNvCxnSpPr>
            <p:nvPr/>
          </p:nvCxnSpPr>
          <p:spPr>
            <a:xfrm>
              <a:off x="1229445" y="4279465"/>
              <a:ext cx="10347037"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1105B3-82BB-A59D-AAC4-6C8A8BF936B2}"/>
                </a:ext>
              </a:extLst>
            </p:cNvPr>
            <p:cNvCxnSpPr>
              <a:cxnSpLocks/>
            </p:cNvCxnSpPr>
            <p:nvPr/>
          </p:nvCxnSpPr>
          <p:spPr>
            <a:xfrm>
              <a:off x="1214077" y="4943438"/>
              <a:ext cx="10362405"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A0D8F7-72E4-D559-6BA2-186B072CE2C0}"/>
                </a:ext>
              </a:extLst>
            </p:cNvPr>
            <p:cNvCxnSpPr>
              <a:cxnSpLocks/>
            </p:cNvCxnSpPr>
            <p:nvPr/>
          </p:nvCxnSpPr>
          <p:spPr>
            <a:xfrm>
              <a:off x="1206393" y="5681107"/>
              <a:ext cx="10370089" cy="0"/>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sp>
        <p:nvSpPr>
          <p:cNvPr id="5" name="TextBox 8">
            <a:extLst>
              <a:ext uri="{FF2B5EF4-FFF2-40B4-BE49-F238E27FC236}">
                <a16:creationId xmlns:a16="http://schemas.microsoft.com/office/drawing/2014/main" id="{D478AE7C-8C59-C9D5-43CC-E07670D937AD}"/>
              </a:ext>
            </a:extLst>
          </p:cNvPr>
          <p:cNvSpPr txBox="1"/>
          <p:nvPr/>
        </p:nvSpPr>
        <p:spPr>
          <a:xfrm>
            <a:off x="586838" y="5827119"/>
            <a:ext cx="11007400" cy="369332"/>
          </a:xfrm>
          <a:prstGeom prst="rect">
            <a:avLst/>
          </a:prstGeom>
          <a:noFill/>
          <a:ln w="19050">
            <a:solidFill>
              <a:schemeClr val="accent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a:t>Suggested previous modules:</a:t>
            </a:r>
            <a:r>
              <a:rPr lang="en-US"/>
              <a:t> module 1 Introduction to Cholera and Cholera testing</a:t>
            </a:r>
          </a:p>
        </p:txBody>
      </p:sp>
      <p:sp>
        <p:nvSpPr>
          <p:cNvPr id="3" name="Google Shape;18;p31">
            <a:extLst>
              <a:ext uri="{FF2B5EF4-FFF2-40B4-BE49-F238E27FC236}">
                <a16:creationId xmlns:a16="http://schemas.microsoft.com/office/drawing/2014/main" id="{5F5DA896-2A70-23E1-DCDC-96C4E97E02D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a:t>
            </a:fld>
            <a:endParaRPr sz="1200">
              <a:solidFill>
                <a:schemeClr val="tx1">
                  <a:lumMod val="40000"/>
                  <a:lumOff val="60000"/>
                </a:schemeClr>
              </a:solidFill>
            </a:endParaRPr>
          </a:p>
        </p:txBody>
      </p:sp>
    </p:spTree>
    <p:extLst>
      <p:ext uri="{BB962C8B-B14F-4D97-AF65-F5344CB8AC3E}">
        <p14:creationId xmlns:p14="http://schemas.microsoft.com/office/powerpoint/2010/main" val="259467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DB47103-33A7-F113-5B55-91E7F824E1B6}"/>
              </a:ext>
            </a:extLst>
          </p:cNvPr>
          <p:cNvSpPr/>
          <p:nvPr/>
        </p:nvSpPr>
        <p:spPr>
          <a:xfrm>
            <a:off x="6354523"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sp>
        <p:nvSpPr>
          <p:cNvPr id="2" name="Text Placeholder 6">
            <a:extLst>
              <a:ext uri="{FF2B5EF4-FFF2-40B4-BE49-F238E27FC236}">
                <a16:creationId xmlns:a16="http://schemas.microsoft.com/office/drawing/2014/main" id="{F172D154-D264-CA94-31BA-8CFE4845792C}"/>
              </a:ext>
            </a:extLst>
          </p:cNvPr>
          <p:cNvSpPr txBox="1">
            <a:spLocks/>
          </p:cNvSpPr>
          <p:nvPr/>
        </p:nvSpPr>
        <p:spPr>
          <a:xfrm>
            <a:off x="4989766" y="1173244"/>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Remove the transparent cap then break off the blue tip of the vial (point away and cover with tissue to avoid splash). </a:t>
            </a:r>
          </a:p>
        </p:txBody>
      </p:sp>
      <p:sp>
        <p:nvSpPr>
          <p:cNvPr id="22" name="Text Placeholder 5">
            <a:extLst>
              <a:ext uri="{FF2B5EF4-FFF2-40B4-BE49-F238E27FC236}">
                <a16:creationId xmlns:a16="http://schemas.microsoft.com/office/drawing/2014/main" id="{446FBC90-C3F4-F6B0-98E2-42CE923909D5}"/>
              </a:ext>
            </a:extLst>
          </p:cNvPr>
          <p:cNvSpPr txBox="1">
            <a:spLocks/>
          </p:cNvSpPr>
          <p:nvPr/>
        </p:nvSpPr>
        <p:spPr>
          <a:xfrm>
            <a:off x="1986540" y="1169425"/>
            <a:ext cx="2655553" cy="499624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Tightly recap sample processing vial and shake to mix contents.</a:t>
            </a:r>
          </a:p>
        </p:txBody>
      </p:sp>
      <p:sp>
        <p:nvSpPr>
          <p:cNvPr id="18" name="Oval 17">
            <a:extLst>
              <a:ext uri="{FF2B5EF4-FFF2-40B4-BE49-F238E27FC236}">
                <a16:creationId xmlns:a16="http://schemas.microsoft.com/office/drawing/2014/main" id="{34AEA92B-F8F5-947E-9A7A-B6F41B49DB72}"/>
              </a:ext>
            </a:extLst>
          </p:cNvPr>
          <p:cNvSpPr/>
          <p:nvPr/>
        </p:nvSpPr>
        <p:spPr>
          <a:xfrm>
            <a:off x="3112000"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panose="020B0703020202090204" pitchFamily="34" charset="0"/>
              </a:rPr>
              <a:t>3</a:t>
            </a:r>
          </a:p>
        </p:txBody>
      </p:sp>
      <p:sp>
        <p:nvSpPr>
          <p:cNvPr id="4" name="Oval 3">
            <a:extLst>
              <a:ext uri="{FF2B5EF4-FFF2-40B4-BE49-F238E27FC236}">
                <a16:creationId xmlns:a16="http://schemas.microsoft.com/office/drawing/2014/main" id="{6D22754C-8D83-57D9-C08A-7A721D445001}"/>
              </a:ext>
            </a:extLst>
          </p:cNvPr>
          <p:cNvSpPr/>
          <p:nvPr/>
        </p:nvSpPr>
        <p:spPr>
          <a:xfrm>
            <a:off x="9822826" y="39808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sp>
        <p:nvSpPr>
          <p:cNvPr id="15" name="Text Placeholder 6">
            <a:extLst>
              <a:ext uri="{FF2B5EF4-FFF2-40B4-BE49-F238E27FC236}">
                <a16:creationId xmlns:a16="http://schemas.microsoft.com/office/drawing/2014/main" id="{A65C805E-197D-EB10-116A-0E47A3C1E8F2}"/>
              </a:ext>
            </a:extLst>
          </p:cNvPr>
          <p:cNvSpPr txBox="1">
            <a:spLocks/>
          </p:cNvSpPr>
          <p:nvPr/>
        </p:nvSpPr>
        <p:spPr>
          <a:xfrm>
            <a:off x="8459919" y="1173244"/>
            <a:ext cx="3122481" cy="4992427"/>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Dispense 4 drops of processed sample into labelled 5 mL test tube.</a:t>
            </a:r>
          </a:p>
        </p:txBody>
      </p:sp>
      <p:pic>
        <p:nvPicPr>
          <p:cNvPr id="19" name="Picture 18">
            <a:extLst>
              <a:ext uri="{FF2B5EF4-FFF2-40B4-BE49-F238E27FC236}">
                <a16:creationId xmlns:a16="http://schemas.microsoft.com/office/drawing/2014/main" id="{AD009B6A-C932-466D-4E0F-A00323C852EA}"/>
              </a:ext>
            </a:extLst>
          </p:cNvPr>
          <p:cNvPicPr>
            <a:picLocks noChangeAspect="1"/>
          </p:cNvPicPr>
          <p:nvPr/>
        </p:nvPicPr>
        <p:blipFill>
          <a:blip r:embed="rId3"/>
          <a:srcRect l="10233" t="10223" r="10233" b="10242"/>
          <a:stretch/>
        </p:blipFill>
        <p:spPr>
          <a:xfrm>
            <a:off x="8887930" y="2515250"/>
            <a:ext cx="2340908" cy="3641412"/>
          </a:xfrm>
          <a:prstGeom prst="rect">
            <a:avLst/>
          </a:prstGeom>
        </p:spPr>
      </p:pic>
      <p:sp>
        <p:nvSpPr>
          <p:cNvPr id="5" name="Google Shape;18;p31">
            <a:extLst>
              <a:ext uri="{FF2B5EF4-FFF2-40B4-BE49-F238E27FC236}">
                <a16:creationId xmlns:a16="http://schemas.microsoft.com/office/drawing/2014/main" id="{3CDA147B-DFEE-9888-5A32-9A274ABA60B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20</a:t>
            </a:fld>
            <a:endParaRPr sz="1200">
              <a:solidFill>
                <a:schemeClr val="tx1">
                  <a:lumMod val="40000"/>
                  <a:lumOff val="60000"/>
                </a:schemeClr>
              </a:solidFill>
            </a:endParaRPr>
          </a:p>
        </p:txBody>
      </p:sp>
      <p:pic>
        <p:nvPicPr>
          <p:cNvPr id="1026" name="Picture 2" descr="A group of black and white objects&#10;&#10;AI-generated content may be incorrect.">
            <a:extLst>
              <a:ext uri="{FF2B5EF4-FFF2-40B4-BE49-F238E27FC236}">
                <a16:creationId xmlns:a16="http://schemas.microsoft.com/office/drawing/2014/main" id="{AF3053E0-A167-1A96-0752-AF3796B3C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596" y="3165257"/>
            <a:ext cx="4044949" cy="31623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close up of a bottle&#10;&#10;AI-generated content may be incorrect.">
            <a:extLst>
              <a:ext uri="{FF2B5EF4-FFF2-40B4-BE49-F238E27FC236}">
                <a16:creationId xmlns:a16="http://schemas.microsoft.com/office/drawing/2014/main" id="{A6EC6CED-8EA5-A0AA-C2F3-0E8F4F5202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048" y="3041432"/>
            <a:ext cx="4044949" cy="316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47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73188" y="1156879"/>
            <a:ext cx="9685538" cy="5136579"/>
          </a:xfrm>
          <a:ln w="3175">
            <a:solidFill>
              <a:schemeClr val="tx1">
                <a:lumMod val="75000"/>
              </a:schemeClr>
            </a:solidFill>
          </a:ln>
        </p:spPr>
        <p:txBody>
          <a:bodyPr vert="horz" lIns="216000" tIns="216000" rIns="216000" bIns="216000" rtlCol="0" anchor="t">
            <a:normAutofit/>
          </a:bodyPr>
          <a:lstStyle/>
          <a:p>
            <a:r>
              <a:rPr lang="en-GB"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6</a:t>
            </a:r>
          </a:p>
        </p:txBody>
      </p:sp>
      <p:grpSp>
        <p:nvGrpSpPr>
          <p:cNvPr id="51" name="Group 50">
            <a:extLst>
              <a:ext uri="{FF2B5EF4-FFF2-40B4-BE49-F238E27FC236}">
                <a16:creationId xmlns:a16="http://schemas.microsoft.com/office/drawing/2014/main" id="{6251D515-C666-20A4-D926-38465E90F401}"/>
              </a:ext>
            </a:extLst>
          </p:cNvPr>
          <p:cNvGrpSpPr/>
          <p:nvPr/>
        </p:nvGrpSpPr>
        <p:grpSpPr>
          <a:xfrm>
            <a:off x="1891274" y="2552917"/>
            <a:ext cx="5142378" cy="3659264"/>
            <a:chOff x="5266020" y="3739289"/>
            <a:chExt cx="3524533" cy="2508022"/>
          </a:xfrm>
        </p:grpSpPr>
        <p:pic>
          <p:nvPicPr>
            <p:cNvPr id="20" name="Picture 19">
              <a:extLst>
                <a:ext uri="{FF2B5EF4-FFF2-40B4-BE49-F238E27FC236}">
                  <a16:creationId xmlns:a16="http://schemas.microsoft.com/office/drawing/2014/main" id="{05C497B1-9906-4B55-A4A2-B0700DF9F7B1}"/>
                </a:ext>
              </a:extLst>
            </p:cNvPr>
            <p:cNvPicPr>
              <a:picLocks noChangeAspect="1"/>
            </p:cNvPicPr>
            <p:nvPr/>
          </p:nvPicPr>
          <p:blipFill rotWithShape="1">
            <a:blip r:embed="rId3"/>
            <a:srcRect r="38839"/>
            <a:stretch/>
          </p:blipFill>
          <p:spPr>
            <a:xfrm>
              <a:off x="5266020" y="3739289"/>
              <a:ext cx="1592910" cy="2508022"/>
            </a:xfrm>
            <a:prstGeom prst="rect">
              <a:avLst/>
            </a:prstGeom>
          </p:spPr>
        </p:pic>
        <p:sp>
          <p:nvSpPr>
            <p:cNvPr id="30" name="TextBox 29">
              <a:extLst>
                <a:ext uri="{FF2B5EF4-FFF2-40B4-BE49-F238E27FC236}">
                  <a16:creationId xmlns:a16="http://schemas.microsoft.com/office/drawing/2014/main" id="{B94493A2-BD26-5D34-CD2B-AB9EAFBE63C3}"/>
                </a:ext>
              </a:extLst>
            </p:cNvPr>
            <p:cNvSpPr txBox="1"/>
            <p:nvPr/>
          </p:nvSpPr>
          <p:spPr>
            <a:xfrm>
              <a:off x="6440215" y="3739289"/>
              <a:ext cx="1274378" cy="276999"/>
            </a:xfrm>
            <a:prstGeom prst="rect">
              <a:avLst/>
            </a:prstGeom>
            <a:noFill/>
          </p:spPr>
          <p:txBody>
            <a:bodyPr wrap="square">
              <a:spAutoFit/>
            </a:bodyPr>
            <a:lstStyle/>
            <a:p>
              <a:r>
                <a:rPr lang="en-GB" sz="1200"/>
                <a:t>Only touch here</a:t>
              </a:r>
            </a:p>
          </p:txBody>
        </p:sp>
        <p:sp>
          <p:nvSpPr>
            <p:cNvPr id="32" name="TextBox 31">
              <a:extLst>
                <a:ext uri="{FF2B5EF4-FFF2-40B4-BE49-F238E27FC236}">
                  <a16:creationId xmlns:a16="http://schemas.microsoft.com/office/drawing/2014/main" id="{BE90C7A5-1216-F9EB-54BB-D315686D9B18}"/>
                </a:ext>
              </a:extLst>
            </p:cNvPr>
            <p:cNvSpPr txBox="1"/>
            <p:nvPr/>
          </p:nvSpPr>
          <p:spPr>
            <a:xfrm>
              <a:off x="6440215" y="4133392"/>
              <a:ext cx="769882" cy="276999"/>
            </a:xfrm>
            <a:prstGeom prst="rect">
              <a:avLst/>
            </a:prstGeom>
            <a:noFill/>
          </p:spPr>
          <p:txBody>
            <a:bodyPr wrap="square">
              <a:spAutoFit/>
            </a:bodyPr>
            <a:lstStyle/>
            <a:p>
              <a:r>
                <a:rPr lang="en-GB" sz="1200"/>
                <a:t>ID here</a:t>
              </a:r>
            </a:p>
          </p:txBody>
        </p:sp>
        <p:sp>
          <p:nvSpPr>
            <p:cNvPr id="34" name="TextBox 33">
              <a:extLst>
                <a:ext uri="{FF2B5EF4-FFF2-40B4-BE49-F238E27FC236}">
                  <a16:creationId xmlns:a16="http://schemas.microsoft.com/office/drawing/2014/main" id="{D34E5592-B686-1726-6857-2E6FBE4DEFE6}"/>
                </a:ext>
              </a:extLst>
            </p:cNvPr>
            <p:cNvSpPr txBox="1"/>
            <p:nvPr/>
          </p:nvSpPr>
          <p:spPr>
            <a:xfrm>
              <a:off x="6417172" y="4742927"/>
              <a:ext cx="2373381" cy="461665"/>
            </a:xfrm>
            <a:prstGeom prst="rect">
              <a:avLst/>
            </a:prstGeom>
            <a:noFill/>
          </p:spPr>
          <p:txBody>
            <a:bodyPr wrap="square">
              <a:spAutoFit/>
            </a:bodyPr>
            <a:lstStyle/>
            <a:p>
              <a:r>
                <a:rPr lang="en-GB" sz="1200"/>
                <a:t>Bands will appear here</a:t>
              </a:r>
              <a:br>
                <a:rPr lang="en-GB" sz="1200"/>
              </a:br>
              <a:r>
                <a:rPr lang="en-GB" sz="1200"/>
                <a:t>No Control band = invalid result</a:t>
              </a:r>
            </a:p>
          </p:txBody>
        </p:sp>
        <p:sp>
          <p:nvSpPr>
            <p:cNvPr id="36" name="TextBox 35">
              <a:extLst>
                <a:ext uri="{FF2B5EF4-FFF2-40B4-BE49-F238E27FC236}">
                  <a16:creationId xmlns:a16="http://schemas.microsoft.com/office/drawing/2014/main" id="{CE289FA8-B723-A0F2-3535-546D65205025}"/>
                </a:ext>
              </a:extLst>
            </p:cNvPr>
            <p:cNvSpPr txBox="1"/>
            <p:nvPr/>
          </p:nvSpPr>
          <p:spPr>
            <a:xfrm>
              <a:off x="6401635" y="5409235"/>
              <a:ext cx="2208502" cy="461665"/>
            </a:xfrm>
            <a:prstGeom prst="rect">
              <a:avLst/>
            </a:prstGeom>
            <a:noFill/>
          </p:spPr>
          <p:txBody>
            <a:bodyPr wrap="square">
              <a:spAutoFit/>
            </a:bodyPr>
            <a:lstStyle/>
            <a:p>
              <a:r>
                <a:rPr lang="en-GB" sz="1200"/>
                <a:t>Insert dipstick with arrows</a:t>
              </a:r>
            </a:p>
            <a:p>
              <a:r>
                <a:rPr lang="en-GB" sz="1200"/>
                <a:t>pointed down</a:t>
              </a:r>
            </a:p>
          </p:txBody>
        </p:sp>
        <p:sp>
          <p:nvSpPr>
            <p:cNvPr id="38" name="TextBox 37">
              <a:extLst>
                <a:ext uri="{FF2B5EF4-FFF2-40B4-BE49-F238E27FC236}">
                  <a16:creationId xmlns:a16="http://schemas.microsoft.com/office/drawing/2014/main" id="{8DF6603B-78DD-7CE8-6B06-D87AF60BD681}"/>
                </a:ext>
              </a:extLst>
            </p:cNvPr>
            <p:cNvSpPr txBox="1"/>
            <p:nvPr/>
          </p:nvSpPr>
          <p:spPr>
            <a:xfrm>
              <a:off x="6401635" y="5870900"/>
              <a:ext cx="1820968" cy="276999"/>
            </a:xfrm>
            <a:prstGeom prst="rect">
              <a:avLst/>
            </a:prstGeom>
            <a:noFill/>
          </p:spPr>
          <p:txBody>
            <a:bodyPr wrap="square">
              <a:spAutoFit/>
            </a:bodyPr>
            <a:lstStyle/>
            <a:p>
              <a:r>
                <a:rPr lang="en-GB" sz="1200"/>
                <a:t>“dipping area”</a:t>
              </a:r>
            </a:p>
          </p:txBody>
        </p:sp>
        <p:cxnSp>
          <p:nvCxnSpPr>
            <p:cNvPr id="40" name="Straight Arrow Connector 39">
              <a:extLst>
                <a:ext uri="{FF2B5EF4-FFF2-40B4-BE49-F238E27FC236}">
                  <a16:creationId xmlns:a16="http://schemas.microsoft.com/office/drawing/2014/main" id="{5716A239-787E-FA63-AF7B-A154B3EEFF0D}"/>
                </a:ext>
              </a:extLst>
            </p:cNvPr>
            <p:cNvCxnSpPr>
              <a:cxnSpLocks/>
            </p:cNvCxnSpPr>
            <p:nvPr/>
          </p:nvCxnSpPr>
          <p:spPr>
            <a:xfrm flipH="1">
              <a:off x="6303990" y="389257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899E81B-4282-FB37-A2DB-BF868F56D808}"/>
                </a:ext>
              </a:extLst>
            </p:cNvPr>
            <p:cNvCxnSpPr>
              <a:cxnSpLocks/>
            </p:cNvCxnSpPr>
            <p:nvPr/>
          </p:nvCxnSpPr>
          <p:spPr>
            <a:xfrm flipH="1">
              <a:off x="6303990" y="427039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B81A086-B76A-E857-1688-BDA897325FF6}"/>
                </a:ext>
              </a:extLst>
            </p:cNvPr>
            <p:cNvCxnSpPr>
              <a:cxnSpLocks/>
            </p:cNvCxnSpPr>
            <p:nvPr/>
          </p:nvCxnSpPr>
          <p:spPr>
            <a:xfrm flipH="1">
              <a:off x="6303990" y="4886346"/>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F2ADC4FD-E93B-3473-2554-C8EC73A71A00}"/>
                </a:ext>
              </a:extLst>
            </p:cNvPr>
            <p:cNvCxnSpPr>
              <a:cxnSpLocks/>
            </p:cNvCxnSpPr>
            <p:nvPr/>
          </p:nvCxnSpPr>
          <p:spPr>
            <a:xfrm flipH="1">
              <a:off x="6303990" y="6007121"/>
              <a:ext cx="1362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a:extLst>
              <a:ext uri="{FF2B5EF4-FFF2-40B4-BE49-F238E27FC236}">
                <a16:creationId xmlns:a16="http://schemas.microsoft.com/office/drawing/2014/main" id="{223C26D7-1A87-B663-4400-B2C5D972CD88}"/>
              </a:ext>
            </a:extLst>
          </p:cNvPr>
          <p:cNvPicPr>
            <a:picLocks noChangeAspect="1"/>
          </p:cNvPicPr>
          <p:nvPr/>
        </p:nvPicPr>
        <p:blipFill>
          <a:blip r:embed="rId4"/>
          <a:srcRect l="34902" r="34902"/>
          <a:stretch/>
        </p:blipFill>
        <p:spPr>
          <a:xfrm>
            <a:off x="7214833" y="2845994"/>
            <a:ext cx="1097894" cy="3501325"/>
          </a:xfrm>
          <a:prstGeom prst="rect">
            <a:avLst/>
          </a:prstGeom>
        </p:spPr>
      </p:pic>
      <p:sp>
        <p:nvSpPr>
          <p:cNvPr id="6" name="Text Placeholder 5">
            <a:extLst>
              <a:ext uri="{FF2B5EF4-FFF2-40B4-BE49-F238E27FC236}">
                <a16:creationId xmlns:a16="http://schemas.microsoft.com/office/drawing/2014/main" id="{4CA97CF2-F165-5026-8052-9B379FE4869F}"/>
              </a:ext>
            </a:extLst>
          </p:cNvPr>
          <p:cNvSpPr txBox="1">
            <a:spLocks/>
          </p:cNvSpPr>
          <p:nvPr/>
        </p:nvSpPr>
        <p:spPr>
          <a:xfrm>
            <a:off x="2021783" y="1285731"/>
            <a:ext cx="4374253" cy="1601089"/>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Trebuchet MS"/>
              </a:rPr>
              <a:t>Carefully open test pouch. Discard if damaged, or if desiccant is missing or changed in colour. Write patient ID on the dipstick.</a:t>
            </a:r>
            <a:endParaRPr lang="en-US"/>
          </a:p>
        </p:txBody>
      </p:sp>
      <p:sp>
        <p:nvSpPr>
          <p:cNvPr id="7" name="Text Placeholder 5">
            <a:extLst>
              <a:ext uri="{FF2B5EF4-FFF2-40B4-BE49-F238E27FC236}">
                <a16:creationId xmlns:a16="http://schemas.microsoft.com/office/drawing/2014/main" id="{47093973-94DF-DB45-CDBA-3A889AF8664B}"/>
              </a:ext>
            </a:extLst>
          </p:cNvPr>
          <p:cNvSpPr txBox="1">
            <a:spLocks/>
          </p:cNvSpPr>
          <p:nvPr/>
        </p:nvSpPr>
        <p:spPr>
          <a:xfrm>
            <a:off x="7086295" y="1285730"/>
            <a:ext cx="4374253" cy="1601089"/>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Clr>
                <a:schemeClr val="accent1"/>
              </a:buClr>
              <a:buFontTx/>
              <a:buNone/>
              <a:defRPr sz="2200" b="0" i="0" kern="1200">
                <a:solidFill>
                  <a:schemeClr val="tx1"/>
                </a:solidFill>
                <a:latin typeface="Trebuchet MS" panose="020B0703020202090204" pitchFamily="34" charset="0"/>
                <a:ea typeface="+mn-ea"/>
                <a:cs typeface="+mn-cs"/>
              </a:defRPr>
            </a:lvl1pPr>
            <a:lvl2pPr marL="265176" indent="-137160" algn="l" defTabSz="914400" rtl="0" eaLnBrk="1" latinLnBrk="0" hangingPunct="1">
              <a:lnSpc>
                <a:spcPct val="90000"/>
              </a:lnSpc>
              <a:spcBef>
                <a:spcPts val="500"/>
              </a:spcBef>
              <a:buClr>
                <a:schemeClr val="accent1"/>
              </a:buClr>
              <a:buFont typeface="Arial" panose="020B0604020202020204" pitchFamily="34" charset="0"/>
              <a:buChar char="•"/>
              <a:defRPr sz="2200" b="0" i="0" kern="1200">
                <a:solidFill>
                  <a:schemeClr val="tx1"/>
                </a:solidFill>
                <a:latin typeface="Trebuchet MS" panose="020B0703020202090204" pitchFamily="34" charset="0"/>
                <a:ea typeface="+mn-ea"/>
                <a:cs typeface="+mn-cs"/>
              </a:defRPr>
            </a:lvl2pPr>
            <a:lvl3pPr marL="891000" indent="-228600" algn="l" defTabSz="914400" rtl="0" eaLnBrk="1" latinLnBrk="0" hangingPunct="1">
              <a:lnSpc>
                <a:spcPct val="90000"/>
              </a:lnSpc>
              <a:spcBef>
                <a:spcPts val="500"/>
              </a:spcBef>
              <a:buClr>
                <a:schemeClr val="accent1"/>
              </a:buClr>
              <a:buFont typeface="Wingdings" pitchFamily="2" charset="2"/>
              <a:buChar char="§"/>
              <a:defRPr sz="2000" b="0" i="0" kern="1200">
                <a:solidFill>
                  <a:schemeClr val="tx1"/>
                </a:solidFill>
                <a:latin typeface="Trebuchet MS" panose="020B0703020202090204" pitchFamily="34" charset="0"/>
                <a:ea typeface="+mn-ea"/>
                <a:cs typeface="+mn-cs"/>
              </a:defRPr>
            </a:lvl3pPr>
            <a:lvl4pPr marL="1386360" indent="-209160" algn="l" defTabSz="914400" rtl="0" eaLnBrk="1" latinLnBrk="0" hangingPunct="1">
              <a:lnSpc>
                <a:spcPct val="90000"/>
              </a:lnSpc>
              <a:spcBef>
                <a:spcPts val="500"/>
              </a:spcBef>
              <a:buClr>
                <a:schemeClr val="accent1"/>
              </a:buClr>
              <a:buFont typeface="Courier New" panose="02070309020205020404" pitchFamily="49" charset="0"/>
              <a:buChar char="o"/>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latin typeface="Trebuchet MS"/>
              </a:rPr>
              <a:t>Place the dipstick in the test tube with the arrows facing down. Confirm the end of the dipstick is in the processed sample but the arrows are not submerged.</a:t>
            </a:r>
            <a:endParaRPr lang="en-GB" sz="2000" b="1">
              <a:latin typeface="Trebuchet MS"/>
            </a:endParaRPr>
          </a:p>
        </p:txBody>
      </p:sp>
      <p:grpSp>
        <p:nvGrpSpPr>
          <p:cNvPr id="2" name="Group 1">
            <a:extLst>
              <a:ext uri="{FF2B5EF4-FFF2-40B4-BE49-F238E27FC236}">
                <a16:creationId xmlns:a16="http://schemas.microsoft.com/office/drawing/2014/main" id="{7628DBB5-623E-3714-93AB-6B1D0842F613}"/>
              </a:ext>
            </a:extLst>
          </p:cNvPr>
          <p:cNvGrpSpPr/>
          <p:nvPr/>
        </p:nvGrpSpPr>
        <p:grpSpPr>
          <a:xfrm>
            <a:off x="7922633" y="3015670"/>
            <a:ext cx="3563876" cy="2889371"/>
            <a:chOff x="1522549" y="2725428"/>
            <a:chExt cx="4816565" cy="3904974"/>
          </a:xfrm>
        </p:grpSpPr>
        <p:pic>
          <p:nvPicPr>
            <p:cNvPr id="5" name="Picture 4">
              <a:extLst>
                <a:ext uri="{FF2B5EF4-FFF2-40B4-BE49-F238E27FC236}">
                  <a16:creationId xmlns:a16="http://schemas.microsoft.com/office/drawing/2014/main" id="{4B720DAA-05B9-6E3C-2B76-21F95A07F4A1}"/>
                </a:ext>
              </a:extLst>
            </p:cNvPr>
            <p:cNvPicPr>
              <a:picLocks noChangeAspect="1"/>
            </p:cNvPicPr>
            <p:nvPr/>
          </p:nvPicPr>
          <p:blipFill>
            <a:blip r:embed="rId5"/>
            <a:srcRect/>
            <a:stretch/>
          </p:blipFill>
          <p:spPr>
            <a:xfrm>
              <a:off x="1522549" y="2725428"/>
              <a:ext cx="4055165" cy="3904974"/>
            </a:xfrm>
            <a:prstGeom prst="rect">
              <a:avLst/>
            </a:prstGeom>
          </p:spPr>
        </p:pic>
        <p:sp>
          <p:nvSpPr>
            <p:cNvPr id="9" name="TextBox 8">
              <a:extLst>
                <a:ext uri="{FF2B5EF4-FFF2-40B4-BE49-F238E27FC236}">
                  <a16:creationId xmlns:a16="http://schemas.microsoft.com/office/drawing/2014/main" id="{B750EBE0-3255-3B90-6442-01B632833A5B}"/>
                </a:ext>
              </a:extLst>
            </p:cNvPr>
            <p:cNvSpPr txBox="1"/>
            <p:nvPr/>
          </p:nvSpPr>
          <p:spPr>
            <a:xfrm>
              <a:off x="5264059" y="4179548"/>
              <a:ext cx="1075055" cy="307777"/>
            </a:xfrm>
            <a:prstGeom prst="rect">
              <a:avLst/>
            </a:prstGeom>
            <a:noFill/>
          </p:spPr>
          <p:txBody>
            <a:bodyPr wrap="square" rtlCol="0">
              <a:spAutoFit/>
            </a:bodyPr>
            <a:lstStyle/>
            <a:p>
              <a:pPr algn="ctr"/>
              <a:r>
                <a:rPr lang="en-GB" sz="1400"/>
                <a:t>Wait</a:t>
              </a:r>
            </a:p>
          </p:txBody>
        </p:sp>
        <p:sp>
          <p:nvSpPr>
            <p:cNvPr id="10" name="TextBox 9">
              <a:extLst>
                <a:ext uri="{FF2B5EF4-FFF2-40B4-BE49-F238E27FC236}">
                  <a16:creationId xmlns:a16="http://schemas.microsoft.com/office/drawing/2014/main" id="{4DBC6668-B6E9-7C54-CFFC-5BF55947483E}"/>
                </a:ext>
              </a:extLst>
            </p:cNvPr>
            <p:cNvSpPr txBox="1"/>
            <p:nvPr/>
          </p:nvSpPr>
          <p:spPr>
            <a:xfrm>
              <a:off x="5264059" y="4926463"/>
              <a:ext cx="1075055" cy="307777"/>
            </a:xfrm>
            <a:prstGeom prst="rect">
              <a:avLst/>
            </a:prstGeom>
            <a:noFill/>
          </p:spPr>
          <p:txBody>
            <a:bodyPr wrap="square" rtlCol="0">
              <a:spAutoFit/>
            </a:bodyPr>
            <a:lstStyle/>
            <a:p>
              <a:pPr algn="ctr"/>
              <a:r>
                <a:rPr lang="en-GB" sz="1400"/>
                <a:t>Read</a:t>
              </a:r>
            </a:p>
          </p:txBody>
        </p:sp>
        <p:cxnSp>
          <p:nvCxnSpPr>
            <p:cNvPr id="17" name="Straight Arrow Connector 16">
              <a:extLst>
                <a:ext uri="{FF2B5EF4-FFF2-40B4-BE49-F238E27FC236}">
                  <a16:creationId xmlns:a16="http://schemas.microsoft.com/office/drawing/2014/main" id="{8A4D331A-7C24-0C92-F1D7-C15B3D1CA44B}"/>
                </a:ext>
              </a:extLst>
            </p:cNvPr>
            <p:cNvCxnSpPr>
              <a:cxnSpLocks/>
            </p:cNvCxnSpPr>
            <p:nvPr/>
          </p:nvCxnSpPr>
          <p:spPr>
            <a:xfrm>
              <a:off x="463547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08901D3-8E8A-7C0C-1AB6-86A073D6143B}"/>
                </a:ext>
              </a:extLst>
            </p:cNvPr>
            <p:cNvCxnSpPr>
              <a:cxnSpLocks/>
            </p:cNvCxnSpPr>
            <p:nvPr/>
          </p:nvCxnSpPr>
          <p:spPr>
            <a:xfrm>
              <a:off x="408372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sp>
        <p:nvSpPr>
          <p:cNvPr id="4" name="Google Shape;18;p31">
            <a:extLst>
              <a:ext uri="{FF2B5EF4-FFF2-40B4-BE49-F238E27FC236}">
                <a16:creationId xmlns:a16="http://schemas.microsoft.com/office/drawing/2014/main" id="{9F5644C9-7DDA-890A-80CB-0521B982680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21</a:t>
            </a:fld>
            <a:endParaRPr sz="1200">
              <a:solidFill>
                <a:schemeClr val="tx1">
                  <a:lumMod val="40000"/>
                  <a:lumOff val="60000"/>
                </a:schemeClr>
              </a:solidFill>
            </a:endParaRPr>
          </a:p>
        </p:txBody>
      </p:sp>
    </p:spTree>
    <p:extLst>
      <p:ext uri="{BB962C8B-B14F-4D97-AF65-F5344CB8AC3E}">
        <p14:creationId xmlns:p14="http://schemas.microsoft.com/office/powerpoint/2010/main" val="304110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3FCF6-4FC2-BDF9-04F1-B580928CFDD6}"/>
              </a:ext>
            </a:extLst>
          </p:cNvPr>
          <p:cNvSpPr txBox="1"/>
          <p:nvPr/>
        </p:nvSpPr>
        <p:spPr>
          <a:xfrm>
            <a:off x="1951861" y="3163008"/>
            <a:ext cx="1019017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err="1">
                <a:solidFill>
                  <a:srgbClr val="D99228"/>
                </a:solidFill>
              </a:rPr>
              <a:t>Bioline</a:t>
            </a:r>
            <a:r>
              <a:rPr lang="en-GB" sz="4400" b="1">
                <a:solidFill>
                  <a:srgbClr val="D99228"/>
                </a:solidFill>
              </a:rPr>
              <a:t>™ Cholera Ag O1/O139, Abbott</a:t>
            </a:r>
          </a:p>
          <a:p>
            <a:r>
              <a:rPr lang="en-GB" sz="3600"/>
              <a:t>Cassette method</a:t>
            </a:r>
          </a:p>
        </p:txBody>
      </p:sp>
      <p:sp>
        <p:nvSpPr>
          <p:cNvPr id="3" name="Google Shape;18;p31">
            <a:extLst>
              <a:ext uri="{FF2B5EF4-FFF2-40B4-BE49-F238E27FC236}">
                <a16:creationId xmlns:a16="http://schemas.microsoft.com/office/drawing/2014/main" id="{9DAF8569-A957-8DF7-38A0-CD8C1E1321B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22</a:t>
            </a:fld>
            <a:endParaRPr sz="1200">
              <a:solidFill>
                <a:schemeClr val="tx1">
                  <a:lumMod val="40000"/>
                  <a:lumOff val="60000"/>
                </a:schemeClr>
              </a:solidFill>
            </a:endParaRPr>
          </a:p>
        </p:txBody>
      </p:sp>
    </p:spTree>
    <p:extLst>
      <p:ext uri="{BB962C8B-B14F-4D97-AF65-F5344CB8AC3E}">
        <p14:creationId xmlns:p14="http://schemas.microsoft.com/office/powerpoint/2010/main" val="2824424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E11007-1875-555F-31EE-B41ACD576E6D}"/>
              </a:ext>
            </a:extLst>
          </p:cNvPr>
          <p:cNvPicPr>
            <a:picLocks noChangeAspect="1"/>
          </p:cNvPicPr>
          <p:nvPr/>
        </p:nvPicPr>
        <p:blipFill rotWithShape="1">
          <a:blip r:embed="rId3"/>
          <a:srcRect l="18793"/>
          <a:stretch/>
        </p:blipFill>
        <p:spPr>
          <a:xfrm>
            <a:off x="2774898" y="2512871"/>
            <a:ext cx="1657346" cy="3044594"/>
          </a:xfrm>
          <a:prstGeom prst="rect">
            <a:avLst/>
          </a:prstGeom>
        </p:spPr>
      </p:pic>
      <p:sp>
        <p:nvSpPr>
          <p:cNvPr id="20" name="Oval 19">
            <a:extLst>
              <a:ext uri="{FF2B5EF4-FFF2-40B4-BE49-F238E27FC236}">
                <a16:creationId xmlns:a16="http://schemas.microsoft.com/office/drawing/2014/main" id="{93E96CC8-8015-2746-4FEB-D67A1C35832A}"/>
              </a:ext>
            </a:extLst>
          </p:cNvPr>
          <p:cNvSpPr/>
          <p:nvPr/>
        </p:nvSpPr>
        <p:spPr>
          <a:xfrm>
            <a:off x="3214820" y="566530"/>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sp>
        <p:nvSpPr>
          <p:cNvPr id="21" name="Oval 20">
            <a:extLst>
              <a:ext uri="{FF2B5EF4-FFF2-40B4-BE49-F238E27FC236}">
                <a16:creationId xmlns:a16="http://schemas.microsoft.com/office/drawing/2014/main" id="{03EAE692-B68B-7BA3-76E8-23D0F2C7F34D}"/>
              </a:ext>
            </a:extLst>
          </p:cNvPr>
          <p:cNvSpPr/>
          <p:nvPr/>
        </p:nvSpPr>
        <p:spPr>
          <a:xfrm>
            <a:off x="8411116" y="571120"/>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sp>
        <p:nvSpPr>
          <p:cNvPr id="36" name="TextBox 35">
            <a:extLst>
              <a:ext uri="{FF2B5EF4-FFF2-40B4-BE49-F238E27FC236}">
                <a16:creationId xmlns:a16="http://schemas.microsoft.com/office/drawing/2014/main" id="{49F4FB6A-0143-2E2F-61B7-F752722A4FF9}"/>
              </a:ext>
            </a:extLst>
          </p:cNvPr>
          <p:cNvSpPr txBox="1"/>
          <p:nvPr/>
        </p:nvSpPr>
        <p:spPr>
          <a:xfrm>
            <a:off x="2454788" y="5509713"/>
            <a:ext cx="1806010" cy="584775"/>
          </a:xfrm>
          <a:prstGeom prst="rect">
            <a:avLst/>
          </a:prstGeom>
          <a:noFill/>
        </p:spPr>
        <p:txBody>
          <a:bodyPr wrap="square" rtlCol="0">
            <a:spAutoFit/>
          </a:bodyPr>
          <a:lstStyle/>
          <a:p>
            <a:pPr algn="ctr"/>
            <a:r>
              <a:rPr lang="en-GB" sz="1600"/>
              <a:t>Specimen collection tube</a:t>
            </a:r>
          </a:p>
        </p:txBody>
      </p:sp>
      <p:sp>
        <p:nvSpPr>
          <p:cNvPr id="9" name="Rectangle 8">
            <a:extLst>
              <a:ext uri="{FF2B5EF4-FFF2-40B4-BE49-F238E27FC236}">
                <a16:creationId xmlns:a16="http://schemas.microsoft.com/office/drawing/2014/main" id="{3257F2B0-EB5F-6E81-56F0-C5C98FC14B67}"/>
              </a:ext>
            </a:extLst>
          </p:cNvPr>
          <p:cNvSpPr/>
          <p:nvPr/>
        </p:nvSpPr>
        <p:spPr>
          <a:xfrm>
            <a:off x="5227016" y="1229611"/>
            <a:ext cx="6673050" cy="5055777"/>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tube with a tube and a tube with a tube with a tube and a tube with a tube with a tube with a tube with a tube with a tube with a tube with a tube with&#10;&#10;Description automatically generated">
            <a:extLst>
              <a:ext uri="{FF2B5EF4-FFF2-40B4-BE49-F238E27FC236}">
                <a16:creationId xmlns:a16="http://schemas.microsoft.com/office/drawing/2014/main" id="{963CBE81-B1E5-F57A-033C-ACD9579ED5F0}"/>
              </a:ext>
            </a:extLst>
          </p:cNvPr>
          <p:cNvPicPr>
            <a:picLocks noChangeAspect="1"/>
          </p:cNvPicPr>
          <p:nvPr/>
        </p:nvPicPr>
        <p:blipFill rotWithShape="1">
          <a:blip r:embed="rId4"/>
          <a:srcRect l="30099" r="30521"/>
          <a:stretch/>
        </p:blipFill>
        <p:spPr>
          <a:xfrm>
            <a:off x="10785513" y="3580223"/>
            <a:ext cx="981068" cy="2398992"/>
          </a:xfrm>
          <a:prstGeom prst="rect">
            <a:avLst/>
          </a:prstGeom>
        </p:spPr>
      </p:pic>
      <p:sp>
        <p:nvSpPr>
          <p:cNvPr id="23" name="TextBox 22">
            <a:extLst>
              <a:ext uri="{FF2B5EF4-FFF2-40B4-BE49-F238E27FC236}">
                <a16:creationId xmlns:a16="http://schemas.microsoft.com/office/drawing/2014/main" id="{27A12906-1903-2D92-4863-1A0F92E02945}"/>
              </a:ext>
            </a:extLst>
          </p:cNvPr>
          <p:cNvSpPr txBox="1"/>
          <p:nvPr/>
        </p:nvSpPr>
        <p:spPr>
          <a:xfrm>
            <a:off x="5374888" y="1369741"/>
            <a:ext cx="309632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Semi-solid faecal specimens: </a:t>
            </a:r>
            <a:r>
              <a:rPr lang="en-GB" sz="2000"/>
              <a:t>Collect sufficient specimen using the collection swab and insert the swab into collection tube and swirl the swab at least 10 times.</a:t>
            </a:r>
          </a:p>
        </p:txBody>
      </p:sp>
      <p:sp>
        <p:nvSpPr>
          <p:cNvPr id="24" name="TextBox 23">
            <a:extLst>
              <a:ext uri="{FF2B5EF4-FFF2-40B4-BE49-F238E27FC236}">
                <a16:creationId xmlns:a16="http://schemas.microsoft.com/office/drawing/2014/main" id="{73416CE0-D055-A2AE-CEED-4B14FD5E9339}"/>
              </a:ext>
            </a:extLst>
          </p:cNvPr>
          <p:cNvSpPr txBox="1"/>
          <p:nvPr/>
        </p:nvSpPr>
        <p:spPr>
          <a:xfrm>
            <a:off x="8803888" y="1369741"/>
            <a:ext cx="295693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Liquid faecal specimens: </a:t>
            </a:r>
            <a:r>
              <a:rPr lang="en-GB" sz="2000"/>
              <a:t>Draw liquid specimen up to the fill line using the dropper and transfer to specimen collection tube.</a:t>
            </a:r>
          </a:p>
        </p:txBody>
      </p:sp>
      <p:pic>
        <p:nvPicPr>
          <p:cNvPr id="28" name="Picture 27">
            <a:extLst>
              <a:ext uri="{FF2B5EF4-FFF2-40B4-BE49-F238E27FC236}">
                <a16:creationId xmlns:a16="http://schemas.microsoft.com/office/drawing/2014/main" id="{F26FFB1B-4A06-B141-6777-B3C4D212755C}"/>
              </a:ext>
            </a:extLst>
          </p:cNvPr>
          <p:cNvPicPr>
            <a:picLocks noChangeAspect="1"/>
          </p:cNvPicPr>
          <p:nvPr/>
        </p:nvPicPr>
        <p:blipFill>
          <a:blip r:embed="rId5"/>
          <a:srcRect l="22807" t="12109" r="14426" b="5748"/>
          <a:stretch/>
        </p:blipFill>
        <p:spPr>
          <a:xfrm>
            <a:off x="8379507" y="3756640"/>
            <a:ext cx="2406006" cy="2222575"/>
          </a:xfrm>
          <a:prstGeom prst="rect">
            <a:avLst/>
          </a:prstGeom>
        </p:spPr>
      </p:pic>
      <p:pic>
        <p:nvPicPr>
          <p:cNvPr id="4" name="Picture 3">
            <a:extLst>
              <a:ext uri="{FF2B5EF4-FFF2-40B4-BE49-F238E27FC236}">
                <a16:creationId xmlns:a16="http://schemas.microsoft.com/office/drawing/2014/main" id="{07C14EBA-B7DF-7F93-A47F-179A32293D34}"/>
              </a:ext>
            </a:extLst>
          </p:cNvPr>
          <p:cNvPicPr>
            <a:picLocks noChangeAspect="1"/>
          </p:cNvPicPr>
          <p:nvPr/>
        </p:nvPicPr>
        <p:blipFill>
          <a:blip r:embed="rId6"/>
          <a:stretch>
            <a:fillRect/>
          </a:stretch>
        </p:blipFill>
        <p:spPr>
          <a:xfrm>
            <a:off x="5499005" y="2777747"/>
            <a:ext cx="3213410" cy="3773166"/>
          </a:xfrm>
          <a:prstGeom prst="rect">
            <a:avLst/>
          </a:prstGeom>
        </p:spPr>
      </p:pic>
      <p:sp>
        <p:nvSpPr>
          <p:cNvPr id="5" name="Rectangle 4">
            <a:extLst>
              <a:ext uri="{FF2B5EF4-FFF2-40B4-BE49-F238E27FC236}">
                <a16:creationId xmlns:a16="http://schemas.microsoft.com/office/drawing/2014/main" id="{A41F12CE-6100-406A-03AC-E52637062E24}"/>
              </a:ext>
            </a:extLst>
          </p:cNvPr>
          <p:cNvSpPr/>
          <p:nvPr/>
        </p:nvSpPr>
        <p:spPr>
          <a:xfrm>
            <a:off x="1763480" y="1226845"/>
            <a:ext cx="3213410" cy="505854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B4E5B53-CF1C-3409-F30A-339D176036AE}"/>
              </a:ext>
            </a:extLst>
          </p:cNvPr>
          <p:cNvSpPr txBox="1"/>
          <p:nvPr/>
        </p:nvSpPr>
        <p:spPr>
          <a:xfrm>
            <a:off x="1897655" y="1373953"/>
            <a:ext cx="2996682" cy="923330"/>
          </a:xfrm>
          <a:prstGeom prst="rect">
            <a:avLst/>
          </a:prstGeom>
          <a:noFill/>
        </p:spPr>
        <p:txBody>
          <a:bodyPr wrap="square" lIns="91440" tIns="45720" rIns="91440" bIns="45720" anchor="t">
            <a:spAutoFit/>
          </a:bodyPr>
          <a:lstStyle/>
          <a:p>
            <a:r>
              <a:rPr lang="en-GB" sz="1800"/>
              <a:t>Label </a:t>
            </a:r>
            <a:r>
              <a:rPr lang="en-GB"/>
              <a:t>specimen collection tube</a:t>
            </a:r>
            <a:r>
              <a:rPr lang="en-GB" sz="1800"/>
              <a:t> with patient identifier</a:t>
            </a:r>
            <a:r>
              <a:rPr lang="en-GB"/>
              <a:t> and open </a:t>
            </a:r>
            <a:r>
              <a:rPr lang="en-GB" sz="1800"/>
              <a:t>cap</a:t>
            </a:r>
            <a:r>
              <a:rPr lang="en-GB"/>
              <a:t>.</a:t>
            </a:r>
            <a:r>
              <a:rPr lang="en-GB" sz="1800"/>
              <a:t> </a:t>
            </a:r>
          </a:p>
        </p:txBody>
      </p:sp>
      <p:sp>
        <p:nvSpPr>
          <p:cNvPr id="2" name="Google Shape;18;p31">
            <a:extLst>
              <a:ext uri="{FF2B5EF4-FFF2-40B4-BE49-F238E27FC236}">
                <a16:creationId xmlns:a16="http://schemas.microsoft.com/office/drawing/2014/main" id="{E9A5D04B-D4E2-8C2E-D7DE-4E90CF4570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23</a:t>
            </a:fld>
            <a:endParaRPr sz="1200">
              <a:solidFill>
                <a:schemeClr val="tx1">
                  <a:lumMod val="40000"/>
                  <a:lumOff val="60000"/>
                </a:schemeClr>
              </a:solidFill>
            </a:endParaRPr>
          </a:p>
        </p:txBody>
      </p:sp>
      <p:grpSp>
        <p:nvGrpSpPr>
          <p:cNvPr id="10" name="Group 9">
            <a:extLst>
              <a:ext uri="{FF2B5EF4-FFF2-40B4-BE49-F238E27FC236}">
                <a16:creationId xmlns:a16="http://schemas.microsoft.com/office/drawing/2014/main" id="{DB1505BB-BA1D-3E98-73F4-DCB498DFB5E1}"/>
              </a:ext>
            </a:extLst>
          </p:cNvPr>
          <p:cNvGrpSpPr/>
          <p:nvPr/>
        </p:nvGrpSpPr>
        <p:grpSpPr>
          <a:xfrm>
            <a:off x="7810816" y="4264272"/>
            <a:ext cx="1067358" cy="484095"/>
            <a:chOff x="4649184" y="5516660"/>
            <a:chExt cx="364473" cy="165305"/>
          </a:xfrm>
        </p:grpSpPr>
        <p:sp>
          <p:nvSpPr>
            <p:cNvPr id="6" name="Oval 5">
              <a:extLst>
                <a:ext uri="{FF2B5EF4-FFF2-40B4-BE49-F238E27FC236}">
                  <a16:creationId xmlns:a16="http://schemas.microsoft.com/office/drawing/2014/main" id="{A712AC02-2D63-8FD6-C3B5-47D3A66D921E}"/>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4BB7D9C-D65E-AE66-DCBD-4E7BB33C7F3E}"/>
                </a:ext>
              </a:extLst>
            </p:cNvPr>
            <p:cNvSpPr txBox="1"/>
            <p:nvPr/>
          </p:nvSpPr>
          <p:spPr>
            <a:xfrm>
              <a:off x="4649184" y="5529897"/>
              <a:ext cx="364473" cy="126117"/>
            </a:xfrm>
            <a:prstGeom prst="rect">
              <a:avLst/>
            </a:prstGeom>
            <a:noFill/>
          </p:spPr>
          <p:txBody>
            <a:bodyPr wrap="square" rtlCol="0">
              <a:spAutoFit/>
            </a:bodyPr>
            <a:lstStyle/>
            <a:p>
              <a:pPr algn="ctr"/>
              <a:r>
                <a:rPr lang="en-GB" b="1">
                  <a:solidFill>
                    <a:schemeClr val="bg1"/>
                  </a:solidFill>
                </a:rPr>
                <a:t>or</a:t>
              </a:r>
            </a:p>
          </p:txBody>
        </p:sp>
      </p:grpSp>
    </p:spTree>
    <p:extLst>
      <p:ext uri="{BB962C8B-B14F-4D97-AF65-F5344CB8AC3E}">
        <p14:creationId xmlns:p14="http://schemas.microsoft.com/office/powerpoint/2010/main" val="3646444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5">
            <a:extLst>
              <a:ext uri="{FF2B5EF4-FFF2-40B4-BE49-F238E27FC236}">
                <a16:creationId xmlns:a16="http://schemas.microsoft.com/office/drawing/2014/main" id="{446FBC90-C3F4-F6B0-98E2-42CE923909D5}"/>
              </a:ext>
            </a:extLst>
          </p:cNvPr>
          <p:cNvSpPr txBox="1">
            <a:spLocks/>
          </p:cNvSpPr>
          <p:nvPr/>
        </p:nvSpPr>
        <p:spPr>
          <a:xfrm>
            <a:off x="1781183" y="1375037"/>
            <a:ext cx="9690113" cy="4959076"/>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a:p>
        </p:txBody>
      </p:sp>
      <p:pic>
        <p:nvPicPr>
          <p:cNvPr id="24" name="Picture 23">
            <a:extLst>
              <a:ext uri="{FF2B5EF4-FFF2-40B4-BE49-F238E27FC236}">
                <a16:creationId xmlns:a16="http://schemas.microsoft.com/office/drawing/2014/main" id="{AF8853BA-837C-FB64-73CF-59F36D58DC31}"/>
              </a:ext>
            </a:extLst>
          </p:cNvPr>
          <p:cNvPicPr>
            <a:picLocks noChangeAspect="1"/>
          </p:cNvPicPr>
          <p:nvPr/>
        </p:nvPicPr>
        <p:blipFill>
          <a:blip r:embed="rId3"/>
          <a:srcRect/>
          <a:stretch/>
        </p:blipFill>
        <p:spPr>
          <a:xfrm>
            <a:off x="4357834" y="3202255"/>
            <a:ext cx="754516" cy="2510216"/>
          </a:xfrm>
          <a:prstGeom prst="rect">
            <a:avLst/>
          </a:prstGeom>
        </p:spPr>
      </p:pic>
      <p:sp>
        <p:nvSpPr>
          <p:cNvPr id="28" name="Oval 27">
            <a:extLst>
              <a:ext uri="{FF2B5EF4-FFF2-40B4-BE49-F238E27FC236}">
                <a16:creationId xmlns:a16="http://schemas.microsoft.com/office/drawing/2014/main" id="{ADB47103-33A7-F113-5B55-91E7F824E1B6}"/>
              </a:ext>
            </a:extLst>
          </p:cNvPr>
          <p:cNvSpPr/>
          <p:nvPr/>
        </p:nvSpPr>
        <p:spPr>
          <a:xfrm>
            <a:off x="6428570" y="71521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panose="020B0703020202090204" pitchFamily="34" charset="0"/>
              </a:rPr>
              <a:t>3</a:t>
            </a:r>
          </a:p>
        </p:txBody>
      </p:sp>
      <p:sp>
        <p:nvSpPr>
          <p:cNvPr id="13" name="TextBox 12">
            <a:extLst>
              <a:ext uri="{FF2B5EF4-FFF2-40B4-BE49-F238E27FC236}">
                <a16:creationId xmlns:a16="http://schemas.microsoft.com/office/drawing/2014/main" id="{905152E5-DB2E-E019-9429-B1E53286CE55}"/>
              </a:ext>
            </a:extLst>
          </p:cNvPr>
          <p:cNvSpPr txBox="1"/>
          <p:nvPr/>
        </p:nvSpPr>
        <p:spPr>
          <a:xfrm>
            <a:off x="1945888" y="1499839"/>
            <a:ext cx="39698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Semi-solid faecal specimens: </a:t>
            </a:r>
            <a:r>
              <a:rPr lang="en-GB" sz="2000"/>
              <a:t>Remove the swab while squeezing the swab against the wall of tube. Assemble the filter cap on the specimen collection tube.</a:t>
            </a:r>
          </a:p>
        </p:txBody>
      </p:sp>
      <p:pic>
        <p:nvPicPr>
          <p:cNvPr id="14" name="Picture 13">
            <a:extLst>
              <a:ext uri="{FF2B5EF4-FFF2-40B4-BE49-F238E27FC236}">
                <a16:creationId xmlns:a16="http://schemas.microsoft.com/office/drawing/2014/main" id="{377F2530-F082-E4C1-715D-1E8C6992C4B5}"/>
              </a:ext>
            </a:extLst>
          </p:cNvPr>
          <p:cNvPicPr>
            <a:picLocks noChangeAspect="1"/>
          </p:cNvPicPr>
          <p:nvPr/>
        </p:nvPicPr>
        <p:blipFill>
          <a:blip r:embed="rId4"/>
          <a:srcRect/>
          <a:stretch/>
        </p:blipFill>
        <p:spPr>
          <a:xfrm>
            <a:off x="1868645" y="3429000"/>
            <a:ext cx="2378620" cy="2210716"/>
          </a:xfrm>
          <a:prstGeom prst="rect">
            <a:avLst/>
          </a:prstGeom>
        </p:spPr>
      </p:pic>
      <p:pic>
        <p:nvPicPr>
          <p:cNvPr id="15" name="Picture 14" descr="A white tube with a screw and an orange arrow pointing to it&#10;&#10;Description automatically generated">
            <a:extLst>
              <a:ext uri="{FF2B5EF4-FFF2-40B4-BE49-F238E27FC236}">
                <a16:creationId xmlns:a16="http://schemas.microsoft.com/office/drawing/2014/main" id="{36E0D1CF-8B4C-962F-993D-530C685FF0A4}"/>
              </a:ext>
            </a:extLst>
          </p:cNvPr>
          <p:cNvPicPr>
            <a:picLocks noChangeAspect="1"/>
          </p:cNvPicPr>
          <p:nvPr/>
        </p:nvPicPr>
        <p:blipFill>
          <a:blip r:embed="rId3"/>
          <a:srcRect/>
          <a:stretch/>
        </p:blipFill>
        <p:spPr>
          <a:xfrm>
            <a:off x="10157341" y="3066928"/>
            <a:ext cx="763165" cy="2538991"/>
          </a:xfrm>
          <a:prstGeom prst="rect">
            <a:avLst/>
          </a:prstGeom>
        </p:spPr>
      </p:pic>
      <p:sp>
        <p:nvSpPr>
          <p:cNvPr id="18" name="TextBox 17">
            <a:extLst>
              <a:ext uri="{FF2B5EF4-FFF2-40B4-BE49-F238E27FC236}">
                <a16:creationId xmlns:a16="http://schemas.microsoft.com/office/drawing/2014/main" id="{7F90650C-21DE-7FDD-E4A2-65A1887FFA10}"/>
              </a:ext>
            </a:extLst>
          </p:cNvPr>
          <p:cNvSpPr txBox="1"/>
          <p:nvPr/>
        </p:nvSpPr>
        <p:spPr>
          <a:xfrm>
            <a:off x="6815255" y="1499839"/>
            <a:ext cx="40070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t>Liquid faecal specimens: </a:t>
            </a:r>
            <a:r>
              <a:rPr lang="en-GB" sz="2000"/>
              <a:t>Discard the dropper. Assemble the filter cap on the specimen collection tube.</a:t>
            </a:r>
            <a:endParaRPr lang="en-US"/>
          </a:p>
        </p:txBody>
      </p:sp>
      <p:grpSp>
        <p:nvGrpSpPr>
          <p:cNvPr id="26" name="Group 25">
            <a:extLst>
              <a:ext uri="{FF2B5EF4-FFF2-40B4-BE49-F238E27FC236}">
                <a16:creationId xmlns:a16="http://schemas.microsoft.com/office/drawing/2014/main" id="{90B13CF5-C302-EEF4-ABA5-820639BA159F}"/>
              </a:ext>
            </a:extLst>
          </p:cNvPr>
          <p:cNvGrpSpPr/>
          <p:nvPr/>
        </p:nvGrpSpPr>
        <p:grpSpPr>
          <a:xfrm>
            <a:off x="5925984" y="4073914"/>
            <a:ext cx="1067358" cy="484095"/>
            <a:chOff x="4649184" y="5516660"/>
            <a:chExt cx="364473" cy="165305"/>
          </a:xfrm>
        </p:grpSpPr>
        <p:sp>
          <p:nvSpPr>
            <p:cNvPr id="21" name="Oval 20">
              <a:extLst>
                <a:ext uri="{FF2B5EF4-FFF2-40B4-BE49-F238E27FC236}">
                  <a16:creationId xmlns:a16="http://schemas.microsoft.com/office/drawing/2014/main" id="{182FE01E-05CC-1586-9605-D5881839BD21}"/>
                </a:ext>
              </a:extLst>
            </p:cNvPr>
            <p:cNvSpPr/>
            <p:nvPr/>
          </p:nvSpPr>
          <p:spPr>
            <a:xfrm>
              <a:off x="4748768" y="5516660"/>
              <a:ext cx="165305" cy="165305"/>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5B9C9D8-5101-0832-89B5-5E691BC2C109}"/>
                </a:ext>
              </a:extLst>
            </p:cNvPr>
            <p:cNvSpPr txBox="1"/>
            <p:nvPr/>
          </p:nvSpPr>
          <p:spPr>
            <a:xfrm>
              <a:off x="4649184" y="5529897"/>
              <a:ext cx="364473" cy="126117"/>
            </a:xfrm>
            <a:prstGeom prst="rect">
              <a:avLst/>
            </a:prstGeom>
            <a:noFill/>
          </p:spPr>
          <p:txBody>
            <a:bodyPr wrap="square" rtlCol="0">
              <a:spAutoFit/>
            </a:bodyPr>
            <a:lstStyle/>
            <a:p>
              <a:pPr algn="ctr"/>
              <a:r>
                <a:rPr lang="en-GB" b="1">
                  <a:solidFill>
                    <a:schemeClr val="bg1"/>
                  </a:solidFill>
                </a:rPr>
                <a:t>or</a:t>
              </a:r>
            </a:p>
          </p:txBody>
        </p:sp>
      </p:grpSp>
      <p:sp>
        <p:nvSpPr>
          <p:cNvPr id="29" name="TextBox 28">
            <a:extLst>
              <a:ext uri="{FF2B5EF4-FFF2-40B4-BE49-F238E27FC236}">
                <a16:creationId xmlns:a16="http://schemas.microsoft.com/office/drawing/2014/main" id="{2746D0C3-7AB5-DFB3-E0CC-1AE3A07F56A8}"/>
              </a:ext>
            </a:extLst>
          </p:cNvPr>
          <p:cNvSpPr txBox="1"/>
          <p:nvPr/>
        </p:nvSpPr>
        <p:spPr>
          <a:xfrm>
            <a:off x="1941251" y="5712604"/>
            <a:ext cx="9670742" cy="584775"/>
          </a:xfrm>
          <a:prstGeom prst="rect">
            <a:avLst/>
          </a:prstGeom>
          <a:noFill/>
        </p:spPr>
        <p:txBody>
          <a:bodyPr wrap="square">
            <a:spAutoFit/>
          </a:bodyPr>
          <a:lstStyle/>
          <a:p>
            <a:r>
              <a:rPr lang="en-GB" sz="1600">
                <a:effectLst/>
              </a:rPr>
              <a:t>Discard the swab or dropper in the sharps container or double-lined plastic </a:t>
            </a:r>
            <a:br>
              <a:rPr lang="en-GB" sz="1600">
                <a:effectLst/>
              </a:rPr>
            </a:br>
            <a:r>
              <a:rPr lang="en-GB" sz="1600">
                <a:effectLst/>
              </a:rPr>
              <a:t>bag labelled “biohazard” after adding specimen.</a:t>
            </a:r>
          </a:p>
        </p:txBody>
      </p:sp>
      <p:pic>
        <p:nvPicPr>
          <p:cNvPr id="31" name="Picture 30" descr="A yellow box with a black symbol on it&#10;&#10;Description automatically generated">
            <a:extLst>
              <a:ext uri="{FF2B5EF4-FFF2-40B4-BE49-F238E27FC236}">
                <a16:creationId xmlns:a16="http://schemas.microsoft.com/office/drawing/2014/main" id="{3AA1E532-3199-315C-FBE7-BD3A749C91F7}"/>
              </a:ext>
            </a:extLst>
          </p:cNvPr>
          <p:cNvPicPr>
            <a:picLocks noChangeAspect="1"/>
          </p:cNvPicPr>
          <p:nvPr/>
        </p:nvPicPr>
        <p:blipFill>
          <a:blip r:embed="rId5"/>
          <a:stretch>
            <a:fillRect/>
          </a:stretch>
        </p:blipFill>
        <p:spPr>
          <a:xfrm>
            <a:off x="8917303" y="5552685"/>
            <a:ext cx="773336" cy="744694"/>
          </a:xfrm>
          <a:prstGeom prst="rect">
            <a:avLst/>
          </a:prstGeom>
        </p:spPr>
      </p:pic>
      <p:pic>
        <p:nvPicPr>
          <p:cNvPr id="2" name="Picture 1">
            <a:extLst>
              <a:ext uri="{FF2B5EF4-FFF2-40B4-BE49-F238E27FC236}">
                <a16:creationId xmlns:a16="http://schemas.microsoft.com/office/drawing/2014/main" id="{5EDF31F6-AADA-402C-8128-219907428F71}"/>
              </a:ext>
            </a:extLst>
          </p:cNvPr>
          <p:cNvPicPr>
            <a:picLocks noChangeAspect="1"/>
          </p:cNvPicPr>
          <p:nvPr/>
        </p:nvPicPr>
        <p:blipFill>
          <a:blip r:embed="rId6"/>
          <a:srcRect/>
          <a:stretch/>
        </p:blipFill>
        <p:spPr>
          <a:xfrm>
            <a:off x="7119753" y="2841658"/>
            <a:ext cx="2619545" cy="2775161"/>
          </a:xfrm>
          <a:prstGeom prst="rect">
            <a:avLst/>
          </a:prstGeom>
        </p:spPr>
      </p:pic>
      <p:sp>
        <p:nvSpPr>
          <p:cNvPr id="3" name="Google Shape;18;p31">
            <a:extLst>
              <a:ext uri="{FF2B5EF4-FFF2-40B4-BE49-F238E27FC236}">
                <a16:creationId xmlns:a16="http://schemas.microsoft.com/office/drawing/2014/main" id="{C0951B5A-6A7F-8A77-6D29-A243F8B4E8C2}"/>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24</a:t>
            </a:fld>
            <a:endParaRPr sz="1200">
              <a:solidFill>
                <a:schemeClr val="tx1">
                  <a:lumMod val="40000"/>
                  <a:lumOff val="60000"/>
                </a:schemeClr>
              </a:solidFill>
            </a:endParaRPr>
          </a:p>
        </p:txBody>
      </p:sp>
    </p:spTree>
    <p:extLst>
      <p:ext uri="{BB962C8B-B14F-4D97-AF65-F5344CB8AC3E}">
        <p14:creationId xmlns:p14="http://schemas.microsoft.com/office/powerpoint/2010/main" val="411304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FACEC01-CD75-4049-AC42-A0FC3E979C17}"/>
              </a:ext>
            </a:extLst>
          </p:cNvPr>
          <p:cNvSpPr>
            <a:spLocks noGrp="1"/>
          </p:cNvSpPr>
          <p:nvPr>
            <p:ph idx="1"/>
          </p:nvPr>
        </p:nvSpPr>
        <p:spPr>
          <a:xfrm>
            <a:off x="2808075" y="1310480"/>
            <a:ext cx="3600000" cy="4995614"/>
          </a:xfrm>
          <a:ln w="3175">
            <a:solidFill>
              <a:schemeClr val="tx1">
                <a:lumMod val="75000"/>
              </a:schemeClr>
            </a:solidFill>
          </a:ln>
        </p:spPr>
        <p:txBody>
          <a:bodyPr vert="horz" lIns="91440" tIns="144000" rIns="91440" bIns="45720" rtlCol="0" anchor="t">
            <a:normAutofit/>
          </a:bodyPr>
          <a:lstStyle/>
          <a:p>
            <a:r>
              <a:rPr lang="en-GB" sz="2000">
                <a:latin typeface="Trebuchet MS"/>
              </a:rPr>
              <a:t>Shake tube thoroughly to ensure proper mixing of the faecal specimen with extraction buffer.</a:t>
            </a:r>
            <a:endParaRPr lang="en-US"/>
          </a:p>
        </p:txBody>
      </p:sp>
      <p:sp>
        <p:nvSpPr>
          <p:cNvPr id="6" name="Text Placeholder 5">
            <a:extLst>
              <a:ext uri="{FF2B5EF4-FFF2-40B4-BE49-F238E27FC236}">
                <a16:creationId xmlns:a16="http://schemas.microsoft.com/office/drawing/2014/main" id="{967DC980-F10A-B555-E2B1-DC6AEF4A49E5}"/>
              </a:ext>
            </a:extLst>
          </p:cNvPr>
          <p:cNvSpPr>
            <a:spLocks noGrp="1"/>
          </p:cNvSpPr>
          <p:nvPr>
            <p:ph type="body" sz="quarter" idx="4294967295"/>
          </p:nvPr>
        </p:nvSpPr>
        <p:spPr>
          <a:xfrm>
            <a:off x="7154374" y="1310480"/>
            <a:ext cx="3600000" cy="4998084"/>
          </a:xfrm>
          <a:ln w="3175">
            <a:solidFill>
              <a:schemeClr val="tx1">
                <a:lumMod val="75000"/>
              </a:schemeClr>
            </a:solidFill>
          </a:ln>
        </p:spPr>
        <p:txBody>
          <a:bodyPr vert="horz" lIns="91440" tIns="144000" rIns="91440" bIns="45720" rtlCol="0" anchor="t">
            <a:normAutofit/>
          </a:bodyPr>
          <a:lstStyle/>
          <a:p>
            <a:r>
              <a:rPr lang="en-GB" sz="2000"/>
              <a:t>Unscrew</a:t>
            </a:r>
            <a:r>
              <a:rPr lang="en-GB" sz="2000">
                <a:ea typeface="+mn-lt"/>
                <a:cs typeface="+mn-lt"/>
              </a:rPr>
              <a:t> the nozzle cap of the specimen collection tube.</a:t>
            </a:r>
          </a:p>
        </p:txBody>
      </p:sp>
      <p:sp>
        <p:nvSpPr>
          <p:cNvPr id="3" name="Oval 2">
            <a:extLst>
              <a:ext uri="{FF2B5EF4-FFF2-40B4-BE49-F238E27FC236}">
                <a16:creationId xmlns:a16="http://schemas.microsoft.com/office/drawing/2014/main" id="{D191A9DE-CB1D-29B7-987A-84A8126FCD96}"/>
              </a:ext>
            </a:extLst>
          </p:cNvPr>
          <p:cNvSpPr/>
          <p:nvPr/>
        </p:nvSpPr>
        <p:spPr>
          <a:xfrm>
            <a:off x="4411592" y="54794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sp>
        <p:nvSpPr>
          <p:cNvPr id="9" name="Oval 8">
            <a:extLst>
              <a:ext uri="{FF2B5EF4-FFF2-40B4-BE49-F238E27FC236}">
                <a16:creationId xmlns:a16="http://schemas.microsoft.com/office/drawing/2014/main" id="{57743831-E160-5777-33BF-62455D23F414}"/>
              </a:ext>
            </a:extLst>
          </p:cNvPr>
          <p:cNvSpPr/>
          <p:nvPr/>
        </p:nvSpPr>
        <p:spPr>
          <a:xfrm>
            <a:off x="8757891" y="54794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pic>
        <p:nvPicPr>
          <p:cNvPr id="13" name="Picture 12">
            <a:extLst>
              <a:ext uri="{FF2B5EF4-FFF2-40B4-BE49-F238E27FC236}">
                <a16:creationId xmlns:a16="http://schemas.microsoft.com/office/drawing/2014/main" id="{64548533-B6FA-EB61-7B83-8674C172DDA5}"/>
              </a:ext>
            </a:extLst>
          </p:cNvPr>
          <p:cNvPicPr>
            <a:picLocks noChangeAspect="1"/>
          </p:cNvPicPr>
          <p:nvPr/>
        </p:nvPicPr>
        <p:blipFill>
          <a:blip r:embed="rId3"/>
          <a:srcRect t="2137" b="2137"/>
          <a:stretch/>
        </p:blipFill>
        <p:spPr>
          <a:xfrm>
            <a:off x="2808074" y="2286001"/>
            <a:ext cx="3397666" cy="3749832"/>
          </a:xfrm>
          <a:prstGeom prst="rect">
            <a:avLst/>
          </a:prstGeom>
        </p:spPr>
      </p:pic>
      <p:pic>
        <p:nvPicPr>
          <p:cNvPr id="15" name="Picture 14">
            <a:extLst>
              <a:ext uri="{FF2B5EF4-FFF2-40B4-BE49-F238E27FC236}">
                <a16:creationId xmlns:a16="http://schemas.microsoft.com/office/drawing/2014/main" id="{9DDD4972-7DE1-D2E9-BCE5-A7AF3FCCAC9B}"/>
              </a:ext>
            </a:extLst>
          </p:cNvPr>
          <p:cNvPicPr>
            <a:picLocks noChangeAspect="1"/>
          </p:cNvPicPr>
          <p:nvPr/>
        </p:nvPicPr>
        <p:blipFill>
          <a:blip r:embed="rId4"/>
          <a:srcRect/>
          <a:stretch/>
        </p:blipFill>
        <p:spPr>
          <a:xfrm>
            <a:off x="7268550" y="2423710"/>
            <a:ext cx="3485823" cy="3356719"/>
          </a:xfrm>
          <a:prstGeom prst="rect">
            <a:avLst/>
          </a:prstGeom>
        </p:spPr>
      </p:pic>
      <p:sp>
        <p:nvSpPr>
          <p:cNvPr id="2" name="Google Shape;18;p31">
            <a:extLst>
              <a:ext uri="{FF2B5EF4-FFF2-40B4-BE49-F238E27FC236}">
                <a16:creationId xmlns:a16="http://schemas.microsoft.com/office/drawing/2014/main" id="{B8041B9B-5500-9250-E307-91B857B78AB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25</a:t>
            </a:fld>
            <a:endParaRPr sz="1200">
              <a:solidFill>
                <a:schemeClr val="tx1">
                  <a:lumMod val="40000"/>
                  <a:lumOff val="60000"/>
                </a:schemeClr>
              </a:solidFill>
            </a:endParaRPr>
          </a:p>
        </p:txBody>
      </p:sp>
    </p:spTree>
    <p:extLst>
      <p:ext uri="{BB962C8B-B14F-4D97-AF65-F5344CB8AC3E}">
        <p14:creationId xmlns:p14="http://schemas.microsoft.com/office/powerpoint/2010/main" val="400739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327340-9F11-2871-73D1-7B7C9F1E7D8A}"/>
              </a:ext>
            </a:extLst>
          </p:cNvPr>
          <p:cNvSpPr>
            <a:spLocks noGrp="1"/>
          </p:cNvSpPr>
          <p:nvPr>
            <p:ph idx="1"/>
          </p:nvPr>
        </p:nvSpPr>
        <p:spPr>
          <a:xfrm>
            <a:off x="1873188" y="1156879"/>
            <a:ext cx="9685538" cy="5136579"/>
          </a:xfrm>
          <a:ln w="3175">
            <a:solidFill>
              <a:schemeClr val="tx1">
                <a:lumMod val="75000"/>
              </a:schemeClr>
            </a:solidFill>
          </a:ln>
        </p:spPr>
        <p:txBody>
          <a:bodyPr vert="horz" lIns="216000" tIns="216000" rIns="216000" bIns="216000" rtlCol="0" anchor="t">
            <a:normAutofit/>
          </a:bodyPr>
          <a:lstStyle/>
          <a:p>
            <a:r>
              <a:rPr lang="en-GB" sz="2000">
                <a:latin typeface="Trebuchet MS"/>
              </a:rPr>
              <a:t> </a:t>
            </a:r>
          </a:p>
        </p:txBody>
      </p:sp>
      <p:sp>
        <p:nvSpPr>
          <p:cNvPr id="27" name="Oval 26">
            <a:extLst>
              <a:ext uri="{FF2B5EF4-FFF2-40B4-BE49-F238E27FC236}">
                <a16:creationId xmlns:a16="http://schemas.microsoft.com/office/drawing/2014/main" id="{29373A5A-0186-1557-E731-4CB1AFC8F726}"/>
              </a:ext>
            </a:extLst>
          </p:cNvPr>
          <p:cNvSpPr/>
          <p:nvPr/>
        </p:nvSpPr>
        <p:spPr>
          <a:xfrm>
            <a:off x="6506668" y="51719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6</a:t>
            </a:r>
          </a:p>
        </p:txBody>
      </p:sp>
      <p:grpSp>
        <p:nvGrpSpPr>
          <p:cNvPr id="62" name="Group 61">
            <a:extLst>
              <a:ext uri="{FF2B5EF4-FFF2-40B4-BE49-F238E27FC236}">
                <a16:creationId xmlns:a16="http://schemas.microsoft.com/office/drawing/2014/main" id="{5C59909F-3E46-BA77-45BA-359986814AD2}"/>
              </a:ext>
            </a:extLst>
          </p:cNvPr>
          <p:cNvGrpSpPr/>
          <p:nvPr/>
        </p:nvGrpSpPr>
        <p:grpSpPr>
          <a:xfrm>
            <a:off x="2735651" y="2877647"/>
            <a:ext cx="3072971" cy="3530410"/>
            <a:chOff x="8994313" y="3914714"/>
            <a:chExt cx="2217807" cy="2547947"/>
          </a:xfrm>
        </p:grpSpPr>
        <p:pic>
          <p:nvPicPr>
            <p:cNvPr id="21" name="Picture 20">
              <a:extLst>
                <a:ext uri="{FF2B5EF4-FFF2-40B4-BE49-F238E27FC236}">
                  <a16:creationId xmlns:a16="http://schemas.microsoft.com/office/drawing/2014/main" id="{29B313EC-3387-D7EE-0859-A0ADE187EBCB}"/>
                </a:ext>
              </a:extLst>
            </p:cNvPr>
            <p:cNvPicPr>
              <a:picLocks noChangeAspect="1"/>
            </p:cNvPicPr>
            <p:nvPr/>
          </p:nvPicPr>
          <p:blipFill>
            <a:blip r:embed="rId3"/>
            <a:srcRect/>
            <a:stretch/>
          </p:blipFill>
          <p:spPr>
            <a:xfrm>
              <a:off x="8994313" y="4371439"/>
              <a:ext cx="2171654" cy="2091222"/>
            </a:xfrm>
            <a:prstGeom prst="rect">
              <a:avLst/>
            </a:prstGeom>
          </p:spPr>
        </p:pic>
        <p:sp>
          <p:nvSpPr>
            <p:cNvPr id="50" name="TextBox 49">
              <a:extLst>
                <a:ext uri="{FF2B5EF4-FFF2-40B4-BE49-F238E27FC236}">
                  <a16:creationId xmlns:a16="http://schemas.microsoft.com/office/drawing/2014/main" id="{2AC51B3D-713D-2F00-6983-935AC350C95A}"/>
                </a:ext>
              </a:extLst>
            </p:cNvPr>
            <p:cNvSpPr txBox="1"/>
            <p:nvPr/>
          </p:nvSpPr>
          <p:spPr>
            <a:xfrm>
              <a:off x="9076943" y="3914714"/>
              <a:ext cx="1813240" cy="355165"/>
            </a:xfrm>
            <a:prstGeom prst="rect">
              <a:avLst/>
            </a:prstGeom>
            <a:noFill/>
          </p:spPr>
          <p:txBody>
            <a:bodyPr wrap="square">
              <a:noAutofit/>
            </a:bodyPr>
            <a:lstStyle/>
            <a:p>
              <a:r>
                <a:rPr lang="en-GB" sz="1200"/>
                <a:t>Bands will  appear here</a:t>
              </a:r>
            </a:p>
            <a:p>
              <a:r>
                <a:rPr lang="en-GB" sz="1200" i="1">
                  <a:latin typeface="Trebuchet MS" panose="020B0703020202090204" pitchFamily="34" charset="0"/>
                </a:rPr>
                <a:t>No Control Band = invalid results</a:t>
              </a:r>
            </a:p>
          </p:txBody>
        </p:sp>
        <p:sp>
          <p:nvSpPr>
            <p:cNvPr id="55" name="TextBox 54">
              <a:extLst>
                <a:ext uri="{FF2B5EF4-FFF2-40B4-BE49-F238E27FC236}">
                  <a16:creationId xmlns:a16="http://schemas.microsoft.com/office/drawing/2014/main" id="{5369122E-6C87-CBBE-0704-C51D9FD17FA4}"/>
                </a:ext>
              </a:extLst>
            </p:cNvPr>
            <p:cNvSpPr txBox="1"/>
            <p:nvPr/>
          </p:nvSpPr>
          <p:spPr>
            <a:xfrm>
              <a:off x="10116147" y="4375933"/>
              <a:ext cx="1095973" cy="197297"/>
            </a:xfrm>
            <a:prstGeom prst="rect">
              <a:avLst/>
            </a:prstGeom>
            <a:noFill/>
          </p:spPr>
          <p:txBody>
            <a:bodyPr wrap="square">
              <a:noAutofit/>
            </a:bodyPr>
            <a:lstStyle/>
            <a:p>
              <a:r>
                <a:rPr lang="en-GB" sz="1200"/>
                <a:t>Add specimen here</a:t>
              </a:r>
              <a:endParaRPr lang="en-GB" sz="1200" i="1">
                <a:latin typeface="Trebuchet MS" panose="020B0703020202090204" pitchFamily="34" charset="0"/>
              </a:endParaRPr>
            </a:p>
          </p:txBody>
        </p:sp>
        <p:sp>
          <p:nvSpPr>
            <p:cNvPr id="56" name="TextBox 55">
              <a:extLst>
                <a:ext uri="{FF2B5EF4-FFF2-40B4-BE49-F238E27FC236}">
                  <a16:creationId xmlns:a16="http://schemas.microsoft.com/office/drawing/2014/main" id="{33D2E566-29A1-369A-1A13-0079D651DBF8}"/>
                </a:ext>
              </a:extLst>
            </p:cNvPr>
            <p:cNvSpPr txBox="1"/>
            <p:nvPr/>
          </p:nvSpPr>
          <p:spPr>
            <a:xfrm>
              <a:off x="9229077" y="6069859"/>
              <a:ext cx="905443" cy="276999"/>
            </a:xfrm>
            <a:prstGeom prst="rect">
              <a:avLst/>
            </a:prstGeom>
            <a:noFill/>
          </p:spPr>
          <p:txBody>
            <a:bodyPr wrap="square">
              <a:spAutoFit/>
            </a:bodyPr>
            <a:lstStyle/>
            <a:p>
              <a:r>
                <a:rPr lang="en-GB" sz="1200"/>
                <a:t>ID here</a:t>
              </a:r>
              <a:endParaRPr lang="en-GB" sz="1200" i="1">
                <a:latin typeface="Trebuchet MS" panose="020B0703020202090204" pitchFamily="34" charset="0"/>
              </a:endParaRPr>
            </a:p>
          </p:txBody>
        </p:sp>
        <p:cxnSp>
          <p:nvCxnSpPr>
            <p:cNvPr id="58" name="Straight Arrow Connector 57">
              <a:extLst>
                <a:ext uri="{FF2B5EF4-FFF2-40B4-BE49-F238E27FC236}">
                  <a16:creationId xmlns:a16="http://schemas.microsoft.com/office/drawing/2014/main" id="{3A0C08C5-8D83-5E6F-6CC9-F6CB0FC60101}"/>
                </a:ext>
              </a:extLst>
            </p:cNvPr>
            <p:cNvCxnSpPr>
              <a:cxnSpLocks/>
              <a:stCxn id="50" idx="2"/>
            </p:cNvCxnSpPr>
            <p:nvPr/>
          </p:nvCxnSpPr>
          <p:spPr>
            <a:xfrm flipH="1">
              <a:off x="9977685" y="4269879"/>
              <a:ext cx="5878" cy="7449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2C8F7AEC-7FA6-2645-A97B-B7815344EA8A}"/>
                </a:ext>
              </a:extLst>
            </p:cNvPr>
            <p:cNvCxnSpPr>
              <a:cxnSpLocks/>
            </p:cNvCxnSpPr>
            <p:nvPr/>
          </p:nvCxnSpPr>
          <p:spPr>
            <a:xfrm>
              <a:off x="10713181" y="4593020"/>
              <a:ext cx="0" cy="4516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CB41B2F1-CF45-9A6E-456C-8C2B283DFC99}"/>
                </a:ext>
              </a:extLst>
            </p:cNvPr>
            <p:cNvCxnSpPr>
              <a:cxnSpLocks/>
            </p:cNvCxnSpPr>
            <p:nvPr/>
          </p:nvCxnSpPr>
          <p:spPr>
            <a:xfrm flipV="1">
              <a:off x="9452706" y="5775346"/>
              <a:ext cx="0" cy="29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472EA929-4CD9-A092-EE3C-081834C7B9C7}"/>
              </a:ext>
            </a:extLst>
          </p:cNvPr>
          <p:cNvSpPr txBox="1"/>
          <p:nvPr/>
        </p:nvSpPr>
        <p:spPr>
          <a:xfrm>
            <a:off x="2010937" y="1323278"/>
            <a:ext cx="469466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Carefully open test pouch. Discard if damaged, or if desiccant is missing or altered. Write patient ID on the cassette.</a:t>
            </a:r>
          </a:p>
        </p:txBody>
      </p:sp>
      <p:pic>
        <p:nvPicPr>
          <p:cNvPr id="5" name="Picture 4">
            <a:extLst>
              <a:ext uri="{FF2B5EF4-FFF2-40B4-BE49-F238E27FC236}">
                <a16:creationId xmlns:a16="http://schemas.microsoft.com/office/drawing/2014/main" id="{7DF31558-DFF5-658C-3B25-2FA4CA5D523C}"/>
              </a:ext>
            </a:extLst>
          </p:cNvPr>
          <p:cNvPicPr>
            <a:picLocks noChangeAspect="1"/>
          </p:cNvPicPr>
          <p:nvPr/>
        </p:nvPicPr>
        <p:blipFill>
          <a:blip r:embed="rId4"/>
          <a:srcRect/>
          <a:stretch/>
        </p:blipFill>
        <p:spPr>
          <a:xfrm>
            <a:off x="6192471" y="2147137"/>
            <a:ext cx="3546522" cy="3415169"/>
          </a:xfrm>
          <a:prstGeom prst="rect">
            <a:avLst/>
          </a:prstGeom>
        </p:spPr>
      </p:pic>
      <p:sp>
        <p:nvSpPr>
          <p:cNvPr id="6" name="TextBox 5">
            <a:extLst>
              <a:ext uri="{FF2B5EF4-FFF2-40B4-BE49-F238E27FC236}">
                <a16:creationId xmlns:a16="http://schemas.microsoft.com/office/drawing/2014/main" id="{296E47FE-0A10-BFF7-6DEC-DE66106337A8}"/>
              </a:ext>
            </a:extLst>
          </p:cNvPr>
          <p:cNvSpPr txBox="1"/>
          <p:nvPr/>
        </p:nvSpPr>
        <p:spPr>
          <a:xfrm>
            <a:off x="6713034" y="1323278"/>
            <a:ext cx="469466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Hold the collection tube vertically and dispense 3 drops into the specimen well “S”.</a:t>
            </a:r>
          </a:p>
        </p:txBody>
      </p:sp>
      <p:pic>
        <p:nvPicPr>
          <p:cNvPr id="26" name="Picture 25">
            <a:extLst>
              <a:ext uri="{FF2B5EF4-FFF2-40B4-BE49-F238E27FC236}">
                <a16:creationId xmlns:a16="http://schemas.microsoft.com/office/drawing/2014/main" id="{86E0EB79-C4C5-EB54-E268-A9F8A672854C}"/>
              </a:ext>
            </a:extLst>
          </p:cNvPr>
          <p:cNvPicPr>
            <a:picLocks noChangeAspect="1"/>
          </p:cNvPicPr>
          <p:nvPr/>
        </p:nvPicPr>
        <p:blipFill>
          <a:blip r:embed="rId5"/>
          <a:srcRect l="-8221" t="-8749" r="-11430" b="-5387"/>
          <a:stretch/>
        </p:blipFill>
        <p:spPr>
          <a:xfrm>
            <a:off x="2010651" y="3243379"/>
            <a:ext cx="780765" cy="1621855"/>
          </a:xfrm>
          <a:prstGeom prst="rect">
            <a:avLst/>
          </a:prstGeom>
        </p:spPr>
      </p:pic>
      <p:sp>
        <p:nvSpPr>
          <p:cNvPr id="22" name="TextBox 21">
            <a:extLst>
              <a:ext uri="{FF2B5EF4-FFF2-40B4-BE49-F238E27FC236}">
                <a16:creationId xmlns:a16="http://schemas.microsoft.com/office/drawing/2014/main" id="{3651070D-14B9-DAC4-5FF5-D5A93E8E53BE}"/>
              </a:ext>
            </a:extLst>
          </p:cNvPr>
          <p:cNvSpPr txBox="1"/>
          <p:nvPr/>
        </p:nvSpPr>
        <p:spPr>
          <a:xfrm>
            <a:off x="10692841" y="3190431"/>
            <a:ext cx="1075055" cy="307777"/>
          </a:xfrm>
          <a:prstGeom prst="rect">
            <a:avLst/>
          </a:prstGeom>
          <a:noFill/>
        </p:spPr>
        <p:txBody>
          <a:bodyPr wrap="square" rtlCol="0">
            <a:spAutoFit/>
          </a:bodyPr>
          <a:lstStyle/>
          <a:p>
            <a:pPr algn="ctr"/>
            <a:r>
              <a:rPr lang="en-GB" sz="1400"/>
              <a:t>Read</a:t>
            </a:r>
          </a:p>
        </p:txBody>
      </p:sp>
      <p:pic>
        <p:nvPicPr>
          <p:cNvPr id="25" name="Picture 24" descr="A blue and yellow scale&#10;&#10;Description automatically generated">
            <a:extLst>
              <a:ext uri="{FF2B5EF4-FFF2-40B4-BE49-F238E27FC236}">
                <a16:creationId xmlns:a16="http://schemas.microsoft.com/office/drawing/2014/main" id="{98088E61-44DF-3A6A-B98A-5D092CA0B958}"/>
              </a:ext>
            </a:extLst>
          </p:cNvPr>
          <p:cNvPicPr>
            <a:picLocks noChangeAspect="1"/>
          </p:cNvPicPr>
          <p:nvPr/>
        </p:nvPicPr>
        <p:blipFill>
          <a:blip r:embed="rId6"/>
          <a:srcRect/>
          <a:stretch/>
        </p:blipFill>
        <p:spPr>
          <a:xfrm>
            <a:off x="8518548" y="2219472"/>
            <a:ext cx="2670546" cy="2547913"/>
          </a:xfrm>
          <a:prstGeom prst="rect">
            <a:avLst/>
          </a:prstGeom>
        </p:spPr>
      </p:pic>
      <p:cxnSp>
        <p:nvCxnSpPr>
          <p:cNvPr id="29" name="Straight Arrow Connector 28">
            <a:extLst>
              <a:ext uri="{FF2B5EF4-FFF2-40B4-BE49-F238E27FC236}">
                <a16:creationId xmlns:a16="http://schemas.microsoft.com/office/drawing/2014/main" id="{CE66B8F3-3EA2-7814-0678-7F28D1D2588C}"/>
              </a:ext>
            </a:extLst>
          </p:cNvPr>
          <p:cNvCxnSpPr>
            <a:cxnSpLocks/>
          </p:cNvCxnSpPr>
          <p:nvPr/>
        </p:nvCxnSpPr>
        <p:spPr>
          <a:xfrm>
            <a:off x="10320903" y="3343369"/>
            <a:ext cx="617538" cy="15549"/>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48626DC-92D0-4E6C-9A04-C0E7B0453EA2}"/>
              </a:ext>
            </a:extLst>
          </p:cNvPr>
          <p:cNvSpPr txBox="1"/>
          <p:nvPr/>
        </p:nvSpPr>
        <p:spPr>
          <a:xfrm>
            <a:off x="10677291" y="2770861"/>
            <a:ext cx="1075055" cy="307777"/>
          </a:xfrm>
          <a:prstGeom prst="rect">
            <a:avLst/>
          </a:prstGeom>
          <a:noFill/>
        </p:spPr>
        <p:txBody>
          <a:bodyPr wrap="square" rtlCol="0">
            <a:spAutoFit/>
          </a:bodyPr>
          <a:lstStyle/>
          <a:p>
            <a:pPr algn="ctr"/>
            <a:r>
              <a:rPr lang="en-GB" sz="1400"/>
              <a:t>Wait</a:t>
            </a:r>
          </a:p>
        </p:txBody>
      </p:sp>
      <p:cxnSp>
        <p:nvCxnSpPr>
          <p:cNvPr id="33" name="Straight Arrow Connector 32">
            <a:extLst>
              <a:ext uri="{FF2B5EF4-FFF2-40B4-BE49-F238E27FC236}">
                <a16:creationId xmlns:a16="http://schemas.microsoft.com/office/drawing/2014/main" id="{1167D690-5DD1-E463-4BD2-85924B50DD2F}"/>
              </a:ext>
            </a:extLst>
          </p:cNvPr>
          <p:cNvCxnSpPr>
            <a:cxnSpLocks/>
          </p:cNvCxnSpPr>
          <p:nvPr/>
        </p:nvCxnSpPr>
        <p:spPr>
          <a:xfrm>
            <a:off x="10337557" y="2928518"/>
            <a:ext cx="608026" cy="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 name="Google Shape;18;p31">
            <a:extLst>
              <a:ext uri="{FF2B5EF4-FFF2-40B4-BE49-F238E27FC236}">
                <a16:creationId xmlns:a16="http://schemas.microsoft.com/office/drawing/2014/main" id="{03E4BC77-EAFB-6D75-6594-AF34B8D5C35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26</a:t>
            </a:fld>
            <a:endParaRPr sz="1200">
              <a:solidFill>
                <a:schemeClr val="tx1">
                  <a:lumMod val="40000"/>
                  <a:lumOff val="60000"/>
                </a:schemeClr>
              </a:solidFill>
            </a:endParaRPr>
          </a:p>
        </p:txBody>
      </p:sp>
    </p:spTree>
    <p:extLst>
      <p:ext uri="{BB962C8B-B14F-4D97-AF65-F5344CB8AC3E}">
        <p14:creationId xmlns:p14="http://schemas.microsoft.com/office/powerpoint/2010/main" val="3070537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en-GB" b="1"/>
              <a:t>Troubleshooting the procedure</a:t>
            </a:r>
          </a:p>
        </p:txBody>
      </p:sp>
      <p:sp>
        <p:nvSpPr>
          <p:cNvPr id="5" name="Text Placeholder 4">
            <a:extLst>
              <a:ext uri="{FF2B5EF4-FFF2-40B4-BE49-F238E27FC236}">
                <a16:creationId xmlns:a16="http://schemas.microsoft.com/office/drawing/2014/main" id="{5916A9C3-E978-0F0C-506F-AAD4FDE0CD0A}"/>
              </a:ext>
            </a:extLst>
          </p:cNvPr>
          <p:cNvSpPr>
            <a:spLocks noGrp="1"/>
          </p:cNvSpPr>
          <p:nvPr>
            <p:ph type="body" sz="quarter" idx="24"/>
          </p:nvPr>
        </p:nvSpPr>
        <p:spPr>
          <a:xfrm>
            <a:off x="635332" y="2678771"/>
            <a:ext cx="2550553" cy="2256449"/>
          </a:xfrm>
        </p:spPr>
        <p:txBody>
          <a:bodyPr vert="horz" lIns="216000" tIns="216000" rIns="216000" bIns="216000" rtlCol="0" anchor="t">
            <a:noAutofit/>
          </a:bodyPr>
          <a:lstStyle/>
          <a:p>
            <a:r>
              <a:rPr lang="en-US" sz="2000"/>
              <a:t>RDTs not stored according to manufacturer’s recommendations or out of date.</a:t>
            </a:r>
          </a:p>
        </p:txBody>
      </p:sp>
      <p:sp>
        <p:nvSpPr>
          <p:cNvPr id="6" name="Text Placeholder 5">
            <a:extLst>
              <a:ext uri="{FF2B5EF4-FFF2-40B4-BE49-F238E27FC236}">
                <a16:creationId xmlns:a16="http://schemas.microsoft.com/office/drawing/2014/main" id="{43765F80-3A1F-1778-A777-075813F44C3D}"/>
              </a:ext>
            </a:extLst>
          </p:cNvPr>
          <p:cNvSpPr>
            <a:spLocks noGrp="1"/>
          </p:cNvSpPr>
          <p:nvPr>
            <p:ph type="body" sz="quarter" idx="25"/>
          </p:nvPr>
        </p:nvSpPr>
        <p:spPr>
          <a:xfrm>
            <a:off x="3434289" y="2678771"/>
            <a:ext cx="2550552" cy="2256449"/>
          </a:xfrm>
        </p:spPr>
        <p:txBody>
          <a:bodyPr/>
          <a:lstStyle/>
          <a:p>
            <a:r>
              <a:rPr lang="en-US" sz="2000"/>
              <a:t>Manufacturers may have changed the procedure.</a:t>
            </a:r>
          </a:p>
        </p:txBody>
      </p:sp>
      <p:sp>
        <p:nvSpPr>
          <p:cNvPr id="7" name="Text Placeholder 6">
            <a:extLst>
              <a:ext uri="{FF2B5EF4-FFF2-40B4-BE49-F238E27FC236}">
                <a16:creationId xmlns:a16="http://schemas.microsoft.com/office/drawing/2014/main" id="{8F81AB9C-21B4-2209-086C-59FCAB66D313}"/>
              </a:ext>
            </a:extLst>
          </p:cNvPr>
          <p:cNvSpPr>
            <a:spLocks noGrp="1"/>
          </p:cNvSpPr>
          <p:nvPr>
            <p:ph type="body" sz="quarter" idx="26"/>
          </p:nvPr>
        </p:nvSpPr>
        <p:spPr>
          <a:xfrm>
            <a:off x="6233245" y="2678771"/>
            <a:ext cx="2550552" cy="2256449"/>
          </a:xfrm>
        </p:spPr>
        <p:txBody>
          <a:bodyPr/>
          <a:lstStyle/>
          <a:p>
            <a:r>
              <a:rPr lang="en-US" sz="2000"/>
              <a:t>Too much or too little sample used.</a:t>
            </a:r>
          </a:p>
        </p:txBody>
      </p:sp>
      <p:sp>
        <p:nvSpPr>
          <p:cNvPr id="8" name="Text Placeholder 6">
            <a:extLst>
              <a:ext uri="{FF2B5EF4-FFF2-40B4-BE49-F238E27FC236}">
                <a16:creationId xmlns:a16="http://schemas.microsoft.com/office/drawing/2014/main" id="{E179BBA4-024F-0253-36BB-86742C0C63F0}"/>
              </a:ext>
            </a:extLst>
          </p:cNvPr>
          <p:cNvSpPr txBox="1">
            <a:spLocks/>
          </p:cNvSpPr>
          <p:nvPr/>
        </p:nvSpPr>
        <p:spPr>
          <a:xfrm>
            <a:off x="9032200" y="2678771"/>
            <a:ext cx="2550551" cy="2256449"/>
          </a:xfrm>
          <a:prstGeom prst="rect">
            <a:avLst/>
          </a:prstGeom>
          <a:ln w="6350">
            <a:solidFill>
              <a:schemeClr val="tx1">
                <a:lumMod val="75000"/>
              </a:schemeClr>
            </a:solidFill>
          </a:ln>
        </p:spPr>
        <p:txBody>
          <a:bodyPr vert="horz" lIns="216000" tIns="216000" rIns="216000" bIns="216000" rtlCol="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a:t>Failure to check kit contents prior to performing the test.</a:t>
            </a:r>
          </a:p>
        </p:txBody>
      </p:sp>
      <p:sp>
        <p:nvSpPr>
          <p:cNvPr id="11" name="Triangle 10">
            <a:extLst>
              <a:ext uri="{FF2B5EF4-FFF2-40B4-BE49-F238E27FC236}">
                <a16:creationId xmlns:a16="http://schemas.microsoft.com/office/drawing/2014/main" id="{8C8A00B8-CF9C-6769-0353-4F8E7A45FE18}"/>
              </a:ext>
            </a:extLst>
          </p:cNvPr>
          <p:cNvSpPr/>
          <p:nvPr/>
        </p:nvSpPr>
        <p:spPr>
          <a:xfrm rot="10800000">
            <a:off x="7309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2" name="Triangle 11">
            <a:extLst>
              <a:ext uri="{FF2B5EF4-FFF2-40B4-BE49-F238E27FC236}">
                <a16:creationId xmlns:a16="http://schemas.microsoft.com/office/drawing/2014/main" id="{DC319F22-1198-E605-948D-7962D64D1649}"/>
              </a:ext>
            </a:extLst>
          </p:cNvPr>
          <p:cNvSpPr/>
          <p:nvPr/>
        </p:nvSpPr>
        <p:spPr>
          <a:xfrm rot="10800000">
            <a:off x="355035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3" name="Triangle 12">
            <a:extLst>
              <a:ext uri="{FF2B5EF4-FFF2-40B4-BE49-F238E27FC236}">
                <a16:creationId xmlns:a16="http://schemas.microsoft.com/office/drawing/2014/main" id="{B2ABDDCD-B8A0-CD51-7FAC-093E6425F623}"/>
              </a:ext>
            </a:extLst>
          </p:cNvPr>
          <p:cNvSpPr/>
          <p:nvPr/>
        </p:nvSpPr>
        <p:spPr>
          <a:xfrm rot="10800000">
            <a:off x="639261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Triangle 13">
            <a:extLst>
              <a:ext uri="{FF2B5EF4-FFF2-40B4-BE49-F238E27FC236}">
                <a16:creationId xmlns:a16="http://schemas.microsoft.com/office/drawing/2014/main" id="{B9834769-B90E-F597-3969-4D4C9DAA8943}"/>
              </a:ext>
            </a:extLst>
          </p:cNvPr>
          <p:cNvSpPr/>
          <p:nvPr/>
        </p:nvSpPr>
        <p:spPr>
          <a:xfrm rot="10800000">
            <a:off x="9143439" y="2585038"/>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DE69629-11DA-2A05-BA3C-FDB18140877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27</a:t>
            </a:fld>
            <a:endParaRPr sz="1200">
              <a:solidFill>
                <a:schemeClr val="tx1">
                  <a:lumMod val="40000"/>
                  <a:lumOff val="60000"/>
                </a:schemeClr>
              </a:solidFill>
            </a:endParaRPr>
          </a:p>
        </p:txBody>
      </p:sp>
    </p:spTree>
    <p:extLst>
      <p:ext uri="{BB962C8B-B14F-4D97-AF65-F5344CB8AC3E}">
        <p14:creationId xmlns:p14="http://schemas.microsoft.com/office/powerpoint/2010/main" val="397892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Autofit/>
          </a:bodyPr>
          <a:lstStyle/>
          <a:p>
            <a:r>
              <a:rPr lang="fr-FR">
                <a:latin typeface="Trebuchet MS"/>
              </a:rPr>
              <a:t>READING                 THE RESULTS</a:t>
            </a:r>
            <a:endParaRPr lang="fr-FR"/>
          </a:p>
        </p:txBody>
      </p:sp>
      <p:pic>
        <p:nvPicPr>
          <p:cNvPr id="5" name="Picture Placeholder 4">
            <a:extLst>
              <a:ext uri="{FF2B5EF4-FFF2-40B4-BE49-F238E27FC236}">
                <a16:creationId xmlns:a16="http://schemas.microsoft.com/office/drawing/2014/main" id="{82C991B6-5E29-7EC3-5BD0-A2F2E4AF1DA2}"/>
              </a:ext>
            </a:extLst>
          </p:cNvPr>
          <p:cNvPicPr>
            <a:picLocks noGrp="1" noChangeAspect="1"/>
          </p:cNvPicPr>
          <p:nvPr>
            <p:ph type="pic" sz="quarter" idx="10"/>
          </p:nvPr>
        </p:nvPicPr>
        <p:blipFill rotWithShape="1">
          <a:blip r:embed="rId3"/>
          <a:srcRect l="-2568" t="-20520" r="-2739" b="-6178"/>
          <a:stretch/>
        </p:blipFill>
        <p:spPr>
          <a:xfrm rot="3825479">
            <a:off x="8604492" y="3669308"/>
            <a:ext cx="2071965" cy="2469902"/>
          </a:xfrm>
        </p:spPr>
      </p:pic>
    </p:spTree>
    <p:extLst>
      <p:ext uri="{BB962C8B-B14F-4D97-AF65-F5344CB8AC3E}">
        <p14:creationId xmlns:p14="http://schemas.microsoft.com/office/powerpoint/2010/main" val="276557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en-GB" b="1"/>
              <a:t>Waiting to read the results </a:t>
            </a:r>
          </a:p>
        </p:txBody>
      </p:sp>
      <p:sp>
        <p:nvSpPr>
          <p:cNvPr id="15" name="Text Placeholder 14">
            <a:extLst>
              <a:ext uri="{FF2B5EF4-FFF2-40B4-BE49-F238E27FC236}">
                <a16:creationId xmlns:a16="http://schemas.microsoft.com/office/drawing/2014/main" id="{E40B16D7-D1E2-6696-78A5-E84C97668653}"/>
              </a:ext>
            </a:extLst>
          </p:cNvPr>
          <p:cNvSpPr>
            <a:spLocks noGrp="1"/>
          </p:cNvSpPr>
          <p:nvPr>
            <p:ph type="body" sz="quarter" idx="25"/>
          </p:nvPr>
        </p:nvSpPr>
        <p:spPr>
          <a:xfrm>
            <a:off x="740055" y="1775215"/>
            <a:ext cx="5490570" cy="904634"/>
          </a:xfrm>
          <a:ln>
            <a:noFill/>
          </a:ln>
        </p:spPr>
        <p:txBody>
          <a:bodyPr vert="horz" lIns="216000" tIns="216000" rIns="216000" bIns="216000" rtlCol="0" anchor="t">
            <a:noAutofit/>
          </a:bodyPr>
          <a:lstStyle/>
          <a:p>
            <a:pPr marR="31750" algn="ctr">
              <a:lnSpc>
                <a:spcPct val="100000"/>
              </a:lnSpc>
              <a:spcBef>
                <a:spcPts val="100"/>
              </a:spcBef>
            </a:pPr>
            <a:r>
              <a:rPr lang="en-GB" sz="1400" b="1">
                <a:solidFill>
                  <a:schemeClr val="accent1"/>
                </a:solidFill>
                <a:cs typeface="Calibri"/>
              </a:rPr>
              <a:t>Dipstick</a:t>
            </a:r>
            <a:r>
              <a:rPr lang="en-GB" sz="1400">
                <a:solidFill>
                  <a:schemeClr val="accent1"/>
                </a:solidFill>
                <a:cs typeface="Calibri"/>
              </a:rPr>
              <a:t>:</a:t>
            </a:r>
            <a:r>
              <a:rPr lang="en-GB" sz="1400" spc="-25">
                <a:solidFill>
                  <a:schemeClr val="accent1"/>
                </a:solidFill>
                <a:cs typeface="Calibri"/>
              </a:rPr>
              <a:t> </a:t>
            </a:r>
            <a:r>
              <a:rPr lang="en-GB" sz="1400" b="1" spc="-25">
                <a:cs typeface="Calibri"/>
              </a:rPr>
              <a:t>Wait 15-30 minutes </a:t>
            </a:r>
            <a:r>
              <a:rPr lang="en-GB" sz="1400" spc="-25">
                <a:cs typeface="Calibri"/>
              </a:rPr>
              <a:t>then hold the test-tube and raise the strip up so you can read the bands but do not remove the bottom of the strip from the tube to avoid making a mess. </a:t>
            </a:r>
            <a:endParaRPr lang="en-GB" sz="1400">
              <a:cs typeface="Calibri"/>
            </a:endParaRPr>
          </a:p>
          <a:p>
            <a:pPr marR="31750" indent="-635" algn="ctr">
              <a:lnSpc>
                <a:spcPct val="100000"/>
              </a:lnSpc>
              <a:spcBef>
                <a:spcPts val="100"/>
              </a:spcBef>
            </a:pPr>
            <a:br>
              <a:rPr lang="en-GB" sz="1400" b="1" spc="-10">
                <a:cs typeface="Calibri"/>
              </a:rPr>
            </a:br>
            <a:endParaRPr lang="en-GB"/>
          </a:p>
        </p:txBody>
      </p:sp>
      <p:sp>
        <p:nvSpPr>
          <p:cNvPr id="17" name="Text Placeholder 14">
            <a:extLst>
              <a:ext uri="{FF2B5EF4-FFF2-40B4-BE49-F238E27FC236}">
                <a16:creationId xmlns:a16="http://schemas.microsoft.com/office/drawing/2014/main" id="{B4146578-576D-9208-04A4-8791A2BD3F12}"/>
              </a:ext>
            </a:extLst>
          </p:cNvPr>
          <p:cNvSpPr txBox="1">
            <a:spLocks/>
          </p:cNvSpPr>
          <p:nvPr/>
        </p:nvSpPr>
        <p:spPr>
          <a:xfrm>
            <a:off x="6230626" y="1775215"/>
            <a:ext cx="5054898" cy="1325562"/>
          </a:xfrm>
          <a:prstGeom prst="rect">
            <a:avLst/>
          </a:prstGeom>
          <a:ln w="6350">
            <a:no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lgn="ctr">
              <a:lnSpc>
                <a:spcPct val="100000"/>
              </a:lnSpc>
              <a:spcBef>
                <a:spcPts val="100"/>
              </a:spcBef>
            </a:pPr>
            <a:r>
              <a:rPr lang="en-GB" sz="1400" b="1">
                <a:solidFill>
                  <a:schemeClr val="accent1"/>
                </a:solidFill>
                <a:cs typeface="Calibri"/>
              </a:rPr>
              <a:t>Cassette</a:t>
            </a:r>
            <a:r>
              <a:rPr lang="en-GB" sz="1400">
                <a:solidFill>
                  <a:schemeClr val="accent1"/>
                </a:solidFill>
                <a:cs typeface="Calibri"/>
              </a:rPr>
              <a:t>:</a:t>
            </a:r>
            <a:r>
              <a:rPr lang="en-GB" sz="1400" spc="-15">
                <a:solidFill>
                  <a:schemeClr val="accent1"/>
                </a:solidFill>
                <a:cs typeface="Calibri"/>
              </a:rPr>
              <a:t> </a:t>
            </a:r>
            <a:r>
              <a:rPr lang="en-GB" sz="1400" b="1">
                <a:cs typeface="Calibri"/>
              </a:rPr>
              <a:t>Wait 15 minutes </a:t>
            </a:r>
            <a:r>
              <a:rPr lang="en-GB" sz="1400">
                <a:cs typeface="Calibri"/>
              </a:rPr>
              <a:t>and read results immediately. Do not read after 15 minutes. </a:t>
            </a:r>
            <a:endParaRPr lang="en-GB"/>
          </a:p>
        </p:txBody>
      </p:sp>
      <p:grpSp>
        <p:nvGrpSpPr>
          <p:cNvPr id="49" name="Group 48">
            <a:extLst>
              <a:ext uri="{FF2B5EF4-FFF2-40B4-BE49-F238E27FC236}">
                <a16:creationId xmlns:a16="http://schemas.microsoft.com/office/drawing/2014/main" id="{ED814809-B1A5-E2AB-E580-B56291FB5EB3}"/>
              </a:ext>
            </a:extLst>
          </p:cNvPr>
          <p:cNvGrpSpPr/>
          <p:nvPr/>
        </p:nvGrpSpPr>
        <p:grpSpPr>
          <a:xfrm>
            <a:off x="1209881" y="2331171"/>
            <a:ext cx="4816565" cy="3904974"/>
            <a:chOff x="1522549" y="2725428"/>
            <a:chExt cx="4816565" cy="3904974"/>
          </a:xfrm>
        </p:grpSpPr>
        <p:pic>
          <p:nvPicPr>
            <p:cNvPr id="5" name="Picture 4">
              <a:extLst>
                <a:ext uri="{FF2B5EF4-FFF2-40B4-BE49-F238E27FC236}">
                  <a16:creationId xmlns:a16="http://schemas.microsoft.com/office/drawing/2014/main" id="{B2494F3F-10DC-8EB6-7A57-EE9E85AACE1F}"/>
                </a:ext>
              </a:extLst>
            </p:cNvPr>
            <p:cNvPicPr>
              <a:picLocks noChangeAspect="1"/>
            </p:cNvPicPr>
            <p:nvPr/>
          </p:nvPicPr>
          <p:blipFill>
            <a:blip r:embed="rId3"/>
            <a:srcRect/>
            <a:stretch/>
          </p:blipFill>
          <p:spPr>
            <a:xfrm>
              <a:off x="1522549" y="2725428"/>
              <a:ext cx="4055165" cy="3904974"/>
            </a:xfrm>
            <a:prstGeom prst="rect">
              <a:avLst/>
            </a:prstGeom>
          </p:spPr>
        </p:pic>
        <p:sp>
          <p:nvSpPr>
            <p:cNvPr id="7" name="TextBox 6">
              <a:extLst>
                <a:ext uri="{FF2B5EF4-FFF2-40B4-BE49-F238E27FC236}">
                  <a16:creationId xmlns:a16="http://schemas.microsoft.com/office/drawing/2014/main" id="{16579391-714B-0EF4-9E78-BDA1A5CAFA61}"/>
                </a:ext>
              </a:extLst>
            </p:cNvPr>
            <p:cNvSpPr txBox="1"/>
            <p:nvPr/>
          </p:nvSpPr>
          <p:spPr>
            <a:xfrm>
              <a:off x="5264059" y="4179548"/>
              <a:ext cx="1075055" cy="307777"/>
            </a:xfrm>
            <a:prstGeom prst="rect">
              <a:avLst/>
            </a:prstGeom>
            <a:noFill/>
          </p:spPr>
          <p:txBody>
            <a:bodyPr wrap="square" rtlCol="0">
              <a:spAutoFit/>
            </a:bodyPr>
            <a:lstStyle/>
            <a:p>
              <a:pPr algn="ctr"/>
              <a:r>
                <a:rPr lang="en-GB" sz="1400"/>
                <a:t>Wait</a:t>
              </a:r>
            </a:p>
          </p:txBody>
        </p:sp>
        <p:sp>
          <p:nvSpPr>
            <p:cNvPr id="9" name="TextBox 8">
              <a:extLst>
                <a:ext uri="{FF2B5EF4-FFF2-40B4-BE49-F238E27FC236}">
                  <a16:creationId xmlns:a16="http://schemas.microsoft.com/office/drawing/2014/main" id="{5A6AFD84-BA3C-587D-80FB-4CEA5B7CC2A7}"/>
                </a:ext>
              </a:extLst>
            </p:cNvPr>
            <p:cNvSpPr txBox="1"/>
            <p:nvPr/>
          </p:nvSpPr>
          <p:spPr>
            <a:xfrm>
              <a:off x="5264059" y="4926463"/>
              <a:ext cx="1075055" cy="307777"/>
            </a:xfrm>
            <a:prstGeom prst="rect">
              <a:avLst/>
            </a:prstGeom>
            <a:noFill/>
          </p:spPr>
          <p:txBody>
            <a:bodyPr wrap="square" rtlCol="0">
              <a:spAutoFit/>
            </a:bodyPr>
            <a:lstStyle/>
            <a:p>
              <a:pPr algn="ctr"/>
              <a:r>
                <a:rPr lang="en-GB" sz="1400"/>
                <a:t>Read</a:t>
              </a:r>
            </a:p>
          </p:txBody>
        </p:sp>
        <p:cxnSp>
          <p:nvCxnSpPr>
            <p:cNvPr id="38" name="Straight Arrow Connector 37">
              <a:extLst>
                <a:ext uri="{FF2B5EF4-FFF2-40B4-BE49-F238E27FC236}">
                  <a16:creationId xmlns:a16="http://schemas.microsoft.com/office/drawing/2014/main" id="{B3C26C3A-BA9A-1E6A-3D18-9DF2A2A4B46D}"/>
                </a:ext>
              </a:extLst>
            </p:cNvPr>
            <p:cNvCxnSpPr>
              <a:cxnSpLocks/>
            </p:cNvCxnSpPr>
            <p:nvPr/>
          </p:nvCxnSpPr>
          <p:spPr>
            <a:xfrm>
              <a:off x="4635479" y="4352383"/>
              <a:ext cx="856408"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E1C4986-FAB8-D5FD-0889-01D97FA620E3}"/>
                </a:ext>
              </a:extLst>
            </p:cNvPr>
            <p:cNvCxnSpPr>
              <a:cxnSpLocks/>
            </p:cNvCxnSpPr>
            <p:nvPr/>
          </p:nvCxnSpPr>
          <p:spPr>
            <a:xfrm>
              <a:off x="4083728" y="5080352"/>
              <a:ext cx="1408159"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3A83D234-243C-953A-2631-9F461261F4F4}"/>
              </a:ext>
            </a:extLst>
          </p:cNvPr>
          <p:cNvGrpSpPr/>
          <p:nvPr/>
        </p:nvGrpSpPr>
        <p:grpSpPr>
          <a:xfrm>
            <a:off x="6621324" y="2336265"/>
            <a:ext cx="4634141" cy="3904973"/>
            <a:chOff x="6804762" y="2725428"/>
            <a:chExt cx="4634141" cy="3904973"/>
          </a:xfrm>
        </p:grpSpPr>
        <p:sp>
          <p:nvSpPr>
            <p:cNvPr id="11" name="TextBox 10">
              <a:extLst>
                <a:ext uri="{FF2B5EF4-FFF2-40B4-BE49-F238E27FC236}">
                  <a16:creationId xmlns:a16="http://schemas.microsoft.com/office/drawing/2014/main" id="{E36A4587-B798-1E3A-11AF-9873E1D0021C}"/>
                </a:ext>
              </a:extLst>
            </p:cNvPr>
            <p:cNvSpPr txBox="1"/>
            <p:nvPr/>
          </p:nvSpPr>
          <p:spPr>
            <a:xfrm>
              <a:off x="10363848" y="4303970"/>
              <a:ext cx="1075055" cy="307777"/>
            </a:xfrm>
            <a:prstGeom prst="rect">
              <a:avLst/>
            </a:prstGeom>
            <a:noFill/>
          </p:spPr>
          <p:txBody>
            <a:bodyPr wrap="square" rtlCol="0">
              <a:spAutoFit/>
            </a:bodyPr>
            <a:lstStyle/>
            <a:p>
              <a:pPr algn="ctr"/>
              <a:r>
                <a:rPr lang="en-GB" sz="1400"/>
                <a:t>Read</a:t>
              </a:r>
            </a:p>
          </p:txBody>
        </p:sp>
        <p:pic>
          <p:nvPicPr>
            <p:cNvPr id="43" name="Picture 42">
              <a:extLst>
                <a:ext uri="{FF2B5EF4-FFF2-40B4-BE49-F238E27FC236}">
                  <a16:creationId xmlns:a16="http://schemas.microsoft.com/office/drawing/2014/main" id="{44829957-EAA3-6705-EC2E-26DF8E5FC680}"/>
                </a:ext>
              </a:extLst>
            </p:cNvPr>
            <p:cNvPicPr>
              <a:picLocks noChangeAspect="1"/>
            </p:cNvPicPr>
            <p:nvPr/>
          </p:nvPicPr>
          <p:blipFill>
            <a:blip r:embed="rId4"/>
            <a:srcRect/>
            <a:stretch/>
          </p:blipFill>
          <p:spPr>
            <a:xfrm>
              <a:off x="6804762" y="2725428"/>
              <a:ext cx="4055165" cy="3904973"/>
            </a:xfrm>
            <a:prstGeom prst="rect">
              <a:avLst/>
            </a:prstGeom>
          </p:spPr>
        </p:pic>
        <p:cxnSp>
          <p:nvCxnSpPr>
            <p:cNvPr id="37" name="Straight Arrow Connector 36">
              <a:extLst>
                <a:ext uri="{FF2B5EF4-FFF2-40B4-BE49-F238E27FC236}">
                  <a16:creationId xmlns:a16="http://schemas.microsoft.com/office/drawing/2014/main" id="{578B19D5-19D5-4C1A-22CD-0BC25AA4BA62}"/>
                </a:ext>
              </a:extLst>
            </p:cNvPr>
            <p:cNvCxnSpPr>
              <a:cxnSpLocks/>
            </p:cNvCxnSpPr>
            <p:nvPr/>
          </p:nvCxnSpPr>
          <p:spPr>
            <a:xfrm>
              <a:off x="9757894" y="4458914"/>
              <a:ext cx="819700" cy="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B06BF236-E47B-0D04-D7A4-807E5C4CC2E1}"/>
                </a:ext>
              </a:extLst>
            </p:cNvPr>
            <p:cNvSpPr txBox="1"/>
            <p:nvPr/>
          </p:nvSpPr>
          <p:spPr>
            <a:xfrm>
              <a:off x="10363848" y="3635585"/>
              <a:ext cx="1075055" cy="307777"/>
            </a:xfrm>
            <a:prstGeom prst="rect">
              <a:avLst/>
            </a:prstGeom>
            <a:noFill/>
          </p:spPr>
          <p:txBody>
            <a:bodyPr wrap="square" rtlCol="0">
              <a:spAutoFit/>
            </a:bodyPr>
            <a:lstStyle/>
            <a:p>
              <a:pPr algn="ctr"/>
              <a:r>
                <a:rPr lang="en-GB" sz="1400"/>
                <a:t>Wait</a:t>
              </a:r>
            </a:p>
          </p:txBody>
        </p:sp>
        <p:cxnSp>
          <p:nvCxnSpPr>
            <p:cNvPr id="47" name="Straight Arrow Connector 46">
              <a:extLst>
                <a:ext uri="{FF2B5EF4-FFF2-40B4-BE49-F238E27FC236}">
                  <a16:creationId xmlns:a16="http://schemas.microsoft.com/office/drawing/2014/main" id="{31335CAB-6C11-8FC4-64BE-87246AB5D424}"/>
                </a:ext>
              </a:extLst>
            </p:cNvPr>
            <p:cNvCxnSpPr>
              <a:cxnSpLocks/>
            </p:cNvCxnSpPr>
            <p:nvPr/>
          </p:nvCxnSpPr>
          <p:spPr>
            <a:xfrm>
              <a:off x="9766772" y="3784212"/>
              <a:ext cx="817966" cy="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0B261672-9EF9-0789-5721-ACE582730108}"/>
              </a:ext>
            </a:extLst>
          </p:cNvPr>
          <p:cNvSpPr txBox="1"/>
          <p:nvPr/>
        </p:nvSpPr>
        <p:spPr>
          <a:xfrm>
            <a:off x="1788851" y="5899029"/>
            <a:ext cx="9670742" cy="338554"/>
          </a:xfrm>
          <a:prstGeom prst="rect">
            <a:avLst/>
          </a:prstGeom>
          <a:noFill/>
        </p:spPr>
        <p:txBody>
          <a:bodyPr wrap="square" lIns="91440" tIns="45720" rIns="91440" bIns="45720" anchor="t">
            <a:spAutoFit/>
          </a:bodyPr>
          <a:lstStyle/>
          <a:p>
            <a:r>
              <a:rPr lang="en-GB" sz="1600"/>
              <a:t>Use a laboratory timer or the timer on your phone for correct reading time.</a:t>
            </a:r>
            <a:endParaRPr lang="en-GB" sz="1600">
              <a:effectLst/>
            </a:endParaRPr>
          </a:p>
        </p:txBody>
      </p:sp>
      <p:sp>
        <p:nvSpPr>
          <p:cNvPr id="3" name="Google Shape;18;p31">
            <a:extLst>
              <a:ext uri="{FF2B5EF4-FFF2-40B4-BE49-F238E27FC236}">
                <a16:creationId xmlns:a16="http://schemas.microsoft.com/office/drawing/2014/main" id="{80DF5133-DF4D-E675-70E9-380A98F5E8C5}"/>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29</a:t>
            </a:fld>
            <a:endParaRPr sz="1200">
              <a:solidFill>
                <a:schemeClr val="tx1">
                  <a:lumMod val="40000"/>
                  <a:lumOff val="60000"/>
                </a:schemeClr>
              </a:solidFill>
            </a:endParaRPr>
          </a:p>
        </p:txBody>
      </p:sp>
    </p:spTree>
    <p:extLst>
      <p:ext uri="{BB962C8B-B14F-4D97-AF65-F5344CB8AC3E}">
        <p14:creationId xmlns:p14="http://schemas.microsoft.com/office/powerpoint/2010/main" val="428240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a:xfrm>
            <a:off x="838200" y="365125"/>
            <a:ext cx="10515600" cy="1325563"/>
          </a:xfrm>
        </p:spPr>
        <p:txBody>
          <a:bodyPr>
            <a:normAutofit/>
          </a:bodyPr>
          <a:lstStyle/>
          <a:p>
            <a:r>
              <a:rPr lang="en-US" b="1">
                <a:latin typeface="Trebuchet MS" panose="020B0703020202090204" pitchFamily="34" charset="0"/>
              </a:rPr>
              <a:t>Outline</a:t>
            </a:r>
            <a:endParaRPr lang="en-US" b="1" cap="none">
              <a:latin typeface="Trebuchet MS" panose="020B0703020202090204" pitchFamily="34" charset="0"/>
            </a:endParaRPr>
          </a:p>
        </p:txBody>
      </p:sp>
      <p:grpSp>
        <p:nvGrpSpPr>
          <p:cNvPr id="18" name="Group 17">
            <a:extLst>
              <a:ext uri="{FF2B5EF4-FFF2-40B4-BE49-F238E27FC236}">
                <a16:creationId xmlns:a16="http://schemas.microsoft.com/office/drawing/2014/main" id="{A3EF0F88-A974-CCAE-99D0-7D424482DF54}"/>
              </a:ext>
            </a:extLst>
          </p:cNvPr>
          <p:cNvGrpSpPr/>
          <p:nvPr/>
        </p:nvGrpSpPr>
        <p:grpSpPr>
          <a:xfrm>
            <a:off x="2945597" y="2046199"/>
            <a:ext cx="6300807" cy="461665"/>
            <a:chOff x="2945597" y="2046199"/>
            <a:chExt cx="6300807" cy="461665"/>
          </a:xfrm>
        </p:grpSpPr>
        <p:sp>
          <p:nvSpPr>
            <p:cNvPr id="4" name="TextBox 3">
              <a:extLst>
                <a:ext uri="{FF2B5EF4-FFF2-40B4-BE49-F238E27FC236}">
                  <a16:creationId xmlns:a16="http://schemas.microsoft.com/office/drawing/2014/main" id="{14AA8381-CA71-44C9-B5DB-715D69498671}"/>
                </a:ext>
              </a:extLst>
            </p:cNvPr>
            <p:cNvSpPr txBox="1"/>
            <p:nvPr/>
          </p:nvSpPr>
          <p:spPr>
            <a:xfrm>
              <a:off x="3175586" y="2046199"/>
              <a:ext cx="6070818" cy="461665"/>
            </a:xfrm>
            <a:prstGeom prst="rect">
              <a:avLst/>
            </a:prstGeom>
            <a:noFill/>
            <a:ln w="6350">
              <a:solidFill>
                <a:schemeClr val="tx1"/>
              </a:solidFill>
            </a:ln>
          </p:spPr>
          <p:txBody>
            <a:bodyPr wrap="square" lIns="91440" tIns="45720" rIns="91440" bIns="45720" rtlCol="0" anchor="t">
              <a:noAutofit/>
            </a:bodyPr>
            <a:lstStyle/>
            <a:p>
              <a:pPr marL="359410">
                <a:buClr>
                  <a:schemeClr val="accent3"/>
                </a:buClr>
              </a:pPr>
              <a:r>
                <a:rPr lang="en-US" sz="2400"/>
                <a:t>RDTs: what, why, when</a:t>
              </a:r>
              <a:endParaRPr lang="en-US"/>
            </a:p>
          </p:txBody>
        </p:sp>
        <p:sp>
          <p:nvSpPr>
            <p:cNvPr id="12" name="Oval 11">
              <a:extLst>
                <a:ext uri="{FF2B5EF4-FFF2-40B4-BE49-F238E27FC236}">
                  <a16:creationId xmlns:a16="http://schemas.microsoft.com/office/drawing/2014/main" id="{9E606B72-C931-F0C7-3C45-BE2CD260A81D}"/>
                </a:ext>
              </a:extLst>
            </p:cNvPr>
            <p:cNvSpPr/>
            <p:nvPr/>
          </p:nvSpPr>
          <p:spPr>
            <a:xfrm>
              <a:off x="2945597" y="208054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1</a:t>
              </a:r>
            </a:p>
          </p:txBody>
        </p:sp>
      </p:grpSp>
      <p:grpSp>
        <p:nvGrpSpPr>
          <p:cNvPr id="19" name="Group 18">
            <a:extLst>
              <a:ext uri="{FF2B5EF4-FFF2-40B4-BE49-F238E27FC236}">
                <a16:creationId xmlns:a16="http://schemas.microsoft.com/office/drawing/2014/main" id="{5F9FB800-2538-8EEC-0D82-89D272BA1DB4}"/>
              </a:ext>
            </a:extLst>
          </p:cNvPr>
          <p:cNvGrpSpPr/>
          <p:nvPr/>
        </p:nvGrpSpPr>
        <p:grpSpPr>
          <a:xfrm>
            <a:off x="2945596" y="2785584"/>
            <a:ext cx="6300806" cy="461665"/>
            <a:chOff x="2945597" y="2785584"/>
            <a:chExt cx="6300806" cy="461665"/>
          </a:xfrm>
        </p:grpSpPr>
        <p:sp>
          <p:nvSpPr>
            <p:cNvPr id="5" name="TextBox 4">
              <a:extLst>
                <a:ext uri="{FF2B5EF4-FFF2-40B4-BE49-F238E27FC236}">
                  <a16:creationId xmlns:a16="http://schemas.microsoft.com/office/drawing/2014/main" id="{20EF6E7F-A645-60E4-5151-88FF9E968CE9}"/>
                </a:ext>
              </a:extLst>
            </p:cNvPr>
            <p:cNvSpPr txBox="1"/>
            <p:nvPr/>
          </p:nvSpPr>
          <p:spPr>
            <a:xfrm>
              <a:off x="3175585" y="2785584"/>
              <a:ext cx="6070818" cy="461665"/>
            </a:xfrm>
            <a:prstGeom prst="rect">
              <a:avLst/>
            </a:prstGeom>
            <a:noFill/>
            <a:ln w="6350">
              <a:solidFill>
                <a:schemeClr val="tx1"/>
              </a:solidFill>
            </a:ln>
          </p:spPr>
          <p:txBody>
            <a:bodyPr wrap="square">
              <a:noAutofit/>
            </a:bodyPr>
            <a:lstStyle/>
            <a:p>
              <a:pPr marL="360000">
                <a:buClr>
                  <a:schemeClr val="accent3"/>
                </a:buClr>
              </a:pPr>
              <a:r>
                <a:rPr lang="en-US" sz="2400"/>
                <a:t>Safety</a:t>
              </a:r>
            </a:p>
          </p:txBody>
        </p:sp>
        <p:sp>
          <p:nvSpPr>
            <p:cNvPr id="13" name="Oval 12">
              <a:extLst>
                <a:ext uri="{FF2B5EF4-FFF2-40B4-BE49-F238E27FC236}">
                  <a16:creationId xmlns:a16="http://schemas.microsoft.com/office/drawing/2014/main" id="{F6E663B7-FF43-691A-A588-C5E12B0E702F}"/>
                </a:ext>
              </a:extLst>
            </p:cNvPr>
            <p:cNvSpPr/>
            <p:nvPr/>
          </p:nvSpPr>
          <p:spPr>
            <a:xfrm>
              <a:off x="2945597" y="2819933"/>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2</a:t>
              </a:r>
            </a:p>
          </p:txBody>
        </p:sp>
      </p:grpSp>
      <p:grpSp>
        <p:nvGrpSpPr>
          <p:cNvPr id="20" name="Group 19">
            <a:extLst>
              <a:ext uri="{FF2B5EF4-FFF2-40B4-BE49-F238E27FC236}">
                <a16:creationId xmlns:a16="http://schemas.microsoft.com/office/drawing/2014/main" id="{461D6270-13A6-1453-E471-94E8F8428A92}"/>
              </a:ext>
            </a:extLst>
          </p:cNvPr>
          <p:cNvGrpSpPr/>
          <p:nvPr/>
        </p:nvGrpSpPr>
        <p:grpSpPr>
          <a:xfrm>
            <a:off x="2945596" y="3495900"/>
            <a:ext cx="6300806" cy="461665"/>
            <a:chOff x="2945597" y="3495900"/>
            <a:chExt cx="6300806" cy="461665"/>
          </a:xfrm>
        </p:grpSpPr>
        <p:sp>
          <p:nvSpPr>
            <p:cNvPr id="7" name="TextBox 6">
              <a:extLst>
                <a:ext uri="{FF2B5EF4-FFF2-40B4-BE49-F238E27FC236}">
                  <a16:creationId xmlns:a16="http://schemas.microsoft.com/office/drawing/2014/main" id="{E99ECF55-C8EB-FB39-B790-B5FDAF06BE2C}"/>
                </a:ext>
              </a:extLst>
            </p:cNvPr>
            <p:cNvSpPr txBox="1"/>
            <p:nvPr/>
          </p:nvSpPr>
          <p:spPr>
            <a:xfrm>
              <a:off x="3175585" y="3495900"/>
              <a:ext cx="6070818" cy="461665"/>
            </a:xfrm>
            <a:prstGeom prst="rect">
              <a:avLst/>
            </a:prstGeom>
            <a:noFill/>
            <a:ln w="6350">
              <a:solidFill>
                <a:schemeClr val="tx1"/>
              </a:solidFill>
            </a:ln>
          </p:spPr>
          <p:txBody>
            <a:bodyPr wrap="square">
              <a:noAutofit/>
            </a:bodyPr>
            <a:lstStyle/>
            <a:p>
              <a:pPr marL="360000">
                <a:buClr>
                  <a:schemeClr val="accent3"/>
                </a:buClr>
              </a:pPr>
              <a:r>
                <a:rPr lang="en-US" sz="2400"/>
                <a:t>Procedure</a:t>
              </a:r>
            </a:p>
          </p:txBody>
        </p:sp>
        <p:sp>
          <p:nvSpPr>
            <p:cNvPr id="14" name="Oval 13">
              <a:extLst>
                <a:ext uri="{FF2B5EF4-FFF2-40B4-BE49-F238E27FC236}">
                  <a16:creationId xmlns:a16="http://schemas.microsoft.com/office/drawing/2014/main" id="{7872D4D0-84B4-E6F5-C01C-D88472247810}"/>
                </a:ext>
              </a:extLst>
            </p:cNvPr>
            <p:cNvSpPr/>
            <p:nvPr/>
          </p:nvSpPr>
          <p:spPr>
            <a:xfrm>
              <a:off x="2945597" y="353024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3</a:t>
              </a:r>
            </a:p>
          </p:txBody>
        </p:sp>
      </p:grpSp>
      <p:grpSp>
        <p:nvGrpSpPr>
          <p:cNvPr id="21" name="Group 20">
            <a:extLst>
              <a:ext uri="{FF2B5EF4-FFF2-40B4-BE49-F238E27FC236}">
                <a16:creationId xmlns:a16="http://schemas.microsoft.com/office/drawing/2014/main" id="{9C02DB04-D4FF-49FB-3FBB-1110E09E4B35}"/>
              </a:ext>
            </a:extLst>
          </p:cNvPr>
          <p:cNvGrpSpPr/>
          <p:nvPr/>
        </p:nvGrpSpPr>
        <p:grpSpPr>
          <a:xfrm>
            <a:off x="2945597" y="4238838"/>
            <a:ext cx="6300805" cy="461665"/>
            <a:chOff x="2945597" y="4296237"/>
            <a:chExt cx="6300805" cy="461665"/>
          </a:xfrm>
        </p:grpSpPr>
        <p:sp>
          <p:nvSpPr>
            <p:cNvPr id="9" name="TextBox 8">
              <a:extLst>
                <a:ext uri="{FF2B5EF4-FFF2-40B4-BE49-F238E27FC236}">
                  <a16:creationId xmlns:a16="http://schemas.microsoft.com/office/drawing/2014/main" id="{5629921B-C7EB-22C6-3B8A-7B1C1A708F04}"/>
                </a:ext>
              </a:extLst>
            </p:cNvPr>
            <p:cNvSpPr txBox="1"/>
            <p:nvPr/>
          </p:nvSpPr>
          <p:spPr>
            <a:xfrm>
              <a:off x="3175584" y="4296237"/>
              <a:ext cx="6070818" cy="461665"/>
            </a:xfrm>
            <a:prstGeom prst="rect">
              <a:avLst/>
            </a:prstGeom>
            <a:noFill/>
            <a:ln w="6350">
              <a:solidFill>
                <a:schemeClr val="tx1"/>
              </a:solidFill>
            </a:ln>
          </p:spPr>
          <p:txBody>
            <a:bodyPr wrap="square" lIns="91440" tIns="45720" rIns="91440" bIns="45720" anchor="t">
              <a:noAutofit/>
            </a:bodyPr>
            <a:lstStyle/>
            <a:p>
              <a:pPr marL="359410">
                <a:buClr>
                  <a:schemeClr val="accent3"/>
                </a:buClr>
              </a:pPr>
              <a:r>
                <a:rPr lang="en-US" sz="2400"/>
                <a:t>Reading the results</a:t>
              </a:r>
              <a:endParaRPr lang="en-US"/>
            </a:p>
          </p:txBody>
        </p:sp>
        <p:sp>
          <p:nvSpPr>
            <p:cNvPr id="15" name="Oval 14">
              <a:extLst>
                <a:ext uri="{FF2B5EF4-FFF2-40B4-BE49-F238E27FC236}">
                  <a16:creationId xmlns:a16="http://schemas.microsoft.com/office/drawing/2014/main" id="{8B07D4C6-42F7-05BD-2DA9-4750AFB3338B}"/>
                </a:ext>
              </a:extLst>
            </p:cNvPr>
            <p:cNvSpPr/>
            <p:nvPr/>
          </p:nvSpPr>
          <p:spPr>
            <a:xfrm>
              <a:off x="2945597" y="4330586"/>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4</a:t>
              </a:r>
            </a:p>
          </p:txBody>
        </p:sp>
      </p:grpSp>
      <p:grpSp>
        <p:nvGrpSpPr>
          <p:cNvPr id="22" name="Group 21">
            <a:extLst>
              <a:ext uri="{FF2B5EF4-FFF2-40B4-BE49-F238E27FC236}">
                <a16:creationId xmlns:a16="http://schemas.microsoft.com/office/drawing/2014/main" id="{DD413ED5-FBCB-A7D7-B667-F4791D9E4CC0}"/>
              </a:ext>
            </a:extLst>
          </p:cNvPr>
          <p:cNvGrpSpPr/>
          <p:nvPr/>
        </p:nvGrpSpPr>
        <p:grpSpPr>
          <a:xfrm>
            <a:off x="2945596" y="4959460"/>
            <a:ext cx="6300806" cy="461665"/>
            <a:chOff x="2945597" y="4959460"/>
            <a:chExt cx="6300806" cy="461665"/>
          </a:xfrm>
        </p:grpSpPr>
        <p:sp>
          <p:nvSpPr>
            <p:cNvPr id="11" name="TextBox 10">
              <a:extLst>
                <a:ext uri="{FF2B5EF4-FFF2-40B4-BE49-F238E27FC236}">
                  <a16:creationId xmlns:a16="http://schemas.microsoft.com/office/drawing/2014/main" id="{106C8CF6-14F3-7CC9-B573-20469EEB7ABE}"/>
                </a:ext>
              </a:extLst>
            </p:cNvPr>
            <p:cNvSpPr txBox="1"/>
            <p:nvPr/>
          </p:nvSpPr>
          <p:spPr>
            <a:xfrm>
              <a:off x="3175585" y="4959460"/>
              <a:ext cx="6070818" cy="461665"/>
            </a:xfrm>
            <a:prstGeom prst="rect">
              <a:avLst/>
            </a:prstGeom>
            <a:noFill/>
            <a:ln w="6350">
              <a:solidFill>
                <a:schemeClr val="tx1"/>
              </a:solidFill>
            </a:ln>
          </p:spPr>
          <p:txBody>
            <a:bodyPr wrap="square">
              <a:noAutofit/>
            </a:bodyPr>
            <a:lstStyle/>
            <a:p>
              <a:pPr marL="360000">
                <a:buClr>
                  <a:schemeClr val="accent3"/>
                </a:buClr>
              </a:pPr>
              <a:r>
                <a:rPr lang="en-US" sz="2400"/>
                <a:t>Reporting</a:t>
              </a:r>
            </a:p>
          </p:txBody>
        </p:sp>
        <p:sp>
          <p:nvSpPr>
            <p:cNvPr id="16" name="Oval 15">
              <a:extLst>
                <a:ext uri="{FF2B5EF4-FFF2-40B4-BE49-F238E27FC236}">
                  <a16:creationId xmlns:a16="http://schemas.microsoft.com/office/drawing/2014/main" id="{39D6FD1E-CE86-17DE-8657-D16244411451}"/>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U" b="1">
                  <a:latin typeface="Trebuchet MS" panose="020B0703020202090204" pitchFamily="34" charset="0"/>
                </a:rPr>
                <a:t>5</a:t>
              </a:r>
            </a:p>
          </p:txBody>
        </p:sp>
      </p:grpSp>
      <p:grpSp>
        <p:nvGrpSpPr>
          <p:cNvPr id="8" name="Group 7">
            <a:extLst>
              <a:ext uri="{FF2B5EF4-FFF2-40B4-BE49-F238E27FC236}">
                <a16:creationId xmlns:a16="http://schemas.microsoft.com/office/drawing/2014/main" id="{F0D326E5-DD3A-7C38-524F-AD3DD57A3E1D}"/>
              </a:ext>
            </a:extLst>
          </p:cNvPr>
          <p:cNvGrpSpPr/>
          <p:nvPr/>
        </p:nvGrpSpPr>
        <p:grpSpPr>
          <a:xfrm>
            <a:off x="2945596" y="5656411"/>
            <a:ext cx="6300806" cy="461665"/>
            <a:chOff x="2945597" y="4959460"/>
            <a:chExt cx="6300806" cy="461665"/>
          </a:xfrm>
        </p:grpSpPr>
        <p:sp>
          <p:nvSpPr>
            <p:cNvPr id="10" name="TextBox 9">
              <a:extLst>
                <a:ext uri="{FF2B5EF4-FFF2-40B4-BE49-F238E27FC236}">
                  <a16:creationId xmlns:a16="http://schemas.microsoft.com/office/drawing/2014/main" id="{C3AA570E-5008-0105-6B07-D79DBFC1C1AF}"/>
                </a:ext>
              </a:extLst>
            </p:cNvPr>
            <p:cNvSpPr txBox="1"/>
            <p:nvPr/>
          </p:nvSpPr>
          <p:spPr>
            <a:xfrm>
              <a:off x="3175585" y="4959460"/>
              <a:ext cx="6070818" cy="461665"/>
            </a:xfrm>
            <a:prstGeom prst="rect">
              <a:avLst/>
            </a:prstGeom>
            <a:noFill/>
            <a:ln w="6350">
              <a:solidFill>
                <a:schemeClr val="tx1"/>
              </a:solidFill>
            </a:ln>
          </p:spPr>
          <p:txBody>
            <a:bodyPr wrap="square" lIns="91440" tIns="45720" rIns="91440" bIns="45720" anchor="t">
              <a:noAutofit/>
            </a:bodyPr>
            <a:lstStyle/>
            <a:p>
              <a:pPr marL="359410">
                <a:buClr>
                  <a:schemeClr val="accent3"/>
                </a:buClr>
              </a:pPr>
              <a:r>
                <a:rPr lang="en-US" sz="2400"/>
                <a:t>End of module assessment</a:t>
              </a:r>
            </a:p>
          </p:txBody>
        </p:sp>
        <p:sp>
          <p:nvSpPr>
            <p:cNvPr id="17" name="Oval 16">
              <a:extLst>
                <a:ext uri="{FF2B5EF4-FFF2-40B4-BE49-F238E27FC236}">
                  <a16:creationId xmlns:a16="http://schemas.microsoft.com/office/drawing/2014/main" id="{68D3BC7E-CA51-BC02-D03D-D3DBE845E189}"/>
                </a:ext>
              </a:extLst>
            </p:cNvPr>
            <p:cNvSpPr/>
            <p:nvPr/>
          </p:nvSpPr>
          <p:spPr>
            <a:xfrm>
              <a:off x="2945597" y="4993809"/>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Trebuchet MS"/>
                </a:rPr>
                <a:t>6</a:t>
              </a:r>
            </a:p>
          </p:txBody>
        </p:sp>
      </p:grpSp>
      <p:sp>
        <p:nvSpPr>
          <p:cNvPr id="3" name="Google Shape;18;p31">
            <a:extLst>
              <a:ext uri="{FF2B5EF4-FFF2-40B4-BE49-F238E27FC236}">
                <a16:creationId xmlns:a16="http://schemas.microsoft.com/office/drawing/2014/main" id="{2BD375D2-61EE-47E5-B2F4-22E84245AEF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a:t>
            </a:fld>
            <a:endParaRPr sz="1200">
              <a:solidFill>
                <a:schemeClr val="tx1">
                  <a:lumMod val="40000"/>
                  <a:lumOff val="60000"/>
                </a:schemeClr>
              </a:solidFill>
            </a:endParaRPr>
          </a:p>
        </p:txBody>
      </p:sp>
    </p:spTree>
    <p:extLst>
      <p:ext uri="{BB962C8B-B14F-4D97-AF65-F5344CB8AC3E}">
        <p14:creationId xmlns:p14="http://schemas.microsoft.com/office/powerpoint/2010/main" val="434578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25C3-545C-2082-AA26-6FC160F64D9E}"/>
              </a:ext>
            </a:extLst>
          </p:cNvPr>
          <p:cNvSpPr>
            <a:spLocks noGrp="1"/>
          </p:cNvSpPr>
          <p:nvPr>
            <p:ph type="title"/>
          </p:nvPr>
        </p:nvSpPr>
        <p:spPr/>
        <p:txBody>
          <a:bodyPr/>
          <a:lstStyle/>
          <a:p>
            <a:r>
              <a:rPr lang="en-US" b="1"/>
              <a:t>Results: Reactive / non-reactive</a:t>
            </a:r>
          </a:p>
        </p:txBody>
      </p:sp>
      <p:sp>
        <p:nvSpPr>
          <p:cNvPr id="4" name="Content Placeholder 3">
            <a:extLst>
              <a:ext uri="{FF2B5EF4-FFF2-40B4-BE49-F238E27FC236}">
                <a16:creationId xmlns:a16="http://schemas.microsoft.com/office/drawing/2014/main" id="{A264F813-3428-DEA5-642B-468CD78EA2B4}"/>
              </a:ext>
            </a:extLst>
          </p:cNvPr>
          <p:cNvSpPr>
            <a:spLocks noGrp="1"/>
          </p:cNvSpPr>
          <p:nvPr>
            <p:ph sz="half" idx="2"/>
          </p:nvPr>
        </p:nvSpPr>
        <p:spPr>
          <a:xfrm>
            <a:off x="6172200" y="2279069"/>
            <a:ext cx="5181600" cy="3528000"/>
          </a:xfrm>
          <a:ln>
            <a:solidFill>
              <a:schemeClr val="tx1"/>
            </a:solidFill>
          </a:ln>
        </p:spPr>
        <p:txBody>
          <a:bodyPr tIns="108000" anchor="t" anchorCtr="0">
            <a:noAutofit/>
          </a:bodyPr>
          <a:lstStyle/>
          <a:p>
            <a:pPr marL="342900" indent="-342900">
              <a:lnSpc>
                <a:spcPct val="100000"/>
              </a:lnSpc>
              <a:buFont typeface="Arial" panose="020B0604020202020204" pitchFamily="34" charset="0"/>
              <a:buChar char="•"/>
            </a:pPr>
            <a:r>
              <a:rPr lang="en-US" altLang="en-US"/>
              <a:t>The sample does not react with the test lines</a:t>
            </a:r>
          </a:p>
          <a:p>
            <a:pPr marL="342900" indent="-342900">
              <a:lnSpc>
                <a:spcPct val="100000"/>
              </a:lnSpc>
              <a:buFont typeface="Arial" panose="020B0604020202020204" pitchFamily="34" charset="0"/>
              <a:buChar char="•"/>
            </a:pPr>
            <a:r>
              <a:rPr lang="en-US" altLang="en-US"/>
              <a:t>No lines are seen in the testing area</a:t>
            </a:r>
          </a:p>
          <a:p>
            <a:pPr marL="342900" indent="-342900">
              <a:lnSpc>
                <a:spcPct val="100000"/>
              </a:lnSpc>
              <a:buFont typeface="Arial" panose="020B0604020202020204" pitchFamily="34" charset="0"/>
              <a:buChar char="•"/>
            </a:pPr>
            <a:r>
              <a:rPr lang="en-US"/>
              <a:t>Does not rule out cholera completely</a:t>
            </a:r>
          </a:p>
          <a:p>
            <a:pPr marL="342900" indent="-342900">
              <a:lnSpc>
                <a:spcPct val="100000"/>
              </a:lnSpc>
              <a:buFont typeface="Arial" panose="020B0604020202020204" pitchFamily="34" charset="0"/>
              <a:buChar char="•"/>
            </a:pPr>
            <a:r>
              <a:rPr lang="en-US"/>
              <a:t>"Negative" can imply certainty, which the RDT cannot provide</a:t>
            </a:r>
          </a:p>
          <a:p>
            <a:endParaRPr lang="en-US"/>
          </a:p>
        </p:txBody>
      </p:sp>
      <p:sp>
        <p:nvSpPr>
          <p:cNvPr id="6" name="Content Placeholder 5">
            <a:extLst>
              <a:ext uri="{FF2B5EF4-FFF2-40B4-BE49-F238E27FC236}">
                <a16:creationId xmlns:a16="http://schemas.microsoft.com/office/drawing/2014/main" id="{4ED97255-BB05-C336-E253-F73C6640A06B}"/>
              </a:ext>
            </a:extLst>
          </p:cNvPr>
          <p:cNvSpPr>
            <a:spLocks noGrp="1"/>
          </p:cNvSpPr>
          <p:nvPr>
            <p:ph sz="half" idx="1"/>
          </p:nvPr>
        </p:nvSpPr>
        <p:spPr>
          <a:xfrm>
            <a:off x="838200" y="2279070"/>
            <a:ext cx="5181600" cy="3528000"/>
          </a:xfrm>
          <a:ln>
            <a:solidFill>
              <a:schemeClr val="tx1"/>
            </a:solidFill>
          </a:ln>
        </p:spPr>
        <p:txBody>
          <a:bodyPr vert="horz" lIns="91440" tIns="108000" rIns="91440" bIns="45720" rtlCol="0" anchor="t" anchorCtr="0">
            <a:noAutofit/>
          </a:bodyPr>
          <a:lstStyle/>
          <a:p>
            <a:pPr marL="342900" indent="-342900">
              <a:lnSpc>
                <a:spcPct val="100000"/>
              </a:lnSpc>
              <a:buFont typeface="Arial" panose="020B0604020202020204" pitchFamily="34" charset="0"/>
              <a:buChar char="•"/>
            </a:pPr>
            <a:r>
              <a:rPr lang="en-US" altLang="en-US"/>
              <a:t>The sample reacted with the test lines</a:t>
            </a:r>
          </a:p>
          <a:p>
            <a:pPr marL="342900" indent="-342900">
              <a:lnSpc>
                <a:spcPct val="100000"/>
              </a:lnSpc>
              <a:buFont typeface="Arial" panose="020B0604020202020204" pitchFamily="34" charset="0"/>
              <a:buChar char="•"/>
            </a:pPr>
            <a:r>
              <a:rPr lang="en-US" altLang="en-US"/>
              <a:t>A line is seen in the testing area for VC O1 or VC O139 </a:t>
            </a:r>
          </a:p>
          <a:p>
            <a:pPr marL="342900" indent="-342900">
              <a:lnSpc>
                <a:spcPct val="100000"/>
              </a:lnSpc>
              <a:buFont typeface="Arial" panose="020B0604020202020204" pitchFamily="34" charset="0"/>
              <a:buChar char="•"/>
            </a:pPr>
            <a:r>
              <a:rPr lang="en-US">
                <a:cs typeface="Arial"/>
              </a:rPr>
              <a:t>Indicates a strong probability of cholera infection but is not confirmatory</a:t>
            </a:r>
            <a:endParaRPr lang="en-US" altLang="en-US">
              <a:cs typeface="Arial"/>
            </a:endParaRPr>
          </a:p>
          <a:p>
            <a:pPr marL="342900" indent="-342900">
              <a:buFont typeface="Arial" panose="020B0604020202020204" pitchFamily="34" charset="0"/>
              <a:buChar char="•"/>
            </a:pPr>
            <a:r>
              <a:rPr lang="en-US">
                <a:cs typeface="Arial"/>
              </a:rPr>
              <a:t>"Positive" is reserved for confirmed cases after laboratory testing</a:t>
            </a:r>
            <a:endParaRPr lang="en-GB">
              <a:cs typeface="Arial"/>
            </a:endParaRPr>
          </a:p>
        </p:txBody>
      </p:sp>
      <p:sp>
        <p:nvSpPr>
          <p:cNvPr id="7" name="Triangle 8">
            <a:extLst>
              <a:ext uri="{FF2B5EF4-FFF2-40B4-BE49-F238E27FC236}">
                <a16:creationId xmlns:a16="http://schemas.microsoft.com/office/drawing/2014/main" id="{9CD0A19E-2EB3-C97E-739D-D642ACF6FAAC}"/>
              </a:ext>
            </a:extLst>
          </p:cNvPr>
          <p:cNvSpPr/>
          <p:nvPr/>
        </p:nvSpPr>
        <p:spPr>
          <a:xfrm rot="10800000">
            <a:off x="1166462" y="216578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riangle 8">
            <a:extLst>
              <a:ext uri="{FF2B5EF4-FFF2-40B4-BE49-F238E27FC236}">
                <a16:creationId xmlns:a16="http://schemas.microsoft.com/office/drawing/2014/main" id="{D7CB579D-7AD6-29F0-62D2-C11223954160}"/>
              </a:ext>
            </a:extLst>
          </p:cNvPr>
          <p:cNvSpPr/>
          <p:nvPr/>
        </p:nvSpPr>
        <p:spPr>
          <a:xfrm rot="10800000">
            <a:off x="6521243" y="215527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9" name="TextBox 8">
            <a:extLst>
              <a:ext uri="{FF2B5EF4-FFF2-40B4-BE49-F238E27FC236}">
                <a16:creationId xmlns:a16="http://schemas.microsoft.com/office/drawing/2014/main" id="{A318018C-62D2-B001-BC4D-1919E182E909}"/>
              </a:ext>
            </a:extLst>
          </p:cNvPr>
          <p:cNvSpPr txBox="1"/>
          <p:nvPr/>
        </p:nvSpPr>
        <p:spPr>
          <a:xfrm>
            <a:off x="6172200" y="1587492"/>
            <a:ext cx="5105401" cy="461665"/>
          </a:xfrm>
          <a:prstGeom prst="rect">
            <a:avLst/>
          </a:prstGeom>
          <a:solidFill>
            <a:schemeClr val="accent2">
              <a:lumMod val="60000"/>
              <a:lumOff val="40000"/>
            </a:schemeClr>
          </a:solidFill>
        </p:spPr>
        <p:txBody>
          <a:bodyPr wrap="square" rtlCol="0">
            <a:spAutoFit/>
          </a:bodyPr>
          <a:lstStyle/>
          <a:p>
            <a:pPr algn="ctr"/>
            <a:r>
              <a:rPr lang="en-US" altLang="en-US" sz="2400" b="1"/>
              <a:t>Non-reactive</a:t>
            </a:r>
            <a:endParaRPr lang="en-GB" sz="2400" b="1"/>
          </a:p>
        </p:txBody>
      </p:sp>
      <p:sp>
        <p:nvSpPr>
          <p:cNvPr id="11" name="TextBox 10">
            <a:extLst>
              <a:ext uri="{FF2B5EF4-FFF2-40B4-BE49-F238E27FC236}">
                <a16:creationId xmlns:a16="http://schemas.microsoft.com/office/drawing/2014/main" id="{6140D57B-CC72-F213-3036-5766C9A20F3A}"/>
              </a:ext>
            </a:extLst>
          </p:cNvPr>
          <p:cNvSpPr txBox="1"/>
          <p:nvPr/>
        </p:nvSpPr>
        <p:spPr>
          <a:xfrm>
            <a:off x="838200" y="1587493"/>
            <a:ext cx="5181600" cy="461665"/>
          </a:xfrm>
          <a:prstGeom prst="rect">
            <a:avLst/>
          </a:prstGeom>
          <a:solidFill>
            <a:schemeClr val="accent2">
              <a:lumMod val="60000"/>
              <a:lumOff val="40000"/>
            </a:schemeClr>
          </a:solidFill>
        </p:spPr>
        <p:txBody>
          <a:bodyPr wrap="square" rtlCol="0">
            <a:spAutoFit/>
          </a:bodyPr>
          <a:lstStyle/>
          <a:p>
            <a:pPr algn="ctr"/>
            <a:r>
              <a:rPr lang="en-US" altLang="en-US" sz="2400" b="1">
                <a:latin typeface="+mj-lt"/>
              </a:rPr>
              <a:t>Reactive</a:t>
            </a:r>
            <a:endParaRPr lang="en-GB" sz="2400" b="1">
              <a:latin typeface="+mj-lt"/>
            </a:endParaRPr>
          </a:p>
        </p:txBody>
      </p:sp>
      <p:sp>
        <p:nvSpPr>
          <p:cNvPr id="12" name="TextBox 11">
            <a:extLst>
              <a:ext uri="{FF2B5EF4-FFF2-40B4-BE49-F238E27FC236}">
                <a16:creationId xmlns:a16="http://schemas.microsoft.com/office/drawing/2014/main" id="{320213B3-7850-CAFB-C595-45F0592B8EEC}"/>
              </a:ext>
            </a:extLst>
          </p:cNvPr>
          <p:cNvSpPr txBox="1"/>
          <p:nvPr/>
        </p:nvSpPr>
        <p:spPr>
          <a:xfrm>
            <a:off x="838200" y="5990327"/>
            <a:ext cx="10758055" cy="461665"/>
          </a:xfrm>
          <a:prstGeom prst="rect">
            <a:avLst/>
          </a:prstGeom>
          <a:noFill/>
        </p:spPr>
        <p:txBody>
          <a:bodyPr wrap="square" rtlCol="0">
            <a:spAutoFit/>
          </a:bodyPr>
          <a:lstStyle/>
          <a:p>
            <a:r>
              <a:rPr lang="en-US" sz="2400">
                <a:latin typeface="Arial" panose="020B0604020202020204" pitchFamily="34" charset="0"/>
              </a:rPr>
              <a:t>Clear terminology ensures proper case management and public health action.</a:t>
            </a:r>
            <a:endParaRPr lang="en-US" altLang="en-US" sz="2400">
              <a:latin typeface="Arial" panose="020B0604020202020204" pitchFamily="34" charset="0"/>
            </a:endParaRPr>
          </a:p>
        </p:txBody>
      </p:sp>
      <p:sp>
        <p:nvSpPr>
          <p:cNvPr id="3" name="Google Shape;18;p31">
            <a:extLst>
              <a:ext uri="{FF2B5EF4-FFF2-40B4-BE49-F238E27FC236}">
                <a16:creationId xmlns:a16="http://schemas.microsoft.com/office/drawing/2014/main" id="{B472722F-FA36-7B2F-808F-DEAA59C1411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30</a:t>
            </a:fld>
            <a:endParaRPr sz="1200">
              <a:solidFill>
                <a:schemeClr val="tx1">
                  <a:lumMod val="40000"/>
                  <a:lumOff val="60000"/>
                </a:schemeClr>
              </a:solidFill>
            </a:endParaRPr>
          </a:p>
        </p:txBody>
      </p:sp>
    </p:spTree>
    <p:extLst>
      <p:ext uri="{BB962C8B-B14F-4D97-AF65-F5344CB8AC3E}">
        <p14:creationId xmlns:p14="http://schemas.microsoft.com/office/powerpoint/2010/main" val="44107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r>
              <a:rPr lang="en-GB" b="1"/>
              <a:t>Results: Dipstick</a:t>
            </a:r>
          </a:p>
        </p:txBody>
      </p:sp>
      <p:grpSp>
        <p:nvGrpSpPr>
          <p:cNvPr id="15" name="Group 14">
            <a:extLst>
              <a:ext uri="{FF2B5EF4-FFF2-40B4-BE49-F238E27FC236}">
                <a16:creationId xmlns:a16="http://schemas.microsoft.com/office/drawing/2014/main" id="{7156B750-0B6C-C2AD-097A-512D86EA8B74}"/>
              </a:ext>
            </a:extLst>
          </p:cNvPr>
          <p:cNvGrpSpPr/>
          <p:nvPr/>
        </p:nvGrpSpPr>
        <p:grpSpPr>
          <a:xfrm>
            <a:off x="-9310" y="1347354"/>
            <a:ext cx="11679570" cy="5208304"/>
            <a:chOff x="-9310" y="1347354"/>
            <a:chExt cx="11679570" cy="5208304"/>
          </a:xfrm>
        </p:grpSpPr>
        <p:pic>
          <p:nvPicPr>
            <p:cNvPr id="10" name="Picture 9">
              <a:extLst>
                <a:ext uri="{FF2B5EF4-FFF2-40B4-BE49-F238E27FC236}">
                  <a16:creationId xmlns:a16="http://schemas.microsoft.com/office/drawing/2014/main" id="{D17744B8-D5AA-5F0A-185C-E99EA8B484DD}"/>
                </a:ext>
              </a:extLst>
            </p:cNvPr>
            <p:cNvPicPr>
              <a:picLocks noChangeAspect="1"/>
            </p:cNvPicPr>
            <p:nvPr/>
          </p:nvPicPr>
          <p:blipFill>
            <a:blip r:embed="rId3"/>
            <a:srcRect/>
            <a:stretch/>
          </p:blipFill>
          <p:spPr>
            <a:xfrm>
              <a:off x="1123021" y="1347354"/>
              <a:ext cx="9682724" cy="4866978"/>
            </a:xfrm>
            <a:prstGeom prst="rect">
              <a:avLst/>
            </a:prstGeom>
          </p:spPr>
        </p:pic>
        <p:grpSp>
          <p:nvGrpSpPr>
            <p:cNvPr id="31" name="Group 30">
              <a:extLst>
                <a:ext uri="{FF2B5EF4-FFF2-40B4-BE49-F238E27FC236}">
                  <a16:creationId xmlns:a16="http://schemas.microsoft.com/office/drawing/2014/main" id="{9E7C08BE-79F6-79BC-EA77-D1FA731F9868}"/>
                </a:ext>
              </a:extLst>
            </p:cNvPr>
            <p:cNvGrpSpPr/>
            <p:nvPr/>
          </p:nvGrpSpPr>
          <p:grpSpPr>
            <a:xfrm>
              <a:off x="1418621" y="5538904"/>
              <a:ext cx="3622716"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6" y="5538904"/>
              <a:ext cx="37829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418621" y="6179574"/>
              <a:ext cx="3622715" cy="376084"/>
            </a:xfrm>
            <a:prstGeom prst="rect">
              <a:avLst/>
            </a:prstGeom>
            <a:solidFill>
              <a:schemeClr val="accent3">
                <a:lumMod val="60000"/>
                <a:lumOff val="40000"/>
              </a:schemeClr>
            </a:solidFill>
          </p:spPr>
          <p:txBody>
            <a:bodyPr wrap="square" rtlCol="0">
              <a:spAutoFit/>
            </a:bodyPr>
            <a:lstStyle/>
            <a:p>
              <a:pPr algn="ctr"/>
              <a:r>
                <a:rPr lang="en-GB"/>
                <a:t>valid results</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6" y="6179574"/>
              <a:ext cx="3782958" cy="376084"/>
            </a:xfrm>
            <a:prstGeom prst="rect">
              <a:avLst/>
            </a:prstGeom>
            <a:solidFill>
              <a:schemeClr val="accent3">
                <a:lumMod val="60000"/>
                <a:lumOff val="40000"/>
              </a:schemeClr>
            </a:solidFill>
          </p:spPr>
          <p:txBody>
            <a:bodyPr wrap="square" rtlCol="0">
              <a:spAutoFit/>
            </a:bodyPr>
            <a:lstStyle/>
            <a:p>
              <a:pPr algn="ctr"/>
              <a:r>
                <a:rPr lang="en-GB"/>
                <a:t>invalid results</a:t>
              </a:r>
            </a:p>
          </p:txBody>
        </p:sp>
        <p:sp>
          <p:nvSpPr>
            <p:cNvPr id="35" name="TextBox 34">
              <a:extLst>
                <a:ext uri="{FF2B5EF4-FFF2-40B4-BE49-F238E27FC236}">
                  <a16:creationId xmlns:a16="http://schemas.microsoft.com/office/drawing/2014/main" id="{9CF83CC7-33E8-C41C-2944-B81AA683A010}"/>
                </a:ext>
              </a:extLst>
            </p:cNvPr>
            <p:cNvSpPr txBox="1"/>
            <p:nvPr/>
          </p:nvSpPr>
          <p:spPr>
            <a:xfrm>
              <a:off x="297062" y="2905780"/>
              <a:ext cx="826676" cy="523220"/>
            </a:xfrm>
            <a:prstGeom prst="rect">
              <a:avLst/>
            </a:prstGeom>
            <a:noFill/>
          </p:spPr>
          <p:txBody>
            <a:bodyPr wrap="square" rtlCol="0">
              <a:spAutoFit/>
            </a:bodyPr>
            <a:lstStyle/>
            <a:p>
              <a:pPr algn="r"/>
              <a:r>
                <a:rPr lang="en-GB" sz="1400"/>
                <a:t>Control band</a:t>
              </a:r>
            </a:p>
          </p:txBody>
        </p:sp>
        <p:sp>
          <p:nvSpPr>
            <p:cNvPr id="36" name="TextBox 35">
              <a:extLst>
                <a:ext uri="{FF2B5EF4-FFF2-40B4-BE49-F238E27FC236}">
                  <a16:creationId xmlns:a16="http://schemas.microsoft.com/office/drawing/2014/main" id="{5F8D860C-D810-D1FD-6301-C37BC24F5688}"/>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a:r>
                <a:rPr lang="en-GB" sz="1400"/>
                <a:t>O139</a:t>
              </a:r>
            </a:p>
          </p:txBody>
        </p:sp>
        <p:sp>
          <p:nvSpPr>
            <p:cNvPr id="37" name="TextBox 36">
              <a:extLst>
                <a:ext uri="{FF2B5EF4-FFF2-40B4-BE49-F238E27FC236}">
                  <a16:creationId xmlns:a16="http://schemas.microsoft.com/office/drawing/2014/main" id="{370EB97C-242B-63C0-623E-5BF1760FEB26}"/>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a:r>
                <a:rPr lang="en-GB" sz="1400"/>
                <a:t>O1</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0550110" y="2917410"/>
              <a:ext cx="1120150" cy="523220"/>
            </a:xfrm>
            <a:prstGeom prst="rect">
              <a:avLst/>
            </a:prstGeom>
            <a:noFill/>
          </p:spPr>
          <p:txBody>
            <a:bodyPr wrap="square" rtlCol="0">
              <a:spAutoFit/>
            </a:bodyPr>
            <a:lstStyle/>
            <a:p>
              <a:r>
                <a:rPr lang="en-GB" sz="1400"/>
                <a:t>No control band</a:t>
              </a:r>
            </a:p>
          </p:txBody>
        </p:sp>
        <p:cxnSp>
          <p:nvCxnSpPr>
            <p:cNvPr id="42" name="Straight Arrow Connector 41">
              <a:extLst>
                <a:ext uri="{FF2B5EF4-FFF2-40B4-BE49-F238E27FC236}">
                  <a16:creationId xmlns:a16="http://schemas.microsoft.com/office/drawing/2014/main" id="{94809C9C-7228-F521-8A96-98332B855285}"/>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87CF700-2A88-41BE-B939-EF4858E76786}"/>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E9457325-DDF3-DB9C-E888-0A8A54AAED67}"/>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8DB4DCF2-D1E5-FA97-71CB-1C603996933C}"/>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6012791-9930-411D-E2B3-B4BCE7720C39}"/>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FE338F7-9332-F460-E2A7-23AF937FAC2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F00B4E5-4EB4-6D31-5E38-F47C24A8914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E22076D0-13ED-6060-2546-A07FDB3FD6DE}"/>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CFEE06C7-713A-E14D-45A3-13306E2DE553}"/>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2B1CCFD-89C6-1D14-E13E-2CF586EEE6A6}"/>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Google Shape;18;p31">
            <a:extLst>
              <a:ext uri="{FF2B5EF4-FFF2-40B4-BE49-F238E27FC236}">
                <a16:creationId xmlns:a16="http://schemas.microsoft.com/office/drawing/2014/main" id="{E30D9FA8-CB67-4161-9BF3-1391470F792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31</a:t>
            </a:fld>
            <a:endParaRPr sz="1200">
              <a:solidFill>
                <a:schemeClr val="tx1">
                  <a:lumMod val="40000"/>
                  <a:lumOff val="60000"/>
                </a:schemeClr>
              </a:solidFill>
            </a:endParaRPr>
          </a:p>
        </p:txBody>
      </p:sp>
    </p:spTree>
    <p:extLst>
      <p:ext uri="{BB962C8B-B14F-4D97-AF65-F5344CB8AC3E}">
        <p14:creationId xmlns:p14="http://schemas.microsoft.com/office/powerpoint/2010/main" val="3474430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r>
              <a:rPr lang="en-GB" b="1"/>
              <a:t>Results: Cassette</a:t>
            </a:r>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rtlCol="0">
            <a:spAutoFit/>
          </a:bodyPr>
          <a:lstStyle/>
          <a:p>
            <a:pPr algn="ctr"/>
            <a:r>
              <a:rPr lang="en-GB"/>
              <a:t>valid results</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376084"/>
          </a:xfrm>
          <a:prstGeom prst="rect">
            <a:avLst/>
          </a:prstGeom>
          <a:solidFill>
            <a:schemeClr val="accent3">
              <a:lumMod val="60000"/>
              <a:lumOff val="40000"/>
            </a:schemeClr>
          </a:solidFill>
        </p:spPr>
        <p:txBody>
          <a:bodyPr wrap="square" rtlCol="0">
            <a:spAutoFit/>
          </a:bodyPr>
          <a:lstStyle/>
          <a:p>
            <a:pPr algn="ctr"/>
            <a:r>
              <a:rPr lang="en-GB"/>
              <a:t>invalid results</a:t>
            </a:r>
          </a:p>
        </p:txBody>
      </p:sp>
      <p:sp>
        <p:nvSpPr>
          <p:cNvPr id="35" name="TextBox 34">
            <a:extLst>
              <a:ext uri="{FF2B5EF4-FFF2-40B4-BE49-F238E27FC236}">
                <a16:creationId xmlns:a16="http://schemas.microsoft.com/office/drawing/2014/main" id="{9CF83CC7-33E8-C41C-2944-B81AA683A010}"/>
              </a:ext>
            </a:extLst>
          </p:cNvPr>
          <p:cNvSpPr txBox="1"/>
          <p:nvPr/>
        </p:nvSpPr>
        <p:spPr>
          <a:xfrm>
            <a:off x="3452" y="2918387"/>
            <a:ext cx="1054110" cy="484361"/>
          </a:xfrm>
          <a:prstGeom prst="rect">
            <a:avLst/>
          </a:prstGeom>
          <a:noFill/>
        </p:spPr>
        <p:txBody>
          <a:bodyPr wrap="square" rtlCol="0">
            <a:noAutofit/>
          </a:bodyPr>
          <a:lstStyle/>
          <a:p>
            <a:pPr algn="r"/>
            <a:r>
              <a:rPr lang="en-GB" sz="1400"/>
              <a:t>Control band</a:t>
            </a:r>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a:r>
              <a:rPr lang="en-GB"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32664"/>
            <a:ext cx="772755" cy="307777"/>
          </a:xfrm>
          <a:prstGeom prst="rect">
            <a:avLst/>
          </a:prstGeom>
          <a:noFill/>
        </p:spPr>
        <p:txBody>
          <a:bodyPr wrap="square" lIns="91440" tIns="45720" rIns="91440" bIns="45720" rtlCol="0" anchor="t">
            <a:spAutoFit/>
          </a:bodyPr>
          <a:lstStyle/>
          <a:p>
            <a:pPr algn="r"/>
            <a:r>
              <a:rPr lang="en-GB" sz="1400"/>
              <a:t>O139</a:t>
            </a:r>
          </a:p>
        </p:txBody>
      </p:sp>
      <p:sp>
        <p:nvSpPr>
          <p:cNvPr id="38" name="TextBox 37">
            <a:extLst>
              <a:ext uri="{FF2B5EF4-FFF2-40B4-BE49-F238E27FC236}">
                <a16:creationId xmlns:a16="http://schemas.microsoft.com/office/drawing/2014/main" id="{16A52CFD-1F4E-BCB9-70CE-438A7492C863}"/>
              </a:ext>
            </a:extLst>
          </p:cNvPr>
          <p:cNvSpPr txBox="1"/>
          <p:nvPr/>
        </p:nvSpPr>
        <p:spPr>
          <a:xfrm>
            <a:off x="11090397" y="2722087"/>
            <a:ext cx="812306" cy="760333"/>
          </a:xfrm>
          <a:prstGeom prst="rect">
            <a:avLst/>
          </a:prstGeom>
          <a:noFill/>
        </p:spPr>
        <p:txBody>
          <a:bodyPr wrap="square" rtlCol="0">
            <a:noAutofit/>
          </a:bodyPr>
          <a:lstStyle/>
          <a:p>
            <a:r>
              <a:rPr lang="en-GB" sz="1400"/>
              <a:t>No control band</a:t>
            </a:r>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3A5E9162-595E-0066-F4E6-DDA8A39AC898}"/>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32</a:t>
            </a:fld>
            <a:endParaRPr sz="1200">
              <a:solidFill>
                <a:schemeClr val="tx1">
                  <a:lumMod val="40000"/>
                  <a:lumOff val="60000"/>
                </a:schemeClr>
              </a:solidFill>
            </a:endParaRPr>
          </a:p>
        </p:txBody>
      </p:sp>
    </p:spTree>
    <p:extLst>
      <p:ext uri="{BB962C8B-B14F-4D97-AF65-F5344CB8AC3E}">
        <p14:creationId xmlns:p14="http://schemas.microsoft.com/office/powerpoint/2010/main" val="59926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B2B41E-EF7D-FBC4-5434-6E70F32D227E}"/>
              </a:ext>
            </a:extLst>
          </p:cNvPr>
          <p:cNvSpPr>
            <a:spLocks noGrp="1"/>
          </p:cNvSpPr>
          <p:nvPr>
            <p:ph type="title"/>
          </p:nvPr>
        </p:nvSpPr>
        <p:spPr>
          <a:xfrm>
            <a:off x="663785" y="365125"/>
            <a:ext cx="10918616" cy="1314018"/>
          </a:xfrm>
        </p:spPr>
        <p:txBody>
          <a:bodyPr>
            <a:normAutofit/>
          </a:bodyPr>
          <a:lstStyle/>
          <a:p>
            <a:r>
              <a:rPr lang="en-GB" sz="4000" b="1"/>
              <a:t>Key recommendations for reading of results</a:t>
            </a:r>
          </a:p>
        </p:txBody>
      </p:sp>
      <p:sp>
        <p:nvSpPr>
          <p:cNvPr id="47" name="Text Placeholder 4">
            <a:extLst>
              <a:ext uri="{FF2B5EF4-FFF2-40B4-BE49-F238E27FC236}">
                <a16:creationId xmlns:a16="http://schemas.microsoft.com/office/drawing/2014/main" id="{7CB6DFF6-5D01-1642-D9F3-0FC85D0977A4}"/>
              </a:ext>
            </a:extLst>
          </p:cNvPr>
          <p:cNvSpPr txBox="1">
            <a:spLocks/>
          </p:cNvSpPr>
          <p:nvPr/>
        </p:nvSpPr>
        <p:spPr>
          <a:xfrm>
            <a:off x="579120" y="1859281"/>
            <a:ext cx="3456000" cy="3780214"/>
          </a:xfrm>
          <a:prstGeom prst="rect">
            <a:avLst/>
          </a:prstGeom>
          <a:ln>
            <a:solidFill>
              <a:schemeClr val="tx1"/>
            </a:solidFill>
          </a:ln>
        </p:spPr>
        <p:txBody>
          <a:bodyPr vert="horz" lIns="180000" tIns="180000" rIns="180000" bIns="180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a:t>Each RDT test kit, even from the same manufacturer, may have different positions for test and control bands/lines on the test. Read the instructions provided with the specific RDT in use for correct reporting.</a:t>
            </a:r>
            <a:endParaRPr lang="en-US" sz="2000"/>
          </a:p>
          <a:p>
            <a:endParaRPr lang="en-US" sz="2000"/>
          </a:p>
        </p:txBody>
      </p:sp>
      <p:sp>
        <p:nvSpPr>
          <p:cNvPr id="49" name="Text Placeholder 5">
            <a:extLst>
              <a:ext uri="{FF2B5EF4-FFF2-40B4-BE49-F238E27FC236}">
                <a16:creationId xmlns:a16="http://schemas.microsoft.com/office/drawing/2014/main" id="{9C273407-84FF-1131-10CA-CA3D2C879A37}"/>
              </a:ext>
            </a:extLst>
          </p:cNvPr>
          <p:cNvSpPr txBox="1">
            <a:spLocks/>
          </p:cNvSpPr>
          <p:nvPr/>
        </p:nvSpPr>
        <p:spPr>
          <a:xfrm>
            <a:off x="4368000" y="1859280"/>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If the control line does not appear, the test is invalid and the test should be repeated.</a:t>
            </a:r>
          </a:p>
        </p:txBody>
      </p:sp>
      <p:sp>
        <p:nvSpPr>
          <p:cNvPr id="51" name="Text Placeholder 6">
            <a:extLst>
              <a:ext uri="{FF2B5EF4-FFF2-40B4-BE49-F238E27FC236}">
                <a16:creationId xmlns:a16="http://schemas.microsoft.com/office/drawing/2014/main" id="{0CC6D40D-90FB-3760-61DD-E4EDC075B284}"/>
              </a:ext>
            </a:extLst>
          </p:cNvPr>
          <p:cNvSpPr txBox="1">
            <a:spLocks/>
          </p:cNvSpPr>
          <p:nvPr/>
        </p:nvSpPr>
        <p:spPr>
          <a:xfrm>
            <a:off x="8156880" y="1859279"/>
            <a:ext cx="3456000" cy="3780214"/>
          </a:xfrm>
          <a:prstGeom prst="rect">
            <a:avLst/>
          </a:prstGeom>
          <a:ln>
            <a:solidFill>
              <a:schemeClr val="tx1"/>
            </a:solidFill>
          </a:ln>
        </p:spPr>
        <p:txBody>
          <a:bodyPr lIns="180000" tIns="180000" rIns="180000" bIns="180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t>Even a faint / weak test band is considered to be reactive.</a:t>
            </a:r>
          </a:p>
        </p:txBody>
      </p:sp>
      <p:sp>
        <p:nvSpPr>
          <p:cNvPr id="57" name="Triangle 12">
            <a:extLst>
              <a:ext uri="{FF2B5EF4-FFF2-40B4-BE49-F238E27FC236}">
                <a16:creationId xmlns:a16="http://schemas.microsoft.com/office/drawing/2014/main" id="{AE7DF59F-003D-C661-33D3-1B42714906ED}"/>
              </a:ext>
            </a:extLst>
          </p:cNvPr>
          <p:cNvSpPr/>
          <p:nvPr/>
        </p:nvSpPr>
        <p:spPr>
          <a:xfrm rot="10800000">
            <a:off x="8232354" y="1758694"/>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Triangle 12">
            <a:extLst>
              <a:ext uri="{FF2B5EF4-FFF2-40B4-BE49-F238E27FC236}">
                <a16:creationId xmlns:a16="http://schemas.microsoft.com/office/drawing/2014/main" id="{BAFFF6D2-4B04-ADE1-3341-99A867C5F0A5}"/>
              </a:ext>
            </a:extLst>
          </p:cNvPr>
          <p:cNvSpPr/>
          <p:nvPr/>
        </p:nvSpPr>
        <p:spPr>
          <a:xfrm rot="10800000">
            <a:off x="45239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riangle 12">
            <a:extLst>
              <a:ext uri="{FF2B5EF4-FFF2-40B4-BE49-F238E27FC236}">
                <a16:creationId xmlns:a16="http://schemas.microsoft.com/office/drawing/2014/main" id="{0191C7D1-491E-807F-AC59-3E875C3B074F}"/>
              </a:ext>
            </a:extLst>
          </p:cNvPr>
          <p:cNvSpPr/>
          <p:nvPr/>
        </p:nvSpPr>
        <p:spPr>
          <a:xfrm rot="10800000">
            <a:off x="612354" y="1779012"/>
            <a:ext cx="417735"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Google Shape;18;p31">
            <a:extLst>
              <a:ext uri="{FF2B5EF4-FFF2-40B4-BE49-F238E27FC236}">
                <a16:creationId xmlns:a16="http://schemas.microsoft.com/office/drawing/2014/main" id="{0CE5C85C-B492-FC05-6ED0-722719790C5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33</a:t>
            </a:fld>
            <a:endParaRPr sz="1200">
              <a:solidFill>
                <a:schemeClr val="tx1">
                  <a:lumMod val="40000"/>
                  <a:lumOff val="60000"/>
                </a:schemeClr>
              </a:solidFill>
            </a:endParaRPr>
          </a:p>
        </p:txBody>
      </p:sp>
    </p:spTree>
    <p:extLst>
      <p:ext uri="{BB962C8B-B14F-4D97-AF65-F5344CB8AC3E}">
        <p14:creationId xmlns:p14="http://schemas.microsoft.com/office/powerpoint/2010/main" val="119325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5826"/>
            <a:ext cx="10515600" cy="1325563"/>
          </a:xfrm>
        </p:spPr>
        <p:txBody>
          <a:bodyPr/>
          <a:lstStyle/>
          <a:p>
            <a:r>
              <a:rPr lang="fr-FR" b="1"/>
              <a:t>Control band</a:t>
            </a:r>
          </a:p>
        </p:txBody>
      </p:sp>
      <p:grpSp>
        <p:nvGrpSpPr>
          <p:cNvPr id="6" name="Group 5">
            <a:extLst>
              <a:ext uri="{FF2B5EF4-FFF2-40B4-BE49-F238E27FC236}">
                <a16:creationId xmlns:a16="http://schemas.microsoft.com/office/drawing/2014/main" id="{3031F021-4A98-5AE7-93DF-ADEEE79BD678}"/>
              </a:ext>
            </a:extLst>
          </p:cNvPr>
          <p:cNvGrpSpPr/>
          <p:nvPr/>
        </p:nvGrpSpPr>
        <p:grpSpPr>
          <a:xfrm>
            <a:off x="-9310" y="1413258"/>
            <a:ext cx="11679570" cy="5208304"/>
            <a:chOff x="-9310" y="1347354"/>
            <a:chExt cx="11679570" cy="5208304"/>
          </a:xfrm>
        </p:grpSpPr>
        <p:pic>
          <p:nvPicPr>
            <p:cNvPr id="7" name="Picture 6">
              <a:extLst>
                <a:ext uri="{FF2B5EF4-FFF2-40B4-BE49-F238E27FC236}">
                  <a16:creationId xmlns:a16="http://schemas.microsoft.com/office/drawing/2014/main" id="{FEDFB518-45B4-BBC6-E62E-BEF451F6434F}"/>
                </a:ext>
              </a:extLst>
            </p:cNvPr>
            <p:cNvPicPr>
              <a:picLocks noChangeAspect="1"/>
            </p:cNvPicPr>
            <p:nvPr/>
          </p:nvPicPr>
          <p:blipFill>
            <a:blip r:embed="rId3"/>
            <a:srcRect/>
            <a:stretch/>
          </p:blipFill>
          <p:spPr>
            <a:xfrm>
              <a:off x="1123021" y="1347354"/>
              <a:ext cx="9682724" cy="4866978"/>
            </a:xfrm>
            <a:prstGeom prst="rect">
              <a:avLst/>
            </a:prstGeom>
          </p:spPr>
        </p:pic>
        <p:grpSp>
          <p:nvGrpSpPr>
            <p:cNvPr id="8" name="Group 7">
              <a:extLst>
                <a:ext uri="{FF2B5EF4-FFF2-40B4-BE49-F238E27FC236}">
                  <a16:creationId xmlns:a16="http://schemas.microsoft.com/office/drawing/2014/main" id="{B0FEFB56-FB0B-67FB-1C23-15FBDA129EF2}"/>
                </a:ext>
              </a:extLst>
            </p:cNvPr>
            <p:cNvGrpSpPr/>
            <p:nvPr/>
          </p:nvGrpSpPr>
          <p:grpSpPr>
            <a:xfrm>
              <a:off x="1418621" y="5538904"/>
              <a:ext cx="3622716" cy="571500"/>
              <a:chOff x="2522220" y="5029200"/>
              <a:chExt cx="2514600" cy="571500"/>
            </a:xfrm>
          </p:grpSpPr>
          <p:cxnSp>
            <p:nvCxnSpPr>
              <p:cNvPr id="49" name="Straight Connector 48">
                <a:extLst>
                  <a:ext uri="{FF2B5EF4-FFF2-40B4-BE49-F238E27FC236}">
                    <a16:creationId xmlns:a16="http://schemas.microsoft.com/office/drawing/2014/main" id="{BDABF807-8208-E68A-DDD3-16C263907359}"/>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7999EBE-4942-82D4-6579-8FCF5BAC5B0D}"/>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53EDD90-C2B5-5291-3034-31D085B33976}"/>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DF4E18-7A75-AF35-E253-D5A70A8A444C}"/>
                </a:ext>
              </a:extLst>
            </p:cNvPr>
            <p:cNvGrpSpPr/>
            <p:nvPr/>
          </p:nvGrpSpPr>
          <p:grpSpPr>
            <a:xfrm>
              <a:off x="6474546" y="5538904"/>
              <a:ext cx="3782958" cy="571500"/>
              <a:chOff x="6012180" y="5029200"/>
              <a:chExt cx="3970020" cy="571500"/>
            </a:xfrm>
          </p:grpSpPr>
          <p:cxnSp>
            <p:nvCxnSpPr>
              <p:cNvPr id="41" name="Straight Connector 40">
                <a:extLst>
                  <a:ext uri="{FF2B5EF4-FFF2-40B4-BE49-F238E27FC236}">
                    <a16:creationId xmlns:a16="http://schemas.microsoft.com/office/drawing/2014/main" id="{7EC4E4E0-4746-6F14-C005-10FDC1AF00F1}"/>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CD38F81-C1BC-4150-4B6D-9610DFF2412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31713A67-A212-F984-7B79-0B2480F3CB87}"/>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3932503F-EC25-C4F0-689F-2480A9D254B7}"/>
                </a:ext>
              </a:extLst>
            </p:cNvPr>
            <p:cNvSpPr txBox="1"/>
            <p:nvPr/>
          </p:nvSpPr>
          <p:spPr>
            <a:xfrm>
              <a:off x="1418621" y="6179574"/>
              <a:ext cx="3622715" cy="376084"/>
            </a:xfrm>
            <a:prstGeom prst="rect">
              <a:avLst/>
            </a:prstGeom>
            <a:solidFill>
              <a:schemeClr val="accent3">
                <a:lumMod val="60000"/>
                <a:lumOff val="40000"/>
              </a:schemeClr>
            </a:solidFill>
          </p:spPr>
          <p:txBody>
            <a:bodyPr wrap="square" rtlCol="0">
              <a:spAutoFit/>
            </a:bodyPr>
            <a:lstStyle/>
            <a:p>
              <a:pPr algn="ctr"/>
              <a:r>
                <a:rPr lang="en-GB"/>
                <a:t>valid results</a:t>
              </a:r>
            </a:p>
          </p:txBody>
        </p:sp>
        <p:sp>
          <p:nvSpPr>
            <p:cNvPr id="11" name="TextBox 10">
              <a:extLst>
                <a:ext uri="{FF2B5EF4-FFF2-40B4-BE49-F238E27FC236}">
                  <a16:creationId xmlns:a16="http://schemas.microsoft.com/office/drawing/2014/main" id="{EA68E2D8-E289-8C23-7DD0-4F93BC031A48}"/>
                </a:ext>
              </a:extLst>
            </p:cNvPr>
            <p:cNvSpPr txBox="1"/>
            <p:nvPr/>
          </p:nvSpPr>
          <p:spPr>
            <a:xfrm>
              <a:off x="6474546" y="6179574"/>
              <a:ext cx="3782958" cy="376084"/>
            </a:xfrm>
            <a:prstGeom prst="rect">
              <a:avLst/>
            </a:prstGeom>
            <a:solidFill>
              <a:schemeClr val="accent3">
                <a:lumMod val="60000"/>
                <a:lumOff val="40000"/>
              </a:schemeClr>
            </a:solidFill>
          </p:spPr>
          <p:txBody>
            <a:bodyPr wrap="square" rtlCol="0">
              <a:spAutoFit/>
            </a:bodyPr>
            <a:lstStyle/>
            <a:p>
              <a:pPr algn="ctr"/>
              <a:r>
                <a:rPr lang="en-GB"/>
                <a:t>invalid results</a:t>
              </a:r>
            </a:p>
          </p:txBody>
        </p:sp>
        <p:sp>
          <p:nvSpPr>
            <p:cNvPr id="12" name="TextBox 11">
              <a:extLst>
                <a:ext uri="{FF2B5EF4-FFF2-40B4-BE49-F238E27FC236}">
                  <a16:creationId xmlns:a16="http://schemas.microsoft.com/office/drawing/2014/main" id="{D976E8D1-EA35-08DE-9F22-09730B000898}"/>
                </a:ext>
              </a:extLst>
            </p:cNvPr>
            <p:cNvSpPr txBox="1"/>
            <p:nvPr/>
          </p:nvSpPr>
          <p:spPr>
            <a:xfrm>
              <a:off x="297062" y="2905780"/>
              <a:ext cx="826676" cy="523220"/>
            </a:xfrm>
            <a:prstGeom prst="rect">
              <a:avLst/>
            </a:prstGeom>
            <a:noFill/>
            <a:ln>
              <a:solidFill>
                <a:schemeClr val="accent1"/>
              </a:solidFill>
            </a:ln>
          </p:spPr>
          <p:txBody>
            <a:bodyPr wrap="square" rtlCol="0">
              <a:spAutoFit/>
            </a:bodyPr>
            <a:lstStyle/>
            <a:p>
              <a:pPr algn="r"/>
              <a:r>
                <a:rPr lang="en-GB" sz="1400"/>
                <a:t>Control band</a:t>
              </a:r>
            </a:p>
          </p:txBody>
        </p:sp>
        <p:sp>
          <p:nvSpPr>
            <p:cNvPr id="13" name="TextBox 12">
              <a:extLst>
                <a:ext uri="{FF2B5EF4-FFF2-40B4-BE49-F238E27FC236}">
                  <a16:creationId xmlns:a16="http://schemas.microsoft.com/office/drawing/2014/main" id="{87A51795-C30B-BE9F-6B97-F0C55E43391C}"/>
                </a:ext>
              </a:extLst>
            </p:cNvPr>
            <p:cNvSpPr txBox="1"/>
            <p:nvPr/>
          </p:nvSpPr>
          <p:spPr>
            <a:xfrm>
              <a:off x="-9310" y="4128304"/>
              <a:ext cx="1272689" cy="307777"/>
            </a:xfrm>
            <a:prstGeom prst="rect">
              <a:avLst/>
            </a:prstGeom>
            <a:noFill/>
          </p:spPr>
          <p:txBody>
            <a:bodyPr wrap="square" lIns="91440" tIns="45720" rIns="91440" bIns="45720" rtlCol="0" anchor="t">
              <a:spAutoFit/>
            </a:bodyPr>
            <a:lstStyle/>
            <a:p>
              <a:pPr algn="r"/>
              <a:r>
                <a:rPr lang="en-GB" sz="1400"/>
                <a:t>O139</a:t>
              </a:r>
            </a:p>
          </p:txBody>
        </p:sp>
        <p:sp>
          <p:nvSpPr>
            <p:cNvPr id="14" name="TextBox 13">
              <a:extLst>
                <a:ext uri="{FF2B5EF4-FFF2-40B4-BE49-F238E27FC236}">
                  <a16:creationId xmlns:a16="http://schemas.microsoft.com/office/drawing/2014/main" id="{7EF45728-6181-FC30-DD89-03DF92FFEB14}"/>
                </a:ext>
              </a:extLst>
            </p:cNvPr>
            <p:cNvSpPr txBox="1"/>
            <p:nvPr/>
          </p:nvSpPr>
          <p:spPr>
            <a:xfrm>
              <a:off x="818581" y="3651307"/>
              <a:ext cx="425585" cy="307777"/>
            </a:xfrm>
            <a:prstGeom prst="rect">
              <a:avLst/>
            </a:prstGeom>
            <a:noFill/>
          </p:spPr>
          <p:txBody>
            <a:bodyPr wrap="square" lIns="91440" tIns="45720" rIns="91440" bIns="45720" rtlCol="0" anchor="t">
              <a:spAutoFit/>
            </a:bodyPr>
            <a:lstStyle/>
            <a:p>
              <a:pPr algn="r"/>
              <a:r>
                <a:rPr lang="en-GB" sz="1400"/>
                <a:t>O1</a:t>
              </a:r>
            </a:p>
          </p:txBody>
        </p:sp>
        <p:sp>
          <p:nvSpPr>
            <p:cNvPr id="15" name="TextBox 14">
              <a:extLst>
                <a:ext uri="{FF2B5EF4-FFF2-40B4-BE49-F238E27FC236}">
                  <a16:creationId xmlns:a16="http://schemas.microsoft.com/office/drawing/2014/main" id="{60BF4355-D382-6D22-63E9-AC7929936DD6}"/>
                </a:ext>
              </a:extLst>
            </p:cNvPr>
            <p:cNvSpPr txBox="1"/>
            <p:nvPr/>
          </p:nvSpPr>
          <p:spPr>
            <a:xfrm>
              <a:off x="10550110" y="2917410"/>
              <a:ext cx="1120150" cy="523220"/>
            </a:xfrm>
            <a:prstGeom prst="rect">
              <a:avLst/>
            </a:prstGeom>
            <a:noFill/>
            <a:ln>
              <a:solidFill>
                <a:schemeClr val="accent1"/>
              </a:solidFill>
            </a:ln>
          </p:spPr>
          <p:txBody>
            <a:bodyPr wrap="square" rtlCol="0">
              <a:spAutoFit/>
            </a:bodyPr>
            <a:lstStyle/>
            <a:p>
              <a:r>
                <a:rPr lang="en-GB" sz="1400"/>
                <a:t>No control band</a:t>
              </a:r>
            </a:p>
          </p:txBody>
        </p:sp>
        <p:cxnSp>
          <p:nvCxnSpPr>
            <p:cNvPr id="16" name="Straight Arrow Connector 15">
              <a:extLst>
                <a:ext uri="{FF2B5EF4-FFF2-40B4-BE49-F238E27FC236}">
                  <a16:creationId xmlns:a16="http://schemas.microsoft.com/office/drawing/2014/main" id="{52C53F1D-BFB6-0325-D057-DF5EA6AE19A2}"/>
                </a:ext>
              </a:extLst>
            </p:cNvPr>
            <p:cNvCxnSpPr>
              <a:cxnSpLocks/>
            </p:cNvCxnSpPr>
            <p:nvPr/>
          </p:nvCxnSpPr>
          <p:spPr>
            <a:xfrm>
              <a:off x="1197710"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E69A2FD-B72D-144A-DAED-23C13DA01F13}"/>
                </a:ext>
              </a:extLst>
            </p:cNvPr>
            <p:cNvCxnSpPr>
              <a:cxnSpLocks/>
            </p:cNvCxnSpPr>
            <p:nvPr/>
          </p:nvCxnSpPr>
          <p:spPr>
            <a:xfrm>
              <a:off x="2273814"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96ADBF5-4859-996C-63D3-D5B70F7AE93D}"/>
                </a:ext>
              </a:extLst>
            </p:cNvPr>
            <p:cNvCxnSpPr>
              <a:cxnSpLocks/>
            </p:cNvCxnSpPr>
            <p:nvPr/>
          </p:nvCxnSpPr>
          <p:spPr>
            <a:xfrm>
              <a:off x="3261042"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73576E09-7CD6-27B4-0F2F-2CF04160A541}"/>
                </a:ext>
              </a:extLst>
            </p:cNvPr>
            <p:cNvCxnSpPr>
              <a:cxnSpLocks/>
            </p:cNvCxnSpPr>
            <p:nvPr/>
          </p:nvCxnSpPr>
          <p:spPr>
            <a:xfrm>
              <a:off x="427254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007A490-7AD3-A69C-2D6B-3A99F3FEBE78}"/>
                </a:ext>
              </a:extLst>
            </p:cNvPr>
            <p:cNvCxnSpPr>
              <a:cxnSpLocks/>
            </p:cNvCxnSpPr>
            <p:nvPr/>
          </p:nvCxnSpPr>
          <p:spPr>
            <a:xfrm>
              <a:off x="3261042"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E8DEDB8-E37C-B956-754C-DDEE169C4F83}"/>
                </a:ext>
              </a:extLst>
            </p:cNvPr>
            <p:cNvCxnSpPr>
              <a:cxnSpLocks/>
            </p:cNvCxnSpPr>
            <p:nvPr/>
          </p:nvCxnSpPr>
          <p:spPr>
            <a:xfrm>
              <a:off x="427254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9E5DA02-F134-80F9-F29F-E877EE2A34A8}"/>
                </a:ext>
              </a:extLst>
            </p:cNvPr>
            <p:cNvCxnSpPr>
              <a:cxnSpLocks/>
            </p:cNvCxnSpPr>
            <p:nvPr/>
          </p:nvCxnSpPr>
          <p:spPr>
            <a:xfrm>
              <a:off x="2273814"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481EE125-782C-8EFB-E5FF-F8164073071A}"/>
                </a:ext>
              </a:extLst>
            </p:cNvPr>
            <p:cNvCxnSpPr>
              <a:cxnSpLocks/>
            </p:cNvCxnSpPr>
            <p:nvPr/>
          </p:nvCxnSpPr>
          <p:spPr>
            <a:xfrm>
              <a:off x="1244696" y="4282193"/>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471B29E-B708-9D6C-E8CA-C0086D74D379}"/>
                </a:ext>
              </a:extLst>
            </p:cNvPr>
            <p:cNvCxnSpPr>
              <a:cxnSpLocks/>
            </p:cNvCxnSpPr>
            <p:nvPr/>
          </p:nvCxnSpPr>
          <p:spPr>
            <a:xfrm>
              <a:off x="1244696" y="3805195"/>
              <a:ext cx="2062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9142879B-883C-8E6D-DACE-C190F6051F91}"/>
                </a:ext>
              </a:extLst>
            </p:cNvPr>
            <p:cNvCxnSpPr>
              <a:cxnSpLocks/>
            </p:cNvCxnSpPr>
            <p:nvPr/>
          </p:nvCxnSpPr>
          <p:spPr>
            <a:xfrm flipH="1" flipV="1">
              <a:off x="10147501" y="317902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TextBox 3">
            <a:extLst>
              <a:ext uri="{FF2B5EF4-FFF2-40B4-BE49-F238E27FC236}">
                <a16:creationId xmlns:a16="http://schemas.microsoft.com/office/drawing/2014/main" id="{6EDF691E-9C39-D1E5-0304-4C5992318146}"/>
              </a:ext>
            </a:extLst>
          </p:cNvPr>
          <p:cNvSpPr txBox="1"/>
          <p:nvPr/>
        </p:nvSpPr>
        <p:spPr>
          <a:xfrm>
            <a:off x="873918" y="970205"/>
            <a:ext cx="10515600" cy="646331"/>
          </a:xfrm>
          <a:prstGeom prst="rect">
            <a:avLst/>
          </a:prstGeom>
          <a:noFill/>
        </p:spPr>
        <p:txBody>
          <a:bodyPr wrap="square" lIns="91440" tIns="45720" rIns="91440" bIns="45720" anchor="t">
            <a:spAutoFit/>
          </a:bodyPr>
          <a:lstStyle/>
          <a:p>
            <a:pPr marR="5080" algn="ctr">
              <a:lnSpc>
                <a:spcPct val="100000"/>
              </a:lnSpc>
            </a:pPr>
            <a:r>
              <a:rPr lang="en-GB">
                <a:cs typeface="Gotham Medium" pitchFamily="2" charset="0"/>
              </a:rPr>
              <a:t>The control line </a:t>
            </a:r>
            <a:r>
              <a:rPr lang="en-GB" b="1">
                <a:solidFill>
                  <a:schemeClr val="accent1"/>
                </a:solidFill>
                <a:cs typeface="Gotham Medium" pitchFamily="2" charset="0"/>
              </a:rPr>
              <a:t>MUST</a:t>
            </a:r>
            <a:r>
              <a:rPr lang="en-GB">
                <a:cs typeface="Gotham Medium" pitchFamily="2" charset="0"/>
              </a:rPr>
              <a:t> appear for a test to be valid. If it does not appear, the result is considered invalid, and the specimen should be retested using a new test kit.</a:t>
            </a:r>
          </a:p>
        </p:txBody>
      </p:sp>
      <p:sp>
        <p:nvSpPr>
          <p:cNvPr id="3" name="Google Shape;18;p31">
            <a:extLst>
              <a:ext uri="{FF2B5EF4-FFF2-40B4-BE49-F238E27FC236}">
                <a16:creationId xmlns:a16="http://schemas.microsoft.com/office/drawing/2014/main" id="{D3955050-5A9B-72D4-C2BD-03C2CA0ECD7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34</a:t>
            </a:fld>
            <a:endParaRPr sz="1200">
              <a:solidFill>
                <a:schemeClr val="tx1">
                  <a:lumMod val="40000"/>
                  <a:lumOff val="60000"/>
                </a:schemeClr>
              </a:solidFill>
            </a:endParaRPr>
          </a:p>
        </p:txBody>
      </p:sp>
    </p:spTree>
    <p:extLst>
      <p:ext uri="{BB962C8B-B14F-4D97-AF65-F5344CB8AC3E}">
        <p14:creationId xmlns:p14="http://schemas.microsoft.com/office/powerpoint/2010/main" val="332409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3501D-C825-E124-0251-D5D542F59CB8}"/>
              </a:ext>
            </a:extLst>
          </p:cNvPr>
          <p:cNvPicPr>
            <a:picLocks noChangeAspect="1"/>
          </p:cNvPicPr>
          <p:nvPr/>
        </p:nvPicPr>
        <p:blipFill>
          <a:blip r:embed="rId3"/>
          <a:srcRect/>
          <a:stretch/>
        </p:blipFill>
        <p:spPr>
          <a:xfrm>
            <a:off x="1201460" y="1254349"/>
            <a:ext cx="9676145" cy="4829540"/>
          </a:xfrm>
          <a:prstGeom prst="rect">
            <a:avLst/>
          </a:prstGeom>
        </p:spPr>
      </p:pic>
      <p:sp>
        <p:nvSpPr>
          <p:cNvPr id="2" name="Title 1">
            <a:extLst>
              <a:ext uri="{FF2B5EF4-FFF2-40B4-BE49-F238E27FC236}">
                <a16:creationId xmlns:a16="http://schemas.microsoft.com/office/drawing/2014/main" id="{694E3C56-2105-9CC0-C966-9A6C163815AB}"/>
              </a:ext>
            </a:extLst>
          </p:cNvPr>
          <p:cNvSpPr>
            <a:spLocks noGrp="1"/>
          </p:cNvSpPr>
          <p:nvPr>
            <p:ph type="title"/>
          </p:nvPr>
        </p:nvSpPr>
        <p:spPr>
          <a:xfrm>
            <a:off x="873918" y="332443"/>
            <a:ext cx="10515600" cy="1325563"/>
          </a:xfrm>
        </p:spPr>
        <p:txBody>
          <a:bodyPr/>
          <a:lstStyle/>
          <a:p>
            <a:r>
              <a:rPr lang="fr-FR" b="1"/>
              <a:t>Control band</a:t>
            </a:r>
            <a:endParaRPr lang="en-US"/>
          </a:p>
        </p:txBody>
      </p:sp>
      <p:grpSp>
        <p:nvGrpSpPr>
          <p:cNvPr id="31" name="Group 30">
            <a:extLst>
              <a:ext uri="{FF2B5EF4-FFF2-40B4-BE49-F238E27FC236}">
                <a16:creationId xmlns:a16="http://schemas.microsoft.com/office/drawing/2014/main" id="{9E7C08BE-79F6-79BC-EA77-D1FA731F9868}"/>
              </a:ext>
            </a:extLst>
          </p:cNvPr>
          <p:cNvGrpSpPr/>
          <p:nvPr/>
        </p:nvGrpSpPr>
        <p:grpSpPr>
          <a:xfrm>
            <a:off x="1369553" y="4838682"/>
            <a:ext cx="4347900" cy="571500"/>
            <a:chOff x="2522220" y="5029200"/>
            <a:chExt cx="2514600" cy="571500"/>
          </a:xfrm>
        </p:grpSpPr>
        <p:cxnSp>
          <p:nvCxnSpPr>
            <p:cNvPr id="18" name="Straight Connector 17">
              <a:extLst>
                <a:ext uri="{FF2B5EF4-FFF2-40B4-BE49-F238E27FC236}">
                  <a16:creationId xmlns:a16="http://schemas.microsoft.com/office/drawing/2014/main" id="{A82CDBE1-A376-6867-7441-AE8ADC6DAF5C}"/>
                </a:ext>
              </a:extLst>
            </p:cNvPr>
            <p:cNvCxnSpPr/>
            <p:nvPr/>
          </p:nvCxnSpPr>
          <p:spPr>
            <a:xfrm>
              <a:off x="25222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96B35CB-7F9F-205A-6F68-C3932B93E9A6}"/>
                </a:ext>
              </a:extLst>
            </p:cNvPr>
            <p:cNvCxnSpPr>
              <a:cxnSpLocks/>
            </p:cNvCxnSpPr>
            <p:nvPr/>
          </p:nvCxnSpPr>
          <p:spPr>
            <a:xfrm>
              <a:off x="2522220" y="5600700"/>
              <a:ext cx="25146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70C2A0-8AD6-4378-6402-B99A220BA0FB}"/>
                </a:ext>
              </a:extLst>
            </p:cNvPr>
            <p:cNvCxnSpPr/>
            <p:nvPr/>
          </p:nvCxnSpPr>
          <p:spPr>
            <a:xfrm>
              <a:off x="503682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29AEBDE2-FC28-2F92-4B4F-9D808981A6E6}"/>
              </a:ext>
            </a:extLst>
          </p:cNvPr>
          <p:cNvGrpSpPr/>
          <p:nvPr/>
        </p:nvGrpSpPr>
        <p:grpSpPr>
          <a:xfrm>
            <a:off x="6474548" y="4838682"/>
            <a:ext cx="4403058" cy="571500"/>
            <a:chOff x="6012180" y="5029200"/>
            <a:chExt cx="3970020" cy="571500"/>
          </a:xfrm>
        </p:grpSpPr>
        <p:cxnSp>
          <p:nvCxnSpPr>
            <p:cNvPr id="23" name="Straight Connector 22">
              <a:extLst>
                <a:ext uri="{FF2B5EF4-FFF2-40B4-BE49-F238E27FC236}">
                  <a16:creationId xmlns:a16="http://schemas.microsoft.com/office/drawing/2014/main" id="{02CC2F78-BAF3-B117-C7F9-022A1E4357F2}"/>
                </a:ext>
              </a:extLst>
            </p:cNvPr>
            <p:cNvCxnSpPr/>
            <p:nvPr/>
          </p:nvCxnSpPr>
          <p:spPr>
            <a:xfrm>
              <a:off x="601218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6155E3-C5F5-FACE-3C49-566F3E9997FA}"/>
                </a:ext>
              </a:extLst>
            </p:cNvPr>
            <p:cNvCxnSpPr>
              <a:cxnSpLocks/>
            </p:cNvCxnSpPr>
            <p:nvPr/>
          </p:nvCxnSpPr>
          <p:spPr>
            <a:xfrm>
              <a:off x="6012180" y="5600700"/>
              <a:ext cx="397002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C3AF36-D5B7-56D7-6F3B-47DC99D9B6BF}"/>
                </a:ext>
              </a:extLst>
            </p:cNvPr>
            <p:cNvCxnSpPr/>
            <p:nvPr/>
          </p:nvCxnSpPr>
          <p:spPr>
            <a:xfrm>
              <a:off x="9982200" y="5029200"/>
              <a:ext cx="0" cy="571500"/>
            </a:xfrm>
            <a:prstGeom prst="line">
              <a:avLst/>
            </a:prstGeom>
            <a:ln w="19050"/>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7B169CD3-1DF0-536F-D2DA-A5D6148455AC}"/>
              </a:ext>
            </a:extLst>
          </p:cNvPr>
          <p:cNvSpPr txBox="1"/>
          <p:nvPr/>
        </p:nvSpPr>
        <p:spPr>
          <a:xfrm>
            <a:off x="1369553" y="5479352"/>
            <a:ext cx="4347900" cy="376084"/>
          </a:xfrm>
          <a:prstGeom prst="rect">
            <a:avLst/>
          </a:prstGeom>
          <a:solidFill>
            <a:schemeClr val="accent3">
              <a:lumMod val="60000"/>
              <a:lumOff val="40000"/>
            </a:schemeClr>
          </a:solidFill>
        </p:spPr>
        <p:txBody>
          <a:bodyPr wrap="square" rtlCol="0">
            <a:spAutoFit/>
          </a:bodyPr>
          <a:lstStyle/>
          <a:p>
            <a:pPr algn="ctr"/>
            <a:r>
              <a:rPr lang="en-GB"/>
              <a:t>valid results</a:t>
            </a:r>
          </a:p>
        </p:txBody>
      </p:sp>
      <p:sp>
        <p:nvSpPr>
          <p:cNvPr id="34" name="TextBox 33">
            <a:extLst>
              <a:ext uri="{FF2B5EF4-FFF2-40B4-BE49-F238E27FC236}">
                <a16:creationId xmlns:a16="http://schemas.microsoft.com/office/drawing/2014/main" id="{67D0DCA4-E09C-B8EF-E8E2-873A689CCE0F}"/>
              </a:ext>
            </a:extLst>
          </p:cNvPr>
          <p:cNvSpPr txBox="1"/>
          <p:nvPr/>
        </p:nvSpPr>
        <p:spPr>
          <a:xfrm>
            <a:off x="6474548" y="5479352"/>
            <a:ext cx="4403057" cy="376084"/>
          </a:xfrm>
          <a:prstGeom prst="rect">
            <a:avLst/>
          </a:prstGeom>
          <a:solidFill>
            <a:schemeClr val="accent3">
              <a:lumMod val="60000"/>
              <a:lumOff val="40000"/>
            </a:schemeClr>
          </a:solidFill>
        </p:spPr>
        <p:txBody>
          <a:bodyPr wrap="square" rtlCol="0">
            <a:spAutoFit/>
          </a:bodyPr>
          <a:lstStyle/>
          <a:p>
            <a:pPr algn="ctr"/>
            <a:r>
              <a:rPr lang="en-GB"/>
              <a:t>invalid results</a:t>
            </a:r>
          </a:p>
        </p:txBody>
      </p:sp>
      <p:sp>
        <p:nvSpPr>
          <p:cNvPr id="36" name="TextBox 35">
            <a:extLst>
              <a:ext uri="{FF2B5EF4-FFF2-40B4-BE49-F238E27FC236}">
                <a16:creationId xmlns:a16="http://schemas.microsoft.com/office/drawing/2014/main" id="{5F8D860C-D810-D1FD-6301-C37BC24F5688}"/>
              </a:ext>
            </a:extLst>
          </p:cNvPr>
          <p:cNvSpPr txBox="1"/>
          <p:nvPr/>
        </p:nvSpPr>
        <p:spPr>
          <a:xfrm>
            <a:off x="-203404" y="3533202"/>
            <a:ext cx="1272689" cy="307777"/>
          </a:xfrm>
          <a:prstGeom prst="rect">
            <a:avLst/>
          </a:prstGeom>
          <a:noFill/>
        </p:spPr>
        <p:txBody>
          <a:bodyPr wrap="square" lIns="91440" tIns="45720" rIns="91440" bIns="45720" rtlCol="0" anchor="t">
            <a:spAutoFit/>
          </a:bodyPr>
          <a:lstStyle/>
          <a:p>
            <a:pPr algn="r"/>
            <a:r>
              <a:rPr lang="en-GB" sz="1400"/>
              <a:t>O1</a:t>
            </a:r>
          </a:p>
        </p:txBody>
      </p:sp>
      <p:sp>
        <p:nvSpPr>
          <p:cNvPr id="37" name="TextBox 36">
            <a:extLst>
              <a:ext uri="{FF2B5EF4-FFF2-40B4-BE49-F238E27FC236}">
                <a16:creationId xmlns:a16="http://schemas.microsoft.com/office/drawing/2014/main" id="{370EB97C-242B-63C0-623E-5BF1760FEB26}"/>
              </a:ext>
            </a:extLst>
          </p:cNvPr>
          <p:cNvSpPr txBox="1"/>
          <p:nvPr/>
        </p:nvSpPr>
        <p:spPr>
          <a:xfrm>
            <a:off x="296530" y="3332664"/>
            <a:ext cx="772755" cy="307777"/>
          </a:xfrm>
          <a:prstGeom prst="rect">
            <a:avLst/>
          </a:prstGeom>
          <a:noFill/>
        </p:spPr>
        <p:txBody>
          <a:bodyPr wrap="square" lIns="91440" tIns="45720" rIns="91440" bIns="45720" rtlCol="0" anchor="t">
            <a:spAutoFit/>
          </a:bodyPr>
          <a:lstStyle/>
          <a:p>
            <a:pPr algn="r"/>
            <a:r>
              <a:rPr lang="en-GB" sz="1400"/>
              <a:t>O139</a:t>
            </a:r>
          </a:p>
        </p:txBody>
      </p:sp>
      <p:cxnSp>
        <p:nvCxnSpPr>
          <p:cNvPr id="43" name="Straight Arrow Connector 42">
            <a:extLst>
              <a:ext uri="{FF2B5EF4-FFF2-40B4-BE49-F238E27FC236}">
                <a16:creationId xmlns:a16="http://schemas.microsoft.com/office/drawing/2014/main" id="{81ACA65B-717A-531B-97B3-1B55DDCD2F48}"/>
              </a:ext>
            </a:extLst>
          </p:cNvPr>
          <p:cNvCxnSpPr>
            <a:cxnSpLocks/>
          </p:cNvCxnSpPr>
          <p:nvPr/>
        </p:nvCxnSpPr>
        <p:spPr>
          <a:xfrm>
            <a:off x="1082208" y="334642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A03E614-7877-6FF7-5971-3E88F771A857}"/>
              </a:ext>
            </a:extLst>
          </p:cNvPr>
          <p:cNvCxnSpPr>
            <a:cxnSpLocks/>
          </p:cNvCxnSpPr>
          <p:nvPr/>
        </p:nvCxnSpPr>
        <p:spPr>
          <a:xfrm flipH="1">
            <a:off x="10806361" y="3344761"/>
            <a:ext cx="2840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B9D0A5B-8941-2447-6E0D-92AD7A09D9C2}"/>
              </a:ext>
            </a:extLst>
          </p:cNvPr>
          <p:cNvCxnSpPr>
            <a:cxnSpLocks/>
          </p:cNvCxnSpPr>
          <p:nvPr/>
        </p:nvCxnSpPr>
        <p:spPr>
          <a:xfrm>
            <a:off x="4507170"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9279F59-8F06-D8BF-2AB6-16C876798AD5}"/>
              </a:ext>
            </a:extLst>
          </p:cNvPr>
          <p:cNvCxnSpPr>
            <a:cxnSpLocks/>
          </p:cNvCxnSpPr>
          <p:nvPr/>
        </p:nvCxnSpPr>
        <p:spPr>
          <a:xfrm>
            <a:off x="4507170"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A2DACD3-7576-4D00-6C00-C8372E14BC1D}"/>
              </a:ext>
            </a:extLst>
          </p:cNvPr>
          <p:cNvCxnSpPr>
            <a:cxnSpLocks/>
          </p:cNvCxnSpPr>
          <p:nvPr/>
        </p:nvCxnSpPr>
        <p:spPr>
          <a:xfrm>
            <a:off x="3392442"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D557A29-2E87-E666-36DF-FE5CAD095E16}"/>
              </a:ext>
            </a:extLst>
          </p:cNvPr>
          <p:cNvCxnSpPr>
            <a:cxnSpLocks/>
          </p:cNvCxnSpPr>
          <p:nvPr/>
        </p:nvCxnSpPr>
        <p:spPr>
          <a:xfrm>
            <a:off x="3392442" y="36547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DAA77BD-56F2-3AA8-0D7C-9E74244B80B6}"/>
              </a:ext>
            </a:extLst>
          </p:cNvPr>
          <p:cNvCxnSpPr>
            <a:cxnSpLocks/>
          </p:cNvCxnSpPr>
          <p:nvPr/>
        </p:nvCxnSpPr>
        <p:spPr>
          <a:xfrm>
            <a:off x="2274483"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EB0A40F-83A8-F6EE-F6C8-80CDB99025A5}"/>
              </a:ext>
            </a:extLst>
          </p:cNvPr>
          <p:cNvCxnSpPr>
            <a:cxnSpLocks/>
          </p:cNvCxnSpPr>
          <p:nvPr/>
        </p:nvCxnSpPr>
        <p:spPr>
          <a:xfrm>
            <a:off x="2274483"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8155D11-2875-D07A-F3E1-C5CB1CE7A2B2}"/>
              </a:ext>
            </a:extLst>
          </p:cNvPr>
          <p:cNvCxnSpPr>
            <a:cxnSpLocks/>
          </p:cNvCxnSpPr>
          <p:nvPr/>
        </p:nvCxnSpPr>
        <p:spPr>
          <a:xfrm>
            <a:off x="1069285" y="35001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5FAED2C7-6A41-F57D-3504-572C958D5101}"/>
              </a:ext>
            </a:extLst>
          </p:cNvPr>
          <p:cNvCxnSpPr>
            <a:cxnSpLocks/>
          </p:cNvCxnSpPr>
          <p:nvPr/>
        </p:nvCxnSpPr>
        <p:spPr>
          <a:xfrm>
            <a:off x="1069285" y="3664433"/>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2CE6CD8-3B06-84CA-75C5-BB8BE725C03A}"/>
              </a:ext>
            </a:extLst>
          </p:cNvPr>
          <p:cNvSpPr txBox="1"/>
          <p:nvPr/>
        </p:nvSpPr>
        <p:spPr>
          <a:xfrm>
            <a:off x="873918" y="1323327"/>
            <a:ext cx="10515600" cy="646331"/>
          </a:xfrm>
          <a:prstGeom prst="rect">
            <a:avLst/>
          </a:prstGeom>
          <a:noFill/>
        </p:spPr>
        <p:txBody>
          <a:bodyPr wrap="square" lIns="91440" tIns="45720" rIns="91440" bIns="45720" anchor="t">
            <a:spAutoFit/>
          </a:bodyPr>
          <a:lstStyle/>
          <a:p>
            <a:pPr marR="5080" algn="ctr">
              <a:lnSpc>
                <a:spcPct val="100000"/>
              </a:lnSpc>
            </a:pPr>
            <a:r>
              <a:rPr lang="en-GB">
                <a:cs typeface="Gotham Medium" pitchFamily="2" charset="0"/>
              </a:rPr>
              <a:t>The control line </a:t>
            </a:r>
            <a:r>
              <a:rPr lang="en-GB" b="1">
                <a:solidFill>
                  <a:schemeClr val="accent1"/>
                </a:solidFill>
                <a:cs typeface="Gotham Medium" pitchFamily="2" charset="0"/>
              </a:rPr>
              <a:t>MUST</a:t>
            </a:r>
            <a:r>
              <a:rPr lang="en-GB">
                <a:cs typeface="Gotham Medium" pitchFamily="2" charset="0"/>
              </a:rPr>
              <a:t> appear for a test to be valid. If it does not appear, the result is considered invalid, and the specimen should be retested using a new test kit.</a:t>
            </a:r>
          </a:p>
        </p:txBody>
      </p:sp>
      <p:sp>
        <p:nvSpPr>
          <p:cNvPr id="7" name="TextBox 6">
            <a:extLst>
              <a:ext uri="{FF2B5EF4-FFF2-40B4-BE49-F238E27FC236}">
                <a16:creationId xmlns:a16="http://schemas.microsoft.com/office/drawing/2014/main" id="{DCD3CBC0-2D45-7215-9318-3DD3B5E5C6FD}"/>
              </a:ext>
            </a:extLst>
          </p:cNvPr>
          <p:cNvSpPr txBox="1"/>
          <p:nvPr/>
        </p:nvSpPr>
        <p:spPr>
          <a:xfrm>
            <a:off x="241306" y="2821030"/>
            <a:ext cx="826676" cy="523220"/>
          </a:xfrm>
          <a:prstGeom prst="rect">
            <a:avLst/>
          </a:prstGeom>
          <a:noFill/>
          <a:ln>
            <a:solidFill>
              <a:schemeClr val="accent1"/>
            </a:solidFill>
          </a:ln>
        </p:spPr>
        <p:txBody>
          <a:bodyPr wrap="square" rtlCol="0">
            <a:spAutoFit/>
          </a:bodyPr>
          <a:lstStyle/>
          <a:p>
            <a:pPr algn="r"/>
            <a:r>
              <a:rPr lang="en-GB" sz="1400"/>
              <a:t>Control band</a:t>
            </a:r>
          </a:p>
        </p:txBody>
      </p:sp>
      <p:sp>
        <p:nvSpPr>
          <p:cNvPr id="9" name="TextBox 8">
            <a:extLst>
              <a:ext uri="{FF2B5EF4-FFF2-40B4-BE49-F238E27FC236}">
                <a16:creationId xmlns:a16="http://schemas.microsoft.com/office/drawing/2014/main" id="{BDEB7178-953E-8F2F-B2AD-FC7CAADE908A}"/>
              </a:ext>
            </a:extLst>
          </p:cNvPr>
          <p:cNvSpPr txBox="1"/>
          <p:nvPr/>
        </p:nvSpPr>
        <p:spPr>
          <a:xfrm>
            <a:off x="11089087" y="2821396"/>
            <a:ext cx="1085513" cy="523220"/>
          </a:xfrm>
          <a:prstGeom prst="rect">
            <a:avLst/>
          </a:prstGeom>
          <a:noFill/>
          <a:ln>
            <a:solidFill>
              <a:schemeClr val="accent1"/>
            </a:solidFill>
          </a:ln>
        </p:spPr>
        <p:txBody>
          <a:bodyPr wrap="square" rtlCol="0">
            <a:spAutoFit/>
          </a:bodyPr>
          <a:lstStyle/>
          <a:p>
            <a:r>
              <a:rPr lang="en-GB" sz="1400"/>
              <a:t>No control band</a:t>
            </a:r>
          </a:p>
        </p:txBody>
      </p:sp>
      <p:sp>
        <p:nvSpPr>
          <p:cNvPr id="3" name="Google Shape;18;p31">
            <a:extLst>
              <a:ext uri="{FF2B5EF4-FFF2-40B4-BE49-F238E27FC236}">
                <a16:creationId xmlns:a16="http://schemas.microsoft.com/office/drawing/2014/main" id="{90F35483-3F41-61D3-ACB6-A6B39994FE4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35</a:t>
            </a:fld>
            <a:endParaRPr sz="1200">
              <a:solidFill>
                <a:schemeClr val="tx1">
                  <a:lumMod val="40000"/>
                  <a:lumOff val="60000"/>
                </a:schemeClr>
              </a:solidFill>
            </a:endParaRPr>
          </a:p>
        </p:txBody>
      </p:sp>
    </p:spTree>
    <p:extLst>
      <p:ext uri="{BB962C8B-B14F-4D97-AF65-F5344CB8AC3E}">
        <p14:creationId xmlns:p14="http://schemas.microsoft.com/office/powerpoint/2010/main" val="4212129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fr-FR" b="1" err="1"/>
              <a:t>Invalid</a:t>
            </a:r>
            <a:r>
              <a:rPr lang="fr-FR" b="1"/>
              <a:t>: </a:t>
            </a:r>
            <a:r>
              <a:rPr lang="fr-FR" b="1" err="1"/>
              <a:t>reading</a:t>
            </a:r>
            <a:r>
              <a:rPr lang="fr-FR" b="1"/>
              <a:t> </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582361" y="1866892"/>
            <a:ext cx="3456000" cy="780376"/>
          </a:xfrm>
        </p:spPr>
        <p:txBody>
          <a:bodyPr vert="horz" lIns="216000" tIns="216000" rIns="216000" bIns="216000" rtlCol="0" anchor="t">
            <a:noAutofit/>
          </a:bodyPr>
          <a:lstStyle/>
          <a:p>
            <a:pPr marL="197485" indent="-197485">
              <a:buFont typeface="Arial" panose="020B0604020202020204" pitchFamily="34" charset="0"/>
              <a:buChar char="•"/>
            </a:pPr>
            <a:r>
              <a:rPr lang="en-US" sz="2000"/>
              <a:t>No visible control band</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55719" y="181296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8" name="Group 7">
            <a:extLst>
              <a:ext uri="{FF2B5EF4-FFF2-40B4-BE49-F238E27FC236}">
                <a16:creationId xmlns:a16="http://schemas.microsoft.com/office/drawing/2014/main" id="{7B80E846-74B3-FFFA-EDFC-78F06C312E18}"/>
              </a:ext>
            </a:extLst>
          </p:cNvPr>
          <p:cNvGrpSpPr/>
          <p:nvPr/>
        </p:nvGrpSpPr>
        <p:grpSpPr>
          <a:xfrm>
            <a:off x="5509132" y="3035301"/>
            <a:ext cx="4060784" cy="1628685"/>
            <a:chOff x="5349358" y="3035301"/>
            <a:chExt cx="4060784" cy="1628685"/>
          </a:xfrm>
        </p:grpSpPr>
        <p:sp>
          <p:nvSpPr>
            <p:cNvPr id="9" name="TextBox 8">
              <a:extLst>
                <a:ext uri="{FF2B5EF4-FFF2-40B4-BE49-F238E27FC236}">
                  <a16:creationId xmlns:a16="http://schemas.microsoft.com/office/drawing/2014/main" id="{558515C1-4C02-DD2D-FCFE-A5EF74A582B3}"/>
                </a:ext>
              </a:extLst>
            </p:cNvPr>
            <p:cNvSpPr txBox="1"/>
            <p:nvPr/>
          </p:nvSpPr>
          <p:spPr>
            <a:xfrm>
              <a:off x="5349358" y="3035301"/>
              <a:ext cx="1272689" cy="307777"/>
            </a:xfrm>
            <a:prstGeom prst="rect">
              <a:avLst/>
            </a:prstGeom>
            <a:noFill/>
          </p:spPr>
          <p:txBody>
            <a:bodyPr wrap="square" rtlCol="0">
              <a:spAutoFit/>
            </a:bodyPr>
            <a:lstStyle/>
            <a:p>
              <a:pPr algn="r"/>
              <a:r>
                <a:rPr lang="en-GB" sz="1400"/>
                <a:t>Control band</a:t>
              </a:r>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7" name="Straight Arrow Connector 16">
              <a:extLst>
                <a:ext uri="{FF2B5EF4-FFF2-40B4-BE49-F238E27FC236}">
                  <a16:creationId xmlns:a16="http://schemas.microsoft.com/office/drawing/2014/main" id="{30A1097C-F479-6F53-F40A-803FBC5CCC18}"/>
                </a:ext>
              </a:extLst>
            </p:cNvPr>
            <p:cNvCxnSpPr>
              <a:cxnSpLocks/>
              <a:stCxn id="9"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C927A05-7941-5C9D-8958-8AE6F6265C65}"/>
                </a:ext>
              </a:extLst>
            </p:cNvPr>
            <p:cNvSpPr txBox="1"/>
            <p:nvPr/>
          </p:nvSpPr>
          <p:spPr>
            <a:xfrm>
              <a:off x="7837185" y="3990886"/>
              <a:ext cx="1272689" cy="307777"/>
            </a:xfrm>
            <a:prstGeom prst="rect">
              <a:avLst/>
            </a:prstGeom>
            <a:noFill/>
          </p:spPr>
          <p:txBody>
            <a:bodyPr wrap="square" rtlCol="0">
              <a:spAutoFit/>
            </a:bodyPr>
            <a:lstStyle/>
            <a:p>
              <a:pPr algn="r"/>
              <a:r>
                <a:rPr lang="en-GB" sz="1400"/>
                <a:t>Control band</a:t>
              </a:r>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25" name="Straight Arrow Connector 24">
              <a:extLst>
                <a:ext uri="{FF2B5EF4-FFF2-40B4-BE49-F238E27FC236}">
                  <a16:creationId xmlns:a16="http://schemas.microsoft.com/office/drawing/2014/main" id="{DBBDD3A7-FD9A-57DC-DA26-7C95CD58AE1E}"/>
                </a:ext>
              </a:extLst>
            </p:cNvPr>
            <p:cNvCxnSpPr>
              <a:cxnSpLocks/>
              <a:stCxn id="23"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1FB26DD2-2358-21E9-8928-64CBE22B8ED9}"/>
              </a:ext>
            </a:extLst>
          </p:cNvPr>
          <p:cNvGrpSpPr/>
          <p:nvPr/>
        </p:nvGrpSpPr>
        <p:grpSpPr>
          <a:xfrm>
            <a:off x="1847218" y="2422389"/>
            <a:ext cx="3600000" cy="4708981"/>
            <a:chOff x="1846993" y="2507221"/>
            <a:chExt cx="3600000" cy="4708981"/>
          </a:xfrm>
        </p:grpSpPr>
        <p:sp>
          <p:nvSpPr>
            <p:cNvPr id="11" name="Oval 10">
              <a:extLst>
                <a:ext uri="{FF2B5EF4-FFF2-40B4-BE49-F238E27FC236}">
                  <a16:creationId xmlns:a16="http://schemas.microsoft.com/office/drawing/2014/main" id="{748D8C99-8E95-C108-117C-72E587187555}"/>
                </a:ext>
              </a:extLst>
            </p:cNvPr>
            <p:cNvSpPr/>
            <p:nvPr/>
          </p:nvSpPr>
          <p:spPr>
            <a:xfrm>
              <a:off x="1846993" y="2977707"/>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15684E8-A9ED-A83D-F7CF-470B94787AE3}"/>
                </a:ext>
              </a:extLst>
            </p:cNvPr>
            <p:cNvSpPr txBox="1"/>
            <p:nvPr/>
          </p:nvSpPr>
          <p:spPr>
            <a:xfrm>
              <a:off x="2822251" y="2507221"/>
              <a:ext cx="1219670" cy="4708981"/>
            </a:xfrm>
            <a:prstGeom prst="rect">
              <a:avLst/>
            </a:prstGeom>
            <a:noFill/>
          </p:spPr>
          <p:txBody>
            <a:bodyPr wrap="square" rtlCol="0">
              <a:spAutoFit/>
            </a:bodyPr>
            <a:lstStyle/>
            <a:p>
              <a:r>
                <a:rPr lang="en-HU" sz="30000" b="1">
                  <a:solidFill>
                    <a:schemeClr val="accent5">
                      <a:lumMod val="60000"/>
                      <a:lumOff val="40000"/>
                    </a:schemeClr>
                  </a:solidFill>
                  <a:latin typeface="Trebuchet MS" panose="020B0703020202090204" pitchFamily="34" charset="0"/>
                </a:rPr>
                <a:t>!</a:t>
              </a:r>
            </a:p>
          </p:txBody>
        </p:sp>
        <p:sp>
          <p:nvSpPr>
            <p:cNvPr id="13" name="Text Placeholder 18">
              <a:extLst>
                <a:ext uri="{FF2B5EF4-FFF2-40B4-BE49-F238E27FC236}">
                  <a16:creationId xmlns:a16="http://schemas.microsoft.com/office/drawing/2014/main" id="{E60F5376-1127-1BB8-54C2-400CD5A9CF49}"/>
                </a:ext>
              </a:extLst>
            </p:cNvPr>
            <p:cNvSpPr txBox="1">
              <a:spLocks/>
            </p:cNvSpPr>
            <p:nvPr/>
          </p:nvSpPr>
          <p:spPr>
            <a:xfrm>
              <a:off x="1960809" y="3322503"/>
              <a:ext cx="3362584" cy="2781566"/>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500" b="1">
                  <a:solidFill>
                    <a:schemeClr val="accent1"/>
                  </a:solidFill>
                </a:rPr>
                <a:t>ACTIONS</a:t>
              </a:r>
              <a:r>
                <a:rPr lang="en-US" sz="2800" b="1"/>
                <a:t> </a:t>
              </a:r>
            </a:p>
            <a:p>
              <a:pPr algn="ctr"/>
              <a:r>
                <a:rPr lang="en-US" b="1"/>
                <a:t>1.Record RDT invalid</a:t>
              </a:r>
            </a:p>
            <a:p>
              <a:pPr algn="ctr"/>
              <a:r>
                <a:rPr lang="en-US" b="1"/>
                <a:t>2.Redo the test</a:t>
              </a:r>
            </a:p>
            <a:p>
              <a:pPr algn="ctr"/>
              <a:r>
                <a:rPr lang="en-US" b="1"/>
                <a:t>3.Report </a:t>
              </a:r>
              <a:r>
                <a:rPr lang="en-US" b="1" u="sng"/>
                <a:t>final result</a:t>
              </a:r>
            </a:p>
            <a:p>
              <a:endParaRPr lang="en-GB"/>
            </a:p>
          </p:txBody>
        </p:sp>
      </p:grpSp>
      <p:pic>
        <p:nvPicPr>
          <p:cNvPr id="29" name="Picture 28" descr="A pink and white rectangular object&#10;&#10;Description automatically generated">
            <a:extLst>
              <a:ext uri="{FF2B5EF4-FFF2-40B4-BE49-F238E27FC236}">
                <a16:creationId xmlns:a16="http://schemas.microsoft.com/office/drawing/2014/main" id="{2CE5596C-26C4-CAA9-F67A-DB3984E6D418}"/>
              </a:ext>
            </a:extLst>
          </p:cNvPr>
          <p:cNvPicPr>
            <a:picLocks noChangeAspect="1"/>
          </p:cNvPicPr>
          <p:nvPr/>
        </p:nvPicPr>
        <p:blipFill>
          <a:blip r:embed="rId3"/>
          <a:srcRect l="17391" b="188"/>
          <a:stretch/>
        </p:blipFill>
        <p:spPr>
          <a:xfrm>
            <a:off x="7136664" y="1435970"/>
            <a:ext cx="590940" cy="4132655"/>
          </a:xfrm>
          <a:prstGeom prst="rect">
            <a:avLst/>
          </a:prstGeom>
        </p:spPr>
      </p:pic>
      <p:pic>
        <p:nvPicPr>
          <p:cNvPr id="6" name="Picture 5" descr="A white rectangular object with a red and white stripe&#10;&#10;Description automatically generated">
            <a:extLst>
              <a:ext uri="{FF2B5EF4-FFF2-40B4-BE49-F238E27FC236}">
                <a16:creationId xmlns:a16="http://schemas.microsoft.com/office/drawing/2014/main" id="{8320B79A-2E14-5C8C-38DE-1AF0DF5850B0}"/>
              </a:ext>
            </a:extLst>
          </p:cNvPr>
          <p:cNvPicPr>
            <a:picLocks noChangeAspect="1"/>
          </p:cNvPicPr>
          <p:nvPr/>
        </p:nvPicPr>
        <p:blipFill>
          <a:blip r:embed="rId4"/>
          <a:stretch>
            <a:fillRect/>
          </a:stretch>
        </p:blipFill>
        <p:spPr>
          <a:xfrm>
            <a:off x="9570098" y="2836233"/>
            <a:ext cx="1371600" cy="3067050"/>
          </a:xfrm>
          <a:prstGeom prst="rect">
            <a:avLst/>
          </a:prstGeom>
        </p:spPr>
      </p:pic>
      <p:sp>
        <p:nvSpPr>
          <p:cNvPr id="4" name="Google Shape;18;p31">
            <a:extLst>
              <a:ext uri="{FF2B5EF4-FFF2-40B4-BE49-F238E27FC236}">
                <a16:creationId xmlns:a16="http://schemas.microsoft.com/office/drawing/2014/main" id="{A2AB485B-3831-893C-733D-1BABBB84859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36</a:t>
            </a:fld>
            <a:endParaRPr sz="1200">
              <a:solidFill>
                <a:schemeClr val="tx1">
                  <a:lumMod val="40000"/>
                  <a:lumOff val="60000"/>
                </a:schemeClr>
              </a:solidFill>
            </a:endParaRPr>
          </a:p>
        </p:txBody>
      </p:sp>
    </p:spTree>
    <p:extLst>
      <p:ext uri="{BB962C8B-B14F-4D97-AF65-F5344CB8AC3E}">
        <p14:creationId xmlns:p14="http://schemas.microsoft.com/office/powerpoint/2010/main" val="70069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353291" y="365125"/>
            <a:ext cx="11393054" cy="1360199"/>
          </a:xfrm>
        </p:spPr>
        <p:txBody>
          <a:bodyPr/>
          <a:lstStyle/>
          <a:p>
            <a:r>
              <a:rPr lang="fr-FR" b="1"/>
              <a:t>O1 and O139 </a:t>
            </a:r>
            <a:r>
              <a:rPr lang="en-GB" b="1"/>
              <a:t>non-reactive: reading</a:t>
            </a:r>
            <a:endParaRPr lang="fr-FR" b="1"/>
          </a:p>
        </p:txBody>
      </p:sp>
      <p:sp>
        <p:nvSpPr>
          <p:cNvPr id="23" name="Text Placeholder 4">
            <a:extLst>
              <a:ext uri="{FF2B5EF4-FFF2-40B4-BE49-F238E27FC236}">
                <a16:creationId xmlns:a16="http://schemas.microsoft.com/office/drawing/2014/main" id="{0E144047-CFBB-2498-BF5F-C4D66108D640}"/>
              </a:ext>
            </a:extLst>
          </p:cNvPr>
          <p:cNvSpPr txBox="1">
            <a:spLocks/>
          </p:cNvSpPr>
          <p:nvPr/>
        </p:nvSpPr>
        <p:spPr>
          <a:xfrm>
            <a:off x="620608" y="1957404"/>
            <a:ext cx="3456000" cy="1521940"/>
          </a:xfrm>
          <a:prstGeom prst="rect">
            <a:avLst/>
          </a:prstGeom>
          <a:ln w="3175">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0000" kern="1200">
                <a:solidFill>
                  <a:schemeClr val="accent4">
                    <a:lumMod val="60000"/>
                    <a:lumOff val="4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7485" indent="-197485">
              <a:buFont typeface="Arial" panose="020B0604020202020204" pitchFamily="34" charset="0"/>
              <a:buChar char="•"/>
            </a:pPr>
            <a:r>
              <a:rPr lang="en-US" sz="2000">
                <a:solidFill>
                  <a:schemeClr val="tx1"/>
                </a:solidFill>
              </a:rPr>
              <a:t>Visible control band</a:t>
            </a:r>
          </a:p>
          <a:p>
            <a:pPr marL="197485" indent="-197485">
              <a:buFont typeface="Arial" panose="020B0604020202020204" pitchFamily="34" charset="0"/>
              <a:buChar char="•"/>
            </a:pPr>
            <a:r>
              <a:rPr lang="en-US" sz="2000">
                <a:solidFill>
                  <a:schemeClr val="tx1"/>
                </a:solidFill>
              </a:rPr>
              <a:t>No band for O1</a:t>
            </a:r>
          </a:p>
          <a:p>
            <a:pPr marL="197485" indent="-197485">
              <a:buFont typeface="Arial" panose="020B0604020202020204" pitchFamily="34" charset="0"/>
              <a:buChar char="•"/>
            </a:pPr>
            <a:r>
              <a:rPr lang="en-US" sz="2000">
                <a:solidFill>
                  <a:schemeClr val="tx1"/>
                </a:solidFill>
              </a:rPr>
              <a:t>No band for O139</a:t>
            </a: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93966" y="185681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nvGrpSpPr>
          <p:cNvPr id="49" name="Group 48">
            <a:extLst>
              <a:ext uri="{FF2B5EF4-FFF2-40B4-BE49-F238E27FC236}">
                <a16:creationId xmlns:a16="http://schemas.microsoft.com/office/drawing/2014/main" id="{4787C838-BD63-A73C-0359-4041A9C9CF12}"/>
              </a:ext>
            </a:extLst>
          </p:cNvPr>
          <p:cNvGrpSpPr/>
          <p:nvPr/>
        </p:nvGrpSpPr>
        <p:grpSpPr>
          <a:xfrm>
            <a:off x="5349358" y="1424394"/>
            <a:ext cx="5275922" cy="4502123"/>
            <a:chOff x="5349358" y="1424394"/>
            <a:chExt cx="5275922" cy="4502123"/>
          </a:xfrm>
        </p:grpSpPr>
        <p:sp>
          <p:nvSpPr>
            <p:cNvPr id="10" name="TextBox 9">
              <a:extLst>
                <a:ext uri="{FF2B5EF4-FFF2-40B4-BE49-F238E27FC236}">
                  <a16:creationId xmlns:a16="http://schemas.microsoft.com/office/drawing/2014/main" id="{B37D95CA-BE0F-4ED5-D2F1-84CA81882E52}"/>
                </a:ext>
              </a:extLst>
            </p:cNvPr>
            <p:cNvSpPr txBox="1"/>
            <p:nvPr/>
          </p:nvSpPr>
          <p:spPr>
            <a:xfrm>
              <a:off x="5349358" y="3035301"/>
              <a:ext cx="1272689" cy="307777"/>
            </a:xfrm>
            <a:prstGeom prst="rect">
              <a:avLst/>
            </a:prstGeom>
            <a:noFill/>
          </p:spPr>
          <p:txBody>
            <a:bodyPr wrap="square" rtlCol="0">
              <a:spAutoFit/>
            </a:bodyPr>
            <a:lstStyle/>
            <a:p>
              <a:pPr algn="r"/>
              <a:r>
                <a:rPr lang="en-GB" sz="1400"/>
                <a:t>Control band</a:t>
              </a:r>
            </a:p>
          </p:txBody>
        </p:sp>
        <p:sp>
          <p:nvSpPr>
            <p:cNvPr id="11" name="TextBox 10">
              <a:extLst>
                <a:ext uri="{FF2B5EF4-FFF2-40B4-BE49-F238E27FC236}">
                  <a16:creationId xmlns:a16="http://schemas.microsoft.com/office/drawing/2014/main" id="{45E4CA07-8825-CF55-6417-10F3DCA93BD9}"/>
                </a:ext>
              </a:extLst>
            </p:cNvPr>
            <p:cNvSpPr txBox="1"/>
            <p:nvPr/>
          </p:nvSpPr>
          <p:spPr>
            <a:xfrm>
              <a:off x="5349358" y="4018356"/>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2" name="Straight Arrow Connector 11">
              <a:extLst>
                <a:ext uri="{FF2B5EF4-FFF2-40B4-BE49-F238E27FC236}">
                  <a16:creationId xmlns:a16="http://schemas.microsoft.com/office/drawing/2014/main" id="{E22FD9C5-C4CC-FFF4-3EF9-7FCFC82F47AB}"/>
                </a:ext>
              </a:extLst>
            </p:cNvPr>
            <p:cNvCxnSpPr>
              <a:cxnSpLocks/>
              <a:stCxn id="10"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EA81D7A-6820-E951-7831-984120C0D807}"/>
                </a:ext>
              </a:extLst>
            </p:cNvPr>
            <p:cNvCxnSpPr>
              <a:cxnSpLocks/>
            </p:cNvCxnSpPr>
            <p:nvPr/>
          </p:nvCxnSpPr>
          <p:spPr>
            <a:xfrm>
              <a:off x="6622047" y="41895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BA1F61D-C503-9DF7-7104-1D9A09290F26}"/>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8" name="Straight Arrow Connector 7">
              <a:extLst>
                <a:ext uri="{FF2B5EF4-FFF2-40B4-BE49-F238E27FC236}">
                  <a16:creationId xmlns:a16="http://schemas.microsoft.com/office/drawing/2014/main" id="{E084C2EC-8CC9-F862-90FC-86A77F8A3DFD}"/>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09BA52B0-7ACD-5D64-E28B-661A725F2024}"/>
                </a:ext>
              </a:extLst>
            </p:cNvPr>
            <p:cNvPicPr>
              <a:picLocks noChangeAspect="1"/>
            </p:cNvPicPr>
            <p:nvPr/>
          </p:nvPicPr>
          <p:blipFill>
            <a:blip r:embed="rId3"/>
            <a:stretch>
              <a:fillRect/>
            </a:stretch>
          </p:blipFill>
          <p:spPr>
            <a:xfrm>
              <a:off x="6756268" y="1424394"/>
              <a:ext cx="1138468" cy="4502123"/>
            </a:xfrm>
            <a:prstGeom prst="rect">
              <a:avLst/>
            </a:prstGeom>
          </p:spPr>
        </p:pic>
        <p:pic>
          <p:nvPicPr>
            <p:cNvPr id="29" name="Picture 28">
              <a:extLst>
                <a:ext uri="{FF2B5EF4-FFF2-40B4-BE49-F238E27FC236}">
                  <a16:creationId xmlns:a16="http://schemas.microsoft.com/office/drawing/2014/main" id="{9843E793-1B15-35F3-EFAF-08FC62A94441}"/>
                </a:ext>
              </a:extLst>
            </p:cNvPr>
            <p:cNvPicPr>
              <a:picLocks noChangeAspect="1"/>
            </p:cNvPicPr>
            <p:nvPr/>
          </p:nvPicPr>
          <p:blipFill rotWithShape="1">
            <a:blip r:embed="rId4"/>
            <a:srcRect t="42444"/>
            <a:stretch/>
          </p:blipFill>
          <p:spPr>
            <a:xfrm>
              <a:off x="9203206" y="2610908"/>
              <a:ext cx="1422074" cy="3224363"/>
            </a:xfrm>
            <a:prstGeom prst="rect">
              <a:avLst/>
            </a:prstGeom>
          </p:spPr>
        </p:pic>
        <p:sp>
          <p:nvSpPr>
            <p:cNvPr id="30" name="TextBox 29">
              <a:extLst>
                <a:ext uri="{FF2B5EF4-FFF2-40B4-BE49-F238E27FC236}">
                  <a16:creationId xmlns:a16="http://schemas.microsoft.com/office/drawing/2014/main" id="{698C3123-8F99-CC10-2F95-74251B8D0B57}"/>
                </a:ext>
              </a:extLst>
            </p:cNvPr>
            <p:cNvSpPr txBox="1"/>
            <p:nvPr/>
          </p:nvSpPr>
          <p:spPr>
            <a:xfrm>
              <a:off x="7837185" y="3990886"/>
              <a:ext cx="1272689" cy="307777"/>
            </a:xfrm>
            <a:prstGeom prst="rect">
              <a:avLst/>
            </a:prstGeom>
            <a:noFill/>
          </p:spPr>
          <p:txBody>
            <a:bodyPr wrap="square" rtlCol="0">
              <a:spAutoFit/>
            </a:bodyPr>
            <a:lstStyle/>
            <a:p>
              <a:pPr algn="r"/>
              <a:r>
                <a:rPr lang="en-GB" sz="1400"/>
                <a:t>Control band</a:t>
              </a:r>
            </a:p>
          </p:txBody>
        </p:sp>
        <p:sp>
          <p:nvSpPr>
            <p:cNvPr id="31" name="TextBox 30">
              <a:extLst>
                <a:ext uri="{FF2B5EF4-FFF2-40B4-BE49-F238E27FC236}">
                  <a16:creationId xmlns:a16="http://schemas.microsoft.com/office/drawing/2014/main" id="{C615FA14-35FE-89E8-9000-92A8662C88B7}"/>
                </a:ext>
              </a:extLst>
            </p:cNvPr>
            <p:cNvSpPr txBox="1"/>
            <p:nvPr/>
          </p:nvSpPr>
          <p:spPr>
            <a:xfrm>
              <a:off x="7837185" y="4413765"/>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32" name="Straight Arrow Connector 31">
              <a:extLst>
                <a:ext uri="{FF2B5EF4-FFF2-40B4-BE49-F238E27FC236}">
                  <a16:creationId xmlns:a16="http://schemas.microsoft.com/office/drawing/2014/main" id="{9015239E-ED2E-13C8-D3E0-D6F604C7D422}"/>
                </a:ext>
              </a:extLst>
            </p:cNvPr>
            <p:cNvCxnSpPr>
              <a:cxnSpLocks/>
              <a:stCxn id="30"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D22DF6F6-12AA-C7E6-820E-EC6715C6677D}"/>
                </a:ext>
              </a:extLst>
            </p:cNvPr>
            <p:cNvCxnSpPr>
              <a:cxnSpLocks/>
            </p:cNvCxnSpPr>
            <p:nvPr/>
          </p:nvCxnSpPr>
          <p:spPr>
            <a:xfrm>
              <a:off x="9109874" y="458495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43271D7-5E26-E18A-DCB3-0181FC3268EC}"/>
                </a:ext>
              </a:extLst>
            </p:cNvPr>
            <p:cNvSpPr txBox="1"/>
            <p:nvPr/>
          </p:nvSpPr>
          <p:spPr>
            <a:xfrm>
              <a:off x="7837185" y="4219149"/>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35" name="Straight Arrow Connector 34">
              <a:extLst>
                <a:ext uri="{FF2B5EF4-FFF2-40B4-BE49-F238E27FC236}">
                  <a16:creationId xmlns:a16="http://schemas.microsoft.com/office/drawing/2014/main" id="{7F880B9E-675C-8E62-88BA-AC7D27B99829}"/>
                </a:ext>
              </a:extLst>
            </p:cNvPr>
            <p:cNvCxnSpPr>
              <a:cxnSpLocks/>
            </p:cNvCxnSpPr>
            <p:nvPr/>
          </p:nvCxnSpPr>
          <p:spPr>
            <a:xfrm>
              <a:off x="9109874" y="439034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Oval 3">
            <a:extLst>
              <a:ext uri="{FF2B5EF4-FFF2-40B4-BE49-F238E27FC236}">
                <a16:creationId xmlns:a16="http://schemas.microsoft.com/office/drawing/2014/main" id="{9BA6986D-BB01-BE2F-B769-0ADA799799ED}"/>
              </a:ext>
            </a:extLst>
          </p:cNvPr>
          <p:cNvSpPr/>
          <p:nvPr/>
        </p:nvSpPr>
        <p:spPr>
          <a:xfrm>
            <a:off x="1357846" y="3860187"/>
            <a:ext cx="2520000" cy="2520000"/>
          </a:xfrm>
          <a:prstGeom prst="ellipse">
            <a:avLst/>
          </a:prstGeom>
          <a:solidFill>
            <a:schemeClr val="accent5"/>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HU"/>
          </a:p>
        </p:txBody>
      </p:sp>
      <p:sp>
        <p:nvSpPr>
          <p:cNvPr id="5" name="TextBox 4">
            <a:extLst>
              <a:ext uri="{FF2B5EF4-FFF2-40B4-BE49-F238E27FC236}">
                <a16:creationId xmlns:a16="http://schemas.microsoft.com/office/drawing/2014/main" id="{90B08A15-73EA-E127-6599-94BD0085EE4A}"/>
              </a:ext>
            </a:extLst>
          </p:cNvPr>
          <p:cNvSpPr txBox="1"/>
          <p:nvPr/>
        </p:nvSpPr>
        <p:spPr>
          <a:xfrm>
            <a:off x="2009877" y="3519158"/>
            <a:ext cx="1648278" cy="3170099"/>
          </a:xfrm>
          <a:prstGeom prst="rect">
            <a:avLst/>
          </a:prstGeom>
          <a:noFill/>
        </p:spPr>
        <p:txBody>
          <a:bodyPr wrap="square" rtlCol="0">
            <a:spAutoFit/>
          </a:bodyPr>
          <a:lstStyle/>
          <a:p>
            <a:r>
              <a:rPr lang="en-HU" sz="20000" b="1">
                <a:solidFill>
                  <a:schemeClr val="accent5">
                    <a:lumMod val="60000"/>
                    <a:lumOff val="40000"/>
                  </a:schemeClr>
                </a:solidFill>
                <a:latin typeface="Trebuchet MS" panose="020B0703020202090204" pitchFamily="34" charset="0"/>
              </a:rPr>
              <a:t>!</a:t>
            </a:r>
          </a:p>
        </p:txBody>
      </p:sp>
      <p:sp>
        <p:nvSpPr>
          <p:cNvPr id="19" name="Text Placeholder 18">
            <a:extLst>
              <a:ext uri="{FF2B5EF4-FFF2-40B4-BE49-F238E27FC236}">
                <a16:creationId xmlns:a16="http://schemas.microsoft.com/office/drawing/2014/main" id="{3707F7C6-F969-95B3-A9E1-51A0074C44E1}"/>
              </a:ext>
            </a:extLst>
          </p:cNvPr>
          <p:cNvSpPr>
            <a:spLocks noGrp="1"/>
          </p:cNvSpPr>
          <p:nvPr>
            <p:ph sz="half" idx="2"/>
          </p:nvPr>
        </p:nvSpPr>
        <p:spPr>
          <a:xfrm>
            <a:off x="1407633" y="4199202"/>
            <a:ext cx="2420426" cy="1810013"/>
          </a:xfrm>
        </p:spPr>
        <p:txBody>
          <a:bodyPr vert="horz" wrap="square" lIns="91440" tIns="45720" rIns="91440" bIns="45720" rtlCol="0" anchor="t">
            <a:noAutofit/>
          </a:bodyPr>
          <a:lstStyle/>
          <a:p>
            <a:pPr algn="ctr"/>
            <a:r>
              <a:rPr lang="en-US" sz="3200" b="1">
                <a:solidFill>
                  <a:schemeClr val="accent1"/>
                </a:solidFill>
              </a:rPr>
              <a:t>ACTION</a:t>
            </a:r>
            <a:r>
              <a:rPr lang="en-US" sz="2800" b="1"/>
              <a:t> </a:t>
            </a:r>
          </a:p>
          <a:p>
            <a:pPr algn="ctr">
              <a:lnSpc>
                <a:spcPct val="100000"/>
              </a:lnSpc>
              <a:spcBef>
                <a:spcPts val="600"/>
              </a:spcBef>
            </a:pPr>
            <a:r>
              <a:rPr lang="en-US" sz="2800" b="1"/>
              <a:t>Report RDT </a:t>
            </a:r>
            <a:r>
              <a:rPr lang="en-US" sz="2800" b="1" u="sng"/>
              <a:t>non-reactive</a:t>
            </a:r>
            <a:r>
              <a:rPr lang="en-US" sz="2800" b="1"/>
              <a:t> result</a:t>
            </a:r>
          </a:p>
          <a:p>
            <a:endParaRPr lang="en-GB"/>
          </a:p>
        </p:txBody>
      </p:sp>
      <p:sp>
        <p:nvSpPr>
          <p:cNvPr id="6" name="Google Shape;18;p31">
            <a:extLst>
              <a:ext uri="{FF2B5EF4-FFF2-40B4-BE49-F238E27FC236}">
                <a16:creationId xmlns:a16="http://schemas.microsoft.com/office/drawing/2014/main" id="{806CED48-FCAB-C875-5F42-A918C5056E3C}"/>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37</a:t>
            </a:fld>
            <a:endParaRPr sz="1200">
              <a:solidFill>
                <a:schemeClr val="tx1">
                  <a:lumMod val="40000"/>
                  <a:lumOff val="60000"/>
                </a:schemeClr>
              </a:solidFill>
            </a:endParaRPr>
          </a:p>
        </p:txBody>
      </p:sp>
    </p:spTree>
    <p:extLst>
      <p:ext uri="{BB962C8B-B14F-4D97-AF65-F5344CB8AC3E}">
        <p14:creationId xmlns:p14="http://schemas.microsoft.com/office/powerpoint/2010/main" val="271187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p:txBody>
          <a:bodyPr/>
          <a:lstStyle/>
          <a:p>
            <a:r>
              <a:rPr lang="fr-FR" b="1"/>
              <a:t>O1 </a:t>
            </a:r>
            <a:r>
              <a:rPr lang="fr-FR" b="1" err="1"/>
              <a:t>reactive</a:t>
            </a:r>
            <a:r>
              <a:rPr lang="en-GB" b="1"/>
              <a:t>: reading</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13463" y="1945671"/>
            <a:ext cx="3456000" cy="1519049"/>
          </a:xfrm>
        </p:spPr>
        <p:txBody>
          <a:bodyPr vert="horz" lIns="216000" tIns="216000" rIns="216000" bIns="216000" rtlCol="0" anchor="t">
            <a:noAutofit/>
          </a:bodyPr>
          <a:lstStyle/>
          <a:p>
            <a:pPr marL="197485" indent="-197485">
              <a:buFont typeface="Arial" panose="020B0604020202020204" pitchFamily="34" charset="0"/>
              <a:buChar char="•"/>
            </a:pPr>
            <a:r>
              <a:rPr lang="en-US" sz="2000"/>
              <a:t>Visible control band</a:t>
            </a:r>
          </a:p>
          <a:p>
            <a:pPr marL="197485" indent="-197485">
              <a:buFont typeface="Arial" panose="020B0604020202020204" pitchFamily="34" charset="0"/>
              <a:buChar char="•"/>
            </a:pPr>
            <a:r>
              <a:rPr lang="en-US" sz="2000"/>
              <a:t>Visible O1 band</a:t>
            </a:r>
          </a:p>
          <a:p>
            <a:pPr marL="197485" indent="-197485">
              <a:buFont typeface="Arial" panose="020B0604020202020204" pitchFamily="34" charset="0"/>
              <a:buChar char="•"/>
            </a:pPr>
            <a:r>
              <a:rPr lang="en-US" sz="2000"/>
              <a:t>No O139 band</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86821" y="184508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4" name="Oval 3">
            <a:extLst>
              <a:ext uri="{FF2B5EF4-FFF2-40B4-BE49-F238E27FC236}">
                <a16:creationId xmlns:a16="http://schemas.microsoft.com/office/drawing/2014/main" id="{1BB14EA0-3EA6-150F-EECB-526E61141006}"/>
              </a:ext>
            </a:extLst>
          </p:cNvPr>
          <p:cNvSpPr/>
          <p:nvPr/>
        </p:nvSpPr>
        <p:spPr>
          <a:xfrm>
            <a:off x="1294536" y="3830171"/>
            <a:ext cx="2839683" cy="283968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7B80E846-74B3-FFFA-EDFC-78F06C312E18}"/>
              </a:ext>
            </a:extLst>
          </p:cNvPr>
          <p:cNvGrpSpPr/>
          <p:nvPr/>
        </p:nvGrpSpPr>
        <p:grpSpPr>
          <a:xfrm>
            <a:off x="5349358" y="1424394"/>
            <a:ext cx="5275922" cy="4502123"/>
            <a:chOff x="5349358" y="1424394"/>
            <a:chExt cx="5275922" cy="4502123"/>
          </a:xfrm>
        </p:grpSpPr>
        <p:sp>
          <p:nvSpPr>
            <p:cNvPr id="9" name="TextBox 8">
              <a:extLst>
                <a:ext uri="{FF2B5EF4-FFF2-40B4-BE49-F238E27FC236}">
                  <a16:creationId xmlns:a16="http://schemas.microsoft.com/office/drawing/2014/main" id="{558515C1-4C02-DD2D-FCFE-A5EF74A582B3}"/>
                </a:ext>
              </a:extLst>
            </p:cNvPr>
            <p:cNvSpPr txBox="1"/>
            <p:nvPr/>
          </p:nvSpPr>
          <p:spPr>
            <a:xfrm>
              <a:off x="5349358" y="3035301"/>
              <a:ext cx="1272689" cy="307777"/>
            </a:xfrm>
            <a:prstGeom prst="rect">
              <a:avLst/>
            </a:prstGeom>
            <a:noFill/>
          </p:spPr>
          <p:txBody>
            <a:bodyPr wrap="square" rtlCol="0">
              <a:spAutoFit/>
            </a:bodyPr>
            <a:lstStyle/>
            <a:p>
              <a:pPr algn="r"/>
              <a:r>
                <a:rPr lang="en-GB" sz="1400"/>
                <a:t>Control band</a:t>
              </a:r>
            </a:p>
          </p:txBody>
        </p:sp>
        <p:sp>
          <p:nvSpPr>
            <p:cNvPr id="16" name="TextBox 15">
              <a:extLst>
                <a:ext uri="{FF2B5EF4-FFF2-40B4-BE49-F238E27FC236}">
                  <a16:creationId xmlns:a16="http://schemas.microsoft.com/office/drawing/2014/main" id="{B0337CE2-A4B4-6BC5-3F45-E33EB0D16323}"/>
                </a:ext>
              </a:extLst>
            </p:cNvPr>
            <p:cNvSpPr txBox="1"/>
            <p:nvPr/>
          </p:nvSpPr>
          <p:spPr>
            <a:xfrm>
              <a:off x="5349358" y="4150164"/>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7" name="Straight Arrow Connector 16">
              <a:extLst>
                <a:ext uri="{FF2B5EF4-FFF2-40B4-BE49-F238E27FC236}">
                  <a16:creationId xmlns:a16="http://schemas.microsoft.com/office/drawing/2014/main" id="{30A1097C-F479-6F53-F40A-803FBC5CCC18}"/>
                </a:ext>
              </a:extLst>
            </p:cNvPr>
            <p:cNvCxnSpPr>
              <a:cxnSpLocks/>
              <a:stCxn id="9"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991292-A59D-1A63-89E5-B7A7027926B2}"/>
                </a:ext>
              </a:extLst>
            </p:cNvPr>
            <p:cNvCxnSpPr>
              <a:cxnSpLocks/>
            </p:cNvCxnSpPr>
            <p:nvPr/>
          </p:nvCxnSpPr>
          <p:spPr>
            <a:xfrm>
              <a:off x="6622047" y="429664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5C32D926-B32F-C9D8-51C0-5921AEE1C949}"/>
                </a:ext>
              </a:extLst>
            </p:cNvPr>
            <p:cNvSpPr txBox="1"/>
            <p:nvPr/>
          </p:nvSpPr>
          <p:spPr>
            <a:xfrm>
              <a:off x="5349358" y="3658980"/>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0" name="Straight Arrow Connector 19">
              <a:extLst>
                <a:ext uri="{FF2B5EF4-FFF2-40B4-BE49-F238E27FC236}">
                  <a16:creationId xmlns:a16="http://schemas.microsoft.com/office/drawing/2014/main" id="{45CB7D06-7F4F-978B-FEED-4983285A0285}"/>
                </a:ext>
              </a:extLst>
            </p:cNvPr>
            <p:cNvCxnSpPr>
              <a:cxnSpLocks/>
            </p:cNvCxnSpPr>
            <p:nvPr/>
          </p:nvCxnSpPr>
          <p:spPr>
            <a:xfrm>
              <a:off x="6622047" y="383017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EF21C71A-1AF8-46F6-6A99-6EDFFA9C7CA1}"/>
                </a:ext>
              </a:extLst>
            </p:cNvPr>
            <p:cNvPicPr>
              <a:picLocks noChangeAspect="1"/>
            </p:cNvPicPr>
            <p:nvPr/>
          </p:nvPicPr>
          <p:blipFill>
            <a:blip r:embed="rId3"/>
            <a:srcRect/>
            <a:stretch/>
          </p:blipFill>
          <p:spPr>
            <a:xfrm>
              <a:off x="6756268" y="1424394"/>
              <a:ext cx="1138467" cy="4502123"/>
            </a:xfrm>
            <a:prstGeom prst="rect">
              <a:avLst/>
            </a:prstGeom>
          </p:spPr>
        </p:pic>
        <p:pic>
          <p:nvPicPr>
            <p:cNvPr id="22" name="Picture 21">
              <a:extLst>
                <a:ext uri="{FF2B5EF4-FFF2-40B4-BE49-F238E27FC236}">
                  <a16:creationId xmlns:a16="http://schemas.microsoft.com/office/drawing/2014/main" id="{7370F72E-E88A-EC28-3458-AA67700EB13D}"/>
                </a:ext>
              </a:extLst>
            </p:cNvPr>
            <p:cNvPicPr>
              <a:picLocks noChangeAspect="1"/>
            </p:cNvPicPr>
            <p:nvPr/>
          </p:nvPicPr>
          <p:blipFill rotWithShape="1">
            <a:blip r:embed="rId4"/>
            <a:srcRect t="40815" b="1629"/>
            <a:stretch/>
          </p:blipFill>
          <p:spPr>
            <a:xfrm>
              <a:off x="9203206" y="2495576"/>
              <a:ext cx="1422074" cy="3224363"/>
            </a:xfrm>
            <a:prstGeom prst="rect">
              <a:avLst/>
            </a:prstGeom>
          </p:spPr>
        </p:pic>
        <p:sp>
          <p:nvSpPr>
            <p:cNvPr id="23" name="TextBox 22">
              <a:extLst>
                <a:ext uri="{FF2B5EF4-FFF2-40B4-BE49-F238E27FC236}">
                  <a16:creationId xmlns:a16="http://schemas.microsoft.com/office/drawing/2014/main" id="{EC927A05-7941-5C9D-8958-8AE6F6265C65}"/>
                </a:ext>
              </a:extLst>
            </p:cNvPr>
            <p:cNvSpPr txBox="1"/>
            <p:nvPr/>
          </p:nvSpPr>
          <p:spPr>
            <a:xfrm>
              <a:off x="7837185" y="3990886"/>
              <a:ext cx="1272689" cy="307777"/>
            </a:xfrm>
            <a:prstGeom prst="rect">
              <a:avLst/>
            </a:prstGeom>
            <a:noFill/>
          </p:spPr>
          <p:txBody>
            <a:bodyPr wrap="square" rtlCol="0">
              <a:spAutoFit/>
            </a:bodyPr>
            <a:lstStyle/>
            <a:p>
              <a:pPr algn="r"/>
              <a:r>
                <a:rPr lang="en-GB" sz="1400"/>
                <a:t>Control band</a:t>
              </a:r>
            </a:p>
          </p:txBody>
        </p:sp>
        <p:sp>
          <p:nvSpPr>
            <p:cNvPr id="24" name="TextBox 23">
              <a:extLst>
                <a:ext uri="{FF2B5EF4-FFF2-40B4-BE49-F238E27FC236}">
                  <a16:creationId xmlns:a16="http://schemas.microsoft.com/office/drawing/2014/main" id="{3DD1A77D-AF71-9BBA-B1F7-5783465D00EC}"/>
                </a:ext>
              </a:extLst>
            </p:cNvPr>
            <p:cNvSpPr txBox="1"/>
            <p:nvPr/>
          </p:nvSpPr>
          <p:spPr>
            <a:xfrm>
              <a:off x="7837185" y="4178785"/>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25" name="Straight Arrow Connector 24">
              <a:extLst>
                <a:ext uri="{FF2B5EF4-FFF2-40B4-BE49-F238E27FC236}">
                  <a16:creationId xmlns:a16="http://schemas.microsoft.com/office/drawing/2014/main" id="{DBBDD3A7-FD9A-57DC-DA26-7C95CD58AE1E}"/>
                </a:ext>
              </a:extLst>
            </p:cNvPr>
            <p:cNvCxnSpPr>
              <a:cxnSpLocks/>
              <a:stCxn id="23"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F6BE178E-8BB3-5F70-894A-403599E94421}"/>
                </a:ext>
              </a:extLst>
            </p:cNvPr>
            <p:cNvCxnSpPr>
              <a:cxnSpLocks/>
            </p:cNvCxnSpPr>
            <p:nvPr/>
          </p:nvCxnSpPr>
          <p:spPr>
            <a:xfrm>
              <a:off x="9109874" y="450257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045F36-8D3A-847B-5279-F96FF03A49D4}"/>
                </a:ext>
              </a:extLst>
            </p:cNvPr>
            <p:cNvSpPr txBox="1"/>
            <p:nvPr/>
          </p:nvSpPr>
          <p:spPr>
            <a:xfrm>
              <a:off x="7837185" y="4356209"/>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8" name="Straight Arrow Connector 27">
              <a:extLst>
                <a:ext uri="{FF2B5EF4-FFF2-40B4-BE49-F238E27FC236}">
                  <a16:creationId xmlns:a16="http://schemas.microsoft.com/office/drawing/2014/main" id="{7C6E502C-5D53-274F-DB25-6DC6404499D6}"/>
                </a:ext>
              </a:extLst>
            </p:cNvPr>
            <p:cNvCxnSpPr>
              <a:cxnSpLocks/>
            </p:cNvCxnSpPr>
            <p:nvPr/>
          </p:nvCxnSpPr>
          <p:spPr>
            <a:xfrm>
              <a:off x="9109874" y="433267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15D7B50E-9B5C-A569-6CB3-1959F6B7F87A}"/>
              </a:ext>
            </a:extLst>
          </p:cNvPr>
          <p:cNvSpPr txBox="1"/>
          <p:nvPr/>
        </p:nvSpPr>
        <p:spPr>
          <a:xfrm>
            <a:off x="1990711" y="3280242"/>
            <a:ext cx="1219670" cy="3939540"/>
          </a:xfrm>
          <a:prstGeom prst="rect">
            <a:avLst/>
          </a:prstGeom>
          <a:noFill/>
        </p:spPr>
        <p:txBody>
          <a:bodyPr wrap="square" rtlCol="0">
            <a:spAutoFit/>
          </a:bodyPr>
          <a:lstStyle/>
          <a:p>
            <a:r>
              <a:rPr lang="en-HU" sz="25000" b="1">
                <a:solidFill>
                  <a:schemeClr val="accent5">
                    <a:lumMod val="60000"/>
                    <a:lumOff val="40000"/>
                  </a:schemeClr>
                </a:solidFill>
                <a:latin typeface="Trebuchet MS" panose="020B0703020202090204" pitchFamily="34" charset="0"/>
              </a:rPr>
              <a:t>!</a:t>
            </a:r>
          </a:p>
        </p:txBody>
      </p:sp>
      <p:sp>
        <p:nvSpPr>
          <p:cNvPr id="7" name="Text Placeholder 18">
            <a:extLst>
              <a:ext uri="{FF2B5EF4-FFF2-40B4-BE49-F238E27FC236}">
                <a16:creationId xmlns:a16="http://schemas.microsoft.com/office/drawing/2014/main" id="{45066B0E-4D9C-1C37-E709-757392BB2DB3}"/>
              </a:ext>
            </a:extLst>
          </p:cNvPr>
          <p:cNvSpPr txBox="1">
            <a:spLocks/>
          </p:cNvSpPr>
          <p:nvPr/>
        </p:nvSpPr>
        <p:spPr>
          <a:xfrm>
            <a:off x="1294536" y="4356209"/>
            <a:ext cx="2839683" cy="1650037"/>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a:solidFill>
                  <a:schemeClr val="accent1"/>
                </a:solidFill>
              </a:rPr>
              <a:t>ACTION</a:t>
            </a:r>
            <a:r>
              <a:rPr lang="en-US" sz="2800" b="1"/>
              <a:t> </a:t>
            </a:r>
          </a:p>
          <a:p>
            <a:pPr algn="ctr"/>
            <a:r>
              <a:rPr lang="en-US" sz="2800" b="1"/>
              <a:t>Report RDT </a:t>
            </a:r>
            <a:r>
              <a:rPr lang="en-US" sz="2800" b="1" u="sng"/>
              <a:t>reactive for O1</a:t>
            </a:r>
          </a:p>
          <a:p>
            <a:endParaRPr lang="en-GB"/>
          </a:p>
        </p:txBody>
      </p:sp>
      <p:sp>
        <p:nvSpPr>
          <p:cNvPr id="6" name="Google Shape;18;p31">
            <a:extLst>
              <a:ext uri="{FF2B5EF4-FFF2-40B4-BE49-F238E27FC236}">
                <a16:creationId xmlns:a16="http://schemas.microsoft.com/office/drawing/2014/main" id="{FCCDDE89-A699-EB4C-FC0D-04F9E1BB795D}"/>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38</a:t>
            </a:fld>
            <a:endParaRPr sz="1200">
              <a:solidFill>
                <a:schemeClr val="tx1">
                  <a:lumMod val="40000"/>
                  <a:lumOff val="60000"/>
                </a:schemeClr>
              </a:solidFill>
            </a:endParaRPr>
          </a:p>
        </p:txBody>
      </p:sp>
    </p:spTree>
    <p:extLst>
      <p:ext uri="{BB962C8B-B14F-4D97-AF65-F5344CB8AC3E}">
        <p14:creationId xmlns:p14="http://schemas.microsoft.com/office/powerpoint/2010/main" val="3005162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959626" y="241085"/>
            <a:ext cx="10515600" cy="1325563"/>
          </a:xfrm>
        </p:spPr>
        <p:txBody>
          <a:bodyPr/>
          <a:lstStyle/>
          <a:p>
            <a:r>
              <a:rPr lang="en-GB" b="1"/>
              <a:t>O139 reactive: reading</a:t>
            </a:r>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09153" y="2163748"/>
            <a:ext cx="3456000" cy="1472421"/>
          </a:xfrm>
        </p:spPr>
        <p:txBody>
          <a:bodyPr vert="horz" lIns="216000" tIns="216000" rIns="216000" bIns="216000" rtlCol="0" anchor="t">
            <a:noAutofit/>
          </a:bodyPr>
          <a:lstStyle/>
          <a:p>
            <a:pPr marL="197485" indent="-197485">
              <a:buFont typeface="Arial" panose="020B0604020202020204" pitchFamily="34" charset="0"/>
              <a:buChar char="•"/>
            </a:pPr>
            <a:r>
              <a:rPr lang="en-US" sz="2000"/>
              <a:t>Visible control band</a:t>
            </a:r>
          </a:p>
          <a:p>
            <a:pPr marL="197485" indent="-197485">
              <a:buFont typeface="Arial" panose="020B0604020202020204" pitchFamily="34" charset="0"/>
              <a:buChar char="•"/>
            </a:pPr>
            <a:r>
              <a:rPr lang="en-US" sz="2000"/>
              <a:t>Visible O139 band</a:t>
            </a:r>
          </a:p>
          <a:p>
            <a:pPr marL="197485" indent="-197485">
              <a:buFont typeface="Arial" panose="020B0604020202020204" pitchFamily="34" charset="0"/>
              <a:buChar char="•"/>
            </a:pPr>
            <a:r>
              <a:rPr lang="en-US" sz="2000"/>
              <a:t>No O1 band</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782511" y="206316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7" name="TextBox 16">
            <a:extLst>
              <a:ext uri="{FF2B5EF4-FFF2-40B4-BE49-F238E27FC236}">
                <a16:creationId xmlns:a16="http://schemas.microsoft.com/office/drawing/2014/main" id="{1CFEEF4F-AA44-50BE-B16C-4EBB45C93C07}"/>
              </a:ext>
            </a:extLst>
          </p:cNvPr>
          <p:cNvSpPr txBox="1"/>
          <p:nvPr/>
        </p:nvSpPr>
        <p:spPr>
          <a:xfrm>
            <a:off x="716775" y="1268959"/>
            <a:ext cx="11096284" cy="672224"/>
          </a:xfrm>
          <a:prstGeom prst="rect">
            <a:avLst/>
          </a:prstGeom>
          <a:noFill/>
        </p:spPr>
        <p:txBody>
          <a:bodyPr wrap="square" lIns="91440" tIns="45720" rIns="91440" bIns="45720" rtlCol="0" anchor="t">
            <a:noAutofit/>
          </a:bodyPr>
          <a:lstStyle/>
          <a:p>
            <a:pPr algn="ctr"/>
            <a:r>
              <a:rPr lang="en-US"/>
              <a:t>VC O139</a:t>
            </a:r>
            <a:r>
              <a:rPr lang="en-US" sz="1800"/>
              <a:t> does not currently circulate outside of South </a:t>
            </a:r>
            <a:r>
              <a:rPr lang="en-US"/>
              <a:t>East Asia</a:t>
            </a:r>
            <a:r>
              <a:rPr lang="en-US" sz="1800"/>
              <a:t>.</a:t>
            </a:r>
          </a:p>
          <a:p>
            <a:pPr algn="ctr"/>
            <a:r>
              <a:rPr lang="en-US" sz="1800"/>
              <a:t>Current tests do not always perform well for O139</a:t>
            </a:r>
            <a:r>
              <a:rPr lang="en-US"/>
              <a:t>, </a:t>
            </a:r>
            <a:r>
              <a:rPr lang="en-US" sz="1800"/>
              <a:t>sometimes the O139 band might falsely appear.</a:t>
            </a:r>
          </a:p>
          <a:p>
            <a:endParaRPr lang="en-US"/>
          </a:p>
        </p:txBody>
      </p:sp>
      <p:grpSp>
        <p:nvGrpSpPr>
          <p:cNvPr id="9" name="Group 8">
            <a:extLst>
              <a:ext uri="{FF2B5EF4-FFF2-40B4-BE49-F238E27FC236}">
                <a16:creationId xmlns:a16="http://schemas.microsoft.com/office/drawing/2014/main" id="{A22EBEC1-607D-7AF7-5D1E-216FB23D0D71}"/>
              </a:ext>
            </a:extLst>
          </p:cNvPr>
          <p:cNvGrpSpPr/>
          <p:nvPr/>
        </p:nvGrpSpPr>
        <p:grpSpPr>
          <a:xfrm>
            <a:off x="5702582" y="1795098"/>
            <a:ext cx="5275922" cy="4502119"/>
            <a:chOff x="5349358" y="1424396"/>
            <a:chExt cx="5275922" cy="4502119"/>
          </a:xfrm>
        </p:grpSpPr>
        <p:sp>
          <p:nvSpPr>
            <p:cNvPr id="15" name="TextBox 14">
              <a:extLst>
                <a:ext uri="{FF2B5EF4-FFF2-40B4-BE49-F238E27FC236}">
                  <a16:creationId xmlns:a16="http://schemas.microsoft.com/office/drawing/2014/main" id="{17A44CEB-2D87-6564-F213-CD1787AA21D6}"/>
                </a:ext>
              </a:extLst>
            </p:cNvPr>
            <p:cNvSpPr txBox="1"/>
            <p:nvPr/>
          </p:nvSpPr>
          <p:spPr>
            <a:xfrm>
              <a:off x="5349358" y="3035301"/>
              <a:ext cx="1272689" cy="307777"/>
            </a:xfrm>
            <a:prstGeom prst="rect">
              <a:avLst/>
            </a:prstGeom>
            <a:noFill/>
          </p:spPr>
          <p:txBody>
            <a:bodyPr wrap="square" rtlCol="0">
              <a:spAutoFit/>
            </a:bodyPr>
            <a:lstStyle/>
            <a:p>
              <a:pPr algn="r"/>
              <a:r>
                <a:rPr lang="en-GB" sz="1400"/>
                <a:t>Control band</a:t>
              </a:r>
            </a:p>
          </p:txBody>
        </p:sp>
        <p:sp>
          <p:nvSpPr>
            <p:cNvPr id="16" name="TextBox 15">
              <a:extLst>
                <a:ext uri="{FF2B5EF4-FFF2-40B4-BE49-F238E27FC236}">
                  <a16:creationId xmlns:a16="http://schemas.microsoft.com/office/drawing/2014/main" id="{286E0E68-5E0F-371A-0B10-BAE67F909030}"/>
                </a:ext>
              </a:extLst>
            </p:cNvPr>
            <p:cNvSpPr txBox="1"/>
            <p:nvPr/>
          </p:nvSpPr>
          <p:spPr>
            <a:xfrm>
              <a:off x="5349358" y="4133688"/>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18" name="Straight Arrow Connector 17">
              <a:extLst>
                <a:ext uri="{FF2B5EF4-FFF2-40B4-BE49-F238E27FC236}">
                  <a16:creationId xmlns:a16="http://schemas.microsoft.com/office/drawing/2014/main" id="{2ED60411-F1C7-4A79-6B1D-28E5BB93A791}"/>
                </a:ext>
              </a:extLst>
            </p:cNvPr>
            <p:cNvCxnSpPr>
              <a:cxnSpLocks/>
              <a:stCxn id="15" idx="3"/>
            </p:cNvCxnSpPr>
            <p:nvPr/>
          </p:nvCxnSpPr>
          <p:spPr>
            <a:xfrm>
              <a:off x="6622047" y="31891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4B1BA282-C935-F7BD-647C-2FF2B8D43A50}"/>
                </a:ext>
              </a:extLst>
            </p:cNvPr>
            <p:cNvCxnSpPr>
              <a:cxnSpLocks/>
            </p:cNvCxnSpPr>
            <p:nvPr/>
          </p:nvCxnSpPr>
          <p:spPr>
            <a:xfrm>
              <a:off x="6622047" y="428016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70C035A-CE03-9945-7B17-474579181C97}"/>
                </a:ext>
              </a:extLst>
            </p:cNvPr>
            <p:cNvSpPr txBox="1"/>
            <p:nvPr/>
          </p:nvSpPr>
          <p:spPr>
            <a:xfrm>
              <a:off x="5349358" y="3675456"/>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1" name="Straight Arrow Connector 20">
              <a:extLst>
                <a:ext uri="{FF2B5EF4-FFF2-40B4-BE49-F238E27FC236}">
                  <a16:creationId xmlns:a16="http://schemas.microsoft.com/office/drawing/2014/main" id="{77B263BC-623E-D52B-3781-2DFBC7DA364A}"/>
                </a:ext>
              </a:extLst>
            </p:cNvPr>
            <p:cNvCxnSpPr>
              <a:cxnSpLocks/>
            </p:cNvCxnSpPr>
            <p:nvPr/>
          </p:nvCxnSpPr>
          <p:spPr>
            <a:xfrm>
              <a:off x="6622047" y="384664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BD50A0EA-64C7-5F6E-FFAE-9A81B79987E2}"/>
                </a:ext>
              </a:extLst>
            </p:cNvPr>
            <p:cNvPicPr>
              <a:picLocks noChangeAspect="1"/>
            </p:cNvPicPr>
            <p:nvPr/>
          </p:nvPicPr>
          <p:blipFill>
            <a:blip r:embed="rId3"/>
            <a:srcRect/>
            <a:stretch/>
          </p:blipFill>
          <p:spPr>
            <a:xfrm>
              <a:off x="6756268" y="1424396"/>
              <a:ext cx="1138467" cy="4502119"/>
            </a:xfrm>
            <a:prstGeom prst="rect">
              <a:avLst/>
            </a:prstGeom>
          </p:spPr>
        </p:pic>
        <p:pic>
          <p:nvPicPr>
            <p:cNvPr id="23" name="Picture 22">
              <a:extLst>
                <a:ext uri="{FF2B5EF4-FFF2-40B4-BE49-F238E27FC236}">
                  <a16:creationId xmlns:a16="http://schemas.microsoft.com/office/drawing/2014/main" id="{A3E46863-D173-CF99-CD95-425FB745B2BC}"/>
                </a:ext>
              </a:extLst>
            </p:cNvPr>
            <p:cNvPicPr>
              <a:picLocks noChangeAspect="1"/>
            </p:cNvPicPr>
            <p:nvPr/>
          </p:nvPicPr>
          <p:blipFill rotWithShape="1">
            <a:blip r:embed="rId4"/>
            <a:srcRect t="41011" b="1433"/>
            <a:stretch/>
          </p:blipFill>
          <p:spPr>
            <a:xfrm>
              <a:off x="9203206" y="2495576"/>
              <a:ext cx="1422074" cy="3224363"/>
            </a:xfrm>
            <a:prstGeom prst="rect">
              <a:avLst/>
            </a:prstGeom>
          </p:spPr>
        </p:pic>
        <p:sp>
          <p:nvSpPr>
            <p:cNvPr id="24" name="TextBox 23">
              <a:extLst>
                <a:ext uri="{FF2B5EF4-FFF2-40B4-BE49-F238E27FC236}">
                  <a16:creationId xmlns:a16="http://schemas.microsoft.com/office/drawing/2014/main" id="{E451DF49-E5DF-0727-7A7F-6CEB42569D11}"/>
                </a:ext>
              </a:extLst>
            </p:cNvPr>
            <p:cNvSpPr txBox="1"/>
            <p:nvPr/>
          </p:nvSpPr>
          <p:spPr>
            <a:xfrm>
              <a:off x="7837185" y="3990886"/>
              <a:ext cx="1272689" cy="307777"/>
            </a:xfrm>
            <a:prstGeom prst="rect">
              <a:avLst/>
            </a:prstGeom>
            <a:noFill/>
          </p:spPr>
          <p:txBody>
            <a:bodyPr wrap="square" rtlCol="0">
              <a:spAutoFit/>
            </a:bodyPr>
            <a:lstStyle/>
            <a:p>
              <a:pPr algn="r"/>
              <a:r>
                <a:rPr lang="en-GB" sz="1400"/>
                <a:t>Control band</a:t>
              </a:r>
            </a:p>
          </p:txBody>
        </p:sp>
        <p:sp>
          <p:nvSpPr>
            <p:cNvPr id="25" name="TextBox 24">
              <a:extLst>
                <a:ext uri="{FF2B5EF4-FFF2-40B4-BE49-F238E27FC236}">
                  <a16:creationId xmlns:a16="http://schemas.microsoft.com/office/drawing/2014/main" id="{C4BB2457-BF66-2C39-0986-CBA1934D2E50}"/>
                </a:ext>
              </a:extLst>
            </p:cNvPr>
            <p:cNvSpPr txBox="1"/>
            <p:nvPr/>
          </p:nvSpPr>
          <p:spPr>
            <a:xfrm>
              <a:off x="7837185" y="4389051"/>
              <a:ext cx="1272689" cy="307777"/>
            </a:xfrm>
            <a:prstGeom prst="rect">
              <a:avLst/>
            </a:prstGeom>
            <a:noFill/>
          </p:spPr>
          <p:txBody>
            <a:bodyPr wrap="square" lIns="91440" tIns="45720" rIns="91440" bIns="45720" rtlCol="0" anchor="t">
              <a:spAutoFit/>
            </a:bodyPr>
            <a:lstStyle/>
            <a:p>
              <a:pPr algn="r"/>
              <a:r>
                <a:rPr lang="en-GB" sz="1400"/>
                <a:t>O1</a:t>
              </a:r>
            </a:p>
          </p:txBody>
        </p:sp>
        <p:cxnSp>
          <p:nvCxnSpPr>
            <p:cNvPr id="26" name="Straight Arrow Connector 25">
              <a:extLst>
                <a:ext uri="{FF2B5EF4-FFF2-40B4-BE49-F238E27FC236}">
                  <a16:creationId xmlns:a16="http://schemas.microsoft.com/office/drawing/2014/main" id="{DC18E7B6-322C-7B9A-B5A4-9C1DAA316882}"/>
                </a:ext>
              </a:extLst>
            </p:cNvPr>
            <p:cNvCxnSpPr>
              <a:cxnSpLocks/>
              <a:stCxn id="24" idx="3"/>
            </p:cNvCxnSpPr>
            <p:nvPr/>
          </p:nvCxnSpPr>
          <p:spPr>
            <a:xfrm>
              <a:off x="9109874" y="414477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1B41397-1BC5-CBDE-C766-ADB87E48775B}"/>
                </a:ext>
              </a:extLst>
            </p:cNvPr>
            <p:cNvCxnSpPr>
              <a:cxnSpLocks/>
            </p:cNvCxnSpPr>
            <p:nvPr/>
          </p:nvCxnSpPr>
          <p:spPr>
            <a:xfrm>
              <a:off x="9109874" y="4535528"/>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9B2D5B3-5D43-0669-2243-397D293FDBEB}"/>
                </a:ext>
              </a:extLst>
            </p:cNvPr>
            <p:cNvSpPr txBox="1"/>
            <p:nvPr/>
          </p:nvSpPr>
          <p:spPr>
            <a:xfrm>
              <a:off x="7837185" y="4194435"/>
              <a:ext cx="1272689" cy="307777"/>
            </a:xfrm>
            <a:prstGeom prst="rect">
              <a:avLst/>
            </a:prstGeom>
            <a:noFill/>
          </p:spPr>
          <p:txBody>
            <a:bodyPr wrap="square" lIns="91440" tIns="45720" rIns="91440" bIns="45720" rtlCol="0" anchor="t">
              <a:spAutoFit/>
            </a:bodyPr>
            <a:lstStyle/>
            <a:p>
              <a:pPr algn="r"/>
              <a:r>
                <a:rPr lang="en-GB" sz="1400"/>
                <a:t>O139</a:t>
              </a:r>
            </a:p>
          </p:txBody>
        </p:sp>
        <p:cxnSp>
          <p:nvCxnSpPr>
            <p:cNvPr id="29" name="Straight Arrow Connector 28">
              <a:extLst>
                <a:ext uri="{FF2B5EF4-FFF2-40B4-BE49-F238E27FC236}">
                  <a16:creationId xmlns:a16="http://schemas.microsoft.com/office/drawing/2014/main" id="{2B6C1A7D-84D1-A4C9-06D4-BC3575AE5F99}"/>
                </a:ext>
              </a:extLst>
            </p:cNvPr>
            <p:cNvCxnSpPr>
              <a:cxnSpLocks/>
            </p:cNvCxnSpPr>
            <p:nvPr/>
          </p:nvCxnSpPr>
          <p:spPr>
            <a:xfrm>
              <a:off x="9109874" y="434915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6" name="Oval 5">
            <a:extLst>
              <a:ext uri="{FF2B5EF4-FFF2-40B4-BE49-F238E27FC236}">
                <a16:creationId xmlns:a16="http://schemas.microsoft.com/office/drawing/2014/main" id="{14DB2B38-BF1D-6309-2FB4-47CAC0694CD0}"/>
              </a:ext>
            </a:extLst>
          </p:cNvPr>
          <p:cNvSpPr/>
          <p:nvPr/>
        </p:nvSpPr>
        <p:spPr>
          <a:xfrm>
            <a:off x="2356344" y="2969057"/>
            <a:ext cx="3468943" cy="346894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6DFB85C-87B8-CDAE-5DAA-6F09C8ED218F}"/>
              </a:ext>
            </a:extLst>
          </p:cNvPr>
          <p:cNvSpPr txBox="1"/>
          <p:nvPr/>
        </p:nvSpPr>
        <p:spPr>
          <a:xfrm>
            <a:off x="3302918" y="2364534"/>
            <a:ext cx="1219670" cy="4708981"/>
          </a:xfrm>
          <a:prstGeom prst="rect">
            <a:avLst/>
          </a:prstGeom>
          <a:noFill/>
        </p:spPr>
        <p:txBody>
          <a:bodyPr wrap="square" rtlCol="0">
            <a:spAutoFit/>
          </a:bodyPr>
          <a:lstStyle/>
          <a:p>
            <a:r>
              <a:rPr lang="en-HU" sz="30000" b="1">
                <a:solidFill>
                  <a:schemeClr val="accent5">
                    <a:lumMod val="60000"/>
                    <a:lumOff val="40000"/>
                  </a:schemeClr>
                </a:solidFill>
                <a:latin typeface="Trebuchet MS" panose="020B0703020202090204" pitchFamily="34" charset="0"/>
              </a:rPr>
              <a:t>!</a:t>
            </a:r>
          </a:p>
        </p:txBody>
      </p:sp>
      <p:sp>
        <p:nvSpPr>
          <p:cNvPr id="8" name="Text Placeholder 18">
            <a:extLst>
              <a:ext uri="{FF2B5EF4-FFF2-40B4-BE49-F238E27FC236}">
                <a16:creationId xmlns:a16="http://schemas.microsoft.com/office/drawing/2014/main" id="{2EDB3C9F-CF8C-4032-1EEA-B9FA56817E36}"/>
              </a:ext>
            </a:extLst>
          </p:cNvPr>
          <p:cNvSpPr txBox="1">
            <a:spLocks/>
          </p:cNvSpPr>
          <p:nvPr/>
        </p:nvSpPr>
        <p:spPr>
          <a:xfrm>
            <a:off x="2245710" y="3394833"/>
            <a:ext cx="3662765" cy="2617389"/>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b="1">
                <a:solidFill>
                  <a:schemeClr val="accent1"/>
                </a:solidFill>
              </a:rPr>
              <a:t>ACTIONS</a:t>
            </a:r>
            <a:r>
              <a:rPr lang="en-US" sz="2800" b="1"/>
              <a:t> </a:t>
            </a:r>
          </a:p>
          <a:p>
            <a:pPr algn="ctr"/>
            <a:r>
              <a:rPr lang="en-US" sz="2000" b="1"/>
              <a:t>1.Redo the test</a:t>
            </a:r>
          </a:p>
          <a:p>
            <a:pPr algn="ctr"/>
            <a:r>
              <a:rPr lang="en-US" sz="2000" b="1"/>
              <a:t>2.If same results, report </a:t>
            </a:r>
            <a:r>
              <a:rPr lang="en-US" sz="2000" b="1" u="sng"/>
              <a:t>reactive O139</a:t>
            </a:r>
            <a:endParaRPr lang="en-US" sz="2000" b="1"/>
          </a:p>
          <a:p>
            <a:pPr algn="ctr"/>
            <a:r>
              <a:rPr lang="en-US" sz="2000" b="1"/>
              <a:t>3.Send the sample to a laboratory for further confirmation</a:t>
            </a:r>
            <a:endParaRPr lang="en-US" sz="2000" b="1" u="sng"/>
          </a:p>
          <a:p>
            <a:endParaRPr lang="en-GB"/>
          </a:p>
        </p:txBody>
      </p:sp>
      <p:sp>
        <p:nvSpPr>
          <p:cNvPr id="4" name="Google Shape;18;p31">
            <a:extLst>
              <a:ext uri="{FF2B5EF4-FFF2-40B4-BE49-F238E27FC236}">
                <a16:creationId xmlns:a16="http://schemas.microsoft.com/office/drawing/2014/main" id="{5E2562DA-E2C9-FD2E-4D63-D54BF29F4A76}"/>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39</a:t>
            </a:fld>
            <a:endParaRPr sz="1200">
              <a:solidFill>
                <a:schemeClr val="tx1">
                  <a:lumMod val="40000"/>
                  <a:lumOff val="60000"/>
                </a:schemeClr>
              </a:solidFill>
            </a:endParaRPr>
          </a:p>
        </p:txBody>
      </p:sp>
    </p:spTree>
    <p:extLst>
      <p:ext uri="{BB962C8B-B14F-4D97-AF65-F5344CB8AC3E}">
        <p14:creationId xmlns:p14="http://schemas.microsoft.com/office/powerpoint/2010/main" val="271129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743104-9CFC-2BBE-5CAD-FF510B3DBDB6}"/>
              </a:ext>
            </a:extLst>
          </p:cNvPr>
          <p:cNvSpPr/>
          <p:nvPr/>
        </p:nvSpPr>
        <p:spPr>
          <a:xfrm>
            <a:off x="-55659" y="0"/>
            <a:ext cx="12247659" cy="68580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Oval 13">
            <a:extLst>
              <a:ext uri="{FF2B5EF4-FFF2-40B4-BE49-F238E27FC236}">
                <a16:creationId xmlns:a16="http://schemas.microsoft.com/office/drawing/2014/main" id="{3A6CAE87-215E-77A4-5912-894F86D02D0F}"/>
              </a:ext>
            </a:extLst>
          </p:cNvPr>
          <p:cNvSpPr/>
          <p:nvPr/>
        </p:nvSpPr>
        <p:spPr>
          <a:xfrm>
            <a:off x="20726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Content Placeholder 2">
            <a:extLst>
              <a:ext uri="{FF2B5EF4-FFF2-40B4-BE49-F238E27FC236}">
                <a16:creationId xmlns:a16="http://schemas.microsoft.com/office/drawing/2014/main" id="{97D9E5FD-D8F0-C5EB-BD9F-4D177013597F}"/>
              </a:ext>
            </a:extLst>
          </p:cNvPr>
          <p:cNvSpPr txBox="1">
            <a:spLocks/>
          </p:cNvSpPr>
          <p:nvPr/>
        </p:nvSpPr>
        <p:spPr>
          <a:xfrm>
            <a:off x="784789" y="913779"/>
            <a:ext cx="10733736" cy="11212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1800"/>
              </a:spcAft>
              <a:buClr>
                <a:schemeClr val="accent3"/>
              </a:buClr>
            </a:pPr>
            <a:r>
              <a:rPr lang="en-US" sz="3200" i="1"/>
              <a:t>The result of any laboratory examination is only as good </a:t>
            </a:r>
            <a:br>
              <a:rPr lang="en-US" sz="3200" i="1"/>
            </a:br>
            <a:r>
              <a:rPr lang="en-US" sz="3200" i="1"/>
              <a:t>as the sample received in the laboratory.</a:t>
            </a:r>
          </a:p>
        </p:txBody>
      </p:sp>
      <p:sp>
        <p:nvSpPr>
          <p:cNvPr id="15" name="Oval 14">
            <a:extLst>
              <a:ext uri="{FF2B5EF4-FFF2-40B4-BE49-F238E27FC236}">
                <a16:creationId xmlns:a16="http://schemas.microsoft.com/office/drawing/2014/main" id="{1C4C8690-7496-0E59-11FE-A27E2F77DD1C}"/>
              </a:ext>
            </a:extLst>
          </p:cNvPr>
          <p:cNvSpPr/>
          <p:nvPr/>
        </p:nvSpPr>
        <p:spPr>
          <a:xfrm>
            <a:off x="6746240" y="2378479"/>
            <a:ext cx="3373120" cy="33731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8" name="Picture 8">
            <a:extLst>
              <a:ext uri="{FF2B5EF4-FFF2-40B4-BE49-F238E27FC236}">
                <a16:creationId xmlns:a16="http://schemas.microsoft.com/office/drawing/2014/main" id="{445D1F42-98AB-E2D3-A196-8154B19AEE6B}"/>
              </a:ext>
            </a:extLst>
          </p:cNvPr>
          <p:cNvPicPr>
            <a:picLocks noChangeAspect="1" noChangeArrowheads="1"/>
          </p:cNvPicPr>
          <p:nvPr/>
        </p:nvPicPr>
        <p:blipFill>
          <a:blip r:embed="rId3"/>
          <a:srcRect/>
          <a:stretch/>
        </p:blipFill>
        <p:spPr bwMode="auto">
          <a:xfrm>
            <a:off x="1120946" y="1322898"/>
            <a:ext cx="5484277" cy="54842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D02FFB1-059B-4B1D-0EC4-A6794FC21B72}"/>
              </a:ext>
            </a:extLst>
          </p:cNvPr>
          <p:cNvSpPr txBox="1"/>
          <p:nvPr/>
        </p:nvSpPr>
        <p:spPr>
          <a:xfrm>
            <a:off x="259717" y="484812"/>
            <a:ext cx="645953" cy="1446550"/>
          </a:xfrm>
          <a:prstGeom prst="rect">
            <a:avLst/>
          </a:prstGeom>
          <a:noFill/>
        </p:spPr>
        <p:txBody>
          <a:bodyPr wrap="square" rtlCol="0">
            <a:spAutoFit/>
          </a:bodyPr>
          <a:lstStyle/>
          <a:p>
            <a:r>
              <a:rPr lang="en-HU" sz="8800" b="1">
                <a:solidFill>
                  <a:schemeClr val="accent1"/>
                </a:solidFill>
                <a:latin typeface="Tw Cen MT" panose="020B0602020104020603" pitchFamily="34" charset="77"/>
              </a:rPr>
              <a:t>“</a:t>
            </a:r>
          </a:p>
        </p:txBody>
      </p:sp>
      <p:sp>
        <p:nvSpPr>
          <p:cNvPr id="10" name="TextBox 9">
            <a:extLst>
              <a:ext uri="{FF2B5EF4-FFF2-40B4-BE49-F238E27FC236}">
                <a16:creationId xmlns:a16="http://schemas.microsoft.com/office/drawing/2014/main" id="{95C1DFF3-ED8D-9DFE-38FB-DCE6DA6FB8BC}"/>
              </a:ext>
            </a:extLst>
          </p:cNvPr>
          <p:cNvSpPr txBox="1"/>
          <p:nvPr/>
        </p:nvSpPr>
        <p:spPr>
          <a:xfrm>
            <a:off x="9883612" y="1261875"/>
            <a:ext cx="645953" cy="1446550"/>
          </a:xfrm>
          <a:prstGeom prst="rect">
            <a:avLst/>
          </a:prstGeom>
          <a:noFill/>
        </p:spPr>
        <p:txBody>
          <a:bodyPr wrap="square" rtlCol="0">
            <a:spAutoFit/>
          </a:bodyPr>
          <a:lstStyle/>
          <a:p>
            <a:r>
              <a:rPr lang="en-US" sz="8800" b="1" i="1">
                <a:solidFill>
                  <a:schemeClr val="accent1"/>
                </a:solidFill>
                <a:latin typeface="Tw Cen MT" panose="020B0602020104020603" pitchFamily="34" charset="77"/>
              </a:rPr>
              <a:t>”</a:t>
            </a:r>
            <a:endParaRPr lang="en-HU" sz="8800" b="1">
              <a:solidFill>
                <a:schemeClr val="accent1"/>
              </a:solidFill>
              <a:latin typeface="Tw Cen MT" panose="020B0602020104020603" pitchFamily="34" charset="77"/>
            </a:endParaRPr>
          </a:p>
        </p:txBody>
      </p:sp>
      <p:sp>
        <p:nvSpPr>
          <p:cNvPr id="12" name="TextBox 11">
            <a:extLst>
              <a:ext uri="{FF2B5EF4-FFF2-40B4-BE49-F238E27FC236}">
                <a16:creationId xmlns:a16="http://schemas.microsoft.com/office/drawing/2014/main" id="{B4D47C27-E948-030F-8982-8CB95E893158}"/>
              </a:ext>
            </a:extLst>
          </p:cNvPr>
          <p:cNvSpPr txBox="1"/>
          <p:nvPr/>
        </p:nvSpPr>
        <p:spPr>
          <a:xfrm>
            <a:off x="1932888" y="6094722"/>
            <a:ext cx="3652623" cy="369332"/>
          </a:xfrm>
          <a:prstGeom prst="rect">
            <a:avLst/>
          </a:prstGeom>
          <a:noFill/>
        </p:spPr>
        <p:txBody>
          <a:bodyPr wrap="square" rtlCol="0">
            <a:spAutoFit/>
          </a:bodyPr>
          <a:lstStyle/>
          <a:p>
            <a:pPr algn="ctr"/>
            <a:r>
              <a:rPr lang="en-HU" i="1">
                <a:latin typeface="Trebuchet MS" panose="020B0703020202090204" pitchFamily="34" charset="0"/>
              </a:rPr>
              <a:t>Good sample</a:t>
            </a:r>
          </a:p>
        </p:txBody>
      </p:sp>
      <p:sp>
        <p:nvSpPr>
          <p:cNvPr id="13" name="TextBox 12">
            <a:extLst>
              <a:ext uri="{FF2B5EF4-FFF2-40B4-BE49-F238E27FC236}">
                <a16:creationId xmlns:a16="http://schemas.microsoft.com/office/drawing/2014/main" id="{8D0CD8F4-ED5F-1A65-4D67-E35C7EF953CB}"/>
              </a:ext>
            </a:extLst>
          </p:cNvPr>
          <p:cNvSpPr txBox="1"/>
          <p:nvPr/>
        </p:nvSpPr>
        <p:spPr>
          <a:xfrm>
            <a:off x="6671300" y="6094722"/>
            <a:ext cx="3652623" cy="369332"/>
          </a:xfrm>
          <a:prstGeom prst="rect">
            <a:avLst/>
          </a:prstGeom>
          <a:noFill/>
        </p:spPr>
        <p:txBody>
          <a:bodyPr wrap="square" rtlCol="0">
            <a:spAutoFit/>
          </a:bodyPr>
          <a:lstStyle/>
          <a:p>
            <a:pPr algn="ctr"/>
            <a:r>
              <a:rPr lang="en-HU" i="1">
                <a:latin typeface="Trebuchet MS" panose="020B0703020202090204" pitchFamily="34" charset="0"/>
              </a:rPr>
              <a:t>Bad sample</a:t>
            </a:r>
          </a:p>
        </p:txBody>
      </p:sp>
      <p:pic>
        <p:nvPicPr>
          <p:cNvPr id="2" name="Picture 7">
            <a:extLst>
              <a:ext uri="{FF2B5EF4-FFF2-40B4-BE49-F238E27FC236}">
                <a16:creationId xmlns:a16="http://schemas.microsoft.com/office/drawing/2014/main" id="{BDE7D735-DA33-F184-65A1-1A8C64F0A6BD}"/>
              </a:ext>
            </a:extLst>
          </p:cNvPr>
          <p:cNvPicPr>
            <a:picLocks noChangeAspect="1" noChangeArrowheads="1"/>
          </p:cNvPicPr>
          <p:nvPr/>
        </p:nvPicPr>
        <p:blipFill>
          <a:blip r:embed="rId4"/>
          <a:srcRect t="5782" b="5782"/>
          <a:stretch/>
        </p:blipFill>
        <p:spPr bwMode="auto">
          <a:xfrm>
            <a:off x="6264998" y="2168285"/>
            <a:ext cx="4245849" cy="37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48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175651"/>
            <a:ext cx="10515600" cy="1325563"/>
          </a:xfrm>
        </p:spPr>
        <p:txBody>
          <a:bodyPr/>
          <a:lstStyle/>
          <a:p>
            <a:r>
              <a:rPr lang="fr-FR" b="1"/>
              <a:t>O1 an</a:t>
            </a:r>
            <a:r>
              <a:rPr lang="en-GB" b="1"/>
              <a:t>d O139 reactive: reading</a:t>
            </a:r>
            <a:endParaRPr lang="fr-FR" b="1"/>
          </a:p>
        </p:txBody>
      </p:sp>
      <p:sp>
        <p:nvSpPr>
          <p:cNvPr id="5" name="Text Placeholder 4">
            <a:extLst>
              <a:ext uri="{FF2B5EF4-FFF2-40B4-BE49-F238E27FC236}">
                <a16:creationId xmlns:a16="http://schemas.microsoft.com/office/drawing/2014/main" id="{6D0BF805-478C-0FA5-E027-7E69BD5BCA55}"/>
              </a:ext>
            </a:extLst>
          </p:cNvPr>
          <p:cNvSpPr>
            <a:spLocks noGrp="1"/>
          </p:cNvSpPr>
          <p:nvPr>
            <p:ph type="body" sz="quarter" idx="24"/>
          </p:nvPr>
        </p:nvSpPr>
        <p:spPr>
          <a:xfrm>
            <a:off x="646262" y="2117171"/>
            <a:ext cx="3456000" cy="1556949"/>
          </a:xfrm>
        </p:spPr>
        <p:txBody>
          <a:bodyPr vert="horz" lIns="216000" tIns="216000" rIns="216000" bIns="216000" rtlCol="0" anchor="t">
            <a:noAutofit/>
          </a:bodyPr>
          <a:lstStyle/>
          <a:p>
            <a:pPr marL="197485" indent="-197485">
              <a:buFont typeface="Arial" panose="020B0604020202020204" pitchFamily="34" charset="0"/>
              <a:buChar char="•"/>
            </a:pPr>
            <a:r>
              <a:rPr lang="en-US" sz="2000"/>
              <a:t>Visible control band</a:t>
            </a:r>
            <a:endParaRPr lang="en-US"/>
          </a:p>
          <a:p>
            <a:pPr marL="197485" indent="-197485">
              <a:buFont typeface="Arial" panose="020B0604020202020204" pitchFamily="34" charset="0"/>
              <a:buChar char="•"/>
            </a:pPr>
            <a:r>
              <a:rPr lang="en-US" sz="2000"/>
              <a:t>Visible O1 band</a:t>
            </a:r>
          </a:p>
          <a:p>
            <a:pPr marL="197485" indent="-197485">
              <a:buFont typeface="Arial" panose="020B0604020202020204" pitchFamily="34" charset="0"/>
              <a:buChar char="•"/>
            </a:pPr>
            <a:r>
              <a:rPr lang="en-US" sz="2000"/>
              <a:t>Visible O139 band</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Triangle 2">
            <a:extLst>
              <a:ext uri="{FF2B5EF4-FFF2-40B4-BE49-F238E27FC236}">
                <a16:creationId xmlns:a16="http://schemas.microsoft.com/office/drawing/2014/main" id="{0C51C03E-AB05-22F2-8A9A-6A7CDE5B4323}"/>
              </a:ext>
            </a:extLst>
          </p:cNvPr>
          <p:cNvSpPr/>
          <p:nvPr/>
        </p:nvSpPr>
        <p:spPr>
          <a:xfrm rot="10800000">
            <a:off x="819620" y="201658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6" name="TextBox 15">
            <a:extLst>
              <a:ext uri="{FF2B5EF4-FFF2-40B4-BE49-F238E27FC236}">
                <a16:creationId xmlns:a16="http://schemas.microsoft.com/office/drawing/2014/main" id="{90384868-C15F-1199-E36B-E507D4EEDBD3}"/>
              </a:ext>
            </a:extLst>
          </p:cNvPr>
          <p:cNvSpPr txBox="1"/>
          <p:nvPr/>
        </p:nvSpPr>
        <p:spPr>
          <a:xfrm>
            <a:off x="1003324" y="1222968"/>
            <a:ext cx="10829888" cy="633139"/>
          </a:xfrm>
          <a:prstGeom prst="rect">
            <a:avLst/>
          </a:prstGeom>
          <a:noFill/>
        </p:spPr>
        <p:txBody>
          <a:bodyPr wrap="none" lIns="91440" tIns="45720" rIns="91440" bIns="45720" rtlCol="0" anchor="t">
            <a:noAutofit/>
          </a:bodyPr>
          <a:lstStyle/>
          <a:p>
            <a:pPr algn="ctr"/>
            <a:r>
              <a:rPr lang="en-US"/>
              <a:t>VC </a:t>
            </a:r>
            <a:r>
              <a:rPr lang="en-US" sz="1800"/>
              <a:t>O139 does not currently circulate outside of South Asia.</a:t>
            </a:r>
          </a:p>
          <a:p>
            <a:pPr algn="ctr"/>
            <a:r>
              <a:rPr lang="en-US" sz="1800"/>
              <a:t>Current tests do not always perform well for O139 and sometimes the O139 band might falsely appear.</a:t>
            </a:r>
          </a:p>
          <a:p>
            <a:endParaRPr lang="en-US"/>
          </a:p>
        </p:txBody>
      </p:sp>
      <p:grpSp>
        <p:nvGrpSpPr>
          <p:cNvPr id="10" name="Group 9">
            <a:extLst>
              <a:ext uri="{FF2B5EF4-FFF2-40B4-BE49-F238E27FC236}">
                <a16:creationId xmlns:a16="http://schemas.microsoft.com/office/drawing/2014/main" id="{90B6AFA4-A204-E52C-CB80-863C02EED6A0}"/>
              </a:ext>
            </a:extLst>
          </p:cNvPr>
          <p:cNvGrpSpPr/>
          <p:nvPr/>
        </p:nvGrpSpPr>
        <p:grpSpPr>
          <a:xfrm>
            <a:off x="5677868" y="2017849"/>
            <a:ext cx="5275923" cy="4502119"/>
            <a:chOff x="5677868" y="2017849"/>
            <a:chExt cx="5275923" cy="4502119"/>
          </a:xfrm>
        </p:grpSpPr>
        <p:sp>
          <p:nvSpPr>
            <p:cNvPr id="12"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15" name="Straight Arrow Connector 14">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30" name="Straight Arrow Connector 2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5">
              <a:extLst>
                <a:ext uri="{FF2B5EF4-FFF2-40B4-BE49-F238E27FC236}">
                  <a16:creationId xmlns:a16="http://schemas.microsoft.com/office/drawing/2014/main" id="{3EFFDB56-26D1-DC93-2412-2645F1B9B128}"/>
                </a:ext>
              </a:extLst>
            </p:cNvPr>
            <p:cNvSpPr txBox="1"/>
            <p:nvPr/>
          </p:nvSpPr>
          <p:spPr>
            <a:xfrm>
              <a:off x="5677868" y="3604040"/>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Control band</a:t>
              </a:r>
            </a:p>
          </p:txBody>
        </p:sp>
        <p:pic>
          <p:nvPicPr>
            <p:cNvPr id="31" name="Picture 30">
              <a:extLst>
                <a:ext uri="{FF2B5EF4-FFF2-40B4-BE49-F238E27FC236}">
                  <a16:creationId xmlns:a16="http://schemas.microsoft.com/office/drawing/2014/main" id="{BFD781A4-3474-2203-7F11-CFA3484C0A23}"/>
                </a:ext>
              </a:extLst>
            </p:cNvPr>
            <p:cNvPicPr>
              <a:picLocks noChangeAspect="1"/>
            </p:cNvPicPr>
            <p:nvPr/>
          </p:nvPicPr>
          <p:blipFill>
            <a:blip r:embed="rId3"/>
            <a:srcRect/>
            <a:stretch/>
          </p:blipFill>
          <p:spPr>
            <a:xfrm>
              <a:off x="6977684" y="2017849"/>
              <a:ext cx="1138466" cy="4502119"/>
            </a:xfrm>
            <a:prstGeom prst="rect">
              <a:avLst/>
            </a:prstGeom>
          </p:spPr>
        </p:pic>
        <p:pic>
          <p:nvPicPr>
            <p:cNvPr id="32" name="Picture 31">
              <a:extLst>
                <a:ext uri="{FF2B5EF4-FFF2-40B4-BE49-F238E27FC236}">
                  <a16:creationId xmlns:a16="http://schemas.microsoft.com/office/drawing/2014/main" id="{D7705AFA-1F6E-AC73-FC4F-2F1FA57AC4CA}"/>
                </a:ext>
              </a:extLst>
            </p:cNvPr>
            <p:cNvPicPr>
              <a:picLocks noChangeAspect="1"/>
            </p:cNvPicPr>
            <p:nvPr/>
          </p:nvPicPr>
          <p:blipFill rotWithShape="1">
            <a:blip r:embed="rId4"/>
            <a:srcRect t="41368" b="1076"/>
            <a:stretch/>
          </p:blipFill>
          <p:spPr>
            <a:xfrm>
              <a:off x="9531716" y="3150992"/>
              <a:ext cx="1422075" cy="3224363"/>
            </a:xfrm>
            <a:prstGeom prst="rect">
              <a:avLst/>
            </a:prstGeom>
          </p:spPr>
        </p:pic>
        <p:sp>
          <p:nvSpPr>
            <p:cNvPr id="33" name="TextBox 20">
              <a:extLst>
                <a:ext uri="{FF2B5EF4-FFF2-40B4-BE49-F238E27FC236}">
                  <a16:creationId xmlns:a16="http://schemas.microsoft.com/office/drawing/2014/main" id="{C999335A-7FCD-B959-0D6B-DEE81967665D}"/>
                </a:ext>
              </a:extLst>
            </p:cNvPr>
            <p:cNvSpPr txBox="1"/>
            <p:nvPr/>
          </p:nvSpPr>
          <p:spPr>
            <a:xfrm>
              <a:off x="8165695" y="4559625"/>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Control band</a:t>
              </a:r>
            </a:p>
          </p:txBody>
        </p:sp>
        <p:sp>
          <p:nvSpPr>
            <p:cNvPr id="34" name="TextBox 21">
              <a:extLst>
                <a:ext uri="{FF2B5EF4-FFF2-40B4-BE49-F238E27FC236}">
                  <a16:creationId xmlns:a16="http://schemas.microsoft.com/office/drawing/2014/main" id="{8F60DAD7-6986-1E78-7DCF-50B8C4D91408}"/>
                </a:ext>
              </a:extLst>
            </p:cNvPr>
            <p:cNvSpPr txBox="1"/>
            <p:nvPr/>
          </p:nvSpPr>
          <p:spPr>
            <a:xfrm>
              <a:off x="8165695" y="4957790"/>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35" name="Straight Arrow Connector 34">
              <a:extLst>
                <a:ext uri="{FF2B5EF4-FFF2-40B4-BE49-F238E27FC236}">
                  <a16:creationId xmlns:a16="http://schemas.microsoft.com/office/drawing/2014/main" id="{D66A2D65-DC4F-9C5F-9899-9937A697AE44}"/>
                </a:ext>
              </a:extLst>
            </p:cNvPr>
            <p:cNvCxnSpPr>
              <a:cxnSpLocks/>
              <a:stCxn id="21" idx="3"/>
            </p:cNvCxnSpPr>
            <p:nvPr/>
          </p:nvCxnSpPr>
          <p:spPr>
            <a:xfrm>
              <a:off x="9438384" y="471351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705BACC-E120-2E55-3FB3-49833C138BAF}"/>
                </a:ext>
              </a:extLst>
            </p:cNvPr>
            <p:cNvCxnSpPr>
              <a:cxnSpLocks/>
            </p:cNvCxnSpPr>
            <p:nvPr/>
          </p:nvCxnSpPr>
          <p:spPr>
            <a:xfrm>
              <a:off x="9438384" y="5104267"/>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TextBox 24">
              <a:extLst>
                <a:ext uri="{FF2B5EF4-FFF2-40B4-BE49-F238E27FC236}">
                  <a16:creationId xmlns:a16="http://schemas.microsoft.com/office/drawing/2014/main" id="{57D010AB-043D-4AF4-2AA7-E91BDF2D2587}"/>
                </a:ext>
              </a:extLst>
            </p:cNvPr>
            <p:cNvSpPr txBox="1"/>
            <p:nvPr/>
          </p:nvSpPr>
          <p:spPr>
            <a:xfrm>
              <a:off x="8165695" y="4763174"/>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38" name="Straight Arrow Connector 37">
              <a:extLst>
                <a:ext uri="{FF2B5EF4-FFF2-40B4-BE49-F238E27FC236}">
                  <a16:creationId xmlns:a16="http://schemas.microsoft.com/office/drawing/2014/main" id="{D9D4559F-0D26-6706-086C-8614035824B4}"/>
                </a:ext>
              </a:extLst>
            </p:cNvPr>
            <p:cNvCxnSpPr>
              <a:cxnSpLocks/>
            </p:cNvCxnSpPr>
            <p:nvPr/>
          </p:nvCxnSpPr>
          <p:spPr>
            <a:xfrm>
              <a:off x="9438384" y="491788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A089112-B5B5-2338-4C13-098337D90073}"/>
              </a:ext>
            </a:extLst>
          </p:cNvPr>
          <p:cNvGrpSpPr/>
          <p:nvPr/>
        </p:nvGrpSpPr>
        <p:grpSpPr>
          <a:xfrm>
            <a:off x="2374262" y="2562571"/>
            <a:ext cx="3600000" cy="4708981"/>
            <a:chOff x="2374037" y="2647403"/>
            <a:chExt cx="3600000" cy="4708981"/>
          </a:xfrm>
        </p:grpSpPr>
        <p:sp>
          <p:nvSpPr>
            <p:cNvPr id="4" name="Oval 3">
              <a:extLst>
                <a:ext uri="{FF2B5EF4-FFF2-40B4-BE49-F238E27FC236}">
                  <a16:creationId xmlns:a16="http://schemas.microsoft.com/office/drawing/2014/main" id="{B52A1317-D04D-2F6F-3F24-870FDAB57B36}"/>
                </a:ext>
              </a:extLst>
            </p:cNvPr>
            <p:cNvSpPr/>
            <p:nvPr/>
          </p:nvSpPr>
          <p:spPr>
            <a:xfrm>
              <a:off x="2374037" y="3117889"/>
              <a:ext cx="3600000" cy="36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7EC28DE-2951-6FDE-5679-94F53702F9E3}"/>
                </a:ext>
              </a:extLst>
            </p:cNvPr>
            <p:cNvSpPr txBox="1"/>
            <p:nvPr/>
          </p:nvSpPr>
          <p:spPr>
            <a:xfrm>
              <a:off x="3349295" y="2647403"/>
              <a:ext cx="1219670" cy="4708981"/>
            </a:xfrm>
            <a:prstGeom prst="rect">
              <a:avLst/>
            </a:prstGeom>
            <a:noFill/>
          </p:spPr>
          <p:txBody>
            <a:bodyPr wrap="square" rtlCol="0">
              <a:spAutoFit/>
            </a:bodyPr>
            <a:lstStyle/>
            <a:p>
              <a:r>
                <a:rPr lang="en-HU" sz="30000" b="1">
                  <a:solidFill>
                    <a:schemeClr val="accent5">
                      <a:lumMod val="60000"/>
                      <a:lumOff val="40000"/>
                    </a:schemeClr>
                  </a:solidFill>
                  <a:latin typeface="Trebuchet MS" panose="020B0703020202090204" pitchFamily="34" charset="0"/>
                </a:rPr>
                <a:t>!</a:t>
              </a:r>
            </a:p>
          </p:txBody>
        </p:sp>
        <p:sp>
          <p:nvSpPr>
            <p:cNvPr id="28" name="Text Placeholder 18">
              <a:extLst>
                <a:ext uri="{FF2B5EF4-FFF2-40B4-BE49-F238E27FC236}">
                  <a16:creationId xmlns:a16="http://schemas.microsoft.com/office/drawing/2014/main" id="{AA0770AA-A773-CC12-C833-91258E19B8FC}"/>
                </a:ext>
              </a:extLst>
            </p:cNvPr>
            <p:cNvSpPr txBox="1">
              <a:spLocks/>
            </p:cNvSpPr>
            <p:nvPr/>
          </p:nvSpPr>
          <p:spPr>
            <a:xfrm>
              <a:off x="2487853" y="3462685"/>
              <a:ext cx="3362584" cy="2781566"/>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500" b="1">
                  <a:solidFill>
                    <a:schemeClr val="accent1"/>
                  </a:solidFill>
                </a:rPr>
                <a:t>ACTIONS</a:t>
              </a:r>
              <a:r>
                <a:rPr lang="en-US" sz="2800" b="1"/>
                <a:t> </a:t>
              </a:r>
            </a:p>
            <a:p>
              <a:pPr algn="ctr"/>
              <a:r>
                <a:rPr lang="en-US" sz="2000" b="1"/>
                <a:t>1.Redo the test</a:t>
              </a:r>
            </a:p>
            <a:p>
              <a:pPr algn="ctr"/>
              <a:r>
                <a:rPr lang="en-US" sz="2000" b="1"/>
                <a:t>2.If same result, report </a:t>
              </a:r>
              <a:r>
                <a:rPr lang="en-US" sz="2000" b="1" u="sng"/>
                <a:t>O1 and O139 reactive</a:t>
              </a:r>
              <a:endParaRPr lang="en-US" sz="2000" b="1"/>
            </a:p>
            <a:p>
              <a:pPr algn="ctr"/>
              <a:r>
                <a:rPr lang="en-US" sz="2000" b="1"/>
                <a:t>3.Send the sample to a laboratory for further confirmation</a:t>
              </a:r>
              <a:endParaRPr lang="en-US" sz="2000">
                <a:solidFill>
                  <a:srgbClr val="000000"/>
                </a:solidFill>
              </a:endParaRPr>
            </a:p>
            <a:p>
              <a:pPr algn="ctr"/>
              <a:endParaRPr lang="en-US" b="1"/>
            </a:p>
            <a:p>
              <a:endParaRPr lang="en-GB"/>
            </a:p>
          </p:txBody>
        </p:sp>
      </p:grpSp>
      <p:cxnSp>
        <p:nvCxnSpPr>
          <p:cNvPr id="17" name="Straight Arrow Connector 16">
            <a:extLst>
              <a:ext uri="{FF2B5EF4-FFF2-40B4-BE49-F238E27FC236}">
                <a16:creationId xmlns:a16="http://schemas.microsoft.com/office/drawing/2014/main" id="{A53D5A91-A1DD-F089-C7BD-0D421F4A4ECF}"/>
              </a:ext>
            </a:extLst>
          </p:cNvPr>
          <p:cNvCxnSpPr>
            <a:cxnSpLocks/>
          </p:cNvCxnSpPr>
          <p:nvPr/>
        </p:nvCxnSpPr>
        <p:spPr>
          <a:xfrm>
            <a:off x="6977684" y="3786905"/>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Google Shape;18;p31">
            <a:extLst>
              <a:ext uri="{FF2B5EF4-FFF2-40B4-BE49-F238E27FC236}">
                <a16:creationId xmlns:a16="http://schemas.microsoft.com/office/drawing/2014/main" id="{158563B3-8370-B09B-ACC4-B10A22911B8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40</a:t>
            </a:fld>
            <a:endParaRPr sz="1200">
              <a:solidFill>
                <a:schemeClr val="tx1">
                  <a:lumMod val="40000"/>
                  <a:lumOff val="60000"/>
                </a:schemeClr>
              </a:solidFill>
            </a:endParaRPr>
          </a:p>
        </p:txBody>
      </p:sp>
    </p:spTree>
    <p:extLst>
      <p:ext uri="{BB962C8B-B14F-4D97-AF65-F5344CB8AC3E}">
        <p14:creationId xmlns:p14="http://schemas.microsoft.com/office/powerpoint/2010/main" val="3733948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73918" y="365125"/>
            <a:ext cx="10515600" cy="1325563"/>
          </a:xfrm>
        </p:spPr>
        <p:txBody>
          <a:bodyPr/>
          <a:lstStyle/>
          <a:p>
            <a:r>
              <a:rPr lang="en-GB" b="1"/>
              <a:t>Troubleshooting the results</a:t>
            </a:r>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3" name="Content Placeholder 2">
            <a:extLst>
              <a:ext uri="{FF2B5EF4-FFF2-40B4-BE49-F238E27FC236}">
                <a16:creationId xmlns:a16="http://schemas.microsoft.com/office/drawing/2014/main" id="{D0421060-6409-CAB3-7A4F-1D546BEE1D8D}"/>
              </a:ext>
            </a:extLst>
          </p:cNvPr>
          <p:cNvSpPr>
            <a:spLocks noGrp="1"/>
          </p:cNvSpPr>
          <p:nvPr>
            <p:ph idx="1"/>
          </p:nvPr>
        </p:nvSpPr>
        <p:spPr>
          <a:xfrm>
            <a:off x="4374104" y="4316861"/>
            <a:ext cx="6704861" cy="1950897"/>
          </a:xfrm>
          <a:ln w="6350">
            <a:solidFill>
              <a:schemeClr val="tx1"/>
            </a:solidFill>
          </a:ln>
        </p:spPr>
        <p:txBody>
          <a:bodyPr lIns="216000" tIns="216000" rIns="216000" bIns="216000" anchor="t" anchorCtr="0">
            <a:noAutofit/>
          </a:bodyPr>
          <a:lstStyle/>
          <a:p>
            <a:pPr marL="197485" indent="-197485" algn="l">
              <a:spcAft>
                <a:spcPts val="600"/>
              </a:spcAft>
              <a:buFont typeface="Arial" panose="020B0604020202020204" pitchFamily="34" charset="0"/>
              <a:buChar char="•"/>
            </a:pPr>
            <a:r>
              <a:rPr lang="en-US" sz="2000" b="1">
                <a:solidFill>
                  <a:schemeClr val="accent1"/>
                </a:solidFill>
              </a:rPr>
              <a:t>RDT reactive </a:t>
            </a:r>
            <a:r>
              <a:rPr lang="en-US" sz="2000"/>
              <a:t>=  strong probability that a suspected case is infected with VC but not 100% certainty</a:t>
            </a:r>
            <a:endParaRPr lang="en-US"/>
          </a:p>
          <a:p>
            <a:pPr marL="197485" indent="-197485" algn="l">
              <a:spcAft>
                <a:spcPts val="600"/>
              </a:spcAft>
              <a:buFont typeface="Arial" panose="020B0604020202020204" pitchFamily="34" charset="0"/>
              <a:buChar char="•"/>
            </a:pPr>
            <a:r>
              <a:rPr lang="en-US" sz="2000" b="1">
                <a:solidFill>
                  <a:schemeClr val="accent1"/>
                </a:solidFill>
              </a:rPr>
              <a:t>RDT non-reactive</a:t>
            </a:r>
            <a:r>
              <a:rPr lang="en-US" sz="2000"/>
              <a:t>  =  strong probability that a suspected case is not infected with VC but not 100% certainty</a:t>
            </a:r>
          </a:p>
        </p:txBody>
      </p:sp>
      <p:grpSp>
        <p:nvGrpSpPr>
          <p:cNvPr id="24" name="Group 23">
            <a:extLst>
              <a:ext uri="{FF2B5EF4-FFF2-40B4-BE49-F238E27FC236}">
                <a16:creationId xmlns:a16="http://schemas.microsoft.com/office/drawing/2014/main" id="{7AB5A9A0-CD6C-F60E-238D-BCF5616DD6F1}"/>
              </a:ext>
            </a:extLst>
          </p:cNvPr>
          <p:cNvGrpSpPr/>
          <p:nvPr/>
        </p:nvGrpSpPr>
        <p:grpSpPr>
          <a:xfrm>
            <a:off x="1334072" y="1812870"/>
            <a:ext cx="9295110" cy="2046303"/>
            <a:chOff x="1506765" y="1782538"/>
            <a:chExt cx="9295110" cy="2046303"/>
          </a:xfrm>
        </p:grpSpPr>
        <p:grpSp>
          <p:nvGrpSpPr>
            <p:cNvPr id="23" name="Group 22">
              <a:extLst>
                <a:ext uri="{FF2B5EF4-FFF2-40B4-BE49-F238E27FC236}">
                  <a16:creationId xmlns:a16="http://schemas.microsoft.com/office/drawing/2014/main" id="{289690CC-D9D4-8D95-17EC-8037CBB47A7A}"/>
                </a:ext>
              </a:extLst>
            </p:cNvPr>
            <p:cNvGrpSpPr/>
            <p:nvPr/>
          </p:nvGrpSpPr>
          <p:grpSpPr>
            <a:xfrm>
              <a:off x="1506765" y="1782538"/>
              <a:ext cx="2520000" cy="2044631"/>
              <a:chOff x="635333" y="1893053"/>
              <a:chExt cx="2520000" cy="2044631"/>
            </a:xfrm>
          </p:grpSpPr>
          <p:sp>
            <p:nvSpPr>
              <p:cNvPr id="4" name="Text Placeholder 4">
                <a:extLst>
                  <a:ext uri="{FF2B5EF4-FFF2-40B4-BE49-F238E27FC236}">
                    <a16:creationId xmlns:a16="http://schemas.microsoft.com/office/drawing/2014/main" id="{A34C2438-08BD-2BF0-6A06-9B067CB26781}"/>
                  </a:ext>
                </a:extLst>
              </p:cNvPr>
              <p:cNvSpPr txBox="1">
                <a:spLocks/>
              </p:cNvSpPr>
              <p:nvPr/>
            </p:nvSpPr>
            <p:spPr>
              <a:xfrm>
                <a:off x="635333" y="1986786"/>
                <a:ext cx="2520000" cy="1950898"/>
              </a:xfrm>
              <a:prstGeom prst="rect">
                <a:avLst/>
              </a:prstGeom>
              <a:ln w="6350">
                <a:solidFill>
                  <a:schemeClr val="tx1">
                    <a:lumMod val="75000"/>
                  </a:schemeClr>
                </a:solidFill>
              </a:ln>
            </p:spPr>
            <p:txBody>
              <a:bodyPr lIns="180000" tIns="216000" rIns="180000" bIns="216000"/>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Results not read in the recommended timeframe (waited too long or too little).</a:t>
                </a:r>
              </a:p>
            </p:txBody>
          </p:sp>
          <p:sp>
            <p:nvSpPr>
              <p:cNvPr id="9" name="Triangle 8">
                <a:extLst>
                  <a:ext uri="{FF2B5EF4-FFF2-40B4-BE49-F238E27FC236}">
                    <a16:creationId xmlns:a16="http://schemas.microsoft.com/office/drawing/2014/main" id="{17185194-7C24-BF84-5A32-053437B382E6}"/>
                  </a:ext>
                </a:extLst>
              </p:cNvPr>
              <p:cNvSpPr/>
              <p:nvPr/>
            </p:nvSpPr>
            <p:spPr>
              <a:xfrm rot="10800000">
                <a:off x="7309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0" name="Group 19">
              <a:extLst>
                <a:ext uri="{FF2B5EF4-FFF2-40B4-BE49-F238E27FC236}">
                  <a16:creationId xmlns:a16="http://schemas.microsoft.com/office/drawing/2014/main" id="{82013FBA-EF50-D153-2450-A49E6F09A171}"/>
                </a:ext>
              </a:extLst>
            </p:cNvPr>
            <p:cNvGrpSpPr/>
            <p:nvPr/>
          </p:nvGrpSpPr>
          <p:grpSpPr>
            <a:xfrm>
              <a:off x="4894320" y="1784209"/>
              <a:ext cx="2520000" cy="2044632"/>
              <a:chOff x="3434289" y="1893053"/>
              <a:chExt cx="2520000" cy="2044632"/>
            </a:xfrm>
          </p:grpSpPr>
          <p:sp>
            <p:nvSpPr>
              <p:cNvPr id="6" name="Text Placeholder 5">
                <a:extLst>
                  <a:ext uri="{FF2B5EF4-FFF2-40B4-BE49-F238E27FC236}">
                    <a16:creationId xmlns:a16="http://schemas.microsoft.com/office/drawing/2014/main" id="{E37FB769-7ACD-4913-8374-87D87A76CD65}"/>
                  </a:ext>
                </a:extLst>
              </p:cNvPr>
              <p:cNvSpPr txBox="1">
                <a:spLocks/>
              </p:cNvSpPr>
              <p:nvPr/>
            </p:nvSpPr>
            <p:spPr>
              <a:xfrm>
                <a:off x="3434289" y="1986787"/>
                <a:ext cx="2520000" cy="1950898"/>
              </a:xfrm>
              <a:prstGeom prst="rect">
                <a:avLst/>
              </a:prstGeom>
              <a:ln w="6350">
                <a:solidFill>
                  <a:schemeClr val="tx1">
                    <a:lumMod val="75000"/>
                  </a:schemeClr>
                </a:solidFill>
              </a:ln>
            </p:spPr>
            <p:txBody>
              <a:bodyPr lIns="180000" tIns="216000" rIns="216000" bIns="216000" anchor="t"/>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Misinterpretation of results. Misreading of weak bands.</a:t>
                </a:r>
              </a:p>
            </p:txBody>
          </p:sp>
          <p:sp>
            <p:nvSpPr>
              <p:cNvPr id="10" name="Triangle 9">
                <a:extLst>
                  <a:ext uri="{FF2B5EF4-FFF2-40B4-BE49-F238E27FC236}">
                    <a16:creationId xmlns:a16="http://schemas.microsoft.com/office/drawing/2014/main" id="{43802C12-AFF3-60CA-DD5F-30AEEC773345}"/>
                  </a:ext>
                </a:extLst>
              </p:cNvPr>
              <p:cNvSpPr/>
              <p:nvPr/>
            </p:nvSpPr>
            <p:spPr>
              <a:xfrm rot="10800000">
                <a:off x="355035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1" name="Group 20">
              <a:extLst>
                <a:ext uri="{FF2B5EF4-FFF2-40B4-BE49-F238E27FC236}">
                  <a16:creationId xmlns:a16="http://schemas.microsoft.com/office/drawing/2014/main" id="{7FA56018-B4BF-FE4F-5F52-1DDCC5718806}"/>
                </a:ext>
              </a:extLst>
            </p:cNvPr>
            <p:cNvGrpSpPr/>
            <p:nvPr/>
          </p:nvGrpSpPr>
          <p:grpSpPr>
            <a:xfrm>
              <a:off x="8281875" y="1784209"/>
              <a:ext cx="2520000" cy="2044632"/>
              <a:chOff x="6233245" y="1893053"/>
              <a:chExt cx="2520000" cy="2044632"/>
            </a:xfrm>
          </p:grpSpPr>
          <p:sp>
            <p:nvSpPr>
              <p:cNvPr id="7" name="Text Placeholder 6">
                <a:extLst>
                  <a:ext uri="{FF2B5EF4-FFF2-40B4-BE49-F238E27FC236}">
                    <a16:creationId xmlns:a16="http://schemas.microsoft.com/office/drawing/2014/main" id="{15725655-96B5-71EC-4F44-AECBDA4D9133}"/>
                  </a:ext>
                </a:extLst>
              </p:cNvPr>
              <p:cNvSpPr txBox="1">
                <a:spLocks/>
              </p:cNvSpPr>
              <p:nvPr/>
            </p:nvSpPr>
            <p:spPr>
              <a:xfrm>
                <a:off x="6233245" y="1986786"/>
                <a:ext cx="2520000" cy="1950899"/>
              </a:xfrm>
              <a:prstGeom prst="rect">
                <a:avLst/>
              </a:prstGeom>
              <a:ln w="6350">
                <a:solidFill>
                  <a:schemeClr val="tx1">
                    <a:lumMod val="75000"/>
                  </a:schemeClr>
                </a:solidFill>
              </a:ln>
            </p:spPr>
            <p:txBody>
              <a:bodyPr lIns="180000" tIns="216000" rIns="216000" bIns="216000"/>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The absence of a control band invalidates the test, which should therefore be repeated.</a:t>
                </a:r>
              </a:p>
            </p:txBody>
          </p:sp>
          <p:sp>
            <p:nvSpPr>
              <p:cNvPr id="11" name="Triangle 10">
                <a:extLst>
                  <a:ext uri="{FF2B5EF4-FFF2-40B4-BE49-F238E27FC236}">
                    <a16:creationId xmlns:a16="http://schemas.microsoft.com/office/drawing/2014/main" id="{BFB3962E-BB8C-4FCF-BEBD-7BF9472C86BC}"/>
                  </a:ext>
                </a:extLst>
              </p:cNvPr>
              <p:cNvSpPr/>
              <p:nvPr/>
            </p:nvSpPr>
            <p:spPr>
              <a:xfrm rot="10800000">
                <a:off x="639261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grpSp>
        <p:nvGrpSpPr>
          <p:cNvPr id="22" name="Group 21">
            <a:extLst>
              <a:ext uri="{FF2B5EF4-FFF2-40B4-BE49-F238E27FC236}">
                <a16:creationId xmlns:a16="http://schemas.microsoft.com/office/drawing/2014/main" id="{87B3D2FD-FA33-49D3-314A-1399674AFAC7}"/>
              </a:ext>
            </a:extLst>
          </p:cNvPr>
          <p:cNvGrpSpPr/>
          <p:nvPr/>
        </p:nvGrpSpPr>
        <p:grpSpPr>
          <a:xfrm>
            <a:off x="1334072" y="4223127"/>
            <a:ext cx="2520000" cy="2044632"/>
            <a:chOff x="9032201" y="1893053"/>
            <a:chExt cx="2520000" cy="2044632"/>
          </a:xfrm>
        </p:grpSpPr>
        <p:sp>
          <p:nvSpPr>
            <p:cNvPr id="8" name="Text Placeholder 6">
              <a:extLst>
                <a:ext uri="{FF2B5EF4-FFF2-40B4-BE49-F238E27FC236}">
                  <a16:creationId xmlns:a16="http://schemas.microsoft.com/office/drawing/2014/main" id="{DBEC57FA-2471-8F7F-8B28-1CA97764BACD}"/>
                </a:ext>
              </a:extLst>
            </p:cNvPr>
            <p:cNvSpPr txBox="1">
              <a:spLocks/>
            </p:cNvSpPr>
            <p:nvPr/>
          </p:nvSpPr>
          <p:spPr>
            <a:xfrm>
              <a:off x="9032201" y="1986787"/>
              <a:ext cx="2520000" cy="1950898"/>
            </a:xfrm>
            <a:prstGeom prst="rect">
              <a:avLst/>
            </a:prstGeom>
            <a:ln w="6350">
              <a:solidFill>
                <a:schemeClr val="tx1">
                  <a:lumMod val="75000"/>
                </a:schemeClr>
              </a:solidFill>
            </a:ln>
          </p:spPr>
          <p:txBody>
            <a:bodyPr vert="horz" wrap="square"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False negatives/</a:t>
              </a:r>
              <a:br>
                <a:rPr lang="en-US" sz="2000"/>
              </a:br>
              <a:r>
                <a:rPr lang="en-US" sz="2000"/>
                <a:t>false positives can occur.</a:t>
              </a:r>
            </a:p>
          </p:txBody>
        </p:sp>
        <p:sp>
          <p:nvSpPr>
            <p:cNvPr id="12" name="Triangle 11">
              <a:extLst>
                <a:ext uri="{FF2B5EF4-FFF2-40B4-BE49-F238E27FC236}">
                  <a16:creationId xmlns:a16="http://schemas.microsoft.com/office/drawing/2014/main" id="{0374E4F1-C1C8-B352-5368-A269EFD44B19}"/>
                </a:ext>
              </a:extLst>
            </p:cNvPr>
            <p:cNvSpPr/>
            <p:nvPr/>
          </p:nvSpPr>
          <p:spPr>
            <a:xfrm rot="10800000">
              <a:off x="9143439" y="189305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sp>
        <p:nvSpPr>
          <p:cNvPr id="16" name="Triangle 15">
            <a:extLst>
              <a:ext uri="{FF2B5EF4-FFF2-40B4-BE49-F238E27FC236}">
                <a16:creationId xmlns:a16="http://schemas.microsoft.com/office/drawing/2014/main" id="{045B6AE5-CC90-5306-DFA6-AA98F431C8A3}"/>
              </a:ext>
            </a:extLst>
          </p:cNvPr>
          <p:cNvSpPr/>
          <p:nvPr/>
        </p:nvSpPr>
        <p:spPr>
          <a:xfrm rot="5400000">
            <a:off x="4194099" y="451846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Google Shape;18;p31">
            <a:extLst>
              <a:ext uri="{FF2B5EF4-FFF2-40B4-BE49-F238E27FC236}">
                <a16:creationId xmlns:a16="http://schemas.microsoft.com/office/drawing/2014/main" id="{70CFA828-4B51-EB3C-94BA-9DDB0AE87D2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41</a:t>
            </a:fld>
            <a:endParaRPr sz="1200">
              <a:solidFill>
                <a:schemeClr val="tx1">
                  <a:lumMod val="40000"/>
                  <a:lumOff val="60000"/>
                </a:schemeClr>
              </a:solidFill>
            </a:endParaRPr>
          </a:p>
        </p:txBody>
      </p:sp>
    </p:spTree>
    <p:extLst>
      <p:ext uri="{BB962C8B-B14F-4D97-AF65-F5344CB8AC3E}">
        <p14:creationId xmlns:p14="http://schemas.microsoft.com/office/powerpoint/2010/main" val="4067648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a:bodyPr>
          <a:lstStyle/>
          <a:p>
            <a:r>
              <a:rPr lang="en-US"/>
              <a:t>REPORTING</a:t>
            </a:r>
            <a:endParaRPr lang="fr-FR"/>
          </a:p>
        </p:txBody>
      </p:sp>
      <p:pic>
        <p:nvPicPr>
          <p:cNvPr id="6" name="Picture Placeholder 5">
            <a:extLst>
              <a:ext uri="{FF2B5EF4-FFF2-40B4-BE49-F238E27FC236}">
                <a16:creationId xmlns:a16="http://schemas.microsoft.com/office/drawing/2014/main" id="{9D990A1E-F35B-8736-B730-77500E088332}"/>
              </a:ext>
            </a:extLst>
          </p:cNvPr>
          <p:cNvPicPr>
            <a:picLocks noGrp="1" noChangeAspect="1"/>
          </p:cNvPicPr>
          <p:nvPr>
            <p:ph type="pic" sz="quarter" idx="10"/>
          </p:nvPr>
        </p:nvPicPr>
        <p:blipFill>
          <a:blip r:embed="rId3"/>
          <a:srcRect l="8056" r="8056"/>
          <a:stretch>
            <a:fillRect/>
          </a:stretch>
        </p:blipFill>
        <p:spPr>
          <a:xfrm>
            <a:off x="7950390" y="2368296"/>
            <a:ext cx="4018579" cy="4790377"/>
          </a:xfrm>
        </p:spPr>
      </p:pic>
    </p:spTree>
    <p:extLst>
      <p:ext uri="{BB962C8B-B14F-4D97-AF65-F5344CB8AC3E}">
        <p14:creationId xmlns:p14="http://schemas.microsoft.com/office/powerpoint/2010/main" val="3499687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a:extLst>
              <a:ext uri="{FF2B5EF4-FFF2-40B4-BE49-F238E27FC236}">
                <a16:creationId xmlns:a16="http://schemas.microsoft.com/office/drawing/2014/main" id="{B2C1A36F-31F8-258F-F11D-F2F8BC987BFD}"/>
              </a:ext>
            </a:extLst>
          </p:cNvPr>
          <p:cNvSpPr txBox="1"/>
          <p:nvPr/>
        </p:nvSpPr>
        <p:spPr>
          <a:xfrm>
            <a:off x="787401" y="1854373"/>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2800">
                <a:solidFill>
                  <a:srgbClr val="414141"/>
                </a:solidFill>
                <a:latin typeface="Trebuchet MS"/>
              </a:rPr>
              <a:t>Any and all RDT results should be immediately recorded in an electronic or paper-based register.</a:t>
            </a:r>
            <a:endParaRPr lang="en-US" sz="2800"/>
          </a:p>
        </p:txBody>
      </p:sp>
      <p:sp>
        <p:nvSpPr>
          <p:cNvPr id="17" name="TextBox 6">
            <a:extLst>
              <a:ext uri="{FF2B5EF4-FFF2-40B4-BE49-F238E27FC236}">
                <a16:creationId xmlns:a16="http://schemas.microsoft.com/office/drawing/2014/main" id="{1BC93FB7-BC66-22F4-1C9C-CF1AD38D28EF}"/>
              </a:ext>
            </a:extLst>
          </p:cNvPr>
          <p:cNvSpPr txBox="1"/>
          <p:nvPr/>
        </p:nvSpPr>
        <p:spPr>
          <a:xfrm>
            <a:off x="775855" y="4012450"/>
            <a:ext cx="10640291" cy="1620000"/>
          </a:xfrm>
          <a:prstGeom prst="rect">
            <a:avLst/>
          </a:prstGeom>
          <a:noFill/>
          <a:ln>
            <a:solidFill>
              <a:schemeClr val="tx1"/>
            </a:solidFill>
          </a:ln>
        </p:spPr>
        <p:txBody>
          <a:bodyPr wrap="square" lIns="91440" tIns="45720" rIns="91440" bIns="45720"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GB" sz="2800">
                <a:solidFill>
                  <a:srgbClr val="414141"/>
                </a:solidFill>
                <a:latin typeface="Trebuchet MS"/>
              </a:rPr>
              <a:t>Any and all RDT results should be reported, even if the RDT is non-reactive or invalid.</a:t>
            </a:r>
            <a:endParaRPr lang="en-US" sz="2800"/>
          </a:p>
        </p:txBody>
      </p:sp>
      <p:sp>
        <p:nvSpPr>
          <p:cNvPr id="11" name="Triangle 8">
            <a:extLst>
              <a:ext uri="{FF2B5EF4-FFF2-40B4-BE49-F238E27FC236}">
                <a16:creationId xmlns:a16="http://schemas.microsoft.com/office/drawing/2014/main" id="{A5F23F1C-F5DF-AEC1-53BB-E7E1D641C700}"/>
              </a:ext>
            </a:extLst>
          </p:cNvPr>
          <p:cNvSpPr/>
          <p:nvPr/>
        </p:nvSpPr>
        <p:spPr>
          <a:xfrm rot="10800000">
            <a:off x="853349" y="3853783"/>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 name="Triangle 8">
            <a:extLst>
              <a:ext uri="{FF2B5EF4-FFF2-40B4-BE49-F238E27FC236}">
                <a16:creationId xmlns:a16="http://schemas.microsoft.com/office/drawing/2014/main" id="{BE756171-B268-46C9-7B99-93D37417AB2E}"/>
              </a:ext>
            </a:extLst>
          </p:cNvPr>
          <p:cNvSpPr/>
          <p:nvPr/>
        </p:nvSpPr>
        <p:spPr>
          <a:xfrm rot="10800000">
            <a:off x="853349" y="1731174"/>
            <a:ext cx="567895" cy="31733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FDDA84AA-B8E6-D832-A453-6F6A0A21A53A}"/>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43</a:t>
            </a:fld>
            <a:endParaRPr sz="1200">
              <a:solidFill>
                <a:schemeClr val="tx1">
                  <a:lumMod val="40000"/>
                  <a:lumOff val="60000"/>
                </a:schemeClr>
              </a:solidFill>
            </a:endParaRPr>
          </a:p>
        </p:txBody>
      </p:sp>
    </p:spTree>
    <p:extLst>
      <p:ext uri="{BB962C8B-B14F-4D97-AF65-F5344CB8AC3E}">
        <p14:creationId xmlns:p14="http://schemas.microsoft.com/office/powerpoint/2010/main" val="2930815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D36B4A-D0CD-E5DD-3498-1830B1457597}"/>
              </a:ext>
            </a:extLst>
          </p:cNvPr>
          <p:cNvSpPr>
            <a:spLocks/>
          </p:cNvSpPr>
          <p:nvPr/>
        </p:nvSpPr>
        <p:spPr>
          <a:xfrm>
            <a:off x="1210234" y="1914110"/>
            <a:ext cx="2644589"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B1C8DC4-BBF8-18C8-AFB6-307D8CB5302B}"/>
              </a:ext>
            </a:extLst>
          </p:cNvPr>
          <p:cNvSpPr>
            <a:spLocks/>
          </p:cNvSpPr>
          <p:nvPr/>
        </p:nvSpPr>
        <p:spPr>
          <a:xfrm>
            <a:off x="1241612" y="2934000"/>
            <a:ext cx="842684"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7FDA434-CCEA-AFE5-924E-52FC746DE379}"/>
              </a:ext>
            </a:extLst>
          </p:cNvPr>
          <p:cNvSpPr>
            <a:spLocks/>
          </p:cNvSpPr>
          <p:nvPr/>
        </p:nvSpPr>
        <p:spPr>
          <a:xfrm>
            <a:off x="1272989" y="4349891"/>
            <a:ext cx="2286000"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6D01AD3-4C3C-D79D-AF49-1551712F9447}"/>
              </a:ext>
            </a:extLst>
          </p:cNvPr>
          <p:cNvSpPr>
            <a:spLocks/>
          </p:cNvSpPr>
          <p:nvPr/>
        </p:nvSpPr>
        <p:spPr>
          <a:xfrm>
            <a:off x="1272989" y="4981755"/>
            <a:ext cx="779930" cy="39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BA19466-E913-D7A2-2D29-67F7EA2AFDC8}"/>
              </a:ext>
            </a:extLst>
          </p:cNvPr>
          <p:cNvSpPr>
            <a:spLocks noGrp="1"/>
          </p:cNvSpPr>
          <p:nvPr>
            <p:ph type="title"/>
          </p:nvPr>
        </p:nvSpPr>
        <p:spPr/>
        <p:txBody>
          <a:bodyPr/>
          <a:lstStyle/>
          <a:p>
            <a:r>
              <a:rPr lang="en-GB" b="1"/>
              <a:t>Reporting RDT results</a:t>
            </a:r>
          </a:p>
        </p:txBody>
      </p:sp>
      <p:sp>
        <p:nvSpPr>
          <p:cNvPr id="5" name="Text Placeholder 4">
            <a:extLst>
              <a:ext uri="{FF2B5EF4-FFF2-40B4-BE49-F238E27FC236}">
                <a16:creationId xmlns:a16="http://schemas.microsoft.com/office/drawing/2014/main" id="{8AE2BACB-9691-28B5-A645-C69B0143EB40}"/>
              </a:ext>
            </a:extLst>
          </p:cNvPr>
          <p:cNvSpPr>
            <a:spLocks noGrp="1"/>
          </p:cNvSpPr>
          <p:nvPr>
            <p:ph type="body" sz="quarter" idx="22"/>
          </p:nvPr>
        </p:nvSpPr>
        <p:spPr>
          <a:xfrm>
            <a:off x="873918" y="1856232"/>
            <a:ext cx="10514807" cy="4644581"/>
          </a:xfrm>
        </p:spPr>
        <p:txBody>
          <a:bodyPr vert="horz" lIns="91440" tIns="45720" rIns="91440" bIns="45720" rtlCol="0" anchor="t">
            <a:normAutofit/>
          </a:bodyPr>
          <a:lstStyle/>
          <a:p>
            <a:pPr marL="342900" indent="-342900">
              <a:lnSpc>
                <a:spcPct val="107000"/>
              </a:lnSpc>
              <a:spcBef>
                <a:spcPts val="0"/>
              </a:spcBef>
              <a:spcAft>
                <a:spcPts val="2000"/>
              </a:spcAft>
              <a:buFont typeface="Arial" panose="020B0604020202020204" pitchFamily="34" charset="0"/>
              <a:buChar char="•"/>
            </a:pPr>
            <a:r>
              <a:rPr lang="en-US" sz="2400" b="1"/>
              <a:t>Who to report to: </a:t>
            </a:r>
            <a:r>
              <a:rPr lang="en-US" sz="2400"/>
              <a:t>local health authorities and the laboratory if the sample is being sent there.</a:t>
            </a:r>
          </a:p>
          <a:p>
            <a:pPr marL="342900" indent="-342900">
              <a:lnSpc>
                <a:spcPct val="107000"/>
              </a:lnSpc>
              <a:spcBef>
                <a:spcPts val="0"/>
              </a:spcBef>
              <a:spcAft>
                <a:spcPts val="2000"/>
              </a:spcAft>
              <a:buFont typeface="Arial" panose="020B0604020202020204" pitchFamily="34" charset="0"/>
              <a:buChar char="•"/>
            </a:pPr>
            <a:r>
              <a:rPr lang="en-US" sz="2400" b="1"/>
              <a:t>Why: </a:t>
            </a:r>
            <a:r>
              <a:rPr lang="en-US" sz="2400"/>
              <a:t>health authorities need the RDT results to take action and adapt the response to an outbreak ; the laboratory takes into consideration the RDT results during their own testing.</a:t>
            </a:r>
          </a:p>
          <a:p>
            <a:pPr marL="342900" indent="-342900">
              <a:lnSpc>
                <a:spcPct val="107000"/>
              </a:lnSpc>
              <a:spcBef>
                <a:spcPts val="0"/>
              </a:spcBef>
              <a:spcAft>
                <a:spcPts val="2000"/>
              </a:spcAft>
              <a:buFont typeface="Arial" panose="020B0604020202020204" pitchFamily="34" charset="0"/>
              <a:buChar char="•"/>
            </a:pPr>
            <a:r>
              <a:rPr lang="en-US" sz="2400" b="1"/>
              <a:t>What to report: </a:t>
            </a:r>
            <a:r>
              <a:rPr lang="en-US" sz="2400"/>
              <a:t>patient and sample information and RDT result.</a:t>
            </a:r>
          </a:p>
          <a:p>
            <a:pPr marL="342900" indent="-342900">
              <a:lnSpc>
                <a:spcPct val="107000"/>
              </a:lnSpc>
              <a:spcBef>
                <a:spcPts val="0"/>
              </a:spcBef>
              <a:spcAft>
                <a:spcPts val="2000"/>
              </a:spcAft>
              <a:buFont typeface="Arial" panose="020B0604020202020204" pitchFamily="34" charset="0"/>
              <a:buChar char="•"/>
            </a:pPr>
            <a:r>
              <a:rPr lang="en-US" sz="2400" b="1"/>
              <a:t>How: </a:t>
            </a:r>
            <a:r>
              <a:rPr lang="en-US" sz="2400"/>
              <a:t>RDT results must be reported in the </a:t>
            </a:r>
            <a:r>
              <a:rPr lang="en-US" sz="2400" b="1">
                <a:solidFill>
                  <a:srgbClr val="129C94"/>
                </a:solidFill>
                <a:hlinkClick r:id="rId3">
                  <a:extLst>
                    <a:ext uri="{A12FA001-AC4F-418D-AE19-62706E023703}">
                      <ahyp:hlinkClr xmlns:ahyp="http://schemas.microsoft.com/office/drawing/2018/hyperlinkcolor" val="tx"/>
                    </a:ext>
                  </a:extLst>
                </a:hlinkClick>
              </a:rPr>
              <a:t>case report form</a:t>
            </a:r>
            <a:r>
              <a:rPr lang="en-US" sz="2400"/>
              <a:t> and if a sample is sent to a laboratory, the RDT results must also be reported on the </a:t>
            </a:r>
            <a:r>
              <a:rPr lang="en-US" sz="2400" b="1">
                <a:solidFill>
                  <a:srgbClr val="129C94"/>
                </a:solidFill>
                <a:hlinkClick r:id="rId4">
                  <a:extLst>
                    <a:ext uri="{A12FA001-AC4F-418D-AE19-62706E023703}">
                      <ahyp:hlinkClr xmlns:ahyp="http://schemas.microsoft.com/office/drawing/2018/hyperlinkcolor" val="tx"/>
                    </a:ext>
                  </a:extLst>
                </a:hlinkClick>
              </a:rPr>
              <a:t>sample referral form</a:t>
            </a:r>
            <a:r>
              <a:rPr lang="en-US" sz="2400"/>
              <a:t>.  </a:t>
            </a:r>
          </a:p>
        </p:txBody>
      </p:sp>
      <p:sp>
        <p:nvSpPr>
          <p:cNvPr id="8" name="Google Shape;18;p31">
            <a:extLst>
              <a:ext uri="{FF2B5EF4-FFF2-40B4-BE49-F238E27FC236}">
                <a16:creationId xmlns:a16="http://schemas.microsoft.com/office/drawing/2014/main" id="{02BDE513-7A93-18D0-A1EF-071AE8A9904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44</a:t>
            </a:fld>
            <a:endParaRPr sz="1200">
              <a:solidFill>
                <a:schemeClr val="tx1">
                  <a:lumMod val="40000"/>
                  <a:lumOff val="60000"/>
                </a:schemeClr>
              </a:solidFill>
            </a:endParaRPr>
          </a:p>
        </p:txBody>
      </p:sp>
    </p:spTree>
    <p:extLst>
      <p:ext uri="{BB962C8B-B14F-4D97-AF65-F5344CB8AC3E}">
        <p14:creationId xmlns:p14="http://schemas.microsoft.com/office/powerpoint/2010/main" val="2976192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FEC4-837A-0441-06DE-F514C6C63DB2}"/>
              </a:ext>
            </a:extLst>
          </p:cNvPr>
          <p:cNvSpPr>
            <a:spLocks noGrp="1"/>
          </p:cNvSpPr>
          <p:nvPr>
            <p:ph type="title"/>
          </p:nvPr>
        </p:nvSpPr>
        <p:spPr/>
        <p:txBody>
          <a:bodyPr/>
          <a:lstStyle/>
          <a:p>
            <a:r>
              <a:rPr lang="en-GB" b="1"/>
              <a:t>Key recommendations for reporting</a:t>
            </a:r>
          </a:p>
        </p:txBody>
      </p:sp>
      <p:grpSp>
        <p:nvGrpSpPr>
          <p:cNvPr id="30" name="Group 29">
            <a:extLst>
              <a:ext uri="{FF2B5EF4-FFF2-40B4-BE49-F238E27FC236}">
                <a16:creationId xmlns:a16="http://schemas.microsoft.com/office/drawing/2014/main" id="{E9BB54EF-31C7-CC89-AA39-2FFCB7911FCB}"/>
              </a:ext>
            </a:extLst>
          </p:cNvPr>
          <p:cNvGrpSpPr/>
          <p:nvPr/>
        </p:nvGrpSpPr>
        <p:grpSpPr>
          <a:xfrm>
            <a:off x="1261581" y="2058520"/>
            <a:ext cx="10884646" cy="677060"/>
            <a:chOff x="1261581" y="2058520"/>
            <a:chExt cx="10407370" cy="677060"/>
          </a:xfrm>
        </p:grpSpPr>
        <p:sp>
          <p:nvSpPr>
            <p:cNvPr id="4" name="Rectangle 3">
              <a:extLst>
                <a:ext uri="{FF2B5EF4-FFF2-40B4-BE49-F238E27FC236}">
                  <a16:creationId xmlns:a16="http://schemas.microsoft.com/office/drawing/2014/main" id="{FADD98E9-8FD7-BBBB-38B6-77010E03E678}"/>
                </a:ext>
              </a:extLst>
            </p:cNvPr>
            <p:cNvSpPr/>
            <p:nvPr/>
          </p:nvSpPr>
          <p:spPr>
            <a:xfrm>
              <a:off x="1355424" y="2058520"/>
              <a:ext cx="9938462"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TextBox 5">
              <a:extLst>
                <a:ext uri="{FF2B5EF4-FFF2-40B4-BE49-F238E27FC236}">
                  <a16:creationId xmlns:a16="http://schemas.microsoft.com/office/drawing/2014/main" id="{D6E287F9-B033-9C6F-5FE7-086E9D972096}"/>
                </a:ext>
              </a:extLst>
            </p:cNvPr>
            <p:cNvSpPr txBox="1"/>
            <p:nvPr/>
          </p:nvSpPr>
          <p:spPr>
            <a:xfrm>
              <a:off x="1450480" y="2160920"/>
              <a:ext cx="10218471" cy="574660"/>
            </a:xfrm>
            <a:prstGeom prst="rect">
              <a:avLst/>
            </a:prstGeom>
            <a:noFill/>
          </p:spPr>
          <p:txBody>
            <a:bodyPr wrap="square" lIns="91440" tIns="45720" rIns="91440" bIns="45720" anchor="t">
              <a:noAutofit/>
            </a:bodyPr>
            <a:lstStyle/>
            <a:p>
              <a:pPr>
                <a:spcAft>
                  <a:spcPts val="1800"/>
                </a:spcAft>
              </a:pPr>
              <a:r>
                <a:rPr lang="en-US" sz="2200">
                  <a:ea typeface="Calibri"/>
                  <a:cs typeface="Times New Roman"/>
                </a:rPr>
                <a:t>Write and check the patient ID/sample ID so results can be matched to a person</a:t>
              </a:r>
            </a:p>
          </p:txBody>
        </p:sp>
        <p:sp>
          <p:nvSpPr>
            <p:cNvPr id="7" name="Triangle 6">
              <a:extLst>
                <a:ext uri="{FF2B5EF4-FFF2-40B4-BE49-F238E27FC236}">
                  <a16:creationId xmlns:a16="http://schemas.microsoft.com/office/drawing/2014/main" id="{5A0B75CE-8065-2AFE-7139-387CBF8FC190}"/>
                </a:ext>
              </a:extLst>
            </p:cNvPr>
            <p:cNvSpPr/>
            <p:nvPr/>
          </p:nvSpPr>
          <p:spPr>
            <a:xfrm rot="5400000">
              <a:off x="1182162" y="224923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9" name="Group 28">
            <a:extLst>
              <a:ext uri="{FF2B5EF4-FFF2-40B4-BE49-F238E27FC236}">
                <a16:creationId xmlns:a16="http://schemas.microsoft.com/office/drawing/2014/main" id="{EAF4D42F-7FF5-BE92-E77A-447C22107F1C}"/>
              </a:ext>
            </a:extLst>
          </p:cNvPr>
          <p:cNvGrpSpPr/>
          <p:nvPr/>
        </p:nvGrpSpPr>
        <p:grpSpPr>
          <a:xfrm>
            <a:off x="1265242" y="3391742"/>
            <a:ext cx="8995582" cy="571968"/>
            <a:chOff x="1265242" y="2888290"/>
            <a:chExt cx="8995582" cy="571968"/>
          </a:xfrm>
        </p:grpSpPr>
        <p:sp>
          <p:nvSpPr>
            <p:cNvPr id="9" name="Rectangle 8">
              <a:extLst>
                <a:ext uri="{FF2B5EF4-FFF2-40B4-BE49-F238E27FC236}">
                  <a16:creationId xmlns:a16="http://schemas.microsoft.com/office/drawing/2014/main" id="{CE046365-915E-FDEF-F5F6-CBA15382E12E}"/>
                </a:ext>
              </a:extLst>
            </p:cNvPr>
            <p:cNvSpPr/>
            <p:nvPr/>
          </p:nvSpPr>
          <p:spPr>
            <a:xfrm>
              <a:off x="1351764" y="2888290"/>
              <a:ext cx="6839736"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0" name="TextBox 9">
              <a:extLst>
                <a:ext uri="{FF2B5EF4-FFF2-40B4-BE49-F238E27FC236}">
                  <a16:creationId xmlns:a16="http://schemas.microsoft.com/office/drawing/2014/main" id="{8B85B2F5-ED6C-00AE-A480-B483FA8ABA95}"/>
                </a:ext>
              </a:extLst>
            </p:cNvPr>
            <p:cNvSpPr txBox="1"/>
            <p:nvPr/>
          </p:nvSpPr>
          <p:spPr>
            <a:xfrm>
              <a:off x="1495382" y="2969656"/>
              <a:ext cx="8765442" cy="430887"/>
            </a:xfrm>
            <a:prstGeom prst="rect">
              <a:avLst/>
            </a:prstGeom>
            <a:noFill/>
          </p:spPr>
          <p:txBody>
            <a:bodyPr wrap="square">
              <a:spAutoFit/>
            </a:bodyPr>
            <a:lstStyle/>
            <a:p>
              <a:pPr>
                <a:spcAft>
                  <a:spcPts val="1800"/>
                </a:spcAft>
              </a:pPr>
              <a:r>
                <a:rPr lang="en-US" sz="2200">
                  <a:ea typeface="Calibri" panose="020F0502020204030204" pitchFamily="34" charset="0"/>
                  <a:cs typeface="Times New Roman" panose="02020603050405020304" pitchFamily="18" charset="0"/>
                </a:rPr>
                <a:t>Saying you have no information is also information</a:t>
              </a:r>
            </a:p>
          </p:txBody>
        </p:sp>
        <p:sp>
          <p:nvSpPr>
            <p:cNvPr id="11" name="Triangle 10">
              <a:extLst>
                <a:ext uri="{FF2B5EF4-FFF2-40B4-BE49-F238E27FC236}">
                  <a16:creationId xmlns:a16="http://schemas.microsoft.com/office/drawing/2014/main" id="{E487B33A-8793-23FB-616B-A8265A2958D4}"/>
                </a:ext>
              </a:extLst>
            </p:cNvPr>
            <p:cNvSpPr/>
            <p:nvPr/>
          </p:nvSpPr>
          <p:spPr>
            <a:xfrm rot="5400000">
              <a:off x="1185823" y="3090675"/>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grpSp>
        <p:nvGrpSpPr>
          <p:cNvPr id="28" name="Group 27">
            <a:extLst>
              <a:ext uri="{FF2B5EF4-FFF2-40B4-BE49-F238E27FC236}">
                <a16:creationId xmlns:a16="http://schemas.microsoft.com/office/drawing/2014/main" id="{229943E8-1FB3-5A98-2CE3-E71065589153}"/>
              </a:ext>
            </a:extLst>
          </p:cNvPr>
          <p:cNvGrpSpPr/>
          <p:nvPr/>
        </p:nvGrpSpPr>
        <p:grpSpPr>
          <a:xfrm>
            <a:off x="1261581" y="4686204"/>
            <a:ext cx="10032304" cy="571968"/>
            <a:chOff x="1261581" y="3731128"/>
            <a:chExt cx="10032304" cy="571968"/>
          </a:xfrm>
        </p:grpSpPr>
        <p:sp>
          <p:nvSpPr>
            <p:cNvPr id="13" name="Rectangle 12">
              <a:extLst>
                <a:ext uri="{FF2B5EF4-FFF2-40B4-BE49-F238E27FC236}">
                  <a16:creationId xmlns:a16="http://schemas.microsoft.com/office/drawing/2014/main" id="{6A1199E8-66B7-A3E2-00B2-0AB0C9F89843}"/>
                </a:ext>
              </a:extLst>
            </p:cNvPr>
            <p:cNvSpPr/>
            <p:nvPr/>
          </p:nvSpPr>
          <p:spPr>
            <a:xfrm>
              <a:off x="1355425" y="3731128"/>
              <a:ext cx="8048552" cy="571968"/>
            </a:xfrm>
            <a:prstGeom prst="rect">
              <a:avLst/>
            </a:prstGeom>
            <a:noFill/>
            <a:ln w="3175">
              <a:solidFill>
                <a:schemeClr val="tx1">
                  <a:lumMod val="75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14" name="TextBox 13">
              <a:extLst>
                <a:ext uri="{FF2B5EF4-FFF2-40B4-BE49-F238E27FC236}">
                  <a16:creationId xmlns:a16="http://schemas.microsoft.com/office/drawing/2014/main" id="{EB75D62E-A10B-ED16-2DA9-CF1AFD76D76D}"/>
                </a:ext>
              </a:extLst>
            </p:cNvPr>
            <p:cNvSpPr txBox="1"/>
            <p:nvPr/>
          </p:nvSpPr>
          <p:spPr>
            <a:xfrm>
              <a:off x="1491720" y="3792362"/>
              <a:ext cx="9802165" cy="430887"/>
            </a:xfrm>
            <a:prstGeom prst="rect">
              <a:avLst/>
            </a:prstGeom>
            <a:noFill/>
          </p:spPr>
          <p:txBody>
            <a:bodyPr wrap="square">
              <a:spAutoFit/>
            </a:bodyPr>
            <a:lstStyle/>
            <a:p>
              <a:pPr marL="0" lvl="1">
                <a:spcAft>
                  <a:spcPts val="600"/>
                </a:spcAft>
                <a:buClr>
                  <a:srgbClr val="26BCB4"/>
                </a:buClr>
              </a:pPr>
              <a:r>
                <a:rPr lang="en-US" sz="2200">
                  <a:ea typeface="Calibri" panose="020F0502020204030204" pitchFamily="34" charset="0"/>
                  <a:cs typeface="Times New Roman" panose="02020603050405020304" pitchFamily="18" charset="0"/>
                </a:rPr>
                <a:t>Reporting O139? Pause and reflect on the situation</a:t>
              </a:r>
              <a:endParaRPr lang="en-US" sz="2200">
                <a:latin typeface="Trebuchet MS" panose="020B0703020202090204" pitchFamily="34" charset="0"/>
              </a:endParaRPr>
            </a:p>
          </p:txBody>
        </p:sp>
        <p:sp>
          <p:nvSpPr>
            <p:cNvPr id="15" name="Triangle 14">
              <a:extLst>
                <a:ext uri="{FF2B5EF4-FFF2-40B4-BE49-F238E27FC236}">
                  <a16:creationId xmlns:a16="http://schemas.microsoft.com/office/drawing/2014/main" id="{866D66FA-824D-9060-5161-90A10406472C}"/>
                </a:ext>
              </a:extLst>
            </p:cNvPr>
            <p:cNvSpPr/>
            <p:nvPr/>
          </p:nvSpPr>
          <p:spPr>
            <a:xfrm rot="5400000">
              <a:off x="1182162" y="389425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sp>
        <p:nvSpPr>
          <p:cNvPr id="27" name="Oval 26">
            <a:extLst>
              <a:ext uri="{FF2B5EF4-FFF2-40B4-BE49-F238E27FC236}">
                <a16:creationId xmlns:a16="http://schemas.microsoft.com/office/drawing/2014/main" id="{8A5BDD94-F377-6557-A585-CF8583EDDB08}"/>
              </a:ext>
            </a:extLst>
          </p:cNvPr>
          <p:cNvSpPr/>
          <p:nvPr/>
        </p:nvSpPr>
        <p:spPr>
          <a:xfrm>
            <a:off x="8055915" y="4191749"/>
            <a:ext cx="1570010" cy="157001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 Placeholder 23">
            <a:extLst>
              <a:ext uri="{FF2B5EF4-FFF2-40B4-BE49-F238E27FC236}">
                <a16:creationId xmlns:a16="http://schemas.microsoft.com/office/drawing/2014/main" id="{48364906-8E21-DD9D-A6FE-97F283528161}"/>
              </a:ext>
            </a:extLst>
          </p:cNvPr>
          <p:cNvSpPr>
            <a:spLocks noGrp="1"/>
          </p:cNvSpPr>
          <p:nvPr>
            <p:ph type="body" sz="quarter" idx="24"/>
          </p:nvPr>
        </p:nvSpPr>
        <p:spPr>
          <a:xfrm>
            <a:off x="8436582" y="4173819"/>
            <a:ext cx="540206" cy="1163285"/>
          </a:xfrm>
        </p:spPr>
        <p:txBody>
          <a:bodyPr/>
          <a:lstStyle/>
          <a:p>
            <a:r>
              <a:rPr lang="en-GB" sz="12500" b="1"/>
              <a:t>?</a:t>
            </a:r>
          </a:p>
        </p:txBody>
      </p:sp>
      <p:sp>
        <p:nvSpPr>
          <p:cNvPr id="23" name="Text Placeholder 22">
            <a:extLst>
              <a:ext uri="{FF2B5EF4-FFF2-40B4-BE49-F238E27FC236}">
                <a16:creationId xmlns:a16="http://schemas.microsoft.com/office/drawing/2014/main" id="{B7E03A37-D7C2-35D9-B272-D2AF4AF5F7CC}"/>
              </a:ext>
            </a:extLst>
          </p:cNvPr>
          <p:cNvSpPr>
            <a:spLocks noGrp="1"/>
          </p:cNvSpPr>
          <p:nvPr>
            <p:ph type="body" sz="quarter" idx="23"/>
          </p:nvPr>
        </p:nvSpPr>
        <p:spPr>
          <a:xfrm>
            <a:off x="8055915" y="4563425"/>
            <a:ext cx="1570010" cy="589316"/>
          </a:xfrm>
        </p:spPr>
        <p:txBody>
          <a:bodyPr>
            <a:noAutofit/>
          </a:bodyPr>
          <a:lstStyle/>
          <a:p>
            <a:r>
              <a:rPr lang="en-US" sz="2200" b="1">
                <a:ea typeface="Calibri" panose="020F0502020204030204" pitchFamily="34" charset="0"/>
                <a:cs typeface="Times New Roman" panose="02020603050405020304" pitchFamily="18" charset="0"/>
              </a:rPr>
              <a:t>Did you </a:t>
            </a:r>
            <a:r>
              <a:rPr lang="en-US" sz="2200" b="1">
                <a:solidFill>
                  <a:schemeClr val="accent1"/>
                </a:solidFill>
                <a:ea typeface="Calibri" panose="020F0502020204030204" pitchFamily="34" charset="0"/>
                <a:cs typeface="Times New Roman" panose="02020603050405020304" pitchFamily="18" charset="0"/>
              </a:rPr>
              <a:t>redo</a:t>
            </a:r>
            <a:r>
              <a:rPr lang="en-US" sz="2200" b="1">
                <a:ea typeface="Calibri" panose="020F0502020204030204" pitchFamily="34" charset="0"/>
                <a:cs typeface="Times New Roman" panose="02020603050405020304" pitchFamily="18" charset="0"/>
              </a:rPr>
              <a:t> the test?</a:t>
            </a:r>
            <a:endParaRPr lang="en-GB" sz="2200" b="1"/>
          </a:p>
        </p:txBody>
      </p:sp>
      <p:sp>
        <p:nvSpPr>
          <p:cNvPr id="12" name="Rectangle 11">
            <a:extLst>
              <a:ext uri="{FF2B5EF4-FFF2-40B4-BE49-F238E27FC236}">
                <a16:creationId xmlns:a16="http://schemas.microsoft.com/office/drawing/2014/main" id="{77049AC6-9AFD-B252-83EE-CAED736D8CB8}"/>
              </a:ext>
            </a:extLst>
          </p:cNvPr>
          <p:cNvSpPr/>
          <p:nvPr/>
        </p:nvSpPr>
        <p:spPr>
          <a:xfrm>
            <a:off x="-71562" y="-79513"/>
            <a:ext cx="12348376" cy="3339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C0C3A3BA-5E1F-E816-9405-8F78C0C81DD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45</a:t>
            </a:fld>
            <a:endParaRPr sz="1200">
              <a:solidFill>
                <a:schemeClr val="tx1">
                  <a:lumMod val="40000"/>
                  <a:lumOff val="60000"/>
                </a:schemeClr>
              </a:solidFill>
            </a:endParaRPr>
          </a:p>
        </p:txBody>
      </p:sp>
    </p:spTree>
    <p:extLst>
      <p:ext uri="{BB962C8B-B14F-4D97-AF65-F5344CB8AC3E}">
        <p14:creationId xmlns:p14="http://schemas.microsoft.com/office/powerpoint/2010/main" val="3877348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7E85-A3E2-ACF9-94C1-2A255B671E46}"/>
              </a:ext>
            </a:extLst>
          </p:cNvPr>
          <p:cNvSpPr>
            <a:spLocks noGrp="1"/>
          </p:cNvSpPr>
          <p:nvPr>
            <p:ph type="title"/>
          </p:nvPr>
        </p:nvSpPr>
        <p:spPr/>
        <p:txBody>
          <a:bodyPr/>
          <a:lstStyle/>
          <a:p>
            <a:r>
              <a:rPr lang="en-US" b="1">
                <a:solidFill>
                  <a:schemeClr val="accent1"/>
                </a:solidFill>
              </a:rPr>
              <a:t>GTFCC </a:t>
            </a:r>
            <a:r>
              <a:rPr lang="en-US" b="1">
                <a:solidFill>
                  <a:srgbClr val="D99229"/>
                </a:solidFill>
              </a:rPr>
              <a:t>Laboratory referral form for cholera suspected case</a:t>
            </a:r>
            <a:endParaRPr lang="en-US">
              <a:solidFill>
                <a:srgbClr val="000000"/>
              </a:solidFill>
            </a:endParaRPr>
          </a:p>
        </p:txBody>
      </p:sp>
      <p:sp>
        <p:nvSpPr>
          <p:cNvPr id="5" name="TextBox 2">
            <a:extLst>
              <a:ext uri="{FF2B5EF4-FFF2-40B4-BE49-F238E27FC236}">
                <a16:creationId xmlns:a16="http://schemas.microsoft.com/office/drawing/2014/main" id="{8BD0C790-9AEB-1742-8CF8-8864EB36CDF3}"/>
              </a:ext>
            </a:extLst>
          </p:cNvPr>
          <p:cNvSpPr txBox="1"/>
          <p:nvPr/>
        </p:nvSpPr>
        <p:spPr>
          <a:xfrm rot="10800000" flipV="1">
            <a:off x="727786" y="6016032"/>
            <a:ext cx="109541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u="sng">
                <a:solidFill>
                  <a:srgbClr val="119C94"/>
                </a:solidFill>
                <a:latin typeface="Trebuchet MS"/>
                <a:hlinkClick r:id="rId2"/>
              </a:rPr>
              <a:t>https://www.gtfcc.org/resources/gtfcc-laboratory-referral-and-results-reporting-forms/</a:t>
            </a:r>
            <a:r>
              <a:rPr lang="en-US" sz="2000">
                <a:latin typeface="Trebuchet MS"/>
              </a:rPr>
              <a:t> </a:t>
            </a:r>
            <a:endParaRPr lang="en-US" sz="2000"/>
          </a:p>
        </p:txBody>
      </p:sp>
      <p:grpSp>
        <p:nvGrpSpPr>
          <p:cNvPr id="4" name="Group 3">
            <a:extLst>
              <a:ext uri="{FF2B5EF4-FFF2-40B4-BE49-F238E27FC236}">
                <a16:creationId xmlns:a16="http://schemas.microsoft.com/office/drawing/2014/main" id="{489DF701-23AB-2000-D283-0C8C6D4D3CCF}"/>
              </a:ext>
            </a:extLst>
          </p:cNvPr>
          <p:cNvGrpSpPr/>
          <p:nvPr/>
        </p:nvGrpSpPr>
        <p:grpSpPr>
          <a:xfrm>
            <a:off x="3172953" y="1833396"/>
            <a:ext cx="6075902" cy="3969568"/>
            <a:chOff x="3058048" y="1938433"/>
            <a:chExt cx="6708949" cy="4383156"/>
          </a:xfrm>
        </p:grpSpPr>
        <p:pic>
          <p:nvPicPr>
            <p:cNvPr id="6" name="Picture 5">
              <a:extLst>
                <a:ext uri="{FF2B5EF4-FFF2-40B4-BE49-F238E27FC236}">
                  <a16:creationId xmlns:a16="http://schemas.microsoft.com/office/drawing/2014/main" id="{88035CC1-81FA-1C70-F3A9-591B65C7F62D}"/>
                </a:ext>
              </a:extLst>
            </p:cNvPr>
            <p:cNvPicPr>
              <a:picLocks noChangeAspect="1"/>
            </p:cNvPicPr>
            <p:nvPr/>
          </p:nvPicPr>
          <p:blipFill>
            <a:blip r:embed="rId3"/>
            <a:srcRect/>
            <a:stretch/>
          </p:blipFill>
          <p:spPr>
            <a:xfrm>
              <a:off x="3058048" y="1938433"/>
              <a:ext cx="3101044" cy="4383156"/>
            </a:xfrm>
            <a:prstGeom prst="rect">
              <a:avLst/>
            </a:prstGeom>
            <a:ln>
              <a:solidFill>
                <a:schemeClr val="tx1"/>
              </a:solidFill>
            </a:ln>
          </p:spPr>
        </p:pic>
        <p:pic>
          <p:nvPicPr>
            <p:cNvPr id="7" name="Picture 6">
              <a:extLst>
                <a:ext uri="{FF2B5EF4-FFF2-40B4-BE49-F238E27FC236}">
                  <a16:creationId xmlns:a16="http://schemas.microsoft.com/office/drawing/2014/main" id="{5A7DDD72-0BC8-73C2-5A82-58527C02D7CB}"/>
                </a:ext>
              </a:extLst>
            </p:cNvPr>
            <p:cNvPicPr>
              <a:picLocks noChangeAspect="1"/>
            </p:cNvPicPr>
            <p:nvPr/>
          </p:nvPicPr>
          <p:blipFill>
            <a:blip r:embed="rId4"/>
            <a:srcRect/>
            <a:stretch/>
          </p:blipFill>
          <p:spPr>
            <a:xfrm>
              <a:off x="6665953" y="1938433"/>
              <a:ext cx="3101044" cy="4383156"/>
            </a:xfrm>
            <a:prstGeom prst="rect">
              <a:avLst/>
            </a:prstGeom>
            <a:ln>
              <a:solidFill>
                <a:schemeClr val="tx1"/>
              </a:solidFill>
            </a:ln>
          </p:spPr>
        </p:pic>
      </p:grpSp>
      <p:sp>
        <p:nvSpPr>
          <p:cNvPr id="3" name="Google Shape;18;p31">
            <a:extLst>
              <a:ext uri="{FF2B5EF4-FFF2-40B4-BE49-F238E27FC236}">
                <a16:creationId xmlns:a16="http://schemas.microsoft.com/office/drawing/2014/main" id="{B1CD06DB-83FD-1447-637A-62A8BD496BAF}"/>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46</a:t>
            </a:fld>
            <a:endParaRPr sz="1200">
              <a:solidFill>
                <a:schemeClr val="tx1">
                  <a:lumMod val="40000"/>
                  <a:lumOff val="60000"/>
                </a:schemeClr>
              </a:solidFill>
            </a:endParaRPr>
          </a:p>
        </p:txBody>
      </p:sp>
    </p:spTree>
    <p:extLst>
      <p:ext uri="{BB962C8B-B14F-4D97-AF65-F5344CB8AC3E}">
        <p14:creationId xmlns:p14="http://schemas.microsoft.com/office/powerpoint/2010/main" val="674275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1B953-D642-9100-E44F-62BEDCA503DC}"/>
              </a:ext>
            </a:extLst>
          </p:cNvPr>
          <p:cNvSpPr>
            <a:spLocks noGrp="1"/>
          </p:cNvSpPr>
          <p:nvPr>
            <p:ph type="title"/>
          </p:nvPr>
        </p:nvSpPr>
        <p:spPr>
          <a:xfrm>
            <a:off x="873918" y="309709"/>
            <a:ext cx="10515600" cy="1325563"/>
          </a:xfrm>
        </p:spPr>
        <p:txBody>
          <a:bodyPr/>
          <a:lstStyle/>
          <a:p>
            <a:r>
              <a:rPr lang="en-GB"/>
              <a:t>Completing the RDT results for samples referred to the laboratory</a:t>
            </a:r>
          </a:p>
        </p:txBody>
      </p:sp>
      <p:sp>
        <p:nvSpPr>
          <p:cNvPr id="19" name="Text Placeholder 18">
            <a:extLst>
              <a:ext uri="{FF2B5EF4-FFF2-40B4-BE49-F238E27FC236}">
                <a16:creationId xmlns:a16="http://schemas.microsoft.com/office/drawing/2014/main" id="{AD59DEDF-CF44-B618-31CD-7D5E5E9A1A0D}"/>
              </a:ext>
            </a:extLst>
          </p:cNvPr>
          <p:cNvSpPr>
            <a:spLocks noGrp="1"/>
          </p:cNvSpPr>
          <p:nvPr>
            <p:ph type="body" sz="quarter" idx="24"/>
          </p:nvPr>
        </p:nvSpPr>
        <p:spPr>
          <a:xfrm>
            <a:off x="1003324" y="3527808"/>
            <a:ext cx="3111500" cy="2834163"/>
          </a:xfrm>
        </p:spPr>
        <p:txBody>
          <a:bodyPr vert="horz" lIns="216000" tIns="216000" rIns="216000" bIns="216000" rtlCol="0" anchor="t">
            <a:noAutofit/>
          </a:bodyPr>
          <a:lstStyle/>
          <a:p>
            <a:r>
              <a:rPr lang="en-GB" b="1"/>
              <a:t>Yes</a:t>
            </a:r>
            <a:r>
              <a:rPr lang="en-GB"/>
              <a:t> = RDT performed on same sample as sent to the laboratory</a:t>
            </a:r>
          </a:p>
          <a:p>
            <a:endParaRPr lang="en-GB"/>
          </a:p>
          <a:p>
            <a:r>
              <a:rPr lang="en-GB" b="1"/>
              <a:t>No</a:t>
            </a:r>
            <a:r>
              <a:rPr lang="en-GB"/>
              <a:t> = RDT not performed</a:t>
            </a:r>
          </a:p>
        </p:txBody>
      </p:sp>
      <p:sp>
        <p:nvSpPr>
          <p:cNvPr id="20" name="Text Placeholder 19">
            <a:extLst>
              <a:ext uri="{FF2B5EF4-FFF2-40B4-BE49-F238E27FC236}">
                <a16:creationId xmlns:a16="http://schemas.microsoft.com/office/drawing/2014/main" id="{E0416E0C-5C48-7EE8-80D4-8DCEE8847A34}"/>
              </a:ext>
            </a:extLst>
          </p:cNvPr>
          <p:cNvSpPr>
            <a:spLocks noGrp="1"/>
          </p:cNvSpPr>
          <p:nvPr>
            <p:ph type="body" sz="quarter" idx="25"/>
          </p:nvPr>
        </p:nvSpPr>
        <p:spPr>
          <a:xfrm>
            <a:off x="4649494" y="3527808"/>
            <a:ext cx="3111500" cy="2834163"/>
          </a:xfrm>
        </p:spPr>
        <p:txBody>
          <a:bodyPr vert="horz" lIns="216000" tIns="216000" rIns="216000" bIns="216000" rtlCol="0" anchor="t">
            <a:noAutofit/>
          </a:bodyPr>
          <a:lstStyle/>
          <a:p>
            <a:r>
              <a:rPr lang="en-GB"/>
              <a:t>Direct = RDT done using fresh stool</a:t>
            </a:r>
          </a:p>
          <a:p>
            <a:r>
              <a:rPr lang="en-GB"/>
              <a:t>Enriched = RDT done using stool incubated in APW for 6 - 8 hours</a:t>
            </a:r>
          </a:p>
        </p:txBody>
      </p:sp>
      <p:sp>
        <p:nvSpPr>
          <p:cNvPr id="21" name="Text Placeholder 20">
            <a:extLst>
              <a:ext uri="{FF2B5EF4-FFF2-40B4-BE49-F238E27FC236}">
                <a16:creationId xmlns:a16="http://schemas.microsoft.com/office/drawing/2014/main" id="{DC0BBF76-3A9C-171D-F742-DB0A8A49F9B9}"/>
              </a:ext>
            </a:extLst>
          </p:cNvPr>
          <p:cNvSpPr>
            <a:spLocks noGrp="1"/>
          </p:cNvSpPr>
          <p:nvPr>
            <p:ph type="body" sz="quarter" idx="26"/>
          </p:nvPr>
        </p:nvSpPr>
        <p:spPr>
          <a:xfrm>
            <a:off x="8295664" y="5099129"/>
            <a:ext cx="3111500" cy="1262842"/>
          </a:xfrm>
        </p:spPr>
        <p:txBody>
          <a:bodyPr vert="horz" lIns="216000" tIns="216000" rIns="216000" bIns="216000" rtlCol="0" anchor="t">
            <a:noAutofit/>
          </a:bodyPr>
          <a:lstStyle/>
          <a:p>
            <a:r>
              <a:rPr lang="en-GB"/>
              <a:t>RDT manufacturer and kit name</a:t>
            </a:r>
          </a:p>
        </p:txBody>
      </p:sp>
      <p:pic>
        <p:nvPicPr>
          <p:cNvPr id="17" name="Picture 16">
            <a:extLst>
              <a:ext uri="{FF2B5EF4-FFF2-40B4-BE49-F238E27FC236}">
                <a16:creationId xmlns:a16="http://schemas.microsoft.com/office/drawing/2014/main" id="{7B89A5EC-1C6E-4DD6-396B-CB5DB420D669}"/>
              </a:ext>
            </a:extLst>
          </p:cNvPr>
          <p:cNvPicPr>
            <a:picLocks noChangeAspect="1"/>
          </p:cNvPicPr>
          <p:nvPr/>
        </p:nvPicPr>
        <p:blipFill>
          <a:blip r:embed="rId3"/>
          <a:srcRect r="17138" b="17850"/>
          <a:stretch/>
        </p:blipFill>
        <p:spPr>
          <a:xfrm>
            <a:off x="1380398" y="1812430"/>
            <a:ext cx="9986575" cy="1325563"/>
          </a:xfrm>
          <a:prstGeom prst="rect">
            <a:avLst/>
          </a:prstGeom>
          <a:solidFill>
            <a:schemeClr val="accent1">
              <a:lumMod val="20000"/>
              <a:lumOff val="80000"/>
            </a:schemeClr>
          </a:solidFill>
          <a:ln>
            <a:solidFill>
              <a:schemeClr val="tx1"/>
            </a:solidFill>
          </a:ln>
        </p:spPr>
      </p:pic>
      <p:sp>
        <p:nvSpPr>
          <p:cNvPr id="23" name="Oval 22">
            <a:extLst>
              <a:ext uri="{FF2B5EF4-FFF2-40B4-BE49-F238E27FC236}">
                <a16:creationId xmlns:a16="http://schemas.microsoft.com/office/drawing/2014/main" id="{8CC623DB-5789-F163-6D2E-8221A15F448E}"/>
              </a:ext>
            </a:extLst>
          </p:cNvPr>
          <p:cNvSpPr/>
          <p:nvPr/>
        </p:nvSpPr>
        <p:spPr>
          <a:xfrm>
            <a:off x="951995" y="2324734"/>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Trebuchet MS" panose="020B0703020202090204" pitchFamily="34" charset="0"/>
              </a:rPr>
              <a:t>3</a:t>
            </a:r>
            <a:endParaRPr lang="en-HU" sz="1400" b="1">
              <a:latin typeface="Trebuchet MS" panose="020B0703020202090204" pitchFamily="34" charset="0"/>
            </a:endParaRPr>
          </a:p>
        </p:txBody>
      </p:sp>
      <p:sp>
        <p:nvSpPr>
          <p:cNvPr id="24" name="Oval 23">
            <a:extLst>
              <a:ext uri="{FF2B5EF4-FFF2-40B4-BE49-F238E27FC236}">
                <a16:creationId xmlns:a16="http://schemas.microsoft.com/office/drawing/2014/main" id="{A5412DCD-BB74-6B67-D4FC-16C7D5914DE2}"/>
              </a:ext>
            </a:extLst>
          </p:cNvPr>
          <p:cNvSpPr/>
          <p:nvPr/>
        </p:nvSpPr>
        <p:spPr>
          <a:xfrm>
            <a:off x="951995" y="1979504"/>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Trebuchet MS" panose="020B0703020202090204" pitchFamily="34" charset="0"/>
              </a:rPr>
              <a:t>1</a:t>
            </a:r>
            <a:endParaRPr lang="en-HU" sz="1400" b="1">
              <a:latin typeface="Trebuchet MS" panose="020B0703020202090204" pitchFamily="34" charset="0"/>
            </a:endParaRPr>
          </a:p>
        </p:txBody>
      </p:sp>
      <p:sp>
        <p:nvSpPr>
          <p:cNvPr id="25" name="Oval 24">
            <a:extLst>
              <a:ext uri="{FF2B5EF4-FFF2-40B4-BE49-F238E27FC236}">
                <a16:creationId xmlns:a16="http://schemas.microsoft.com/office/drawing/2014/main" id="{364F7BD0-9B99-6545-D6CF-1090A74015DE}"/>
              </a:ext>
            </a:extLst>
          </p:cNvPr>
          <p:cNvSpPr/>
          <p:nvPr/>
        </p:nvSpPr>
        <p:spPr>
          <a:xfrm>
            <a:off x="8089716" y="4938290"/>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4</a:t>
            </a:r>
            <a:endParaRPr lang="en-HU" b="1">
              <a:latin typeface="Trebuchet MS" panose="020B0703020202090204" pitchFamily="34" charset="0"/>
            </a:endParaRPr>
          </a:p>
        </p:txBody>
      </p:sp>
      <p:sp>
        <p:nvSpPr>
          <p:cNvPr id="26" name="Oval 25">
            <a:extLst>
              <a:ext uri="{FF2B5EF4-FFF2-40B4-BE49-F238E27FC236}">
                <a16:creationId xmlns:a16="http://schemas.microsoft.com/office/drawing/2014/main" id="{CD8FB8D7-24BB-62D6-263B-22C3F1A7940A}"/>
              </a:ext>
            </a:extLst>
          </p:cNvPr>
          <p:cNvSpPr/>
          <p:nvPr/>
        </p:nvSpPr>
        <p:spPr>
          <a:xfrm>
            <a:off x="806841"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1</a:t>
            </a:r>
            <a:endParaRPr lang="en-HU" b="1">
              <a:latin typeface="Trebuchet MS" panose="020B0703020202090204" pitchFamily="34" charset="0"/>
            </a:endParaRPr>
          </a:p>
        </p:txBody>
      </p:sp>
      <p:sp>
        <p:nvSpPr>
          <p:cNvPr id="27" name="Oval 26">
            <a:extLst>
              <a:ext uri="{FF2B5EF4-FFF2-40B4-BE49-F238E27FC236}">
                <a16:creationId xmlns:a16="http://schemas.microsoft.com/office/drawing/2014/main" id="{0C5C0FF7-B249-6F88-AC92-1B0DE3998566}"/>
              </a:ext>
            </a:extLst>
          </p:cNvPr>
          <p:cNvSpPr/>
          <p:nvPr/>
        </p:nvSpPr>
        <p:spPr>
          <a:xfrm>
            <a:off x="4443546"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2</a:t>
            </a:r>
            <a:endParaRPr lang="en-HU" b="1">
              <a:latin typeface="Trebuchet MS" panose="020B0703020202090204" pitchFamily="34" charset="0"/>
            </a:endParaRPr>
          </a:p>
        </p:txBody>
      </p:sp>
      <p:sp>
        <p:nvSpPr>
          <p:cNvPr id="28" name="Oval 27">
            <a:extLst>
              <a:ext uri="{FF2B5EF4-FFF2-40B4-BE49-F238E27FC236}">
                <a16:creationId xmlns:a16="http://schemas.microsoft.com/office/drawing/2014/main" id="{2A57C6F8-9065-FCC8-F9D2-2311EEF40212}"/>
              </a:ext>
            </a:extLst>
          </p:cNvPr>
          <p:cNvSpPr/>
          <p:nvPr/>
        </p:nvSpPr>
        <p:spPr>
          <a:xfrm>
            <a:off x="951995" y="2760506"/>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Trebuchet MS" panose="020B0703020202090204" pitchFamily="34" charset="0"/>
              </a:rPr>
              <a:t>4</a:t>
            </a:r>
            <a:endParaRPr lang="en-HU" sz="1400" b="1">
              <a:latin typeface="Trebuchet MS" panose="020B0703020202090204" pitchFamily="34" charset="0"/>
            </a:endParaRPr>
          </a:p>
        </p:txBody>
      </p:sp>
      <p:sp>
        <p:nvSpPr>
          <p:cNvPr id="30" name="Text Placeholder 20">
            <a:extLst>
              <a:ext uri="{FF2B5EF4-FFF2-40B4-BE49-F238E27FC236}">
                <a16:creationId xmlns:a16="http://schemas.microsoft.com/office/drawing/2014/main" id="{B5280CAF-06E9-3CE1-7E96-487112DF43E0}"/>
              </a:ext>
            </a:extLst>
          </p:cNvPr>
          <p:cNvSpPr txBox="1">
            <a:spLocks/>
          </p:cNvSpPr>
          <p:nvPr/>
        </p:nvSpPr>
        <p:spPr>
          <a:xfrm>
            <a:off x="8295664" y="3563965"/>
            <a:ext cx="3111500" cy="1262842"/>
          </a:xfrm>
          <a:prstGeom prst="rect">
            <a:avLst/>
          </a:prstGeom>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Report the RDT result, which lines were reactive</a:t>
            </a:r>
          </a:p>
        </p:txBody>
      </p:sp>
      <p:sp>
        <p:nvSpPr>
          <p:cNvPr id="4" name="Oval 3">
            <a:extLst>
              <a:ext uri="{FF2B5EF4-FFF2-40B4-BE49-F238E27FC236}">
                <a16:creationId xmlns:a16="http://schemas.microsoft.com/office/drawing/2014/main" id="{7292A140-7821-4943-BED1-1DFF02F8A699}"/>
              </a:ext>
            </a:extLst>
          </p:cNvPr>
          <p:cNvSpPr/>
          <p:nvPr/>
        </p:nvSpPr>
        <p:spPr>
          <a:xfrm>
            <a:off x="7670879" y="1676135"/>
            <a:ext cx="229726" cy="22972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latin typeface="Trebuchet MS" panose="020B0703020202090204" pitchFamily="34" charset="0"/>
              </a:rPr>
              <a:t>2</a:t>
            </a:r>
            <a:endParaRPr lang="en-HU" sz="1400" b="1">
              <a:latin typeface="Trebuchet MS" panose="020B0703020202090204" pitchFamily="34" charset="0"/>
            </a:endParaRPr>
          </a:p>
        </p:txBody>
      </p:sp>
      <p:sp>
        <p:nvSpPr>
          <p:cNvPr id="29" name="Oval 28">
            <a:extLst>
              <a:ext uri="{FF2B5EF4-FFF2-40B4-BE49-F238E27FC236}">
                <a16:creationId xmlns:a16="http://schemas.microsoft.com/office/drawing/2014/main" id="{081BF1C2-C6DA-BF55-1524-A85AD4CEBA03}"/>
              </a:ext>
            </a:extLst>
          </p:cNvPr>
          <p:cNvSpPr/>
          <p:nvPr/>
        </p:nvSpPr>
        <p:spPr>
          <a:xfrm>
            <a:off x="8089716" y="3367482"/>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3</a:t>
            </a:r>
            <a:endParaRPr lang="en-HU" b="1">
              <a:latin typeface="Trebuchet MS" panose="020B0703020202090204" pitchFamily="34" charset="0"/>
            </a:endParaRPr>
          </a:p>
        </p:txBody>
      </p:sp>
      <p:cxnSp>
        <p:nvCxnSpPr>
          <p:cNvPr id="8" name="Straight Connector 7">
            <a:extLst>
              <a:ext uri="{FF2B5EF4-FFF2-40B4-BE49-F238E27FC236}">
                <a16:creationId xmlns:a16="http://schemas.microsoft.com/office/drawing/2014/main" id="{A4B7AABC-FE84-7EE8-9E1F-E2379EE17F70}"/>
              </a:ext>
            </a:extLst>
          </p:cNvPr>
          <p:cNvCxnSpPr>
            <a:cxnSpLocks/>
            <a:stCxn id="24" idx="6"/>
          </p:cNvCxnSpPr>
          <p:nvPr/>
        </p:nvCxnSpPr>
        <p:spPr>
          <a:xfrm>
            <a:off x="1181721" y="2094367"/>
            <a:ext cx="2311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8185AF7-7264-BEE4-F155-9D7553E98D12}"/>
              </a:ext>
            </a:extLst>
          </p:cNvPr>
          <p:cNvCxnSpPr>
            <a:cxnSpLocks/>
            <a:stCxn id="23" idx="6"/>
          </p:cNvCxnSpPr>
          <p:nvPr/>
        </p:nvCxnSpPr>
        <p:spPr>
          <a:xfrm>
            <a:off x="1181721" y="2439597"/>
            <a:ext cx="2375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91DEF2-0F6E-41EF-A675-68A7CC89EF46}"/>
              </a:ext>
            </a:extLst>
          </p:cNvPr>
          <p:cNvCxnSpPr>
            <a:cxnSpLocks/>
            <a:stCxn id="28" idx="6"/>
          </p:cNvCxnSpPr>
          <p:nvPr/>
        </p:nvCxnSpPr>
        <p:spPr>
          <a:xfrm>
            <a:off x="1181721" y="2875369"/>
            <a:ext cx="24702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Google Shape;18;p31">
            <a:extLst>
              <a:ext uri="{FF2B5EF4-FFF2-40B4-BE49-F238E27FC236}">
                <a16:creationId xmlns:a16="http://schemas.microsoft.com/office/drawing/2014/main" id="{54AE6E50-2B86-194E-267B-828C0B3D677E}"/>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47</a:t>
            </a:fld>
            <a:endParaRPr sz="1200">
              <a:solidFill>
                <a:schemeClr val="tx1">
                  <a:lumMod val="40000"/>
                  <a:lumOff val="60000"/>
                </a:schemeClr>
              </a:solidFill>
            </a:endParaRPr>
          </a:p>
        </p:txBody>
      </p:sp>
    </p:spTree>
    <p:extLst>
      <p:ext uri="{BB962C8B-B14F-4D97-AF65-F5344CB8AC3E}">
        <p14:creationId xmlns:p14="http://schemas.microsoft.com/office/powerpoint/2010/main" val="3240602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E002C-64C8-E7A0-4F58-30940B231B90}"/>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86E668E2-C5A1-0EA4-08C3-B334FA7E9E3D}"/>
              </a:ext>
            </a:extLst>
          </p:cNvPr>
          <p:cNvPicPr>
            <a:picLocks noChangeAspect="1"/>
          </p:cNvPicPr>
          <p:nvPr/>
        </p:nvPicPr>
        <p:blipFill>
          <a:blip r:embed="rId3"/>
          <a:srcRect r="17138"/>
          <a:stretch/>
        </p:blipFill>
        <p:spPr>
          <a:xfrm>
            <a:off x="624390" y="1305758"/>
            <a:ext cx="8266460" cy="1389149"/>
          </a:xfrm>
          <a:prstGeom prst="rect">
            <a:avLst/>
          </a:prstGeom>
          <a:solidFill>
            <a:schemeClr val="accent1">
              <a:lumMod val="20000"/>
              <a:lumOff val="80000"/>
            </a:schemeClr>
          </a:solidFill>
          <a:ln>
            <a:solidFill>
              <a:schemeClr val="tx1"/>
            </a:solidFill>
          </a:ln>
        </p:spPr>
      </p:pic>
      <p:sp>
        <p:nvSpPr>
          <p:cNvPr id="2" name="Title 1">
            <a:extLst>
              <a:ext uri="{FF2B5EF4-FFF2-40B4-BE49-F238E27FC236}">
                <a16:creationId xmlns:a16="http://schemas.microsoft.com/office/drawing/2014/main" id="{8EB76A79-53F3-6CD8-2E84-8E914FCCBA53}"/>
              </a:ext>
            </a:extLst>
          </p:cNvPr>
          <p:cNvSpPr>
            <a:spLocks noGrp="1"/>
          </p:cNvSpPr>
          <p:nvPr>
            <p:ph type="title"/>
          </p:nvPr>
        </p:nvSpPr>
        <p:spPr>
          <a:xfrm>
            <a:off x="873918" y="309710"/>
            <a:ext cx="10515600" cy="815886"/>
          </a:xfrm>
        </p:spPr>
        <p:txBody>
          <a:bodyPr/>
          <a:lstStyle/>
          <a:p>
            <a:r>
              <a:rPr lang="en-GB" b="1"/>
              <a:t>Examples</a:t>
            </a:r>
          </a:p>
        </p:txBody>
      </p:sp>
      <p:sp>
        <p:nvSpPr>
          <p:cNvPr id="19" name="Text Placeholder 18">
            <a:extLst>
              <a:ext uri="{FF2B5EF4-FFF2-40B4-BE49-F238E27FC236}">
                <a16:creationId xmlns:a16="http://schemas.microsoft.com/office/drawing/2014/main" id="{15EF032C-D8D9-B48F-8FA9-242D0C18B4E4}"/>
              </a:ext>
            </a:extLst>
          </p:cNvPr>
          <p:cNvSpPr>
            <a:spLocks noGrp="1"/>
          </p:cNvSpPr>
          <p:nvPr>
            <p:ph type="body" sz="quarter" idx="24"/>
          </p:nvPr>
        </p:nvSpPr>
        <p:spPr>
          <a:xfrm>
            <a:off x="9090951" y="1305758"/>
            <a:ext cx="2455877" cy="1389600"/>
          </a:xfrm>
          <a:solidFill>
            <a:schemeClr val="accent5">
              <a:lumMod val="20000"/>
              <a:lumOff val="80000"/>
            </a:schemeClr>
          </a:solidFill>
        </p:spPr>
        <p:txBody>
          <a:bodyPr/>
          <a:lstStyle/>
          <a:p>
            <a:r>
              <a:rPr lang="en-GB"/>
              <a:t>No RDT performed</a:t>
            </a:r>
          </a:p>
        </p:txBody>
      </p:sp>
      <p:sp>
        <p:nvSpPr>
          <p:cNvPr id="9" name="Text Placeholder 18">
            <a:extLst>
              <a:ext uri="{FF2B5EF4-FFF2-40B4-BE49-F238E27FC236}">
                <a16:creationId xmlns:a16="http://schemas.microsoft.com/office/drawing/2014/main" id="{BEA2A7CB-68A9-FB70-5106-16488FA064DB}"/>
              </a:ext>
            </a:extLst>
          </p:cNvPr>
          <p:cNvSpPr txBox="1">
            <a:spLocks/>
          </p:cNvSpPr>
          <p:nvPr/>
        </p:nvSpPr>
        <p:spPr>
          <a:xfrm>
            <a:off x="9090951" y="3067505"/>
            <a:ext cx="2455877"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No information, lab is confused – was test not performed or not reported?</a:t>
            </a:r>
          </a:p>
        </p:txBody>
      </p:sp>
      <p:pic>
        <p:nvPicPr>
          <p:cNvPr id="10" name="Picture 9">
            <a:extLst>
              <a:ext uri="{FF2B5EF4-FFF2-40B4-BE49-F238E27FC236}">
                <a16:creationId xmlns:a16="http://schemas.microsoft.com/office/drawing/2014/main" id="{B3A202CF-4004-68DB-0D25-F816695EE18B}"/>
              </a:ext>
            </a:extLst>
          </p:cNvPr>
          <p:cNvPicPr>
            <a:picLocks noChangeAspect="1"/>
          </p:cNvPicPr>
          <p:nvPr/>
        </p:nvPicPr>
        <p:blipFill>
          <a:blip r:embed="rId3"/>
          <a:srcRect r="17138"/>
          <a:stretch/>
        </p:blipFill>
        <p:spPr>
          <a:xfrm>
            <a:off x="624390" y="3067956"/>
            <a:ext cx="8266460" cy="1389149"/>
          </a:xfrm>
          <a:prstGeom prst="rect">
            <a:avLst/>
          </a:prstGeom>
          <a:solidFill>
            <a:schemeClr val="accent1">
              <a:lumMod val="20000"/>
              <a:lumOff val="80000"/>
            </a:schemeClr>
          </a:solidFill>
          <a:ln>
            <a:solidFill>
              <a:schemeClr val="tx1"/>
            </a:solidFill>
          </a:ln>
        </p:spPr>
      </p:pic>
      <p:sp>
        <p:nvSpPr>
          <p:cNvPr id="11" name="Text Placeholder 18">
            <a:extLst>
              <a:ext uri="{FF2B5EF4-FFF2-40B4-BE49-F238E27FC236}">
                <a16:creationId xmlns:a16="http://schemas.microsoft.com/office/drawing/2014/main" id="{CE862B66-5A13-01C1-6C06-9DE881986F0F}"/>
              </a:ext>
            </a:extLst>
          </p:cNvPr>
          <p:cNvSpPr txBox="1">
            <a:spLocks/>
          </p:cNvSpPr>
          <p:nvPr/>
        </p:nvSpPr>
        <p:spPr>
          <a:xfrm>
            <a:off x="9090951" y="4829928"/>
            <a:ext cx="2455877" cy="1389600"/>
          </a:xfrm>
          <a:prstGeom prst="rect">
            <a:avLst/>
          </a:prstGeom>
          <a:solidFill>
            <a:schemeClr val="accent5">
              <a:lumMod val="20000"/>
              <a:lumOff val="80000"/>
            </a:schemeClr>
          </a:solidFill>
          <a:ln w="6350">
            <a:solidFill>
              <a:schemeClr val="tx1">
                <a:lumMod val="75000"/>
              </a:schemeClr>
            </a:solidFill>
          </a:ln>
        </p:spPr>
        <p:txBody>
          <a:bodyPr vert="horz" lIns="216000" tIns="216000" rIns="216000" bIns="216000" rtlCol="0" anchor="t">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GB" sz="1800"/>
              <a:t>Yes RDT performed on fresh stool, reactive O1 result using </a:t>
            </a:r>
            <a:r>
              <a:rPr lang="en-GB" sz="1800" err="1"/>
              <a:t>Bioline</a:t>
            </a:r>
            <a:r>
              <a:rPr lang="en-GB" sz="1800"/>
              <a:t> VC O1/O139 test </a:t>
            </a:r>
          </a:p>
        </p:txBody>
      </p:sp>
      <p:pic>
        <p:nvPicPr>
          <p:cNvPr id="12" name="Picture 11">
            <a:extLst>
              <a:ext uri="{FF2B5EF4-FFF2-40B4-BE49-F238E27FC236}">
                <a16:creationId xmlns:a16="http://schemas.microsoft.com/office/drawing/2014/main" id="{7C47601D-BF11-75FA-08CD-3AAF873C7FDC}"/>
              </a:ext>
            </a:extLst>
          </p:cNvPr>
          <p:cNvPicPr>
            <a:picLocks noChangeAspect="1"/>
          </p:cNvPicPr>
          <p:nvPr/>
        </p:nvPicPr>
        <p:blipFill>
          <a:blip r:embed="rId3"/>
          <a:srcRect r="17138"/>
          <a:stretch/>
        </p:blipFill>
        <p:spPr>
          <a:xfrm>
            <a:off x="624390" y="4830154"/>
            <a:ext cx="8266460" cy="1389149"/>
          </a:xfrm>
          <a:prstGeom prst="rect">
            <a:avLst/>
          </a:prstGeom>
          <a:solidFill>
            <a:schemeClr val="accent1">
              <a:lumMod val="20000"/>
              <a:lumOff val="80000"/>
            </a:schemeClr>
          </a:solidFill>
          <a:ln>
            <a:solidFill>
              <a:schemeClr val="tx1"/>
            </a:solidFill>
          </a:ln>
        </p:spPr>
      </p:pic>
      <p:pic>
        <p:nvPicPr>
          <p:cNvPr id="8" name="Graphic 7" descr="Close with solid fill">
            <a:extLst>
              <a:ext uri="{FF2B5EF4-FFF2-40B4-BE49-F238E27FC236}">
                <a16:creationId xmlns:a16="http://schemas.microsoft.com/office/drawing/2014/main" id="{B96B7684-6E79-0D6D-7D52-A0520B07C7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7620" y="4922035"/>
            <a:ext cx="316134" cy="316134"/>
          </a:xfrm>
          <a:prstGeom prst="rect">
            <a:avLst/>
          </a:prstGeom>
        </p:spPr>
      </p:pic>
      <p:pic>
        <p:nvPicPr>
          <p:cNvPr id="13" name="Graphic 12" descr="Close with solid fill">
            <a:extLst>
              <a:ext uri="{FF2B5EF4-FFF2-40B4-BE49-F238E27FC236}">
                <a16:creationId xmlns:a16="http://schemas.microsoft.com/office/drawing/2014/main" id="{3FA96EE2-B463-198E-9033-B06583E61D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97326" y="4922035"/>
            <a:ext cx="316134" cy="316134"/>
          </a:xfrm>
          <a:prstGeom prst="rect">
            <a:avLst/>
          </a:prstGeom>
        </p:spPr>
      </p:pic>
      <p:pic>
        <p:nvPicPr>
          <p:cNvPr id="15" name="Graphic 14" descr="Close with solid fill">
            <a:extLst>
              <a:ext uri="{FF2B5EF4-FFF2-40B4-BE49-F238E27FC236}">
                <a16:creationId xmlns:a16="http://schemas.microsoft.com/office/drawing/2014/main" id="{0C7C3E99-1B39-3B93-6B64-1D7295C97A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3319" y="5208599"/>
            <a:ext cx="316134" cy="316134"/>
          </a:xfrm>
          <a:prstGeom prst="rect">
            <a:avLst/>
          </a:prstGeom>
        </p:spPr>
      </p:pic>
      <p:sp>
        <p:nvSpPr>
          <p:cNvPr id="26" name="Oval 25">
            <a:extLst>
              <a:ext uri="{FF2B5EF4-FFF2-40B4-BE49-F238E27FC236}">
                <a16:creationId xmlns:a16="http://schemas.microsoft.com/office/drawing/2014/main" id="{FDE2A1C4-49DD-2AE3-EE84-2D57C2E9B483}"/>
              </a:ext>
            </a:extLst>
          </p:cNvPr>
          <p:cNvSpPr/>
          <p:nvPr/>
        </p:nvSpPr>
        <p:spPr>
          <a:xfrm>
            <a:off x="420784" y="103885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1</a:t>
            </a:r>
            <a:endParaRPr lang="en-HU" b="1">
              <a:latin typeface="Trebuchet MS" panose="020B0703020202090204" pitchFamily="34" charset="0"/>
            </a:endParaRPr>
          </a:p>
        </p:txBody>
      </p:sp>
      <p:sp>
        <p:nvSpPr>
          <p:cNvPr id="27" name="Oval 26">
            <a:extLst>
              <a:ext uri="{FF2B5EF4-FFF2-40B4-BE49-F238E27FC236}">
                <a16:creationId xmlns:a16="http://schemas.microsoft.com/office/drawing/2014/main" id="{CA4CCB8F-CEC0-9917-A79C-E7FC42AA9CB8}"/>
              </a:ext>
            </a:extLst>
          </p:cNvPr>
          <p:cNvSpPr/>
          <p:nvPr/>
        </p:nvSpPr>
        <p:spPr>
          <a:xfrm>
            <a:off x="415633" y="2808468"/>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2</a:t>
            </a:r>
            <a:endParaRPr lang="en-HU" b="1">
              <a:latin typeface="Trebuchet MS" panose="020B0703020202090204" pitchFamily="34" charset="0"/>
            </a:endParaRPr>
          </a:p>
        </p:txBody>
      </p:sp>
      <p:sp>
        <p:nvSpPr>
          <p:cNvPr id="29" name="Oval 28">
            <a:extLst>
              <a:ext uri="{FF2B5EF4-FFF2-40B4-BE49-F238E27FC236}">
                <a16:creationId xmlns:a16="http://schemas.microsoft.com/office/drawing/2014/main" id="{20B5B6B9-8855-C445-4C4C-43C81D30C470}"/>
              </a:ext>
            </a:extLst>
          </p:cNvPr>
          <p:cNvSpPr/>
          <p:nvPr/>
        </p:nvSpPr>
        <p:spPr>
          <a:xfrm>
            <a:off x="415633" y="4567485"/>
            <a:ext cx="392966" cy="39296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Trebuchet MS" panose="020B0703020202090204" pitchFamily="34" charset="0"/>
              </a:rPr>
              <a:t>3</a:t>
            </a:r>
            <a:endParaRPr lang="en-HU" b="1">
              <a:latin typeface="Trebuchet MS" panose="020B0703020202090204" pitchFamily="34" charset="0"/>
            </a:endParaRPr>
          </a:p>
        </p:txBody>
      </p:sp>
      <p:sp>
        <p:nvSpPr>
          <p:cNvPr id="16" name="TextBox 15">
            <a:extLst>
              <a:ext uri="{FF2B5EF4-FFF2-40B4-BE49-F238E27FC236}">
                <a16:creationId xmlns:a16="http://schemas.microsoft.com/office/drawing/2014/main" id="{78FA094F-9ED2-B33F-1C53-A105C51ECBD2}"/>
              </a:ext>
            </a:extLst>
          </p:cNvPr>
          <p:cNvSpPr txBox="1"/>
          <p:nvPr/>
        </p:nvSpPr>
        <p:spPr>
          <a:xfrm>
            <a:off x="2491556" y="5536096"/>
            <a:ext cx="5063837" cy="369332"/>
          </a:xfrm>
          <a:prstGeom prst="rect">
            <a:avLst/>
          </a:prstGeom>
          <a:noFill/>
        </p:spPr>
        <p:txBody>
          <a:bodyPr wrap="square" rtlCol="0">
            <a:spAutoFit/>
          </a:bodyPr>
          <a:lstStyle/>
          <a:p>
            <a:r>
              <a:rPr lang="en-GB" err="1">
                <a:solidFill>
                  <a:schemeClr val="tx2">
                    <a:lumMod val="50000"/>
                    <a:lumOff val="50000"/>
                  </a:schemeClr>
                </a:solidFill>
                <a:latin typeface="Harlow Solid Italic" panose="04030604020F02020D02" pitchFamily="82" charset="0"/>
              </a:rPr>
              <a:t>Bioline</a:t>
            </a:r>
            <a:r>
              <a:rPr lang="en-GB">
                <a:solidFill>
                  <a:schemeClr val="tx2">
                    <a:lumMod val="50000"/>
                    <a:lumOff val="50000"/>
                  </a:schemeClr>
                </a:solidFill>
                <a:latin typeface="Harlow Solid Italic" panose="04030604020F02020D02" pitchFamily="82" charset="0"/>
              </a:rPr>
              <a:t> VC 01 /0139</a:t>
            </a:r>
          </a:p>
        </p:txBody>
      </p:sp>
      <p:pic>
        <p:nvPicPr>
          <p:cNvPr id="18" name="Graphic 17" descr="Close with solid fill">
            <a:extLst>
              <a:ext uri="{FF2B5EF4-FFF2-40B4-BE49-F238E27FC236}">
                <a16:creationId xmlns:a16="http://schemas.microsoft.com/office/drawing/2014/main" id="{9E6AB826-0604-FE3D-BB83-AE6D86BDCF1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93013" y="1390527"/>
            <a:ext cx="316134" cy="316134"/>
          </a:xfrm>
          <a:prstGeom prst="rect">
            <a:avLst/>
          </a:prstGeom>
        </p:spPr>
      </p:pic>
      <p:sp>
        <p:nvSpPr>
          <p:cNvPr id="3" name="Google Shape;18;p31">
            <a:extLst>
              <a:ext uri="{FF2B5EF4-FFF2-40B4-BE49-F238E27FC236}">
                <a16:creationId xmlns:a16="http://schemas.microsoft.com/office/drawing/2014/main" id="{12B26B6F-7118-F4D8-B82A-3C2A7E446D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48</a:t>
            </a:fld>
            <a:endParaRPr sz="1200">
              <a:solidFill>
                <a:schemeClr val="tx1">
                  <a:lumMod val="40000"/>
                  <a:lumOff val="60000"/>
                </a:schemeClr>
              </a:solidFill>
            </a:endParaRPr>
          </a:p>
        </p:txBody>
      </p:sp>
    </p:spTree>
    <p:extLst>
      <p:ext uri="{BB962C8B-B14F-4D97-AF65-F5344CB8AC3E}">
        <p14:creationId xmlns:p14="http://schemas.microsoft.com/office/powerpoint/2010/main" val="1873941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93917-45FA-2F3B-345F-A0DEC8A05408}"/>
              </a:ext>
            </a:extLst>
          </p:cNvPr>
          <p:cNvSpPr>
            <a:spLocks noGrp="1"/>
          </p:cNvSpPr>
          <p:nvPr>
            <p:ph type="title"/>
          </p:nvPr>
        </p:nvSpPr>
        <p:spPr>
          <a:xfrm>
            <a:off x="838200" y="365125"/>
            <a:ext cx="10515600" cy="1325563"/>
          </a:xfrm>
        </p:spPr>
        <p:txBody>
          <a:bodyPr/>
          <a:lstStyle/>
          <a:p>
            <a:r>
              <a:rPr lang="en-GB" b="1"/>
              <a:t>What to do now</a:t>
            </a:r>
          </a:p>
        </p:txBody>
      </p:sp>
      <p:sp>
        <p:nvSpPr>
          <p:cNvPr id="5" name="Text Placeholder 4">
            <a:extLst>
              <a:ext uri="{FF2B5EF4-FFF2-40B4-BE49-F238E27FC236}">
                <a16:creationId xmlns:a16="http://schemas.microsoft.com/office/drawing/2014/main" id="{83F7173C-2C72-BA77-7848-83496DA46369}"/>
              </a:ext>
            </a:extLst>
          </p:cNvPr>
          <p:cNvSpPr>
            <a:spLocks noGrp="1"/>
          </p:cNvSpPr>
          <p:nvPr>
            <p:ph type="body" sz="quarter" idx="22"/>
          </p:nvPr>
        </p:nvSpPr>
        <p:spPr>
          <a:xfrm>
            <a:off x="1162483" y="1946277"/>
            <a:ext cx="4680000" cy="3222624"/>
          </a:xfrm>
          <a:ln w="6350">
            <a:solidFill>
              <a:schemeClr val="tx1"/>
            </a:solidFill>
          </a:ln>
        </p:spPr>
        <p:txBody>
          <a:bodyPr lIns="216000" tIns="216000" rIns="216000" bIns="216000">
            <a:noAutofit/>
          </a:bodyPr>
          <a:lstStyle/>
          <a:p>
            <a:pPr>
              <a:lnSpc>
                <a:spcPct val="100000"/>
              </a:lnSpc>
            </a:pPr>
            <a:r>
              <a:rPr lang="en-US" sz="2400"/>
              <a:t>If there is no currently known outbreak or the outbreak has not been confirmed yet, send any RDT+ sample immediately to a laboratory for further confirmation.</a:t>
            </a:r>
          </a:p>
          <a:p>
            <a:endParaRPr lang="en-GB"/>
          </a:p>
        </p:txBody>
      </p:sp>
      <p:sp>
        <p:nvSpPr>
          <p:cNvPr id="14" name="object 62">
            <a:extLst>
              <a:ext uri="{FF2B5EF4-FFF2-40B4-BE49-F238E27FC236}">
                <a16:creationId xmlns:a16="http://schemas.microsoft.com/office/drawing/2014/main" id="{6343B291-D67D-4236-AEA0-8545F230E268}"/>
              </a:ext>
            </a:extLst>
          </p:cNvPr>
          <p:cNvSpPr txBox="1"/>
          <p:nvPr/>
        </p:nvSpPr>
        <p:spPr>
          <a:xfrm>
            <a:off x="5099804" y="2059199"/>
            <a:ext cx="249554" cy="797654"/>
          </a:xfrm>
          <a:prstGeom prst="rect">
            <a:avLst/>
          </a:prstGeom>
        </p:spPr>
        <p:txBody>
          <a:bodyPr vert="horz" wrap="square" lIns="0" tIns="12700" rIns="0" bIns="0" rtlCol="0">
            <a:spAutoFit/>
          </a:bodyPr>
          <a:lstStyle/>
          <a:p>
            <a:pPr>
              <a:lnSpc>
                <a:spcPct val="100000"/>
              </a:lnSpc>
              <a:spcBef>
                <a:spcPts val="100"/>
              </a:spcBef>
              <a:tabLst>
                <a:tab pos="2574290" algn="l"/>
              </a:tabLst>
            </a:pPr>
            <a:r>
              <a:rPr sz="5100">
                <a:solidFill>
                  <a:srgbClr val="696868"/>
                </a:solidFill>
                <a:latin typeface="Tw Cen MT Condensed"/>
                <a:cs typeface="Tw Cen MT Condensed"/>
              </a:rPr>
              <a:t>	</a:t>
            </a:r>
            <a:endParaRPr sz="5100">
              <a:latin typeface="Tw Cen MT Condensed"/>
              <a:cs typeface="Tw Cen MT Condensed"/>
            </a:endParaRPr>
          </a:p>
        </p:txBody>
      </p:sp>
      <p:sp>
        <p:nvSpPr>
          <p:cNvPr id="4" name="TextBox 3">
            <a:extLst>
              <a:ext uri="{FF2B5EF4-FFF2-40B4-BE49-F238E27FC236}">
                <a16:creationId xmlns:a16="http://schemas.microsoft.com/office/drawing/2014/main" id="{692BBA36-31B6-5379-860A-6B2997EAA7C1}"/>
              </a:ext>
            </a:extLst>
          </p:cNvPr>
          <p:cNvSpPr txBox="1"/>
          <p:nvPr/>
        </p:nvSpPr>
        <p:spPr>
          <a:xfrm>
            <a:off x="6349518" y="1946276"/>
            <a:ext cx="4680000" cy="3222624"/>
          </a:xfrm>
          <a:prstGeom prst="rect">
            <a:avLst/>
          </a:prstGeom>
          <a:noFill/>
          <a:ln w="6350">
            <a:solidFill>
              <a:schemeClr val="tx1"/>
            </a:solidFill>
          </a:ln>
        </p:spPr>
        <p:txBody>
          <a:bodyPr wrap="square" lIns="216000" tIns="216000" rIns="216000" bIns="216000">
            <a:noAutofit/>
          </a:bodyPr>
          <a:lstStyle/>
          <a:p>
            <a:r>
              <a:rPr lang="en-US" sz="2400"/>
              <a:t>If an outbreak has been confirmed, send at least 3 RDT+ samples per week per surveillance unit for further lab confirmation. </a:t>
            </a:r>
          </a:p>
        </p:txBody>
      </p:sp>
      <p:sp>
        <p:nvSpPr>
          <p:cNvPr id="6" name="Triangle 5">
            <a:extLst>
              <a:ext uri="{FF2B5EF4-FFF2-40B4-BE49-F238E27FC236}">
                <a16:creationId xmlns:a16="http://schemas.microsoft.com/office/drawing/2014/main" id="{BA982391-BDE7-FD8C-ED9D-7DBF0E3BA622}"/>
              </a:ext>
            </a:extLst>
          </p:cNvPr>
          <p:cNvSpPr/>
          <p:nvPr/>
        </p:nvSpPr>
        <p:spPr>
          <a:xfrm rot="10800000">
            <a:off x="1326889"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7" name="Triangle 6">
            <a:extLst>
              <a:ext uri="{FF2B5EF4-FFF2-40B4-BE49-F238E27FC236}">
                <a16:creationId xmlns:a16="http://schemas.microsoft.com/office/drawing/2014/main" id="{F4161CFC-C67C-73B8-585A-57079E5A2696}"/>
              </a:ext>
            </a:extLst>
          </p:cNvPr>
          <p:cNvSpPr/>
          <p:nvPr/>
        </p:nvSpPr>
        <p:spPr>
          <a:xfrm rot="10800000">
            <a:off x="6488656" y="1845691"/>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8" name="TextBox 7">
            <a:extLst>
              <a:ext uri="{FF2B5EF4-FFF2-40B4-BE49-F238E27FC236}">
                <a16:creationId xmlns:a16="http://schemas.microsoft.com/office/drawing/2014/main" id="{EEC2BEC2-6BA8-6E4A-80E7-3FBD227B08B2}"/>
              </a:ext>
            </a:extLst>
          </p:cNvPr>
          <p:cNvSpPr txBox="1"/>
          <p:nvPr/>
        </p:nvSpPr>
        <p:spPr>
          <a:xfrm>
            <a:off x="1685348" y="5863258"/>
            <a:ext cx="9340849" cy="461665"/>
          </a:xfrm>
          <a:prstGeom prst="rect">
            <a:avLst/>
          </a:prstGeom>
          <a:noFill/>
        </p:spPr>
        <p:txBody>
          <a:bodyPr wrap="square" lIns="91440" tIns="45720" rIns="91440" bIns="45720" anchor="t">
            <a:spAutoFit/>
          </a:bodyPr>
          <a:lstStyle/>
          <a:p>
            <a:r>
              <a:rPr lang="en-US" sz="2400"/>
              <a:t>For more information </a:t>
            </a:r>
            <a:r>
              <a:rPr lang="en-US" sz="2400">
                <a:solidFill>
                  <a:srgbClr val="129C94"/>
                </a:solidFill>
                <a:hlinkClick r:id="rId3">
                  <a:extLst>
                    <a:ext uri="{A12FA001-AC4F-418D-AE19-62706E023703}">
                      <ahyp:hlinkClr xmlns:ahyp="http://schemas.microsoft.com/office/drawing/2018/hyperlinkcolor" val="tx"/>
                    </a:ext>
                  </a:extLst>
                </a:hlinkClick>
              </a:rPr>
              <a:t>Public Health Surveillance for Cholera</a:t>
            </a:r>
            <a:r>
              <a:rPr lang="en-US" sz="2400"/>
              <a:t>.</a:t>
            </a:r>
          </a:p>
        </p:txBody>
      </p:sp>
      <p:sp>
        <p:nvSpPr>
          <p:cNvPr id="3" name="Google Shape;18;p31">
            <a:extLst>
              <a:ext uri="{FF2B5EF4-FFF2-40B4-BE49-F238E27FC236}">
                <a16:creationId xmlns:a16="http://schemas.microsoft.com/office/drawing/2014/main" id="{F1AC509C-F4FF-6B43-8741-240CEF4D1C9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49</a:t>
            </a:fld>
            <a:endParaRPr sz="1200">
              <a:solidFill>
                <a:schemeClr val="tx1">
                  <a:lumMod val="40000"/>
                  <a:lumOff val="60000"/>
                </a:schemeClr>
              </a:solidFill>
            </a:endParaRPr>
          </a:p>
        </p:txBody>
      </p:sp>
    </p:spTree>
    <p:extLst>
      <p:ext uri="{BB962C8B-B14F-4D97-AF65-F5344CB8AC3E}">
        <p14:creationId xmlns:p14="http://schemas.microsoft.com/office/powerpoint/2010/main" val="1604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a:xfrm>
            <a:off x="457200" y="5046863"/>
            <a:ext cx="7620000" cy="1289588"/>
          </a:xfrm>
        </p:spPr>
        <p:txBody>
          <a:bodyPr anchor="ctr">
            <a:normAutofit fontScale="90000"/>
          </a:bodyPr>
          <a:lstStyle/>
          <a:p>
            <a:r>
              <a:rPr lang="fr-FR"/>
              <a:t>RDTS – </a:t>
            </a:r>
            <a:br>
              <a:rPr lang="fr-FR"/>
            </a:br>
            <a:r>
              <a:rPr lang="fr-FR"/>
              <a:t>WHAT • WHY • WHEN</a:t>
            </a:r>
          </a:p>
        </p:txBody>
      </p:sp>
      <p:pic>
        <p:nvPicPr>
          <p:cNvPr id="6" name="Picture Placeholder 5">
            <a:extLst>
              <a:ext uri="{FF2B5EF4-FFF2-40B4-BE49-F238E27FC236}">
                <a16:creationId xmlns:a16="http://schemas.microsoft.com/office/drawing/2014/main" id="{DF896FB0-4F10-517F-A9A2-59765787286F}"/>
              </a:ext>
            </a:extLst>
          </p:cNvPr>
          <p:cNvPicPr>
            <a:picLocks noGrp="1" noChangeAspect="1"/>
          </p:cNvPicPr>
          <p:nvPr>
            <p:ph type="pic" sz="quarter" idx="10"/>
          </p:nvPr>
        </p:nvPicPr>
        <p:blipFill rotWithShape="1">
          <a:blip r:embed="rId3"/>
          <a:srcRect l="8210" t="14545" r="1919" b="3812"/>
          <a:stretch/>
        </p:blipFill>
        <p:spPr>
          <a:xfrm rot="16200000">
            <a:off x="8217822" y="3544140"/>
            <a:ext cx="2843147" cy="2487221"/>
          </a:xfrm>
        </p:spPr>
      </p:pic>
    </p:spTree>
    <p:extLst>
      <p:ext uri="{BB962C8B-B14F-4D97-AF65-F5344CB8AC3E}">
        <p14:creationId xmlns:p14="http://schemas.microsoft.com/office/powerpoint/2010/main" val="4231797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CC8B-0D3B-094E-0DD0-CC261BAD13C8}"/>
              </a:ext>
            </a:extLst>
          </p:cNvPr>
          <p:cNvSpPr txBox="1">
            <a:spLocks/>
          </p:cNvSpPr>
          <p:nvPr/>
        </p:nvSpPr>
        <p:spPr>
          <a:xfrm>
            <a:off x="873918" y="365125"/>
            <a:ext cx="10515600" cy="1325563"/>
          </a:xfrm>
          <a:prstGeom prst="rect">
            <a:avLst/>
          </a:prstGeom>
        </p:spPr>
        <p:txBody>
          <a:bodyPr>
            <a:normAutofit/>
          </a:bodyPr>
          <a:lstStyle>
            <a:lvl1pPr algn="ctr" defTabSz="914400" rtl="0" eaLnBrk="1" latinLnBrk="0" hangingPunct="1">
              <a:lnSpc>
                <a:spcPct val="90000"/>
              </a:lnSpc>
              <a:spcBef>
                <a:spcPct val="0"/>
              </a:spcBef>
              <a:buNone/>
              <a:defRPr sz="4400" kern="1200">
                <a:solidFill>
                  <a:schemeClr val="accent4"/>
                </a:solidFill>
                <a:latin typeface="+mj-lt"/>
                <a:ea typeface="+mj-ea"/>
                <a:cs typeface="+mj-cs"/>
              </a:defRPr>
            </a:lvl1pPr>
          </a:lstStyle>
          <a:p>
            <a:r>
              <a:rPr lang="en-US"/>
              <a:t>Links to </a:t>
            </a:r>
            <a:r>
              <a:rPr lang="en-US">
                <a:solidFill>
                  <a:schemeClr val="accent1"/>
                </a:solidFill>
              </a:rPr>
              <a:t>GTFCC </a:t>
            </a:r>
            <a:r>
              <a:rPr lang="en-US"/>
              <a:t>support material</a:t>
            </a:r>
            <a:endParaRPr lang="fr-FR"/>
          </a:p>
        </p:txBody>
      </p:sp>
      <p:sp>
        <p:nvSpPr>
          <p:cNvPr id="3" name="TextBox 2">
            <a:extLst>
              <a:ext uri="{FF2B5EF4-FFF2-40B4-BE49-F238E27FC236}">
                <a16:creationId xmlns:a16="http://schemas.microsoft.com/office/drawing/2014/main" id="{D579C4C6-89A9-4EE8-3D7F-C7DC51BBB0FA}"/>
              </a:ext>
            </a:extLst>
          </p:cNvPr>
          <p:cNvSpPr txBox="1"/>
          <p:nvPr/>
        </p:nvSpPr>
        <p:spPr>
          <a:xfrm>
            <a:off x="1553497" y="1623451"/>
            <a:ext cx="10056377" cy="4216539"/>
          </a:xfrm>
          <a:prstGeom prst="rect">
            <a:avLst/>
          </a:prstGeom>
          <a:noFill/>
        </p:spPr>
        <p:txBody>
          <a:bodyPr wrap="square" lIns="91440" tIns="45720" rIns="91440" bIns="45720" anchor="t">
            <a:spAutoFit/>
          </a:bodyPr>
          <a:lstStyle/>
          <a:p>
            <a:pPr>
              <a:spcBef>
                <a:spcPts val="1200"/>
              </a:spcBef>
            </a:pPr>
            <a:r>
              <a:rPr lang="en-US" sz="2000"/>
              <a:t>Recommendations for public health surveillance for cholera : </a:t>
            </a:r>
            <a:r>
              <a:rPr lang="en-US" sz="2000">
                <a:ea typeface="+mn-lt"/>
                <a:cs typeface="+mn-lt"/>
                <a:hlinkClick r:id="rId3"/>
              </a:rPr>
              <a:t>https://www.gtfcc.org/resources/public-health-surveillance-for-cholera/</a:t>
            </a:r>
            <a:r>
              <a:rPr lang="en-US" sz="2000">
                <a:ea typeface="+mn-lt"/>
                <a:cs typeface="+mn-lt"/>
              </a:rPr>
              <a:t> </a:t>
            </a:r>
            <a:endParaRPr lang="en-US" sz="2000"/>
          </a:p>
          <a:p>
            <a:pPr>
              <a:spcBef>
                <a:spcPts val="1200"/>
              </a:spcBef>
            </a:pPr>
            <a:r>
              <a:rPr lang="en-US" sz="2000"/>
              <a:t>Rapid Diagnostic Test (RDT) for cholera detection : </a:t>
            </a:r>
            <a:r>
              <a:rPr lang="en-US" sz="2000">
                <a:hlinkClick r:id="rId4"/>
              </a:rPr>
              <a:t>h</a:t>
            </a:r>
            <a:r>
              <a:rPr lang="en-US" sz="2000">
                <a:ea typeface="+mn-lt"/>
                <a:cs typeface="+mn-lt"/>
                <a:hlinkClick r:id="rId4"/>
              </a:rPr>
              <a:t>ttps://www.gtfcc.org/resources/rapid-diagnostic-test-rdt-for-cholera-detection/</a:t>
            </a:r>
            <a:r>
              <a:rPr lang="en-US" sz="2000">
                <a:ea typeface="+mn-lt"/>
                <a:cs typeface="+mn-lt"/>
              </a:rPr>
              <a:t> </a:t>
            </a:r>
            <a:r>
              <a:rPr lang="en-US" sz="2000"/>
              <a:t> </a:t>
            </a:r>
          </a:p>
          <a:p>
            <a:pPr>
              <a:spcBef>
                <a:spcPts val="1200"/>
              </a:spcBef>
            </a:pPr>
            <a:r>
              <a:rPr lang="en-US" sz="2000"/>
              <a:t>Laboratory referral form for cholera suspected case </a:t>
            </a:r>
            <a:r>
              <a:rPr lang="en-US" sz="2000">
                <a:ea typeface="+mn-lt"/>
                <a:cs typeface="+mn-lt"/>
              </a:rPr>
              <a:t>: </a:t>
            </a:r>
            <a:r>
              <a:rPr lang="en-US" sz="2000">
                <a:ea typeface="+mn-lt"/>
                <a:cs typeface="+mn-lt"/>
                <a:hlinkClick r:id="rId5"/>
              </a:rPr>
              <a:t>https://www.gtfcc.org/resources/gtfcc-laboratory-referral-and-results-reporting-forms/</a:t>
            </a:r>
            <a:r>
              <a:rPr lang="en-US" sz="2000">
                <a:ea typeface="+mn-lt"/>
                <a:cs typeface="+mn-lt"/>
              </a:rPr>
              <a:t> </a:t>
            </a:r>
            <a:endParaRPr lang="en-US" sz="2000"/>
          </a:p>
          <a:p>
            <a:pPr>
              <a:spcBef>
                <a:spcPts val="1200"/>
              </a:spcBef>
            </a:pPr>
            <a:r>
              <a:rPr lang="en-US" sz="2000"/>
              <a:t>Template cholera case report form : </a:t>
            </a:r>
            <a:r>
              <a:rPr lang="en-US" sz="2000">
                <a:ea typeface="+mn-lt"/>
                <a:cs typeface="+mn-lt"/>
                <a:hlinkClick r:id="rId6"/>
              </a:rPr>
              <a:t>https</a:t>
            </a:r>
            <a:r>
              <a:rPr lang="en-US" sz="2000">
                <a:hlinkClick r:id="rId6"/>
              </a:rPr>
              <a:t>://</a:t>
            </a:r>
            <a:r>
              <a:rPr lang="en-US" sz="2000">
                <a:ea typeface="+mn-lt"/>
                <a:cs typeface="+mn-lt"/>
                <a:hlinkClick r:id="rId6"/>
              </a:rPr>
              <a:t>view.officeapps.live.com/op/view.aspx?src=https%3A%2F%2Fwww.gtfcc.org%2Fwp-content%2Fuploads%2F2024%2F03%2Fgtfcc-template-cholera-case-report-form.docx&amp;wdOrigin=BROWSELINK</a:t>
            </a:r>
            <a:r>
              <a:rPr lang="en-US" sz="2000">
                <a:ea typeface="+mn-lt"/>
                <a:cs typeface="+mn-lt"/>
              </a:rPr>
              <a:t> </a:t>
            </a:r>
          </a:p>
          <a:p>
            <a:endParaRPr lang="en-US">
              <a:latin typeface="Trebuchet MS" panose="020B0703020202090204" pitchFamily="34" charset="0"/>
            </a:endParaRPr>
          </a:p>
        </p:txBody>
      </p:sp>
      <p:sp>
        <p:nvSpPr>
          <p:cNvPr id="4" name="Rectangle 3">
            <a:extLst>
              <a:ext uri="{FF2B5EF4-FFF2-40B4-BE49-F238E27FC236}">
                <a16:creationId xmlns:a16="http://schemas.microsoft.com/office/drawing/2014/main" id="{6058FD73-0688-8D3C-B08F-1A0D2ABE1CFE}"/>
              </a:ext>
            </a:extLst>
          </p:cNvPr>
          <p:cNvSpPr/>
          <p:nvPr/>
        </p:nvSpPr>
        <p:spPr>
          <a:xfrm>
            <a:off x="0" y="1"/>
            <a:ext cx="604935"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8A019AB-FDB2-C4F5-6B42-D6BE248398D1}"/>
              </a:ext>
            </a:extLst>
          </p:cNvPr>
          <p:cNvPicPr>
            <a:picLocks noChangeAspect="1"/>
          </p:cNvPicPr>
          <p:nvPr/>
        </p:nvPicPr>
        <p:blipFill>
          <a:blip r:embed="rId7"/>
          <a:srcRect/>
          <a:stretch/>
        </p:blipFill>
        <p:spPr>
          <a:xfrm rot="21136134">
            <a:off x="-467115" y="188345"/>
            <a:ext cx="2144099" cy="2144099"/>
          </a:xfrm>
          <a:prstGeom prst="rect">
            <a:avLst/>
          </a:prstGeom>
        </p:spPr>
      </p:pic>
      <p:sp>
        <p:nvSpPr>
          <p:cNvPr id="6" name="Google Shape;18;p31">
            <a:extLst>
              <a:ext uri="{FF2B5EF4-FFF2-40B4-BE49-F238E27FC236}">
                <a16:creationId xmlns:a16="http://schemas.microsoft.com/office/drawing/2014/main" id="{420AC956-456B-2484-BE08-23BCAFE594C8}"/>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50</a:t>
            </a:fld>
            <a:endParaRPr sz="1200">
              <a:solidFill>
                <a:schemeClr val="tx1">
                  <a:lumMod val="40000"/>
                  <a:lumOff val="60000"/>
                </a:schemeClr>
              </a:solidFill>
            </a:endParaRPr>
          </a:p>
        </p:txBody>
      </p:sp>
    </p:spTree>
    <p:extLst>
      <p:ext uri="{BB962C8B-B14F-4D97-AF65-F5344CB8AC3E}">
        <p14:creationId xmlns:p14="http://schemas.microsoft.com/office/powerpoint/2010/main" val="642012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51E9-1FFB-68D4-D99D-913F08FD3633}"/>
              </a:ext>
            </a:extLst>
          </p:cNvPr>
          <p:cNvSpPr>
            <a:spLocks noGrp="1"/>
          </p:cNvSpPr>
          <p:nvPr>
            <p:ph type="title"/>
          </p:nvPr>
        </p:nvSpPr>
        <p:spPr/>
        <p:txBody>
          <a:bodyPr anchor="ctr">
            <a:normAutofit fontScale="90000"/>
          </a:bodyPr>
          <a:lstStyle/>
          <a:p>
            <a:r>
              <a:rPr lang="en-US">
                <a:latin typeface="Trebuchet MS"/>
              </a:rPr>
              <a:t>END OF MODULE </a:t>
            </a:r>
            <a:br>
              <a:rPr lang="en-US"/>
            </a:br>
            <a:r>
              <a:rPr lang="en-US">
                <a:latin typeface="Trebuchet MS"/>
              </a:rPr>
              <a:t>ASSESSMENT</a:t>
            </a:r>
            <a:endParaRPr lang="fr-FR">
              <a:latin typeface="Trebuchet MS"/>
            </a:endParaRPr>
          </a:p>
        </p:txBody>
      </p:sp>
      <p:pic>
        <p:nvPicPr>
          <p:cNvPr id="5" name="Picture Placeholder 4">
            <a:extLst>
              <a:ext uri="{FF2B5EF4-FFF2-40B4-BE49-F238E27FC236}">
                <a16:creationId xmlns:a16="http://schemas.microsoft.com/office/drawing/2014/main" id="{FD8D869E-D086-3607-A1FF-9F425C5D538F}"/>
              </a:ext>
            </a:extLst>
          </p:cNvPr>
          <p:cNvPicPr>
            <a:picLocks noGrp="1" noChangeAspect="1"/>
          </p:cNvPicPr>
          <p:nvPr>
            <p:ph type="pic" sz="quarter" idx="10"/>
          </p:nvPr>
        </p:nvPicPr>
        <p:blipFill>
          <a:blip r:embed="rId2"/>
          <a:srcRect l="8056" r="8056"/>
          <a:stretch>
            <a:fillRect/>
          </a:stretch>
        </p:blipFill>
        <p:spPr>
          <a:xfrm>
            <a:off x="7840663" y="2350008"/>
            <a:ext cx="4233360" cy="5046409"/>
          </a:xfrm>
        </p:spPr>
      </p:pic>
    </p:spTree>
    <p:extLst>
      <p:ext uri="{BB962C8B-B14F-4D97-AF65-F5344CB8AC3E}">
        <p14:creationId xmlns:p14="http://schemas.microsoft.com/office/powerpoint/2010/main" val="4048806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en-GB" b="1"/>
              <a:t>Assessment</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4998" y="1200795"/>
            <a:ext cx="10502003" cy="5176110"/>
          </a:xfrm>
        </p:spPr>
        <p:txBody>
          <a:bodyPr vert="horz" lIns="91440" tIns="45720" rIns="91440" bIns="45720" rtlCol="0" anchor="t">
            <a:noAutofit/>
          </a:bodyPr>
          <a:lstStyle/>
          <a:p>
            <a:pPr marL="457200" indent="-457200" algn="just">
              <a:lnSpc>
                <a:spcPct val="100000"/>
              </a:lnSpc>
              <a:spcBef>
                <a:spcPts val="0"/>
              </a:spcBef>
              <a:spcAft>
                <a:spcPts val="600"/>
              </a:spcAft>
              <a:buClr>
                <a:srgbClr val="009999"/>
              </a:buClr>
              <a:buFont typeface="+mj-lt"/>
              <a:buAutoNum type="arabicPeriod"/>
            </a:pPr>
            <a:r>
              <a:rPr lang="en-US" sz="2400">
                <a:ea typeface="Calibri" panose="020F0502020204030204" pitchFamily="34" charset="0"/>
              </a:rPr>
              <a:t>RDTs should ideally be performed on fresh stool specimens within 4 hours of collection from a patient who has been ill for less than 2 days and who has not been given antibiotics.</a:t>
            </a:r>
          </a:p>
          <a:p>
            <a:pPr marL="457200" lvl="1" indent="0" algn="just">
              <a:lnSpc>
                <a:spcPct val="100000"/>
              </a:lnSpc>
              <a:spcBef>
                <a:spcPts val="0"/>
              </a:spcBef>
              <a:spcAft>
                <a:spcPts val="1200"/>
              </a:spcAft>
              <a:buClr>
                <a:srgbClr val="009999"/>
              </a:buClr>
              <a:buNone/>
            </a:pPr>
            <a:r>
              <a:rPr lang="en-US" sz="2400">
                <a:solidFill>
                  <a:schemeClr val="accent1"/>
                </a:solidFill>
                <a:ea typeface="Calibri" panose="020F0502020204030204" pitchFamily="34" charset="0"/>
              </a:rPr>
              <a:t>True</a:t>
            </a:r>
            <a:r>
              <a:rPr lang="en-US" sz="2400">
                <a:ea typeface="Calibri" panose="020F0502020204030204" pitchFamily="34" charset="0"/>
              </a:rPr>
              <a:t> or </a:t>
            </a:r>
            <a:r>
              <a:rPr lang="en-US" sz="2400">
                <a:solidFill>
                  <a:schemeClr val="accent1"/>
                </a:solidFill>
                <a:ea typeface="Calibri" panose="020F0502020204030204" pitchFamily="34" charset="0"/>
              </a:rPr>
              <a:t>False</a:t>
            </a:r>
          </a:p>
          <a:p>
            <a:pPr marL="457200" indent="-457200">
              <a:lnSpc>
                <a:spcPct val="100000"/>
              </a:lnSpc>
              <a:spcBef>
                <a:spcPts val="0"/>
              </a:spcBef>
              <a:spcAft>
                <a:spcPts val="600"/>
              </a:spcAft>
              <a:buClr>
                <a:srgbClr val="009999"/>
              </a:buClr>
              <a:buAutoNum type="arabicPeriod"/>
            </a:pPr>
            <a:r>
              <a:rPr lang="en-US" sz="2400">
                <a:ea typeface="Calibri"/>
              </a:rPr>
              <a:t>If the RDT indicates the presence of O1, and the control line is not visible, then the result is considered to be reactive.</a:t>
            </a:r>
          </a:p>
          <a:p>
            <a:pPr marL="457200" lvl="1" indent="0" algn="just">
              <a:lnSpc>
                <a:spcPct val="100000"/>
              </a:lnSpc>
              <a:spcBef>
                <a:spcPts val="0"/>
              </a:spcBef>
              <a:spcAft>
                <a:spcPts val="1200"/>
              </a:spcAft>
              <a:buClr>
                <a:srgbClr val="009999"/>
              </a:buClr>
              <a:buNone/>
            </a:pPr>
            <a:r>
              <a:rPr lang="en-US" sz="2400">
                <a:solidFill>
                  <a:schemeClr val="accent1"/>
                </a:solidFill>
                <a:ea typeface="Calibri" panose="020F0502020204030204" pitchFamily="34" charset="0"/>
              </a:rPr>
              <a:t>True</a:t>
            </a:r>
            <a:r>
              <a:rPr lang="en-US" sz="2400">
                <a:ea typeface="Calibri" panose="020F0502020204030204" pitchFamily="34" charset="0"/>
              </a:rPr>
              <a:t> or </a:t>
            </a:r>
            <a:r>
              <a:rPr lang="en-US" sz="2400">
                <a:solidFill>
                  <a:schemeClr val="accent1"/>
                </a:solidFill>
                <a:ea typeface="Calibri" panose="020F0502020204030204" pitchFamily="34" charset="0"/>
              </a:rPr>
              <a:t>False</a:t>
            </a:r>
          </a:p>
          <a:p>
            <a:pPr marL="457200" indent="-457200">
              <a:lnSpc>
                <a:spcPct val="100000"/>
              </a:lnSpc>
              <a:spcBef>
                <a:spcPts val="0"/>
              </a:spcBef>
              <a:spcAft>
                <a:spcPts val="600"/>
              </a:spcAft>
              <a:buClr>
                <a:srgbClr val="009999"/>
              </a:buClr>
              <a:buAutoNum type="arabicPeriod"/>
            </a:pPr>
            <a:r>
              <a:rPr lang="en-US" sz="2400">
                <a:ea typeface="Calibri"/>
              </a:rPr>
              <a:t>It is important to report non-reactive test results and whether or not an RDT has been performed.</a:t>
            </a:r>
          </a:p>
          <a:p>
            <a:pPr marL="457200" lvl="1" indent="0" algn="just">
              <a:lnSpc>
                <a:spcPct val="100000"/>
              </a:lnSpc>
              <a:spcBef>
                <a:spcPts val="0"/>
              </a:spcBef>
              <a:spcAft>
                <a:spcPts val="1200"/>
              </a:spcAft>
              <a:buClr>
                <a:srgbClr val="009999"/>
              </a:buClr>
              <a:buNone/>
            </a:pPr>
            <a:r>
              <a:rPr lang="en-US" sz="2400">
                <a:solidFill>
                  <a:schemeClr val="accent1"/>
                </a:solidFill>
                <a:ea typeface="Calibri" panose="020F0502020204030204" pitchFamily="34" charset="0"/>
              </a:rPr>
              <a:t>True</a:t>
            </a:r>
            <a:r>
              <a:rPr lang="en-US" sz="2400">
                <a:ea typeface="Calibri" panose="020F0502020204030204" pitchFamily="34" charset="0"/>
              </a:rPr>
              <a:t> or </a:t>
            </a:r>
            <a:r>
              <a:rPr lang="en-US" sz="2400">
                <a:solidFill>
                  <a:schemeClr val="accent1"/>
                </a:solidFill>
                <a:ea typeface="Calibri" panose="020F0502020204030204" pitchFamily="34" charset="0"/>
              </a:rPr>
              <a:t>False</a:t>
            </a:r>
          </a:p>
          <a:p>
            <a:pPr marL="457200" indent="-457200" algn="just">
              <a:lnSpc>
                <a:spcPct val="100000"/>
              </a:lnSpc>
              <a:spcBef>
                <a:spcPts val="0"/>
              </a:spcBef>
              <a:spcAft>
                <a:spcPts val="600"/>
              </a:spcAft>
              <a:buClr>
                <a:srgbClr val="009999"/>
              </a:buClr>
              <a:buFont typeface="+mj-lt"/>
              <a:buAutoNum type="arabicPeriod" startAt="4"/>
            </a:pPr>
            <a:r>
              <a:rPr lang="en-US" sz="2400"/>
              <a:t>Cholera RDTs cannot be used for confirmation of a case of cholera. </a:t>
            </a:r>
          </a:p>
          <a:p>
            <a:pPr marL="457200" lvl="1" indent="0" algn="just">
              <a:lnSpc>
                <a:spcPct val="100000"/>
              </a:lnSpc>
              <a:spcBef>
                <a:spcPts val="0"/>
              </a:spcBef>
              <a:spcAft>
                <a:spcPts val="600"/>
              </a:spcAft>
              <a:buClr>
                <a:srgbClr val="009999"/>
              </a:buClr>
              <a:buNone/>
            </a:pPr>
            <a:r>
              <a:rPr lang="en-US" sz="2400">
                <a:solidFill>
                  <a:schemeClr val="accent1"/>
                </a:solidFill>
                <a:ea typeface="Calibri" panose="020F0502020204030204" pitchFamily="34" charset="0"/>
              </a:rPr>
              <a:t>True</a:t>
            </a:r>
            <a:r>
              <a:rPr lang="en-US" sz="2400">
                <a:ea typeface="Calibri" panose="020F0502020204030204" pitchFamily="34" charset="0"/>
              </a:rPr>
              <a:t> or </a:t>
            </a:r>
            <a:r>
              <a:rPr lang="en-US" sz="2400">
                <a:solidFill>
                  <a:schemeClr val="accent1"/>
                </a:solidFill>
                <a:ea typeface="Calibri" panose="020F0502020204030204" pitchFamily="34" charset="0"/>
              </a:rPr>
              <a:t>False</a:t>
            </a:r>
          </a:p>
        </p:txBody>
      </p:sp>
      <p:sp>
        <p:nvSpPr>
          <p:cNvPr id="4" name="Google Shape;18;p31">
            <a:extLst>
              <a:ext uri="{FF2B5EF4-FFF2-40B4-BE49-F238E27FC236}">
                <a16:creationId xmlns:a16="http://schemas.microsoft.com/office/drawing/2014/main" id="{371723D1-0369-F58F-76C8-7FAC4846B8D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52</a:t>
            </a:fld>
            <a:endParaRPr sz="1200">
              <a:solidFill>
                <a:schemeClr val="tx1">
                  <a:lumMod val="40000"/>
                  <a:lumOff val="60000"/>
                </a:schemeClr>
              </a:solidFill>
            </a:endParaRPr>
          </a:p>
        </p:txBody>
      </p:sp>
    </p:spTree>
    <p:extLst>
      <p:ext uri="{BB962C8B-B14F-4D97-AF65-F5344CB8AC3E}">
        <p14:creationId xmlns:p14="http://schemas.microsoft.com/office/powerpoint/2010/main" val="4315698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en-GB" b="1"/>
              <a:t>Assessment</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4998" y="1303525"/>
            <a:ext cx="10502003" cy="5176110"/>
          </a:xfrm>
        </p:spPr>
        <p:txBody>
          <a:bodyPr vert="horz" lIns="91440" tIns="45720" rIns="91440" bIns="45720" rtlCol="0" anchor="t">
            <a:noAutofit/>
          </a:bodyPr>
          <a:lstStyle/>
          <a:p>
            <a:pPr algn="just">
              <a:lnSpc>
                <a:spcPct val="100000"/>
              </a:lnSpc>
              <a:spcBef>
                <a:spcPts val="0"/>
              </a:spcBef>
              <a:spcAft>
                <a:spcPts val="600"/>
              </a:spcAft>
              <a:buClr>
                <a:srgbClr val="009999"/>
              </a:buClr>
            </a:pPr>
            <a:r>
              <a:rPr lang="en-US" sz="2400">
                <a:solidFill>
                  <a:srgbClr val="129C94"/>
                </a:solidFill>
                <a:ea typeface="Calibri" panose="020F0502020204030204" pitchFamily="34" charset="0"/>
              </a:rPr>
              <a:t>5.  </a:t>
            </a:r>
            <a:r>
              <a:rPr lang="en-US" sz="2000">
                <a:ea typeface="Calibri" panose="020F0502020204030204" pitchFamily="34" charset="0"/>
              </a:rPr>
              <a:t>A rectal swab can be used for an RDT.</a:t>
            </a:r>
          </a:p>
          <a:p>
            <a:pPr marL="457200" lvl="1" indent="0" algn="just">
              <a:lnSpc>
                <a:spcPct val="100000"/>
              </a:lnSpc>
              <a:spcBef>
                <a:spcPts val="0"/>
              </a:spcBef>
              <a:spcAft>
                <a:spcPts val="1800"/>
              </a:spcAft>
              <a:buClr>
                <a:srgbClr val="009999"/>
              </a:buClr>
              <a:buNone/>
            </a:pPr>
            <a:r>
              <a:rPr lang="en-US" sz="2000">
                <a:solidFill>
                  <a:schemeClr val="accent1"/>
                </a:solidFill>
                <a:ea typeface="Calibri" panose="020F0502020204030204" pitchFamily="34" charset="0"/>
              </a:rPr>
              <a:t>True</a:t>
            </a:r>
            <a:r>
              <a:rPr lang="en-US" sz="2000">
                <a:ea typeface="Calibri" panose="020F0502020204030204" pitchFamily="34" charset="0"/>
              </a:rPr>
              <a:t> or </a:t>
            </a:r>
            <a:r>
              <a:rPr lang="en-US" sz="2000">
                <a:solidFill>
                  <a:schemeClr val="accent1"/>
                </a:solidFill>
                <a:ea typeface="Calibri" panose="020F0502020204030204" pitchFamily="34" charset="0"/>
              </a:rPr>
              <a:t>False</a:t>
            </a:r>
          </a:p>
          <a:p>
            <a:pPr indent="-637200">
              <a:lnSpc>
                <a:spcPct val="100000"/>
              </a:lnSpc>
              <a:spcBef>
                <a:spcPts val="0"/>
              </a:spcBef>
              <a:spcAft>
                <a:spcPts val="600"/>
              </a:spcAft>
              <a:buClr>
                <a:srgbClr val="009999"/>
              </a:buClr>
            </a:pPr>
            <a:r>
              <a:rPr lang="en-US" sz="2000">
                <a:solidFill>
                  <a:srgbClr val="129C94"/>
                </a:solidFill>
                <a:ea typeface="Calibri"/>
              </a:rPr>
              <a:t>6.  </a:t>
            </a:r>
            <a:r>
              <a:rPr lang="en-US" sz="2000">
                <a:ea typeface="Calibri"/>
              </a:rPr>
              <a:t>If the RDT shows bands for O1 and O139, and the control band is </a:t>
            </a:r>
          </a:p>
          <a:p>
            <a:pPr indent="-637200">
              <a:lnSpc>
                <a:spcPct val="100000"/>
              </a:lnSpc>
              <a:spcBef>
                <a:spcPts val="0"/>
              </a:spcBef>
              <a:spcAft>
                <a:spcPts val="600"/>
              </a:spcAft>
              <a:buClr>
                <a:srgbClr val="009999"/>
              </a:buClr>
            </a:pPr>
            <a:r>
              <a:rPr lang="en-US" sz="2000">
                <a:ea typeface="Calibri"/>
              </a:rPr>
              <a:t>     visible, what would you do? (select all appropriate answers)</a:t>
            </a:r>
          </a:p>
          <a:p>
            <a:pPr marL="457200" lvl="1" indent="0" algn="just">
              <a:lnSpc>
                <a:spcPct val="100000"/>
              </a:lnSpc>
              <a:spcBef>
                <a:spcPts val="0"/>
              </a:spcBef>
              <a:buClr>
                <a:srgbClr val="009999"/>
              </a:buClr>
              <a:buNone/>
            </a:pPr>
            <a:r>
              <a:rPr lang="en-US" sz="2000">
                <a:solidFill>
                  <a:srgbClr val="129C94"/>
                </a:solidFill>
                <a:ea typeface="Calibri" panose="020F0502020204030204" pitchFamily="34" charset="0"/>
              </a:rPr>
              <a:t>Redo test</a:t>
            </a:r>
            <a:endParaRPr lang="en-US" sz="2000">
              <a:solidFill>
                <a:srgbClr val="129C94"/>
              </a:solidFill>
            </a:endParaRPr>
          </a:p>
          <a:p>
            <a:pPr marL="457200" lvl="1" indent="0" algn="just">
              <a:lnSpc>
                <a:spcPct val="100000"/>
              </a:lnSpc>
              <a:spcBef>
                <a:spcPts val="0"/>
              </a:spcBef>
              <a:buNone/>
            </a:pPr>
            <a:r>
              <a:rPr lang="en-US" sz="2000">
                <a:solidFill>
                  <a:srgbClr val="129C94"/>
                </a:solidFill>
                <a:ea typeface="Calibri"/>
              </a:rPr>
              <a:t>Report as O1 and O139 reactive</a:t>
            </a:r>
            <a:endParaRPr lang="en-US" sz="2000">
              <a:solidFill>
                <a:srgbClr val="129C94"/>
              </a:solidFill>
              <a:ea typeface="Calibri" panose="020F0502020204030204" pitchFamily="34" charset="0"/>
            </a:endParaRPr>
          </a:p>
          <a:p>
            <a:pPr marL="457200" lvl="1" indent="0" algn="just">
              <a:lnSpc>
                <a:spcPct val="100000"/>
              </a:lnSpc>
              <a:spcBef>
                <a:spcPts val="0"/>
              </a:spcBef>
              <a:buNone/>
            </a:pPr>
            <a:r>
              <a:rPr lang="en-US" sz="2000">
                <a:solidFill>
                  <a:srgbClr val="129C94"/>
                </a:solidFill>
                <a:ea typeface="Calibri"/>
              </a:rPr>
              <a:t>Report as invalid</a:t>
            </a:r>
            <a:endParaRPr lang="en-US" sz="2000">
              <a:solidFill>
                <a:srgbClr val="129C94"/>
              </a:solidFill>
              <a:ea typeface="Calibri" panose="020F0502020204030204" pitchFamily="34" charset="0"/>
            </a:endParaRPr>
          </a:p>
          <a:p>
            <a:pPr marL="457200" lvl="1" indent="0" algn="just">
              <a:lnSpc>
                <a:spcPct val="100000"/>
              </a:lnSpc>
              <a:spcBef>
                <a:spcPts val="0"/>
              </a:spcBef>
              <a:spcAft>
                <a:spcPts val="1800"/>
              </a:spcAft>
              <a:buNone/>
            </a:pPr>
            <a:r>
              <a:rPr lang="en-US" sz="2000">
                <a:solidFill>
                  <a:srgbClr val="129C94"/>
                </a:solidFill>
                <a:ea typeface="Calibri"/>
              </a:rPr>
              <a:t>Send a sample</a:t>
            </a:r>
          </a:p>
          <a:p>
            <a:pPr marL="228600" indent="-457200" algn="just">
              <a:lnSpc>
                <a:spcPct val="100000"/>
              </a:lnSpc>
              <a:spcBef>
                <a:spcPts val="0"/>
              </a:spcBef>
              <a:buAutoNum type="arabicPeriod" startAt="7"/>
            </a:pPr>
            <a:r>
              <a:rPr lang="en-US" sz="2000">
                <a:ea typeface="Calibri" panose="020F0502020204030204" pitchFamily="34" charset="0"/>
              </a:rPr>
              <a:t>How would you report a RDT test where no lines are seen?</a:t>
            </a:r>
          </a:p>
          <a:p>
            <a:pPr algn="just">
              <a:lnSpc>
                <a:spcPct val="100000"/>
              </a:lnSpc>
              <a:spcBef>
                <a:spcPts val="0"/>
              </a:spcBef>
            </a:pPr>
            <a:endParaRPr lang="en-US" sz="2400">
              <a:ea typeface="Calibri" panose="020F0502020204030204" pitchFamily="34" charset="0"/>
            </a:endParaRPr>
          </a:p>
        </p:txBody>
      </p:sp>
      <p:grpSp>
        <p:nvGrpSpPr>
          <p:cNvPr id="12" name="Group 11">
            <a:extLst>
              <a:ext uri="{FF2B5EF4-FFF2-40B4-BE49-F238E27FC236}">
                <a16:creationId xmlns:a16="http://schemas.microsoft.com/office/drawing/2014/main" id="{CC489A97-F0BD-8E42-3820-F4D956CAE649}"/>
              </a:ext>
            </a:extLst>
          </p:cNvPr>
          <p:cNvGrpSpPr/>
          <p:nvPr/>
        </p:nvGrpSpPr>
        <p:grpSpPr>
          <a:xfrm>
            <a:off x="1286470" y="5039148"/>
            <a:ext cx="8789859" cy="1389149"/>
            <a:chOff x="1761600" y="5244898"/>
            <a:chExt cx="8789859" cy="1389149"/>
          </a:xfrm>
        </p:grpSpPr>
        <p:grpSp>
          <p:nvGrpSpPr>
            <p:cNvPr id="8" name="Group 7">
              <a:extLst>
                <a:ext uri="{FF2B5EF4-FFF2-40B4-BE49-F238E27FC236}">
                  <a16:creationId xmlns:a16="http://schemas.microsoft.com/office/drawing/2014/main" id="{0AB33CE7-D2B4-8B47-0E27-FFBAF4B5A4D2}"/>
                </a:ext>
              </a:extLst>
            </p:cNvPr>
            <p:cNvGrpSpPr/>
            <p:nvPr/>
          </p:nvGrpSpPr>
          <p:grpSpPr>
            <a:xfrm>
              <a:off x="2084426" y="5244898"/>
              <a:ext cx="8266460" cy="1389149"/>
              <a:chOff x="2084426" y="5244898"/>
              <a:chExt cx="8266460" cy="1389149"/>
            </a:xfrm>
          </p:grpSpPr>
          <p:pic>
            <p:nvPicPr>
              <p:cNvPr id="4" name="Picture 3">
                <a:extLst>
                  <a:ext uri="{FF2B5EF4-FFF2-40B4-BE49-F238E27FC236}">
                    <a16:creationId xmlns:a16="http://schemas.microsoft.com/office/drawing/2014/main" id="{4833AE2D-2EB9-FB97-E9FC-7AF03B415C99}"/>
                  </a:ext>
                </a:extLst>
              </p:cNvPr>
              <p:cNvPicPr>
                <a:picLocks noChangeAspect="1"/>
              </p:cNvPicPr>
              <p:nvPr/>
            </p:nvPicPr>
            <p:blipFill>
              <a:blip r:embed="rId3"/>
              <a:srcRect r="17138"/>
              <a:stretch/>
            </p:blipFill>
            <p:spPr>
              <a:xfrm>
                <a:off x="2084426" y="5244898"/>
                <a:ext cx="8266460" cy="1389149"/>
              </a:xfrm>
              <a:prstGeom prst="rect">
                <a:avLst/>
              </a:prstGeom>
              <a:solidFill>
                <a:schemeClr val="accent1">
                  <a:lumMod val="20000"/>
                  <a:lumOff val="80000"/>
                </a:schemeClr>
              </a:solidFill>
              <a:ln>
                <a:noFill/>
              </a:ln>
            </p:spPr>
          </p:pic>
          <p:pic>
            <p:nvPicPr>
              <p:cNvPr id="5" name="Graphic 4" descr="Close with solid fill">
                <a:extLst>
                  <a:ext uri="{FF2B5EF4-FFF2-40B4-BE49-F238E27FC236}">
                    <a16:creationId xmlns:a16="http://schemas.microsoft.com/office/drawing/2014/main" id="{A2781953-2DF6-9C68-EC53-941836309B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7656" y="5362860"/>
                <a:ext cx="316134" cy="316134"/>
              </a:xfrm>
              <a:prstGeom prst="rect">
                <a:avLst/>
              </a:prstGeom>
            </p:spPr>
          </p:pic>
          <p:sp>
            <p:nvSpPr>
              <p:cNvPr id="6" name="TextBox 5">
                <a:extLst>
                  <a:ext uri="{FF2B5EF4-FFF2-40B4-BE49-F238E27FC236}">
                    <a16:creationId xmlns:a16="http://schemas.microsoft.com/office/drawing/2014/main" id="{E872028A-8216-791A-8E9F-A847F1D4C50F}"/>
                  </a:ext>
                </a:extLst>
              </p:cNvPr>
              <p:cNvSpPr txBox="1"/>
              <p:nvPr/>
            </p:nvSpPr>
            <p:spPr>
              <a:xfrm>
                <a:off x="3819033" y="5944309"/>
                <a:ext cx="5063837" cy="369332"/>
              </a:xfrm>
              <a:prstGeom prst="rect">
                <a:avLst/>
              </a:prstGeom>
              <a:noFill/>
            </p:spPr>
            <p:txBody>
              <a:bodyPr wrap="square" rtlCol="0">
                <a:spAutoFit/>
              </a:bodyPr>
              <a:lstStyle/>
              <a:p>
                <a:r>
                  <a:rPr lang="en-GB" err="1">
                    <a:solidFill>
                      <a:schemeClr val="tx2">
                        <a:lumMod val="50000"/>
                        <a:lumOff val="50000"/>
                      </a:schemeClr>
                    </a:solidFill>
                    <a:latin typeface="Harlow Solid Italic" panose="04030604020F02020D02" pitchFamily="82" charset="0"/>
                  </a:rPr>
                  <a:t>Bioline</a:t>
                </a:r>
                <a:r>
                  <a:rPr lang="en-GB">
                    <a:solidFill>
                      <a:schemeClr val="tx2">
                        <a:lumMod val="50000"/>
                        <a:lumOff val="50000"/>
                      </a:schemeClr>
                    </a:solidFill>
                    <a:latin typeface="Harlow Solid Italic" panose="04030604020F02020D02" pitchFamily="82" charset="0"/>
                  </a:rPr>
                  <a:t> VC 01 /0139</a:t>
                </a:r>
              </a:p>
            </p:txBody>
          </p:sp>
          <p:pic>
            <p:nvPicPr>
              <p:cNvPr id="7" name="Graphic 6" descr="Close with solid fill">
                <a:extLst>
                  <a:ext uri="{FF2B5EF4-FFF2-40B4-BE49-F238E27FC236}">
                    <a16:creationId xmlns:a16="http://schemas.microsoft.com/office/drawing/2014/main" id="{F121DEA1-4307-AB5F-9714-2717575333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2870" y="5342619"/>
                <a:ext cx="316134" cy="316134"/>
              </a:xfrm>
              <a:prstGeom prst="rect">
                <a:avLst/>
              </a:prstGeom>
            </p:spPr>
          </p:pic>
        </p:grpSp>
        <p:sp>
          <p:nvSpPr>
            <p:cNvPr id="11" name="Rectangle 10">
              <a:extLst>
                <a:ext uri="{FF2B5EF4-FFF2-40B4-BE49-F238E27FC236}">
                  <a16:creationId xmlns:a16="http://schemas.microsoft.com/office/drawing/2014/main" id="{BA1C7C63-82D0-AD1F-FBBE-46B0B440195D}"/>
                </a:ext>
              </a:extLst>
            </p:cNvPr>
            <p:cNvSpPr/>
            <p:nvPr/>
          </p:nvSpPr>
          <p:spPr>
            <a:xfrm>
              <a:off x="1841114" y="5244898"/>
              <a:ext cx="8710345" cy="13891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riangle 5">
              <a:extLst>
                <a:ext uri="{FF2B5EF4-FFF2-40B4-BE49-F238E27FC236}">
                  <a16:creationId xmlns:a16="http://schemas.microsoft.com/office/drawing/2014/main" id="{EF4BE252-C435-CB82-BE33-4A5C639EB884}"/>
                </a:ext>
              </a:extLst>
            </p:cNvPr>
            <p:cNvSpPr/>
            <p:nvPr/>
          </p:nvSpPr>
          <p:spPr>
            <a:xfrm rot="5400000">
              <a:off x="1682181" y="575841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sp>
        <p:nvSpPr>
          <p:cNvPr id="9" name="Google Shape;18;p31">
            <a:extLst>
              <a:ext uri="{FF2B5EF4-FFF2-40B4-BE49-F238E27FC236}">
                <a16:creationId xmlns:a16="http://schemas.microsoft.com/office/drawing/2014/main" id="{62219940-9AD2-6B60-BD6F-88543DF1D504}"/>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53</a:t>
            </a:fld>
            <a:endParaRPr sz="1200">
              <a:solidFill>
                <a:schemeClr val="tx1">
                  <a:lumMod val="40000"/>
                  <a:lumOff val="60000"/>
                </a:schemeClr>
              </a:solidFill>
            </a:endParaRPr>
          </a:p>
        </p:txBody>
      </p:sp>
    </p:spTree>
    <p:extLst>
      <p:ext uri="{BB962C8B-B14F-4D97-AF65-F5344CB8AC3E}">
        <p14:creationId xmlns:p14="http://schemas.microsoft.com/office/powerpoint/2010/main" val="34510960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en-GB" b="1"/>
              <a:t>Assessment Answers</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645562" y="1279559"/>
            <a:ext cx="10952982" cy="5176110"/>
          </a:xfrm>
        </p:spPr>
        <p:txBody>
          <a:bodyPr vert="horz" lIns="91440" tIns="45720" rIns="91440" bIns="45720" rtlCol="0" anchor="t">
            <a:noAutofit/>
          </a:bodyPr>
          <a:lstStyle/>
          <a:p>
            <a:pPr marL="457200" indent="-457200" algn="just">
              <a:lnSpc>
                <a:spcPct val="100000"/>
              </a:lnSpc>
              <a:spcBef>
                <a:spcPts val="0"/>
              </a:spcBef>
              <a:spcAft>
                <a:spcPts val="600"/>
              </a:spcAft>
              <a:buClr>
                <a:srgbClr val="009999"/>
              </a:buClr>
              <a:buFont typeface="+mj-lt"/>
              <a:buAutoNum type="arabicPeriod"/>
            </a:pPr>
            <a:r>
              <a:rPr lang="en-US" sz="2000">
                <a:ea typeface="Calibri"/>
              </a:rPr>
              <a:t>RDTs should ideally be performed on fresh stool specimens within </a:t>
            </a:r>
            <a:r>
              <a:rPr lang="en-US" sz="2000" b="1">
                <a:ea typeface="Calibri"/>
              </a:rPr>
              <a:t>4 hours</a:t>
            </a:r>
            <a:r>
              <a:rPr lang="en-US" sz="2000">
                <a:ea typeface="Calibri"/>
              </a:rPr>
              <a:t> of collection from a patient who has been ill for less than </a:t>
            </a:r>
            <a:r>
              <a:rPr lang="en-US" sz="2000" b="1">
                <a:ea typeface="Calibri"/>
              </a:rPr>
              <a:t>2 days</a:t>
            </a:r>
            <a:r>
              <a:rPr lang="en-US" sz="2000">
                <a:ea typeface="Calibri"/>
              </a:rPr>
              <a:t> and who has not been given antibiotics.</a:t>
            </a:r>
          </a:p>
          <a:p>
            <a:pPr marL="457200" lvl="1" indent="0" algn="just">
              <a:lnSpc>
                <a:spcPct val="100000"/>
              </a:lnSpc>
              <a:spcBef>
                <a:spcPts val="0"/>
              </a:spcBef>
              <a:spcAft>
                <a:spcPts val="1800"/>
              </a:spcAft>
              <a:buClr>
                <a:srgbClr val="009999"/>
              </a:buClr>
              <a:buNone/>
            </a:pPr>
            <a:r>
              <a:rPr lang="en-US" sz="2000">
                <a:solidFill>
                  <a:schemeClr val="accent1"/>
                </a:solidFill>
                <a:ea typeface="Calibri"/>
              </a:rPr>
              <a:t>False </a:t>
            </a:r>
            <a:r>
              <a:rPr lang="en-US" sz="2000" i="1">
                <a:ea typeface="Calibri"/>
              </a:rPr>
              <a:t>to</a:t>
            </a:r>
            <a:r>
              <a:rPr lang="en-US" sz="2000" i="1">
                <a:solidFill>
                  <a:srgbClr val="414141"/>
                </a:solidFill>
                <a:ea typeface="Calibri"/>
              </a:rPr>
              <a:t> refresh your memory go to slide 11</a:t>
            </a:r>
            <a:endParaRPr lang="en-US" sz="2000" i="1">
              <a:solidFill>
                <a:schemeClr val="accent1"/>
              </a:solidFill>
              <a:ea typeface="Calibri"/>
            </a:endParaRPr>
          </a:p>
          <a:p>
            <a:pPr marL="457200" indent="-457200">
              <a:lnSpc>
                <a:spcPct val="100000"/>
              </a:lnSpc>
              <a:spcBef>
                <a:spcPts val="0"/>
              </a:spcBef>
              <a:spcAft>
                <a:spcPts val="600"/>
              </a:spcAft>
              <a:buClr>
                <a:srgbClr val="009999"/>
              </a:buClr>
              <a:buFontTx/>
              <a:buAutoNum type="arabicPeriod"/>
            </a:pPr>
            <a:r>
              <a:rPr lang="en-US" sz="2000">
                <a:ea typeface="Calibri"/>
              </a:rPr>
              <a:t>If the RDT indicates the presence of O1, and the control line is not visible, then the result is considered to be reactive.</a:t>
            </a:r>
            <a:endParaRPr lang="en-US" sz="2000"/>
          </a:p>
          <a:p>
            <a:pPr marL="457200" lvl="1" indent="0" algn="just">
              <a:lnSpc>
                <a:spcPct val="100000"/>
              </a:lnSpc>
              <a:spcBef>
                <a:spcPts val="0"/>
              </a:spcBef>
              <a:spcAft>
                <a:spcPts val="1800"/>
              </a:spcAft>
              <a:buClr>
                <a:srgbClr val="009999"/>
              </a:buClr>
              <a:buNone/>
            </a:pPr>
            <a:r>
              <a:rPr lang="en-US" sz="2000">
                <a:solidFill>
                  <a:schemeClr val="accent1"/>
                </a:solidFill>
                <a:ea typeface="Calibri"/>
              </a:rPr>
              <a:t>False the result would be invalid without the control line </a:t>
            </a:r>
            <a:r>
              <a:rPr lang="en-US" sz="2000" i="1">
                <a:solidFill>
                  <a:srgbClr val="414141"/>
                </a:solidFill>
                <a:ea typeface="Calibri"/>
              </a:rPr>
              <a:t>to refresh your memory go to slide 33 and 36</a:t>
            </a:r>
          </a:p>
          <a:p>
            <a:pPr marL="457200" indent="-457200">
              <a:lnSpc>
                <a:spcPct val="100000"/>
              </a:lnSpc>
              <a:spcBef>
                <a:spcPts val="0"/>
              </a:spcBef>
              <a:spcAft>
                <a:spcPts val="600"/>
              </a:spcAft>
              <a:buClr>
                <a:srgbClr val="009999"/>
              </a:buClr>
              <a:buAutoNum type="arabicPeriod"/>
            </a:pPr>
            <a:r>
              <a:rPr lang="en-US" sz="2000">
                <a:ea typeface="Calibri"/>
              </a:rPr>
              <a:t>It is important to report negative test results and whether or not an RDT has been performed.</a:t>
            </a:r>
          </a:p>
          <a:p>
            <a:pPr marL="457200" lvl="1" indent="0" algn="just">
              <a:lnSpc>
                <a:spcPct val="100000"/>
              </a:lnSpc>
              <a:spcBef>
                <a:spcPts val="0"/>
              </a:spcBef>
              <a:spcAft>
                <a:spcPts val="1800"/>
              </a:spcAft>
              <a:buClr>
                <a:srgbClr val="009999"/>
              </a:buClr>
              <a:buNone/>
            </a:pPr>
            <a:r>
              <a:rPr lang="en-US" sz="2000">
                <a:solidFill>
                  <a:schemeClr val="accent1"/>
                </a:solidFill>
                <a:ea typeface="Calibri"/>
              </a:rPr>
              <a:t>True, this avoids unnecessary repeat testing and provides vital epi information </a:t>
            </a:r>
            <a:r>
              <a:rPr lang="en-US" sz="2000" i="1">
                <a:solidFill>
                  <a:srgbClr val="414141"/>
                </a:solidFill>
                <a:ea typeface="Calibri"/>
              </a:rPr>
              <a:t>to refresh your memory go to slide 43</a:t>
            </a:r>
          </a:p>
          <a:p>
            <a:pPr marL="457200" indent="-457200" algn="just">
              <a:lnSpc>
                <a:spcPct val="100000"/>
              </a:lnSpc>
              <a:spcBef>
                <a:spcPts val="0"/>
              </a:spcBef>
              <a:spcAft>
                <a:spcPts val="600"/>
              </a:spcAft>
              <a:buClr>
                <a:srgbClr val="009999"/>
              </a:buClr>
              <a:buAutoNum type="arabicPeriod" startAt="4"/>
            </a:pPr>
            <a:r>
              <a:rPr lang="en-US" sz="2000">
                <a:ea typeface="Calibri"/>
              </a:rPr>
              <a:t>Cholera</a:t>
            </a:r>
            <a:r>
              <a:rPr lang="en-US" sz="2000"/>
              <a:t> RDTs cannot be used for confirmation of a case of cholera. </a:t>
            </a:r>
          </a:p>
          <a:p>
            <a:pPr marL="457200" lvl="1" indent="0" algn="just">
              <a:lnSpc>
                <a:spcPct val="100000"/>
              </a:lnSpc>
              <a:spcBef>
                <a:spcPts val="0"/>
              </a:spcBef>
              <a:spcAft>
                <a:spcPts val="600"/>
              </a:spcAft>
              <a:buClr>
                <a:srgbClr val="009999"/>
              </a:buClr>
              <a:buNone/>
            </a:pPr>
            <a:r>
              <a:rPr lang="en-US" sz="2000">
                <a:solidFill>
                  <a:schemeClr val="accent1"/>
                </a:solidFill>
                <a:ea typeface="Calibri"/>
              </a:rPr>
              <a:t>True</a:t>
            </a:r>
            <a:r>
              <a:rPr lang="en-US" sz="2000">
                <a:ea typeface="Calibri"/>
              </a:rPr>
              <a:t> </a:t>
            </a:r>
            <a:r>
              <a:rPr lang="en-US" sz="2000" i="1">
                <a:ea typeface="Calibri"/>
              </a:rPr>
              <a:t>go to refresh your memory go to slide 12 </a:t>
            </a:r>
            <a:endParaRPr lang="en-US" sz="2000" i="1">
              <a:solidFill>
                <a:srgbClr val="000000"/>
              </a:solidFill>
              <a:ea typeface="Calibri"/>
            </a:endParaRPr>
          </a:p>
          <a:p>
            <a:pPr marL="457200" lvl="1" indent="0" algn="just">
              <a:lnSpc>
                <a:spcPct val="100000"/>
              </a:lnSpc>
              <a:spcBef>
                <a:spcPts val="0"/>
              </a:spcBef>
              <a:spcAft>
                <a:spcPts val="600"/>
              </a:spcAft>
              <a:buNone/>
            </a:pPr>
            <a:endParaRPr lang="en-US" sz="2000">
              <a:solidFill>
                <a:srgbClr val="414141"/>
              </a:solidFill>
              <a:ea typeface="Calibri"/>
            </a:endParaRPr>
          </a:p>
        </p:txBody>
      </p:sp>
      <p:sp>
        <p:nvSpPr>
          <p:cNvPr id="4" name="Google Shape;18;p31">
            <a:extLst>
              <a:ext uri="{FF2B5EF4-FFF2-40B4-BE49-F238E27FC236}">
                <a16:creationId xmlns:a16="http://schemas.microsoft.com/office/drawing/2014/main" id="{5E31A5EF-BAB2-F18E-F193-0BF804F03D40}"/>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54</a:t>
            </a:fld>
            <a:endParaRPr sz="1200">
              <a:solidFill>
                <a:schemeClr val="tx1">
                  <a:lumMod val="40000"/>
                  <a:lumOff val="60000"/>
                </a:schemeClr>
              </a:solidFill>
            </a:endParaRPr>
          </a:p>
        </p:txBody>
      </p:sp>
    </p:spTree>
    <p:extLst>
      <p:ext uri="{BB962C8B-B14F-4D97-AF65-F5344CB8AC3E}">
        <p14:creationId xmlns:p14="http://schemas.microsoft.com/office/powerpoint/2010/main" val="3011656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1D08-2242-C935-DF8C-23AB4F0AD0E6}"/>
              </a:ext>
            </a:extLst>
          </p:cNvPr>
          <p:cNvSpPr>
            <a:spLocks noGrp="1"/>
          </p:cNvSpPr>
          <p:nvPr>
            <p:ph type="title" idx="4294967295"/>
          </p:nvPr>
        </p:nvSpPr>
        <p:spPr>
          <a:xfrm>
            <a:off x="2209800" y="83932"/>
            <a:ext cx="7772400" cy="1463675"/>
          </a:xfrm>
        </p:spPr>
        <p:txBody>
          <a:bodyPr>
            <a:normAutofit/>
          </a:bodyPr>
          <a:lstStyle/>
          <a:p>
            <a:r>
              <a:rPr lang="en-GB" b="1"/>
              <a:t>Assessment Answers</a:t>
            </a:r>
          </a:p>
        </p:txBody>
      </p:sp>
      <p:sp>
        <p:nvSpPr>
          <p:cNvPr id="3" name="Content Placeholder 2">
            <a:extLst>
              <a:ext uri="{FF2B5EF4-FFF2-40B4-BE49-F238E27FC236}">
                <a16:creationId xmlns:a16="http://schemas.microsoft.com/office/drawing/2014/main" id="{37281C55-D854-FA6E-C754-0AA1CE100229}"/>
              </a:ext>
            </a:extLst>
          </p:cNvPr>
          <p:cNvSpPr>
            <a:spLocks noGrp="1"/>
          </p:cNvSpPr>
          <p:nvPr>
            <p:ph idx="4294967295"/>
          </p:nvPr>
        </p:nvSpPr>
        <p:spPr>
          <a:xfrm>
            <a:off x="847725" y="1357314"/>
            <a:ext cx="10502003" cy="5176110"/>
          </a:xfrm>
        </p:spPr>
        <p:txBody>
          <a:bodyPr vert="horz" lIns="91440" tIns="45720" rIns="91440" bIns="45720" rtlCol="0" anchor="t">
            <a:noAutofit/>
          </a:bodyPr>
          <a:lstStyle/>
          <a:p>
            <a:pPr marL="457200" indent="-457200" algn="just">
              <a:lnSpc>
                <a:spcPct val="100000"/>
              </a:lnSpc>
              <a:spcBef>
                <a:spcPts val="0"/>
              </a:spcBef>
              <a:spcAft>
                <a:spcPts val="600"/>
              </a:spcAft>
              <a:buClr>
                <a:srgbClr val="009999"/>
              </a:buClr>
              <a:buFont typeface="+mj-lt"/>
              <a:buAutoNum type="arabicPeriod" startAt="5"/>
            </a:pPr>
            <a:r>
              <a:rPr lang="en-US" sz="2000">
                <a:ea typeface="Calibri"/>
              </a:rPr>
              <a:t>A rectal swab can be used for an RDT.</a:t>
            </a:r>
          </a:p>
          <a:p>
            <a:pPr marL="457200" lvl="1" indent="0" algn="just">
              <a:lnSpc>
                <a:spcPct val="100000"/>
              </a:lnSpc>
              <a:spcBef>
                <a:spcPts val="0"/>
              </a:spcBef>
              <a:spcAft>
                <a:spcPts val="1800"/>
              </a:spcAft>
              <a:buClr>
                <a:srgbClr val="009999"/>
              </a:buClr>
              <a:buNone/>
            </a:pPr>
            <a:r>
              <a:rPr lang="en-US" sz="2000">
                <a:solidFill>
                  <a:schemeClr val="accent1"/>
                </a:solidFill>
                <a:ea typeface="Calibri"/>
              </a:rPr>
              <a:t>False or only with additional step </a:t>
            </a:r>
            <a:r>
              <a:rPr lang="en-US" sz="2000" i="1">
                <a:solidFill>
                  <a:schemeClr val="tx1">
                    <a:lumMod val="49000"/>
                  </a:schemeClr>
                </a:solidFill>
                <a:ea typeface="Calibri"/>
              </a:rPr>
              <a:t>go to slide 11 to refresh your memory</a:t>
            </a:r>
          </a:p>
          <a:p>
            <a:pPr marL="457200" indent="-457200">
              <a:lnSpc>
                <a:spcPct val="100000"/>
              </a:lnSpc>
              <a:spcBef>
                <a:spcPts val="0"/>
              </a:spcBef>
              <a:spcAft>
                <a:spcPts val="600"/>
              </a:spcAft>
              <a:buClr>
                <a:srgbClr val="009999"/>
              </a:buClr>
              <a:buFont typeface="+mj-lt"/>
              <a:buAutoNum type="arabicPeriod" startAt="5"/>
            </a:pPr>
            <a:r>
              <a:rPr lang="en-US" sz="2000">
                <a:ea typeface="Calibri"/>
              </a:rPr>
              <a:t>If the RDT shows bands for O1 and O139, and the control band is visible, what would you do? (select all appropriate answers)</a:t>
            </a:r>
          </a:p>
          <a:p>
            <a:pPr marL="457200" lvl="1" indent="0" algn="just">
              <a:lnSpc>
                <a:spcPct val="100000"/>
              </a:lnSpc>
              <a:spcBef>
                <a:spcPts val="0"/>
              </a:spcBef>
              <a:spcAft>
                <a:spcPts val="1800"/>
              </a:spcAft>
              <a:buClr>
                <a:srgbClr val="009999"/>
              </a:buClr>
              <a:buNone/>
            </a:pPr>
            <a:r>
              <a:rPr lang="en-US" sz="2000">
                <a:solidFill>
                  <a:schemeClr val="accent1"/>
                </a:solidFill>
                <a:ea typeface="Calibri"/>
              </a:rPr>
              <a:t>Redo test and report the second results, </a:t>
            </a:r>
            <a:r>
              <a:rPr lang="en-US" sz="2000" u="sng">
                <a:solidFill>
                  <a:schemeClr val="accent1"/>
                </a:solidFill>
                <a:ea typeface="Calibri"/>
              </a:rPr>
              <a:t>if RDT results remain</a:t>
            </a:r>
            <a:r>
              <a:rPr lang="en-US" sz="2000">
                <a:solidFill>
                  <a:schemeClr val="accent1"/>
                </a:solidFill>
                <a:ea typeface="Calibri"/>
              </a:rPr>
              <a:t>s O1 and O139 send sample for lab testing </a:t>
            </a:r>
            <a:r>
              <a:rPr lang="en-US" sz="2000" i="1">
                <a:solidFill>
                  <a:schemeClr val="tx1">
                    <a:lumMod val="49000"/>
                  </a:schemeClr>
                </a:solidFill>
                <a:ea typeface="Calibri"/>
              </a:rPr>
              <a:t>go to slide 40 to refresh your memory</a:t>
            </a:r>
          </a:p>
          <a:p>
            <a:pPr marL="228600" indent="-457200" algn="just">
              <a:lnSpc>
                <a:spcPct val="100000"/>
              </a:lnSpc>
              <a:spcBef>
                <a:spcPts val="0"/>
              </a:spcBef>
              <a:spcAft>
                <a:spcPts val="2400"/>
              </a:spcAft>
              <a:buAutoNum type="arabicPeriod" startAt="7"/>
            </a:pPr>
            <a:r>
              <a:rPr lang="en-US" sz="2000">
                <a:ea typeface="Calibri" panose="020F0502020204030204" pitchFamily="34" charset="0"/>
              </a:rPr>
              <a:t>How would you report an RDT test where no lines are seen?</a:t>
            </a:r>
          </a:p>
          <a:p>
            <a:pPr marL="228600" indent="-457200" algn="just">
              <a:lnSpc>
                <a:spcPct val="100000"/>
              </a:lnSpc>
              <a:spcBef>
                <a:spcPts val="0"/>
              </a:spcBef>
              <a:buFontTx/>
              <a:buAutoNum type="arabicPeriod" startAt="7"/>
            </a:pPr>
            <a:endParaRPr lang="en-US" sz="2000">
              <a:solidFill>
                <a:srgbClr val="414141"/>
              </a:solidFill>
              <a:ea typeface="Calibri"/>
            </a:endParaRPr>
          </a:p>
          <a:p>
            <a:pPr marL="228600" indent="-457200" algn="just">
              <a:lnSpc>
                <a:spcPct val="100000"/>
              </a:lnSpc>
              <a:spcBef>
                <a:spcPts val="0"/>
              </a:spcBef>
              <a:buFontTx/>
              <a:buAutoNum type="arabicPeriod" startAt="7"/>
            </a:pPr>
            <a:endParaRPr lang="en-US" sz="2000">
              <a:solidFill>
                <a:srgbClr val="414141"/>
              </a:solidFill>
              <a:ea typeface="Calibri"/>
            </a:endParaRPr>
          </a:p>
          <a:p>
            <a:pPr marL="228600" indent="-457200" algn="just">
              <a:lnSpc>
                <a:spcPct val="100000"/>
              </a:lnSpc>
              <a:spcBef>
                <a:spcPts val="0"/>
              </a:spcBef>
              <a:buFontTx/>
              <a:buAutoNum type="arabicPeriod" startAt="7"/>
            </a:pPr>
            <a:endParaRPr lang="en-US" sz="2000">
              <a:solidFill>
                <a:srgbClr val="414141"/>
              </a:solidFill>
              <a:ea typeface="Calibri"/>
            </a:endParaRPr>
          </a:p>
          <a:p>
            <a:pPr marL="228600" indent="-457200" algn="just">
              <a:lnSpc>
                <a:spcPct val="100000"/>
              </a:lnSpc>
              <a:spcBef>
                <a:spcPts val="0"/>
              </a:spcBef>
              <a:buFontTx/>
              <a:buAutoNum type="arabicPeriod" startAt="7"/>
            </a:pPr>
            <a:endParaRPr lang="en-US" sz="2000" i="1">
              <a:solidFill>
                <a:srgbClr val="414141"/>
              </a:solidFill>
              <a:ea typeface="Calibri"/>
            </a:endParaRPr>
          </a:p>
          <a:p>
            <a:pPr marL="457200" lvl="1" indent="0" algn="just">
              <a:lnSpc>
                <a:spcPct val="100000"/>
              </a:lnSpc>
              <a:spcBef>
                <a:spcPts val="0"/>
              </a:spcBef>
              <a:spcAft>
                <a:spcPts val="1800"/>
              </a:spcAft>
              <a:buNone/>
            </a:pPr>
            <a:r>
              <a:rPr lang="en-US" sz="2000" i="1">
                <a:solidFill>
                  <a:schemeClr val="tx1">
                    <a:lumMod val="49000"/>
                  </a:schemeClr>
                </a:solidFill>
                <a:ea typeface="Calibri"/>
              </a:rPr>
              <a:t>Go to slide 47/48 to refresh your memory</a:t>
            </a:r>
            <a:endParaRPr lang="en-US" sz="2000" i="1">
              <a:solidFill>
                <a:schemeClr val="tx1">
                  <a:lumMod val="49000"/>
                </a:schemeClr>
              </a:solidFill>
            </a:endParaRPr>
          </a:p>
          <a:p>
            <a:pPr marL="457200" lvl="1" indent="0" algn="just">
              <a:lnSpc>
                <a:spcPct val="100000"/>
              </a:lnSpc>
              <a:spcBef>
                <a:spcPts val="0"/>
              </a:spcBef>
              <a:spcAft>
                <a:spcPts val="1800"/>
              </a:spcAft>
              <a:buNone/>
            </a:pPr>
            <a:endParaRPr lang="en-US" sz="2400">
              <a:solidFill>
                <a:schemeClr val="tx1">
                  <a:lumMod val="49000"/>
                </a:schemeClr>
              </a:solidFill>
              <a:ea typeface="Calibri"/>
            </a:endParaRPr>
          </a:p>
        </p:txBody>
      </p:sp>
      <p:grpSp>
        <p:nvGrpSpPr>
          <p:cNvPr id="4" name="Group 3">
            <a:extLst>
              <a:ext uri="{FF2B5EF4-FFF2-40B4-BE49-F238E27FC236}">
                <a16:creationId xmlns:a16="http://schemas.microsoft.com/office/drawing/2014/main" id="{74D5394A-0DD3-1D66-C60C-EB322913608B}"/>
              </a:ext>
            </a:extLst>
          </p:cNvPr>
          <p:cNvGrpSpPr/>
          <p:nvPr/>
        </p:nvGrpSpPr>
        <p:grpSpPr>
          <a:xfrm>
            <a:off x="1316368" y="4196139"/>
            <a:ext cx="8789859" cy="1389149"/>
            <a:chOff x="1761600" y="5244898"/>
            <a:chExt cx="8789859" cy="1389149"/>
          </a:xfrm>
        </p:grpSpPr>
        <p:grpSp>
          <p:nvGrpSpPr>
            <p:cNvPr id="5" name="Group 4">
              <a:extLst>
                <a:ext uri="{FF2B5EF4-FFF2-40B4-BE49-F238E27FC236}">
                  <a16:creationId xmlns:a16="http://schemas.microsoft.com/office/drawing/2014/main" id="{3BEB5C01-1333-7B5A-5003-098FD3CF0A46}"/>
                </a:ext>
              </a:extLst>
            </p:cNvPr>
            <p:cNvGrpSpPr/>
            <p:nvPr/>
          </p:nvGrpSpPr>
          <p:grpSpPr>
            <a:xfrm>
              <a:off x="2084426" y="5244898"/>
              <a:ext cx="8266460" cy="1389149"/>
              <a:chOff x="2084426" y="5244898"/>
              <a:chExt cx="8266460" cy="1389149"/>
            </a:xfrm>
          </p:grpSpPr>
          <p:pic>
            <p:nvPicPr>
              <p:cNvPr id="8" name="Picture 7">
                <a:extLst>
                  <a:ext uri="{FF2B5EF4-FFF2-40B4-BE49-F238E27FC236}">
                    <a16:creationId xmlns:a16="http://schemas.microsoft.com/office/drawing/2014/main" id="{1C27FE2B-662A-E4C0-FE54-E0F7ADACD9A7}"/>
                  </a:ext>
                </a:extLst>
              </p:cNvPr>
              <p:cNvPicPr>
                <a:picLocks noChangeAspect="1"/>
              </p:cNvPicPr>
              <p:nvPr/>
            </p:nvPicPr>
            <p:blipFill>
              <a:blip r:embed="rId2"/>
              <a:srcRect r="17138"/>
              <a:stretch/>
            </p:blipFill>
            <p:spPr>
              <a:xfrm>
                <a:off x="2084426" y="5244898"/>
                <a:ext cx="8266460" cy="1389149"/>
              </a:xfrm>
              <a:prstGeom prst="rect">
                <a:avLst/>
              </a:prstGeom>
              <a:solidFill>
                <a:schemeClr val="accent1">
                  <a:lumMod val="20000"/>
                  <a:lumOff val="80000"/>
                </a:schemeClr>
              </a:solidFill>
              <a:ln>
                <a:noFill/>
              </a:ln>
            </p:spPr>
          </p:pic>
          <p:pic>
            <p:nvPicPr>
              <p:cNvPr id="9" name="Graphic 8" descr="Close with solid fill">
                <a:extLst>
                  <a:ext uri="{FF2B5EF4-FFF2-40B4-BE49-F238E27FC236}">
                    <a16:creationId xmlns:a16="http://schemas.microsoft.com/office/drawing/2014/main" id="{CF5CF568-A741-1B13-8CAB-026FFCAAAC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7656" y="5362860"/>
                <a:ext cx="316134" cy="316134"/>
              </a:xfrm>
              <a:prstGeom prst="rect">
                <a:avLst/>
              </a:prstGeom>
            </p:spPr>
          </p:pic>
          <p:sp>
            <p:nvSpPr>
              <p:cNvPr id="17" name="TextBox 16">
                <a:extLst>
                  <a:ext uri="{FF2B5EF4-FFF2-40B4-BE49-F238E27FC236}">
                    <a16:creationId xmlns:a16="http://schemas.microsoft.com/office/drawing/2014/main" id="{2598F28A-2A36-9554-1E52-6524E94043FE}"/>
                  </a:ext>
                </a:extLst>
              </p:cNvPr>
              <p:cNvSpPr txBox="1"/>
              <p:nvPr/>
            </p:nvSpPr>
            <p:spPr>
              <a:xfrm>
                <a:off x="3819033" y="5944309"/>
                <a:ext cx="5063837" cy="369332"/>
              </a:xfrm>
              <a:prstGeom prst="rect">
                <a:avLst/>
              </a:prstGeom>
              <a:noFill/>
            </p:spPr>
            <p:txBody>
              <a:bodyPr wrap="square" rtlCol="0">
                <a:spAutoFit/>
              </a:bodyPr>
              <a:lstStyle/>
              <a:p>
                <a:r>
                  <a:rPr lang="en-GB" err="1">
                    <a:solidFill>
                      <a:schemeClr val="tx2">
                        <a:lumMod val="50000"/>
                        <a:lumOff val="50000"/>
                      </a:schemeClr>
                    </a:solidFill>
                    <a:latin typeface="Harlow Solid Italic" panose="04030604020F02020D02" pitchFamily="82" charset="0"/>
                  </a:rPr>
                  <a:t>Bioline</a:t>
                </a:r>
                <a:r>
                  <a:rPr lang="en-GB">
                    <a:solidFill>
                      <a:schemeClr val="tx2">
                        <a:lumMod val="50000"/>
                        <a:lumOff val="50000"/>
                      </a:schemeClr>
                    </a:solidFill>
                    <a:latin typeface="Harlow Solid Italic" panose="04030604020F02020D02" pitchFamily="82" charset="0"/>
                  </a:rPr>
                  <a:t> VC 01 /0139</a:t>
                </a:r>
              </a:p>
            </p:txBody>
          </p:sp>
          <p:pic>
            <p:nvPicPr>
              <p:cNvPr id="18" name="Graphic 17" descr="Close with solid fill">
                <a:extLst>
                  <a:ext uri="{FF2B5EF4-FFF2-40B4-BE49-F238E27FC236}">
                    <a16:creationId xmlns:a16="http://schemas.microsoft.com/office/drawing/2014/main" id="{294846CC-0C13-9AF6-7D7A-D67386B783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2870" y="5342619"/>
                <a:ext cx="316134" cy="316134"/>
              </a:xfrm>
              <a:prstGeom prst="rect">
                <a:avLst/>
              </a:prstGeom>
            </p:spPr>
          </p:pic>
        </p:grpSp>
        <p:sp>
          <p:nvSpPr>
            <p:cNvPr id="6" name="Rectangle 5">
              <a:extLst>
                <a:ext uri="{FF2B5EF4-FFF2-40B4-BE49-F238E27FC236}">
                  <a16:creationId xmlns:a16="http://schemas.microsoft.com/office/drawing/2014/main" id="{5D33E086-5130-F79C-E354-29D01ECA7BEE}"/>
                </a:ext>
              </a:extLst>
            </p:cNvPr>
            <p:cNvSpPr/>
            <p:nvPr/>
          </p:nvSpPr>
          <p:spPr>
            <a:xfrm>
              <a:off x="1841114" y="5244898"/>
              <a:ext cx="8710345" cy="1389149"/>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riangle 5">
              <a:extLst>
                <a:ext uri="{FF2B5EF4-FFF2-40B4-BE49-F238E27FC236}">
                  <a16:creationId xmlns:a16="http://schemas.microsoft.com/office/drawing/2014/main" id="{9811F3EA-73D3-0F8F-5DDF-0C170FD6DD94}"/>
                </a:ext>
              </a:extLst>
            </p:cNvPr>
            <p:cNvSpPr/>
            <p:nvPr/>
          </p:nvSpPr>
          <p:spPr>
            <a:xfrm rot="5400000">
              <a:off x="1682181" y="5758414"/>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grpSp>
      <p:pic>
        <p:nvPicPr>
          <p:cNvPr id="16" name="Graphic 15" descr="Close with solid fill">
            <a:extLst>
              <a:ext uri="{FF2B5EF4-FFF2-40B4-BE49-F238E27FC236}">
                <a16:creationId xmlns:a16="http://schemas.microsoft.com/office/drawing/2014/main" id="{6FCD85EA-4B43-5F23-35DD-49B81F9208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7501" y="4875309"/>
            <a:ext cx="316134" cy="316134"/>
          </a:xfrm>
          <a:prstGeom prst="rect">
            <a:avLst/>
          </a:prstGeom>
        </p:spPr>
      </p:pic>
      <p:sp>
        <p:nvSpPr>
          <p:cNvPr id="10" name="Google Shape;18;p31">
            <a:extLst>
              <a:ext uri="{FF2B5EF4-FFF2-40B4-BE49-F238E27FC236}">
                <a16:creationId xmlns:a16="http://schemas.microsoft.com/office/drawing/2014/main" id="{594E8235-4CBC-CD58-5105-96B75F2FB3EB}"/>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55</a:t>
            </a:fld>
            <a:endParaRPr sz="1200">
              <a:solidFill>
                <a:schemeClr val="tx1">
                  <a:lumMod val="40000"/>
                  <a:lumOff val="60000"/>
                </a:schemeClr>
              </a:solidFill>
            </a:endParaRPr>
          </a:p>
        </p:txBody>
      </p:sp>
    </p:spTree>
    <p:extLst>
      <p:ext uri="{BB962C8B-B14F-4D97-AF65-F5344CB8AC3E}">
        <p14:creationId xmlns:p14="http://schemas.microsoft.com/office/powerpoint/2010/main" val="34478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43FA-CC1F-46E2-B712-1773048BB41D}"/>
              </a:ext>
            </a:extLst>
          </p:cNvPr>
          <p:cNvSpPr>
            <a:spLocks noGrp="1"/>
          </p:cNvSpPr>
          <p:nvPr>
            <p:ph type="title"/>
          </p:nvPr>
        </p:nvSpPr>
        <p:spPr/>
        <p:txBody>
          <a:bodyPr>
            <a:normAutofit/>
          </a:bodyPr>
          <a:lstStyle/>
          <a:p>
            <a:r>
              <a:rPr lang="en-US" b="1"/>
              <a:t>What are RDTs?</a:t>
            </a:r>
            <a:endParaRPr lang="en-US" b="1" cap="none"/>
          </a:p>
        </p:txBody>
      </p:sp>
      <p:sp>
        <p:nvSpPr>
          <p:cNvPr id="7" name="Text Placeholder 6">
            <a:extLst>
              <a:ext uri="{FF2B5EF4-FFF2-40B4-BE49-F238E27FC236}">
                <a16:creationId xmlns:a16="http://schemas.microsoft.com/office/drawing/2014/main" id="{595681BB-BE28-FDD8-9E7B-ECA04ED17E40}"/>
              </a:ext>
            </a:extLst>
          </p:cNvPr>
          <p:cNvSpPr>
            <a:spLocks noGrp="1" noChangeAspect="1"/>
          </p:cNvSpPr>
          <p:nvPr>
            <p:ph type="body" sz="quarter" idx="24"/>
          </p:nvPr>
        </p:nvSpPr>
        <p:spPr>
          <a:xfrm>
            <a:off x="631617" y="1676311"/>
            <a:ext cx="2987379" cy="4664515"/>
          </a:xfrm>
        </p:spPr>
        <p:txBody>
          <a:bodyPr vert="horz" lIns="216000" tIns="216000" rIns="216000" bIns="216000" rtlCol="0" anchor="t">
            <a:noAutofit/>
          </a:bodyPr>
          <a:lstStyle/>
          <a:p>
            <a:pPr>
              <a:lnSpc>
                <a:spcPct val="100000"/>
              </a:lnSpc>
              <a:spcAft>
                <a:spcPts val="600"/>
              </a:spcAft>
              <a:buClr>
                <a:srgbClr val="129C94"/>
              </a:buClr>
            </a:pPr>
            <a:r>
              <a:rPr lang="en-US" sz="2000" b="1"/>
              <a:t>Concept:</a:t>
            </a:r>
            <a:r>
              <a:rPr lang="en-US" sz="2000"/>
              <a:t> </a:t>
            </a:r>
            <a:br>
              <a:rPr lang="en-US" sz="2000"/>
            </a:br>
            <a:r>
              <a:rPr lang="en-US" sz="2000" b="1" i="1">
                <a:latin typeface="Trebuchet MS"/>
              </a:rPr>
              <a:t>Lateral flow immuno-chromatographic assays</a:t>
            </a:r>
          </a:p>
          <a:p>
            <a:pPr marL="322580" lvl="1" indent="-285750">
              <a:lnSpc>
                <a:spcPct val="100000"/>
              </a:lnSpc>
              <a:spcAft>
                <a:spcPts val="600"/>
              </a:spcAft>
              <a:buClr>
                <a:srgbClr val="129C94"/>
              </a:buClr>
            </a:pPr>
            <a:r>
              <a:rPr lang="en-US" sz="1600"/>
              <a:t>Rapid detection of O1 or O1 and O139 antigens (&lt;30min)</a:t>
            </a:r>
          </a:p>
          <a:p>
            <a:pPr marL="322580" indent="-285750">
              <a:lnSpc>
                <a:spcPct val="100000"/>
              </a:lnSpc>
              <a:spcAft>
                <a:spcPts val="600"/>
              </a:spcAft>
              <a:buClr>
                <a:srgbClr val="129C94"/>
              </a:buClr>
              <a:buFont typeface="Arial" panose="020B0604020202020204" pitchFamily="34" charset="0"/>
              <a:buChar char="•"/>
            </a:pPr>
            <a:r>
              <a:rPr lang="en-US" sz="1600">
                <a:solidFill>
                  <a:srgbClr val="414141"/>
                </a:solidFill>
              </a:rPr>
              <a:t>Direct </a:t>
            </a:r>
            <a:r>
              <a:rPr lang="en-US" sz="1600"/>
              <a:t>d</a:t>
            </a:r>
            <a:r>
              <a:rPr lang="en-US" sz="1600">
                <a:solidFill>
                  <a:srgbClr val="414141"/>
                </a:solidFill>
              </a:rPr>
              <a:t>etection</a:t>
            </a:r>
            <a:r>
              <a:rPr lang="en-US" sz="1600"/>
              <a:t> in stool samples</a:t>
            </a:r>
            <a:endParaRPr lang="en-US" sz="1600">
              <a:solidFill>
                <a:srgbClr val="FF0000"/>
              </a:solidFill>
            </a:endParaRPr>
          </a:p>
          <a:p>
            <a:pPr marL="322580" lvl="1" indent="-285750">
              <a:lnSpc>
                <a:spcPct val="100000"/>
              </a:lnSpc>
              <a:spcAft>
                <a:spcPts val="600"/>
              </a:spcAft>
              <a:buClr>
                <a:srgbClr val="129C94"/>
              </a:buClr>
            </a:pPr>
            <a:r>
              <a:rPr lang="en-US" sz="1600"/>
              <a:t>Do not require complex laboratory set up</a:t>
            </a:r>
          </a:p>
        </p:txBody>
      </p:sp>
      <p:sp>
        <p:nvSpPr>
          <p:cNvPr id="13" name="Text Placeholder 12">
            <a:extLst>
              <a:ext uri="{FF2B5EF4-FFF2-40B4-BE49-F238E27FC236}">
                <a16:creationId xmlns:a16="http://schemas.microsoft.com/office/drawing/2014/main" id="{9B5CE640-E77F-E37A-33DE-B49CAB152625}"/>
              </a:ext>
            </a:extLst>
          </p:cNvPr>
          <p:cNvSpPr>
            <a:spLocks noGrp="1" noChangeAspect="1"/>
          </p:cNvSpPr>
          <p:nvPr>
            <p:ph type="body" sz="quarter" idx="25"/>
          </p:nvPr>
        </p:nvSpPr>
        <p:spPr>
          <a:xfrm>
            <a:off x="3877479" y="1690688"/>
            <a:ext cx="2988000" cy="4650138"/>
          </a:xfrm>
        </p:spPr>
        <p:txBody>
          <a:bodyPr vert="horz" lIns="216000" tIns="216000" rIns="216000" bIns="216000" rtlCol="0" anchor="t">
            <a:noAutofit/>
          </a:bodyPr>
          <a:lstStyle/>
          <a:p>
            <a:pPr>
              <a:lnSpc>
                <a:spcPct val="150000"/>
              </a:lnSpc>
              <a:buClr>
                <a:srgbClr val="129C94"/>
              </a:buClr>
            </a:pPr>
            <a:r>
              <a:rPr lang="en-US" sz="2000" b="1"/>
              <a:t>Packaging:</a:t>
            </a:r>
            <a:r>
              <a:rPr lang="en-US" sz="2000"/>
              <a:t> </a:t>
            </a:r>
          </a:p>
          <a:p>
            <a:pPr marL="321945" lvl="1" indent="-285750">
              <a:lnSpc>
                <a:spcPct val="150000"/>
              </a:lnSpc>
              <a:buClr>
                <a:srgbClr val="129C94"/>
              </a:buClr>
            </a:pPr>
            <a:r>
              <a:rPr lang="en-US" sz="1600"/>
              <a:t>Cassette </a:t>
            </a:r>
          </a:p>
          <a:p>
            <a:pPr marL="321945" lvl="1" indent="-285750">
              <a:lnSpc>
                <a:spcPct val="150000"/>
              </a:lnSpc>
              <a:buClr>
                <a:srgbClr val="129C94"/>
              </a:buClr>
            </a:pPr>
            <a:r>
              <a:rPr lang="en-US" sz="1600"/>
              <a:t>Dipstick</a:t>
            </a:r>
          </a:p>
          <a:p>
            <a:pPr marL="276225" lvl="2" indent="0">
              <a:lnSpc>
                <a:spcPct val="100000"/>
              </a:lnSpc>
              <a:spcAft>
                <a:spcPts val="600"/>
              </a:spcAft>
              <a:buClr>
                <a:srgbClr val="129C94"/>
              </a:buClr>
              <a:buNone/>
            </a:pPr>
            <a:r>
              <a:rPr lang="en-US" sz="1400" i="1">
                <a:latin typeface="Trebuchet MS"/>
              </a:rPr>
              <a:t>(just like home pregnancy tests or COVID tests) </a:t>
            </a:r>
            <a:endParaRPr lang="en-US" sz="1400" i="1">
              <a:latin typeface="Trebuchet MS" panose="020B0703020202090204" pitchFamily="34" charset="0"/>
            </a:endParaRPr>
          </a:p>
          <a:p>
            <a:pPr marL="285750" lvl="1" indent="-285750">
              <a:lnSpc>
                <a:spcPct val="100000"/>
              </a:lnSpc>
            </a:pPr>
            <a:r>
              <a:rPr lang="en-US" sz="1600"/>
              <a:t>Packaged as kits including all reagents needed</a:t>
            </a:r>
          </a:p>
          <a:p>
            <a:pPr marL="35560" lvl="1">
              <a:lnSpc>
                <a:spcPct val="100000"/>
              </a:lnSpc>
            </a:pPr>
            <a:endParaRPr lang="en-US" sz="1600"/>
          </a:p>
          <a:p>
            <a:pPr marL="0" lvl="1" indent="0">
              <a:lnSpc>
                <a:spcPct val="100000"/>
              </a:lnSpc>
              <a:buNone/>
            </a:pPr>
            <a:endParaRPr lang="en-US" sz="1600"/>
          </a:p>
        </p:txBody>
      </p:sp>
      <p:sp>
        <p:nvSpPr>
          <p:cNvPr id="18" name="Triangle 17">
            <a:extLst>
              <a:ext uri="{FF2B5EF4-FFF2-40B4-BE49-F238E27FC236}">
                <a16:creationId xmlns:a16="http://schemas.microsoft.com/office/drawing/2014/main" id="{E9C335A6-47E0-EAAE-0BB4-0B7B0D448A7C}"/>
              </a:ext>
            </a:extLst>
          </p:cNvPr>
          <p:cNvSpPr/>
          <p:nvPr/>
        </p:nvSpPr>
        <p:spPr>
          <a:xfrm rot="10800000">
            <a:off x="84432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2" name="Triangle 21">
            <a:extLst>
              <a:ext uri="{FF2B5EF4-FFF2-40B4-BE49-F238E27FC236}">
                <a16:creationId xmlns:a16="http://schemas.microsoft.com/office/drawing/2014/main" id="{743CB7AA-4076-14D3-2721-59D5DCA2C728}"/>
              </a:ext>
            </a:extLst>
          </p:cNvPr>
          <p:cNvSpPr/>
          <p:nvPr/>
        </p:nvSpPr>
        <p:spPr>
          <a:xfrm rot="10800000">
            <a:off x="4075499" y="1590103"/>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3" name="TextBox 22">
            <a:extLst>
              <a:ext uri="{FF2B5EF4-FFF2-40B4-BE49-F238E27FC236}">
                <a16:creationId xmlns:a16="http://schemas.microsoft.com/office/drawing/2014/main" id="{1F14E523-5CA9-5EC0-266A-1EA81D83002D}"/>
              </a:ext>
            </a:extLst>
          </p:cNvPr>
          <p:cNvSpPr txBox="1"/>
          <p:nvPr/>
        </p:nvSpPr>
        <p:spPr>
          <a:xfrm>
            <a:off x="7879900" y="1712924"/>
            <a:ext cx="839843" cy="276999"/>
          </a:xfrm>
          <a:prstGeom prst="rect">
            <a:avLst/>
          </a:prstGeom>
          <a:solidFill>
            <a:schemeClr val="bg1">
              <a:lumMod val="85000"/>
            </a:schemeClr>
          </a:solidFill>
        </p:spPr>
        <p:txBody>
          <a:bodyPr wrap="square" lIns="91440" tIns="45720" rIns="91440" bIns="45720" rtlCol="0" anchor="t">
            <a:spAutoFit/>
          </a:bodyPr>
          <a:lstStyle/>
          <a:p>
            <a:r>
              <a:rPr lang="en-GB" sz="1200">
                <a:solidFill>
                  <a:srgbClr val="3F3F3F"/>
                </a:solidFill>
                <a:effectLst/>
                <a:latin typeface="Helvetica"/>
                <a:cs typeface="Helvetica"/>
              </a:rPr>
              <a:t>Dipstick</a:t>
            </a:r>
          </a:p>
        </p:txBody>
      </p:sp>
      <p:sp>
        <p:nvSpPr>
          <p:cNvPr id="24" name="TextBox 23">
            <a:extLst>
              <a:ext uri="{FF2B5EF4-FFF2-40B4-BE49-F238E27FC236}">
                <a16:creationId xmlns:a16="http://schemas.microsoft.com/office/drawing/2014/main" id="{0DB14988-D463-2A35-A129-03B7747DC22E}"/>
              </a:ext>
            </a:extLst>
          </p:cNvPr>
          <p:cNvSpPr txBox="1"/>
          <p:nvPr/>
        </p:nvSpPr>
        <p:spPr>
          <a:xfrm>
            <a:off x="10543598" y="1712041"/>
            <a:ext cx="842937" cy="276999"/>
          </a:xfrm>
          <a:prstGeom prst="rect">
            <a:avLst/>
          </a:prstGeom>
          <a:solidFill>
            <a:schemeClr val="bg1">
              <a:lumMod val="85000"/>
            </a:schemeClr>
          </a:solidFill>
        </p:spPr>
        <p:txBody>
          <a:bodyPr wrap="square" lIns="91440" tIns="45720" rIns="91440" bIns="45720" rtlCol="0" anchor="t">
            <a:spAutoFit/>
          </a:bodyPr>
          <a:lstStyle/>
          <a:p>
            <a:r>
              <a:rPr lang="en-GB" sz="1200">
                <a:solidFill>
                  <a:srgbClr val="3F3F3F"/>
                </a:solidFill>
                <a:effectLst/>
                <a:latin typeface="Helvetica"/>
                <a:cs typeface="Helvetica"/>
              </a:rPr>
              <a:t>Cassette</a:t>
            </a:r>
          </a:p>
        </p:txBody>
      </p:sp>
      <p:grpSp>
        <p:nvGrpSpPr>
          <p:cNvPr id="4" name="Group 3">
            <a:extLst>
              <a:ext uri="{FF2B5EF4-FFF2-40B4-BE49-F238E27FC236}">
                <a16:creationId xmlns:a16="http://schemas.microsoft.com/office/drawing/2014/main" id="{90B6AFA4-A204-E52C-CB80-863C02EED6A0}"/>
              </a:ext>
            </a:extLst>
          </p:cNvPr>
          <p:cNvGrpSpPr/>
          <p:nvPr/>
        </p:nvGrpSpPr>
        <p:grpSpPr>
          <a:xfrm>
            <a:off x="7011251" y="2064626"/>
            <a:ext cx="5038999" cy="4502119"/>
            <a:chOff x="5677868" y="2017849"/>
            <a:chExt cx="5038999" cy="4502119"/>
          </a:xfrm>
        </p:grpSpPr>
        <p:sp>
          <p:nvSpPr>
            <p:cNvPr id="8" name="TextBox 5">
              <a:extLst>
                <a:ext uri="{FF2B5EF4-FFF2-40B4-BE49-F238E27FC236}">
                  <a16:creationId xmlns:a16="http://schemas.microsoft.com/office/drawing/2014/main" id="{3EFFDB56-26D1-DC93-2412-2645F1B9B128}"/>
                </a:ext>
              </a:extLst>
            </p:cNvPr>
            <p:cNvSpPr txBox="1"/>
            <p:nvPr/>
          </p:nvSpPr>
          <p:spPr>
            <a:xfrm>
              <a:off x="5677868" y="3604040"/>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Control band</a:t>
              </a:r>
            </a:p>
          </p:txBody>
        </p:sp>
        <p:sp>
          <p:nvSpPr>
            <p:cNvPr id="15" name="TextBox 6">
              <a:extLst>
                <a:ext uri="{FF2B5EF4-FFF2-40B4-BE49-F238E27FC236}">
                  <a16:creationId xmlns:a16="http://schemas.microsoft.com/office/drawing/2014/main" id="{89C49687-4CF4-C15C-4B93-63B5E9BC5733}"/>
                </a:ext>
              </a:extLst>
            </p:cNvPr>
            <p:cNvSpPr txBox="1"/>
            <p:nvPr/>
          </p:nvSpPr>
          <p:spPr>
            <a:xfrm>
              <a:off x="5677868" y="4702427"/>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16" name="Straight Arrow Connector 15">
              <a:extLst>
                <a:ext uri="{FF2B5EF4-FFF2-40B4-BE49-F238E27FC236}">
                  <a16:creationId xmlns:a16="http://schemas.microsoft.com/office/drawing/2014/main" id="{99A8EA6F-F238-287F-B801-8E3FC958FB0F}"/>
                </a:ext>
              </a:extLst>
            </p:cNvPr>
            <p:cNvCxnSpPr>
              <a:cxnSpLocks/>
            </p:cNvCxnSpPr>
            <p:nvPr/>
          </p:nvCxnSpPr>
          <p:spPr>
            <a:xfrm>
              <a:off x="6950557" y="3757929"/>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9E87C3D-B01F-F782-D412-18F9757B018D}"/>
                </a:ext>
              </a:extLst>
            </p:cNvPr>
            <p:cNvCxnSpPr>
              <a:cxnSpLocks/>
            </p:cNvCxnSpPr>
            <p:nvPr/>
          </p:nvCxnSpPr>
          <p:spPr>
            <a:xfrm>
              <a:off x="6950557" y="4848904"/>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6">
              <a:extLst>
                <a:ext uri="{FF2B5EF4-FFF2-40B4-BE49-F238E27FC236}">
                  <a16:creationId xmlns:a16="http://schemas.microsoft.com/office/drawing/2014/main" id="{D23700BA-22AD-99A7-580A-F8D964F79E3D}"/>
                </a:ext>
              </a:extLst>
            </p:cNvPr>
            <p:cNvSpPr txBox="1"/>
            <p:nvPr/>
          </p:nvSpPr>
          <p:spPr>
            <a:xfrm>
              <a:off x="5677868" y="424419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20" name="Straight Arrow Connector 19">
              <a:extLst>
                <a:ext uri="{FF2B5EF4-FFF2-40B4-BE49-F238E27FC236}">
                  <a16:creationId xmlns:a16="http://schemas.microsoft.com/office/drawing/2014/main" id="{273E486C-0746-E901-4E46-7B541B649E63}"/>
                </a:ext>
              </a:extLst>
            </p:cNvPr>
            <p:cNvCxnSpPr>
              <a:cxnSpLocks/>
            </p:cNvCxnSpPr>
            <p:nvPr/>
          </p:nvCxnSpPr>
          <p:spPr>
            <a:xfrm>
              <a:off x="6950557" y="441538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BFD781A4-3474-2203-7F11-CFA3484C0A23}"/>
                </a:ext>
              </a:extLst>
            </p:cNvPr>
            <p:cNvPicPr>
              <a:picLocks noChangeAspect="1"/>
            </p:cNvPicPr>
            <p:nvPr/>
          </p:nvPicPr>
          <p:blipFill>
            <a:blip r:embed="rId3"/>
            <a:srcRect/>
            <a:stretch/>
          </p:blipFill>
          <p:spPr>
            <a:xfrm>
              <a:off x="6977684" y="2017849"/>
              <a:ext cx="1138466" cy="4502119"/>
            </a:xfrm>
            <a:prstGeom prst="rect">
              <a:avLst/>
            </a:prstGeom>
          </p:spPr>
        </p:pic>
        <p:pic>
          <p:nvPicPr>
            <p:cNvPr id="25" name="Picture 24">
              <a:extLst>
                <a:ext uri="{FF2B5EF4-FFF2-40B4-BE49-F238E27FC236}">
                  <a16:creationId xmlns:a16="http://schemas.microsoft.com/office/drawing/2014/main" id="{D7705AFA-1F6E-AC73-FC4F-2F1FA57AC4CA}"/>
                </a:ext>
              </a:extLst>
            </p:cNvPr>
            <p:cNvPicPr>
              <a:picLocks noChangeAspect="1"/>
            </p:cNvPicPr>
            <p:nvPr/>
          </p:nvPicPr>
          <p:blipFill rotWithShape="1">
            <a:blip r:embed="rId4"/>
            <a:srcRect t="41368" b="1076"/>
            <a:stretch/>
          </p:blipFill>
          <p:spPr>
            <a:xfrm>
              <a:off x="9294792" y="2248118"/>
              <a:ext cx="1422075" cy="3224363"/>
            </a:xfrm>
            <a:prstGeom prst="rect">
              <a:avLst/>
            </a:prstGeom>
          </p:spPr>
        </p:pic>
        <p:sp>
          <p:nvSpPr>
            <p:cNvPr id="26" name="TextBox 20">
              <a:extLst>
                <a:ext uri="{FF2B5EF4-FFF2-40B4-BE49-F238E27FC236}">
                  <a16:creationId xmlns:a16="http://schemas.microsoft.com/office/drawing/2014/main" id="{C999335A-7FCD-B959-0D6B-DEE81967665D}"/>
                </a:ext>
              </a:extLst>
            </p:cNvPr>
            <p:cNvSpPr txBox="1"/>
            <p:nvPr/>
          </p:nvSpPr>
          <p:spPr>
            <a:xfrm>
              <a:off x="7890350" y="3650348"/>
              <a:ext cx="127268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Control band</a:t>
              </a:r>
            </a:p>
          </p:txBody>
        </p:sp>
        <p:sp>
          <p:nvSpPr>
            <p:cNvPr id="28" name="TextBox 21">
              <a:extLst>
                <a:ext uri="{FF2B5EF4-FFF2-40B4-BE49-F238E27FC236}">
                  <a16:creationId xmlns:a16="http://schemas.microsoft.com/office/drawing/2014/main" id="{8F60DAD7-6986-1E78-7DCF-50B8C4D91408}"/>
                </a:ext>
              </a:extLst>
            </p:cNvPr>
            <p:cNvSpPr txBox="1"/>
            <p:nvPr/>
          </p:nvSpPr>
          <p:spPr>
            <a:xfrm>
              <a:off x="7890350" y="4033675"/>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a:t>
              </a:r>
            </a:p>
          </p:txBody>
        </p:sp>
        <p:cxnSp>
          <p:nvCxnSpPr>
            <p:cNvPr id="29" name="Straight Arrow Connector 28">
              <a:extLst>
                <a:ext uri="{FF2B5EF4-FFF2-40B4-BE49-F238E27FC236}">
                  <a16:creationId xmlns:a16="http://schemas.microsoft.com/office/drawing/2014/main" id="{D66A2D65-DC4F-9C5F-9899-9937A697AE44}"/>
                </a:ext>
              </a:extLst>
            </p:cNvPr>
            <p:cNvCxnSpPr>
              <a:cxnSpLocks/>
            </p:cNvCxnSpPr>
            <p:nvPr/>
          </p:nvCxnSpPr>
          <p:spPr>
            <a:xfrm>
              <a:off x="9163039" y="3804236"/>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B705BACC-E120-2E55-3FB3-49833C138BAF}"/>
                </a:ext>
              </a:extLst>
            </p:cNvPr>
            <p:cNvCxnSpPr>
              <a:cxnSpLocks/>
            </p:cNvCxnSpPr>
            <p:nvPr/>
          </p:nvCxnSpPr>
          <p:spPr>
            <a:xfrm>
              <a:off x="9163039" y="4194990"/>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TextBox 24">
              <a:extLst>
                <a:ext uri="{FF2B5EF4-FFF2-40B4-BE49-F238E27FC236}">
                  <a16:creationId xmlns:a16="http://schemas.microsoft.com/office/drawing/2014/main" id="{57D010AB-043D-4AF4-2AA7-E91BDF2D2587}"/>
                </a:ext>
              </a:extLst>
            </p:cNvPr>
            <p:cNvSpPr txBox="1"/>
            <p:nvPr/>
          </p:nvSpPr>
          <p:spPr>
            <a:xfrm>
              <a:off x="7890350" y="3853896"/>
              <a:ext cx="1272689" cy="30777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a:t>O139</a:t>
              </a:r>
            </a:p>
          </p:txBody>
        </p:sp>
        <p:cxnSp>
          <p:nvCxnSpPr>
            <p:cNvPr id="32" name="Straight Arrow Connector 31">
              <a:extLst>
                <a:ext uri="{FF2B5EF4-FFF2-40B4-BE49-F238E27FC236}">
                  <a16:creationId xmlns:a16="http://schemas.microsoft.com/office/drawing/2014/main" id="{D9D4559F-0D26-6706-086C-8614035824B4}"/>
                </a:ext>
              </a:extLst>
            </p:cNvPr>
            <p:cNvCxnSpPr>
              <a:cxnSpLocks/>
            </p:cNvCxnSpPr>
            <p:nvPr/>
          </p:nvCxnSpPr>
          <p:spPr>
            <a:xfrm>
              <a:off x="9163039" y="4008611"/>
              <a:ext cx="3002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 name="Google Shape;18;p31">
            <a:extLst>
              <a:ext uri="{FF2B5EF4-FFF2-40B4-BE49-F238E27FC236}">
                <a16:creationId xmlns:a16="http://schemas.microsoft.com/office/drawing/2014/main" id="{49ECEE95-E943-A699-F852-E939C27E4F33}"/>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6</a:t>
            </a:fld>
            <a:endParaRPr sz="1200">
              <a:solidFill>
                <a:schemeClr val="tx1">
                  <a:lumMod val="40000"/>
                  <a:lumOff val="60000"/>
                </a:schemeClr>
              </a:solidFill>
            </a:endParaRPr>
          </a:p>
        </p:txBody>
      </p:sp>
    </p:spTree>
    <p:extLst>
      <p:ext uri="{BB962C8B-B14F-4D97-AF65-F5344CB8AC3E}">
        <p14:creationId xmlns:p14="http://schemas.microsoft.com/office/powerpoint/2010/main" val="242141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1AD052-DAC6-9D1F-8B38-285DDFFA5784}"/>
              </a:ext>
            </a:extLst>
          </p:cNvPr>
          <p:cNvSpPr>
            <a:spLocks noGrp="1"/>
          </p:cNvSpPr>
          <p:nvPr>
            <p:ph type="title"/>
          </p:nvPr>
        </p:nvSpPr>
        <p:spPr/>
        <p:txBody>
          <a:bodyPr/>
          <a:lstStyle/>
          <a:p>
            <a:r>
              <a:rPr lang="en-GB" b="1">
                <a:latin typeface="Trebuchet MS" panose="020B0703020202090204" pitchFamily="34" charset="0"/>
              </a:rPr>
              <a:t>Products available</a:t>
            </a:r>
          </a:p>
        </p:txBody>
      </p:sp>
      <p:sp>
        <p:nvSpPr>
          <p:cNvPr id="10" name="Text Placeholder 9">
            <a:extLst>
              <a:ext uri="{FF2B5EF4-FFF2-40B4-BE49-F238E27FC236}">
                <a16:creationId xmlns:a16="http://schemas.microsoft.com/office/drawing/2014/main" id="{E7FA1A42-7B0F-A4D0-DF98-63947D087BA1}"/>
              </a:ext>
            </a:extLst>
          </p:cNvPr>
          <p:cNvSpPr>
            <a:spLocks noGrp="1"/>
          </p:cNvSpPr>
          <p:nvPr>
            <p:ph type="body" sz="quarter" idx="24"/>
          </p:nvPr>
        </p:nvSpPr>
        <p:spPr>
          <a:xfrm>
            <a:off x="1011644" y="1617363"/>
            <a:ext cx="10584300" cy="917200"/>
          </a:xfrm>
        </p:spPr>
        <p:txBody>
          <a:bodyPr vert="horz" lIns="216000" tIns="216000" rIns="216000" bIns="216000" rtlCol="0" anchor="t">
            <a:noAutofit/>
          </a:bodyPr>
          <a:lstStyle/>
          <a:p>
            <a:r>
              <a:rPr lang="en-US"/>
              <a:t>There are multiple commercially available RDTs with varying levels of accuracy making many of them less appropriate for use.</a:t>
            </a:r>
          </a:p>
        </p:txBody>
      </p:sp>
      <p:sp>
        <p:nvSpPr>
          <p:cNvPr id="11" name="Text Placeholder 10">
            <a:extLst>
              <a:ext uri="{FF2B5EF4-FFF2-40B4-BE49-F238E27FC236}">
                <a16:creationId xmlns:a16="http://schemas.microsoft.com/office/drawing/2014/main" id="{54882702-CD53-E892-0D00-4CB86CC0A87E}"/>
              </a:ext>
            </a:extLst>
          </p:cNvPr>
          <p:cNvSpPr>
            <a:spLocks noGrp="1"/>
          </p:cNvSpPr>
          <p:nvPr>
            <p:ph type="body" sz="quarter" idx="25"/>
          </p:nvPr>
        </p:nvSpPr>
        <p:spPr>
          <a:xfrm>
            <a:off x="1011643" y="2752025"/>
            <a:ext cx="10584299" cy="676976"/>
          </a:xfrm>
        </p:spPr>
        <p:txBody>
          <a:bodyPr/>
          <a:lstStyle/>
          <a:p>
            <a:r>
              <a:rPr lang="en-US"/>
              <a:t>None of them are WHO pre-qualified as of yet. </a:t>
            </a:r>
          </a:p>
        </p:txBody>
      </p:sp>
      <p:sp>
        <p:nvSpPr>
          <p:cNvPr id="12" name="Text Placeholder 11">
            <a:extLst>
              <a:ext uri="{FF2B5EF4-FFF2-40B4-BE49-F238E27FC236}">
                <a16:creationId xmlns:a16="http://schemas.microsoft.com/office/drawing/2014/main" id="{1D772949-B48C-1DA8-0A25-6ACF7E303D6A}"/>
              </a:ext>
            </a:extLst>
          </p:cNvPr>
          <p:cNvSpPr>
            <a:spLocks noGrp="1"/>
          </p:cNvSpPr>
          <p:nvPr>
            <p:ph type="body" sz="quarter" idx="26"/>
          </p:nvPr>
        </p:nvSpPr>
        <p:spPr>
          <a:xfrm>
            <a:off x="1011644" y="3646463"/>
            <a:ext cx="2507004" cy="1291297"/>
          </a:xfrm>
          <a:solidFill>
            <a:schemeClr val="accent4">
              <a:lumMod val="60000"/>
              <a:lumOff val="40000"/>
            </a:schemeClr>
          </a:solidFill>
          <a:ln>
            <a:noFill/>
          </a:ln>
        </p:spPr>
        <p:txBody>
          <a:bodyPr/>
          <a:lstStyle/>
          <a:p>
            <a:r>
              <a:rPr lang="en-US" b="1"/>
              <a:t>WHO recommends and distributes:</a:t>
            </a:r>
            <a:endParaRPr lang="en-US"/>
          </a:p>
          <a:p>
            <a:endParaRPr lang="en-GB"/>
          </a:p>
        </p:txBody>
      </p:sp>
      <p:pic>
        <p:nvPicPr>
          <p:cNvPr id="6" name="Picture 4">
            <a:extLst>
              <a:ext uri="{FF2B5EF4-FFF2-40B4-BE49-F238E27FC236}">
                <a16:creationId xmlns:a16="http://schemas.microsoft.com/office/drawing/2014/main" id="{D5C27B36-F36F-459F-9233-051CDECC8CF5}"/>
              </a:ext>
            </a:extLst>
          </p:cNvPr>
          <p:cNvPicPr>
            <a:picLocks noChangeAspect="1" noChangeArrowheads="1"/>
          </p:cNvPicPr>
          <p:nvPr/>
        </p:nvPicPr>
        <p:blipFill>
          <a:blip r:embed="rId3"/>
          <a:srcRect l="8485" r="8485"/>
          <a:stretch/>
        </p:blipFill>
        <p:spPr bwMode="auto">
          <a:xfrm>
            <a:off x="8125223" y="3782054"/>
            <a:ext cx="2810875" cy="21580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EAB72CC2-CC27-460E-80DB-414336A92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3644" y="3782054"/>
            <a:ext cx="2507004" cy="220191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C9ED713-DC1F-5650-412A-A011604959E9}"/>
              </a:ext>
            </a:extLst>
          </p:cNvPr>
          <p:cNvSpPr txBox="1"/>
          <p:nvPr/>
        </p:nvSpPr>
        <p:spPr>
          <a:xfrm>
            <a:off x="4213644" y="5983973"/>
            <a:ext cx="2638030" cy="646331"/>
          </a:xfrm>
          <a:prstGeom prst="rect">
            <a:avLst/>
          </a:prstGeom>
          <a:noFill/>
        </p:spPr>
        <p:txBody>
          <a:bodyPr wrap="none" lIns="91440" tIns="45720" rIns="91440" bIns="45720" rtlCol="0" anchor="t">
            <a:spAutoFit/>
          </a:bodyPr>
          <a:lstStyle/>
          <a:p>
            <a:r>
              <a:rPr lang="en-US" sz="1800"/>
              <a:t>Crystal VC Ag O1/O139</a:t>
            </a:r>
          </a:p>
          <a:p>
            <a:r>
              <a:rPr lang="en-US"/>
              <a:t>(Kit with 10 tests)</a:t>
            </a:r>
          </a:p>
        </p:txBody>
      </p:sp>
      <p:sp>
        <p:nvSpPr>
          <p:cNvPr id="5" name="ZoneTexte 4">
            <a:extLst>
              <a:ext uri="{FF2B5EF4-FFF2-40B4-BE49-F238E27FC236}">
                <a16:creationId xmlns:a16="http://schemas.microsoft.com/office/drawing/2014/main" id="{C377AF3F-C693-DF69-535F-F90ED4072CDE}"/>
              </a:ext>
            </a:extLst>
          </p:cNvPr>
          <p:cNvSpPr txBox="1"/>
          <p:nvPr/>
        </p:nvSpPr>
        <p:spPr>
          <a:xfrm>
            <a:off x="7783016" y="5983973"/>
            <a:ext cx="3369897" cy="646331"/>
          </a:xfrm>
          <a:prstGeom prst="rect">
            <a:avLst/>
          </a:prstGeom>
          <a:noFill/>
        </p:spPr>
        <p:txBody>
          <a:bodyPr wrap="none" lIns="91440" tIns="45720" rIns="91440" bIns="45720" rtlCol="0" anchor="t">
            <a:spAutoFit/>
          </a:bodyPr>
          <a:lstStyle/>
          <a:p>
            <a:r>
              <a:rPr lang="en-US" sz="1800"/>
              <a:t>SD </a:t>
            </a:r>
            <a:r>
              <a:rPr lang="en-US" sz="1800" err="1"/>
              <a:t>Bioline</a:t>
            </a:r>
            <a:r>
              <a:rPr lang="en-US" sz="1800"/>
              <a:t> Cholera Ag O1/O139</a:t>
            </a:r>
          </a:p>
          <a:p>
            <a:r>
              <a:rPr lang="en-US"/>
              <a:t>(Kit with 20 tests)</a:t>
            </a:r>
          </a:p>
        </p:txBody>
      </p:sp>
      <p:sp>
        <p:nvSpPr>
          <p:cNvPr id="13" name="Triangle 12">
            <a:extLst>
              <a:ext uri="{FF2B5EF4-FFF2-40B4-BE49-F238E27FC236}">
                <a16:creationId xmlns:a16="http://schemas.microsoft.com/office/drawing/2014/main" id="{6649A648-BE40-D0BE-2642-C337D2F2B117}"/>
              </a:ext>
            </a:extLst>
          </p:cNvPr>
          <p:cNvSpPr/>
          <p:nvPr/>
        </p:nvSpPr>
        <p:spPr>
          <a:xfrm rot="5400000">
            <a:off x="3325333" y="4100504"/>
            <a:ext cx="473648" cy="26467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Google Shape;18;p31">
            <a:extLst>
              <a:ext uri="{FF2B5EF4-FFF2-40B4-BE49-F238E27FC236}">
                <a16:creationId xmlns:a16="http://schemas.microsoft.com/office/drawing/2014/main" id="{83E9864E-6126-98D3-270A-9766D1A11BDF}"/>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7</a:t>
            </a:fld>
            <a:endParaRPr sz="1200">
              <a:solidFill>
                <a:schemeClr val="tx1">
                  <a:lumMod val="40000"/>
                  <a:lumOff val="60000"/>
                </a:schemeClr>
              </a:solidFill>
            </a:endParaRPr>
          </a:p>
        </p:txBody>
      </p:sp>
    </p:spTree>
    <p:extLst>
      <p:ext uri="{BB962C8B-B14F-4D97-AF65-F5344CB8AC3E}">
        <p14:creationId xmlns:p14="http://schemas.microsoft.com/office/powerpoint/2010/main" val="5146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2087-F46F-37D8-5EB2-FB7F69ADFC2A}"/>
              </a:ext>
            </a:extLst>
          </p:cNvPr>
          <p:cNvSpPr>
            <a:spLocks noGrp="1"/>
          </p:cNvSpPr>
          <p:nvPr>
            <p:ph type="title"/>
          </p:nvPr>
        </p:nvSpPr>
        <p:spPr>
          <a:xfrm>
            <a:off x="873918" y="258338"/>
            <a:ext cx="10515600" cy="1325563"/>
          </a:xfrm>
        </p:spPr>
        <p:txBody>
          <a:bodyPr>
            <a:normAutofit/>
          </a:bodyPr>
          <a:lstStyle/>
          <a:p>
            <a:r>
              <a:rPr lang="en-GB" b="1"/>
              <a:t>Why use RDTs?</a:t>
            </a:r>
          </a:p>
        </p:txBody>
      </p:sp>
      <p:sp>
        <p:nvSpPr>
          <p:cNvPr id="19" name="Text Placeholder 18">
            <a:extLst>
              <a:ext uri="{FF2B5EF4-FFF2-40B4-BE49-F238E27FC236}">
                <a16:creationId xmlns:a16="http://schemas.microsoft.com/office/drawing/2014/main" id="{7E1CCE8B-BD1D-24C2-CBF1-4F9A16FB566C}"/>
              </a:ext>
            </a:extLst>
          </p:cNvPr>
          <p:cNvSpPr>
            <a:spLocks noGrp="1"/>
          </p:cNvSpPr>
          <p:nvPr>
            <p:ph type="body" sz="quarter" idx="24"/>
          </p:nvPr>
        </p:nvSpPr>
        <p:spPr>
          <a:xfrm>
            <a:off x="1219201" y="1808587"/>
            <a:ext cx="10363198" cy="457567"/>
          </a:xfrm>
        </p:spPr>
        <p:txBody>
          <a:bodyPr anchor="ctr" anchorCtr="0"/>
          <a:lstStyle/>
          <a:p>
            <a:r>
              <a:rPr lang="en-US" sz="2000"/>
              <a:t>Usable at the « bed-side » (need to collect stool sample)</a:t>
            </a:r>
          </a:p>
        </p:txBody>
      </p:sp>
      <p:sp>
        <p:nvSpPr>
          <p:cNvPr id="20" name="Text Placeholder 19">
            <a:extLst>
              <a:ext uri="{FF2B5EF4-FFF2-40B4-BE49-F238E27FC236}">
                <a16:creationId xmlns:a16="http://schemas.microsoft.com/office/drawing/2014/main" id="{6CD9462C-3167-39CA-263E-78FB0518243C}"/>
              </a:ext>
            </a:extLst>
          </p:cNvPr>
          <p:cNvSpPr>
            <a:spLocks noGrp="1"/>
          </p:cNvSpPr>
          <p:nvPr>
            <p:ph type="body" sz="quarter" idx="25"/>
          </p:nvPr>
        </p:nvSpPr>
        <p:spPr>
          <a:xfrm>
            <a:off x="1219200" y="2627328"/>
            <a:ext cx="10363198" cy="457567"/>
          </a:xfrm>
        </p:spPr>
        <p:txBody>
          <a:bodyPr anchor="ctr" anchorCtr="0"/>
          <a:lstStyle/>
          <a:p>
            <a:r>
              <a:rPr lang="en-US" sz="2000"/>
              <a:t>Rapid: results in &lt; 30 minutes </a:t>
            </a:r>
          </a:p>
        </p:txBody>
      </p:sp>
      <p:sp>
        <p:nvSpPr>
          <p:cNvPr id="21" name="Text Placeholder 20">
            <a:extLst>
              <a:ext uri="{FF2B5EF4-FFF2-40B4-BE49-F238E27FC236}">
                <a16:creationId xmlns:a16="http://schemas.microsoft.com/office/drawing/2014/main" id="{3C7D2EEE-046A-B974-5200-67148D486F56}"/>
              </a:ext>
            </a:extLst>
          </p:cNvPr>
          <p:cNvSpPr>
            <a:spLocks noGrp="1"/>
          </p:cNvSpPr>
          <p:nvPr>
            <p:ph type="body" sz="quarter" idx="26"/>
          </p:nvPr>
        </p:nvSpPr>
        <p:spPr>
          <a:xfrm>
            <a:off x="1219200" y="3446069"/>
            <a:ext cx="10363198" cy="457567"/>
          </a:xfrm>
        </p:spPr>
        <p:txBody>
          <a:bodyPr anchor="ctr" anchorCtr="0"/>
          <a:lstStyle/>
          <a:p>
            <a:r>
              <a:rPr lang="en-US" sz="2000">
                <a:latin typeface="Trebuchet MS"/>
              </a:rPr>
              <a:t>Inexpensive</a:t>
            </a:r>
            <a:endParaRPr lang="en-US" sz="2000">
              <a:latin typeface="Trebuchet MS" panose="020B0703020202090204" pitchFamily="34" charset="0"/>
            </a:endParaRPr>
          </a:p>
        </p:txBody>
      </p:sp>
      <p:sp>
        <p:nvSpPr>
          <p:cNvPr id="22" name="Text Placeholder 18">
            <a:extLst>
              <a:ext uri="{FF2B5EF4-FFF2-40B4-BE49-F238E27FC236}">
                <a16:creationId xmlns:a16="http://schemas.microsoft.com/office/drawing/2014/main" id="{736E53F4-E6B3-1CD8-4EB9-D04CA2BD6CE4}"/>
              </a:ext>
            </a:extLst>
          </p:cNvPr>
          <p:cNvSpPr txBox="1">
            <a:spLocks/>
          </p:cNvSpPr>
          <p:nvPr/>
        </p:nvSpPr>
        <p:spPr>
          <a:xfrm>
            <a:off x="1219201" y="4264810"/>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en-US" sz="2000"/>
              <a:t>Easy to use</a:t>
            </a:r>
          </a:p>
        </p:txBody>
      </p:sp>
      <p:sp>
        <p:nvSpPr>
          <p:cNvPr id="24" name="Triangle 23">
            <a:extLst>
              <a:ext uri="{FF2B5EF4-FFF2-40B4-BE49-F238E27FC236}">
                <a16:creationId xmlns:a16="http://schemas.microsoft.com/office/drawing/2014/main" id="{B4CBE459-4B3A-FCF3-6A3F-0B3F9C16F675}"/>
              </a:ext>
            </a:extLst>
          </p:cNvPr>
          <p:cNvSpPr/>
          <p:nvPr/>
        </p:nvSpPr>
        <p:spPr>
          <a:xfrm rot="5400000">
            <a:off x="1039195" y="1921315"/>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5" name="Triangle 24">
            <a:extLst>
              <a:ext uri="{FF2B5EF4-FFF2-40B4-BE49-F238E27FC236}">
                <a16:creationId xmlns:a16="http://schemas.microsoft.com/office/drawing/2014/main" id="{59C6B16D-2430-3286-44C3-BD0D04700A5B}"/>
              </a:ext>
            </a:extLst>
          </p:cNvPr>
          <p:cNvSpPr/>
          <p:nvPr/>
        </p:nvSpPr>
        <p:spPr>
          <a:xfrm rot="5400000">
            <a:off x="1039195" y="2718630"/>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6" name="Triangle 25">
            <a:extLst>
              <a:ext uri="{FF2B5EF4-FFF2-40B4-BE49-F238E27FC236}">
                <a16:creationId xmlns:a16="http://schemas.microsoft.com/office/drawing/2014/main" id="{3E82D709-95A8-8E43-E5B5-3D39573343EB}"/>
              </a:ext>
            </a:extLst>
          </p:cNvPr>
          <p:cNvSpPr/>
          <p:nvPr/>
        </p:nvSpPr>
        <p:spPr>
          <a:xfrm rot="5400000">
            <a:off x="1039195" y="3543929"/>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7" name="Triangle 26">
            <a:extLst>
              <a:ext uri="{FF2B5EF4-FFF2-40B4-BE49-F238E27FC236}">
                <a16:creationId xmlns:a16="http://schemas.microsoft.com/office/drawing/2014/main" id="{EAF0E319-924E-08C1-98E8-817B16C41E93}"/>
              </a:ext>
            </a:extLst>
          </p:cNvPr>
          <p:cNvSpPr/>
          <p:nvPr/>
        </p:nvSpPr>
        <p:spPr>
          <a:xfrm rot="5400000">
            <a:off x="1039195" y="4413506"/>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3" name="Text Placeholder 18">
            <a:extLst>
              <a:ext uri="{FF2B5EF4-FFF2-40B4-BE49-F238E27FC236}">
                <a16:creationId xmlns:a16="http://schemas.microsoft.com/office/drawing/2014/main" id="{62376937-5D8D-0710-D1C3-4A0F399A8D69}"/>
              </a:ext>
            </a:extLst>
          </p:cNvPr>
          <p:cNvSpPr txBox="1">
            <a:spLocks/>
          </p:cNvSpPr>
          <p:nvPr/>
        </p:nvSpPr>
        <p:spPr>
          <a:xfrm>
            <a:off x="1219201" y="5083552"/>
            <a:ext cx="10363198" cy="457567"/>
          </a:xfrm>
          <a:prstGeom prst="rect">
            <a:avLst/>
          </a:prstGeom>
          <a:ln w="6350">
            <a:solidFill>
              <a:schemeClr val="tx1">
                <a:lumMod val="75000"/>
              </a:schemeClr>
            </a:solidFill>
          </a:ln>
        </p:spPr>
        <p:txBody>
          <a:bodyPr vert="horz" lIns="216000" tIns="216000" rIns="216000" bIns="216000" rtlCol="0" anchor="ctr" anchorCtr="0">
            <a:noAutofit/>
          </a:bodyPr>
          <a:lstStyle>
            <a:lvl1pPr marL="0" indent="0" algn="l" defTabSz="914400" rtl="0" eaLnBrk="1" latinLnBrk="0" hangingPunct="1">
              <a:lnSpc>
                <a:spcPct val="90000"/>
              </a:lnSpc>
              <a:spcBef>
                <a:spcPts val="1000"/>
              </a:spcBef>
              <a:buClr>
                <a:schemeClr val="accent1"/>
              </a:buClr>
              <a:buFontTx/>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pPr>
            <a:r>
              <a:rPr lang="en-US" sz="2000"/>
              <a:t>No sample storage or transport</a:t>
            </a:r>
          </a:p>
        </p:txBody>
      </p:sp>
      <p:sp>
        <p:nvSpPr>
          <p:cNvPr id="4" name="Triangle 26">
            <a:extLst>
              <a:ext uri="{FF2B5EF4-FFF2-40B4-BE49-F238E27FC236}">
                <a16:creationId xmlns:a16="http://schemas.microsoft.com/office/drawing/2014/main" id="{6CF39CB7-9791-C23F-BA9E-600EECD1D2B8}"/>
              </a:ext>
            </a:extLst>
          </p:cNvPr>
          <p:cNvSpPr/>
          <p:nvPr/>
        </p:nvSpPr>
        <p:spPr>
          <a:xfrm rot="5400000">
            <a:off x="1033348" y="5212677"/>
            <a:ext cx="360008" cy="201169"/>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6" name="Google Shape;18;p31">
            <a:extLst>
              <a:ext uri="{FF2B5EF4-FFF2-40B4-BE49-F238E27FC236}">
                <a16:creationId xmlns:a16="http://schemas.microsoft.com/office/drawing/2014/main" id="{751D93A2-4597-6289-7E39-7AF650ADD8A7}"/>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8</a:t>
            </a:fld>
            <a:endParaRPr sz="1200">
              <a:solidFill>
                <a:schemeClr val="tx1">
                  <a:lumMod val="40000"/>
                  <a:lumOff val="60000"/>
                </a:schemeClr>
              </a:solidFill>
            </a:endParaRPr>
          </a:p>
        </p:txBody>
      </p:sp>
    </p:spTree>
    <p:extLst>
      <p:ext uri="{BB962C8B-B14F-4D97-AF65-F5344CB8AC3E}">
        <p14:creationId xmlns:p14="http://schemas.microsoft.com/office/powerpoint/2010/main" val="22033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04BC-3046-9A6A-0E39-D86EE036CC6F}"/>
              </a:ext>
            </a:extLst>
          </p:cNvPr>
          <p:cNvSpPr>
            <a:spLocks noGrp="1"/>
          </p:cNvSpPr>
          <p:nvPr>
            <p:ph type="title"/>
          </p:nvPr>
        </p:nvSpPr>
        <p:spPr>
          <a:xfrm>
            <a:off x="838200" y="275940"/>
            <a:ext cx="10515600" cy="1325563"/>
          </a:xfrm>
        </p:spPr>
        <p:txBody>
          <a:bodyPr>
            <a:normAutofit/>
          </a:bodyPr>
          <a:lstStyle/>
          <a:p>
            <a:r>
              <a:rPr lang="en-GB" b="1"/>
              <a:t>Why use RDTs?</a:t>
            </a:r>
          </a:p>
        </p:txBody>
      </p:sp>
      <p:sp>
        <p:nvSpPr>
          <p:cNvPr id="6" name="TextBox 5">
            <a:extLst>
              <a:ext uri="{FF2B5EF4-FFF2-40B4-BE49-F238E27FC236}">
                <a16:creationId xmlns:a16="http://schemas.microsoft.com/office/drawing/2014/main" id="{4BDDCC32-50FD-55F1-9C61-4A98DB5F333A}"/>
              </a:ext>
            </a:extLst>
          </p:cNvPr>
          <p:cNvSpPr txBox="1"/>
          <p:nvPr/>
        </p:nvSpPr>
        <p:spPr>
          <a:xfrm>
            <a:off x="690282" y="1601503"/>
            <a:ext cx="10663518" cy="3770598"/>
          </a:xfrm>
          <a:prstGeom prst="rect">
            <a:avLst/>
          </a:prstGeom>
          <a:noFill/>
        </p:spPr>
        <p:txBody>
          <a:bodyPr wrap="square" lIns="91440" tIns="45720" rIns="91440" bIns="45720" anchor="t">
            <a:noAutofit/>
          </a:bodyPr>
          <a:lstStyle/>
          <a:p>
            <a:pPr marL="342900" indent="-197485">
              <a:spcAft>
                <a:spcPts val="1800"/>
              </a:spcAft>
              <a:buClr>
                <a:srgbClr val="26BCB4"/>
              </a:buClr>
              <a:buFont typeface="Arial" panose="020B0604020202020204" pitchFamily="34" charset="0"/>
              <a:buChar char="•"/>
            </a:pPr>
            <a:r>
              <a:rPr lang="en-GB" sz="2200"/>
              <a:t>RDTs are used :</a:t>
            </a:r>
            <a:endParaRPr lang="en-US"/>
          </a:p>
          <a:p>
            <a:pPr marL="944880" lvl="1" indent="-342900">
              <a:spcAft>
                <a:spcPts val="1800"/>
              </a:spcAft>
              <a:buClr>
                <a:srgbClr val="26BCB4"/>
              </a:buClr>
              <a:buFont typeface="Wingdings" pitchFamily="2" charset="2"/>
              <a:buChar char="§"/>
            </a:pPr>
            <a:r>
              <a:rPr lang="en-US" sz="2200"/>
              <a:t>In the context of </a:t>
            </a:r>
            <a:r>
              <a:rPr lang="en-US" sz="2200" b="1">
                <a:solidFill>
                  <a:srgbClr val="129C94"/>
                </a:solidFill>
              </a:rPr>
              <a:t>absence of a probable or confirmed outbreak</a:t>
            </a:r>
            <a:r>
              <a:rPr lang="en-US" sz="2200"/>
              <a:t>, to speed up the detection of a </a:t>
            </a:r>
            <a:r>
              <a:rPr lang="en-US" sz="2200" b="1">
                <a:solidFill>
                  <a:srgbClr val="129C94"/>
                </a:solidFill>
              </a:rPr>
              <a:t>suspected cholera outbreak</a:t>
            </a:r>
            <a:r>
              <a:rPr lang="en-US" sz="2200"/>
              <a:t> or a </a:t>
            </a:r>
            <a:r>
              <a:rPr lang="en-US" sz="2200" b="1">
                <a:solidFill>
                  <a:srgbClr val="129C94"/>
                </a:solidFill>
              </a:rPr>
              <a:t>probable cholera outbreak</a:t>
            </a:r>
            <a:r>
              <a:rPr lang="en-US" sz="2200"/>
              <a:t>.</a:t>
            </a:r>
          </a:p>
          <a:p>
            <a:pPr marL="944880" lvl="1" indent="-342900">
              <a:spcAft>
                <a:spcPts val="1800"/>
              </a:spcAft>
              <a:buClr>
                <a:srgbClr val="26BCB4"/>
              </a:buClr>
              <a:buFont typeface="Wingdings" pitchFamily="2" charset="2"/>
              <a:buChar char="§"/>
            </a:pPr>
            <a:r>
              <a:rPr lang="en-US" sz="2200"/>
              <a:t>To monitor a </a:t>
            </a:r>
            <a:r>
              <a:rPr lang="en-US" sz="2200" b="1">
                <a:solidFill>
                  <a:srgbClr val="129C94"/>
                </a:solidFill>
              </a:rPr>
              <a:t>probable or confirmed outbreak (community transmission)</a:t>
            </a:r>
            <a:r>
              <a:rPr lang="en-US" sz="2200"/>
              <a:t>.</a:t>
            </a:r>
            <a:endParaRPr lang="en-GB" sz="2200"/>
          </a:p>
          <a:p>
            <a:pPr marL="487680" indent="-342900">
              <a:spcAft>
                <a:spcPts val="1800"/>
              </a:spcAft>
              <a:buClr>
                <a:srgbClr val="26BCB4"/>
              </a:buClr>
              <a:buFont typeface="Arial" panose="020B0604020202020204" pitchFamily="34" charset="0"/>
              <a:buChar char="•"/>
            </a:pPr>
            <a:r>
              <a:rPr lang="en-GB" sz="2200"/>
              <a:t>The strategy to reach each of these objectives is described in the GTFCC recommendations for </a:t>
            </a:r>
            <a:r>
              <a:rPr lang="en-US" sz="2200">
                <a:hlinkClick r:id="rId3"/>
              </a:rPr>
              <a:t>Public Health Surveillance for Cholera</a:t>
            </a:r>
            <a:r>
              <a:rPr lang="en-US" sz="2200"/>
              <a:t>. </a:t>
            </a:r>
            <a:endParaRPr lang="en-GB" sz="2200"/>
          </a:p>
          <a:p>
            <a:pPr marL="144780">
              <a:spcAft>
                <a:spcPts val="1800"/>
              </a:spcAft>
              <a:buClr>
                <a:srgbClr val="26BCB4"/>
              </a:buClr>
            </a:pPr>
            <a:endParaRPr lang="en-GB" sz="2200"/>
          </a:p>
        </p:txBody>
      </p:sp>
      <p:sp>
        <p:nvSpPr>
          <p:cNvPr id="4" name="Google Shape;18;p31">
            <a:extLst>
              <a:ext uri="{FF2B5EF4-FFF2-40B4-BE49-F238E27FC236}">
                <a16:creationId xmlns:a16="http://schemas.microsoft.com/office/drawing/2014/main" id="{55A64068-530E-9F1D-C17B-5C12FD761931}"/>
              </a:ext>
            </a:extLst>
          </p:cNvPr>
          <p:cNvSpPr txBox="1">
            <a:spLocks/>
          </p:cNvSpPr>
          <p:nvPr/>
        </p:nvSpPr>
        <p:spPr>
          <a:xfrm>
            <a:off x="8839200" y="6356350"/>
            <a:ext cx="2743200" cy="365125"/>
          </a:xfrm>
          <a:prstGeom prst="rect">
            <a:avLst/>
          </a:prstGeom>
          <a:noFill/>
          <a:ln>
            <a:noFill/>
          </a:ln>
        </p:spPr>
        <p:txBody>
          <a:bodyPr spcFirstLastPara="1" vert="horz" wrap="square" lIns="91425" tIns="45700" rIns="91425" bIns="45700" rtlCol="0" anchor="ctr" anchorCtr="0">
            <a:noAutofit/>
          </a:bodyPr>
          <a:lstStyle>
            <a:lvl1pPr marL="0" lvl="0"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1pPr>
            <a:lvl2pPr marL="0" lvl="1" indent="0" algn="r" defTabSz="914400" rtl="0" eaLnBrk="1" latinLnBrk="0" hangingPunct="1">
              <a:lnSpc>
                <a:spcPct val="90000"/>
              </a:lnSpc>
              <a:spcBef>
                <a:spcPts val="0"/>
              </a:spcBef>
              <a:buClr>
                <a:schemeClr val="accent1"/>
              </a:buClr>
              <a:buFont typeface="Arial" panose="020B0604020202020204" pitchFamily="34" charset="0"/>
              <a:buNone/>
              <a:defRPr sz="2200" kern="1200">
                <a:solidFill>
                  <a:schemeClr val="tx1"/>
                </a:solidFill>
                <a:latin typeface="+mn-lt"/>
                <a:ea typeface="+mn-ea"/>
                <a:cs typeface="+mn-cs"/>
              </a:defRPr>
            </a:lvl2pPr>
            <a:lvl3pPr marL="0" lvl="2" indent="0" algn="r" defTabSz="914400" rtl="0" eaLnBrk="1" latinLnBrk="0" hangingPunct="1">
              <a:lnSpc>
                <a:spcPct val="90000"/>
              </a:lnSpc>
              <a:spcBef>
                <a:spcPts val="0"/>
              </a:spcBef>
              <a:buClr>
                <a:schemeClr val="accent1"/>
              </a:buClr>
              <a:buFont typeface="Wingdings" pitchFamily="2" charset="2"/>
              <a:buNone/>
              <a:defRPr sz="2000" kern="1200">
                <a:solidFill>
                  <a:schemeClr val="tx1"/>
                </a:solidFill>
                <a:latin typeface="+mn-lt"/>
                <a:ea typeface="+mn-ea"/>
                <a:cs typeface="+mn-cs"/>
              </a:defRPr>
            </a:lvl3pPr>
            <a:lvl4pPr marL="0" lvl="3" indent="0" algn="r" defTabSz="914400" rtl="0" eaLnBrk="1" latinLnBrk="0" hangingPunct="1">
              <a:lnSpc>
                <a:spcPct val="90000"/>
              </a:lnSpc>
              <a:spcBef>
                <a:spcPts val="0"/>
              </a:spcBef>
              <a:buClr>
                <a:schemeClr val="accent1"/>
              </a:buClr>
              <a:buFont typeface="Courier New" panose="02070309020205020404" pitchFamily="49" charset="0"/>
              <a:buNone/>
              <a:defRPr sz="1800" kern="1200">
                <a:solidFill>
                  <a:schemeClr val="tx1"/>
                </a:solidFill>
                <a:latin typeface="+mn-lt"/>
                <a:ea typeface="+mn-ea"/>
                <a:cs typeface="+mn-cs"/>
              </a:defRPr>
            </a:lvl4pPr>
            <a:lvl5pPr marL="0" lvl="4"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0" lvl="5"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6pPr>
            <a:lvl7pPr marL="0" lvl="6"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7pPr>
            <a:lvl8pPr marL="0" lvl="7"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8pPr>
            <a:lvl9pPr marL="0" lvl="8" indent="0" algn="r" defTabSz="91440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en-US" sz="1200">
                <a:solidFill>
                  <a:schemeClr val="tx1">
                    <a:lumMod val="40000"/>
                    <a:lumOff val="60000"/>
                  </a:schemeClr>
                </a:solidFill>
              </a:rPr>
              <a:t>3/</a:t>
            </a:r>
            <a:fld id="{00000000-1234-1234-1234-123412341234}" type="slidenum">
              <a:rPr lang="en-US" sz="1200" smtClean="0">
                <a:solidFill>
                  <a:schemeClr val="tx1">
                    <a:lumMod val="40000"/>
                    <a:lumOff val="60000"/>
                  </a:schemeClr>
                </a:solidFill>
              </a:rPr>
              <a:pPr/>
              <a:t>9</a:t>
            </a:fld>
            <a:endParaRPr sz="1200">
              <a:solidFill>
                <a:schemeClr val="tx1">
                  <a:lumMod val="40000"/>
                  <a:lumOff val="60000"/>
                </a:schemeClr>
              </a:solidFill>
            </a:endParaRPr>
          </a:p>
        </p:txBody>
      </p:sp>
    </p:spTree>
    <p:extLst>
      <p:ext uri="{BB962C8B-B14F-4D97-AF65-F5344CB8AC3E}">
        <p14:creationId xmlns:p14="http://schemas.microsoft.com/office/powerpoint/2010/main" val="471491316"/>
      </p:ext>
    </p:extLst>
  </p:cSld>
  <p:clrMapOvr>
    <a:masterClrMapping/>
  </p:clrMapOvr>
</p:sld>
</file>

<file path=ppt/theme/theme1.xml><?xml version="1.0" encoding="utf-8"?>
<a:theme xmlns:a="http://schemas.openxmlformats.org/drawingml/2006/main" name="Office Theme">
  <a:themeElements>
    <a:clrScheme name="GTFCC_THIS ONE">
      <a:dk1>
        <a:srgbClr val="414141"/>
      </a:dk1>
      <a:lt1>
        <a:srgbClr val="FFFFFF"/>
      </a:lt1>
      <a:dk2>
        <a:srgbClr val="0E2841"/>
      </a:dk2>
      <a:lt2>
        <a:srgbClr val="E8E8E8"/>
      </a:lt2>
      <a:accent1>
        <a:srgbClr val="099E93"/>
      </a:accent1>
      <a:accent2>
        <a:srgbClr val="1ABBB3"/>
      </a:accent2>
      <a:accent3>
        <a:srgbClr val="76CCCE"/>
      </a:accent3>
      <a:accent4>
        <a:srgbClr val="D99228"/>
      </a:accent4>
      <a:accent5>
        <a:srgbClr val="F8C056"/>
      </a:accent5>
      <a:accent6>
        <a:srgbClr val="AAAAAA"/>
      </a:accent6>
      <a:hlink>
        <a:srgbClr val="099E93"/>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1d3f722-9873-401b-afb3-c19158721c8c">
      <UserInfo>
        <DisplayName>SharingLinks.5c41df79-e685-4e30-bfee-23f2db0d32cb.Flexible.f539529d-6213-4f27-b03b-37007f08b604</DisplayName>
        <AccountId>12</AccountId>
        <AccountType/>
      </UserInfo>
      <UserInfo>
        <DisplayName>SharingLinks.986700ac-7621-4ee8-b8a6-6eb544feac0b.Flexible.f974ccea-235f-4651-8498-98db6b0628a9</DisplayName>
        <AccountId>31</AccountId>
        <AccountType/>
      </UserInfo>
      <UserInfo>
        <DisplayName>Turnsek, Maryann (CDC/DDID/NCEZID/DFWED)</DisplayName>
        <AccountId>15</AccountId>
        <AccountType/>
      </UserInfo>
      <UserInfo>
        <DisplayName>Wang, Xin (CDC/DDID/NCEZID/DFWED)</DisplayName>
        <AccountId>17</AccountId>
        <AccountType/>
      </UserInfo>
      <UserInfo>
        <DisplayName>WAUQUIER, Nadia</DisplayName>
        <AccountId>11</AccountId>
        <AccountType/>
      </UserInfo>
      <UserInfo>
        <DisplayName>Amanda Debes</DisplayName>
        <AccountId>16</AccountId>
        <AccountType/>
      </UserInfo>
      <UserInfo>
        <DisplayName>BARAKAT, Amal</DisplayName>
        <AccountId>20</AccountId>
        <AccountType/>
      </UserInfo>
      <UserInfo>
        <DisplayName>MEREDITH, Luke William</DisplayName>
        <AccountId>52</AccountId>
        <AccountType/>
      </UserInfo>
      <UserInfo>
        <DisplayName>ELNOSSERY, Sherein</DisplayName>
        <AccountId>23</AccountId>
        <AccountType/>
      </UserInfo>
      <UserInfo>
        <DisplayName>INBANATHAN, Francis Yesurajan</DisplayName>
        <AccountId>21</AccountId>
        <AccountType/>
      </UserInfo>
      <UserInfo>
        <DisplayName>NAIDOO, Dhamari</DisplayName>
        <AccountId>73</AccountId>
        <AccountType/>
      </UserInfo>
      <UserInfo>
        <DisplayName>SODJINOU, Vincent Dossou</DisplayName>
        <AccountId>22</AccountId>
        <AccountType/>
      </UserInfo>
      <UserInfo>
        <DisplayName>Uzma Bashir</DisplayName>
        <AccountId>59</AccountId>
        <AccountType/>
      </UserInfo>
      <UserInfo>
        <DisplayName>ABOU FAYAD, Antoine</DisplayName>
        <AccountId>67</AccountId>
        <AccountType/>
      </UserInfo>
      <UserInfo>
        <DisplayName>DOMINGUEZ, Morgane</DisplayName>
        <AccountId>26</AccountId>
        <AccountType/>
      </UserInfo>
      <UserInfo>
        <DisplayName>SAX, Laurent</DisplayName>
        <AccountId>35</AccountId>
        <AccountType/>
      </UserInfo>
      <UserInfo>
        <DisplayName>ALBERTI, Kathryn</DisplayName>
        <AccountId>27</AccountId>
        <AccountType/>
      </UserInfo>
      <UserInfo>
        <DisplayName>BOUHENIA, Malika</DisplayName>
        <AccountId>25</AccountId>
        <AccountType/>
      </UserInfo>
      <UserInfo>
        <DisplayName>IKEJEZIE, Juniorcaius</DisplayName>
        <AccountId>79</AccountId>
        <AccountType/>
      </UserInfo>
      <UserInfo>
        <DisplayName>Rangel de Almeida, João</DisplayName>
        <AccountId>80</AccountId>
        <AccountType/>
      </UserInfo>
      <UserInfo>
        <DisplayName>MARTINEZ VALIENTE, Marion</DisplayName>
        <AccountId>81</AccountId>
        <AccountType/>
      </UserInfo>
      <UserInfo>
        <DisplayName>BARBOZA, Philippe</DisplayName>
        <AccountId>24</AccountId>
        <AccountType/>
      </UserInfo>
      <UserInfo>
        <DisplayName>BARON, Emmanuel</DisplayName>
        <AccountId>82</AccountId>
        <AccountType/>
      </UserInfo>
    </SharedWithUsers>
    <TaxCatchAll xmlns="c1d3f722-9873-401b-afb3-c19158721c8c" xsi:nil="true"/>
    <lcf76f155ced4ddcb4097134ff3c332f xmlns="377f6b08-aae8-43f5-a56a-7242e87ca57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7A1C2ACE47094D97FAEEBCF3C340C3" ma:contentTypeVersion="14" ma:contentTypeDescription="Create a new document." ma:contentTypeScope="" ma:versionID="a2cefc16a3667e9a6c3d1220e3d820dd">
  <xsd:schema xmlns:xsd="http://www.w3.org/2001/XMLSchema" xmlns:xs="http://www.w3.org/2001/XMLSchema" xmlns:p="http://schemas.microsoft.com/office/2006/metadata/properties" xmlns:ns2="377f6b08-aae8-43f5-a56a-7242e87ca57e" xmlns:ns3="c1d3f722-9873-401b-afb3-c19158721c8c" targetNamespace="http://schemas.microsoft.com/office/2006/metadata/properties" ma:root="true" ma:fieldsID="1c7691dcc5918663c8091db2c09207e4" ns2:_="" ns3:_="">
    <xsd:import namespace="377f6b08-aae8-43f5-a56a-7242e87ca57e"/>
    <xsd:import namespace="c1d3f722-9873-401b-afb3-c19158721c8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7f6b08-aae8-43f5-a56a-7242e87ca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d3f722-9873-401b-afb3-c19158721c8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bcef044-9a8e-436b-880f-edc6e8d02d02}" ma:internalName="TaxCatchAll" ma:showField="CatchAllData" ma:web="c1d3f722-9873-401b-afb3-c19158721c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7852F-71C6-4F99-A9AB-BD7CEEE32C71}">
  <ds:schemaRefs>
    <ds:schemaRef ds:uri="377f6b08-aae8-43f5-a56a-7242e87ca57e"/>
    <ds:schemaRef ds:uri="c1d3f722-9873-401b-afb3-c19158721c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466EA9-6D2E-40D5-87C7-9885300CC469}">
  <ds:schemaRefs>
    <ds:schemaRef ds:uri="http://schemas.microsoft.com/sharepoint/v3/contenttype/forms"/>
  </ds:schemaRefs>
</ds:datastoreItem>
</file>

<file path=customXml/itemProps3.xml><?xml version="1.0" encoding="utf-8"?>
<ds:datastoreItem xmlns:ds="http://schemas.openxmlformats.org/officeDocument/2006/customXml" ds:itemID="{5C8D70D1-4AF5-494E-B0F3-A2870A59AA38}">
  <ds:schemaRefs>
    <ds:schemaRef ds:uri="377f6b08-aae8-43f5-a56a-7242e87ca57e"/>
    <ds:schemaRef ds:uri="c1d3f722-9873-401b-afb3-c19158721c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7567</Words>
  <Application>Microsoft Office PowerPoint</Application>
  <PresentationFormat>Widescreen</PresentationFormat>
  <Paragraphs>729</Paragraphs>
  <Slides>55</Slides>
  <Notes>50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55</vt:i4>
      </vt:variant>
    </vt:vector>
  </HeadingPairs>
  <TitlesOfParts>
    <vt:vector size="71" baseType="lpstr">
      <vt:lpstr>Arial</vt:lpstr>
      <vt:lpstr>Arial,Sans-Serif</vt:lpstr>
      <vt:lpstr>Calibri</vt:lpstr>
      <vt:lpstr>Calibri Light</vt:lpstr>
      <vt:lpstr>Courier New</vt:lpstr>
      <vt:lpstr>Gotham Medium</vt:lpstr>
      <vt:lpstr>Harlow Solid Italic</vt:lpstr>
      <vt:lpstr>Helvetica</vt:lpstr>
      <vt:lpstr>Open Sans</vt:lpstr>
      <vt:lpstr>Segoe UI</vt:lpstr>
      <vt:lpstr>Trebuchet MS</vt:lpstr>
      <vt:lpstr>Tw Cen MT</vt:lpstr>
      <vt:lpstr>Tw Cen MT Condensed</vt:lpstr>
      <vt:lpstr>Wingdings</vt:lpstr>
      <vt:lpstr>Office Theme</vt:lpstr>
      <vt:lpstr>Template PresentationGo</vt:lpstr>
      <vt:lpstr>PowerPoint Presentation</vt:lpstr>
      <vt:lpstr>Learning objectives</vt:lpstr>
      <vt:lpstr>Outline</vt:lpstr>
      <vt:lpstr>PowerPoint Presentation</vt:lpstr>
      <vt:lpstr>RDTS –  WHAT • WHY • WHEN</vt:lpstr>
      <vt:lpstr>What are RDTs?</vt:lpstr>
      <vt:lpstr>Products available</vt:lpstr>
      <vt:lpstr>Why use RDTs?</vt:lpstr>
      <vt:lpstr>Why use RDTs?</vt:lpstr>
      <vt:lpstr>Summary</vt:lpstr>
      <vt:lpstr>Samples for RDTs</vt:lpstr>
      <vt:lpstr>RDTs - Limitations</vt:lpstr>
      <vt:lpstr>SAFETY</vt:lpstr>
      <vt:lpstr>Safety first</vt:lpstr>
      <vt:lpstr>PROCEDURE</vt:lpstr>
      <vt:lpstr>Considerations prior to testing</vt:lpstr>
      <vt:lpstr>Supplies and 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Troubleshooting the procedure</vt:lpstr>
      <vt:lpstr>READING                 THE RESULTS</vt:lpstr>
      <vt:lpstr>Waiting to read the results </vt:lpstr>
      <vt:lpstr>Results: Reactive / non-reactive</vt:lpstr>
      <vt:lpstr>Results: Dipstick</vt:lpstr>
      <vt:lpstr>Results: Cassette</vt:lpstr>
      <vt:lpstr>Key recommendations for reading of results</vt:lpstr>
      <vt:lpstr>Control band</vt:lpstr>
      <vt:lpstr>Control band</vt:lpstr>
      <vt:lpstr>Invalid: reading </vt:lpstr>
      <vt:lpstr>O1 and O139 non-reactive: reading</vt:lpstr>
      <vt:lpstr>O1 reactive: reading</vt:lpstr>
      <vt:lpstr>O139 reactive: reading</vt:lpstr>
      <vt:lpstr>O1 and O139 reactive: reading</vt:lpstr>
      <vt:lpstr>Troubleshooting the results</vt:lpstr>
      <vt:lpstr>REPORTING</vt:lpstr>
      <vt:lpstr>PowerPoint Presentation</vt:lpstr>
      <vt:lpstr>Reporting RDT results</vt:lpstr>
      <vt:lpstr>Key recommendations for reporting</vt:lpstr>
      <vt:lpstr>GTFCC Laboratory referral form for cholera suspected case</vt:lpstr>
      <vt:lpstr>Completing the RDT results for samples referred to the laboratory</vt:lpstr>
      <vt:lpstr>Examples</vt:lpstr>
      <vt:lpstr>What to do now</vt:lpstr>
      <vt:lpstr>PowerPoint Presentation</vt:lpstr>
      <vt:lpstr>END OF MODULE  ASSESSMENT</vt:lpstr>
      <vt:lpstr>Assessment</vt:lpstr>
      <vt:lpstr>Assessment</vt:lpstr>
      <vt:lpstr>Assessment Answers</vt:lpstr>
      <vt:lpstr>Assessment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Cholera Case definitions Discussions for update</dc:title>
  <dc:creator>WENDLAND, Annika</dc:creator>
  <cp:lastModifiedBy>WAUQUIER, Nadia</cp:lastModifiedBy>
  <cp:revision>8</cp:revision>
  <dcterms:created xsi:type="dcterms:W3CDTF">2020-12-07T15:45:52Z</dcterms:created>
  <dcterms:modified xsi:type="dcterms:W3CDTF">2025-03-21T02:32:23Z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0x010100507A1C2ACE47094D97FAEEBCF3C340C3</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2024-05-14T14:42:42Z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f0685694-6d86-46f2-ad5a-35a731b8d792</vt:lpwstr>
  </property>
  <property fmtid="{D5CDD505-2E9C-101B-9397-08002B2CF9AE}" pid="10" name="MSIP_Label_7b94a7b8-f06c-4dfe-bdcc-9b548fd58c31_ContentBits">
    <vt:lpwstr>0</vt:lpwstr>
  </property>
</Properties>
</file>