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 id="2147483722" r:id="rId5"/>
  </p:sldMasterIdLst>
  <p:notesMasterIdLst>
    <p:notesMasterId r:id="rId53"/>
  </p:notesMasterIdLst>
  <p:handoutMasterIdLst>
    <p:handoutMasterId r:id="rId54"/>
  </p:handoutMasterIdLst>
  <p:sldIdLst>
    <p:sldId id="1002" r:id="rId6"/>
    <p:sldId id="975" r:id="rId7"/>
    <p:sldId id="976" r:id="rId8"/>
    <p:sldId id="699" r:id="rId9"/>
    <p:sldId id="710" r:id="rId10"/>
    <p:sldId id="698" r:id="rId11"/>
    <p:sldId id="701" r:id="rId12"/>
    <p:sldId id="702" r:id="rId13"/>
    <p:sldId id="1016" r:id="rId14"/>
    <p:sldId id="1014" r:id="rId15"/>
    <p:sldId id="704" r:id="rId16"/>
    <p:sldId id="997" r:id="rId17"/>
    <p:sldId id="1003" r:id="rId18"/>
    <p:sldId id="1004" r:id="rId19"/>
    <p:sldId id="1005" r:id="rId20"/>
    <p:sldId id="979" r:id="rId21"/>
    <p:sldId id="977" r:id="rId22"/>
    <p:sldId id="1009" r:id="rId23"/>
    <p:sldId id="981" r:id="rId24"/>
    <p:sldId id="705" r:id="rId25"/>
    <p:sldId id="706" r:id="rId26"/>
    <p:sldId id="1006" r:id="rId27"/>
    <p:sldId id="1015" r:id="rId28"/>
    <p:sldId id="983" r:id="rId29"/>
    <p:sldId id="984" r:id="rId30"/>
    <p:sldId id="982" r:id="rId31"/>
    <p:sldId id="985" r:id="rId32"/>
    <p:sldId id="1000" r:id="rId33"/>
    <p:sldId id="987" r:id="rId34"/>
    <p:sldId id="708" r:id="rId35"/>
    <p:sldId id="707" r:id="rId36"/>
    <p:sldId id="989" r:id="rId37"/>
    <p:sldId id="990" r:id="rId38"/>
    <p:sldId id="999" r:id="rId39"/>
    <p:sldId id="1011" r:id="rId40"/>
    <p:sldId id="712" r:id="rId41"/>
    <p:sldId id="715" r:id="rId42"/>
    <p:sldId id="711" r:id="rId43"/>
    <p:sldId id="700" r:id="rId44"/>
    <p:sldId id="991" r:id="rId45"/>
    <p:sldId id="992" r:id="rId46"/>
    <p:sldId id="717" r:id="rId47"/>
    <p:sldId id="993" r:id="rId48"/>
    <p:sldId id="1007" r:id="rId49"/>
    <p:sldId id="995" r:id="rId50"/>
    <p:sldId id="994" r:id="rId51"/>
    <p:sldId id="1017"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844" userDrawn="1">
          <p15:clr>
            <a:srgbClr val="A4A3A4"/>
          </p15:clr>
        </p15:guide>
        <p15:guide id="2" pos="5881" userDrawn="1">
          <p15:clr>
            <a:srgbClr val="A4A3A4"/>
          </p15:clr>
        </p15:guide>
        <p15:guide id="3" orient="horz" pos="157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2DA48B2E-B5E0-96BA-6E5E-1F2094DDB7A2}" name="ABOU FAYAD, Antoine" initials="AA" userId="S::aboua@who.int::3b04f215-735a-4bd0-aeb5-18cce15699c1" providerId="AD"/>
  <p188:author id="{F00BE82E-B2FE-5A11-6DDD-DCC97C69DF34}" name="ALBERTI, Kathryn" initials="AK" userId="S::albertik@who.int::b6ab0193-bb89-4217-858a-2e968de9a597" providerId="AD"/>
  <p188:author id="{24E3717E-857E-E5FF-7D4A-8662C8C42A7E}" name="amorais@gavi.org" initials="am" userId="S::urn:spo:guest#amorais@gavi.org::" providerId="AD"/>
  <p188:author id="{F3402E9D-70D1-7172-52B7-8F549EBFAA01}" name="wendelin.moser@epicentre.msf.org" initials="we" userId="S::urn:spo:guest#wendelin.moser@epicentre.msf.org::" providerId="AD"/>
  <p188:author id="{1388D9E1-2183-DC03-BA2D-B69AC68614AF}" name="HARRIS, Victoria Louise" initials="HL" userId="S::harrisv@who.int::77d83ea0-bc42-459a-b288-1c4c0bdb19c2" providerId="AD"/>
  <p188:author id="{B8AB2BEC-9575-2F2B-7AF6-44FFF427B71D}" name="Flavio FINGER" initials="FF" userId="S::flavio.finger_epicentre.msf.org#ext#@worldhealthorg.onmicrosoft.com::de158966-4029-4a1f-af38-a0ca51a1341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fano malvolti" initials="sm" lastIdx="1" clrIdx="0">
    <p:extLst>
      <p:ext uri="{19B8F6BF-5375-455C-9EA6-DF929625EA0E}">
        <p15:presenceInfo xmlns:p15="http://schemas.microsoft.com/office/powerpoint/2012/main" userId="9aa0e095b9442147" providerId="Windows Live"/>
      </p:ext>
    </p:extLst>
  </p:cmAuthor>
  <p:cmAuthor id="2" name="Angela Hwang" initials="AH" lastIdx="10" clrIdx="1">
    <p:extLst>
      <p:ext uri="{19B8F6BF-5375-455C-9EA6-DF929625EA0E}">
        <p15:presenceInfo xmlns:p15="http://schemas.microsoft.com/office/powerpoint/2012/main" userId="76c8abf780358ab7" providerId="Windows Live"/>
      </p:ext>
    </p:extLst>
  </p:cmAuthor>
  <p:cmAuthor id="3" name="Melissa Ko" initials="MK" lastIdx="90" clrIdx="2">
    <p:extLst>
      <p:ext uri="{19B8F6BF-5375-455C-9EA6-DF929625EA0E}">
        <p15:presenceInfo xmlns:p15="http://schemas.microsoft.com/office/powerpoint/2012/main" userId="b6892b740f2a7ed8" providerId="Windows Live"/>
      </p:ext>
    </p:extLst>
  </p:cmAuthor>
  <p:cmAuthor id="4" name="Melissa Ko" initials="MK [2]" lastIdx="23" clrIdx="3">
    <p:extLst>
      <p:ext uri="{19B8F6BF-5375-455C-9EA6-DF929625EA0E}">
        <p15:presenceInfo xmlns:p15="http://schemas.microsoft.com/office/powerpoint/2012/main" userId="S::kom@mmglobalhealth.onmicrosoft.com::23b20d86-e47e-415f-9bd9-67289a2fbf55" providerId="AD"/>
      </p:ext>
    </p:extLst>
  </p:cmAuthor>
  <p:cmAuthor id="5" name="Stefano Malvolti" initials="SM" lastIdx="3" clrIdx="4">
    <p:extLst>
      <p:ext uri="{19B8F6BF-5375-455C-9EA6-DF929625EA0E}">
        <p15:presenceInfo xmlns:p15="http://schemas.microsoft.com/office/powerpoint/2012/main" userId="S::malvoltis@mmglobalhealth.onmicrosoft.com::3bc22825-71aa-4e72-96f9-ef5be3b2039a" providerId="AD"/>
      </p:ext>
    </p:extLst>
  </p:cmAuthor>
  <p:cmAuthor id="6" name="NAULEAU, Margot" initials="NM" lastIdx="1" clrIdx="5">
    <p:extLst>
      <p:ext uri="{19B8F6BF-5375-455C-9EA6-DF929625EA0E}">
        <p15:presenceInfo xmlns:p15="http://schemas.microsoft.com/office/powerpoint/2012/main" userId="S-1-5-21-1446143339-2250552318-1255726049-163950" providerId="AD"/>
      </p:ext>
    </p:extLst>
  </p:cmAuthor>
  <p:cmAuthor id="7" name="Monica Ramos" initials="MR" lastIdx="6" clrIdx="6">
    <p:extLst>
      <p:ext uri="{19B8F6BF-5375-455C-9EA6-DF929625EA0E}">
        <p15:presenceInfo xmlns:p15="http://schemas.microsoft.com/office/powerpoint/2012/main" userId="59889b7c6e2d2af8" providerId="Windows Live"/>
      </p:ext>
    </p:extLst>
  </p:cmAuthor>
  <p:cmAuthor id="8" name="NAULEAU, Margot" initials="NM [2]" lastIdx="7" clrIdx="7">
    <p:extLst>
      <p:ext uri="{19B8F6BF-5375-455C-9EA6-DF929625EA0E}">
        <p15:presenceInfo xmlns:p15="http://schemas.microsoft.com/office/powerpoint/2012/main" userId="S::nauleaum@who.int::b8f38d2d-93ee-4260-a81b-b605849d5255" providerId="AD"/>
      </p:ext>
    </p:extLst>
  </p:cmAuthor>
  <p:cmAuthor id="9" name="DOMINGUEZ, Morgane" initials="DM" lastIdx="1" clrIdx="8">
    <p:extLst>
      <p:ext uri="{19B8F6BF-5375-455C-9EA6-DF929625EA0E}">
        <p15:presenceInfo xmlns:p15="http://schemas.microsoft.com/office/powerpoint/2012/main" userId="S::mdominguez@who.int::d29c428e-ee62-4017-a838-521138d5b01c" providerId="AD"/>
      </p:ext>
    </p:extLst>
  </p:cmAuthor>
  <p:cmAuthor id="10" name="WENDLAND, Annika" initials="WA" lastIdx="2" clrIdx="9">
    <p:extLst>
      <p:ext uri="{19B8F6BF-5375-455C-9EA6-DF929625EA0E}">
        <p15:presenceInfo xmlns:p15="http://schemas.microsoft.com/office/powerpoint/2012/main" userId="S::wendlanda@who.int::71e54f93-46a0-4822-8f32-eb7925560b34" providerId="AD"/>
      </p:ext>
    </p:extLst>
  </p:cmAuthor>
  <p:cmAuthor id="11" name="Andrew Azman" initials="AA" lastIdx="1" clrIdx="10">
    <p:extLst>
      <p:ext uri="{19B8F6BF-5375-455C-9EA6-DF929625EA0E}">
        <p15:presenceInfo xmlns:p15="http://schemas.microsoft.com/office/powerpoint/2012/main" userId="S::aazman1@jh.edu::297b94ec-a040-4a76-a681-d32187fb8eef" providerId="AD"/>
      </p:ext>
    </p:extLst>
  </p:cmAuthor>
  <p:cmAuthor id="12" name="Antoine Abou Fayad" initials="AAF" lastIdx="19" clrIdx="11">
    <p:extLst>
      <p:ext uri="{19B8F6BF-5375-455C-9EA6-DF929625EA0E}">
        <p15:presenceInfo xmlns:p15="http://schemas.microsoft.com/office/powerpoint/2012/main" userId="S-1-5-21-854245398-1677128483-1957994488-374146" providerId="AD"/>
      </p:ext>
    </p:extLst>
  </p:cmAuthor>
  <p:cmAuthor id="13" name="WAUQUIER, Nadia" initials="WN" lastIdx="36" clrIdx="12">
    <p:extLst>
      <p:ext uri="{19B8F6BF-5375-455C-9EA6-DF929625EA0E}">
        <p15:presenceInfo xmlns:p15="http://schemas.microsoft.com/office/powerpoint/2012/main" userId="S::wauquiern@who.int::9aff5815-3c2f-4de1-a1ad-7f60375e98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9229"/>
    <a:srgbClr val="129C94"/>
    <a:srgbClr val="09716B"/>
    <a:srgbClr val="EF665B"/>
    <a:srgbClr val="FFFFFF"/>
    <a:srgbClr val="84C0BD"/>
    <a:srgbClr val="D0F5F3"/>
    <a:srgbClr val="26BCB4"/>
    <a:srgbClr val="008080"/>
    <a:srgbClr val="7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710338-606A-C80A-1682-777EAFABB4C0}" v="23" dt="2025-03-20T10:35:35.8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1844"/>
        <p:guide pos="5881"/>
        <p:guide orient="horz" pos="157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UQUIER, Nadia" userId="S::wauquiern@who.int::9aff5815-3c2f-4de1-a1ad-7f60375e98d2" providerId="AD" clId="Web-{A2D783A6-38DA-D313-FED4-89CBD2F0BB6F}"/>
    <pc:docChg chg="modSld">
      <pc:chgData name="WAUQUIER, Nadia" userId="S::wauquiern@who.int::9aff5815-3c2f-4de1-a1ad-7f60375e98d2" providerId="AD" clId="Web-{A2D783A6-38DA-D313-FED4-89CBD2F0BB6F}" dt="2024-12-16T22:42:58.020" v="504"/>
      <pc:docMkLst>
        <pc:docMk/>
      </pc:docMkLst>
      <pc:sldChg chg="modNotes">
        <pc:chgData name="WAUQUIER, Nadia" userId="S::wauquiern@who.int::9aff5815-3c2f-4de1-a1ad-7f60375e98d2" providerId="AD" clId="Web-{A2D783A6-38DA-D313-FED4-89CBD2F0BB6F}" dt="2024-12-16T22:33:43.674" v="428"/>
        <pc:sldMkLst>
          <pc:docMk/>
          <pc:sldMk cId="220339152" sldId="700"/>
        </pc:sldMkLst>
      </pc:sldChg>
      <pc:sldChg chg="modNotes">
        <pc:chgData name="WAUQUIER, Nadia" userId="S::wauquiern@who.int::9aff5815-3c2f-4de1-a1ad-7f60375e98d2" providerId="AD" clId="Web-{A2D783A6-38DA-D313-FED4-89CBD2F0BB6F}" dt="2024-12-16T18:23:24.024" v="18"/>
        <pc:sldMkLst>
          <pc:docMk/>
          <pc:sldMk cId="514659603" sldId="701"/>
        </pc:sldMkLst>
      </pc:sldChg>
      <pc:sldChg chg="modNotes">
        <pc:chgData name="WAUQUIER, Nadia" userId="S::wauquiern@who.int::9aff5815-3c2f-4de1-a1ad-7f60375e98d2" providerId="AD" clId="Web-{A2D783A6-38DA-D313-FED4-89CBD2F0BB6F}" dt="2024-12-16T18:24:27.151" v="20"/>
        <pc:sldMkLst>
          <pc:docMk/>
          <pc:sldMk cId="3443335018" sldId="702"/>
        </pc:sldMkLst>
      </pc:sldChg>
      <pc:sldChg chg="modNotes">
        <pc:chgData name="WAUQUIER, Nadia" userId="S::wauquiern@who.int::9aff5815-3c2f-4de1-a1ad-7f60375e98d2" providerId="AD" clId="Web-{A2D783A6-38DA-D313-FED4-89CBD2F0BB6F}" dt="2024-12-16T18:34:07.859" v="122"/>
        <pc:sldMkLst>
          <pc:docMk/>
          <pc:sldMk cId="4195924943" sldId="704"/>
        </pc:sldMkLst>
      </pc:sldChg>
      <pc:sldChg chg="modNotes">
        <pc:chgData name="WAUQUIER, Nadia" userId="S::wauquiern@who.int::9aff5815-3c2f-4de1-a1ad-7f60375e98d2" providerId="AD" clId="Web-{A2D783A6-38DA-D313-FED4-89CBD2F0BB6F}" dt="2024-12-16T21:26:47.228" v="251"/>
        <pc:sldMkLst>
          <pc:docMk/>
          <pc:sldMk cId="786838320" sldId="705"/>
        </pc:sldMkLst>
      </pc:sldChg>
      <pc:sldChg chg="modNotes">
        <pc:chgData name="WAUQUIER, Nadia" userId="S::wauquiern@who.int::9aff5815-3c2f-4de1-a1ad-7f60375e98d2" providerId="AD" clId="Web-{A2D783A6-38DA-D313-FED4-89CBD2F0BB6F}" dt="2024-12-16T22:31:14.997" v="416"/>
        <pc:sldMkLst>
          <pc:docMk/>
          <pc:sldMk cId="2765573171" sldId="711"/>
        </pc:sldMkLst>
      </pc:sldChg>
      <pc:sldChg chg="modNotes">
        <pc:chgData name="WAUQUIER, Nadia" userId="S::wauquiern@who.int::9aff5815-3c2f-4de1-a1ad-7f60375e98d2" providerId="AD" clId="Web-{A2D783A6-38DA-D313-FED4-89CBD2F0BB6F}" dt="2024-12-16T22:26:44.552" v="385"/>
        <pc:sldMkLst>
          <pc:docMk/>
          <pc:sldMk cId="2976192097" sldId="712"/>
        </pc:sldMkLst>
      </pc:sldChg>
      <pc:sldChg chg="modNotes">
        <pc:chgData name="WAUQUIER, Nadia" userId="S::wauquiern@who.int::9aff5815-3c2f-4de1-a1ad-7f60375e98d2" providerId="AD" clId="Web-{A2D783A6-38DA-D313-FED4-89CBD2F0BB6F}" dt="2024-12-16T22:31:09.653" v="415"/>
        <pc:sldMkLst>
          <pc:docMk/>
          <pc:sldMk cId="3474430760" sldId="715"/>
        </pc:sldMkLst>
      </pc:sldChg>
      <pc:sldChg chg="modNotes">
        <pc:chgData name="WAUQUIER, Nadia" userId="S::wauquiern@who.int::9aff5815-3c2f-4de1-a1ad-7f60375e98d2" providerId="AD" clId="Web-{A2D783A6-38DA-D313-FED4-89CBD2F0BB6F}" dt="2024-12-16T22:37:59.322" v="469"/>
        <pc:sldMkLst>
          <pc:docMk/>
          <pc:sldMk cId="4227224476" sldId="717"/>
        </pc:sldMkLst>
      </pc:sldChg>
      <pc:sldChg chg="modNotes">
        <pc:chgData name="WAUQUIER, Nadia" userId="S::wauquiern@who.int::9aff5815-3c2f-4de1-a1ad-7f60375e98d2" providerId="AD" clId="Web-{A2D783A6-38DA-D313-FED4-89CBD2F0BB6F}" dt="2024-12-16T18:16:13.664" v="3"/>
        <pc:sldMkLst>
          <pc:docMk/>
          <pc:sldMk cId="3364476072" sldId="976"/>
        </pc:sldMkLst>
      </pc:sldChg>
      <pc:sldChg chg="modNotes">
        <pc:chgData name="WAUQUIER, Nadia" userId="S::wauquiern@who.int::9aff5815-3c2f-4de1-a1ad-7f60375e98d2" providerId="AD" clId="Web-{A2D783A6-38DA-D313-FED4-89CBD2F0BB6F}" dt="2024-12-16T21:22:20.938" v="249"/>
        <pc:sldMkLst>
          <pc:docMk/>
          <pc:sldMk cId="4091163692" sldId="977"/>
        </pc:sldMkLst>
      </pc:sldChg>
      <pc:sldChg chg="modNotes">
        <pc:chgData name="WAUQUIER, Nadia" userId="S::wauquiern@who.int::9aff5815-3c2f-4de1-a1ad-7f60375e98d2" providerId="AD" clId="Web-{A2D783A6-38DA-D313-FED4-89CBD2F0BB6F}" dt="2024-12-16T21:20:42.310" v="191"/>
        <pc:sldMkLst>
          <pc:docMk/>
          <pc:sldMk cId="2956939688" sldId="979"/>
        </pc:sldMkLst>
      </pc:sldChg>
      <pc:sldChg chg="modNotes">
        <pc:chgData name="WAUQUIER, Nadia" userId="S::wauquiern@who.int::9aff5815-3c2f-4de1-a1ad-7f60375e98d2" providerId="AD" clId="Web-{A2D783A6-38DA-D313-FED4-89CBD2F0BB6F}" dt="2024-12-16T22:41:58.784" v="493"/>
        <pc:sldMkLst>
          <pc:docMk/>
          <pc:sldMk cId="3974556088" sldId="983"/>
        </pc:sldMkLst>
      </pc:sldChg>
      <pc:sldChg chg="modNotes">
        <pc:chgData name="WAUQUIER, Nadia" userId="S::wauquiern@who.int::9aff5815-3c2f-4de1-a1ad-7f60375e98d2" providerId="AD" clId="Web-{A2D783A6-38DA-D313-FED4-89CBD2F0BB6F}" dt="2024-12-16T22:42:58.020" v="504"/>
        <pc:sldMkLst>
          <pc:docMk/>
          <pc:sldMk cId="4192576288" sldId="984"/>
        </pc:sldMkLst>
      </pc:sldChg>
      <pc:sldChg chg="modNotes">
        <pc:chgData name="WAUQUIER, Nadia" userId="S::wauquiern@who.int::9aff5815-3c2f-4de1-a1ad-7f60375e98d2" providerId="AD" clId="Web-{A2D783A6-38DA-D313-FED4-89CBD2F0BB6F}" dt="2024-12-16T22:23:00.014" v="336"/>
        <pc:sldMkLst>
          <pc:docMk/>
          <pc:sldMk cId="1405822987" sldId="990"/>
        </pc:sldMkLst>
      </pc:sldChg>
      <pc:sldChg chg="modNotes">
        <pc:chgData name="WAUQUIER, Nadia" userId="S::wauquiern@who.int::9aff5815-3c2f-4de1-a1ad-7f60375e98d2" providerId="AD" clId="Web-{A2D783A6-38DA-D313-FED4-89CBD2F0BB6F}" dt="2024-12-16T22:34:25.519" v="430"/>
        <pc:sldMkLst>
          <pc:docMk/>
          <pc:sldMk cId="1172358354" sldId="991"/>
        </pc:sldMkLst>
      </pc:sldChg>
      <pc:sldChg chg="modNotes">
        <pc:chgData name="WAUQUIER, Nadia" userId="S::wauquiern@who.int::9aff5815-3c2f-4de1-a1ad-7f60375e98d2" providerId="AD" clId="Web-{A2D783A6-38DA-D313-FED4-89CBD2F0BB6F}" dt="2024-12-16T22:35:31.755" v="458"/>
        <pc:sldMkLst>
          <pc:docMk/>
          <pc:sldMk cId="1910578601" sldId="992"/>
        </pc:sldMkLst>
      </pc:sldChg>
      <pc:sldChg chg="modNotes">
        <pc:chgData name="WAUQUIER, Nadia" userId="S::wauquiern@who.int::9aff5815-3c2f-4de1-a1ad-7f60375e98d2" providerId="AD" clId="Web-{A2D783A6-38DA-D313-FED4-89CBD2F0BB6F}" dt="2024-12-16T22:39:20.793" v="474"/>
        <pc:sldMkLst>
          <pc:docMk/>
          <pc:sldMk cId="979974785" sldId="993"/>
        </pc:sldMkLst>
      </pc:sldChg>
      <pc:sldChg chg="modNotes">
        <pc:chgData name="WAUQUIER, Nadia" userId="S::wauquiern@who.int::9aff5815-3c2f-4de1-a1ad-7f60375e98d2" providerId="AD" clId="Web-{A2D783A6-38DA-D313-FED4-89CBD2F0BB6F}" dt="2024-12-16T22:39:40.700" v="480"/>
        <pc:sldMkLst>
          <pc:docMk/>
          <pc:sldMk cId="234393347" sldId="995"/>
        </pc:sldMkLst>
      </pc:sldChg>
      <pc:sldChg chg="modNotes">
        <pc:chgData name="WAUQUIER, Nadia" userId="S::wauquiern@who.int::9aff5815-3c2f-4de1-a1ad-7f60375e98d2" providerId="AD" clId="Web-{A2D783A6-38DA-D313-FED4-89CBD2F0BB6F}" dt="2024-12-16T18:36:46.146" v="135"/>
        <pc:sldMkLst>
          <pc:docMk/>
          <pc:sldMk cId="1667720250" sldId="997"/>
        </pc:sldMkLst>
      </pc:sldChg>
      <pc:sldChg chg="modNotes">
        <pc:chgData name="WAUQUIER, Nadia" userId="S::wauquiern@who.int::9aff5815-3c2f-4de1-a1ad-7f60375e98d2" providerId="AD" clId="Web-{A2D783A6-38DA-D313-FED4-89CBD2F0BB6F}" dt="2024-12-16T22:25:43.347" v="354"/>
        <pc:sldMkLst>
          <pc:docMk/>
          <pc:sldMk cId="440555122" sldId="999"/>
        </pc:sldMkLst>
      </pc:sldChg>
      <pc:sldChg chg="modNotes">
        <pc:chgData name="WAUQUIER, Nadia" userId="S::wauquiern@who.int::9aff5815-3c2f-4de1-a1ad-7f60375e98d2" providerId="AD" clId="Web-{A2D783A6-38DA-D313-FED4-89CBD2F0BB6F}" dt="2024-12-16T18:39:07.104" v="140"/>
        <pc:sldMkLst>
          <pc:docMk/>
          <pc:sldMk cId="1718073529" sldId="1004"/>
        </pc:sldMkLst>
      </pc:sldChg>
      <pc:sldChg chg="modNotes">
        <pc:chgData name="WAUQUIER, Nadia" userId="S::wauquiern@who.int::9aff5815-3c2f-4de1-a1ad-7f60375e98d2" providerId="AD" clId="Web-{A2D783A6-38DA-D313-FED4-89CBD2F0BB6F}" dt="2024-12-16T22:26:37.755" v="383"/>
        <pc:sldMkLst>
          <pc:docMk/>
          <pc:sldMk cId="1228708489" sldId="1011"/>
        </pc:sldMkLst>
      </pc:sldChg>
      <pc:sldChg chg="modNotes">
        <pc:chgData name="WAUQUIER, Nadia" userId="S::wauquiern@who.int::9aff5815-3c2f-4de1-a1ad-7f60375e98d2" providerId="AD" clId="Web-{A2D783A6-38DA-D313-FED4-89CBD2F0BB6F}" dt="2024-12-16T18:32:34.106" v="110"/>
        <pc:sldMkLst>
          <pc:docMk/>
          <pc:sldMk cId="1668524727" sldId="1014"/>
        </pc:sldMkLst>
      </pc:sldChg>
      <pc:sldChg chg="modNotes">
        <pc:chgData name="WAUQUIER, Nadia" userId="S::wauquiern@who.int::9aff5815-3c2f-4de1-a1ad-7f60375e98d2" providerId="AD" clId="Web-{A2D783A6-38DA-D313-FED4-89CBD2F0BB6F}" dt="2024-12-16T21:34:45.445" v="270"/>
        <pc:sldMkLst>
          <pc:docMk/>
          <pc:sldMk cId="631760942" sldId="1015"/>
        </pc:sldMkLst>
      </pc:sldChg>
      <pc:sldChg chg="modNotes">
        <pc:chgData name="WAUQUIER, Nadia" userId="S::wauquiern@who.int::9aff5815-3c2f-4de1-a1ad-7f60375e98d2" providerId="AD" clId="Web-{A2D783A6-38DA-D313-FED4-89CBD2F0BB6F}" dt="2024-12-16T18:31:12.181" v="103"/>
        <pc:sldMkLst>
          <pc:docMk/>
          <pc:sldMk cId="126448620" sldId="1016"/>
        </pc:sldMkLst>
      </pc:sldChg>
    </pc:docChg>
  </pc:docChgLst>
  <pc:docChgLst>
    <pc:chgData name="WAUQUIER, Nadia" userId="S::wauquiern@who.int::9aff5815-3c2f-4de1-a1ad-7f60375e98d2" providerId="AD" clId="Web-{19BF495F-DA58-4B91-ADDF-ACB3933938E8}"/>
    <pc:docChg chg="modSld">
      <pc:chgData name="WAUQUIER, Nadia" userId="S::wauquiern@who.int::9aff5815-3c2f-4de1-a1ad-7f60375e98d2" providerId="AD" clId="Web-{19BF495F-DA58-4B91-ADDF-ACB3933938E8}" dt="2025-03-15T02:42:29.990" v="13" actId="20577"/>
      <pc:docMkLst>
        <pc:docMk/>
      </pc:docMkLst>
      <pc:sldChg chg="modSp">
        <pc:chgData name="WAUQUIER, Nadia" userId="S::wauquiern@who.int::9aff5815-3c2f-4de1-a1ad-7f60375e98d2" providerId="AD" clId="Web-{19BF495F-DA58-4B91-ADDF-ACB3933938E8}" dt="2025-03-15T02:39:07.044" v="8" actId="20577"/>
        <pc:sldMkLst>
          <pc:docMk/>
          <pc:sldMk cId="514659603" sldId="701"/>
        </pc:sldMkLst>
        <pc:spChg chg="mod">
          <ac:chgData name="WAUQUIER, Nadia" userId="S::wauquiern@who.int::9aff5815-3c2f-4de1-a1ad-7f60375e98d2" providerId="AD" clId="Web-{19BF495F-DA58-4B91-ADDF-ACB3933938E8}" dt="2025-03-15T02:39:07.044" v="8" actId="20577"/>
          <ac:spMkLst>
            <pc:docMk/>
            <pc:sldMk cId="514659603" sldId="701"/>
            <ac:spMk id="3" creationId="{4BFFC1F5-D37A-915F-36A5-48F5B10E0FF8}"/>
          </ac:spMkLst>
        </pc:spChg>
      </pc:sldChg>
      <pc:sldChg chg="modSp">
        <pc:chgData name="WAUQUIER, Nadia" userId="S::wauquiern@who.int::9aff5815-3c2f-4de1-a1ad-7f60375e98d2" providerId="AD" clId="Web-{19BF495F-DA58-4B91-ADDF-ACB3933938E8}" dt="2025-03-15T02:39:33.514" v="11" actId="20577"/>
        <pc:sldMkLst>
          <pc:docMk/>
          <pc:sldMk cId="4195924943" sldId="704"/>
        </pc:sldMkLst>
        <pc:spChg chg="mod">
          <ac:chgData name="WAUQUIER, Nadia" userId="S::wauquiern@who.int::9aff5815-3c2f-4de1-a1ad-7f60375e98d2" providerId="AD" clId="Web-{19BF495F-DA58-4B91-ADDF-ACB3933938E8}" dt="2025-03-15T02:39:21.873" v="9" actId="20577"/>
          <ac:spMkLst>
            <pc:docMk/>
            <pc:sldMk cId="4195924943" sldId="704"/>
            <ac:spMk id="4" creationId="{B01E745A-939F-9CFF-33C9-2B6BE4D2E634}"/>
          </ac:spMkLst>
        </pc:spChg>
        <pc:spChg chg="mod">
          <ac:chgData name="WAUQUIER, Nadia" userId="S::wauquiern@who.int::9aff5815-3c2f-4de1-a1ad-7f60375e98d2" providerId="AD" clId="Web-{19BF495F-DA58-4B91-ADDF-ACB3933938E8}" dt="2025-03-15T02:39:33.514" v="11" actId="20577"/>
          <ac:spMkLst>
            <pc:docMk/>
            <pc:sldMk cId="4195924943" sldId="704"/>
            <ac:spMk id="7" creationId="{15EB80FB-E908-6FA4-6248-E509DE82D58B}"/>
          </ac:spMkLst>
        </pc:spChg>
      </pc:sldChg>
      <pc:sldChg chg="modSp">
        <pc:chgData name="WAUQUIER, Nadia" userId="S::wauquiern@who.int::9aff5815-3c2f-4de1-a1ad-7f60375e98d2" providerId="AD" clId="Web-{19BF495F-DA58-4B91-ADDF-ACB3933938E8}" dt="2025-03-15T02:37:39.728" v="6" actId="20577"/>
        <pc:sldMkLst>
          <pc:docMk/>
          <pc:sldMk cId="2809587424" sldId="706"/>
        </pc:sldMkLst>
        <pc:spChg chg="mod">
          <ac:chgData name="WAUQUIER, Nadia" userId="S::wauquiern@who.int::9aff5815-3c2f-4de1-a1ad-7f60375e98d2" providerId="AD" clId="Web-{19BF495F-DA58-4B91-ADDF-ACB3933938E8}" dt="2025-03-15T02:37:39.728" v="6" actId="20577"/>
          <ac:spMkLst>
            <pc:docMk/>
            <pc:sldMk cId="2809587424" sldId="706"/>
            <ac:spMk id="4" creationId="{199DE525-E6DD-70F0-D2DE-EE2851E58412}"/>
          </ac:spMkLst>
        </pc:spChg>
      </pc:sldChg>
      <pc:sldChg chg="addSp delSp modSp">
        <pc:chgData name="WAUQUIER, Nadia" userId="S::wauquiern@who.int::9aff5815-3c2f-4de1-a1ad-7f60375e98d2" providerId="AD" clId="Web-{19BF495F-DA58-4B91-ADDF-ACB3933938E8}" dt="2025-03-15T00:55:22.785" v="2" actId="1076"/>
        <pc:sldMkLst>
          <pc:docMk/>
          <pc:sldMk cId="1172358354" sldId="991"/>
        </pc:sldMkLst>
        <pc:grpChg chg="del">
          <ac:chgData name="WAUQUIER, Nadia" userId="S::wauquiern@who.int::9aff5815-3c2f-4de1-a1ad-7f60375e98d2" providerId="AD" clId="Web-{19BF495F-DA58-4B91-ADDF-ACB3933938E8}" dt="2025-03-15T00:55:09.362" v="0"/>
          <ac:grpSpMkLst>
            <pc:docMk/>
            <pc:sldMk cId="1172358354" sldId="991"/>
            <ac:grpSpMk id="6" creationId="{489DF701-23AB-2000-D283-0C8C6D4D3CCF}"/>
          </ac:grpSpMkLst>
        </pc:grpChg>
        <pc:grpChg chg="add mod">
          <ac:chgData name="WAUQUIER, Nadia" userId="S::wauquiern@who.int::9aff5815-3c2f-4de1-a1ad-7f60375e98d2" providerId="AD" clId="Web-{19BF495F-DA58-4B91-ADDF-ACB3933938E8}" dt="2025-03-15T00:55:22.785" v="2" actId="1076"/>
          <ac:grpSpMkLst>
            <pc:docMk/>
            <pc:sldMk cId="1172358354" sldId="991"/>
            <ac:grpSpMk id="7" creationId="{489DF701-23AB-2000-D283-0C8C6D4D3CCF}"/>
          </ac:grpSpMkLst>
        </pc:grpChg>
        <pc:picChg chg="add">
          <ac:chgData name="WAUQUIER, Nadia" userId="S::wauquiern@who.int::9aff5815-3c2f-4de1-a1ad-7f60375e98d2" providerId="AD" clId="Web-{19BF495F-DA58-4B91-ADDF-ACB3933938E8}" dt="2025-03-15T00:55:12.363" v="1"/>
          <ac:picMkLst>
            <pc:docMk/>
            <pc:sldMk cId="1172358354" sldId="991"/>
            <ac:picMk id="8" creationId="{88035CC1-81FA-1C70-F3A9-591B65C7F62D}"/>
          </ac:picMkLst>
        </pc:picChg>
        <pc:picChg chg="add">
          <ac:chgData name="WAUQUIER, Nadia" userId="S::wauquiern@who.int::9aff5815-3c2f-4de1-a1ad-7f60375e98d2" providerId="AD" clId="Web-{19BF495F-DA58-4B91-ADDF-ACB3933938E8}" dt="2025-03-15T00:55:12.363" v="1"/>
          <ac:picMkLst>
            <pc:docMk/>
            <pc:sldMk cId="1172358354" sldId="991"/>
            <ac:picMk id="9" creationId="{5A7DDD72-0BC8-73C2-5A82-58527C02D7CB}"/>
          </ac:picMkLst>
        </pc:picChg>
      </pc:sldChg>
      <pc:sldChg chg="modSp">
        <pc:chgData name="WAUQUIER, Nadia" userId="S::wauquiern@who.int::9aff5815-3c2f-4de1-a1ad-7f60375e98d2" providerId="AD" clId="Web-{19BF495F-DA58-4B91-ADDF-ACB3933938E8}" dt="2025-03-15T02:42:29.990" v="13" actId="20577"/>
        <pc:sldMkLst>
          <pc:docMk/>
          <pc:sldMk cId="512155070" sldId="1009"/>
        </pc:sldMkLst>
        <pc:spChg chg="mod">
          <ac:chgData name="WAUQUIER, Nadia" userId="S::wauquiern@who.int::9aff5815-3c2f-4de1-a1ad-7f60375e98d2" providerId="AD" clId="Web-{19BF495F-DA58-4B91-ADDF-ACB3933938E8}" dt="2025-03-15T02:42:29.990" v="13" actId="20577"/>
          <ac:spMkLst>
            <pc:docMk/>
            <pc:sldMk cId="512155070" sldId="1009"/>
            <ac:spMk id="6" creationId="{17B00B88-4E2B-FFD3-6C6B-7251A966423D}"/>
          </ac:spMkLst>
        </pc:spChg>
      </pc:sldChg>
      <pc:sldChg chg="modSp">
        <pc:chgData name="WAUQUIER, Nadia" userId="S::wauquiern@who.int::9aff5815-3c2f-4de1-a1ad-7f60375e98d2" providerId="AD" clId="Web-{19BF495F-DA58-4B91-ADDF-ACB3933938E8}" dt="2025-03-15T01:59:18.885" v="5" actId="20577"/>
        <pc:sldMkLst>
          <pc:docMk/>
          <pc:sldMk cId="631760942" sldId="1015"/>
        </pc:sldMkLst>
        <pc:spChg chg="mod">
          <ac:chgData name="WAUQUIER, Nadia" userId="S::wauquiern@who.int::9aff5815-3c2f-4de1-a1ad-7f60375e98d2" providerId="AD" clId="Web-{19BF495F-DA58-4B91-ADDF-ACB3933938E8}" dt="2025-03-15T01:59:18.885" v="5" actId="20577"/>
          <ac:spMkLst>
            <pc:docMk/>
            <pc:sldMk cId="631760942" sldId="1015"/>
            <ac:spMk id="42" creationId="{1EBCE4DD-9EBB-4F31-2165-4B91B69CBB75}"/>
          </ac:spMkLst>
        </pc:spChg>
      </pc:sldChg>
      <pc:sldChg chg="modSp">
        <pc:chgData name="WAUQUIER, Nadia" userId="S::wauquiern@who.int::9aff5815-3c2f-4de1-a1ad-7f60375e98d2" providerId="AD" clId="Web-{19BF495F-DA58-4B91-ADDF-ACB3933938E8}" dt="2025-03-15T01:58:36.900" v="3" actId="20577"/>
        <pc:sldMkLst>
          <pc:docMk/>
          <pc:sldMk cId="126448620" sldId="1016"/>
        </pc:sldMkLst>
        <pc:spChg chg="mod">
          <ac:chgData name="WAUQUIER, Nadia" userId="S::wauquiern@who.int::9aff5815-3c2f-4de1-a1ad-7f60375e98d2" providerId="AD" clId="Web-{19BF495F-DA58-4B91-ADDF-ACB3933938E8}" dt="2025-03-15T01:58:36.900" v="3" actId="20577"/>
          <ac:spMkLst>
            <pc:docMk/>
            <pc:sldMk cId="126448620" sldId="1016"/>
            <ac:spMk id="4" creationId="{D4C8FA8C-9D7D-B5B0-6505-6D2E15E60AB7}"/>
          </ac:spMkLst>
        </pc:spChg>
      </pc:sldChg>
    </pc:docChg>
  </pc:docChgLst>
  <pc:docChgLst>
    <pc:chgData name="WAUQUIER, Nadia" userId="S::wauquiern@who.int::9aff5815-3c2f-4de1-a1ad-7f60375e98d2" providerId="AD" clId="Web-{347D12DE-6805-5D94-3C7A-6099BF2EE5AC}"/>
    <pc:docChg chg="modSld">
      <pc:chgData name="WAUQUIER, Nadia" userId="S::wauquiern@who.int::9aff5815-3c2f-4de1-a1ad-7f60375e98d2" providerId="AD" clId="Web-{347D12DE-6805-5D94-3C7A-6099BF2EE5AC}" dt="2024-12-10T18:38:00.951" v="20" actId="20577"/>
      <pc:docMkLst>
        <pc:docMk/>
      </pc:docMkLst>
      <pc:sldChg chg="modSp">
        <pc:chgData name="WAUQUIER, Nadia" userId="S::wauquiern@who.int::9aff5815-3c2f-4de1-a1ad-7f60375e98d2" providerId="AD" clId="Web-{347D12DE-6805-5D94-3C7A-6099BF2EE5AC}" dt="2024-12-10T18:32:44.961" v="8" actId="20577"/>
        <pc:sldMkLst>
          <pc:docMk/>
          <pc:sldMk cId="1744004988" sldId="975"/>
        </pc:sldMkLst>
        <pc:spChg chg="mod">
          <ac:chgData name="WAUQUIER, Nadia" userId="S::wauquiern@who.int::9aff5815-3c2f-4de1-a1ad-7f60375e98d2" providerId="AD" clId="Web-{347D12DE-6805-5D94-3C7A-6099BF2EE5AC}" dt="2024-12-10T18:32:44.961" v="8" actId="20577"/>
          <ac:spMkLst>
            <pc:docMk/>
            <pc:sldMk cId="1744004988" sldId="975"/>
            <ac:spMk id="9" creationId="{D478AE7C-8C59-C9D5-43CC-E07670D937AD}"/>
          </ac:spMkLst>
        </pc:spChg>
      </pc:sldChg>
      <pc:sldChg chg="modSp modCm">
        <pc:chgData name="WAUQUIER, Nadia" userId="S::wauquiern@who.int::9aff5815-3c2f-4de1-a1ad-7f60375e98d2" providerId="AD" clId="Web-{347D12DE-6805-5D94-3C7A-6099BF2EE5AC}" dt="2024-12-10T18:38:00.951" v="20" actId="20577"/>
        <pc:sldMkLst>
          <pc:docMk/>
          <pc:sldMk cId="1718073529" sldId="1004"/>
        </pc:sldMkLst>
        <pc:spChg chg="mod">
          <ac:chgData name="WAUQUIER, Nadia" userId="S::wauquiern@who.int::9aff5815-3c2f-4de1-a1ad-7f60375e98d2" providerId="AD" clId="Web-{347D12DE-6805-5D94-3C7A-6099BF2EE5AC}" dt="2024-12-10T18:38:00.951" v="20" actId="20577"/>
          <ac:spMkLst>
            <pc:docMk/>
            <pc:sldMk cId="1718073529" sldId="1004"/>
            <ac:spMk id="2" creationId="{84B2EB9F-7006-DCF4-3799-17EA4714120D}"/>
          </ac:spMkLst>
        </pc:spChg>
        <pc:extLst>
          <p:ext xmlns:p="http://schemas.openxmlformats.org/presentationml/2006/main" uri="{D6D511B9-2390-475A-947B-AFAB55BFBCF1}">
            <pc226:cmChg xmlns:pc226="http://schemas.microsoft.com/office/powerpoint/2022/06/main/command" chg="mod">
              <pc226:chgData name="WAUQUIER, Nadia" userId="S::wauquiern@who.int::9aff5815-3c2f-4de1-a1ad-7f60375e98d2" providerId="AD" clId="Web-{347D12DE-6805-5D94-3C7A-6099BF2EE5AC}" dt="2024-12-10T18:38:00.951" v="20" actId="20577"/>
              <pc2:cmMkLst xmlns:pc2="http://schemas.microsoft.com/office/powerpoint/2019/9/main/command">
                <pc:docMk/>
                <pc:sldMk cId="1718073529" sldId="1004"/>
                <pc2:cmMk id="{4DB66C8E-DC82-4E4A-8D15-57DBDF88AFB9}"/>
              </pc2:cmMkLst>
            </pc226:cmChg>
          </p:ext>
        </pc:extLst>
      </pc:sldChg>
      <pc:sldChg chg="modSp modCm">
        <pc:chgData name="WAUQUIER, Nadia" userId="S::wauquiern@who.int::9aff5815-3c2f-4de1-a1ad-7f60375e98d2" providerId="AD" clId="Web-{347D12DE-6805-5D94-3C7A-6099BF2EE5AC}" dt="2024-12-10T18:37:27.667" v="17" actId="20577"/>
        <pc:sldMkLst>
          <pc:docMk/>
          <pc:sldMk cId="1084426198" sldId="1005"/>
        </pc:sldMkLst>
        <pc:spChg chg="mod">
          <ac:chgData name="WAUQUIER, Nadia" userId="S::wauquiern@who.int::9aff5815-3c2f-4de1-a1ad-7f60375e98d2" providerId="AD" clId="Web-{347D12DE-6805-5D94-3C7A-6099BF2EE5AC}" dt="2024-12-10T18:37:27.667" v="17" actId="20577"/>
          <ac:spMkLst>
            <pc:docMk/>
            <pc:sldMk cId="1084426198" sldId="1005"/>
            <ac:spMk id="13" creationId="{9BBE8B8B-F04B-DCA5-8D59-1081E82A2543}"/>
          </ac:spMkLst>
        </pc:spChg>
        <pc:extLst>
          <p:ext xmlns:p="http://schemas.openxmlformats.org/presentationml/2006/main" uri="{D6D511B9-2390-475A-947B-AFAB55BFBCF1}">
            <pc226:cmChg xmlns:pc226="http://schemas.microsoft.com/office/powerpoint/2022/06/main/command" chg="mod">
              <pc226:chgData name="WAUQUIER, Nadia" userId="S::wauquiern@who.int::9aff5815-3c2f-4de1-a1ad-7f60375e98d2" providerId="AD" clId="Web-{347D12DE-6805-5D94-3C7A-6099BF2EE5AC}" dt="2024-12-10T18:37:27.667" v="17" actId="20577"/>
              <pc2:cmMkLst xmlns:pc2="http://schemas.microsoft.com/office/powerpoint/2019/9/main/command">
                <pc:docMk/>
                <pc:sldMk cId="1084426198" sldId="1005"/>
                <pc2:cmMk id="{D43767A1-074B-4D47-9846-BAAB7BE20C5F}"/>
              </pc2:cmMkLst>
            </pc226:cmChg>
          </p:ext>
        </pc:extLst>
      </pc:sldChg>
      <pc:sldChg chg="modSp">
        <pc:chgData name="WAUQUIER, Nadia" userId="S::wauquiern@who.int::9aff5815-3c2f-4de1-a1ad-7f60375e98d2" providerId="AD" clId="Web-{347D12DE-6805-5D94-3C7A-6099BF2EE5AC}" dt="2024-12-10T18:35:07.533" v="12" actId="14100"/>
        <pc:sldMkLst>
          <pc:docMk/>
          <pc:sldMk cId="1668524727" sldId="1014"/>
        </pc:sldMkLst>
        <pc:spChg chg="mod">
          <ac:chgData name="WAUQUIER, Nadia" userId="S::wauquiern@who.int::9aff5815-3c2f-4de1-a1ad-7f60375e98d2" providerId="AD" clId="Web-{347D12DE-6805-5D94-3C7A-6099BF2EE5AC}" dt="2024-12-10T18:34:40.641" v="10" actId="1076"/>
          <ac:spMkLst>
            <pc:docMk/>
            <pc:sldMk cId="1668524727" sldId="1014"/>
            <ac:spMk id="28" creationId="{53C47DD0-A1DA-9D52-CDC3-B868ED4A2D0E}"/>
          </ac:spMkLst>
        </pc:spChg>
        <pc:spChg chg="mod">
          <ac:chgData name="WAUQUIER, Nadia" userId="S::wauquiern@who.int::9aff5815-3c2f-4de1-a1ad-7f60375e98d2" providerId="AD" clId="Web-{347D12DE-6805-5D94-3C7A-6099BF2EE5AC}" dt="2024-12-10T18:34:28.218" v="9" actId="1076"/>
          <ac:spMkLst>
            <pc:docMk/>
            <pc:sldMk cId="1668524727" sldId="1014"/>
            <ac:spMk id="29" creationId="{953B27CB-7281-DB3F-0639-AB483E1672B2}"/>
          </ac:spMkLst>
        </pc:spChg>
        <pc:cxnChg chg="mod">
          <ac:chgData name="WAUQUIER, Nadia" userId="S::wauquiern@who.int::9aff5815-3c2f-4de1-a1ad-7f60375e98d2" providerId="AD" clId="Web-{347D12DE-6805-5D94-3C7A-6099BF2EE5AC}" dt="2024-12-10T18:35:07.533" v="12" actId="14100"/>
          <ac:cxnSpMkLst>
            <pc:docMk/>
            <pc:sldMk cId="1668524727" sldId="1014"/>
            <ac:cxnSpMk id="7" creationId="{2013D93A-D331-7202-F8A5-4DDD02468167}"/>
          </ac:cxnSpMkLst>
        </pc:cxnChg>
      </pc:sldChg>
    </pc:docChg>
  </pc:docChgLst>
  <pc:docChgLst>
    <pc:chgData name="anne@badrichani.com" userId="S::urn:spo:guest#anne@badrichani.com::" providerId="AD" clId="Web-{E3F7AEB7-5922-3C8B-2C9F-B8848787A885}"/>
    <pc:docChg chg="modSld">
      <pc:chgData name="anne@badrichani.com" userId="S::urn:spo:guest#anne@badrichani.com::" providerId="AD" clId="Web-{E3F7AEB7-5922-3C8B-2C9F-B8848787A885}" dt="2025-03-20T17:37:18.542" v="10"/>
      <pc:docMkLst>
        <pc:docMk/>
      </pc:docMkLst>
      <pc:sldChg chg="modNotes">
        <pc:chgData name="anne@badrichani.com" userId="S::urn:spo:guest#anne@badrichani.com::" providerId="AD" clId="Web-{E3F7AEB7-5922-3C8B-2C9F-B8848787A885}" dt="2025-03-20T17:36:02.181" v="3"/>
        <pc:sldMkLst>
          <pc:docMk/>
          <pc:sldMk cId="3527907052" sldId="982"/>
        </pc:sldMkLst>
      </pc:sldChg>
      <pc:sldChg chg="modNotes">
        <pc:chgData name="anne@badrichani.com" userId="S::urn:spo:guest#anne@badrichani.com::" providerId="AD" clId="Web-{E3F7AEB7-5922-3C8B-2C9F-B8848787A885}" dt="2025-03-20T17:35:39.508" v="1"/>
        <pc:sldMkLst>
          <pc:docMk/>
          <pc:sldMk cId="3974556088" sldId="983"/>
        </pc:sldMkLst>
      </pc:sldChg>
      <pc:sldChg chg="modNotes">
        <pc:chgData name="anne@badrichani.com" userId="S::urn:spo:guest#anne@badrichani.com::" providerId="AD" clId="Web-{E3F7AEB7-5922-3C8B-2C9F-B8848787A885}" dt="2025-03-20T17:36:05.197" v="4"/>
        <pc:sldMkLst>
          <pc:docMk/>
          <pc:sldMk cId="1493769089" sldId="985"/>
        </pc:sldMkLst>
      </pc:sldChg>
      <pc:sldChg chg="modNotes">
        <pc:chgData name="anne@badrichani.com" userId="S::urn:spo:guest#anne@badrichani.com::" providerId="AD" clId="Web-{E3F7AEB7-5922-3C8B-2C9F-B8848787A885}" dt="2025-03-20T17:36:30.916" v="8"/>
        <pc:sldMkLst>
          <pc:docMk/>
          <pc:sldMk cId="3561413605" sldId="987"/>
        </pc:sldMkLst>
      </pc:sldChg>
      <pc:sldChg chg="modNotes">
        <pc:chgData name="anne@badrichani.com" userId="S::urn:spo:guest#anne@badrichani.com::" providerId="AD" clId="Web-{E3F7AEB7-5922-3C8B-2C9F-B8848787A885}" dt="2025-03-20T17:36:47.041" v="9"/>
        <pc:sldMkLst>
          <pc:docMk/>
          <pc:sldMk cId="1405822987" sldId="990"/>
        </pc:sldMkLst>
      </pc:sldChg>
      <pc:sldChg chg="modNotes">
        <pc:chgData name="anne@badrichani.com" userId="S::urn:spo:guest#anne@badrichani.com::" providerId="AD" clId="Web-{E3F7AEB7-5922-3C8B-2C9F-B8848787A885}" dt="2025-03-20T17:37:18.542" v="10"/>
        <pc:sldMkLst>
          <pc:docMk/>
          <pc:sldMk cId="979974785" sldId="993"/>
        </pc:sldMkLst>
      </pc:sldChg>
      <pc:sldChg chg="modNotes">
        <pc:chgData name="anne@badrichani.com" userId="S::urn:spo:guest#anne@badrichani.com::" providerId="AD" clId="Web-{E3F7AEB7-5922-3C8B-2C9F-B8848787A885}" dt="2025-03-20T17:36:20.978" v="6"/>
        <pc:sldMkLst>
          <pc:docMk/>
          <pc:sldMk cId="1346105177" sldId="1000"/>
        </pc:sldMkLst>
      </pc:sldChg>
      <pc:sldChg chg="modNotes">
        <pc:chgData name="anne@badrichani.com" userId="S::urn:spo:guest#anne@badrichani.com::" providerId="AD" clId="Web-{E3F7AEB7-5922-3C8B-2C9F-B8848787A885}" dt="2025-03-20T17:34:10.194" v="0"/>
        <pc:sldMkLst>
          <pc:docMk/>
          <pc:sldMk cId="233017580" sldId="1002"/>
        </pc:sldMkLst>
      </pc:sldChg>
    </pc:docChg>
  </pc:docChgLst>
  <pc:docChgLst>
    <pc:chgData name="HARRIS, Victoria Louise" userId="S::harrisv@who.int::77d83ea0-bc42-459a-b288-1c4c0bdb19c2" providerId="AD" clId="Web-{E7A28067-E7DE-5F92-6C8E-C598722145DB}"/>
    <pc:docChg chg="modSld">
      <pc:chgData name="HARRIS, Victoria Louise" userId="S::harrisv@who.int::77d83ea0-bc42-459a-b288-1c4c0bdb19c2" providerId="AD" clId="Web-{E7A28067-E7DE-5F92-6C8E-C598722145DB}" dt="2024-12-10T09:38:02.090" v="30" actId="20577"/>
      <pc:docMkLst>
        <pc:docMk/>
      </pc:docMkLst>
      <pc:sldChg chg="addSp">
        <pc:chgData name="HARRIS, Victoria Louise" userId="S::harrisv@who.int::77d83ea0-bc42-459a-b288-1c4c0bdb19c2" providerId="AD" clId="Web-{E7A28067-E7DE-5F92-6C8E-C598722145DB}" dt="2024-12-10T09:36:51.994" v="22"/>
        <pc:sldMkLst>
          <pc:docMk/>
          <pc:sldMk cId="220339152" sldId="700"/>
        </pc:sldMkLst>
        <pc:spChg chg="add">
          <ac:chgData name="HARRIS, Victoria Louise" userId="S::harrisv@who.int::77d83ea0-bc42-459a-b288-1c4c0bdb19c2" providerId="AD" clId="Web-{E7A28067-E7DE-5F92-6C8E-C598722145DB}" dt="2024-12-10T09:36:51.994" v="22"/>
          <ac:spMkLst>
            <pc:docMk/>
            <pc:sldMk cId="220339152" sldId="700"/>
            <ac:spMk id="5" creationId="{212EB51B-B939-17BB-1C77-749AAEF35141}"/>
          </ac:spMkLst>
        </pc:spChg>
      </pc:sldChg>
      <pc:sldChg chg="addSp">
        <pc:chgData name="HARRIS, Victoria Louise" userId="S::harrisv@who.int::77d83ea0-bc42-459a-b288-1c4c0bdb19c2" providerId="AD" clId="Web-{E7A28067-E7DE-5F92-6C8E-C598722145DB}" dt="2024-12-10T09:35:24.959" v="0"/>
        <pc:sldMkLst>
          <pc:docMk/>
          <pc:sldMk cId="514659603" sldId="701"/>
        </pc:sldMkLst>
        <pc:spChg chg="add">
          <ac:chgData name="HARRIS, Victoria Louise" userId="S::harrisv@who.int::77d83ea0-bc42-459a-b288-1c4c0bdb19c2" providerId="AD" clId="Web-{E7A28067-E7DE-5F92-6C8E-C598722145DB}" dt="2024-12-10T09:35:24.959" v="0"/>
          <ac:spMkLst>
            <pc:docMk/>
            <pc:sldMk cId="514659603" sldId="701"/>
            <ac:spMk id="9" creationId="{E264A83D-F3F9-4155-3576-4E7E2C57D50A}"/>
          </ac:spMkLst>
        </pc:spChg>
      </pc:sldChg>
      <pc:sldChg chg="addSp delSp">
        <pc:chgData name="HARRIS, Victoria Louise" userId="S::harrisv@who.int::77d83ea0-bc42-459a-b288-1c4c0bdb19c2" providerId="AD" clId="Web-{E7A28067-E7DE-5F92-6C8E-C598722145DB}" dt="2024-12-10T09:35:30.616" v="2"/>
        <pc:sldMkLst>
          <pc:docMk/>
          <pc:sldMk cId="3443335018" sldId="702"/>
        </pc:sldMkLst>
      </pc:sldChg>
      <pc:sldChg chg="addSp">
        <pc:chgData name="HARRIS, Victoria Louise" userId="S::harrisv@who.int::77d83ea0-bc42-459a-b288-1c4c0bdb19c2" providerId="AD" clId="Web-{E7A28067-E7DE-5F92-6C8E-C598722145DB}" dt="2024-12-10T09:36:08.586" v="9"/>
        <pc:sldMkLst>
          <pc:docMk/>
          <pc:sldMk cId="2809587424" sldId="706"/>
        </pc:sldMkLst>
        <pc:spChg chg="add">
          <ac:chgData name="HARRIS, Victoria Louise" userId="S::harrisv@who.int::77d83ea0-bc42-459a-b288-1c4c0bdb19c2" providerId="AD" clId="Web-{E7A28067-E7DE-5F92-6C8E-C598722145DB}" dt="2024-12-10T09:36:08.586" v="9"/>
          <ac:spMkLst>
            <pc:docMk/>
            <pc:sldMk cId="2809587424" sldId="706"/>
            <ac:spMk id="7" creationId="{A8F2A9B8-753B-4FF9-DFCC-D537E519D048}"/>
          </ac:spMkLst>
        </pc:spChg>
      </pc:sldChg>
      <pc:sldChg chg="addSp">
        <pc:chgData name="HARRIS, Victoria Louise" userId="S::harrisv@who.int::77d83ea0-bc42-459a-b288-1c4c0bdb19c2" providerId="AD" clId="Web-{E7A28067-E7DE-5F92-6C8E-C598722145DB}" dt="2024-12-10T09:36:28.274" v="16"/>
        <pc:sldMkLst>
          <pc:docMk/>
          <pc:sldMk cId="3725064897" sldId="707"/>
        </pc:sldMkLst>
        <pc:spChg chg="add">
          <ac:chgData name="HARRIS, Victoria Louise" userId="S::harrisv@who.int::77d83ea0-bc42-459a-b288-1c4c0bdb19c2" providerId="AD" clId="Web-{E7A28067-E7DE-5F92-6C8E-C598722145DB}" dt="2024-12-10T09:36:28.274" v="16"/>
          <ac:spMkLst>
            <pc:docMk/>
            <pc:sldMk cId="3725064897" sldId="707"/>
            <ac:spMk id="6" creationId="{AF7C50D0-9AFA-F1E3-84EA-95C1EB9AB006}"/>
          </ac:spMkLst>
        </pc:spChg>
      </pc:sldChg>
      <pc:sldChg chg="addSp">
        <pc:chgData name="HARRIS, Victoria Louise" userId="S::harrisv@who.int::77d83ea0-bc42-459a-b288-1c4c0bdb19c2" providerId="AD" clId="Web-{E7A28067-E7DE-5F92-6C8E-C598722145DB}" dt="2024-12-10T09:36:45.587" v="20"/>
        <pc:sldMkLst>
          <pc:docMk/>
          <pc:sldMk cId="2976192097" sldId="712"/>
        </pc:sldMkLst>
        <pc:spChg chg="add">
          <ac:chgData name="HARRIS, Victoria Louise" userId="S::harrisv@who.int::77d83ea0-bc42-459a-b288-1c4c0bdb19c2" providerId="AD" clId="Web-{E7A28067-E7DE-5F92-6C8E-C598722145DB}" dt="2024-12-10T09:36:45.587" v="20"/>
          <ac:spMkLst>
            <pc:docMk/>
            <pc:sldMk cId="2976192097" sldId="712"/>
            <ac:spMk id="4" creationId="{B7D1848D-070A-56FF-4B6A-9A103D6BBF91}"/>
          </ac:spMkLst>
        </pc:spChg>
      </pc:sldChg>
      <pc:sldChg chg="addSp">
        <pc:chgData name="HARRIS, Victoria Louise" userId="S::harrisv@who.int::77d83ea0-bc42-459a-b288-1c4c0bdb19c2" providerId="AD" clId="Web-{E7A28067-E7DE-5F92-6C8E-C598722145DB}" dt="2024-12-10T09:36:49.947" v="21"/>
        <pc:sldMkLst>
          <pc:docMk/>
          <pc:sldMk cId="3474430760" sldId="715"/>
        </pc:sldMkLst>
        <pc:spChg chg="add">
          <ac:chgData name="HARRIS, Victoria Louise" userId="S::harrisv@who.int::77d83ea0-bc42-459a-b288-1c4c0bdb19c2" providerId="AD" clId="Web-{E7A28067-E7DE-5F92-6C8E-C598722145DB}" dt="2024-12-10T09:36:49.947" v="21"/>
          <ac:spMkLst>
            <pc:docMk/>
            <pc:sldMk cId="3474430760" sldId="715"/>
            <ac:spMk id="15" creationId="{E2C11789-C0F8-4A05-2DDE-07DB1F9C1713}"/>
          </ac:spMkLst>
        </pc:spChg>
      </pc:sldChg>
      <pc:sldChg chg="addSp delSp">
        <pc:chgData name="HARRIS, Victoria Louise" userId="S::harrisv@who.int::77d83ea0-bc42-459a-b288-1c4c0bdb19c2" providerId="AD" clId="Web-{E7A28067-E7DE-5F92-6C8E-C598722145DB}" dt="2024-12-10T09:35:57.961" v="7"/>
        <pc:sldMkLst>
          <pc:docMk/>
          <pc:sldMk cId="4091163692" sldId="977"/>
        </pc:sldMkLst>
      </pc:sldChg>
      <pc:sldChg chg="addSp">
        <pc:chgData name="HARRIS, Victoria Louise" userId="S::harrisv@who.int::77d83ea0-bc42-459a-b288-1c4c0bdb19c2" providerId="AD" clId="Web-{E7A28067-E7DE-5F92-6C8E-C598722145DB}" dt="2024-12-10T09:35:51.429" v="5"/>
        <pc:sldMkLst>
          <pc:docMk/>
          <pc:sldMk cId="2956939688" sldId="979"/>
        </pc:sldMkLst>
        <pc:spChg chg="add">
          <ac:chgData name="HARRIS, Victoria Louise" userId="S::harrisv@who.int::77d83ea0-bc42-459a-b288-1c4c0bdb19c2" providerId="AD" clId="Web-{E7A28067-E7DE-5F92-6C8E-C598722145DB}" dt="2024-12-10T09:35:51.429" v="5"/>
          <ac:spMkLst>
            <pc:docMk/>
            <pc:sldMk cId="2956939688" sldId="979"/>
            <ac:spMk id="12" creationId="{81E131BD-3C38-4E5E-C7E9-9B7051A9EF47}"/>
          </ac:spMkLst>
        </pc:spChg>
      </pc:sldChg>
      <pc:sldChg chg="addSp">
        <pc:chgData name="HARRIS, Victoria Louise" userId="S::harrisv@who.int::77d83ea0-bc42-459a-b288-1c4c0bdb19c2" providerId="AD" clId="Web-{E7A28067-E7DE-5F92-6C8E-C598722145DB}" dt="2024-12-10T09:36:20.961" v="13"/>
        <pc:sldMkLst>
          <pc:docMk/>
          <pc:sldMk cId="3527907052" sldId="982"/>
        </pc:sldMkLst>
        <pc:spChg chg="add">
          <ac:chgData name="HARRIS, Victoria Louise" userId="S::harrisv@who.int::77d83ea0-bc42-459a-b288-1c4c0bdb19c2" providerId="AD" clId="Web-{E7A28067-E7DE-5F92-6C8E-C598722145DB}" dt="2024-12-10T09:36:20.961" v="13"/>
          <ac:spMkLst>
            <pc:docMk/>
            <pc:sldMk cId="3527907052" sldId="982"/>
            <ac:spMk id="11" creationId="{DFFA3361-6E03-F8DD-C116-4A5CC3A739FA}"/>
          </ac:spMkLst>
        </pc:spChg>
      </pc:sldChg>
      <pc:sldChg chg="addSp">
        <pc:chgData name="HARRIS, Victoria Louise" userId="S::harrisv@who.int::77d83ea0-bc42-459a-b288-1c4c0bdb19c2" providerId="AD" clId="Web-{E7A28067-E7DE-5F92-6C8E-C598722145DB}" dt="2024-12-10T09:36:17.133" v="11"/>
        <pc:sldMkLst>
          <pc:docMk/>
          <pc:sldMk cId="3974556088" sldId="983"/>
        </pc:sldMkLst>
        <pc:spChg chg="add">
          <ac:chgData name="HARRIS, Victoria Louise" userId="S::harrisv@who.int::77d83ea0-bc42-459a-b288-1c4c0bdb19c2" providerId="AD" clId="Web-{E7A28067-E7DE-5F92-6C8E-C598722145DB}" dt="2024-12-10T09:36:17.133" v="11"/>
          <ac:spMkLst>
            <pc:docMk/>
            <pc:sldMk cId="3974556088" sldId="983"/>
            <ac:spMk id="17" creationId="{306CC0F3-6BB4-F666-3B5B-C794BAA7B02B}"/>
          </ac:spMkLst>
        </pc:spChg>
      </pc:sldChg>
      <pc:sldChg chg="addSp">
        <pc:chgData name="HARRIS, Victoria Louise" userId="S::harrisv@who.int::77d83ea0-bc42-459a-b288-1c4c0bdb19c2" providerId="AD" clId="Web-{E7A28067-E7DE-5F92-6C8E-C598722145DB}" dt="2024-12-10T09:36:20.540" v="12"/>
        <pc:sldMkLst>
          <pc:docMk/>
          <pc:sldMk cId="4192576288" sldId="984"/>
        </pc:sldMkLst>
        <pc:spChg chg="add">
          <ac:chgData name="HARRIS, Victoria Louise" userId="S::harrisv@who.int::77d83ea0-bc42-459a-b288-1c4c0bdb19c2" providerId="AD" clId="Web-{E7A28067-E7DE-5F92-6C8E-C598722145DB}" dt="2024-12-10T09:36:20.540" v="12"/>
          <ac:spMkLst>
            <pc:docMk/>
            <pc:sldMk cId="4192576288" sldId="984"/>
            <ac:spMk id="12" creationId="{A04FE3A1-D780-A0D4-5A35-D229CFD4C040}"/>
          </ac:spMkLst>
        </pc:spChg>
      </pc:sldChg>
      <pc:sldChg chg="addSp">
        <pc:chgData name="HARRIS, Victoria Louise" userId="S::harrisv@who.int::77d83ea0-bc42-459a-b288-1c4c0bdb19c2" providerId="AD" clId="Web-{E7A28067-E7DE-5F92-6C8E-C598722145DB}" dt="2024-12-10T09:36:26.134" v="15"/>
        <pc:sldMkLst>
          <pc:docMk/>
          <pc:sldMk cId="3561413605" sldId="987"/>
        </pc:sldMkLst>
        <pc:spChg chg="add">
          <ac:chgData name="HARRIS, Victoria Louise" userId="S::harrisv@who.int::77d83ea0-bc42-459a-b288-1c4c0bdb19c2" providerId="AD" clId="Web-{E7A28067-E7DE-5F92-6C8E-C598722145DB}" dt="2024-12-10T09:36:26.134" v="15"/>
          <ac:spMkLst>
            <pc:docMk/>
            <pc:sldMk cId="3561413605" sldId="987"/>
            <ac:spMk id="4" creationId="{87C84576-8888-A335-5E06-FA47CB0B4C8F}"/>
          </ac:spMkLst>
        </pc:spChg>
      </pc:sldChg>
      <pc:sldChg chg="addSp">
        <pc:chgData name="HARRIS, Victoria Louise" userId="S::harrisv@who.int::77d83ea0-bc42-459a-b288-1c4c0bdb19c2" providerId="AD" clId="Web-{E7A28067-E7DE-5F92-6C8E-C598722145DB}" dt="2024-12-10T09:36:32.774" v="17"/>
        <pc:sldMkLst>
          <pc:docMk/>
          <pc:sldMk cId="1405822987" sldId="990"/>
        </pc:sldMkLst>
        <pc:spChg chg="add">
          <ac:chgData name="HARRIS, Victoria Louise" userId="S::harrisv@who.int::77d83ea0-bc42-459a-b288-1c4c0bdb19c2" providerId="AD" clId="Web-{E7A28067-E7DE-5F92-6C8E-C598722145DB}" dt="2024-12-10T09:36:32.774" v="17"/>
          <ac:spMkLst>
            <pc:docMk/>
            <pc:sldMk cId="1405822987" sldId="990"/>
            <ac:spMk id="8" creationId="{35D7D2D4-E3C0-DC3E-A393-32E7129F201F}"/>
          </ac:spMkLst>
        </pc:spChg>
      </pc:sldChg>
      <pc:sldChg chg="addSp">
        <pc:chgData name="HARRIS, Victoria Louise" userId="S::harrisv@who.int::77d83ea0-bc42-459a-b288-1c4c0bdb19c2" providerId="AD" clId="Web-{E7A28067-E7DE-5F92-6C8E-C598722145DB}" dt="2024-12-10T09:36:54.947" v="23"/>
        <pc:sldMkLst>
          <pc:docMk/>
          <pc:sldMk cId="1910578601" sldId="992"/>
        </pc:sldMkLst>
        <pc:spChg chg="add">
          <ac:chgData name="HARRIS, Victoria Louise" userId="S::harrisv@who.int::77d83ea0-bc42-459a-b288-1c4c0bdb19c2" providerId="AD" clId="Web-{E7A28067-E7DE-5F92-6C8E-C598722145DB}" dt="2024-12-10T09:36:54.947" v="23"/>
          <ac:spMkLst>
            <pc:docMk/>
            <pc:sldMk cId="1910578601" sldId="992"/>
            <ac:spMk id="6" creationId="{83E1966D-30FE-B2DD-9905-BBCA3CC7CE87}"/>
          </ac:spMkLst>
        </pc:spChg>
      </pc:sldChg>
      <pc:sldChg chg="addSp">
        <pc:chgData name="HARRIS, Victoria Louise" userId="S::harrisv@who.int::77d83ea0-bc42-459a-b288-1c4c0bdb19c2" providerId="AD" clId="Web-{E7A28067-E7DE-5F92-6C8E-C598722145DB}" dt="2024-12-10T09:36:57.400" v="24"/>
        <pc:sldMkLst>
          <pc:docMk/>
          <pc:sldMk cId="979974785" sldId="993"/>
        </pc:sldMkLst>
        <pc:spChg chg="add">
          <ac:chgData name="HARRIS, Victoria Louise" userId="S::harrisv@who.int::77d83ea0-bc42-459a-b288-1c4c0bdb19c2" providerId="AD" clId="Web-{E7A28067-E7DE-5F92-6C8E-C598722145DB}" dt="2024-12-10T09:36:57.400" v="24"/>
          <ac:spMkLst>
            <pc:docMk/>
            <pc:sldMk cId="979974785" sldId="993"/>
            <ac:spMk id="5" creationId="{18E6E427-64D2-9833-272C-2D99E6196FE3}"/>
          </ac:spMkLst>
        </pc:spChg>
      </pc:sldChg>
      <pc:sldChg chg="addSp">
        <pc:chgData name="HARRIS, Victoria Louise" userId="S::harrisv@who.int::77d83ea0-bc42-459a-b288-1c4c0bdb19c2" providerId="AD" clId="Web-{E7A28067-E7DE-5F92-6C8E-C598722145DB}" dt="2024-12-10T09:37:00.525" v="26"/>
        <pc:sldMkLst>
          <pc:docMk/>
          <pc:sldMk cId="2690524468" sldId="994"/>
        </pc:sldMkLst>
        <pc:spChg chg="add">
          <ac:chgData name="HARRIS, Victoria Louise" userId="S::harrisv@who.int::77d83ea0-bc42-459a-b288-1c4c0bdb19c2" providerId="AD" clId="Web-{E7A28067-E7DE-5F92-6C8E-C598722145DB}" dt="2024-12-10T09:37:00.525" v="26"/>
          <ac:spMkLst>
            <pc:docMk/>
            <pc:sldMk cId="2690524468" sldId="994"/>
            <ac:spMk id="5" creationId="{CD7039C9-C240-5786-F757-4AA060C42ABE}"/>
          </ac:spMkLst>
        </pc:spChg>
      </pc:sldChg>
      <pc:sldChg chg="addSp">
        <pc:chgData name="HARRIS, Victoria Louise" userId="S::harrisv@who.int::77d83ea0-bc42-459a-b288-1c4c0bdb19c2" providerId="AD" clId="Web-{E7A28067-E7DE-5F92-6C8E-C598722145DB}" dt="2024-12-10T09:36:24.258" v="14"/>
        <pc:sldMkLst>
          <pc:docMk/>
          <pc:sldMk cId="1346105177" sldId="1000"/>
        </pc:sldMkLst>
        <pc:spChg chg="add">
          <ac:chgData name="HARRIS, Victoria Louise" userId="S::harrisv@who.int::77d83ea0-bc42-459a-b288-1c4c0bdb19c2" providerId="AD" clId="Web-{E7A28067-E7DE-5F92-6C8E-C598722145DB}" dt="2024-12-10T09:36:24.258" v="14"/>
          <ac:spMkLst>
            <pc:docMk/>
            <pc:sldMk cId="1346105177" sldId="1000"/>
            <ac:spMk id="4" creationId="{367DA6F7-60C4-B127-7122-15A5CAD33284}"/>
          </ac:spMkLst>
        </pc:spChg>
      </pc:sldChg>
      <pc:sldChg chg="addSp">
        <pc:chgData name="HARRIS, Victoria Louise" userId="S::harrisv@who.int::77d83ea0-bc42-459a-b288-1c4c0bdb19c2" providerId="AD" clId="Web-{E7A28067-E7DE-5F92-6C8E-C598722145DB}" dt="2024-12-10T09:35:47.976" v="4"/>
        <pc:sldMkLst>
          <pc:docMk/>
          <pc:sldMk cId="1084426198" sldId="1005"/>
        </pc:sldMkLst>
        <pc:spChg chg="add">
          <ac:chgData name="HARRIS, Victoria Louise" userId="S::harrisv@who.int::77d83ea0-bc42-459a-b288-1c4c0bdb19c2" providerId="AD" clId="Web-{E7A28067-E7DE-5F92-6C8E-C598722145DB}" dt="2024-12-10T09:35:47.976" v="4"/>
          <ac:spMkLst>
            <pc:docMk/>
            <pc:sldMk cId="1084426198" sldId="1005"/>
            <ac:spMk id="3" creationId="{EB04E570-C2F4-CB2A-4869-278251D30FE0}"/>
          </ac:spMkLst>
        </pc:spChg>
      </pc:sldChg>
      <pc:sldChg chg="addSp">
        <pc:chgData name="HARRIS, Victoria Louise" userId="S::harrisv@who.int::77d83ea0-bc42-459a-b288-1c4c0bdb19c2" providerId="AD" clId="Web-{E7A28067-E7DE-5F92-6C8E-C598722145DB}" dt="2024-12-10T09:36:10.867" v="10"/>
        <pc:sldMkLst>
          <pc:docMk/>
          <pc:sldMk cId="1364692353" sldId="1006"/>
        </pc:sldMkLst>
        <pc:spChg chg="add">
          <ac:chgData name="HARRIS, Victoria Louise" userId="S::harrisv@who.int::77d83ea0-bc42-459a-b288-1c4c0bdb19c2" providerId="AD" clId="Web-{E7A28067-E7DE-5F92-6C8E-C598722145DB}" dt="2024-12-10T09:36:10.867" v="10"/>
          <ac:spMkLst>
            <pc:docMk/>
            <pc:sldMk cId="1364692353" sldId="1006"/>
            <ac:spMk id="13" creationId="{02D97FDC-2645-8150-2E74-125DE891E5AE}"/>
          </ac:spMkLst>
        </pc:spChg>
      </pc:sldChg>
      <pc:sldChg chg="addSp">
        <pc:chgData name="HARRIS, Victoria Louise" userId="S::harrisv@who.int::77d83ea0-bc42-459a-b288-1c4c0bdb19c2" providerId="AD" clId="Web-{E7A28067-E7DE-5F92-6C8E-C598722145DB}" dt="2024-12-10T09:36:58.963" v="25"/>
        <pc:sldMkLst>
          <pc:docMk/>
          <pc:sldMk cId="2080236725" sldId="1007"/>
        </pc:sldMkLst>
        <pc:spChg chg="add">
          <ac:chgData name="HARRIS, Victoria Louise" userId="S::harrisv@who.int::77d83ea0-bc42-459a-b288-1c4c0bdb19c2" providerId="AD" clId="Web-{E7A28067-E7DE-5F92-6C8E-C598722145DB}" dt="2024-12-10T09:36:58.963" v="25"/>
          <ac:spMkLst>
            <pc:docMk/>
            <pc:sldMk cId="2080236725" sldId="1007"/>
            <ac:spMk id="7" creationId="{26F652EA-7B0B-C2F6-5C07-3C6E5AC46EDC}"/>
          </ac:spMkLst>
        </pc:spChg>
      </pc:sldChg>
      <pc:sldChg chg="addSp">
        <pc:chgData name="HARRIS, Victoria Louise" userId="S::harrisv@who.int::77d83ea0-bc42-459a-b288-1c4c0bdb19c2" providerId="AD" clId="Web-{E7A28067-E7DE-5F92-6C8E-C598722145DB}" dt="2024-12-10T09:36:02.226" v="8"/>
        <pc:sldMkLst>
          <pc:docMk/>
          <pc:sldMk cId="512155070" sldId="1009"/>
        </pc:sldMkLst>
        <pc:spChg chg="add">
          <ac:chgData name="HARRIS, Victoria Louise" userId="S::harrisv@who.int::77d83ea0-bc42-459a-b288-1c4c0bdb19c2" providerId="AD" clId="Web-{E7A28067-E7DE-5F92-6C8E-C598722145DB}" dt="2024-12-10T09:36:02.226" v="8"/>
          <ac:spMkLst>
            <pc:docMk/>
            <pc:sldMk cId="512155070" sldId="1009"/>
            <ac:spMk id="5" creationId="{3C6D2BE5-1FCD-227D-A63D-870672CDC0E0}"/>
          </ac:spMkLst>
        </pc:spChg>
      </pc:sldChg>
      <pc:sldChg chg="addSp delSp">
        <pc:chgData name="HARRIS, Victoria Louise" userId="S::harrisv@who.int::77d83ea0-bc42-459a-b288-1c4c0bdb19c2" providerId="AD" clId="Web-{E7A28067-E7DE-5F92-6C8E-C598722145DB}" dt="2024-12-10T09:36:41.275" v="19"/>
        <pc:sldMkLst>
          <pc:docMk/>
          <pc:sldMk cId="1228708489" sldId="1011"/>
        </pc:sldMkLst>
        <pc:spChg chg="add">
          <ac:chgData name="HARRIS, Victoria Louise" userId="S::harrisv@who.int::77d83ea0-bc42-459a-b288-1c4c0bdb19c2" providerId="AD" clId="Web-{E7A28067-E7DE-5F92-6C8E-C598722145DB}" dt="2024-12-10T09:36:41.275" v="19"/>
          <ac:spMkLst>
            <pc:docMk/>
            <pc:sldMk cId="1228708489" sldId="1011"/>
            <ac:spMk id="5" creationId="{6604A4BD-550C-2297-4F32-DDC155BFB719}"/>
          </ac:spMkLst>
        </pc:spChg>
      </pc:sldChg>
      <pc:sldChg chg="addSp">
        <pc:chgData name="HARRIS, Victoria Louise" userId="S::harrisv@who.int::77d83ea0-bc42-459a-b288-1c4c0bdb19c2" providerId="AD" clId="Web-{E7A28067-E7DE-5F92-6C8E-C598722145DB}" dt="2024-12-10T09:35:35.882" v="3"/>
        <pc:sldMkLst>
          <pc:docMk/>
          <pc:sldMk cId="1668524727" sldId="1014"/>
        </pc:sldMkLst>
        <pc:spChg chg="add">
          <ac:chgData name="HARRIS, Victoria Louise" userId="S::harrisv@who.int::77d83ea0-bc42-459a-b288-1c4c0bdb19c2" providerId="AD" clId="Web-{E7A28067-E7DE-5F92-6C8E-C598722145DB}" dt="2024-12-10T09:35:35.882" v="3"/>
          <ac:spMkLst>
            <pc:docMk/>
            <pc:sldMk cId="1668524727" sldId="1014"/>
            <ac:spMk id="8" creationId="{96555591-2505-C5BF-9222-FD289CC31200}"/>
          </ac:spMkLst>
        </pc:spChg>
      </pc:sldChg>
      <pc:sldChg chg="addSp modSp">
        <pc:chgData name="HARRIS, Victoria Louise" userId="S::harrisv@who.int::77d83ea0-bc42-459a-b288-1c4c0bdb19c2" providerId="AD" clId="Web-{E7A28067-E7DE-5F92-6C8E-C598722145DB}" dt="2024-12-10T09:38:02.090" v="30" actId="20577"/>
        <pc:sldMkLst>
          <pc:docMk/>
          <pc:sldMk cId="2703333009" sldId="1017"/>
        </pc:sldMkLst>
        <pc:spChg chg="mod">
          <ac:chgData name="HARRIS, Victoria Louise" userId="S::harrisv@who.int::77d83ea0-bc42-459a-b288-1c4c0bdb19c2" providerId="AD" clId="Web-{E7A28067-E7DE-5F92-6C8E-C598722145DB}" dt="2024-12-10T09:38:02.090" v="30" actId="20577"/>
          <ac:spMkLst>
            <pc:docMk/>
            <pc:sldMk cId="2703333009" sldId="1017"/>
            <ac:spMk id="3" creationId="{37281C55-D854-FA6E-C754-0AA1CE100229}"/>
          </ac:spMkLst>
        </pc:spChg>
        <pc:spChg chg="add">
          <ac:chgData name="HARRIS, Victoria Louise" userId="S::harrisv@who.int::77d83ea0-bc42-459a-b288-1c4c0bdb19c2" providerId="AD" clId="Web-{E7A28067-E7DE-5F92-6C8E-C598722145DB}" dt="2024-12-10T09:37:02.166" v="27"/>
          <ac:spMkLst>
            <pc:docMk/>
            <pc:sldMk cId="2703333009" sldId="1017"/>
            <ac:spMk id="5" creationId="{A874431E-0484-1AFE-4D2E-39203CACCA4C}"/>
          </ac:spMkLst>
        </pc:spChg>
      </pc:sldChg>
    </pc:docChg>
  </pc:docChgLst>
  <pc:docChgLst>
    <pc:chgData name="WAUQUIER, Nadia" userId="S::wauquiern@who.int::9aff5815-3c2f-4de1-a1ad-7f60375e98d2" providerId="AD" clId="Web-{CCB952AA-B2F2-C70F-DC20-F8A787CB58CA}"/>
    <pc:docChg chg="modSld">
      <pc:chgData name="WAUQUIER, Nadia" userId="S::wauquiern@who.int::9aff5815-3c2f-4de1-a1ad-7f60375e98d2" providerId="AD" clId="Web-{CCB952AA-B2F2-C70F-DC20-F8A787CB58CA}" dt="2024-12-11T12:11:12.245" v="248" actId="20577"/>
      <pc:docMkLst>
        <pc:docMk/>
      </pc:docMkLst>
      <pc:sldChg chg="modNotes">
        <pc:chgData name="WAUQUIER, Nadia" userId="S::wauquiern@who.int::9aff5815-3c2f-4de1-a1ad-7f60375e98d2" providerId="AD" clId="Web-{CCB952AA-B2F2-C70F-DC20-F8A787CB58CA}" dt="2024-12-11T10:13:32.918" v="23"/>
        <pc:sldMkLst>
          <pc:docMk/>
          <pc:sldMk cId="4227224476" sldId="717"/>
        </pc:sldMkLst>
      </pc:sldChg>
      <pc:sldChg chg="modSp">
        <pc:chgData name="WAUQUIER, Nadia" userId="S::wauquiern@who.int::9aff5815-3c2f-4de1-a1ad-7f60375e98d2" providerId="AD" clId="Web-{CCB952AA-B2F2-C70F-DC20-F8A787CB58CA}" dt="2024-12-11T10:51:30.637" v="205" actId="20577"/>
        <pc:sldMkLst>
          <pc:docMk/>
          <pc:sldMk cId="3527907052" sldId="982"/>
        </pc:sldMkLst>
        <pc:spChg chg="mod">
          <ac:chgData name="WAUQUIER, Nadia" userId="S::wauquiern@who.int::9aff5815-3c2f-4de1-a1ad-7f60375e98d2" providerId="AD" clId="Web-{CCB952AA-B2F2-C70F-DC20-F8A787CB58CA}" dt="2024-12-11T10:51:30.637" v="205" actId="20577"/>
          <ac:spMkLst>
            <pc:docMk/>
            <pc:sldMk cId="3527907052" sldId="982"/>
            <ac:spMk id="9" creationId="{E0D58745-8389-C282-4199-CD3B6B1ED751}"/>
          </ac:spMkLst>
        </pc:spChg>
      </pc:sldChg>
      <pc:sldChg chg="modSp modCm">
        <pc:chgData name="WAUQUIER, Nadia" userId="S::wauquiern@who.int::9aff5815-3c2f-4de1-a1ad-7f60375e98d2" providerId="AD" clId="Web-{CCB952AA-B2F2-C70F-DC20-F8A787CB58CA}" dt="2024-12-11T10:52:52.826" v="240" actId="20577"/>
        <pc:sldMkLst>
          <pc:docMk/>
          <pc:sldMk cId="3974556088" sldId="983"/>
        </pc:sldMkLst>
        <pc:spChg chg="mod">
          <ac:chgData name="WAUQUIER, Nadia" userId="S::wauquiern@who.int::9aff5815-3c2f-4de1-a1ad-7f60375e98d2" providerId="AD" clId="Web-{CCB952AA-B2F2-C70F-DC20-F8A787CB58CA}" dt="2024-12-11T10:27:30.529" v="98" actId="20577"/>
          <ac:spMkLst>
            <pc:docMk/>
            <pc:sldMk cId="3974556088" sldId="983"/>
            <ac:spMk id="3" creationId="{78AAC95F-C1AC-AF49-38E0-1D84167D6BFD}"/>
          </ac:spMkLst>
        </pc:spChg>
        <pc:spChg chg="mod">
          <ac:chgData name="WAUQUIER, Nadia" userId="S::wauquiern@who.int::9aff5815-3c2f-4de1-a1ad-7f60375e98d2" providerId="AD" clId="Web-{CCB952AA-B2F2-C70F-DC20-F8A787CB58CA}" dt="2024-12-11T10:52:52.826" v="240" actId="20577"/>
          <ac:spMkLst>
            <pc:docMk/>
            <pc:sldMk cId="3974556088" sldId="983"/>
            <ac:spMk id="5" creationId="{AA6F6557-749B-4C9A-EBE3-8587047D176D}"/>
          </ac:spMkLst>
        </pc:spChg>
        <pc:spChg chg="mod">
          <ac:chgData name="WAUQUIER, Nadia" userId="S::wauquiern@who.int::9aff5815-3c2f-4de1-a1ad-7f60375e98d2" providerId="AD" clId="Web-{CCB952AA-B2F2-C70F-DC20-F8A787CB58CA}" dt="2024-12-11T10:40:30.217" v="112" actId="20577"/>
          <ac:spMkLst>
            <pc:docMk/>
            <pc:sldMk cId="3974556088" sldId="983"/>
            <ac:spMk id="8" creationId="{758CB096-6E1D-103B-0B00-9BE8C9898F1C}"/>
          </ac:spMkLst>
        </pc:spChg>
        <pc:spChg chg="mod">
          <ac:chgData name="WAUQUIER, Nadia" userId="S::wauquiern@who.int::9aff5815-3c2f-4de1-a1ad-7f60375e98d2" providerId="AD" clId="Web-{CCB952AA-B2F2-C70F-DC20-F8A787CB58CA}" dt="2024-12-11T10:16:25.406" v="28" actId="20577"/>
          <ac:spMkLst>
            <pc:docMk/>
            <pc:sldMk cId="3974556088" sldId="983"/>
            <ac:spMk id="12" creationId="{3ACF2243-8D52-6868-D5C5-39319D85AC37}"/>
          </ac:spMkLst>
        </pc:spChg>
        <pc:spChg chg="mod">
          <ac:chgData name="WAUQUIER, Nadia" userId="S::wauquiern@who.int::9aff5815-3c2f-4de1-a1ad-7f60375e98d2" providerId="AD" clId="Web-{CCB952AA-B2F2-C70F-DC20-F8A787CB58CA}" dt="2024-12-11T10:40:34.717" v="113" actId="20577"/>
          <ac:spMkLst>
            <pc:docMk/>
            <pc:sldMk cId="3974556088" sldId="983"/>
            <ac:spMk id="13" creationId="{CBED066A-7D1F-4326-043A-1983193660DB}"/>
          </ac:spMkLst>
        </pc:spChg>
        <pc:extLst>
          <p:ext xmlns:p="http://schemas.openxmlformats.org/presentationml/2006/main" uri="{D6D511B9-2390-475A-947B-AFAB55BFBCF1}">
            <pc226:cmChg xmlns:pc226="http://schemas.microsoft.com/office/powerpoint/2022/06/main/command" chg="mod">
              <pc226:chgData name="WAUQUIER, Nadia" userId="S::wauquiern@who.int::9aff5815-3c2f-4de1-a1ad-7f60375e98d2" providerId="AD" clId="Web-{CCB952AA-B2F2-C70F-DC20-F8A787CB58CA}" dt="2024-12-11T10:52:51.811" v="238" actId="20577"/>
              <pc2:cmMkLst xmlns:pc2="http://schemas.microsoft.com/office/powerpoint/2019/9/main/command">
                <pc:docMk/>
                <pc:sldMk cId="3974556088" sldId="983"/>
                <pc2:cmMk id="{7EF3164A-03A3-4144-9F83-DB55D97F7884}"/>
              </pc2:cmMkLst>
            </pc226:cmChg>
            <pc226:cmChg xmlns:pc226="http://schemas.microsoft.com/office/powerpoint/2022/06/main/command" chg="mod">
              <pc226:chgData name="WAUQUIER, Nadia" userId="S::wauquiern@who.int::9aff5815-3c2f-4de1-a1ad-7f60375e98d2" providerId="AD" clId="Web-{CCB952AA-B2F2-C70F-DC20-F8A787CB58CA}" dt="2024-12-11T10:16:25.406" v="28" actId="20577"/>
              <pc2:cmMkLst xmlns:pc2="http://schemas.microsoft.com/office/powerpoint/2019/9/main/command">
                <pc:docMk/>
                <pc:sldMk cId="3974556088" sldId="983"/>
                <pc2:cmMk id="{ED0BBA67-720C-4935-B073-A5BFAFDE691E}"/>
              </pc2:cmMkLst>
            </pc226:cmChg>
          </p:ext>
        </pc:extLst>
      </pc:sldChg>
      <pc:sldChg chg="modSp modCm modNotes">
        <pc:chgData name="WAUQUIER, Nadia" userId="S::wauquiern@who.int::9aff5815-3c2f-4de1-a1ad-7f60375e98d2" providerId="AD" clId="Web-{CCB952AA-B2F2-C70F-DC20-F8A787CB58CA}" dt="2024-12-11T10:51:25.246" v="202" actId="20577"/>
        <pc:sldMkLst>
          <pc:docMk/>
          <pc:sldMk cId="4192576288" sldId="984"/>
        </pc:sldMkLst>
        <pc:spChg chg="mod">
          <ac:chgData name="WAUQUIER, Nadia" userId="S::wauquiern@who.int::9aff5815-3c2f-4de1-a1ad-7f60375e98d2" providerId="AD" clId="Web-{CCB952AA-B2F2-C70F-DC20-F8A787CB58CA}" dt="2024-12-11T10:33:20.005" v="107" actId="20577"/>
          <ac:spMkLst>
            <pc:docMk/>
            <pc:sldMk cId="4192576288" sldId="984"/>
            <ac:spMk id="3" creationId="{857C6CE5-1108-0A1F-BA64-7B1E2F921EEE}"/>
          </ac:spMkLst>
        </pc:spChg>
        <pc:spChg chg="mod">
          <ac:chgData name="WAUQUIER, Nadia" userId="S::wauquiern@who.int::9aff5815-3c2f-4de1-a1ad-7f60375e98d2" providerId="AD" clId="Web-{CCB952AA-B2F2-C70F-DC20-F8A787CB58CA}" dt="2024-12-11T10:51:25.246" v="202" actId="20577"/>
          <ac:spMkLst>
            <pc:docMk/>
            <pc:sldMk cId="4192576288" sldId="984"/>
            <ac:spMk id="8" creationId="{BABE4871-98A5-C2CB-EB71-40AEE7117BB1}"/>
          </ac:spMkLst>
        </pc:spChg>
        <pc:extLst>
          <p:ext xmlns:p="http://schemas.openxmlformats.org/presentationml/2006/main" uri="{D6D511B9-2390-475A-947B-AFAB55BFBCF1}">
            <pc226:cmChg xmlns:pc226="http://schemas.microsoft.com/office/powerpoint/2022/06/main/command" chg="mod">
              <pc226:chgData name="WAUQUIER, Nadia" userId="S::wauquiern@who.int::9aff5815-3c2f-4de1-a1ad-7f60375e98d2" providerId="AD" clId="Web-{CCB952AA-B2F2-C70F-DC20-F8A787CB58CA}" dt="2024-12-11T10:28:41.187" v="101" actId="20577"/>
              <pc2:cmMkLst xmlns:pc2="http://schemas.microsoft.com/office/powerpoint/2019/9/main/command">
                <pc:docMk/>
                <pc:sldMk cId="4192576288" sldId="984"/>
                <pc2:cmMk id="{C159B87E-A8E2-4B38-9E10-674FB6B02809}"/>
              </pc2:cmMkLst>
            </pc226:cmChg>
          </p:ext>
        </pc:extLst>
      </pc:sldChg>
      <pc:sldChg chg="modSp modCm">
        <pc:chgData name="WAUQUIER, Nadia" userId="S::wauquiern@who.int::9aff5815-3c2f-4de1-a1ad-7f60375e98d2" providerId="AD" clId="Web-{CCB952AA-B2F2-C70F-DC20-F8A787CB58CA}" dt="2024-12-11T10:51:46.919" v="218" actId="20577"/>
        <pc:sldMkLst>
          <pc:docMk/>
          <pc:sldMk cId="1493769089" sldId="985"/>
        </pc:sldMkLst>
        <pc:spChg chg="mod">
          <ac:chgData name="WAUQUIER, Nadia" userId="S::wauquiern@who.int::9aff5815-3c2f-4de1-a1ad-7f60375e98d2" providerId="AD" clId="Web-{CCB952AA-B2F2-C70F-DC20-F8A787CB58CA}" dt="2024-12-11T10:19:53.722" v="64" actId="20577"/>
          <ac:spMkLst>
            <pc:docMk/>
            <pc:sldMk cId="1493769089" sldId="985"/>
            <ac:spMk id="9" creationId="{94F4C984-C003-1A4B-DC50-B0ABEC9785DB}"/>
          </ac:spMkLst>
        </pc:spChg>
        <pc:spChg chg="mod">
          <ac:chgData name="WAUQUIER, Nadia" userId="S::wauquiern@who.int::9aff5815-3c2f-4de1-a1ad-7f60375e98d2" providerId="AD" clId="Web-{CCB952AA-B2F2-C70F-DC20-F8A787CB58CA}" dt="2024-12-11T10:51:46.919" v="218" actId="20577"/>
          <ac:spMkLst>
            <pc:docMk/>
            <pc:sldMk cId="1493769089" sldId="985"/>
            <ac:spMk id="12" creationId="{0B9B1F2A-75CB-64BD-8E45-C56CC5545F6A}"/>
          </ac:spMkLst>
        </pc:spChg>
        <pc:spChg chg="mod">
          <ac:chgData name="WAUQUIER, Nadia" userId="S::wauquiern@who.int::9aff5815-3c2f-4de1-a1ad-7f60375e98d2" providerId="AD" clId="Web-{CCB952AA-B2F2-C70F-DC20-F8A787CB58CA}" dt="2024-12-11T10:19:37.800" v="57" actId="1076"/>
          <ac:spMkLst>
            <pc:docMk/>
            <pc:sldMk cId="1493769089" sldId="985"/>
            <ac:spMk id="22" creationId="{8C10BE33-120B-D867-336C-B18BFBE4DB0B}"/>
          </ac:spMkLst>
        </pc:spChg>
        <pc:spChg chg="mod">
          <ac:chgData name="WAUQUIER, Nadia" userId="S::wauquiern@who.int::9aff5815-3c2f-4de1-a1ad-7f60375e98d2" providerId="AD" clId="Web-{CCB952AA-B2F2-C70F-DC20-F8A787CB58CA}" dt="2024-12-11T10:40:19.248" v="110" actId="20577"/>
          <ac:spMkLst>
            <pc:docMk/>
            <pc:sldMk cId="1493769089" sldId="985"/>
            <ac:spMk id="26" creationId="{CCAF27D0-E870-4464-ABBA-3FEB9E9F71E8}"/>
          </ac:spMkLst>
        </pc:spChg>
        <pc:extLst>
          <p:ext xmlns:p="http://schemas.openxmlformats.org/presentationml/2006/main" uri="{D6D511B9-2390-475A-947B-AFAB55BFBCF1}">
            <pc226:cmChg xmlns:pc226="http://schemas.microsoft.com/office/powerpoint/2022/06/main/command" chg="mod">
              <pc226:chgData name="WAUQUIER, Nadia" userId="S::wauquiern@who.int::9aff5815-3c2f-4de1-a1ad-7f60375e98d2" providerId="AD" clId="Web-{CCB952AA-B2F2-C70F-DC20-F8A787CB58CA}" dt="2024-12-11T10:19:50.394" v="63" actId="20577"/>
              <pc2:cmMkLst xmlns:pc2="http://schemas.microsoft.com/office/powerpoint/2019/9/main/command">
                <pc:docMk/>
                <pc:sldMk cId="1493769089" sldId="985"/>
                <pc2:cmMk id="{1D85C388-148B-45F1-8619-3F9537C49D71}"/>
              </pc2:cmMkLst>
            </pc226:cmChg>
          </p:ext>
        </pc:extLst>
      </pc:sldChg>
      <pc:sldChg chg="modSp modCm">
        <pc:chgData name="WAUQUIER, Nadia" userId="S::wauquiern@who.int::9aff5815-3c2f-4de1-a1ad-7f60375e98d2" providerId="AD" clId="Web-{CCB952AA-B2F2-C70F-DC20-F8A787CB58CA}" dt="2024-12-11T10:06:14.908" v="2" actId="20577"/>
        <pc:sldMkLst>
          <pc:docMk/>
          <pc:sldMk cId="1667720250" sldId="997"/>
        </pc:sldMkLst>
        <pc:spChg chg="mod">
          <ac:chgData name="WAUQUIER, Nadia" userId="S::wauquiern@who.int::9aff5815-3c2f-4de1-a1ad-7f60375e98d2" providerId="AD" clId="Web-{CCB952AA-B2F2-C70F-DC20-F8A787CB58CA}" dt="2024-12-11T10:06:14.908" v="2" actId="20577"/>
          <ac:spMkLst>
            <pc:docMk/>
            <pc:sldMk cId="1667720250" sldId="997"/>
            <ac:spMk id="10" creationId="{F18073C7-D007-C00E-7819-A02332BA4F17}"/>
          </ac:spMkLst>
        </pc:spChg>
        <pc:extLst>
          <p:ext xmlns:p="http://schemas.openxmlformats.org/presentationml/2006/main" uri="{D6D511B9-2390-475A-947B-AFAB55BFBCF1}">
            <pc226:cmChg xmlns:pc226="http://schemas.microsoft.com/office/powerpoint/2022/06/main/command" chg="mod">
              <pc226:chgData name="WAUQUIER, Nadia" userId="S::wauquiern@who.int::9aff5815-3c2f-4de1-a1ad-7f60375e98d2" providerId="AD" clId="Web-{CCB952AA-B2F2-C70F-DC20-F8A787CB58CA}" dt="2024-12-11T10:06:10.377" v="1" actId="20577"/>
              <pc2:cmMkLst xmlns:pc2="http://schemas.microsoft.com/office/powerpoint/2019/9/main/command">
                <pc:docMk/>
                <pc:sldMk cId="1667720250" sldId="997"/>
                <pc2:cmMk id="{8987974E-7CAF-4C3A-8C4D-38155D393827}"/>
              </pc2:cmMkLst>
            </pc226:cmChg>
            <pc226:cmChg xmlns:pc226="http://schemas.microsoft.com/office/powerpoint/2022/06/main/command" chg="mod">
              <pc226:chgData name="WAUQUIER, Nadia" userId="S::wauquiern@who.int::9aff5815-3c2f-4de1-a1ad-7f60375e98d2" providerId="AD" clId="Web-{CCB952AA-B2F2-C70F-DC20-F8A787CB58CA}" dt="2024-12-11T10:06:10.377" v="1" actId="20577"/>
              <pc2:cmMkLst xmlns:pc2="http://schemas.microsoft.com/office/powerpoint/2019/9/main/command">
                <pc:docMk/>
                <pc:sldMk cId="1667720250" sldId="997"/>
                <pc2:cmMk id="{2491ACA1-5BE7-4484-BBEF-E14A894CC046}"/>
              </pc2:cmMkLst>
            </pc226:cmChg>
          </p:ext>
        </pc:extLst>
      </pc:sldChg>
      <pc:sldChg chg="modSp">
        <pc:chgData name="WAUQUIER, Nadia" userId="S::wauquiern@who.int::9aff5815-3c2f-4de1-a1ad-7f60375e98d2" providerId="AD" clId="Web-{CCB952AA-B2F2-C70F-DC20-F8A787CB58CA}" dt="2024-12-11T10:48:39.430" v="155" actId="20577"/>
        <pc:sldMkLst>
          <pc:docMk/>
          <pc:sldMk cId="1346105177" sldId="1000"/>
        </pc:sldMkLst>
        <pc:spChg chg="mod">
          <ac:chgData name="WAUQUIER, Nadia" userId="S::wauquiern@who.int::9aff5815-3c2f-4de1-a1ad-7f60375e98d2" providerId="AD" clId="Web-{CCB952AA-B2F2-C70F-DC20-F8A787CB58CA}" dt="2024-12-11T10:21:46.147" v="83" actId="20577"/>
          <ac:spMkLst>
            <pc:docMk/>
            <pc:sldMk cId="1346105177" sldId="1000"/>
            <ac:spMk id="5" creationId="{BF505A76-6CAC-87D8-4394-D0234E16130C}"/>
          </ac:spMkLst>
        </pc:spChg>
        <pc:spChg chg="mod">
          <ac:chgData name="WAUQUIER, Nadia" userId="S::wauquiern@who.int::9aff5815-3c2f-4de1-a1ad-7f60375e98d2" providerId="AD" clId="Web-{CCB952AA-B2F2-C70F-DC20-F8A787CB58CA}" dt="2024-12-11T10:48:39.430" v="155" actId="20577"/>
          <ac:spMkLst>
            <pc:docMk/>
            <pc:sldMk cId="1346105177" sldId="1000"/>
            <ac:spMk id="8" creationId="{5C0D051C-7DD9-249C-9B42-FF3CFFA07382}"/>
          </ac:spMkLst>
        </pc:spChg>
        <pc:spChg chg="mod">
          <ac:chgData name="WAUQUIER, Nadia" userId="S::wauquiern@who.int::9aff5815-3c2f-4de1-a1ad-7f60375e98d2" providerId="AD" clId="Web-{CCB952AA-B2F2-C70F-DC20-F8A787CB58CA}" dt="2024-12-11T10:40:01.498" v="109" actId="20577"/>
          <ac:spMkLst>
            <pc:docMk/>
            <pc:sldMk cId="1346105177" sldId="1000"/>
            <ac:spMk id="9" creationId="{0A912A1D-B3E7-86E4-49AE-74FCFA82BA8B}"/>
          </ac:spMkLst>
        </pc:spChg>
        <pc:spChg chg="mod">
          <ac:chgData name="WAUQUIER, Nadia" userId="S::wauquiern@who.int::9aff5815-3c2f-4de1-a1ad-7f60375e98d2" providerId="AD" clId="Web-{CCB952AA-B2F2-C70F-DC20-F8A787CB58CA}" dt="2024-12-11T10:39:55.232" v="108" actId="20577"/>
          <ac:spMkLst>
            <pc:docMk/>
            <pc:sldMk cId="1346105177" sldId="1000"/>
            <ac:spMk id="15" creationId="{1D0320AE-961B-67DA-65E2-0E91F962572F}"/>
          </ac:spMkLst>
        </pc:spChg>
      </pc:sldChg>
      <pc:sldChg chg="modSp modNotes">
        <pc:chgData name="WAUQUIER, Nadia" userId="S::wauquiern@who.int::9aff5815-3c2f-4de1-a1ad-7f60375e98d2" providerId="AD" clId="Web-{CCB952AA-B2F2-C70F-DC20-F8A787CB58CA}" dt="2024-12-11T10:08:34.083" v="9" actId="20577"/>
        <pc:sldMkLst>
          <pc:docMk/>
          <pc:sldMk cId="1718073529" sldId="1004"/>
        </pc:sldMkLst>
        <pc:spChg chg="mod">
          <ac:chgData name="WAUQUIER, Nadia" userId="S::wauquiern@who.int::9aff5815-3c2f-4de1-a1ad-7f60375e98d2" providerId="AD" clId="Web-{CCB952AA-B2F2-C70F-DC20-F8A787CB58CA}" dt="2024-12-11T10:08:34.083" v="9" actId="20577"/>
          <ac:spMkLst>
            <pc:docMk/>
            <pc:sldMk cId="1718073529" sldId="1004"/>
            <ac:spMk id="5" creationId="{9A9FFF3A-6D54-1CA1-90A8-54C2CCDE7688}"/>
          </ac:spMkLst>
        </pc:spChg>
      </pc:sldChg>
      <pc:sldChg chg="modSp modCm">
        <pc:chgData name="WAUQUIER, Nadia" userId="S::wauquiern@who.int::9aff5815-3c2f-4de1-a1ad-7f60375e98d2" providerId="AD" clId="Web-{CCB952AA-B2F2-C70F-DC20-F8A787CB58CA}" dt="2024-12-11T10:09:50.741" v="20" actId="20577"/>
        <pc:sldMkLst>
          <pc:docMk/>
          <pc:sldMk cId="1084426198" sldId="1005"/>
        </pc:sldMkLst>
        <pc:spChg chg="mod">
          <ac:chgData name="WAUQUIER, Nadia" userId="S::wauquiern@who.int::9aff5815-3c2f-4de1-a1ad-7f60375e98d2" providerId="AD" clId="Web-{CCB952AA-B2F2-C70F-DC20-F8A787CB58CA}" dt="2024-12-11T10:09:50.741" v="20" actId="20577"/>
          <ac:spMkLst>
            <pc:docMk/>
            <pc:sldMk cId="1084426198" sldId="1005"/>
            <ac:spMk id="10" creationId="{F18073C7-D007-C00E-7819-A02332BA4F17}"/>
          </ac:spMkLst>
        </pc:spChg>
        <pc:spChg chg="mod">
          <ac:chgData name="WAUQUIER, Nadia" userId="S::wauquiern@who.int::9aff5815-3c2f-4de1-a1ad-7f60375e98d2" providerId="AD" clId="Web-{CCB952AA-B2F2-C70F-DC20-F8A787CB58CA}" dt="2024-12-11T10:09:11.647" v="15" actId="20577"/>
          <ac:spMkLst>
            <pc:docMk/>
            <pc:sldMk cId="1084426198" sldId="1005"/>
            <ac:spMk id="13" creationId="{9BBE8B8B-F04B-DCA5-8D59-1081E82A2543}"/>
          </ac:spMkLst>
        </pc:spChg>
        <pc:spChg chg="mod">
          <ac:chgData name="WAUQUIER, Nadia" userId="S::wauquiern@who.int::9aff5815-3c2f-4de1-a1ad-7f60375e98d2" providerId="AD" clId="Web-{CCB952AA-B2F2-C70F-DC20-F8A787CB58CA}" dt="2024-12-11T10:09:17.365" v="17" actId="14100"/>
          <ac:spMkLst>
            <pc:docMk/>
            <pc:sldMk cId="1084426198" sldId="1005"/>
            <ac:spMk id="14" creationId="{8FB98657-8946-4AA1-FBB0-26A6F21824E6}"/>
          </ac:spMkLst>
        </pc:spChg>
        <pc:extLst>
          <p:ext xmlns:p="http://schemas.openxmlformats.org/presentationml/2006/main" uri="{D6D511B9-2390-475A-947B-AFAB55BFBCF1}">
            <pc226:cmChg xmlns:pc226="http://schemas.microsoft.com/office/powerpoint/2022/06/main/command" chg="mod">
              <pc226:chgData name="WAUQUIER, Nadia" userId="S::wauquiern@who.int::9aff5815-3c2f-4de1-a1ad-7f60375e98d2" providerId="AD" clId="Web-{CCB952AA-B2F2-C70F-DC20-F8A787CB58CA}" dt="2024-12-11T10:09:09.287" v="14" actId="20577"/>
              <pc2:cmMkLst xmlns:pc2="http://schemas.microsoft.com/office/powerpoint/2019/9/main/command">
                <pc:docMk/>
                <pc:sldMk cId="1084426198" sldId="1005"/>
                <pc2:cmMk id="{D43767A1-074B-4D47-9846-BAAB7BE20C5F}"/>
              </pc2:cmMkLst>
            </pc226:cmChg>
          </p:ext>
        </pc:extLst>
      </pc:sldChg>
      <pc:sldChg chg="modSp">
        <pc:chgData name="WAUQUIER, Nadia" userId="S::wauquiern@who.int::9aff5815-3c2f-4de1-a1ad-7f60375e98d2" providerId="AD" clId="Web-{CCB952AA-B2F2-C70F-DC20-F8A787CB58CA}" dt="2024-12-11T12:11:12.245" v="248" actId="20577"/>
        <pc:sldMkLst>
          <pc:docMk/>
          <pc:sldMk cId="126448620" sldId="1016"/>
        </pc:sldMkLst>
        <pc:spChg chg="mod">
          <ac:chgData name="WAUQUIER, Nadia" userId="S::wauquiern@who.int::9aff5815-3c2f-4de1-a1ad-7f60375e98d2" providerId="AD" clId="Web-{CCB952AA-B2F2-C70F-DC20-F8A787CB58CA}" dt="2024-12-11T12:11:12.245" v="248" actId="20577"/>
          <ac:spMkLst>
            <pc:docMk/>
            <pc:sldMk cId="126448620" sldId="1016"/>
            <ac:spMk id="24" creationId="{25345DF6-83BB-5AA7-9F92-713E578B7CA3}"/>
          </ac:spMkLst>
        </pc:spChg>
      </pc:sldChg>
      <pc:sldChg chg="modSp">
        <pc:chgData name="WAUQUIER, Nadia" userId="S::wauquiern@who.int::9aff5815-3c2f-4de1-a1ad-7f60375e98d2" providerId="AD" clId="Web-{CCB952AA-B2F2-C70F-DC20-F8A787CB58CA}" dt="2024-12-11T10:58:25.583" v="247" actId="20577"/>
        <pc:sldMkLst>
          <pc:docMk/>
          <pc:sldMk cId="2703333009" sldId="1017"/>
        </pc:sldMkLst>
        <pc:spChg chg="mod">
          <ac:chgData name="WAUQUIER, Nadia" userId="S::wauquiern@who.int::9aff5815-3c2f-4de1-a1ad-7f60375e98d2" providerId="AD" clId="Web-{CCB952AA-B2F2-C70F-DC20-F8A787CB58CA}" dt="2024-12-11T10:58:25.583" v="247" actId="20577"/>
          <ac:spMkLst>
            <pc:docMk/>
            <pc:sldMk cId="2703333009" sldId="1017"/>
            <ac:spMk id="3" creationId="{37281C55-D854-FA6E-C754-0AA1CE100229}"/>
          </ac:spMkLst>
        </pc:spChg>
      </pc:sldChg>
    </pc:docChg>
  </pc:docChgLst>
  <pc:docChgLst>
    <pc:chgData name="WAUQUIER, Nadia" userId="S::wauquiern@who.int::9aff5815-3c2f-4de1-a1ad-7f60375e98d2" providerId="AD" clId="Web-{CE710338-606A-C80A-1682-777EAFABB4C0}"/>
    <pc:docChg chg="modSld">
      <pc:chgData name="WAUQUIER, Nadia" userId="S::wauquiern@who.int::9aff5815-3c2f-4de1-a1ad-7f60375e98d2" providerId="AD" clId="Web-{CE710338-606A-C80A-1682-777EAFABB4C0}" dt="2025-03-20T10:35:33.380" v="76"/>
      <pc:docMkLst>
        <pc:docMk/>
      </pc:docMkLst>
      <pc:sldChg chg="modSp">
        <pc:chgData name="WAUQUIER, Nadia" userId="S::wauquiern@who.int::9aff5815-3c2f-4de1-a1ad-7f60375e98d2" providerId="AD" clId="Web-{CE710338-606A-C80A-1682-777EAFABB4C0}" dt="2025-03-19T18:27:33.835" v="0" actId="20577"/>
        <pc:sldMkLst>
          <pc:docMk/>
          <pc:sldMk cId="3443335018" sldId="702"/>
        </pc:sldMkLst>
        <pc:spChg chg="mod">
          <ac:chgData name="WAUQUIER, Nadia" userId="S::wauquiern@who.int::9aff5815-3c2f-4de1-a1ad-7f60375e98d2" providerId="AD" clId="Web-{CE710338-606A-C80A-1682-777EAFABB4C0}" dt="2025-03-19T18:27:33.835" v="0" actId="20577"/>
          <ac:spMkLst>
            <pc:docMk/>
            <pc:sldMk cId="3443335018" sldId="702"/>
            <ac:spMk id="7" creationId="{B2C1A36F-31F8-258F-F11D-F2F8BC987BFD}"/>
          </ac:spMkLst>
        </pc:spChg>
      </pc:sldChg>
      <pc:sldChg chg="modNotes">
        <pc:chgData name="WAUQUIER, Nadia" userId="S::wauquiern@who.int::9aff5815-3c2f-4de1-a1ad-7f60375e98d2" providerId="AD" clId="Web-{CE710338-606A-C80A-1682-777EAFABB4C0}" dt="2025-03-20T10:22:30.468" v="20"/>
        <pc:sldMkLst>
          <pc:docMk/>
          <pc:sldMk cId="1493769089" sldId="985"/>
        </pc:sldMkLst>
      </pc:sldChg>
      <pc:sldChg chg="modSp">
        <pc:chgData name="WAUQUIER, Nadia" userId="S::wauquiern@who.int::9aff5815-3c2f-4de1-a1ad-7f60375e98d2" providerId="AD" clId="Web-{CE710338-606A-C80A-1682-777EAFABB4C0}" dt="2025-03-20T09:32:10.298" v="17" actId="20577"/>
        <pc:sldMkLst>
          <pc:docMk/>
          <pc:sldMk cId="440555122" sldId="999"/>
        </pc:sldMkLst>
        <pc:spChg chg="mod">
          <ac:chgData name="WAUQUIER, Nadia" userId="S::wauquiern@who.int::9aff5815-3c2f-4de1-a1ad-7f60375e98d2" providerId="AD" clId="Web-{CE710338-606A-C80A-1682-777EAFABB4C0}" dt="2025-03-20T09:26:05.268" v="1" actId="20577"/>
          <ac:spMkLst>
            <pc:docMk/>
            <pc:sldMk cId="440555122" sldId="999"/>
            <ac:spMk id="9" creationId="{A25EACE7-4BBC-96DC-A25B-635A862CA599}"/>
          </ac:spMkLst>
        </pc:spChg>
        <pc:spChg chg="mod">
          <ac:chgData name="WAUQUIER, Nadia" userId="S::wauquiern@who.int::9aff5815-3c2f-4de1-a1ad-7f60375e98d2" providerId="AD" clId="Web-{CE710338-606A-C80A-1682-777EAFABB4C0}" dt="2025-03-20T09:32:10.298" v="17" actId="20577"/>
          <ac:spMkLst>
            <pc:docMk/>
            <pc:sldMk cId="440555122" sldId="999"/>
            <ac:spMk id="21" creationId="{D2361945-7BDE-3A98-2840-8387AA3C2EE7}"/>
          </ac:spMkLst>
        </pc:spChg>
      </pc:sldChg>
      <pc:sldChg chg="modNotes">
        <pc:chgData name="WAUQUIER, Nadia" userId="S::wauquiern@who.int::9aff5815-3c2f-4de1-a1ad-7f60375e98d2" providerId="AD" clId="Web-{CE710338-606A-C80A-1682-777EAFABB4C0}" dt="2025-03-20T10:35:33.380" v="76"/>
        <pc:sldMkLst>
          <pc:docMk/>
          <pc:sldMk cId="1084426198" sldId="1005"/>
        </pc:sldMkLst>
      </pc:sldChg>
    </pc:docChg>
  </pc:docChgLst>
  <pc:docChgLst>
    <pc:chgData name="WAUQUIER, Nadia" userId="S::wauquiern@who.int::9aff5815-3c2f-4de1-a1ad-7f60375e98d2" providerId="AD" clId="Web-{B5748090-0052-A58C-7E3C-64E0D9673092}"/>
    <pc:docChg chg="addSld modSld">
      <pc:chgData name="WAUQUIER, Nadia" userId="S::wauquiern@who.int::9aff5815-3c2f-4de1-a1ad-7f60375e98d2" providerId="AD" clId="Web-{B5748090-0052-A58C-7E3C-64E0D9673092}" dt="2024-12-09T17:27:58.957" v="15"/>
      <pc:docMkLst>
        <pc:docMk/>
      </pc:docMkLst>
      <pc:sldChg chg="addSp">
        <pc:chgData name="WAUQUIER, Nadia" userId="S::wauquiern@who.int::9aff5815-3c2f-4de1-a1ad-7f60375e98d2" providerId="AD" clId="Web-{B5748090-0052-A58C-7E3C-64E0D9673092}" dt="2024-12-09T17:25:22.109" v="10"/>
        <pc:sldMkLst>
          <pc:docMk/>
          <pc:sldMk cId="2421413379" sldId="698"/>
        </pc:sldMkLst>
        <pc:spChg chg="add">
          <ac:chgData name="WAUQUIER, Nadia" userId="S::wauquiern@who.int::9aff5815-3c2f-4de1-a1ad-7f60375e98d2" providerId="AD" clId="Web-{B5748090-0052-A58C-7E3C-64E0D9673092}" dt="2024-12-09T17:25:22.109" v="10"/>
          <ac:spMkLst>
            <pc:docMk/>
            <pc:sldMk cId="2421413379" sldId="698"/>
            <ac:spMk id="5" creationId="{C2EDF174-773D-97DB-CD70-8FA864CD7973}"/>
          </ac:spMkLst>
        </pc:spChg>
      </pc:sldChg>
      <pc:sldChg chg="addSp">
        <pc:chgData name="WAUQUIER, Nadia" userId="S::wauquiern@who.int::9aff5815-3c2f-4de1-a1ad-7f60375e98d2" providerId="AD" clId="Web-{B5748090-0052-A58C-7E3C-64E0D9673092}" dt="2024-12-09T17:25:43.328" v="11"/>
        <pc:sldMkLst>
          <pc:docMk/>
          <pc:sldMk cId="3443335018" sldId="702"/>
        </pc:sldMkLst>
        <pc:spChg chg="add">
          <ac:chgData name="WAUQUIER, Nadia" userId="S::wauquiern@who.int::9aff5815-3c2f-4de1-a1ad-7f60375e98d2" providerId="AD" clId="Web-{B5748090-0052-A58C-7E3C-64E0D9673092}" dt="2024-12-09T17:25:43.328" v="11"/>
          <ac:spMkLst>
            <pc:docMk/>
            <pc:sldMk cId="3443335018" sldId="702"/>
            <ac:spMk id="6" creationId="{11AC46F3-D049-1AEA-8AAE-56157B6B9AD2}"/>
          </ac:spMkLst>
        </pc:spChg>
      </pc:sldChg>
      <pc:sldChg chg="addSp">
        <pc:chgData name="WAUQUIER, Nadia" userId="S::wauquiern@who.int::9aff5815-3c2f-4de1-a1ad-7f60375e98d2" providerId="AD" clId="Web-{B5748090-0052-A58C-7E3C-64E0D9673092}" dt="2024-12-09T17:27:33.941" v="13"/>
        <pc:sldMkLst>
          <pc:docMk/>
          <pc:sldMk cId="4195924943" sldId="704"/>
        </pc:sldMkLst>
        <pc:spChg chg="add">
          <ac:chgData name="WAUQUIER, Nadia" userId="S::wauquiern@who.int::9aff5815-3c2f-4de1-a1ad-7f60375e98d2" providerId="AD" clId="Web-{B5748090-0052-A58C-7E3C-64E0D9673092}" dt="2024-12-09T17:27:33.941" v="13"/>
          <ac:spMkLst>
            <pc:docMk/>
            <pc:sldMk cId="4195924943" sldId="704"/>
            <ac:spMk id="8" creationId="{A7E0EBDC-882A-76D9-914D-9ED5FC059B6E}"/>
          </ac:spMkLst>
        </pc:spChg>
      </pc:sldChg>
      <pc:sldChg chg="addSp delSp">
        <pc:chgData name="WAUQUIER, Nadia" userId="S::wauquiern@who.int::9aff5815-3c2f-4de1-a1ad-7f60375e98d2" providerId="AD" clId="Web-{B5748090-0052-A58C-7E3C-64E0D9673092}" dt="2024-12-09T17:25:15.968" v="9"/>
        <pc:sldMkLst>
          <pc:docMk/>
          <pc:sldMk cId="1913648885" sldId="710"/>
        </pc:sldMkLst>
      </pc:sldChg>
      <pc:sldChg chg="addSp modSp">
        <pc:chgData name="WAUQUIER, Nadia" userId="S::wauquiern@who.int::9aff5815-3c2f-4de1-a1ad-7f60375e98d2" providerId="AD" clId="Web-{B5748090-0052-A58C-7E3C-64E0D9673092}" dt="2024-12-09T17:23:54.778" v="4" actId="20577"/>
        <pc:sldMkLst>
          <pc:docMk/>
          <pc:sldMk cId="1744004988" sldId="975"/>
        </pc:sldMkLst>
        <pc:spChg chg="add mod">
          <ac:chgData name="WAUQUIER, Nadia" userId="S::wauquiern@who.int::9aff5815-3c2f-4de1-a1ad-7f60375e98d2" providerId="AD" clId="Web-{B5748090-0052-A58C-7E3C-64E0D9673092}" dt="2024-12-09T17:23:54.778" v="4" actId="20577"/>
          <ac:spMkLst>
            <pc:docMk/>
            <pc:sldMk cId="1744004988" sldId="975"/>
            <ac:spMk id="10" creationId="{66758818-9129-3304-8D51-742A7B39DEA7}"/>
          </ac:spMkLst>
        </pc:spChg>
      </pc:sldChg>
      <pc:sldChg chg="addSp">
        <pc:chgData name="WAUQUIER, Nadia" userId="S::wauquiern@who.int::9aff5815-3c2f-4de1-a1ad-7f60375e98d2" providerId="AD" clId="Web-{B5748090-0052-A58C-7E3C-64E0D9673092}" dt="2024-12-09T17:24:02.137" v="5"/>
        <pc:sldMkLst>
          <pc:docMk/>
          <pc:sldMk cId="3364476072" sldId="976"/>
        </pc:sldMkLst>
        <pc:spChg chg="add">
          <ac:chgData name="WAUQUIER, Nadia" userId="S::wauquiern@who.int::9aff5815-3c2f-4de1-a1ad-7f60375e98d2" providerId="AD" clId="Web-{B5748090-0052-A58C-7E3C-64E0D9673092}" dt="2024-12-09T17:24:02.137" v="5"/>
          <ac:spMkLst>
            <pc:docMk/>
            <pc:sldMk cId="3364476072" sldId="976"/>
            <ac:spMk id="4" creationId="{FE4EF267-DC89-E317-3E7A-0A529C80D32B}"/>
          </ac:spMkLst>
        </pc:spChg>
      </pc:sldChg>
      <pc:sldChg chg="addSp">
        <pc:chgData name="WAUQUIER, Nadia" userId="S::wauquiern@who.int::9aff5815-3c2f-4de1-a1ad-7f60375e98d2" providerId="AD" clId="Web-{B5748090-0052-A58C-7E3C-64E0D9673092}" dt="2024-12-09T17:27:54.145" v="14"/>
        <pc:sldMkLst>
          <pc:docMk/>
          <pc:sldMk cId="1667720250" sldId="997"/>
        </pc:sldMkLst>
        <pc:spChg chg="add">
          <ac:chgData name="WAUQUIER, Nadia" userId="S::wauquiern@who.int::9aff5815-3c2f-4de1-a1ad-7f60375e98d2" providerId="AD" clId="Web-{B5748090-0052-A58C-7E3C-64E0D9673092}" dt="2024-12-09T17:27:54.145" v="14"/>
          <ac:spMkLst>
            <pc:docMk/>
            <pc:sldMk cId="1667720250" sldId="997"/>
            <ac:spMk id="4" creationId="{840D1761-9F13-63BA-2059-2EE3A2463CC7}"/>
          </ac:spMkLst>
        </pc:spChg>
      </pc:sldChg>
      <pc:sldChg chg="addSp">
        <pc:chgData name="WAUQUIER, Nadia" userId="S::wauquiern@who.int::9aff5815-3c2f-4de1-a1ad-7f60375e98d2" providerId="AD" clId="Web-{B5748090-0052-A58C-7E3C-64E0D9673092}" dt="2024-12-09T17:27:58.957" v="15"/>
        <pc:sldMkLst>
          <pc:docMk/>
          <pc:sldMk cId="688468965" sldId="1003"/>
        </pc:sldMkLst>
        <pc:spChg chg="add">
          <ac:chgData name="WAUQUIER, Nadia" userId="S::wauquiern@who.int::9aff5815-3c2f-4de1-a1ad-7f60375e98d2" providerId="AD" clId="Web-{B5748090-0052-A58C-7E3C-64E0D9673092}" dt="2024-12-09T17:27:58.957" v="15"/>
          <ac:spMkLst>
            <pc:docMk/>
            <pc:sldMk cId="688468965" sldId="1003"/>
            <ac:spMk id="3" creationId="{68286FA5-ABF2-5639-23C4-B75CD77C3205}"/>
          </ac:spMkLst>
        </pc:spChg>
      </pc:sldChg>
      <pc:sldChg chg="addSp">
        <pc:chgData name="WAUQUIER, Nadia" userId="S::wauquiern@who.int::9aff5815-3c2f-4de1-a1ad-7f60375e98d2" providerId="AD" clId="Web-{B5748090-0052-A58C-7E3C-64E0D9673092}" dt="2024-12-09T17:26:08.704" v="12"/>
        <pc:sldMkLst>
          <pc:docMk/>
          <pc:sldMk cId="126448620" sldId="1016"/>
        </pc:sldMkLst>
        <pc:spChg chg="add">
          <ac:chgData name="WAUQUIER, Nadia" userId="S::wauquiern@who.int::9aff5815-3c2f-4de1-a1ad-7f60375e98d2" providerId="AD" clId="Web-{B5748090-0052-A58C-7E3C-64E0D9673092}" dt="2024-12-09T17:26:08.704" v="12"/>
          <ac:spMkLst>
            <pc:docMk/>
            <pc:sldMk cId="126448620" sldId="1016"/>
            <ac:spMk id="12" creationId="{4235E041-9557-1781-0562-39E9E18145B0}"/>
          </ac:spMkLst>
        </pc:spChg>
      </pc:sldChg>
      <pc:sldChg chg="add">
        <pc:chgData name="WAUQUIER, Nadia" userId="S::wauquiern@who.int::9aff5815-3c2f-4de1-a1ad-7f60375e98d2" providerId="AD" clId="Web-{B5748090-0052-A58C-7E3C-64E0D9673092}" dt="2024-12-09T17:02:34.622" v="0"/>
        <pc:sldMkLst>
          <pc:docMk/>
          <pc:sldMk cId="2703333009" sldId="1017"/>
        </pc:sldMkLst>
      </pc:sldChg>
    </pc:docChg>
  </pc:docChgLst>
  <pc:docChgLst>
    <pc:chgData name="WAUQUIER, Nadia" userId="S::wauquiern@who.int::9aff5815-3c2f-4de1-a1ad-7f60375e98d2" providerId="AD" clId="Web-{3456B133-7F5D-746C-6DC0-F75F9294B48A}"/>
    <pc:docChg chg="modSld">
      <pc:chgData name="WAUQUIER, Nadia" userId="S::wauquiern@who.int::9aff5815-3c2f-4de1-a1ad-7f60375e98d2" providerId="AD" clId="Web-{3456B133-7F5D-746C-6DC0-F75F9294B48A}" dt="2025-01-13T10:20:33.303" v="14" actId="20577"/>
      <pc:docMkLst>
        <pc:docMk/>
      </pc:docMkLst>
      <pc:sldChg chg="modSp">
        <pc:chgData name="WAUQUIER, Nadia" userId="S::wauquiern@who.int::9aff5815-3c2f-4de1-a1ad-7f60375e98d2" providerId="AD" clId="Web-{3456B133-7F5D-746C-6DC0-F75F9294B48A}" dt="2025-01-13T10:17:07.983" v="7" actId="20577"/>
        <pc:sldMkLst>
          <pc:docMk/>
          <pc:sldMk cId="2956939688" sldId="979"/>
        </pc:sldMkLst>
        <pc:spChg chg="mod">
          <ac:chgData name="WAUQUIER, Nadia" userId="S::wauquiern@who.int::9aff5815-3c2f-4de1-a1ad-7f60375e98d2" providerId="AD" clId="Web-{3456B133-7F5D-746C-6DC0-F75F9294B48A}" dt="2025-01-13T10:17:01.155" v="4" actId="14100"/>
          <ac:spMkLst>
            <pc:docMk/>
            <pc:sldMk cId="2956939688" sldId="979"/>
            <ac:spMk id="3" creationId="{C04710F9-29E2-2AEA-EE77-202A8CB32731}"/>
          </ac:spMkLst>
        </pc:spChg>
        <pc:spChg chg="mod">
          <ac:chgData name="WAUQUIER, Nadia" userId="S::wauquiern@who.int::9aff5815-3c2f-4de1-a1ad-7f60375e98d2" providerId="AD" clId="Web-{3456B133-7F5D-746C-6DC0-F75F9294B48A}" dt="2025-01-13T10:16:54.108" v="1" actId="20577"/>
          <ac:spMkLst>
            <pc:docMk/>
            <pc:sldMk cId="2956939688" sldId="979"/>
            <ac:spMk id="5" creationId="{9F982D0B-E2CA-12D2-AD2E-C9C638C5292B}"/>
          </ac:spMkLst>
        </pc:spChg>
        <pc:spChg chg="mod">
          <ac:chgData name="WAUQUIER, Nadia" userId="S::wauquiern@who.int::9aff5815-3c2f-4de1-a1ad-7f60375e98d2" providerId="AD" clId="Web-{3456B133-7F5D-746C-6DC0-F75F9294B48A}" dt="2025-01-13T10:17:01.920" v="5" actId="20577"/>
          <ac:spMkLst>
            <pc:docMk/>
            <pc:sldMk cId="2956939688" sldId="979"/>
            <ac:spMk id="8" creationId="{700F9F31-74C9-E58F-20D4-1F89B686EDFE}"/>
          </ac:spMkLst>
        </pc:spChg>
        <pc:spChg chg="mod">
          <ac:chgData name="WAUQUIER, Nadia" userId="S::wauquiern@who.int::9aff5815-3c2f-4de1-a1ad-7f60375e98d2" providerId="AD" clId="Web-{3456B133-7F5D-746C-6DC0-F75F9294B48A}" dt="2025-01-13T10:17:04.811" v="6" actId="20577"/>
          <ac:spMkLst>
            <pc:docMk/>
            <pc:sldMk cId="2956939688" sldId="979"/>
            <ac:spMk id="10" creationId="{863B1ADC-5EBE-1F1E-6E53-908E1D316289}"/>
          </ac:spMkLst>
        </pc:spChg>
        <pc:spChg chg="mod">
          <ac:chgData name="WAUQUIER, Nadia" userId="S::wauquiern@who.int::9aff5815-3c2f-4de1-a1ad-7f60375e98d2" providerId="AD" clId="Web-{3456B133-7F5D-746C-6DC0-F75F9294B48A}" dt="2025-01-13T10:17:07.983" v="7" actId="20577"/>
          <ac:spMkLst>
            <pc:docMk/>
            <pc:sldMk cId="2956939688" sldId="979"/>
            <ac:spMk id="18" creationId="{D9331CCA-544B-C6B6-FF6A-03BB6AD45C11}"/>
          </ac:spMkLst>
        </pc:spChg>
      </pc:sldChg>
      <pc:sldChg chg="modSp">
        <pc:chgData name="WAUQUIER, Nadia" userId="S::wauquiern@who.int::9aff5815-3c2f-4de1-a1ad-7f60375e98d2" providerId="AD" clId="Web-{3456B133-7F5D-746C-6DC0-F75F9294B48A}" dt="2025-01-13T10:18:35.611" v="12" actId="20577"/>
        <pc:sldMkLst>
          <pc:docMk/>
          <pc:sldMk cId="1493769089" sldId="985"/>
        </pc:sldMkLst>
        <pc:spChg chg="mod">
          <ac:chgData name="WAUQUIER, Nadia" userId="S::wauquiern@who.int::9aff5815-3c2f-4de1-a1ad-7f60375e98d2" providerId="AD" clId="Web-{3456B133-7F5D-746C-6DC0-F75F9294B48A}" dt="2025-01-13T10:18:35.611" v="12" actId="20577"/>
          <ac:spMkLst>
            <pc:docMk/>
            <pc:sldMk cId="1493769089" sldId="985"/>
            <ac:spMk id="12" creationId="{0B9B1F2A-75CB-64BD-8E45-C56CC5545F6A}"/>
          </ac:spMkLst>
        </pc:spChg>
      </pc:sldChg>
      <pc:sldChg chg="modSp">
        <pc:chgData name="WAUQUIER, Nadia" userId="S::wauquiern@who.int::9aff5815-3c2f-4de1-a1ad-7f60375e98d2" providerId="AD" clId="Web-{3456B133-7F5D-746C-6DC0-F75F9294B48A}" dt="2025-01-13T10:20:33.303" v="14" actId="20577"/>
        <pc:sldMkLst>
          <pc:docMk/>
          <pc:sldMk cId="1668524727" sldId="1014"/>
        </pc:sldMkLst>
        <pc:spChg chg="mod">
          <ac:chgData name="WAUQUIER, Nadia" userId="S::wauquiern@who.int::9aff5815-3c2f-4de1-a1ad-7f60375e98d2" providerId="AD" clId="Web-{3456B133-7F5D-746C-6DC0-F75F9294B48A}" dt="2025-01-13T10:20:33.303" v="14" actId="20577"/>
          <ac:spMkLst>
            <pc:docMk/>
            <pc:sldMk cId="1668524727" sldId="1014"/>
            <ac:spMk id="38" creationId="{A0C6E2E2-6107-804C-B6D3-FEDACD625259}"/>
          </ac:spMkLst>
        </pc:spChg>
      </pc:sldChg>
    </pc:docChg>
  </pc:docChgLst>
  <pc:docChgLst>
    <pc:chgData name="ABOU FAYAD, Antoine" userId="S::aboua@who.int::3b04f215-735a-4bd0-aeb5-18cce15699c1" providerId="AD" clId="Web-{5477DDE3-DD36-E4B1-90F0-AB23458F28FE}"/>
    <pc:docChg chg="mod">
      <pc:chgData name="ABOU FAYAD, Antoine" userId="S::aboua@who.int::3b04f215-735a-4bd0-aeb5-18cce15699c1" providerId="AD" clId="Web-{5477DDE3-DD36-E4B1-90F0-AB23458F28FE}" dt="2024-12-10T17:43:03.771" v="0"/>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82019FC-E7AE-1644-A669-931860FE03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2A9C85E5-208E-024B-916A-B4C9EE4EAA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BF369C-DDD0-B948-8D27-61C9140BCD69}" type="datetimeFigureOut">
              <a:rPr lang="fr-FR" smtClean="0"/>
              <a:t>20/03/2025</a:t>
            </a:fld>
            <a:endParaRPr lang="fr-FR"/>
          </a:p>
        </p:txBody>
      </p:sp>
      <p:sp>
        <p:nvSpPr>
          <p:cNvPr id="4" name="Espace réservé du pied de page 3">
            <a:extLst>
              <a:ext uri="{FF2B5EF4-FFF2-40B4-BE49-F238E27FC236}">
                <a16:creationId xmlns:a16="http://schemas.microsoft.com/office/drawing/2014/main" id="{9628F2FD-48D3-0E4E-A7AA-9069F516F3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FC41DAB5-CEF6-494C-90E0-5F633DA3D0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B7CAEE-AC5C-1448-AF49-63C05EABE128}" type="slidenum">
              <a:rPr lang="fr-FR" smtClean="0"/>
              <a:t>‹#›</a:t>
            </a:fld>
            <a:endParaRPr lang="fr-FR"/>
          </a:p>
        </p:txBody>
      </p:sp>
    </p:spTree>
    <p:extLst>
      <p:ext uri="{BB962C8B-B14F-4D97-AF65-F5344CB8AC3E}">
        <p14:creationId xmlns:p14="http://schemas.microsoft.com/office/powerpoint/2010/main" val="2321339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DB506-4BC6-CB45-8788-4CDA7FD16C1A}" type="datetimeFigureOut">
              <a:rPr lang="en-GB" smtClean="0"/>
              <a:t>20/03/2025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504E23-EFC6-954F-B42A-4F03BD93428A}" type="slidenum">
              <a:rPr lang="en-GB" smtClean="0"/>
              <a:t>‹#›</a:t>
            </a:fld>
            <a:endParaRPr lang="en-GB"/>
          </a:p>
        </p:txBody>
      </p:sp>
    </p:spTree>
    <p:extLst>
      <p:ext uri="{BB962C8B-B14F-4D97-AF65-F5344CB8AC3E}">
        <p14:creationId xmlns:p14="http://schemas.microsoft.com/office/powerpoint/2010/main" val="370276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Calibri"/>
                <a:cs typeface="Calibri"/>
              </a:rPr>
              <a:t>Welcome to the second module of this course entitled “Sample collection, Preparation and Transport for Cholera”.</a:t>
            </a:r>
          </a:p>
          <a:p>
            <a:endParaRPr lang="en-US" sz="1800">
              <a:latin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a:t>
            </a:fld>
            <a:endParaRPr lang="en-GB"/>
          </a:p>
        </p:txBody>
      </p:sp>
    </p:spTree>
    <p:extLst>
      <p:ext uri="{BB962C8B-B14F-4D97-AF65-F5344CB8AC3E}">
        <p14:creationId xmlns:p14="http://schemas.microsoft.com/office/powerpoint/2010/main" val="2822915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sz="1200" kern="1200" dirty="0">
                <a:solidFill>
                  <a:schemeClr val="tx1"/>
                </a:solidFill>
                <a:effectLst/>
                <a:latin typeface="+mn-lt"/>
                <a:ea typeface="+mn-ea"/>
                <a:cs typeface="+mn-cs"/>
              </a:rPr>
              <a:t> test for cholera we </a:t>
            </a:r>
            <a:r>
              <a:rPr lang="en-US" dirty="0"/>
              <a:t>first need to collect a sample of stool from the patient. </a:t>
            </a:r>
          </a:p>
          <a:p>
            <a:r>
              <a:rPr lang="en-US" dirty="0"/>
              <a:t>If the patient can produce loose stool by themselves, we will collect the loose stool in a primary container before transferring some of it into a stool cup or onto a fecal swab.</a:t>
            </a:r>
            <a:endParaRPr lang="en-US">
              <a:cs typeface="Calibri"/>
            </a:endParaRPr>
          </a:p>
          <a:p>
            <a:r>
              <a:rPr lang="en-US" dirty="0"/>
              <a:t>In rare cases the patient may not be able to produce loose stool and collecting a rectal swab may be required. </a:t>
            </a:r>
            <a:r>
              <a:rPr lang="en-US" sz="1200" kern="1200" dirty="0">
                <a:solidFill>
                  <a:schemeClr val="tx1"/>
                </a:solidFill>
                <a:effectLst/>
                <a:latin typeface="+mn-lt"/>
                <a:ea typeface="+mn-ea"/>
                <a:cs typeface="+mn-cs"/>
              </a:rPr>
              <a:t>Rectal swabs are in fact rarely needed with cholera patients as these patients often have </a:t>
            </a:r>
            <a:r>
              <a:rPr lang="en-US" dirty="0"/>
              <a:t>profuse</a:t>
            </a:r>
            <a:r>
              <a:rPr lang="en-US" sz="1200" kern="1200" dirty="0">
                <a:solidFill>
                  <a:schemeClr val="tx1"/>
                </a:solidFill>
                <a:effectLst/>
                <a:latin typeface="+mn-lt"/>
                <a:ea typeface="+mn-ea"/>
                <a:cs typeface="+mn-cs"/>
              </a:rPr>
              <a:t> diarrhea.</a:t>
            </a:r>
            <a:endParaRPr lang="en-US" sz="1200" kern="1200">
              <a:solidFill>
                <a:schemeClr val="tx1"/>
              </a:solidFill>
              <a:effectLst/>
              <a:latin typeface="+mn-lt"/>
              <a:cs typeface="Calibri"/>
            </a:endParaRPr>
          </a:p>
          <a:p>
            <a:endParaRPr lang="en-US" sz="1200" kern="1200">
              <a:solidFill>
                <a:schemeClr val="tx1"/>
              </a:solidFill>
              <a:effectLst/>
              <a:latin typeface="+mn-lt"/>
              <a:ea typeface="+mn-ea"/>
              <a:cs typeface="+mn-cs"/>
            </a:endParaRPr>
          </a:p>
          <a:p>
            <a:r>
              <a:rPr lang="en-US" dirty="0"/>
              <a:t>After further sample preparation, you may have other types of samples such as a sample on filter paper or in Alkaline Peptone water. This will be presented in the next section of this module.</a:t>
            </a:r>
            <a:endParaRPr lang="en-US" dirty="0">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10</a:t>
            </a:fld>
            <a:endParaRPr lang="en-GB"/>
          </a:p>
        </p:txBody>
      </p:sp>
    </p:spTree>
    <p:extLst>
      <p:ext uri="{BB962C8B-B14F-4D97-AF65-F5344CB8AC3E}">
        <p14:creationId xmlns:p14="http://schemas.microsoft.com/office/powerpoint/2010/main" val="1172619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look further into the steps to collect a sample, a word of caution. Bleach</a:t>
            </a:r>
            <a:r>
              <a:rPr lang="en-US" sz="1200" kern="1200" dirty="0">
                <a:solidFill>
                  <a:schemeClr val="tx1"/>
                </a:solidFill>
                <a:effectLst/>
                <a:latin typeface="+mn-lt"/>
                <a:ea typeface="+mn-ea"/>
                <a:cs typeface="+mn-cs"/>
              </a:rPr>
              <a:t> or other disinfectants can kill </a:t>
            </a:r>
            <a:r>
              <a:rPr lang="en-US" dirty="0"/>
              <a:t>bacteria responsible for cholera </a:t>
            </a:r>
            <a:r>
              <a:rPr lang="en-US" sz="1200" kern="1200" dirty="0">
                <a:solidFill>
                  <a:schemeClr val="tx1"/>
                </a:solidFill>
                <a:effectLst/>
                <a:latin typeface="+mn-lt"/>
                <a:ea typeface="+mn-ea"/>
                <a:cs typeface="+mn-cs"/>
              </a:rPr>
              <a:t>in a sample. This may lead to the tests not working or not detecting cholera correctly. We would call that a false negative.</a:t>
            </a:r>
            <a:endParaRPr lang="en-US" sz="1200" kern="1200" dirty="0">
              <a:solidFill>
                <a:schemeClr val="tx1"/>
              </a:solidFill>
              <a:effectLst/>
              <a:latin typeface="+mn-lt"/>
              <a:ea typeface="Calibri"/>
              <a:cs typeface="Calibri"/>
            </a:endParaRPr>
          </a:p>
          <a:p>
            <a:r>
              <a:rPr lang="en-US" sz="1200" kern="1200" dirty="0">
                <a:solidFill>
                  <a:schemeClr val="tx1"/>
                </a:solidFill>
                <a:effectLst/>
                <a:latin typeface="+mn-lt"/>
                <a:ea typeface="+mn-ea"/>
                <a:cs typeface="+mn-cs"/>
              </a:rPr>
              <a:t>It is important </a:t>
            </a:r>
            <a:r>
              <a:rPr lang="en-US" dirty="0"/>
              <a:t>to</a:t>
            </a:r>
            <a:r>
              <a:rPr lang="en-US" sz="1200" kern="1200" dirty="0">
                <a:solidFill>
                  <a:schemeClr val="tx1"/>
                </a:solidFill>
                <a:effectLst/>
                <a:latin typeface="+mn-lt"/>
                <a:ea typeface="+mn-ea"/>
                <a:cs typeface="+mn-cs"/>
              </a:rPr>
              <a:t> be careful to collect the stool from patients </a:t>
            </a:r>
            <a:r>
              <a:rPr lang="en-US" dirty="0"/>
              <a:t>using only </a:t>
            </a:r>
            <a:r>
              <a:rPr lang="en-US" sz="1200" kern="1200" dirty="0">
                <a:solidFill>
                  <a:schemeClr val="tx1"/>
                </a:solidFill>
                <a:effectLst/>
                <a:latin typeface="+mn-lt"/>
                <a:ea typeface="+mn-ea"/>
                <a:cs typeface="+mn-cs"/>
              </a:rPr>
              <a:t>clean containers without any traces of disinfectant or detergent residue</a:t>
            </a:r>
            <a:r>
              <a:rPr lang="en-US" dirty="0"/>
              <a:t> or other contaminants such as urine</a:t>
            </a:r>
            <a:r>
              <a:rPr lang="en-US" sz="1200" kern="1200" dirty="0">
                <a:solidFill>
                  <a:schemeClr val="tx1"/>
                </a:solidFill>
                <a:effectLst/>
                <a:latin typeface="+mn-lt"/>
                <a:ea typeface="+mn-ea"/>
                <a:cs typeface="+mn-cs"/>
              </a:rPr>
              <a:t>.</a:t>
            </a:r>
            <a:r>
              <a:rPr lang="en-US" dirty="0"/>
              <a:t> Before use, bedpans and buckets should be washed, disinfected, rinsed thoroughly with clean water and dried.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11</a:t>
            </a:fld>
            <a:endParaRPr lang="en-GB"/>
          </a:p>
        </p:txBody>
      </p:sp>
    </p:spTree>
    <p:extLst>
      <p:ext uri="{BB962C8B-B14F-4D97-AF65-F5344CB8AC3E}">
        <p14:creationId xmlns:p14="http://schemas.microsoft.com/office/powerpoint/2010/main" val="975874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collect loose stool.</a:t>
            </a:r>
          </a:p>
          <a:p>
            <a:endParaRPr lang="en-US"/>
          </a:p>
          <a:p>
            <a:r>
              <a:rPr lang="en-US" dirty="0"/>
              <a:t>Ideally, the patient is able to provide you a sample themself. In that case, provide the patient with a container such as a bucket or a bedpan without traces of detergent or disinfectant, or a new plastic bag (like a zip-lock bag) or ideally a wide biodegradable paper cup with a wide enough opening for them to use to collect loose stool. </a:t>
            </a:r>
            <a:endParaRPr lang="en-US" dirty="0">
              <a:cs typeface="Calibri"/>
            </a:endParaRPr>
          </a:p>
          <a:p>
            <a:endParaRPr lang="en-US"/>
          </a:p>
          <a:p>
            <a:r>
              <a:rPr lang="en-US" dirty="0"/>
              <a:t>Explain to the patient that they should urinate before using the container or the bag. They can then pass stool in the container or bag. </a:t>
            </a:r>
            <a:endParaRPr lang="en-US" dirty="0">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12</a:t>
            </a:fld>
            <a:endParaRPr lang="en-GB"/>
          </a:p>
        </p:txBody>
      </p:sp>
    </p:spTree>
    <p:extLst>
      <p:ext uri="{BB962C8B-B14F-4D97-AF65-F5344CB8AC3E}">
        <p14:creationId xmlns:p14="http://schemas.microsoft.com/office/powerpoint/2010/main" val="1908039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 patient is bed-ridden, use a clean, unused bedpan or bucket placed under the bed or under the patient. Again, make sure the bedpan does not have any traces of bleach or other disinfectant. </a:t>
            </a:r>
          </a:p>
        </p:txBody>
      </p:sp>
      <p:sp>
        <p:nvSpPr>
          <p:cNvPr id="4" name="Slide Number Placeholder 3"/>
          <p:cNvSpPr>
            <a:spLocks noGrp="1"/>
          </p:cNvSpPr>
          <p:nvPr>
            <p:ph type="sldNum" sz="quarter" idx="5"/>
          </p:nvPr>
        </p:nvSpPr>
        <p:spPr/>
        <p:txBody>
          <a:bodyPr/>
          <a:lstStyle/>
          <a:p>
            <a:fld id="{FC504E23-EFC6-954F-B42A-4F03BD93428A}" type="slidenum">
              <a:rPr lang="en-GB" smtClean="0"/>
              <a:t>13</a:t>
            </a:fld>
            <a:endParaRPr lang="en-GB"/>
          </a:p>
        </p:txBody>
      </p:sp>
    </p:spTree>
    <p:extLst>
      <p:ext uri="{BB962C8B-B14F-4D97-AF65-F5344CB8AC3E}">
        <p14:creationId xmlns:p14="http://schemas.microsoft.com/office/powerpoint/2010/main" val="1945740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then need to transfer some stool into a stool cup. This part of the procedure can also be performed by the patient if they are able. In this case you need to provide the patient with detailed step by step instructions.</a:t>
            </a:r>
          </a:p>
          <a:p>
            <a:endParaRPr lang="en-US"/>
          </a:p>
          <a:p>
            <a:r>
              <a:rPr lang="en-US" dirty="0"/>
              <a:t>Use the stool cup spoon or a sterile wooden spatula, and scoop some of the stool into the smaller collection cup. Several big scoopfuls are needed, but no more than half a cup. </a:t>
            </a:r>
            <a:endParaRPr lang="en-US" dirty="0">
              <a:cs typeface="Calibri"/>
            </a:endParaRPr>
          </a:p>
          <a:p>
            <a:r>
              <a:rPr lang="en-US" dirty="0"/>
              <a:t>Throw away the stool leftover in the container or bag into the toilet</a:t>
            </a:r>
            <a:endParaRPr lang="en-US" dirty="0">
              <a:ea typeface="Calibri"/>
              <a:cs typeface="Calibri"/>
            </a:endParaRPr>
          </a:p>
          <a:p>
            <a:r>
              <a:rPr lang="en-US" dirty="0"/>
              <a:t> </a:t>
            </a:r>
            <a:endParaRPr lang="en-US" dirty="0">
              <a:ea typeface="Calibri"/>
              <a:cs typeface="Calibri"/>
            </a:endParaRPr>
          </a:p>
          <a:p>
            <a:r>
              <a:rPr lang="en-US" dirty="0"/>
              <a:t>Leave the container in a designated location or throw away the bag in a designated biohazard bin </a:t>
            </a:r>
            <a:endParaRPr lang="en-US" dirty="0">
              <a:ea typeface="Calibri"/>
              <a:cs typeface="Calibri"/>
            </a:endParaRPr>
          </a:p>
          <a:p>
            <a:endParaRPr lang="en-US"/>
          </a:p>
          <a:p>
            <a:r>
              <a:rPr lang="en-US" dirty="0"/>
              <a:t>Ask the patient to hand over the filled collection cup. Make sure it is tightly sealed and correctly labelled at least with the patient's ID number.</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14</a:t>
            </a:fld>
            <a:endParaRPr lang="en-GB"/>
          </a:p>
        </p:txBody>
      </p:sp>
    </p:spTree>
    <p:extLst>
      <p:ext uri="{BB962C8B-B14F-4D97-AF65-F5344CB8AC3E}">
        <p14:creationId xmlns:p14="http://schemas.microsoft.com/office/powerpoint/2010/main" val="1685999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stool in a stool cup, the laboratory may need a sample in the form of a swab in a tube of transport medium such as Cary Blair.</a:t>
            </a:r>
          </a:p>
          <a:p>
            <a:endParaRPr lang="en-US"/>
          </a:p>
          <a:p>
            <a:r>
              <a:rPr lang="en-US" dirty="0"/>
              <a:t>In this case, when you have the loose stool in a container, use a sterile cotton or polyester-tipped swab and dip it in the stool. Swirl or rotate it around for a few seconds. Be sure to pick up some mucus and shreds of tissue if any are present in the stool. Then transfer the swab tip first into the tube of transport medium, all the way to the bottom of the tube. Leave the swab in the tube, for this you may need to break off the tip. Close the tube and label it correctly.</a:t>
            </a:r>
          </a:p>
          <a:p>
            <a:endParaRPr lang="en-US" dirty="0">
              <a:ea typeface="Calibri"/>
              <a:cs typeface="Calibri"/>
            </a:endParaRPr>
          </a:p>
          <a:p>
            <a:r>
              <a:rPr lang="en-US" dirty="0">
                <a:ea typeface="Calibri"/>
                <a:cs typeface="Calibri"/>
              </a:rPr>
              <a:t>You could also perform the RDT directly from the swab but in that case do not place it in the tube of Cary Blair then.</a:t>
            </a:r>
          </a:p>
        </p:txBody>
      </p:sp>
      <p:sp>
        <p:nvSpPr>
          <p:cNvPr id="4" name="Slide Number Placeholder 3"/>
          <p:cNvSpPr>
            <a:spLocks noGrp="1"/>
          </p:cNvSpPr>
          <p:nvPr>
            <p:ph type="sldNum" sz="quarter" idx="5"/>
          </p:nvPr>
        </p:nvSpPr>
        <p:spPr/>
        <p:txBody>
          <a:bodyPr/>
          <a:lstStyle/>
          <a:p>
            <a:fld id="{FC504E23-EFC6-954F-B42A-4F03BD93428A}" type="slidenum">
              <a:rPr lang="en-GB" smtClean="0"/>
              <a:t>15</a:t>
            </a:fld>
            <a:endParaRPr lang="en-GB"/>
          </a:p>
        </p:txBody>
      </p:sp>
    </p:spTree>
    <p:extLst>
      <p:ext uri="{BB962C8B-B14F-4D97-AF65-F5344CB8AC3E}">
        <p14:creationId xmlns:p14="http://schemas.microsoft.com/office/powerpoint/2010/main" val="347464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rare cases, you will need to perform a rectal swab. This is indeed rare with cholera patients as they tend to have profuse watery diarrhea.</a:t>
            </a:r>
          </a:p>
          <a:p>
            <a:endParaRPr lang="en-US"/>
          </a:p>
          <a:p>
            <a:r>
              <a:rPr lang="en-US" dirty="0">
                <a:ea typeface="Calibri" panose="020F0502020204030204"/>
                <a:cs typeface="Calibri" panose="020F0502020204030204"/>
              </a:rPr>
              <a:t>Always ensure patient privacy and explain the procedure.</a:t>
            </a:r>
            <a:endParaRPr lang="en-US" dirty="0"/>
          </a:p>
          <a:p>
            <a:r>
              <a:rPr lang="en-US" dirty="0">
                <a:ea typeface="Calibri"/>
                <a:cs typeface="Calibri"/>
              </a:rPr>
              <a:t>If two rectal swabs are required, collect them at the same time.</a:t>
            </a:r>
            <a:endParaRPr lang="en-US" dirty="0"/>
          </a:p>
          <a:p>
            <a:endParaRPr lang="en-US" dirty="0"/>
          </a:p>
          <a:p>
            <a:r>
              <a:rPr lang="en-US" dirty="0"/>
              <a:t>So to perform a rectal swab:</a:t>
            </a:r>
            <a:endParaRPr lang="en-US" dirty="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Have the patient place themselves comfortably lying on their side with their top leg folded</a:t>
            </a:r>
            <a:endParaRPr lang="en-US" dirty="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Open the wrapper of the swab by the handle end, and never touch the sterile tip of the swab</a:t>
            </a:r>
            <a:endParaRPr lang="en-US" dirty="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t>
            </a:r>
            <a:r>
              <a:rPr lang="en-US" sz="1200" dirty="0">
                <a:latin typeface="Trebuchet MS"/>
              </a:rPr>
              <a:t>oisten the swab in sterile transport medium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a:latin typeface="Trebuchet MS"/>
              </a:rPr>
              <a:t>Insert the swab in the rectal sphincter about 3–4 cm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a:latin typeface="Trebuchet MS"/>
              </a:rPr>
              <a:t>Rotate the swab for 5 to 10 seconds, and withdraw gently </a:t>
            </a:r>
            <a:endParaRPr lang="en-HU" sz="1200" dirty="0">
              <a:latin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a:latin typeface="Trebuchet MS"/>
              </a:rPr>
              <a:t>Examine the swab and make sure there is visible fecal material. If not, repeat the procedure with a new swab.</a:t>
            </a:r>
            <a:endParaRPr lang="en-HU" sz="1200" dirty="0">
              <a:latin typeface="Trebuchet MS"/>
            </a:endParaRPr>
          </a:p>
          <a:p>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16</a:t>
            </a:fld>
            <a:endParaRPr lang="en-GB"/>
          </a:p>
        </p:txBody>
      </p:sp>
    </p:spTree>
    <p:extLst>
      <p:ext uri="{BB962C8B-B14F-4D97-AF65-F5344CB8AC3E}">
        <p14:creationId xmlns:p14="http://schemas.microsoft.com/office/powerpoint/2010/main" val="1287349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you are working with sterile swabs, it is crucial to never touch the tip of the swab otherwise it is no longer sterile and you may contaminate the sample that you aim to collect.</a:t>
            </a:r>
          </a:p>
          <a:p>
            <a:endParaRPr lang="en-US" sz="1200" kern="1200">
              <a:solidFill>
                <a:schemeClr val="tx1"/>
              </a:solidFill>
              <a:effectLst/>
              <a:latin typeface="+mn-lt"/>
              <a:ea typeface="+mn-ea"/>
              <a:cs typeface="+mn-cs"/>
            </a:endParaRPr>
          </a:p>
          <a:p>
            <a:r>
              <a:rPr lang="en-US" sz="1200" kern="1200" dirty="0">
                <a:solidFill>
                  <a:schemeClr val="tx1"/>
                </a:solidFill>
                <a:effectLst/>
                <a:latin typeface="+mn-lt"/>
                <a:ea typeface="+mn-ea"/>
                <a:cs typeface="+mn-cs"/>
              </a:rPr>
              <a:t>Only open the new swab with clean gloves, and open it by the base of the swab and not the tip. When it is removed from its package, do not let the sterile tip touch anything else but the patient or the sample.</a:t>
            </a:r>
            <a:endParaRPr lang="en-US" sz="1200" kern="1200" dirty="0">
              <a:solidFill>
                <a:schemeClr val="tx1"/>
              </a:solidFill>
              <a:latin typeface="+mn-lt"/>
              <a:ea typeface="Calibri"/>
              <a:cs typeface="Calibri"/>
            </a:endParaRPr>
          </a:p>
          <a:p>
            <a:endParaRPr lang="en-US" dirty="0">
              <a:ea typeface="Calibri"/>
              <a:cs typeface="Calibri"/>
            </a:endParaRPr>
          </a:p>
          <a:p>
            <a:r>
              <a:rPr lang="en-US" dirty="0">
                <a:ea typeface="Calibri"/>
                <a:cs typeface="Calibri"/>
              </a:rPr>
              <a:t>For some types of swabs. You may need to snap the swab handle so that it fits into the tube of Cary Blair.</a:t>
            </a:r>
          </a:p>
        </p:txBody>
      </p:sp>
      <p:sp>
        <p:nvSpPr>
          <p:cNvPr id="4" name="Slide Number Placeholder 3"/>
          <p:cNvSpPr>
            <a:spLocks noGrp="1"/>
          </p:cNvSpPr>
          <p:nvPr>
            <p:ph type="sldNum" sz="quarter" idx="5"/>
          </p:nvPr>
        </p:nvSpPr>
        <p:spPr/>
        <p:txBody>
          <a:bodyPr/>
          <a:lstStyle/>
          <a:p>
            <a:fld id="{FC504E23-EFC6-954F-B42A-4F03BD93428A}" type="slidenum">
              <a:rPr lang="en-GB" smtClean="0"/>
              <a:t>17</a:t>
            </a:fld>
            <a:endParaRPr lang="en-GB"/>
          </a:p>
        </p:txBody>
      </p:sp>
    </p:spTree>
    <p:extLst>
      <p:ext uri="{BB962C8B-B14F-4D97-AF65-F5344CB8AC3E}">
        <p14:creationId xmlns:p14="http://schemas.microsoft.com/office/powerpoint/2010/main" val="1700356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As a general rule, any biological waste needs to be disposed of appropriately. This applies to any material that have been in contact with faecal matter.</a:t>
            </a:r>
          </a:p>
          <a:p>
            <a:pPr>
              <a:defRPr/>
            </a:pPr>
            <a:endParaRPr lang="en-US">
              <a:cs typeface="Calibri"/>
            </a:endParaRPr>
          </a:p>
          <a:p>
            <a:pPr marL="0" marR="0" lvl="0" indent="0" algn="l" defTabSz="914400">
              <a:lnSpc>
                <a:spcPct val="100000"/>
              </a:lnSpc>
              <a:spcBef>
                <a:spcPts val="0"/>
              </a:spcBef>
              <a:spcAft>
                <a:spcPts val="0"/>
              </a:spcAft>
              <a:buClrTx/>
              <a:buSzTx/>
              <a:buFontTx/>
              <a:buNone/>
              <a:tabLst/>
              <a:defRPr/>
            </a:pPr>
            <a:r>
              <a:rPr lang="en-US"/>
              <a:t>If you are providing reusable buckets or containers, you will need to have a system in place to safely store, wash and sterilize these items before they can be used again. If you are providing disposable bags, there needs to be a biohazard bin available for the patient to throw it away and mechanisms in place to incinerate the biological waste and not let contaminated plastic disperse in the environment.</a:t>
            </a:r>
          </a:p>
          <a:p>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18</a:t>
            </a:fld>
            <a:endParaRPr lang="en-GB"/>
          </a:p>
        </p:txBody>
      </p:sp>
    </p:spTree>
    <p:extLst>
      <p:ext uri="{BB962C8B-B14F-4D97-AF65-F5344CB8AC3E}">
        <p14:creationId xmlns:p14="http://schemas.microsoft.com/office/powerpoint/2010/main" val="1162148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 have either a stool sample in a collection cup or have a swab (a </a:t>
            </a:r>
            <a:r>
              <a:rPr lang="en-US" err="1"/>
              <a:t>feacal</a:t>
            </a:r>
            <a:r>
              <a:rPr lang="en-US"/>
              <a:t> swab or a rectal swab), what will you be doing next?</a:t>
            </a:r>
          </a:p>
          <a:p>
            <a:endParaRPr lang="en-US"/>
          </a:p>
          <a:p>
            <a:r>
              <a:rPr lang="en-US"/>
              <a:t>You may want to prepare the sample for transport to a laboratory. We will be discussing the procedures for this in the next part of this course.</a:t>
            </a:r>
            <a:endParaRPr lang="en-US">
              <a:ea typeface="Calibri"/>
              <a:cs typeface="Calibri"/>
            </a:endParaRPr>
          </a:p>
          <a:p>
            <a:endParaRPr lang="en-US"/>
          </a:p>
          <a:p>
            <a:r>
              <a:rPr lang="en-US"/>
              <a:t>You may also be required to directly test your sample using a rapid diagnostic test. We will discuss the procedures for testing with RDT in the next module.</a:t>
            </a:r>
            <a:endParaRPr lang="en-US">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19</a:t>
            </a:fld>
            <a:endParaRPr lang="en-GB"/>
          </a:p>
        </p:txBody>
      </p:sp>
    </p:spTree>
    <p:extLst>
      <p:ext uri="{BB962C8B-B14F-4D97-AF65-F5344CB8AC3E}">
        <p14:creationId xmlns:p14="http://schemas.microsoft.com/office/powerpoint/2010/main" val="91213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300"/>
              </a:spcAft>
            </a:pPr>
            <a:r>
              <a:rPr lang="en-US" sz="1800">
                <a:latin typeface="Calibri"/>
                <a:cs typeface="Calibri"/>
              </a:rPr>
              <a:t>At the end of this module, you will be able to:</a:t>
            </a:r>
          </a:p>
          <a:p>
            <a:pPr marL="285750" indent="-285750">
              <a:lnSpc>
                <a:spcPct val="107000"/>
              </a:lnSpc>
              <a:spcAft>
                <a:spcPts val="300"/>
              </a:spcAft>
              <a:buFont typeface="Calibri"/>
              <a:buChar char="-"/>
            </a:pPr>
            <a:r>
              <a:rPr lang="en-US" sz="1800">
                <a:latin typeface="Calibri"/>
                <a:cs typeface="Calibri"/>
              </a:rPr>
              <a:t>Describe what makes for an appropriate specimen for cholera testing</a:t>
            </a:r>
          </a:p>
          <a:p>
            <a:pPr marL="285750" indent="-285750">
              <a:lnSpc>
                <a:spcPct val="107000"/>
              </a:lnSpc>
              <a:spcAft>
                <a:spcPts val="300"/>
              </a:spcAft>
              <a:buFont typeface="Calibri"/>
              <a:buChar char="-"/>
            </a:pPr>
            <a:r>
              <a:rPr lang="en-US" sz="1800">
                <a:latin typeface="Calibri"/>
                <a:cs typeface="Calibri"/>
              </a:rPr>
              <a:t>Safely collect and prepare high quality samples for cholera testing</a:t>
            </a:r>
            <a:endParaRPr lang="en-US" sz="1800">
              <a:latin typeface="Calibri" panose="020F0502020204030204" pitchFamily="34" charset="0"/>
              <a:cs typeface="Calibri"/>
            </a:endParaRPr>
          </a:p>
          <a:p>
            <a:pPr marL="285750" indent="-285750">
              <a:lnSpc>
                <a:spcPct val="107000"/>
              </a:lnSpc>
              <a:spcAft>
                <a:spcPts val="300"/>
              </a:spcAft>
              <a:buFont typeface="Calibri"/>
              <a:buChar char="-"/>
            </a:pPr>
            <a:r>
              <a:rPr lang="en-US" sz="1800">
                <a:latin typeface="Calibri"/>
                <a:cs typeface="Calibri"/>
              </a:rPr>
              <a:t>Define the key factors affecting storage and transport of these samples</a:t>
            </a:r>
            <a:endParaRPr lang="en-US" sz="1800">
              <a:latin typeface="Calibri" panose="020F0502020204030204" pitchFamily="34" charset="0"/>
              <a:cs typeface="Calibri"/>
            </a:endParaRPr>
          </a:p>
          <a:p>
            <a:pPr marL="285750" indent="-285750">
              <a:lnSpc>
                <a:spcPct val="107000"/>
              </a:lnSpc>
              <a:spcAft>
                <a:spcPts val="300"/>
              </a:spcAft>
              <a:buFont typeface="Calibri"/>
              <a:buChar char="-"/>
            </a:pPr>
            <a:r>
              <a:rPr lang="en-US" sz="1800">
                <a:latin typeface="Calibri"/>
                <a:cs typeface="Calibri"/>
              </a:rPr>
              <a:t>Identify what is needed for adequate sample transport</a:t>
            </a:r>
            <a:endParaRPr lang="en-US" sz="1800">
              <a:latin typeface="Calibri" panose="020F0502020204030204" pitchFamily="34" charset="0"/>
              <a:cs typeface="Calibri"/>
            </a:endParaRPr>
          </a:p>
          <a:p>
            <a:pPr marL="285750" indent="-285750">
              <a:lnSpc>
                <a:spcPct val="107000"/>
              </a:lnSpc>
              <a:spcAft>
                <a:spcPts val="300"/>
              </a:spcAft>
              <a:buFont typeface="Calibri"/>
              <a:buChar char="-"/>
            </a:pPr>
            <a:r>
              <a:rPr lang="en-US" sz="1800">
                <a:latin typeface="Calibri"/>
                <a:cs typeface="Calibri"/>
              </a:rPr>
              <a:t>And apply best practices for reporting with the samples</a:t>
            </a:r>
            <a:endParaRPr lang="en-US" sz="1800">
              <a:latin typeface="Calibri" panose="020F0502020204030204" pitchFamily="34" charset="0"/>
              <a:cs typeface="Calibri"/>
            </a:endParaRPr>
          </a:p>
          <a:p>
            <a:pPr marL="285750" indent="-285750">
              <a:lnSpc>
                <a:spcPct val="107000"/>
              </a:lnSpc>
              <a:spcAft>
                <a:spcPts val="300"/>
              </a:spcAft>
              <a:buFont typeface="Calibri"/>
              <a:buChar char="-"/>
            </a:pPr>
            <a:endParaRPr lang="en-US" sz="1800">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2</a:t>
            </a:fld>
            <a:endParaRPr lang="en-GB"/>
          </a:p>
        </p:txBody>
      </p:sp>
    </p:spTree>
    <p:extLst>
      <p:ext uri="{BB962C8B-B14F-4D97-AF65-F5344CB8AC3E}">
        <p14:creationId xmlns:p14="http://schemas.microsoft.com/office/powerpoint/2010/main" val="1908871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storage and preparation for transport.</a:t>
            </a:r>
          </a:p>
        </p:txBody>
      </p:sp>
      <p:sp>
        <p:nvSpPr>
          <p:cNvPr id="4" name="Slide Number Placeholder 3"/>
          <p:cNvSpPr>
            <a:spLocks noGrp="1"/>
          </p:cNvSpPr>
          <p:nvPr>
            <p:ph type="sldNum" sz="quarter" idx="5"/>
          </p:nvPr>
        </p:nvSpPr>
        <p:spPr/>
        <p:txBody>
          <a:bodyPr/>
          <a:lstStyle/>
          <a:p>
            <a:fld id="{FC504E23-EFC6-954F-B42A-4F03BD93428A}" type="slidenum">
              <a:rPr lang="en-GB" smtClean="0"/>
              <a:t>20</a:t>
            </a:fld>
            <a:endParaRPr lang="en-GB"/>
          </a:p>
        </p:txBody>
      </p:sp>
    </p:spTree>
    <p:extLst>
      <p:ext uri="{BB962C8B-B14F-4D97-AF65-F5344CB8AC3E}">
        <p14:creationId xmlns:p14="http://schemas.microsoft.com/office/powerpoint/2010/main" val="1627357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There are different methods for preparing cholera samples for transport.</a:t>
            </a:r>
          </a:p>
          <a:p>
            <a:r>
              <a:rPr lang="en-US" sz="1200" kern="1200">
                <a:solidFill>
                  <a:schemeClr val="tx1"/>
                </a:solidFill>
                <a:effectLst/>
                <a:latin typeface="+mn-lt"/>
                <a:ea typeface="+mn-ea"/>
                <a:cs typeface="+mn-cs"/>
              </a:rPr>
              <a:t>The choice of the transport method will depend on:</a:t>
            </a:r>
            <a:endParaRPr lang="en-US" sz="1200" kern="1200">
              <a:solidFill>
                <a:schemeClr val="tx1"/>
              </a:solidFill>
              <a:effectLst/>
              <a:latin typeface="+mn-lt"/>
              <a:ea typeface="Calibri"/>
              <a:cs typeface="Calibri"/>
            </a:endParaRPr>
          </a:p>
          <a:p>
            <a:pPr marL="171450" indent="-171450">
              <a:buFontTx/>
              <a:buChar char="-"/>
            </a:pPr>
            <a:r>
              <a:rPr lang="en-US" sz="1200" kern="1200">
                <a:solidFill>
                  <a:schemeClr val="tx1"/>
                </a:solidFill>
                <a:effectLst/>
                <a:latin typeface="+mn-lt"/>
                <a:ea typeface="+mn-ea"/>
                <a:cs typeface="+mn-cs"/>
              </a:rPr>
              <a:t>What resources are available. Do you have stool cups, Cary Blair swabs, </a:t>
            </a:r>
            <a:r>
              <a:rPr lang="en-US" sz="1200" kern="1200" err="1">
                <a:solidFill>
                  <a:schemeClr val="tx1"/>
                </a:solidFill>
                <a:effectLst/>
                <a:latin typeface="+mn-lt"/>
                <a:ea typeface="+mn-ea"/>
                <a:cs typeface="+mn-cs"/>
              </a:rPr>
              <a:t>etc</a:t>
            </a:r>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How long will the sample take to get to the laboratory and when it is expected to be tested. Will it get to be tested in less than 2 hours or more than 2 hours.</a:t>
            </a:r>
            <a:endParaRPr lang="en-US" sz="1200" kern="1200">
              <a:solidFill>
                <a:schemeClr val="tx1"/>
              </a:solidFill>
              <a:effectLst/>
              <a:latin typeface="+mn-lt"/>
              <a:ea typeface="Calibri"/>
              <a:cs typeface="Calibri"/>
            </a:endParaRPr>
          </a:p>
          <a:p>
            <a:pPr marL="171450" indent="-171450">
              <a:buFontTx/>
              <a:buChar char="-"/>
            </a:pPr>
            <a:r>
              <a:rPr lang="en-US" sz="1200" kern="1200">
                <a:solidFill>
                  <a:schemeClr val="tx1"/>
                </a:solidFill>
                <a:effectLst/>
                <a:latin typeface="+mn-lt"/>
                <a:ea typeface="+mn-ea"/>
                <a:cs typeface="+mn-cs"/>
              </a:rPr>
              <a:t>And what type of tests are to be performed at the laboratory. Will the lab be culturing the sample, or doing PCR for example.</a:t>
            </a:r>
            <a:r>
              <a:rPr lang="en-US"/>
              <a:t> </a:t>
            </a:r>
            <a:endParaRPr lang="en-US" sz="1200" kern="1200">
              <a:solidFill>
                <a:schemeClr val="tx1"/>
              </a:solidFill>
              <a:effectLst/>
              <a:latin typeface="+mn-lt"/>
              <a:ea typeface="Calibri"/>
              <a:cs typeface="Calibri"/>
            </a:endParaRPr>
          </a:p>
          <a:p>
            <a:pPr marL="0" indent="0">
              <a:buFontTx/>
              <a:buNone/>
            </a:pPr>
            <a:endParaRPr lang="en-US" sz="1200" kern="1200">
              <a:solidFill>
                <a:schemeClr val="tx1"/>
              </a:solidFill>
              <a:effectLst/>
              <a:latin typeface="+mn-lt"/>
              <a:ea typeface="+mn-ea"/>
              <a:cs typeface="+mn-cs"/>
            </a:endParaRPr>
          </a:p>
          <a:p>
            <a:pPr marL="0" indent="0">
              <a:buFontTx/>
              <a:buNone/>
            </a:pPr>
            <a:r>
              <a:rPr lang="en-US" sz="1200" kern="1200">
                <a:solidFill>
                  <a:schemeClr val="tx1"/>
                </a:solidFill>
                <a:effectLst/>
                <a:latin typeface="+mn-lt"/>
                <a:ea typeface="+mn-ea"/>
                <a:cs typeface="+mn-cs"/>
              </a:rPr>
              <a:t>These decisions are usually made by the </a:t>
            </a:r>
            <a:r>
              <a:rPr lang="en-US"/>
              <a:t>laboratory</a:t>
            </a:r>
            <a:r>
              <a:rPr lang="en-US" sz="1200" kern="1200">
                <a:solidFill>
                  <a:schemeClr val="tx1"/>
                </a:solidFill>
                <a:effectLst/>
                <a:latin typeface="+mn-lt"/>
                <a:ea typeface="+mn-ea"/>
                <a:cs typeface="+mn-cs"/>
              </a:rPr>
              <a:t> in coordination with the </a:t>
            </a:r>
            <a:r>
              <a:rPr lang="en-US"/>
              <a:t>surveillance</a:t>
            </a:r>
            <a:r>
              <a:rPr lang="en-US" sz="1200" kern="1200">
                <a:solidFill>
                  <a:schemeClr val="tx1"/>
                </a:solidFill>
                <a:effectLst/>
                <a:latin typeface="+mn-lt"/>
                <a:ea typeface="+mn-ea"/>
                <a:cs typeface="+mn-cs"/>
              </a:rPr>
              <a:t> team. Make sure you are always aware of the procedures required.</a:t>
            </a: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21</a:t>
            </a:fld>
            <a:endParaRPr lang="en-GB"/>
          </a:p>
        </p:txBody>
      </p:sp>
    </p:spTree>
    <p:extLst>
      <p:ext uri="{BB962C8B-B14F-4D97-AF65-F5344CB8AC3E}">
        <p14:creationId xmlns:p14="http://schemas.microsoft.com/office/powerpoint/2010/main" val="1813613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5 most common ways to prepare samples for shipping to the laboratory:</a:t>
            </a:r>
          </a:p>
          <a:p>
            <a:pPr marL="171450" indent="-171450">
              <a:buFontTx/>
              <a:buChar char="-"/>
            </a:pPr>
            <a:r>
              <a:rPr lang="en-US"/>
              <a:t>A sample can be sent directly in the stool cup</a:t>
            </a:r>
          </a:p>
          <a:p>
            <a:pPr marL="171450" indent="-171450">
              <a:buFontTx/>
              <a:buChar char="-"/>
            </a:pPr>
            <a:r>
              <a:rPr lang="en-US"/>
              <a:t>A sample can be sent in as a swab in Cary Blair transport media</a:t>
            </a:r>
          </a:p>
          <a:p>
            <a:pPr marL="171450" indent="-171450">
              <a:buFontTx/>
              <a:buChar char="-"/>
            </a:pPr>
            <a:r>
              <a:rPr lang="en-US"/>
              <a:t>A sample can be sent in a tube of Alkaline Peptone Water</a:t>
            </a:r>
          </a:p>
          <a:p>
            <a:pPr marL="171450" indent="-171450">
              <a:buFontTx/>
              <a:buChar char="-"/>
            </a:pPr>
            <a:r>
              <a:rPr lang="en-US"/>
              <a:t>A sample can be sent on wet filter paper</a:t>
            </a:r>
          </a:p>
          <a:p>
            <a:pPr marL="171450" indent="-171450">
              <a:buFontTx/>
              <a:buChar char="-"/>
            </a:pPr>
            <a:r>
              <a:rPr lang="en-US"/>
              <a:t>A sample can be sent on dry filter paper</a:t>
            </a:r>
          </a:p>
          <a:p>
            <a:pPr marL="171450" indent="-171450">
              <a:buFontTx/>
              <a:buChar char="-"/>
            </a:pPr>
            <a:endParaRPr lang="en-US"/>
          </a:p>
          <a:p>
            <a:pPr marL="0" indent="0">
              <a:buFontTx/>
              <a:buNone/>
            </a:pPr>
            <a:r>
              <a:rPr lang="en-US"/>
              <a:t>We will go through the procedures and characteristics of all these methods.</a:t>
            </a:r>
          </a:p>
        </p:txBody>
      </p:sp>
      <p:sp>
        <p:nvSpPr>
          <p:cNvPr id="4" name="Slide Number Placeholder 3"/>
          <p:cNvSpPr>
            <a:spLocks noGrp="1"/>
          </p:cNvSpPr>
          <p:nvPr>
            <p:ph type="sldNum" sz="quarter" idx="5"/>
          </p:nvPr>
        </p:nvSpPr>
        <p:spPr/>
        <p:txBody>
          <a:bodyPr/>
          <a:lstStyle/>
          <a:p>
            <a:fld id="{FC504E23-EFC6-954F-B42A-4F03BD93428A}" type="slidenum">
              <a:rPr lang="en-GB" smtClean="0"/>
              <a:t>22</a:t>
            </a:fld>
            <a:endParaRPr lang="en-GB"/>
          </a:p>
        </p:txBody>
      </p:sp>
    </p:spTree>
    <p:extLst>
      <p:ext uri="{BB962C8B-B14F-4D97-AF65-F5344CB8AC3E}">
        <p14:creationId xmlns:p14="http://schemas.microsoft.com/office/powerpoint/2010/main" val="3786098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starting the procedure, the basic safety and hygiene practices. These are key to keeping you and your community safe. </a:t>
            </a:r>
            <a:endParaRPr lang="en-US" dirty="0">
              <a:ea typeface="Calibri"/>
              <a:cs typeface="Calibri"/>
            </a:endParaRPr>
          </a:p>
          <a:p>
            <a:r>
              <a:rPr lang="en-US" dirty="0"/>
              <a:t>Wear gloves every time you collect or handle a stool sample.</a:t>
            </a:r>
          </a:p>
          <a:p>
            <a:r>
              <a:rPr lang="en-US" dirty="0"/>
              <a:t>If you have any cuts or abrasions on your skin, if possible cover them with adhesive dressing or skin tape first.</a:t>
            </a:r>
          </a:p>
          <a:p>
            <a:r>
              <a:rPr lang="en-US" dirty="0"/>
              <a:t>When you are done collecting and handling the sample, remove the gloves and wash your hands with soap. </a:t>
            </a:r>
          </a:p>
          <a:p>
            <a:r>
              <a:rPr lang="en-US" dirty="0"/>
              <a:t>Use a new pair of gloves and wash your hands in between each patient.</a:t>
            </a:r>
            <a:br>
              <a:rPr lang="en-US" dirty="0">
                <a:cs typeface="+mn-lt"/>
              </a:rPr>
            </a:br>
            <a:r>
              <a:rPr lang="en-US" dirty="0"/>
              <a:t>You may also protect your clothes by wearing scrubs or a lab coat.</a:t>
            </a:r>
          </a:p>
          <a:p>
            <a:r>
              <a:rPr lang="en-US" dirty="0"/>
              <a:t>Be sure to adhere to proper procedures for the disposal of any waste.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23</a:t>
            </a:fld>
            <a:endParaRPr lang="en-GB"/>
          </a:p>
        </p:txBody>
      </p:sp>
    </p:spTree>
    <p:extLst>
      <p:ext uri="{BB962C8B-B14F-4D97-AF65-F5344CB8AC3E}">
        <p14:creationId xmlns:p14="http://schemas.microsoft.com/office/powerpoint/2010/main" val="3627297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Clr>
                <a:srgbClr val="26BCB4"/>
              </a:buClr>
              <a:buFont typeface="Arial" panose="020B0604020202020204" pitchFamily="34" charset="0"/>
              <a:buNone/>
            </a:pPr>
            <a:r>
              <a:rPr lang="en-US" dirty="0"/>
              <a:t>The most favored transport medium for specimens with suspected Vibrio cholerae is a medium called Cary Blair.</a:t>
            </a:r>
          </a:p>
          <a:p>
            <a:pPr marL="0" indent="0">
              <a:spcAft>
                <a:spcPts val="1200"/>
              </a:spcAft>
              <a:buClr>
                <a:srgbClr val="26BCB4"/>
              </a:buClr>
              <a:buFont typeface="Arial" panose="020B0604020202020204" pitchFamily="34" charset="0"/>
              <a:buNone/>
            </a:pPr>
            <a:endParaRPr lang="en-US"/>
          </a:p>
          <a:p>
            <a:pPr marL="0" indent="0">
              <a:spcAft>
                <a:spcPts val="1200"/>
              </a:spcAft>
              <a:buClr>
                <a:srgbClr val="26BCB4"/>
              </a:buClr>
              <a:buFont typeface="Arial" panose="020B0604020202020204" pitchFamily="34" charset="0"/>
              <a:buNone/>
            </a:pPr>
            <a:r>
              <a:rPr lang="en-US" dirty="0"/>
              <a:t>You will need tubes with sterile Cary Blair medium in them. In general these tubes come with sterile swabs.</a:t>
            </a:r>
          </a:p>
          <a:p>
            <a:pPr marL="0" indent="0">
              <a:spcAft>
                <a:spcPts val="1200"/>
              </a:spcAft>
              <a:buClr>
                <a:srgbClr val="26BCB4"/>
              </a:buClr>
              <a:buFont typeface="Arial" panose="020B0604020202020204" pitchFamily="34" charset="0"/>
              <a:buNone/>
            </a:pPr>
            <a:endParaRPr lang="en-US"/>
          </a:p>
          <a:p>
            <a:pPr>
              <a:spcAft>
                <a:spcPts val="1200"/>
              </a:spcAft>
              <a:buClr>
                <a:srgbClr val="26BCB4"/>
              </a:buClr>
            </a:pPr>
            <a:r>
              <a:rPr lang="en-US" dirty="0"/>
              <a:t>If your initial sample is loose stool in a container, use a sterile swab to dip in the stool, swirl it about and transfer the swab all the way down into the tube of Cary Blair and leave it in the tube.</a:t>
            </a:r>
          </a:p>
          <a:p>
            <a:pPr>
              <a:spcAft>
                <a:spcPts val="1200"/>
              </a:spcAft>
              <a:buClr>
                <a:srgbClr val="26BCB4"/>
              </a:buClr>
            </a:pPr>
            <a:r>
              <a:rPr lang="en-US" dirty="0"/>
              <a:t>If you had to perform a rectal swab, you can place the rectal swab directly into the tube of Cary Blair.</a:t>
            </a:r>
          </a:p>
          <a:p>
            <a:pPr marL="0" indent="0">
              <a:spcAft>
                <a:spcPts val="1200"/>
              </a:spcAft>
              <a:buClr>
                <a:srgbClr val="26BCB4"/>
              </a:buClr>
              <a:buFont typeface="Arial" panose="020B0604020202020204" pitchFamily="34" charset="0"/>
              <a:buNone/>
            </a:pPr>
            <a:endParaRPr lang="en-US"/>
          </a:p>
          <a:p>
            <a:pPr marL="0" indent="0">
              <a:spcAft>
                <a:spcPts val="1200"/>
              </a:spcAft>
              <a:buClr>
                <a:srgbClr val="26BCB4"/>
              </a:buClr>
              <a:buFont typeface="Arial" panose="020B0604020202020204" pitchFamily="34" charset="0"/>
              <a:buNone/>
            </a:pPr>
            <a:r>
              <a:rPr lang="en-US" dirty="0"/>
              <a:t>On average, these samples can be stored and transported for 7 days at ambient temperature. Be careful to keep any samples out of direct sunlight.</a:t>
            </a:r>
          </a:p>
          <a:p>
            <a:pPr marL="0" indent="0">
              <a:spcAft>
                <a:spcPts val="1200"/>
              </a:spcAft>
              <a:buClr>
                <a:srgbClr val="26BCB4"/>
              </a:buClr>
              <a:buFont typeface="Arial" panose="020B0604020202020204" pitchFamily="34" charset="0"/>
              <a:buNone/>
            </a:pPr>
            <a:endParaRPr lang="en-US"/>
          </a:p>
          <a:p>
            <a:pPr>
              <a:spcAft>
                <a:spcPts val="1200"/>
              </a:spcAft>
              <a:buClr>
                <a:srgbClr val="26BCB4"/>
              </a:buClr>
            </a:pPr>
            <a:r>
              <a:rPr lang="en-US" dirty="0"/>
              <a:t>The laboratory will be able to perform culture directly from these samples, or even RDT and molecular testing but only after further processing.</a:t>
            </a:r>
          </a:p>
        </p:txBody>
      </p:sp>
      <p:sp>
        <p:nvSpPr>
          <p:cNvPr id="4" name="Slide Number Placeholder 3"/>
          <p:cNvSpPr>
            <a:spLocks noGrp="1"/>
          </p:cNvSpPr>
          <p:nvPr>
            <p:ph type="sldNum" sz="quarter" idx="5"/>
          </p:nvPr>
        </p:nvSpPr>
        <p:spPr/>
        <p:txBody>
          <a:bodyPr/>
          <a:lstStyle/>
          <a:p>
            <a:fld id="{FC504E23-EFC6-954F-B42A-4F03BD93428A}" type="slidenum">
              <a:rPr lang="en-GB" smtClean="0"/>
              <a:t>24</a:t>
            </a:fld>
            <a:endParaRPr lang="en-GB"/>
          </a:p>
        </p:txBody>
      </p:sp>
    </p:spTree>
    <p:extLst>
      <p:ext uri="{BB962C8B-B14F-4D97-AF65-F5344CB8AC3E}">
        <p14:creationId xmlns:p14="http://schemas.microsoft.com/office/powerpoint/2010/main" val="4201340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Stool samples can be sent to the laboratory in the initial simple stool cup but they would need to be tested rapidly within 2 hours of collection.</a:t>
            </a:r>
          </a:p>
          <a:p>
            <a:endParaRPr lang="en-US"/>
          </a:p>
          <a:p>
            <a:r>
              <a:rPr lang="en-US" dirty="0"/>
              <a:t>These samples must be sent at ambient temperature, ideally between 22 and 25 degrees centigrade. There is generally no need to add icepacks unless the temperature is expected to go above 35 degrees.</a:t>
            </a:r>
            <a:endParaRPr lang="en-US" dirty="0">
              <a:ea typeface="Calibri"/>
              <a:cs typeface="Calibri"/>
            </a:endParaRPr>
          </a:p>
          <a:p>
            <a:endParaRPr lang="en-US"/>
          </a:p>
          <a:p>
            <a:r>
              <a:rPr lang="en-US" dirty="0"/>
              <a:t>From these types of samples, if the tests are done rapidly, the laboratory can perform a RDT, culture or even molecular analysis.</a:t>
            </a:r>
            <a:endParaRPr lang="en-US"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25</a:t>
            </a:fld>
            <a:endParaRPr lang="en-GB"/>
          </a:p>
        </p:txBody>
      </p:sp>
    </p:spTree>
    <p:extLst>
      <p:ext uri="{BB962C8B-B14F-4D97-AF65-F5344CB8AC3E}">
        <p14:creationId xmlns:p14="http://schemas.microsoft.com/office/powerpoint/2010/main" val="3234371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Clr>
                <a:srgbClr val="26BCB4"/>
              </a:buClr>
              <a:buFont typeface="Arial" panose="020B0604020202020204" pitchFamily="34" charset="0"/>
              <a:buNone/>
            </a:pPr>
            <a:r>
              <a:rPr lang="en-US"/>
              <a:t>A sample can be suspended in Alkaline Peptone Water to favor the growth of Vibrio cholerae. This is generally not the preferred method as it requires more preparation and must be received quickly at the laboratory. </a:t>
            </a:r>
          </a:p>
          <a:p>
            <a:pPr marL="0" indent="0">
              <a:spcAft>
                <a:spcPts val="1200"/>
              </a:spcAft>
              <a:buClr>
                <a:srgbClr val="26BCB4"/>
              </a:buClr>
              <a:buFont typeface="Arial" panose="020B0604020202020204" pitchFamily="34" charset="0"/>
              <a:buNone/>
            </a:pPr>
            <a:endParaRPr lang="en-US"/>
          </a:p>
          <a:p>
            <a:pPr marL="0" indent="0">
              <a:spcAft>
                <a:spcPts val="1200"/>
              </a:spcAft>
              <a:buClr>
                <a:srgbClr val="26BCB4"/>
              </a:buClr>
              <a:buFont typeface="Arial" panose="020B0604020202020204" pitchFamily="34" charset="0"/>
              <a:buNone/>
            </a:pPr>
            <a:r>
              <a:rPr lang="en-US"/>
              <a:t>You will need prepared tubes of sterile APW and transfer pipettes or swabs.</a:t>
            </a:r>
          </a:p>
          <a:p>
            <a:pPr marL="0" indent="0">
              <a:spcAft>
                <a:spcPts val="1200"/>
              </a:spcAft>
              <a:buClr>
                <a:srgbClr val="26BCB4"/>
              </a:buClr>
              <a:buFont typeface="Arial" panose="020B0604020202020204" pitchFamily="34" charset="0"/>
              <a:buNone/>
            </a:pPr>
            <a:endParaRPr lang="en-US"/>
          </a:p>
          <a:p>
            <a:pPr marL="0" indent="0">
              <a:spcAft>
                <a:spcPts val="1200"/>
              </a:spcAft>
              <a:buClr>
                <a:srgbClr val="26BCB4"/>
              </a:buClr>
              <a:buFont typeface="Arial" panose="020B0604020202020204" pitchFamily="34" charset="0"/>
              <a:buNone/>
            </a:pPr>
            <a:r>
              <a:rPr lang="en-US"/>
              <a:t>Using a transfer pipette or swab, transfer some stool from the initial container into a tube of APW in a way that the stool should not take up more than 10% of the total volume of APW.</a:t>
            </a:r>
          </a:p>
          <a:p>
            <a:pPr marL="0" indent="0">
              <a:spcAft>
                <a:spcPts val="1200"/>
              </a:spcAft>
              <a:buClr>
                <a:srgbClr val="26BCB4"/>
              </a:buClr>
              <a:buFont typeface="Arial" panose="020B0604020202020204" pitchFamily="34" charset="0"/>
              <a:buNone/>
            </a:pPr>
            <a:endParaRPr lang="en-US"/>
          </a:p>
          <a:p>
            <a:pPr marL="0" indent="0">
              <a:spcAft>
                <a:spcPts val="1200"/>
              </a:spcAft>
              <a:buClr>
                <a:srgbClr val="26BCB4"/>
              </a:buClr>
              <a:buFont typeface="Arial" panose="020B0604020202020204" pitchFamily="34" charset="0"/>
              <a:buNone/>
            </a:pPr>
            <a:r>
              <a:rPr lang="en-US"/>
              <a:t>These samples must be tested within less than 24 hours.</a:t>
            </a:r>
          </a:p>
          <a:p>
            <a:pPr marL="0" indent="0">
              <a:spcAft>
                <a:spcPts val="1200"/>
              </a:spcAft>
              <a:buClr>
                <a:srgbClr val="26BCB4"/>
              </a:buClr>
              <a:buFont typeface="Arial" panose="020B0604020202020204" pitchFamily="34" charset="0"/>
              <a:buNone/>
            </a:pPr>
            <a:r>
              <a:rPr lang="en-US" dirty="0"/>
              <a:t>They should be transported at ambient temperature</a:t>
            </a:r>
            <a:endParaRPr lang="en-US" dirty="0">
              <a:ea typeface="Calibri"/>
              <a:cs typeface="Calibri"/>
            </a:endParaRPr>
          </a:p>
          <a:p>
            <a:pPr marL="0" indent="0">
              <a:spcAft>
                <a:spcPts val="1200"/>
              </a:spcAft>
              <a:buClr>
                <a:srgbClr val="26BCB4"/>
              </a:buClr>
              <a:buFont typeface="Arial" panose="020B0604020202020204" pitchFamily="34" charset="0"/>
              <a:buNone/>
            </a:pPr>
            <a:endParaRPr lang="en-US"/>
          </a:p>
          <a:p>
            <a:pPr marL="0" indent="0">
              <a:spcAft>
                <a:spcPts val="1200"/>
              </a:spcAft>
              <a:buClr>
                <a:srgbClr val="26BCB4"/>
              </a:buClr>
              <a:buFont typeface="Arial" panose="020B0604020202020204" pitchFamily="34" charset="0"/>
              <a:buNone/>
            </a:pPr>
            <a:r>
              <a:rPr lang="en-US" dirty="0"/>
              <a:t>And finally, this preparation in APW can be used in the laboratory for RDT, culture and molecular testing.</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26</a:t>
            </a:fld>
            <a:endParaRPr lang="en-GB"/>
          </a:p>
        </p:txBody>
      </p:sp>
    </p:spTree>
    <p:extLst>
      <p:ext uri="{BB962C8B-B14F-4D97-AF65-F5344CB8AC3E}">
        <p14:creationId xmlns:p14="http://schemas.microsoft.com/office/powerpoint/2010/main" val="966046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Aft>
                <a:spcPts val="1200"/>
              </a:spcAft>
              <a:buClr>
                <a:srgbClr val="26BCB4"/>
              </a:buClr>
              <a:buFont typeface="Arial" panose="020B0604020202020204" pitchFamily="34" charset="0"/>
              <a:buNone/>
            </a:pPr>
            <a:r>
              <a:rPr lang="en-US" dirty="0"/>
              <a:t>A sample can be sent on wet filter paper.</a:t>
            </a:r>
          </a:p>
          <a:p>
            <a:pPr marL="0" indent="0">
              <a:lnSpc>
                <a:spcPct val="150000"/>
              </a:lnSpc>
              <a:spcAft>
                <a:spcPts val="1200"/>
              </a:spcAft>
              <a:buClr>
                <a:srgbClr val="26BCB4"/>
              </a:buClr>
              <a:buFont typeface="Arial" panose="020B0604020202020204" pitchFamily="34" charset="0"/>
              <a:buNone/>
            </a:pPr>
            <a:endParaRPr lang="en-US"/>
          </a:p>
          <a:p>
            <a:pPr marL="0" indent="0">
              <a:lnSpc>
                <a:spcPct val="150000"/>
              </a:lnSpc>
              <a:spcAft>
                <a:spcPts val="1200"/>
              </a:spcAft>
              <a:buClr>
                <a:srgbClr val="26BCB4"/>
              </a:buClr>
              <a:buFont typeface="Arial" panose="020B0604020202020204" pitchFamily="34" charset="0"/>
              <a:buNone/>
            </a:pPr>
            <a:r>
              <a:rPr lang="en-US" dirty="0"/>
              <a:t>You will require filter paper disks, some saline solution, a small tube with a screw cap and a single-use needle or forceps. </a:t>
            </a:r>
          </a:p>
          <a:p>
            <a:pPr marL="0" indent="0">
              <a:lnSpc>
                <a:spcPct val="150000"/>
              </a:lnSpc>
              <a:spcAft>
                <a:spcPts val="1200"/>
              </a:spcAft>
              <a:buClr>
                <a:srgbClr val="26BCB4"/>
              </a:buClr>
              <a:buFont typeface="Arial" panose="020B0604020202020204" pitchFamily="34" charset="0"/>
              <a:buNone/>
            </a:pPr>
            <a:r>
              <a:rPr lang="en-US" dirty="0"/>
              <a:t>Use the single-use needle or forceps to dip the disk in the stool, then place that disk in the small tube, add 2 or 3 drops of saline solution and close the tube.</a:t>
            </a:r>
          </a:p>
          <a:p>
            <a:pPr marL="0" indent="0">
              <a:lnSpc>
                <a:spcPct val="150000"/>
              </a:lnSpc>
              <a:spcAft>
                <a:spcPts val="1200"/>
              </a:spcAft>
              <a:buClr>
                <a:srgbClr val="26BCB4"/>
              </a:buClr>
              <a:buFont typeface="Arial" panose="020B0604020202020204" pitchFamily="34" charset="0"/>
              <a:buNone/>
            </a:pPr>
            <a:endParaRPr lang="en-US"/>
          </a:p>
          <a:p>
            <a:pPr marL="0" indent="0">
              <a:lnSpc>
                <a:spcPct val="150000"/>
              </a:lnSpc>
              <a:spcAft>
                <a:spcPts val="1200"/>
              </a:spcAft>
              <a:buClr>
                <a:srgbClr val="26BCB4"/>
              </a:buClr>
              <a:buFont typeface="Arial" panose="020B0604020202020204" pitchFamily="34" charset="0"/>
              <a:buNone/>
            </a:pPr>
            <a:r>
              <a:rPr lang="en-US"/>
              <a:t>This way, the sample can be stored or transported for a maximum of 15 days at ambient temperature.</a:t>
            </a:r>
          </a:p>
          <a:p>
            <a:pPr marL="0" indent="0">
              <a:lnSpc>
                <a:spcPct val="150000"/>
              </a:lnSpc>
              <a:spcAft>
                <a:spcPts val="1200"/>
              </a:spcAft>
              <a:buClr>
                <a:srgbClr val="26BCB4"/>
              </a:buClr>
              <a:buFont typeface="Arial" panose="020B0604020202020204" pitchFamily="34" charset="0"/>
              <a:buNone/>
            </a:pPr>
            <a:endParaRPr lang="en-US"/>
          </a:p>
          <a:p>
            <a:pPr marL="0" indent="0">
              <a:lnSpc>
                <a:spcPct val="150000"/>
              </a:lnSpc>
              <a:spcAft>
                <a:spcPts val="1200"/>
              </a:spcAft>
              <a:buClr>
                <a:srgbClr val="26BCB4"/>
              </a:buClr>
              <a:buFont typeface="Arial" panose="020B0604020202020204" pitchFamily="34" charset="0"/>
              <a:buNone/>
            </a:pPr>
            <a:r>
              <a:rPr lang="en-US" dirty="0"/>
              <a:t>From these samples, the laboratory can perform culture or molecular tests but they will need extra processing before an RDT can be performed.</a:t>
            </a:r>
          </a:p>
        </p:txBody>
      </p:sp>
      <p:sp>
        <p:nvSpPr>
          <p:cNvPr id="4" name="Slide Number Placeholder 3"/>
          <p:cNvSpPr>
            <a:spLocks noGrp="1"/>
          </p:cNvSpPr>
          <p:nvPr>
            <p:ph type="sldNum" sz="quarter" idx="5"/>
          </p:nvPr>
        </p:nvSpPr>
        <p:spPr/>
        <p:txBody>
          <a:bodyPr/>
          <a:lstStyle/>
          <a:p>
            <a:fld id="{FC504E23-EFC6-954F-B42A-4F03BD93428A}" type="slidenum">
              <a:rPr lang="en-GB" smtClean="0"/>
              <a:t>27</a:t>
            </a:fld>
            <a:endParaRPr lang="en-GB"/>
          </a:p>
        </p:txBody>
      </p:sp>
    </p:spTree>
    <p:extLst>
      <p:ext uri="{BB962C8B-B14F-4D97-AF65-F5344CB8AC3E}">
        <p14:creationId xmlns:p14="http://schemas.microsoft.com/office/powerpoint/2010/main" val="772575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Aft>
                <a:spcPts val="1800"/>
              </a:spcAft>
              <a:buClr>
                <a:srgbClr val="26BCB4"/>
              </a:buClr>
              <a:buFont typeface="Arial" panose="020B0604020202020204" pitchFamily="34" charset="0"/>
              <a:buNone/>
            </a:pPr>
            <a:r>
              <a:rPr lang="en-US"/>
              <a:t>Samples can also be sent on dry filter paper.</a:t>
            </a:r>
          </a:p>
          <a:p>
            <a:pPr marL="0" indent="0">
              <a:lnSpc>
                <a:spcPct val="150000"/>
              </a:lnSpc>
              <a:spcAft>
                <a:spcPts val="1800"/>
              </a:spcAft>
              <a:buClr>
                <a:srgbClr val="26BCB4"/>
              </a:buClr>
              <a:buFont typeface="Arial" panose="020B0604020202020204" pitchFamily="34" charset="0"/>
              <a:buNone/>
            </a:pPr>
            <a:endParaRPr lang="en-US"/>
          </a:p>
          <a:p>
            <a:pPr marL="0" indent="0">
              <a:lnSpc>
                <a:spcPct val="150000"/>
              </a:lnSpc>
              <a:spcAft>
                <a:spcPts val="1800"/>
              </a:spcAft>
              <a:buClr>
                <a:srgbClr val="26BCB4"/>
              </a:buClr>
              <a:buFont typeface="Arial" panose="020B0604020202020204" pitchFamily="34" charset="0"/>
              <a:buNone/>
            </a:pPr>
            <a:r>
              <a:rPr lang="en-US"/>
              <a:t>For this method you will need </a:t>
            </a:r>
            <a:r>
              <a:rPr lang="en-US" err="1"/>
              <a:t>whatman</a:t>
            </a:r>
            <a:r>
              <a:rPr lang="en-US"/>
              <a:t> cards, disposable transfer pipettes, individual plastic pouches and a desiccant.</a:t>
            </a:r>
          </a:p>
          <a:p>
            <a:pPr marL="0" indent="0">
              <a:lnSpc>
                <a:spcPct val="150000"/>
              </a:lnSpc>
              <a:spcAft>
                <a:spcPts val="1800"/>
              </a:spcAft>
              <a:buClr>
                <a:srgbClr val="26BCB4"/>
              </a:buClr>
              <a:buFont typeface="Arial" panose="020B0604020202020204" pitchFamily="34" charset="0"/>
              <a:buNone/>
            </a:pPr>
            <a:endParaRPr lang="en-US"/>
          </a:p>
          <a:p>
            <a:pPr marL="0" indent="0">
              <a:lnSpc>
                <a:spcPct val="150000"/>
              </a:lnSpc>
              <a:spcAft>
                <a:spcPts val="1800"/>
              </a:spcAft>
              <a:buClr>
                <a:srgbClr val="26BCB4"/>
              </a:buClr>
              <a:buFont typeface="Arial" panose="020B0604020202020204" pitchFamily="34" charset="0"/>
              <a:buNone/>
            </a:pPr>
            <a:r>
              <a:rPr lang="en-US" dirty="0"/>
              <a:t>Use the transfer pipette to deposit one drop of watery stool onto the filter paper. Let the paper air dry before placing it into an individual pouch with desiccant.</a:t>
            </a:r>
            <a:endParaRPr lang="en-US" dirty="0">
              <a:ea typeface="Calibri"/>
              <a:cs typeface="Calibri"/>
            </a:endParaRPr>
          </a:p>
          <a:p>
            <a:pPr marL="0" indent="0">
              <a:lnSpc>
                <a:spcPct val="150000"/>
              </a:lnSpc>
              <a:spcAft>
                <a:spcPts val="1800"/>
              </a:spcAft>
              <a:buClr>
                <a:srgbClr val="26BCB4"/>
              </a:buClr>
              <a:buFont typeface="Arial" panose="020B0604020202020204" pitchFamily="34" charset="0"/>
              <a:buNone/>
            </a:pPr>
            <a:endParaRPr lang="en-US"/>
          </a:p>
          <a:p>
            <a:pPr marL="0" indent="0">
              <a:lnSpc>
                <a:spcPct val="150000"/>
              </a:lnSpc>
              <a:spcAft>
                <a:spcPts val="1800"/>
              </a:spcAft>
              <a:buClr>
                <a:srgbClr val="26BCB4"/>
              </a:buClr>
              <a:buFont typeface="Arial" panose="020B0604020202020204" pitchFamily="34" charset="0"/>
              <a:buNone/>
            </a:pPr>
            <a:r>
              <a:rPr lang="en-US" dirty="0"/>
              <a:t>Using this method, a sample can theoretically be kept indefinitely in ambient temperature however the laboratory will only be able to perform molecular analysis such as PCR and not culture or RDT.</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28</a:t>
            </a:fld>
            <a:endParaRPr lang="en-GB"/>
          </a:p>
        </p:txBody>
      </p:sp>
    </p:spTree>
    <p:extLst>
      <p:ext uri="{BB962C8B-B14F-4D97-AF65-F5344CB8AC3E}">
        <p14:creationId xmlns:p14="http://schemas.microsoft.com/office/powerpoint/2010/main" val="146532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Accurately labeling samples is critical. </a:t>
            </a:r>
          </a:p>
          <a:p>
            <a:r>
              <a:rPr lang="en-US" sz="1200" kern="1200" dirty="0">
                <a:solidFill>
                  <a:schemeClr val="tx1"/>
                </a:solidFill>
                <a:effectLst/>
                <a:latin typeface="+mn-lt"/>
                <a:ea typeface="+mn-ea"/>
                <a:cs typeface="+mn-cs"/>
              </a:rPr>
              <a:t>At a minimum, each specimen should be identified by:</a:t>
            </a:r>
            <a:endParaRPr lang="en-US" sz="1200" kern="1200" dirty="0">
              <a:solidFill>
                <a:schemeClr val="tx1"/>
              </a:solidFill>
              <a:effectLst/>
              <a:latin typeface="+mn-lt"/>
              <a:ea typeface="Calibri"/>
              <a:cs typeface="Calibri"/>
            </a:endParaRPr>
          </a:p>
          <a:p>
            <a:pPr marL="171450" indent="-171450">
              <a:buFontTx/>
              <a:buChar char="-"/>
            </a:pPr>
            <a:r>
              <a:rPr lang="en-US" sz="1200" kern="1200" dirty="0">
                <a:solidFill>
                  <a:schemeClr val="tx1"/>
                </a:solidFill>
                <a:effectLst/>
                <a:latin typeface="+mn-lt"/>
                <a:ea typeface="+mn-ea"/>
                <a:cs typeface="+mn-cs"/>
              </a:rPr>
              <a:t>patient’s name and/or unique identification number</a:t>
            </a:r>
            <a:endParaRPr lang="en-US" sz="1200" kern="1200" dirty="0">
              <a:solidFill>
                <a:schemeClr val="tx1"/>
              </a:solidFill>
              <a:effectLst/>
              <a:latin typeface="+mn-lt"/>
              <a:ea typeface="Calibri"/>
              <a:cs typeface="Calibri"/>
            </a:endParaRPr>
          </a:p>
          <a:p>
            <a:pPr marL="171450" indent="-171450">
              <a:buFontTx/>
              <a:buChar char="-"/>
            </a:pPr>
            <a:r>
              <a:rPr lang="en-US" sz="1200" kern="1200" dirty="0">
                <a:solidFill>
                  <a:schemeClr val="tx1"/>
                </a:solidFill>
                <a:effectLst/>
                <a:latin typeface="+mn-lt"/>
                <a:ea typeface="+mn-ea"/>
                <a:cs typeface="+mn-cs"/>
              </a:rPr>
              <a:t>The time and date of collection of the sample</a:t>
            </a:r>
            <a:endParaRPr lang="en-US" sz="1200" kern="1200" dirty="0">
              <a:solidFill>
                <a:schemeClr val="tx1"/>
              </a:solidFill>
              <a:effectLst/>
              <a:latin typeface="+mn-lt"/>
              <a:ea typeface="Calibri"/>
              <a:cs typeface="Calibri"/>
            </a:endParaRPr>
          </a:p>
          <a:p>
            <a:pPr marL="171450" indent="-171450">
              <a:buFontTx/>
              <a:buChar char="-"/>
            </a:pPr>
            <a:r>
              <a:rPr lang="en-US" sz="1200" kern="1200" dirty="0">
                <a:solidFill>
                  <a:schemeClr val="tx1"/>
                </a:solidFill>
                <a:effectLst/>
                <a:latin typeface="+mn-lt"/>
                <a:ea typeface="+mn-ea"/>
                <a:cs typeface="+mn-cs"/>
              </a:rPr>
              <a:t>The initials or name of the person having collected the sample</a:t>
            </a:r>
            <a:endParaRPr lang="en-US" sz="1200" kern="1200" dirty="0">
              <a:solidFill>
                <a:schemeClr val="tx1"/>
              </a:solidFill>
              <a:effectLst/>
              <a:latin typeface="+mn-lt"/>
              <a:ea typeface="Calibri"/>
              <a:cs typeface="Calibri"/>
            </a:endParaRPr>
          </a:p>
          <a:p>
            <a:pPr marL="0" indent="0">
              <a:buFontTx/>
              <a:buNone/>
            </a:pPr>
            <a:endParaRPr lang="en-US" sz="1200" kern="120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Other information can be important such as what test has been ordered.</a:t>
            </a:r>
            <a:endParaRPr lang="en-US" sz="1200" kern="1200" dirty="0">
              <a:solidFill>
                <a:schemeClr val="tx1"/>
              </a:solidFill>
              <a:effectLst/>
              <a:latin typeface="+mn-lt"/>
              <a:ea typeface="Calibri"/>
              <a:cs typeface="Calibri"/>
            </a:endParaRPr>
          </a:p>
          <a:p>
            <a:pPr marL="0" indent="0">
              <a:buFontTx/>
              <a:buNone/>
            </a:pPr>
            <a:r>
              <a:rPr lang="en-US" sz="1200" kern="1200" dirty="0">
                <a:solidFill>
                  <a:schemeClr val="tx1"/>
                </a:solidFill>
                <a:effectLst/>
                <a:latin typeface="+mn-lt"/>
                <a:ea typeface="+mn-ea"/>
                <a:cs typeface="+mn-cs"/>
              </a:rPr>
              <a:t>If possible, use computer-generated bar codes linked to the complete electronic information of the patient.</a:t>
            </a:r>
            <a:endParaRPr lang="en-US" sz="1200" kern="1200" dirty="0">
              <a:solidFill>
                <a:schemeClr val="tx1"/>
              </a:solidFill>
              <a:effectLst/>
              <a:latin typeface="+mn-lt"/>
              <a:ea typeface="Calibri"/>
              <a:cs typeface="Calibri"/>
            </a:endParaRPr>
          </a:p>
          <a:p>
            <a:pPr marL="0" indent="0">
              <a:buFontTx/>
              <a:buNone/>
            </a:pPr>
            <a:r>
              <a:rPr lang="en-US" sz="1200" kern="1200" dirty="0">
                <a:solidFill>
                  <a:schemeClr val="tx1"/>
                </a:solidFill>
                <a:effectLst/>
                <a:latin typeface="+mn-lt"/>
                <a:ea typeface="+mn-ea"/>
                <a:cs typeface="+mn-cs"/>
              </a:rPr>
              <a:t>Be sure to adhere to local guidelines within </a:t>
            </a:r>
            <a:r>
              <a:rPr lang="en-US" dirty="0"/>
              <a:t>the country you are in.</a:t>
            </a:r>
            <a:br>
              <a:rPr lang="en-US" dirty="0">
                <a:cs typeface="+mn-lt"/>
              </a:rPr>
            </a:b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29</a:t>
            </a:fld>
            <a:endParaRPr lang="en-GB"/>
          </a:p>
        </p:txBody>
      </p:sp>
    </p:spTree>
    <p:extLst>
      <p:ext uri="{BB962C8B-B14F-4D97-AF65-F5344CB8AC3E}">
        <p14:creationId xmlns:p14="http://schemas.microsoft.com/office/powerpoint/2010/main" val="128174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300"/>
              </a:spcAft>
            </a:pPr>
            <a:r>
              <a:rPr lang="en-US" sz="1800" dirty="0">
                <a:latin typeface="Calibri"/>
                <a:cs typeface="Calibri"/>
              </a:rPr>
              <a:t>This module is divided into the five following sections.</a:t>
            </a:r>
            <a:endParaRPr lang="en-US" sz="1800" b="0" i="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3</a:t>
            </a:fld>
            <a:endParaRPr lang="en-GB"/>
          </a:p>
        </p:txBody>
      </p:sp>
    </p:spTree>
    <p:extLst>
      <p:ext uri="{BB962C8B-B14F-4D97-AF65-F5344CB8AC3E}">
        <p14:creationId xmlns:p14="http://schemas.microsoft.com/office/powerpoint/2010/main" val="2233438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transport</a:t>
            </a:r>
          </a:p>
        </p:txBody>
      </p:sp>
      <p:sp>
        <p:nvSpPr>
          <p:cNvPr id="4" name="Slide Number Placeholder 3"/>
          <p:cNvSpPr>
            <a:spLocks noGrp="1"/>
          </p:cNvSpPr>
          <p:nvPr>
            <p:ph type="sldNum" sz="quarter" idx="5"/>
          </p:nvPr>
        </p:nvSpPr>
        <p:spPr/>
        <p:txBody>
          <a:bodyPr/>
          <a:lstStyle/>
          <a:p>
            <a:fld id="{FC504E23-EFC6-954F-B42A-4F03BD93428A}" type="slidenum">
              <a:rPr lang="en-GB" smtClean="0"/>
              <a:t>30</a:t>
            </a:fld>
            <a:endParaRPr lang="en-GB"/>
          </a:p>
        </p:txBody>
      </p:sp>
    </p:spTree>
    <p:extLst>
      <p:ext uri="{BB962C8B-B14F-4D97-AF65-F5344CB8AC3E}">
        <p14:creationId xmlns:p14="http://schemas.microsoft.com/office/powerpoint/2010/main" val="2446016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When we speak of sample transport, we aim to move a sample from one location, usually a health facility but sometimes a laboratory, to another location for instance a laboratory. We want to do this in a way that is safe – so that neither the person transporting the sample, nor the community or the environment be exposed to what is in the sample -, that is secure from theft for example, and in a way that preserves the quality of the sample so that it can be further analyzed.</a:t>
            </a: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31</a:t>
            </a:fld>
            <a:endParaRPr lang="en-GB"/>
          </a:p>
        </p:txBody>
      </p:sp>
    </p:spTree>
    <p:extLst>
      <p:ext uri="{BB962C8B-B14F-4D97-AF65-F5344CB8AC3E}">
        <p14:creationId xmlns:p14="http://schemas.microsoft.com/office/powerpoint/2010/main" val="1720902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There should be readily available procedures for sampling, packaging, and transport. </a:t>
            </a:r>
          </a:p>
          <a:p>
            <a:r>
              <a:rPr lang="en-US" sz="1200" kern="1200">
                <a:solidFill>
                  <a:schemeClr val="tx1"/>
                </a:solidFill>
                <a:effectLst/>
                <a:latin typeface="+mn-lt"/>
                <a:ea typeface="+mn-ea"/>
                <a:cs typeface="+mn-cs"/>
              </a:rPr>
              <a:t>These procedures should take into consideration the conditions of the transport system: how are the samples going to be transported for example, by motorbike, by car, by plane? how long will the samples need to get to the laboratory? There may be different procedures for different transport mechanisms.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 should also have readily available sample referral or transfer forms to share the patient information along with the samples in a standardized way. </a:t>
            </a:r>
            <a:br>
              <a:rPr lang="en-US" sz="120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32</a:t>
            </a:fld>
            <a:endParaRPr lang="en-GB"/>
          </a:p>
        </p:txBody>
      </p:sp>
    </p:spTree>
    <p:extLst>
      <p:ext uri="{BB962C8B-B14F-4D97-AF65-F5344CB8AC3E}">
        <p14:creationId xmlns:p14="http://schemas.microsoft.com/office/powerpoint/2010/main" val="3958204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It is critical to follow all applicable regulations when transporting infectious agents. </a:t>
            </a:r>
          </a:p>
          <a:p>
            <a:pPr marR="0" lvl="0" indent="0" fontAlgn="auto">
              <a:lnSpc>
                <a:spcPct val="100000"/>
              </a:lnSpc>
              <a:spcBef>
                <a:spcPts val="0"/>
              </a:spcBef>
              <a:spcAft>
                <a:spcPts val="0"/>
              </a:spcAft>
              <a:buClrTx/>
              <a:buSzTx/>
              <a:buFontTx/>
              <a:buNone/>
              <a:tabLst/>
              <a:defRPr/>
            </a:pPr>
            <a:endParaRPr lang="en-US"/>
          </a:p>
          <a:p>
            <a:pPr>
              <a:defRPr/>
            </a:pPr>
            <a:r>
              <a:rPr lang="en-US" dirty="0"/>
              <a:t>Regulations for the transport of biological samples an infectious agents come from several international and national organizations to ensure safety, security, and compliance. The key sources include: </a:t>
            </a:r>
          </a:p>
          <a:p>
            <a:pPr>
              <a:defRPr/>
            </a:pPr>
            <a:r>
              <a:rPr lang="en-US" dirty="0"/>
              <a:t>The International Air Transport Association (IATA), the International Civil Aviation Organization (ICAO), rail, road and sea traffic agencies, postal services and even private couriers. </a:t>
            </a:r>
          </a:p>
          <a:p>
            <a:pPr>
              <a:defRPr/>
            </a:pPr>
            <a:r>
              <a:rPr lang="en-US" dirty="0"/>
              <a:t>You can find training and certifying courses available online.</a:t>
            </a:r>
          </a:p>
          <a:p>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33</a:t>
            </a:fld>
            <a:endParaRPr lang="en-GB"/>
          </a:p>
        </p:txBody>
      </p:sp>
    </p:spTree>
    <p:extLst>
      <p:ext uri="{BB962C8B-B14F-4D97-AF65-F5344CB8AC3E}">
        <p14:creationId xmlns:p14="http://schemas.microsoft.com/office/powerpoint/2010/main" val="2504178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transport samples, we use what is called triple packaging.</a:t>
            </a:r>
          </a:p>
          <a:p>
            <a:r>
              <a:rPr lang="en-US" sz="1200" kern="1200" dirty="0">
                <a:solidFill>
                  <a:schemeClr val="tx1"/>
                </a:solidFill>
                <a:effectLst/>
                <a:latin typeface="+mn-lt"/>
                <a:ea typeface="+mn-ea"/>
                <a:cs typeface="+mn-cs"/>
              </a:rPr>
              <a:t>First each specimen should be protected by a primary container</a:t>
            </a:r>
            <a:r>
              <a:rPr lang="en-US" dirty="0"/>
              <a:t>. This</a:t>
            </a:r>
            <a:r>
              <a:rPr lang="en-US" sz="1200" kern="1200" dirty="0">
                <a:solidFill>
                  <a:schemeClr val="tx1"/>
                </a:solidFill>
                <a:effectLst/>
                <a:latin typeface="+mn-lt"/>
                <a:ea typeface="+mn-ea"/>
                <a:cs typeface="+mn-cs"/>
              </a:rPr>
              <a:t> is a leak-proof, sterile and labeled container and generally it is a stool cup, or a tube with a swab in Cary Blair for example. </a:t>
            </a:r>
            <a:endParaRPr lang="en-US" sz="1200" kern="1200" dirty="0">
              <a:solidFill>
                <a:schemeClr val="tx1"/>
              </a:solidFill>
              <a:effectLst/>
              <a:latin typeface="+mn-lt"/>
              <a:ea typeface="Calibri"/>
              <a:cs typeface="Calibri"/>
            </a:endParaRPr>
          </a:p>
          <a:p>
            <a:r>
              <a:rPr lang="en-US" sz="1200" kern="1200" dirty="0">
                <a:solidFill>
                  <a:schemeClr val="tx1"/>
                </a:solidFill>
                <a:effectLst/>
                <a:latin typeface="+mn-lt"/>
                <a:ea typeface="+mn-ea"/>
                <a:cs typeface="+mn-cs"/>
              </a:rPr>
              <a:t>Surrounding the</a:t>
            </a:r>
            <a:r>
              <a:rPr lang="en-US" dirty="0"/>
              <a:t> primary container</a:t>
            </a:r>
            <a:r>
              <a:rPr lang="en-US" sz="1200" kern="1200" dirty="0">
                <a:solidFill>
                  <a:schemeClr val="tx1"/>
                </a:solidFill>
                <a:effectLst/>
                <a:latin typeface="+mn-lt"/>
                <a:ea typeface="+mn-ea"/>
                <a:cs typeface="+mn-cs"/>
              </a:rPr>
              <a:t>, there should be a layer of absorbent material such as tissue paper. There needs to be enough absorbent material to absorb all the content of the primary container if it leaks.</a:t>
            </a:r>
            <a:endParaRPr lang="en-US" sz="1200" kern="1200" dirty="0">
              <a:solidFill>
                <a:schemeClr val="tx1"/>
              </a:solidFill>
              <a:effectLst/>
              <a:latin typeface="+mn-lt"/>
              <a:ea typeface="Calibri"/>
              <a:cs typeface="Calibri"/>
            </a:endParaRPr>
          </a:p>
          <a:p>
            <a:r>
              <a:rPr lang="en-US" sz="1200" kern="1200" dirty="0">
                <a:solidFill>
                  <a:schemeClr val="tx1"/>
                </a:solidFill>
                <a:effectLst/>
                <a:latin typeface="+mn-lt"/>
                <a:ea typeface="+mn-ea"/>
                <a:cs typeface="+mn-cs"/>
              </a:rPr>
              <a:t>A secondary container is then used, such as a plastic can with a lid and this is sealed to contain further leakage.</a:t>
            </a:r>
            <a:endParaRPr lang="en-US" sz="1200" kern="1200" dirty="0">
              <a:solidFill>
                <a:schemeClr val="tx1"/>
              </a:solidFill>
              <a:effectLst/>
              <a:latin typeface="+mn-lt"/>
              <a:ea typeface="Calibri"/>
              <a:cs typeface="Calibri"/>
            </a:endParaRPr>
          </a:p>
          <a:p>
            <a:r>
              <a:rPr lang="en-US" sz="1200" kern="1200" dirty="0">
                <a:solidFill>
                  <a:schemeClr val="tx1"/>
                </a:solidFill>
                <a:effectLst/>
                <a:latin typeface="+mn-lt"/>
                <a:ea typeface="+mn-ea"/>
                <a:cs typeface="+mn-cs"/>
              </a:rPr>
              <a:t>Finally, a tertiary container such as a cardboard box or a cooler is used to protect all samples from physical damages or external pressure.</a:t>
            </a:r>
            <a:endParaRPr lang="en-US" sz="1200" kern="1200" dirty="0">
              <a:solidFill>
                <a:schemeClr val="tx1"/>
              </a:solidFill>
              <a:effectLst/>
              <a:latin typeface="+mn-lt"/>
              <a:ea typeface="Calibri"/>
              <a:cs typeface="Calibri"/>
            </a:endParaRPr>
          </a:p>
          <a:p>
            <a:r>
              <a:rPr lang="en-US" sz="1200" kern="1200" dirty="0">
                <a:solidFill>
                  <a:schemeClr val="tx1"/>
                </a:solidFill>
                <a:effectLst/>
                <a:latin typeface="+mn-lt"/>
                <a:ea typeface="+mn-ea"/>
                <a:cs typeface="+mn-cs"/>
              </a:rPr>
              <a:t>Triple packaging should be used whether a sample is transported locally in country, or internationally.</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34</a:t>
            </a:fld>
            <a:endParaRPr lang="en-GB"/>
          </a:p>
        </p:txBody>
      </p:sp>
    </p:spTree>
    <p:extLst>
      <p:ext uri="{BB962C8B-B14F-4D97-AF65-F5344CB8AC3E}">
        <p14:creationId xmlns:p14="http://schemas.microsoft.com/office/powerpoint/2010/main" val="4270525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you’ll see an illustration of how the example materials are packaged together for transport in country. </a:t>
            </a:r>
          </a:p>
        </p:txBody>
      </p:sp>
      <p:sp>
        <p:nvSpPr>
          <p:cNvPr id="4" name="Slide Number Placeholder 3"/>
          <p:cNvSpPr>
            <a:spLocks noGrp="1"/>
          </p:cNvSpPr>
          <p:nvPr>
            <p:ph type="sldNum" sz="quarter" idx="5"/>
          </p:nvPr>
        </p:nvSpPr>
        <p:spPr/>
        <p:txBody>
          <a:bodyPr/>
          <a:lstStyle/>
          <a:p>
            <a:fld id="{FC504E23-EFC6-954F-B42A-4F03BD93428A}" type="slidenum">
              <a:rPr lang="en-GB" smtClean="0"/>
              <a:t>35</a:t>
            </a:fld>
            <a:endParaRPr lang="en-GB"/>
          </a:p>
        </p:txBody>
      </p:sp>
    </p:spTree>
    <p:extLst>
      <p:ext uri="{BB962C8B-B14F-4D97-AF65-F5344CB8AC3E}">
        <p14:creationId xmlns:p14="http://schemas.microsoft.com/office/powerpoint/2010/main" val="4965905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rgbClr val="000000"/>
                </a:solidFill>
                <a:effectLst/>
                <a:latin typeface="Calibri"/>
                <a:ea typeface="Calibri"/>
                <a:cs typeface="Calibri"/>
              </a:rPr>
              <a:t>For international transport of samples, specific packaging and materials may be required.</a:t>
            </a:r>
            <a:r>
              <a:rPr lang="en-US" dirty="0">
                <a:solidFill>
                  <a:srgbClr val="000000"/>
                </a:solidFill>
                <a:latin typeface="Calibri"/>
                <a:ea typeface="Calibri"/>
                <a:cs typeface="Calibri"/>
              </a:rPr>
              <a:t> There are further certifying  courses available to individuals responsible for international shipments.</a:t>
            </a:r>
            <a:endParaRPr lang="en-US" sz="1200" kern="1200" dirty="0">
              <a:solidFill>
                <a:srgbClr val="000000"/>
              </a:solidFill>
              <a:effectLst/>
              <a:latin typeface="Calibri" panose="020F0502020204030204" pitchFamily="34" charset="0"/>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36</a:t>
            </a:fld>
            <a:endParaRPr lang="en-GB"/>
          </a:p>
        </p:txBody>
      </p:sp>
    </p:spTree>
    <p:extLst>
      <p:ext uri="{BB962C8B-B14F-4D97-AF65-F5344CB8AC3E}">
        <p14:creationId xmlns:p14="http://schemas.microsoft.com/office/powerpoint/2010/main" val="4158198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Cold temperatures decrease the viability of </a:t>
            </a:r>
            <a:r>
              <a:rPr lang="en-US" sz="1200" i="1" kern="1200" dirty="0">
                <a:solidFill>
                  <a:schemeClr val="tx1"/>
                </a:solidFill>
                <a:effectLst/>
                <a:latin typeface="+mn-lt"/>
                <a:ea typeface="+mn-ea"/>
                <a:cs typeface="+mn-cs"/>
              </a:rPr>
              <a:t>Vibrio cholerae</a:t>
            </a:r>
            <a:r>
              <a:rPr lang="en-US" sz="1200" kern="1200" dirty="0">
                <a:solidFill>
                  <a:schemeClr val="tx1"/>
                </a:solidFill>
                <a:effectLst/>
                <a:latin typeface="+mn-lt"/>
                <a:ea typeface="+mn-ea"/>
                <a:cs typeface="+mn-cs"/>
              </a:rPr>
              <a:t> in the stool.</a:t>
            </a:r>
          </a:p>
          <a:p>
            <a:r>
              <a:rPr lang="en-US" sz="1200" kern="1200" dirty="0">
                <a:solidFill>
                  <a:schemeClr val="tx1"/>
                </a:solidFill>
                <a:effectLst/>
                <a:latin typeface="+mn-lt"/>
                <a:ea typeface="+mn-ea"/>
                <a:cs typeface="+mn-cs"/>
              </a:rPr>
              <a:t>So for the best quality stool samples for cholera testing, the samples should be transported at ambient temperature or temperatures ranging between 22 and 25 degrees. </a:t>
            </a:r>
            <a:endParaRPr lang="en-US" sz="1200" kern="1200" dirty="0">
              <a:solidFill>
                <a:schemeClr val="tx1"/>
              </a:solidFill>
              <a:effectLst/>
              <a:latin typeface="+mn-lt"/>
              <a:ea typeface="Calibri"/>
              <a:cs typeface="Calibri"/>
            </a:endParaRPr>
          </a:p>
          <a:p>
            <a:r>
              <a:rPr lang="en-US" sz="1200" kern="1200" dirty="0">
                <a:solidFill>
                  <a:schemeClr val="tx1"/>
                </a:solidFill>
                <a:effectLst/>
                <a:latin typeface="+mn-lt"/>
                <a:ea typeface="+mn-ea"/>
                <a:cs typeface="+mn-cs"/>
              </a:rPr>
              <a:t>We do not want to use ice packs unless the temperature is expected to go beyond 35 degrees. </a:t>
            </a:r>
            <a:endParaRPr lang="en-US" sz="1200" kern="1200" dirty="0">
              <a:solidFill>
                <a:schemeClr val="tx1"/>
              </a:solidFill>
              <a:effectLst/>
              <a:latin typeface="+mn-lt"/>
              <a:ea typeface="Calibri"/>
              <a:cs typeface="Calibri"/>
            </a:endParaRPr>
          </a:p>
          <a:p>
            <a:r>
              <a:rPr lang="en-US" sz="1200" kern="1200" dirty="0">
                <a:solidFill>
                  <a:schemeClr val="tx1"/>
                </a:solidFill>
                <a:effectLst/>
                <a:latin typeface="+mn-lt"/>
                <a:ea typeface="+mn-ea"/>
                <a:cs typeface="+mn-cs"/>
              </a:rPr>
              <a:t>If ice packs are a must, then they should be placed between the secondary and tertiary containers and not directly in contact with the samples. </a:t>
            </a:r>
            <a:endParaRPr lang="en-US" sz="1200" kern="1200" dirty="0">
              <a:solidFill>
                <a:schemeClr val="tx1"/>
              </a:solidFill>
              <a:effectLst/>
              <a:latin typeface="+mn-lt"/>
              <a:ea typeface="Calibri"/>
              <a:cs typeface="Calibri"/>
            </a:endParaRPr>
          </a:p>
          <a:p>
            <a:r>
              <a:rPr lang="en-US" dirty="0">
                <a:ea typeface="Calibri"/>
                <a:cs typeface="Calibri"/>
              </a:rPr>
              <a:t>Do not leave boxes exposed to direct sun for prolonged periods.</a:t>
            </a:r>
            <a:endParaRPr lang="en-US" dirty="0"/>
          </a:p>
          <a:p>
            <a:r>
              <a:rPr lang="en-US" sz="1200" kern="1200" dirty="0">
                <a:solidFill>
                  <a:schemeClr val="tx1"/>
                </a:solidFill>
                <a:effectLst/>
                <a:latin typeface="+mn-lt"/>
                <a:ea typeface="+mn-ea"/>
                <a:cs typeface="+mn-cs"/>
              </a:rPr>
              <a:t>Again, in most situations, ice packs are really not needed and could damage the samples.</a:t>
            </a:r>
            <a:br>
              <a:rPr lang="en-US" sz="1200" kern="1200" dirty="0">
                <a:effectLst/>
                <a:cs typeface="+mn-lt"/>
              </a:rPr>
            </a:b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37</a:t>
            </a:fld>
            <a:endParaRPr lang="en-GB"/>
          </a:p>
        </p:txBody>
      </p:sp>
    </p:spTree>
    <p:extLst>
      <p:ext uri="{BB962C8B-B14F-4D97-AF65-F5344CB8AC3E}">
        <p14:creationId xmlns:p14="http://schemas.microsoft.com/office/powerpoint/2010/main" val="36603630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Referral forms</a:t>
            </a:r>
          </a:p>
        </p:txBody>
      </p:sp>
      <p:sp>
        <p:nvSpPr>
          <p:cNvPr id="4" name="Slide Number Placeholder 3"/>
          <p:cNvSpPr>
            <a:spLocks noGrp="1"/>
          </p:cNvSpPr>
          <p:nvPr>
            <p:ph type="sldNum" sz="quarter" idx="5"/>
          </p:nvPr>
        </p:nvSpPr>
        <p:spPr/>
        <p:txBody>
          <a:bodyPr/>
          <a:lstStyle/>
          <a:p>
            <a:fld id="{FC504E23-EFC6-954F-B42A-4F03BD93428A}" type="slidenum">
              <a:rPr lang="en-GB" smtClean="0"/>
              <a:t>38</a:t>
            </a:fld>
            <a:endParaRPr lang="en-GB"/>
          </a:p>
        </p:txBody>
      </p:sp>
    </p:spTree>
    <p:extLst>
      <p:ext uri="{BB962C8B-B14F-4D97-AF65-F5344CB8AC3E}">
        <p14:creationId xmlns:p14="http://schemas.microsoft.com/office/powerpoint/2010/main" val="4318847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Communication between field staff and laboratory staff is critical to ensure that good quality specimens are submitted for testing.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It is important for the field staff to send complete and accurate information about the patient together with the sample.</a:t>
            </a:r>
            <a:endParaRPr lang="en-US" sz="1200" i="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If there are any questions or missing information, it will be important for the laboratory staff to communicate with the field staff to find the answers. The field staff may also need precious advice from the laboratory about the procedures to use for sample collection and preparation.</a:t>
            </a:r>
            <a:endParaRPr lang="en-US" sz="1200" i="0" dirty="0">
              <a:ea typeface="Calibri"/>
              <a:cs typeface="Calibri"/>
            </a:endParaRPr>
          </a:p>
          <a:p>
            <a:r>
              <a:rPr lang="en-US" dirty="0">
                <a:ea typeface="Calibri" panose="020F0502020204030204"/>
                <a:cs typeface="Calibri" panose="020F0502020204030204"/>
              </a:rPr>
              <a:t>Communication should go both ways.</a:t>
            </a:r>
            <a:endParaRPr lang="en-US" dirty="0"/>
          </a:p>
        </p:txBody>
      </p:sp>
      <p:sp>
        <p:nvSpPr>
          <p:cNvPr id="4" name="Slide Number Placeholder 3"/>
          <p:cNvSpPr>
            <a:spLocks noGrp="1"/>
          </p:cNvSpPr>
          <p:nvPr>
            <p:ph type="sldNum" sz="quarter" idx="5"/>
          </p:nvPr>
        </p:nvSpPr>
        <p:spPr/>
        <p:txBody>
          <a:bodyPr/>
          <a:lstStyle/>
          <a:p>
            <a:fld id="{FC504E23-EFC6-954F-B42A-4F03BD93428A}" type="slidenum">
              <a:rPr lang="en-GB" smtClean="0"/>
              <a:t>39</a:t>
            </a:fld>
            <a:endParaRPr lang="en-GB"/>
          </a:p>
        </p:txBody>
      </p:sp>
    </p:spTree>
    <p:extLst>
      <p:ext uri="{BB962C8B-B14F-4D97-AF65-F5344CB8AC3E}">
        <p14:creationId xmlns:p14="http://schemas.microsoft.com/office/powerpoint/2010/main" val="3421176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a:solidFill>
                  <a:schemeClr val="tx1"/>
                </a:solidFill>
                <a:effectLst/>
                <a:latin typeface="+mn-lt"/>
                <a:ea typeface="+mn-ea"/>
                <a:cs typeface="+mn-cs"/>
              </a:rPr>
              <a:t>Let us dive into </a:t>
            </a:r>
            <a:r>
              <a:rPr lang="en-US"/>
              <a:t>our first section: Sample</a:t>
            </a:r>
            <a:r>
              <a:rPr lang="en-US" sz="1200" kern="1200">
                <a:solidFill>
                  <a:schemeClr val="tx1"/>
                </a:solidFill>
                <a:effectLst/>
                <a:latin typeface="+mn-lt"/>
                <a:ea typeface="+mn-ea"/>
                <a:cs typeface="+mn-cs"/>
              </a:rPr>
              <a:t> collection for cholera testing</a:t>
            </a:r>
          </a:p>
          <a:p>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4</a:t>
            </a:fld>
            <a:endParaRPr lang="en-GB"/>
          </a:p>
        </p:txBody>
      </p:sp>
    </p:spTree>
    <p:extLst>
      <p:ext uri="{BB962C8B-B14F-4D97-AF65-F5344CB8AC3E}">
        <p14:creationId xmlns:p14="http://schemas.microsoft.com/office/powerpoint/2010/main" val="15560599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an example of a standardized referral form that is filled and accompanies every single sample that is sent to the laboratory. This one was developed by the </a:t>
            </a:r>
            <a:r>
              <a:rPr lang="en-US" dirty="0"/>
              <a:t>GTFCC</a:t>
            </a:r>
            <a:r>
              <a:rPr lang="en-US" sz="1200" kern="1200" dirty="0">
                <a:solidFill>
                  <a:schemeClr val="tx1"/>
                </a:solidFill>
                <a:effectLst/>
                <a:latin typeface="+mn-lt"/>
                <a:ea typeface="+mn-ea"/>
                <a:cs typeface="+mn-cs"/>
              </a:rPr>
              <a:t> and can be adapted to your needs.</a:t>
            </a:r>
          </a:p>
          <a:p>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40</a:t>
            </a:fld>
            <a:endParaRPr lang="en-GB"/>
          </a:p>
        </p:txBody>
      </p:sp>
    </p:spTree>
    <p:extLst>
      <p:ext uri="{BB962C8B-B14F-4D97-AF65-F5344CB8AC3E}">
        <p14:creationId xmlns:p14="http://schemas.microsoft.com/office/powerpoint/2010/main" val="38819506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referral forms hold key information about the patient and the sample. They should include at the very least the following information :</a:t>
            </a:r>
          </a:p>
          <a:p>
            <a:r>
              <a:rPr lang="en-US" dirty="0"/>
              <a:t>A unique patient identifier and, if used, a unique sample identifier</a:t>
            </a:r>
            <a:endParaRPr lang="en-US" dirty="0">
              <a:ea typeface="Calibri"/>
              <a:cs typeface="Calibri"/>
            </a:endParaRPr>
          </a:p>
          <a:p>
            <a:r>
              <a:rPr lang="en-US" dirty="0"/>
              <a:t>The name of the patient, age, sex and address</a:t>
            </a:r>
            <a:endParaRPr lang="en-US" dirty="0">
              <a:ea typeface="Calibri"/>
              <a:cs typeface="Calibri"/>
            </a:endParaRPr>
          </a:p>
          <a:p>
            <a:r>
              <a:rPr lang="en-US" dirty="0"/>
              <a:t>The name of the referring health facility or person</a:t>
            </a:r>
            <a:endParaRPr lang="en-US" dirty="0">
              <a:ea typeface="Calibri"/>
              <a:cs typeface="Calibri"/>
            </a:endParaRPr>
          </a:p>
          <a:p>
            <a:r>
              <a:rPr lang="en-US" dirty="0"/>
              <a:t>The date of specimen collection</a:t>
            </a:r>
            <a:endParaRPr lang="en-US" dirty="0">
              <a:ea typeface="Calibri"/>
              <a:cs typeface="Calibri"/>
            </a:endParaRPr>
          </a:p>
          <a:p>
            <a:r>
              <a:rPr lang="en-US" dirty="0"/>
              <a:t>The result of the rapid diagnostic test if one was performed</a:t>
            </a:r>
          </a:p>
        </p:txBody>
      </p:sp>
      <p:sp>
        <p:nvSpPr>
          <p:cNvPr id="4" name="Slide Number Placeholder 3"/>
          <p:cNvSpPr>
            <a:spLocks noGrp="1"/>
          </p:cNvSpPr>
          <p:nvPr>
            <p:ph type="sldNum" sz="quarter" idx="5"/>
          </p:nvPr>
        </p:nvSpPr>
        <p:spPr/>
        <p:txBody>
          <a:bodyPr/>
          <a:lstStyle/>
          <a:p>
            <a:fld id="{FC504E23-EFC6-954F-B42A-4F03BD93428A}" type="slidenum">
              <a:rPr lang="en-GB" smtClean="0"/>
              <a:t>41</a:t>
            </a:fld>
            <a:endParaRPr lang="en-GB"/>
          </a:p>
        </p:txBody>
      </p:sp>
    </p:spTree>
    <p:extLst>
      <p:ext uri="{BB962C8B-B14F-4D97-AF65-F5344CB8AC3E}">
        <p14:creationId xmlns:p14="http://schemas.microsoft.com/office/powerpoint/2010/main" val="14349699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information contained in these forms is critical.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any of this information, the laboratory may struggle to perform the correct test, or results will be reported for the wrong patients.</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Similarly, if the information provided is incomplete, the laboratory will have difficulties matching the results to the correct patients or maybe will not be able to draw full conclusion.</a:t>
            </a:r>
            <a:endParaRPr lang="en-US" sz="1200" kern="1200" dirty="0">
              <a:solidFill>
                <a:schemeClr val="tx1"/>
              </a:solidFill>
              <a:effectLst/>
              <a:latin typeface="+mn-lt"/>
              <a:ea typeface="Calibri"/>
              <a:cs typeface="Calibri"/>
            </a:endParaRPr>
          </a:p>
          <a:p>
            <a:pPr>
              <a:defRPr/>
            </a:pPr>
            <a:r>
              <a:rPr lang="en-US" sz="1200" kern="1200" dirty="0">
                <a:solidFill>
                  <a:schemeClr val="tx1"/>
                </a:solidFill>
                <a:effectLst/>
                <a:latin typeface="+mn-lt"/>
                <a:ea typeface="+mn-ea"/>
                <a:cs typeface="+mn-cs"/>
              </a:rPr>
              <a:t>In either case, this will lead to an inaccurate picture of the outbreak</a:t>
            </a:r>
            <a:r>
              <a:rPr lang="en-US" dirty="0"/>
              <a:t>. </a:t>
            </a:r>
          </a:p>
          <a:p>
            <a:pPr>
              <a:defRPr/>
            </a:pPr>
            <a:r>
              <a:rPr lang="en-US" dirty="0"/>
              <a:t>In both cases the laboratory would probably reject the sample.</a:t>
            </a:r>
            <a:endParaRPr lang="en-US" dirty="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 communication is key. If you have incomplete information, try to complete the gaps and if it’s not possible, let the laboratory know. Supplying the laboratory with the correct information, using the right forms, clearly labeling the sample and placing the documents and sample referral forms with the sample itself as we mentioned before, is crucial for a successful operation.</a:t>
            </a:r>
            <a:endParaRPr lang="en-US" sz="1200" kern="1200" dirty="0">
              <a:solidFill>
                <a:schemeClr val="tx1"/>
              </a:solidFill>
              <a:effectLst/>
              <a:latin typeface="+mn-lt"/>
              <a:ea typeface="Calibri"/>
              <a:cs typeface="Calibri"/>
            </a:endParaRPr>
          </a:p>
          <a:p>
            <a:endParaRPr lang="en-HU"/>
          </a:p>
        </p:txBody>
      </p:sp>
      <p:sp>
        <p:nvSpPr>
          <p:cNvPr id="4" name="Slide Number Placeholder 3"/>
          <p:cNvSpPr>
            <a:spLocks noGrp="1"/>
          </p:cNvSpPr>
          <p:nvPr>
            <p:ph type="sldNum" sz="quarter" idx="5"/>
          </p:nvPr>
        </p:nvSpPr>
        <p:spPr/>
        <p:txBody>
          <a:bodyPr/>
          <a:lstStyle/>
          <a:p>
            <a:fld id="{FC504E23-EFC6-954F-B42A-4F03BD93428A}" type="slidenum">
              <a:rPr lang="en-GB" smtClean="0"/>
              <a:t>42</a:t>
            </a:fld>
            <a:endParaRPr lang="en-GB"/>
          </a:p>
        </p:txBody>
      </p:sp>
    </p:spTree>
    <p:extLst>
      <p:ext uri="{BB962C8B-B14F-4D97-AF65-F5344CB8AC3E}">
        <p14:creationId xmlns:p14="http://schemas.microsoft.com/office/powerpoint/2010/main" val="4043711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are a few additional tips.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Always </a:t>
            </a:r>
            <a:r>
              <a:rPr lang="en-US" dirty="0"/>
              <a:t>write</a:t>
            </a:r>
            <a:r>
              <a:rPr lang="en-US" sz="1200" kern="1200" dirty="0">
                <a:solidFill>
                  <a:schemeClr val="tx1"/>
                </a:solidFill>
                <a:effectLst/>
                <a:latin typeface="+mn-lt"/>
                <a:ea typeface="+mn-ea"/>
                <a:cs typeface="+mn-cs"/>
              </a:rPr>
              <a:t> and double check the patient ID or sample ID. </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Use standardized sample referral forms and provide these forms to all health facilities collecting samples. </a:t>
            </a:r>
            <a:endParaRPr lang="en-US" sz="1200" kern="1200" dirty="0">
              <a:solidFill>
                <a:schemeClr val="tx1"/>
              </a:solidFill>
              <a:effectLst/>
              <a:latin typeface="+mn-lt"/>
              <a:ea typeface="Calibri"/>
              <a:cs typeface="Calibri"/>
            </a:endParaRPr>
          </a:p>
          <a:p>
            <a:pPr>
              <a:defRPr/>
            </a:pPr>
            <a:r>
              <a:rPr lang="en-US" sz="1200" kern="1200" dirty="0">
                <a:solidFill>
                  <a:schemeClr val="tx1"/>
                </a:solidFill>
                <a:effectLst/>
                <a:latin typeface="+mn-lt"/>
                <a:ea typeface="+mn-ea"/>
                <a:cs typeface="+mn-cs"/>
              </a:rPr>
              <a:t>Use one form for each sample collected from </a:t>
            </a:r>
            <a:r>
              <a:rPr lang="en-US" dirty="0"/>
              <a:t>any one</a:t>
            </a:r>
            <a:r>
              <a:rPr lang="en-US" sz="1200" kern="1200" dirty="0">
                <a:solidFill>
                  <a:schemeClr val="tx1"/>
                </a:solidFill>
                <a:effectLst/>
                <a:latin typeface="+mn-lt"/>
                <a:ea typeface="+mn-ea"/>
                <a:cs typeface="+mn-cs"/>
              </a:rPr>
              <a:t> single patient.</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Complete each form with as much information as possible or specify the instances where the information is not available.</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Place the forms and other documents with the samples in an impermeable sleeve, in a way where there will not be dirtied by a leaking sample.</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possible, send an electronic copy or the forms to the laboratory at the same time and keep a copy for your facility.</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Inform the laboratory that a sample is on its way.</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43</a:t>
            </a:fld>
            <a:endParaRPr lang="en-GB"/>
          </a:p>
        </p:txBody>
      </p:sp>
    </p:spTree>
    <p:extLst>
      <p:ext uri="{BB962C8B-B14F-4D97-AF65-F5344CB8AC3E}">
        <p14:creationId xmlns:p14="http://schemas.microsoft.com/office/powerpoint/2010/main" val="29807669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links to GTFCC documents that further detail everything discussed during this module. Do not hesitate to take a look and print out what you need.</a:t>
            </a:r>
          </a:p>
        </p:txBody>
      </p:sp>
      <p:sp>
        <p:nvSpPr>
          <p:cNvPr id="4" name="Slide Number Placeholder 3"/>
          <p:cNvSpPr>
            <a:spLocks noGrp="1"/>
          </p:cNvSpPr>
          <p:nvPr>
            <p:ph type="sldNum" sz="quarter" idx="5"/>
          </p:nvPr>
        </p:nvSpPr>
        <p:spPr/>
        <p:txBody>
          <a:bodyPr/>
          <a:lstStyle/>
          <a:p>
            <a:fld id="{FC504E23-EFC6-954F-B42A-4F03BD93428A}" type="slidenum">
              <a:rPr lang="en-GB" smtClean="0"/>
              <a:t>44</a:t>
            </a:fld>
            <a:endParaRPr lang="en-GB"/>
          </a:p>
        </p:txBody>
      </p:sp>
    </p:spTree>
    <p:extLst>
      <p:ext uri="{BB962C8B-B14F-4D97-AF65-F5344CB8AC3E}">
        <p14:creationId xmlns:p14="http://schemas.microsoft.com/office/powerpoint/2010/main" val="3145689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End of module assessment</a:t>
            </a:r>
          </a:p>
        </p:txBody>
      </p:sp>
      <p:sp>
        <p:nvSpPr>
          <p:cNvPr id="4" name="Slide Number Placeholder 3"/>
          <p:cNvSpPr>
            <a:spLocks noGrp="1"/>
          </p:cNvSpPr>
          <p:nvPr>
            <p:ph type="sldNum" sz="quarter" idx="5"/>
          </p:nvPr>
        </p:nvSpPr>
        <p:spPr/>
        <p:txBody>
          <a:bodyPr/>
          <a:lstStyle/>
          <a:p>
            <a:fld id="{FC504E23-EFC6-954F-B42A-4F03BD93428A}" type="slidenum">
              <a:rPr lang="en-GB" smtClean="0"/>
              <a:t>45</a:t>
            </a:fld>
            <a:endParaRPr lang="en-GB"/>
          </a:p>
        </p:txBody>
      </p:sp>
    </p:spTree>
    <p:extLst>
      <p:ext uri="{BB962C8B-B14F-4D97-AF65-F5344CB8AC3E}">
        <p14:creationId xmlns:p14="http://schemas.microsoft.com/office/powerpoint/2010/main" val="824689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One key message to remember is that the result of any laboratory examination is only as good as the sample that was received by the laboratory. Think of it like this: can we cook a good meal if we only receive damaged eggs? </a:t>
            </a: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5</a:t>
            </a:fld>
            <a:endParaRPr lang="en-GB"/>
          </a:p>
        </p:txBody>
      </p:sp>
    </p:spTree>
    <p:extLst>
      <p:ext uri="{BB962C8B-B14F-4D97-AF65-F5344CB8AC3E}">
        <p14:creationId xmlns:p14="http://schemas.microsoft.com/office/powerpoint/2010/main" val="3061250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Before any type of testing can be done, a good quality sample must be collected and sent to the laboratory.</a:t>
            </a:r>
            <a:r>
              <a:rPr lang="en-US"/>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 fact, if the sample collection and transport is done correctly, the outcomes will be:</a:t>
            </a:r>
            <a:endParaRPr lang="en-US" sz="1200" kern="1200">
              <a:solidFill>
                <a:schemeClr val="tx1"/>
              </a:solidFill>
              <a:effectLst/>
              <a:latin typeface="+mn-lt"/>
              <a:ea typeface="Calibri"/>
              <a:cs typeface="Calibri"/>
            </a:endParaRPr>
          </a:p>
          <a:p>
            <a:pPr lvl="0"/>
            <a:r>
              <a:rPr lang="en-US" sz="1200" kern="1200">
                <a:solidFill>
                  <a:schemeClr val="tx1"/>
                </a:solidFill>
                <a:effectLst/>
                <a:latin typeface="+mn-lt"/>
                <a:ea typeface="+mn-ea"/>
                <a:cs typeface="+mn-cs"/>
              </a:rPr>
              <a:t>- Accurate and reliable test results</a:t>
            </a:r>
            <a:endParaRPr lang="en-US" sz="1200" kern="1200">
              <a:solidFill>
                <a:schemeClr val="tx1"/>
              </a:solidFill>
              <a:effectLst/>
              <a:latin typeface="+mn-lt"/>
              <a:ea typeface="Calibri"/>
              <a:cs typeface="Calibri"/>
            </a:endParaRPr>
          </a:p>
          <a:p>
            <a:pPr lvl="0"/>
            <a:r>
              <a:rPr lang="en-US" sz="1200" kern="1200">
                <a:solidFill>
                  <a:schemeClr val="tx1"/>
                </a:solidFill>
                <a:effectLst/>
                <a:latin typeface="+mn-lt"/>
                <a:ea typeface="+mn-ea"/>
                <a:cs typeface="+mn-cs"/>
              </a:rPr>
              <a:t>- Test results can be reported in a timely way</a:t>
            </a:r>
            <a:endParaRPr lang="en-US" sz="1200" kern="1200">
              <a:solidFill>
                <a:schemeClr val="tx1"/>
              </a:solidFill>
              <a:effectLst/>
              <a:latin typeface="+mn-lt"/>
              <a:ea typeface="Calibri"/>
              <a:cs typeface="Calibri"/>
            </a:endParaRPr>
          </a:p>
          <a:p>
            <a:pPr lvl="0"/>
            <a:r>
              <a:rPr lang="en-US" sz="1200" kern="1200">
                <a:solidFill>
                  <a:schemeClr val="tx1"/>
                </a:solidFill>
                <a:effectLst/>
                <a:latin typeface="+mn-lt"/>
                <a:ea typeface="+mn-ea"/>
                <a:cs typeface="+mn-cs"/>
              </a:rPr>
              <a:t>- There may be high customer/patient satisfaction</a:t>
            </a:r>
            <a:endParaRPr lang="en-US" sz="1200" kern="1200">
              <a:solidFill>
                <a:schemeClr val="tx1"/>
              </a:solidFill>
              <a:effectLst/>
              <a:latin typeface="+mn-lt"/>
              <a:ea typeface="Calibri"/>
              <a:cs typeface="Calibri"/>
            </a:endParaRPr>
          </a:p>
          <a:p>
            <a:pPr lvl="0"/>
            <a:r>
              <a:rPr lang="en-US" sz="1200" kern="1200">
                <a:solidFill>
                  <a:schemeClr val="tx1"/>
                </a:solidFill>
                <a:effectLst/>
                <a:latin typeface="+mn-lt"/>
                <a:ea typeface="+mn-ea"/>
                <a:cs typeface="+mn-cs"/>
              </a:rPr>
              <a:t>- Costs are reduced</a:t>
            </a:r>
            <a:endParaRPr lang="en-US" sz="1200" kern="1200">
              <a:solidFill>
                <a:schemeClr val="tx1"/>
              </a:solidFill>
              <a:effectLst/>
              <a:latin typeface="+mn-lt"/>
              <a:ea typeface="Calibri"/>
              <a:cs typeface="Calibri"/>
            </a:endParaRPr>
          </a:p>
          <a:p>
            <a:pPr lvl="0"/>
            <a:r>
              <a:rPr lang="en-US" sz="1200" kern="1200">
                <a:solidFill>
                  <a:schemeClr val="tx1"/>
                </a:solidFill>
                <a:effectLst/>
                <a:latin typeface="+mn-lt"/>
                <a:ea typeface="+mn-ea"/>
                <a:cs typeface="+mn-cs"/>
              </a:rPr>
              <a:t>- And very importantly we can obtain the correct diagnosis and decide on effective treatment</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 </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Now if a sample is incorrectly collected and transported, there may be negative outcomes such as:</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 </a:t>
            </a:r>
            <a:r>
              <a:rPr lang="en-US"/>
              <a:t>We may not trust the lab results</a:t>
            </a:r>
            <a:endParaRPr lang="en-US" sz="1200" kern="1200">
              <a:solidFill>
                <a:schemeClr val="tx1"/>
              </a:solidFill>
              <a:effectLst/>
              <a:latin typeface="+mn-lt"/>
              <a:ea typeface="Calibri"/>
              <a:cs typeface="Calibri"/>
            </a:endParaRPr>
          </a:p>
          <a:p>
            <a:pPr lvl="0"/>
            <a:r>
              <a:rPr lang="en-US" sz="1200" kern="1200">
                <a:solidFill>
                  <a:schemeClr val="tx1"/>
                </a:solidFill>
                <a:effectLst/>
                <a:latin typeface="+mn-lt"/>
                <a:ea typeface="+mn-ea"/>
                <a:cs typeface="+mn-cs"/>
              </a:rPr>
              <a:t>- There may be delays in getting lab results</a:t>
            </a:r>
            <a:endParaRPr lang="en-US" sz="1200" kern="1200">
              <a:solidFill>
                <a:schemeClr val="tx1"/>
              </a:solidFill>
              <a:effectLst/>
              <a:latin typeface="+mn-lt"/>
              <a:ea typeface="Calibri"/>
              <a:cs typeface="Calibri"/>
            </a:endParaRPr>
          </a:p>
          <a:p>
            <a:pPr lvl="0"/>
            <a:r>
              <a:rPr lang="en-US" sz="1200" kern="1200">
                <a:solidFill>
                  <a:schemeClr val="tx1"/>
                </a:solidFill>
                <a:effectLst/>
                <a:latin typeface="+mn-lt"/>
                <a:ea typeface="+mn-ea"/>
                <a:cs typeface="+mn-cs"/>
              </a:rPr>
              <a:t>- There may be a need to re-test or even to take another sample from the unfortunate patient</a:t>
            </a:r>
            <a:endParaRPr lang="en-US" sz="1200" kern="1200">
              <a:solidFill>
                <a:schemeClr val="tx1"/>
              </a:solidFill>
              <a:effectLst/>
              <a:latin typeface="+mn-lt"/>
              <a:ea typeface="Calibri"/>
              <a:cs typeface="Calibri"/>
            </a:endParaRPr>
          </a:p>
          <a:p>
            <a:pPr lvl="0"/>
            <a:r>
              <a:rPr lang="en-US" sz="1200" kern="1200">
                <a:solidFill>
                  <a:schemeClr val="tx1"/>
                </a:solidFill>
                <a:effectLst/>
                <a:latin typeface="+mn-lt"/>
                <a:ea typeface="+mn-ea"/>
                <a:cs typeface="+mn-cs"/>
              </a:rPr>
              <a:t>- There may be decreased satisfaction on the side of the patient or the doctor</a:t>
            </a:r>
            <a:endParaRPr lang="en-US" sz="1200" kern="1200">
              <a:solidFill>
                <a:schemeClr val="tx1"/>
              </a:solidFill>
              <a:effectLst/>
              <a:latin typeface="+mn-lt"/>
              <a:ea typeface="Calibri"/>
              <a:cs typeface="Calibri"/>
            </a:endParaRPr>
          </a:p>
          <a:p>
            <a:pPr lvl="0"/>
            <a:r>
              <a:rPr lang="en-US" sz="1200" kern="1200">
                <a:solidFill>
                  <a:schemeClr val="tx1"/>
                </a:solidFill>
                <a:effectLst/>
                <a:latin typeface="+mn-lt"/>
                <a:ea typeface="+mn-ea"/>
                <a:cs typeface="+mn-cs"/>
              </a:rPr>
              <a:t>- It may cost more to re-test</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 And very importantly, poor lab results can lead to incorrect diagnosis and ineffective choice of treatment for the patient or in worst case event, lead to injury or death</a:t>
            </a:r>
            <a:endParaRPr lang="en-US" sz="1800" b="0" i="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6</a:t>
            </a:fld>
            <a:endParaRPr lang="en-GB"/>
          </a:p>
        </p:txBody>
      </p:sp>
    </p:spTree>
    <p:extLst>
      <p:ext uri="{BB962C8B-B14F-4D97-AF65-F5344CB8AC3E}">
        <p14:creationId xmlns:p14="http://schemas.microsoft.com/office/powerpoint/2010/main" val="3344739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noProof="0" dirty="0">
                <a:solidFill>
                  <a:schemeClr val="tx1"/>
                </a:solidFill>
                <a:effectLst/>
                <a:latin typeface="+mn-lt"/>
                <a:ea typeface="+mn-ea"/>
                <a:cs typeface="+mn-cs"/>
              </a:rPr>
              <a:t>To test a patient for cholera, we need to test the stool. </a:t>
            </a:r>
          </a:p>
          <a:p>
            <a:r>
              <a:rPr lang="en-GB" sz="1200" kern="1200" noProof="0" dirty="0">
                <a:solidFill>
                  <a:schemeClr val="tx1"/>
                </a:solidFill>
                <a:effectLst/>
                <a:latin typeface="+mn-lt"/>
                <a:ea typeface="+mn-ea"/>
                <a:cs typeface="+mn-cs"/>
              </a:rPr>
              <a:t>We can collect fresh, loose stool or perform a rectal swab.</a:t>
            </a:r>
            <a:endParaRPr lang="en-GB" sz="1200" kern="1200" noProof="0" dirty="0">
              <a:solidFill>
                <a:schemeClr val="tx1"/>
              </a:solidFill>
              <a:effectLst/>
              <a:latin typeface="+mn-lt"/>
              <a:cs typeface="Calibri"/>
            </a:endParaRPr>
          </a:p>
          <a:p>
            <a:endParaRPr lang="en-GB" sz="1200" kern="1200" noProof="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specimen (or sample) should be collected from patients who show symptoms for cholera, who are suspected cases of cholera</a:t>
            </a:r>
            <a:r>
              <a:rPr lang="en-GB" dirty="0"/>
              <a:t> and selected according to the testing strategy that is applied in your area</a:t>
            </a:r>
            <a:r>
              <a:rPr lang="en-GB" sz="1200" kern="1200" noProof="0" dirty="0">
                <a:solidFill>
                  <a:schemeClr val="tx1"/>
                </a:solidFill>
                <a:effectLst/>
                <a:latin typeface="+mn-lt"/>
                <a:ea typeface="+mn-ea"/>
                <a:cs typeface="+mn-cs"/>
              </a:rPr>
              <a:t>. </a:t>
            </a:r>
            <a:r>
              <a:rPr lang="en-GB" dirty="0"/>
              <a:t>Refer module 1 introduction to cholera and cholera testing for more information on this. </a:t>
            </a:r>
            <a:endParaRPr lang="en-GB" sz="1200" kern="1200" noProof="0" dirty="0">
              <a:solidFill>
                <a:schemeClr val="tx1"/>
              </a:solidFill>
              <a:effectLst/>
              <a:latin typeface="+mn-lt"/>
              <a:cs typeface="Calibri"/>
            </a:endParaRPr>
          </a:p>
          <a:p>
            <a:endParaRPr lang="en-GB" sz="1200" kern="1200" noProof="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It is preferable to collect a sample from the patient when the patient has been sick for less than 4 days. </a:t>
            </a:r>
            <a:r>
              <a:rPr lang="en-GB" dirty="0"/>
              <a:t>During the </a:t>
            </a:r>
            <a:r>
              <a:rPr lang="en-GB" sz="1200" kern="1200" noProof="0" dirty="0">
                <a:solidFill>
                  <a:schemeClr val="tx1"/>
                </a:solidFill>
                <a:effectLst/>
                <a:latin typeface="+mn-lt"/>
                <a:ea typeface="+mn-ea"/>
                <a:cs typeface="+mn-cs"/>
              </a:rPr>
              <a:t>first </a:t>
            </a:r>
            <a:r>
              <a:rPr lang="en-GB" dirty="0"/>
              <a:t>four </a:t>
            </a:r>
            <a:r>
              <a:rPr lang="en-GB" sz="1200" kern="1200" noProof="0" dirty="0">
                <a:solidFill>
                  <a:schemeClr val="tx1"/>
                </a:solidFill>
                <a:effectLst/>
                <a:latin typeface="+mn-lt"/>
                <a:ea typeface="+mn-ea"/>
                <a:cs typeface="+mn-cs"/>
              </a:rPr>
              <a:t>days </a:t>
            </a:r>
            <a:r>
              <a:rPr lang="en-GB" dirty="0"/>
              <a:t>of illness, there are usually </a:t>
            </a:r>
            <a:r>
              <a:rPr lang="en-GB" sz="1200" kern="1200" noProof="0" dirty="0">
                <a:solidFill>
                  <a:schemeClr val="tx1"/>
                </a:solidFill>
                <a:effectLst/>
                <a:latin typeface="+mn-lt"/>
                <a:ea typeface="+mn-ea"/>
                <a:cs typeface="+mn-cs"/>
              </a:rPr>
              <a:t>more bacteria in the </a:t>
            </a:r>
            <a:r>
              <a:rPr lang="en-GB" dirty="0"/>
              <a:t>stool which helps</a:t>
            </a:r>
            <a:r>
              <a:rPr lang="en-GB" sz="1200" kern="1200" noProof="0" dirty="0">
                <a:solidFill>
                  <a:schemeClr val="tx1"/>
                </a:solidFill>
                <a:effectLst/>
                <a:latin typeface="+mn-lt"/>
                <a:ea typeface="+mn-ea"/>
                <a:cs typeface="+mn-cs"/>
              </a:rPr>
              <a:t> </a:t>
            </a:r>
            <a:r>
              <a:rPr lang="en-GB" dirty="0"/>
              <a:t>the tests </a:t>
            </a:r>
            <a:r>
              <a:rPr lang="en-GB" sz="1200" kern="1200" noProof="0" dirty="0">
                <a:solidFill>
                  <a:schemeClr val="tx1"/>
                </a:solidFill>
                <a:effectLst/>
                <a:latin typeface="+mn-lt"/>
                <a:ea typeface="+mn-ea"/>
                <a:cs typeface="+mn-cs"/>
              </a:rPr>
              <a:t>work better.</a:t>
            </a:r>
            <a:endParaRPr lang="en-GB" sz="1200" kern="1200" noProof="0" dirty="0">
              <a:solidFill>
                <a:schemeClr val="tx1"/>
              </a:solidFill>
              <a:effectLst/>
              <a:latin typeface="+mn-lt"/>
              <a:cs typeface="Calibri"/>
            </a:endParaRPr>
          </a:p>
          <a:p>
            <a:pPr marL="0" indent="0">
              <a:buFontTx/>
              <a:buNone/>
            </a:pPr>
            <a:endParaRPr lang="en-GB" sz="1200" kern="1200" noProof="0">
              <a:solidFill>
                <a:schemeClr val="tx1"/>
              </a:solidFill>
              <a:effectLst/>
              <a:latin typeface="+mn-lt"/>
              <a:ea typeface="+mn-ea"/>
              <a:cs typeface="+mn-cs"/>
            </a:endParaRPr>
          </a:p>
          <a:p>
            <a:pPr marL="0" indent="0">
              <a:buFontTx/>
              <a:buNone/>
            </a:pPr>
            <a:r>
              <a:rPr lang="en-GB" sz="1200" kern="1200" noProof="0" dirty="0">
                <a:solidFill>
                  <a:schemeClr val="tx1"/>
                </a:solidFill>
                <a:effectLst/>
                <a:latin typeface="+mn-lt"/>
                <a:ea typeface="+mn-ea"/>
                <a:cs typeface="+mn-cs"/>
              </a:rPr>
              <a:t>It is also preferable that the patient has not been given any antibiotics before the sample has been taken. Antibiotics may kill the bacteria in the stool and this may lead to increased difficulty in confirming the diagnosis of cholera. </a:t>
            </a:r>
            <a:br>
              <a:rPr lang="en-GB" sz="1200" kern="1200" noProof="0" dirty="0">
                <a:effectLst/>
                <a:cs typeface="+mn-lt"/>
              </a:rPr>
            </a:br>
            <a:endParaRPr lang="en-GB" noProof="0"/>
          </a:p>
        </p:txBody>
      </p:sp>
      <p:sp>
        <p:nvSpPr>
          <p:cNvPr id="4" name="Slide Number Placeholder 3"/>
          <p:cNvSpPr>
            <a:spLocks noGrp="1"/>
          </p:cNvSpPr>
          <p:nvPr>
            <p:ph type="sldNum" sz="quarter" idx="5"/>
          </p:nvPr>
        </p:nvSpPr>
        <p:spPr/>
        <p:txBody>
          <a:bodyPr/>
          <a:lstStyle/>
          <a:p>
            <a:fld id="{FC504E23-EFC6-954F-B42A-4F03BD93428A}" type="slidenum">
              <a:rPr lang="en-GB" smtClean="0"/>
              <a:t>7</a:t>
            </a:fld>
            <a:endParaRPr lang="en-GB"/>
          </a:p>
        </p:txBody>
      </p:sp>
    </p:spTree>
    <p:extLst>
      <p:ext uri="{BB962C8B-B14F-4D97-AF65-F5344CB8AC3E}">
        <p14:creationId xmlns:p14="http://schemas.microsoft.com/office/powerpoint/2010/main" val="3522984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care should always be prioritized. Specimens from patients who have not taken antibiotics are preferred. </a:t>
            </a:r>
            <a:r>
              <a:rPr lang="en-US" sz="1200" kern="1200" dirty="0">
                <a:solidFill>
                  <a:schemeClr val="tx1"/>
                </a:solidFill>
                <a:effectLst/>
                <a:latin typeface="+mn-lt"/>
                <a:ea typeface="+mn-ea"/>
                <a:cs typeface="+mn-cs"/>
              </a:rPr>
              <a:t> </a:t>
            </a:r>
            <a:endParaRPr lang="en-US" dirty="0">
              <a:ea typeface="+mn-ea"/>
              <a:cs typeface="+mn-cs"/>
            </a:endParaRPr>
          </a:p>
          <a:p>
            <a:r>
              <a:rPr lang="en-US" sz="1200" kern="1200" dirty="0">
                <a:solidFill>
                  <a:schemeClr val="tx1"/>
                </a:solidFill>
                <a:effectLst/>
                <a:latin typeface="+mn-lt"/>
                <a:ea typeface="+mn-ea"/>
                <a:cs typeface="+mn-cs"/>
              </a:rPr>
              <a:t>Again, antibiotics may kill the bacteria that is in the stool and any tests performed afterwards could then come out falsely negative. </a:t>
            </a:r>
            <a:endParaRPr lang="en-US" sz="1200" kern="1200" dirty="0">
              <a:solidFill>
                <a:schemeClr val="tx1"/>
              </a:solidFill>
              <a:effectLst/>
              <a:latin typeface="+mn-lt"/>
              <a:cs typeface="Calibri"/>
            </a:endParaRPr>
          </a:p>
          <a:p>
            <a:endParaRPr lang="en-US" sz="1200" kern="120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may happen that despite your efforts the patient has been given antibiotics. In this case it is very important to report this information to the laboratory in the sample collection form. It is important to note which antibiotics were taken, how much antibiotics were taken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the dosage and when was the antibiotic taken or for how long. </a:t>
            </a:r>
            <a:endParaRPr lang="en-US" sz="1200" kern="1200" dirty="0">
              <a:solidFill>
                <a:schemeClr val="tx1"/>
              </a:solidFill>
              <a:effectLst/>
              <a:latin typeface="+mn-lt"/>
              <a:cs typeface="Calibri"/>
            </a:endParaRPr>
          </a:p>
          <a:p>
            <a:endParaRPr lang="en-US" sz="1200" kern="1200">
              <a:solidFill>
                <a:schemeClr val="tx1"/>
              </a:solidFill>
              <a:effectLst/>
              <a:latin typeface="+mn-lt"/>
              <a:ea typeface="+mn-ea"/>
              <a:cs typeface="+mn-cs"/>
            </a:endParaRPr>
          </a:p>
          <a:p>
            <a:r>
              <a:rPr lang="en-US" sz="1200" kern="1200" dirty="0">
                <a:solidFill>
                  <a:schemeClr val="tx1"/>
                </a:solidFill>
                <a:effectLst/>
                <a:latin typeface="+mn-lt"/>
                <a:ea typeface="+mn-ea"/>
                <a:cs typeface="+mn-cs"/>
              </a:rPr>
              <a:t>Saying that you have no information on the reporting form is also information by itself!</a:t>
            </a:r>
            <a:endParaRPr lang="en-US" dirty="0">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8</a:t>
            </a:fld>
            <a:endParaRPr lang="en-GB"/>
          </a:p>
        </p:txBody>
      </p:sp>
    </p:spTree>
    <p:extLst>
      <p:ext uri="{BB962C8B-B14F-4D97-AF65-F5344CB8AC3E}">
        <p14:creationId xmlns:p14="http://schemas.microsoft.com/office/powerpoint/2010/main" val="488767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Before starting the procedure, it is always important to remember the basic safety measures. These are key to keeping you and your community safe. </a:t>
            </a:r>
          </a:p>
          <a:p>
            <a:r>
              <a:rPr lang="en-US" sz="1200" kern="1200" dirty="0">
                <a:solidFill>
                  <a:schemeClr val="tx1"/>
                </a:solidFill>
                <a:effectLst/>
                <a:latin typeface="+mn-lt"/>
                <a:ea typeface="+mn-ea"/>
                <a:cs typeface="+mn-cs"/>
              </a:rPr>
              <a:t>First, wear gloves</a:t>
            </a:r>
            <a:r>
              <a:rPr lang="en-US" dirty="0"/>
              <a:t> </a:t>
            </a:r>
            <a:r>
              <a:rPr lang="en-US" sz="1200" kern="1200" dirty="0">
                <a:solidFill>
                  <a:schemeClr val="tx1"/>
                </a:solidFill>
                <a:effectLst/>
                <a:latin typeface="+mn-lt"/>
                <a:ea typeface="+mn-ea"/>
                <a:cs typeface="+mn-cs"/>
              </a:rPr>
              <a:t>every time you collect or handle a stool sample.</a:t>
            </a:r>
            <a:endParaRPr lang="en-US" sz="1200" kern="1200">
              <a:solidFill>
                <a:schemeClr val="tx1"/>
              </a:solidFill>
              <a:effectLst/>
              <a:latin typeface="+mn-lt"/>
              <a:cs typeface="Calibri"/>
            </a:endParaRPr>
          </a:p>
          <a:p>
            <a:r>
              <a:rPr lang="en-US" sz="1200" kern="1200" dirty="0">
                <a:solidFill>
                  <a:schemeClr val="tx1"/>
                </a:solidFill>
                <a:effectLst/>
                <a:latin typeface="+mn-lt"/>
                <a:ea typeface="+mn-ea"/>
                <a:cs typeface="+mn-cs"/>
              </a:rPr>
              <a:t>If you have any cuts or abrasions on your skin, </a:t>
            </a:r>
            <a:r>
              <a:rPr lang="en-US" dirty="0"/>
              <a:t>if possible cover</a:t>
            </a:r>
            <a:r>
              <a:rPr lang="en-US" sz="1200" kern="1200" dirty="0">
                <a:solidFill>
                  <a:schemeClr val="tx1"/>
                </a:solidFill>
                <a:effectLst/>
                <a:latin typeface="+mn-lt"/>
                <a:ea typeface="+mn-ea"/>
                <a:cs typeface="+mn-cs"/>
              </a:rPr>
              <a:t> them with adhesive dressing </a:t>
            </a:r>
            <a:r>
              <a:rPr lang="en-US" dirty="0"/>
              <a:t>or skin tape </a:t>
            </a:r>
            <a:r>
              <a:rPr lang="en-US" sz="1200" kern="1200" dirty="0">
                <a:solidFill>
                  <a:schemeClr val="tx1"/>
                </a:solidFill>
                <a:effectLst/>
                <a:latin typeface="+mn-lt"/>
                <a:ea typeface="+mn-ea"/>
                <a:cs typeface="+mn-cs"/>
              </a:rPr>
              <a:t>first</a:t>
            </a:r>
            <a:r>
              <a:rPr lang="en-US" dirty="0"/>
              <a:t>.</a:t>
            </a:r>
            <a:endParaRPr lang="en-US" sz="1200" kern="1200">
              <a:solidFill>
                <a:schemeClr val="tx1"/>
              </a:solidFill>
              <a:effectLst/>
              <a:latin typeface="+mn-lt"/>
              <a:cs typeface="Calibri"/>
            </a:endParaRPr>
          </a:p>
          <a:p>
            <a:r>
              <a:rPr lang="en-US" sz="1200" kern="1200" dirty="0">
                <a:solidFill>
                  <a:schemeClr val="tx1"/>
                </a:solidFill>
                <a:effectLst/>
                <a:latin typeface="+mn-lt"/>
                <a:ea typeface="+mn-ea"/>
                <a:cs typeface="+mn-cs"/>
              </a:rPr>
              <a:t>When you are done collecting and handling the sample, remove the gloves and wash your hands with soap. </a:t>
            </a:r>
            <a:endParaRPr lang="en-US" sz="1200" kern="1200">
              <a:solidFill>
                <a:schemeClr val="tx1"/>
              </a:solidFill>
              <a:effectLst/>
              <a:latin typeface="+mn-lt"/>
              <a:cs typeface="Calibri"/>
            </a:endParaRPr>
          </a:p>
          <a:p>
            <a:r>
              <a:rPr lang="en-US" sz="1200" kern="1200" dirty="0">
                <a:solidFill>
                  <a:schemeClr val="tx1"/>
                </a:solidFill>
                <a:effectLst/>
                <a:latin typeface="+mn-lt"/>
                <a:ea typeface="+mn-ea"/>
                <a:cs typeface="+mn-cs"/>
              </a:rPr>
              <a:t>Use a new pair of gloves and wash your hands in between each patient.</a:t>
            </a:r>
            <a:br>
              <a:rPr lang="en-US" sz="1200" kern="1200" dirty="0">
                <a:effectLst/>
                <a:cs typeface="+mn-lt"/>
              </a:rPr>
            </a:br>
            <a:r>
              <a:rPr lang="en-US" dirty="0">
                <a:ea typeface="Calibri"/>
                <a:cs typeface="Calibri"/>
              </a:rPr>
              <a:t>You may also protect your clothes by wearing scrubs or a lab coat.</a:t>
            </a:r>
            <a:endParaRPr lang="en-US" sz="1200" kern="1200" dirty="0">
              <a:ea typeface="Calibri"/>
              <a:cs typeface="Calibri"/>
            </a:endParaRPr>
          </a:p>
          <a:p>
            <a:r>
              <a:rPr lang="en-US" dirty="0">
                <a:cs typeface="+mn-lt"/>
              </a:rPr>
              <a:t>Be sure to adhere to proper procedures for the disposal of any waste.</a:t>
            </a:r>
            <a:endParaRPr lang="en-US" dirty="0">
              <a:ea typeface="Calibri" panose="020F0502020204030204"/>
              <a:cs typeface="+mn-lt"/>
            </a:endParaRPr>
          </a:p>
          <a:p>
            <a:endParaRPr lang="en-US" dirty="0">
              <a:ea typeface="Calibri" panose="020F0502020204030204"/>
              <a:cs typeface="+mn-lt"/>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9</a:t>
            </a:fld>
            <a:endParaRPr lang="en-GB"/>
          </a:p>
        </p:txBody>
      </p:sp>
    </p:spTree>
    <p:extLst>
      <p:ext uri="{BB962C8B-B14F-4D97-AF65-F5344CB8AC3E}">
        <p14:creationId xmlns:p14="http://schemas.microsoft.com/office/powerpoint/2010/main" val="2034517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457200" y="4960137"/>
            <a:ext cx="7772400" cy="1463040"/>
          </a:xfrm>
        </p:spPr>
        <p:txBody>
          <a:bodyPr anchor="ctr">
            <a:normAutofit/>
          </a:bodyPr>
          <a:lstStyle>
            <a:lvl1pPr algn="r">
              <a:defRPr sz="5000" spc="200" baseline="0"/>
            </a:lvl1pPr>
          </a:lstStyle>
          <a:p>
            <a:r>
              <a:rPr lang="en-US"/>
              <a:t>Title of the presentation</a:t>
            </a:r>
          </a:p>
        </p:txBody>
      </p:sp>
      <p:sp>
        <p:nvSpPr>
          <p:cNvPr id="3" name="Subtitle 2"/>
          <p:cNvSpPr>
            <a:spLocks noGrp="1"/>
          </p:cNvSpPr>
          <p:nvPr>
            <p:ph type="subTitle" idx="1" hasCustomPrompt="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a:t>3/20/2025</a:t>
            </a:fld>
            <a:endParaRPr lang="en-US"/>
          </a:p>
        </p:txBody>
      </p:sp>
      <p:sp>
        <p:nvSpPr>
          <p:cNvPr id="5" name="Footer Placeholder 4"/>
          <p:cNvSpPr>
            <a:spLocks noGrp="1"/>
          </p:cNvSpPr>
          <p:nvPr>
            <p:ph type="ftr" sz="quarter" idx="11"/>
          </p:nvPr>
        </p:nvSpPr>
        <p:spPr>
          <a:xfrm>
            <a:off x="4444678" y="6470704"/>
            <a:ext cx="6299713" cy="274320"/>
          </a:xfrm>
        </p:spPr>
        <p:txBody>
          <a:bodyPr/>
          <a:lstStyle/>
          <a:p>
            <a:r>
              <a:rPr lang="en-US"/>
              <a:t>© Global Task force for cholera control 2017                                                                                                               www.who.int/cholera</a:t>
            </a:r>
          </a:p>
        </p:txBody>
      </p:sp>
      <p:sp>
        <p:nvSpPr>
          <p:cNvPr id="6" name="Slide Number Placeholder 5"/>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cxnSp>
        <p:nvCxnSpPr>
          <p:cNvPr id="8" name="Straight Connector 7"/>
          <p:cNvCxnSpPr/>
          <p:nvPr/>
        </p:nvCxnSpPr>
        <p:spPr>
          <a:xfrm flipV="1">
            <a:off x="8386843" y="5264106"/>
            <a:ext cx="0" cy="9144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A1E76C4-2BF5-4A70-8F5D-BC152B7F2B00}"/>
              </a:ext>
            </a:extLst>
          </p:cNvPr>
          <p:cNvPicPr>
            <a:picLocks noChangeAspect="1"/>
          </p:cNvPicPr>
          <p:nvPr userDrawn="1"/>
        </p:nvPicPr>
        <p:blipFill>
          <a:blip r:embed="rId2"/>
          <a:stretch>
            <a:fillRect/>
          </a:stretch>
        </p:blipFill>
        <p:spPr>
          <a:xfrm>
            <a:off x="0" y="-14641"/>
            <a:ext cx="12192000" cy="4610100"/>
          </a:xfrm>
          <a:prstGeom prst="rect">
            <a:avLst/>
          </a:prstGeom>
        </p:spPr>
      </p:pic>
      <p:sp>
        <p:nvSpPr>
          <p:cNvPr id="18" name="Rectangle 17">
            <a:extLst>
              <a:ext uri="{FF2B5EF4-FFF2-40B4-BE49-F238E27FC236}">
                <a16:creationId xmlns:a16="http://schemas.microsoft.com/office/drawing/2014/main" id="{2CC5328D-0370-430B-8655-74F82DBB90DB}"/>
              </a:ext>
            </a:extLst>
          </p:cNvPr>
          <p:cNvSpPr/>
          <p:nvPr userDrawn="1"/>
        </p:nvSpPr>
        <p:spPr>
          <a:xfrm flipV="1">
            <a:off x="-1" y="-42815"/>
            <a:ext cx="12192000" cy="4638273"/>
          </a:xfrm>
          <a:prstGeom prst="rect">
            <a:avLst/>
          </a:prstGeom>
          <a:gradFill>
            <a:gsLst>
              <a:gs pos="30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794A446-119F-43BA-8D01-50975A73868D}"/>
              </a:ext>
            </a:extLst>
          </p:cNvPr>
          <p:cNvPicPr>
            <a:picLocks noChangeAspect="1"/>
          </p:cNvPicPr>
          <p:nvPr userDrawn="1"/>
        </p:nvPicPr>
        <p:blipFill>
          <a:blip r:embed="rId3"/>
          <a:stretch>
            <a:fillRect/>
          </a:stretch>
        </p:blipFill>
        <p:spPr>
          <a:xfrm>
            <a:off x="457200" y="3998751"/>
            <a:ext cx="5534025" cy="942975"/>
          </a:xfrm>
          <a:prstGeom prst="rect">
            <a:avLst/>
          </a:prstGeom>
        </p:spPr>
      </p:pic>
    </p:spTree>
    <p:extLst>
      <p:ext uri="{BB962C8B-B14F-4D97-AF65-F5344CB8AC3E}">
        <p14:creationId xmlns:p14="http://schemas.microsoft.com/office/powerpoint/2010/main" val="1296445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F4D4C-5367-4C26-9E2B-D8088D7FCA81}" type="datetimeFigureOut">
              <a:rPr lang="en-US"/>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622930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947A22-C5C7-D18B-48C3-5013AED2FE72}"/>
              </a:ext>
            </a:extLst>
          </p:cNvPr>
          <p:cNvSpPr/>
          <p:nvPr userDrawn="1"/>
        </p:nvSpPr>
        <p:spPr>
          <a:xfrm>
            <a:off x="-55659" y="0"/>
            <a:ext cx="12247659" cy="6858000"/>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Date Placeholder 1"/>
          <p:cNvSpPr>
            <a:spLocks noGrp="1"/>
          </p:cNvSpPr>
          <p:nvPr>
            <p:ph type="dt" sz="half" idx="10"/>
          </p:nvPr>
        </p:nvSpPr>
        <p:spPr/>
        <p:txBody>
          <a:bodyPr/>
          <a:lstStyle/>
          <a:p>
            <a:fld id="{56E91E96-98B0-4413-9547-46F3504108EF}" type="datetimeFigureOut">
              <a:rPr lang="en-US"/>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164397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947A22-C5C7-D18B-48C3-5013AED2FE72}"/>
              </a:ext>
            </a:extLst>
          </p:cNvPr>
          <p:cNvSpPr/>
          <p:nvPr userDrawn="1"/>
        </p:nvSpPr>
        <p:spPr>
          <a:xfrm>
            <a:off x="-55659" y="0"/>
            <a:ext cx="12247659"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sz="2200" b="0" i="0">
              <a:latin typeface="Trebuchet MS" panose="020B0703020202090204" pitchFamily="34" charset="0"/>
            </a:endParaRPr>
          </a:p>
        </p:txBody>
      </p:sp>
      <p:sp>
        <p:nvSpPr>
          <p:cNvPr id="2" name="Date Placeholder 1"/>
          <p:cNvSpPr>
            <a:spLocks noGrp="1"/>
          </p:cNvSpPr>
          <p:nvPr>
            <p:ph type="dt" sz="half" idx="10"/>
          </p:nvPr>
        </p:nvSpPr>
        <p:spPr/>
        <p:txBody>
          <a:bodyPr/>
          <a:lstStyle/>
          <a:p>
            <a:fld id="{56E91E96-98B0-4413-9547-46F3504108EF}" type="datetimeFigureOut">
              <a:rPr lang="en-US"/>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4316784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875450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846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D73815-2707-4475-8F1A-B873CB631BB4}" type="datetimeFigureOut">
              <a:rPr lang="en-US"/>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109436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AFB99-0EAB-4182-AFF8-E214C82A68F6}" type="datetimeFigureOut">
              <a:rPr lang="en-US"/>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345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4B320-C346-ED4A-98D8-E2CE5CE86848}"/>
              </a:ext>
            </a:extLst>
          </p:cNvPr>
          <p:cNvSpPr>
            <a:spLocks noGrp="1"/>
          </p:cNvSpPr>
          <p:nvPr>
            <p:ph type="title"/>
          </p:nvPr>
        </p:nvSpPr>
        <p:spPr>
          <a:xfrm>
            <a:off x="873918" y="365125"/>
            <a:ext cx="10515600" cy="1325563"/>
          </a:xfrm>
        </p:spPr>
        <p:txBody>
          <a:bodyPr/>
          <a:lstStyle/>
          <a:p>
            <a:r>
              <a:rPr lang="en-GB"/>
              <a:t>Click to edit Master title style</a:t>
            </a:r>
          </a:p>
        </p:txBody>
      </p:sp>
      <p:sp>
        <p:nvSpPr>
          <p:cNvPr id="3" name="Text Placeholder 29">
            <a:extLst>
              <a:ext uri="{FF2B5EF4-FFF2-40B4-BE49-F238E27FC236}">
                <a16:creationId xmlns:a16="http://schemas.microsoft.com/office/drawing/2014/main" id="{ED3B3CBD-DA24-1ED5-6C5E-D7681EB10FF5}"/>
              </a:ext>
            </a:extLst>
          </p:cNvPr>
          <p:cNvSpPr>
            <a:spLocks noGrp="1"/>
          </p:cNvSpPr>
          <p:nvPr>
            <p:ph type="body" sz="quarter" idx="21"/>
          </p:nvPr>
        </p:nvSpPr>
        <p:spPr>
          <a:xfrm>
            <a:off x="800100" y="1557960"/>
            <a:ext cx="10663237" cy="544512"/>
          </a:xfrm>
          <a:solidFill>
            <a:schemeClr val="accent2">
              <a:lumMod val="60000"/>
              <a:lumOff val="40000"/>
            </a:schemeClr>
          </a:solidFill>
        </p:spPr>
        <p:txBody>
          <a:bodyPr/>
          <a:lstStyle>
            <a:lvl1pPr>
              <a:defRPr>
                <a:noFill/>
              </a:defRPr>
            </a:lvl1pPr>
          </a:lstStyle>
          <a:p>
            <a:pPr lvl="0"/>
            <a:endParaRPr lang="en-GB"/>
          </a:p>
        </p:txBody>
      </p:sp>
      <p:sp>
        <p:nvSpPr>
          <p:cNvPr id="4" name="Content Placeholder 2">
            <a:extLst>
              <a:ext uri="{FF2B5EF4-FFF2-40B4-BE49-F238E27FC236}">
                <a16:creationId xmlns:a16="http://schemas.microsoft.com/office/drawing/2014/main" id="{23671B18-7F72-60A0-B0E8-681E0F5A41E4}"/>
              </a:ext>
            </a:extLst>
          </p:cNvPr>
          <p:cNvSpPr>
            <a:spLocks noGrp="1"/>
          </p:cNvSpPr>
          <p:nvPr>
            <p:ph idx="1" hasCustomPrompt="1"/>
          </p:nvPr>
        </p:nvSpPr>
        <p:spPr>
          <a:xfrm>
            <a:off x="945149" y="1664704"/>
            <a:ext cx="10373139" cy="450340"/>
          </a:xfrm>
        </p:spPr>
        <p:txBody>
          <a:bodyPr>
            <a:normAutofit/>
          </a:bodyPr>
          <a:lstStyle>
            <a:lvl1pPr algn="ctr">
              <a:defRPr/>
            </a:lvl1pPr>
          </a:lstStyle>
          <a:p>
            <a:pPr marL="0" indent="0" algn="ctr">
              <a:buNone/>
            </a:pPr>
            <a:r>
              <a:rPr lang="en-US" sz="2000">
                <a:solidFill>
                  <a:schemeClr val="bg2">
                    <a:lumMod val="25000"/>
                  </a:schemeClr>
                </a:solidFill>
              </a:rPr>
              <a:t>Click to edit </a:t>
            </a:r>
            <a:r>
              <a:rPr lang="en-US" sz="2000" err="1">
                <a:solidFill>
                  <a:schemeClr val="bg2">
                    <a:lumMod val="25000"/>
                  </a:schemeClr>
                </a:solidFill>
              </a:rPr>
              <a:t>subheader</a:t>
            </a:r>
            <a:endParaRPr lang="en-US" sz="2000">
              <a:solidFill>
                <a:schemeClr val="bg2">
                  <a:lumMod val="25000"/>
                </a:schemeClr>
              </a:solidFill>
            </a:endParaRPr>
          </a:p>
        </p:txBody>
      </p:sp>
      <p:sp>
        <p:nvSpPr>
          <p:cNvPr id="8" name="Text Placeholder 7">
            <a:extLst>
              <a:ext uri="{FF2B5EF4-FFF2-40B4-BE49-F238E27FC236}">
                <a16:creationId xmlns:a16="http://schemas.microsoft.com/office/drawing/2014/main" id="{F2712C92-A256-F6D7-E71F-3CB710A8F87D}"/>
              </a:ext>
            </a:extLst>
          </p:cNvPr>
          <p:cNvSpPr>
            <a:spLocks noGrp="1"/>
          </p:cNvSpPr>
          <p:nvPr>
            <p:ph type="body" sz="quarter" idx="24"/>
          </p:nvPr>
        </p:nvSpPr>
        <p:spPr>
          <a:xfrm>
            <a:off x="1003324" y="2675097"/>
            <a:ext cx="3111500" cy="2834163"/>
          </a:xfrm>
          <a:ln w="6350">
            <a:solidFill>
              <a:schemeClr val="tx1">
                <a:lumMod val="75000"/>
              </a:schemeClr>
            </a:solidFill>
          </a:ln>
        </p:spPr>
        <p:txBody>
          <a:bodyPr lIns="216000" tIns="216000" rIns="216000" bIns="216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 Placeholder 7">
            <a:extLst>
              <a:ext uri="{FF2B5EF4-FFF2-40B4-BE49-F238E27FC236}">
                <a16:creationId xmlns:a16="http://schemas.microsoft.com/office/drawing/2014/main" id="{4699DBEF-FD4D-5E66-E9B4-155BFE41A569}"/>
              </a:ext>
            </a:extLst>
          </p:cNvPr>
          <p:cNvSpPr>
            <a:spLocks noGrp="1"/>
          </p:cNvSpPr>
          <p:nvPr>
            <p:ph type="body" sz="quarter" idx="25"/>
          </p:nvPr>
        </p:nvSpPr>
        <p:spPr>
          <a:xfrm>
            <a:off x="4649494" y="2675097"/>
            <a:ext cx="3111500" cy="2834163"/>
          </a:xfrm>
          <a:ln w="6350">
            <a:solidFill>
              <a:schemeClr val="tx1">
                <a:lumMod val="75000"/>
              </a:schemeClr>
            </a:solidFill>
          </a:ln>
        </p:spPr>
        <p:txBody>
          <a:bodyPr lIns="216000" tIns="216000" rIns="216000" bIns="216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7">
            <a:extLst>
              <a:ext uri="{FF2B5EF4-FFF2-40B4-BE49-F238E27FC236}">
                <a16:creationId xmlns:a16="http://schemas.microsoft.com/office/drawing/2014/main" id="{41ECAABA-5023-0804-19D4-40EA0DF3282C}"/>
              </a:ext>
            </a:extLst>
          </p:cNvPr>
          <p:cNvSpPr>
            <a:spLocks noGrp="1"/>
          </p:cNvSpPr>
          <p:nvPr>
            <p:ph type="body" sz="quarter" idx="26"/>
          </p:nvPr>
        </p:nvSpPr>
        <p:spPr>
          <a:xfrm>
            <a:off x="8295664" y="2675097"/>
            <a:ext cx="3111500" cy="2834163"/>
          </a:xfrm>
          <a:ln w="6350">
            <a:solidFill>
              <a:schemeClr val="tx1">
                <a:lumMod val="75000"/>
              </a:schemeClr>
            </a:solidFill>
          </a:ln>
        </p:spPr>
        <p:txBody>
          <a:bodyPr lIns="216000" tIns="216000" rIns="216000" bIns="216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Rectangle 11">
            <a:extLst>
              <a:ext uri="{FF2B5EF4-FFF2-40B4-BE49-F238E27FC236}">
                <a16:creationId xmlns:a16="http://schemas.microsoft.com/office/drawing/2014/main" id="{12792CB5-4B7B-2E72-C568-F817B3AD326A}"/>
              </a:ext>
            </a:extLst>
          </p:cNvPr>
          <p:cNvSpPr/>
          <p:nvPr userDrawn="1"/>
        </p:nvSpPr>
        <p:spPr>
          <a:xfrm>
            <a:off x="-71562" y="-79513"/>
            <a:ext cx="12348376" cy="3339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1943393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6331"/>
            <a:ext cx="10515600" cy="739056"/>
          </a:xfrm>
        </p:spPr>
        <p:txBody>
          <a:bodyPr>
            <a:normAutofit/>
          </a:bodyPr>
          <a:lstStyle>
            <a:lvl1pPr>
              <a:defRPr sz="3600"/>
            </a:lvl1pPr>
          </a:lstStyle>
          <a:p>
            <a:r>
              <a:rPr lang="en-US"/>
              <a:t>Click to edit Master title style</a:t>
            </a:r>
          </a:p>
        </p:txBody>
      </p:sp>
      <p:grpSp>
        <p:nvGrpSpPr>
          <p:cNvPr id="3" name="Group 2">
            <a:extLst>
              <a:ext uri="{FF2B5EF4-FFF2-40B4-BE49-F238E27FC236}">
                <a16:creationId xmlns:a16="http://schemas.microsoft.com/office/drawing/2014/main" id="{AEDF2B47-7C58-458B-A014-B081B81A8D06}"/>
              </a:ext>
            </a:extLst>
          </p:cNvPr>
          <p:cNvGrpSpPr/>
          <p:nvPr userDrawn="1"/>
        </p:nvGrpSpPr>
        <p:grpSpPr>
          <a:xfrm>
            <a:off x="12578642" y="2"/>
            <a:ext cx="2196697" cy="1816099"/>
            <a:chOff x="12554553" y="1"/>
            <a:chExt cx="1647523" cy="1816099"/>
          </a:xfrm>
        </p:grpSpPr>
        <p:sp>
          <p:nvSpPr>
            <p:cNvPr id="4" name="Rectangle: Folded Corner 3">
              <a:extLst>
                <a:ext uri="{FF2B5EF4-FFF2-40B4-BE49-F238E27FC236}">
                  <a16:creationId xmlns:a16="http://schemas.microsoft.com/office/drawing/2014/main" id="{C7ACA455-4437-4416-A6F0-33D534A6AE9F}"/>
                </a:ext>
              </a:extLst>
            </p:cNvPr>
            <p:cNvSpPr/>
            <p:nvPr userDrawn="1"/>
          </p:nvSpPr>
          <p:spPr>
            <a:xfrm>
              <a:off x="12554553" y="1"/>
              <a:ext cx="1644047" cy="1816099"/>
            </a:xfrm>
            <a:prstGeom prst="foldedCorner">
              <a:avLst/>
            </a:prstGeom>
            <a:ln>
              <a:noFill/>
            </a:ln>
            <a:effectLst>
              <a:outerShdw blurRad="101600" dist="635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Ins="0" rtlCol="0" anchor="t"/>
            <a:lstStyle/>
            <a:p>
              <a:r>
                <a:rPr lang="en-US" sz="1400">
                  <a:solidFill>
                    <a:schemeClr val="accent2">
                      <a:lumMod val="50000"/>
                    </a:schemeClr>
                  </a:solidFill>
                </a:rPr>
                <a:t>To insert your own icons*:</a:t>
              </a:r>
            </a:p>
            <a:p>
              <a:endParaRPr lang="en-US" sz="1400">
                <a:solidFill>
                  <a:schemeClr val="accent2">
                    <a:lumMod val="50000"/>
                  </a:schemeClr>
                </a:solidFill>
              </a:endParaRPr>
            </a:p>
            <a:p>
              <a:r>
                <a:rPr lang="en-US" sz="1400" b="1">
                  <a:solidFill>
                    <a:schemeClr val="accent2">
                      <a:lumMod val="50000"/>
                    </a:schemeClr>
                  </a:solidFill>
                </a:rPr>
                <a:t>Insert</a:t>
              </a:r>
              <a:r>
                <a:rPr lang="en-US" sz="1400">
                  <a:solidFill>
                    <a:schemeClr val="accent2">
                      <a:lumMod val="50000"/>
                    </a:schemeClr>
                  </a:solidFill>
                </a:rPr>
                <a:t> &gt;&gt; </a:t>
              </a:r>
              <a:r>
                <a:rPr lang="en-US" sz="1400" b="1">
                  <a:solidFill>
                    <a:schemeClr val="accent2">
                      <a:lumMod val="50000"/>
                    </a:schemeClr>
                  </a:solidFill>
                </a:rPr>
                <a:t>Icons</a:t>
              </a:r>
            </a:p>
            <a:p>
              <a:endParaRPr lang="en-US" sz="1400">
                <a:solidFill>
                  <a:schemeClr val="accent2">
                    <a:lumMod val="50000"/>
                  </a:schemeClr>
                </a:solidFill>
              </a:endParaRPr>
            </a:p>
            <a:p>
              <a:r>
                <a:rPr lang="en-US" sz="1200" i="1">
                  <a:solidFill>
                    <a:schemeClr val="accent2">
                      <a:lumMod val="50000"/>
                    </a:schemeClr>
                  </a:solidFill>
                </a:rPr>
                <a:t>(*Only available to Office 365 subscribers)</a:t>
              </a:r>
            </a:p>
          </p:txBody>
        </p:sp>
        <p:pic>
          <p:nvPicPr>
            <p:cNvPr id="5" name="Picture 4">
              <a:extLst>
                <a:ext uri="{FF2B5EF4-FFF2-40B4-BE49-F238E27FC236}">
                  <a16:creationId xmlns:a16="http://schemas.microsoft.com/office/drawing/2014/main" id="{7180DD64-6AC6-41B8-826F-6BE55763C657}"/>
                </a:ext>
              </a:extLst>
            </p:cNvPr>
            <p:cNvPicPr>
              <a:picLocks noChangeAspect="1"/>
            </p:cNvPicPr>
            <p:nvPr userDrawn="1"/>
          </p:nvPicPr>
          <p:blipFill>
            <a:blip r:embed="rId2"/>
            <a:stretch>
              <a:fillRect/>
            </a:stretch>
          </p:blipFill>
          <p:spPr>
            <a:xfrm>
              <a:off x="13802026" y="424090"/>
              <a:ext cx="400050" cy="657225"/>
            </a:xfrm>
            <a:prstGeom prst="rect">
              <a:avLst/>
            </a:prstGeom>
          </p:spPr>
        </p:pic>
      </p:grpSp>
    </p:spTree>
    <p:extLst>
      <p:ext uri="{BB962C8B-B14F-4D97-AF65-F5344CB8AC3E}">
        <p14:creationId xmlns:p14="http://schemas.microsoft.com/office/powerpoint/2010/main" val="2868778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457200" y="4960137"/>
            <a:ext cx="7772400" cy="1463040"/>
          </a:xfrm>
        </p:spPr>
        <p:txBody>
          <a:bodyPr anchor="ctr">
            <a:normAutofit/>
          </a:bodyPr>
          <a:lstStyle>
            <a:lvl1pPr algn="r">
              <a:defRPr sz="5000" spc="200" baseline="0"/>
            </a:lvl1pPr>
          </a:lstStyle>
          <a:p>
            <a:r>
              <a:rPr lang="en-US"/>
              <a:t>Title of the presentation</a:t>
            </a:r>
          </a:p>
        </p:txBody>
      </p:sp>
      <p:sp>
        <p:nvSpPr>
          <p:cNvPr id="3" name="Subtitle 2"/>
          <p:cNvSpPr>
            <a:spLocks noGrp="1"/>
          </p:cNvSpPr>
          <p:nvPr>
            <p:ph type="subTitle" idx="1" hasCustomPrompt="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a:t>3/20/2025</a:t>
            </a:fld>
            <a:endParaRPr lang="en-US"/>
          </a:p>
        </p:txBody>
      </p:sp>
      <p:sp>
        <p:nvSpPr>
          <p:cNvPr id="5" name="Footer Placeholder 4"/>
          <p:cNvSpPr>
            <a:spLocks noGrp="1"/>
          </p:cNvSpPr>
          <p:nvPr>
            <p:ph type="ftr" sz="quarter" idx="11"/>
          </p:nvPr>
        </p:nvSpPr>
        <p:spPr>
          <a:xfrm>
            <a:off x="4444678" y="6470704"/>
            <a:ext cx="6299713" cy="274320"/>
          </a:xfrm>
        </p:spPr>
        <p:txBody>
          <a:bodyPr/>
          <a:lstStyle/>
          <a:p>
            <a:r>
              <a:rPr lang="en-US"/>
              <a:t>© Global Task force for cholera control 2017                                                                                                               www.who.int/cholera</a:t>
            </a:r>
          </a:p>
        </p:txBody>
      </p:sp>
      <p:sp>
        <p:nvSpPr>
          <p:cNvPr id="6" name="Slide Number Placeholder 5"/>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cxnSp>
        <p:nvCxnSpPr>
          <p:cNvPr id="8" name="Straight Connector 7"/>
          <p:cNvCxnSpPr/>
          <p:nvPr/>
        </p:nvCxnSpPr>
        <p:spPr>
          <a:xfrm flipV="1">
            <a:off x="8386843" y="5264106"/>
            <a:ext cx="0" cy="9144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2D1DC42-1F9B-4B1E-80A4-AE3D3B79723E}"/>
              </a:ext>
            </a:extLst>
          </p:cNvPr>
          <p:cNvPicPr>
            <a:picLocks noChangeAspect="1"/>
          </p:cNvPicPr>
          <p:nvPr userDrawn="1"/>
        </p:nvPicPr>
        <p:blipFill>
          <a:blip r:embed="rId2"/>
          <a:stretch>
            <a:fillRect/>
          </a:stretch>
        </p:blipFill>
        <p:spPr>
          <a:xfrm>
            <a:off x="-1" y="1912"/>
            <a:ext cx="12192000" cy="4610100"/>
          </a:xfrm>
          <a:prstGeom prst="rect">
            <a:avLst/>
          </a:prstGeom>
        </p:spPr>
      </p:pic>
      <p:sp>
        <p:nvSpPr>
          <p:cNvPr id="18" name="Rectangle 17">
            <a:extLst>
              <a:ext uri="{FF2B5EF4-FFF2-40B4-BE49-F238E27FC236}">
                <a16:creationId xmlns:a16="http://schemas.microsoft.com/office/drawing/2014/main" id="{2CC5328D-0370-430B-8655-74F82DBB90DB}"/>
              </a:ext>
            </a:extLst>
          </p:cNvPr>
          <p:cNvSpPr/>
          <p:nvPr userDrawn="1"/>
        </p:nvSpPr>
        <p:spPr>
          <a:xfrm flipV="1">
            <a:off x="0" y="-509288"/>
            <a:ext cx="12192000" cy="5121300"/>
          </a:xfrm>
          <a:prstGeom prst="rect">
            <a:avLst/>
          </a:prstGeom>
          <a:gradFill>
            <a:gsLst>
              <a:gs pos="31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794A446-119F-43BA-8D01-50975A73868D}"/>
              </a:ext>
            </a:extLst>
          </p:cNvPr>
          <p:cNvPicPr>
            <a:picLocks noChangeAspect="1"/>
          </p:cNvPicPr>
          <p:nvPr userDrawn="1"/>
        </p:nvPicPr>
        <p:blipFill>
          <a:blip r:embed="rId3"/>
          <a:stretch>
            <a:fillRect/>
          </a:stretch>
        </p:blipFill>
        <p:spPr>
          <a:xfrm>
            <a:off x="457199" y="3995084"/>
            <a:ext cx="5534025" cy="942975"/>
          </a:xfrm>
          <a:prstGeom prst="rect">
            <a:avLst/>
          </a:prstGeom>
        </p:spPr>
      </p:pic>
    </p:spTree>
    <p:extLst>
      <p:ext uri="{BB962C8B-B14F-4D97-AF65-F5344CB8AC3E}">
        <p14:creationId xmlns:p14="http://schemas.microsoft.com/office/powerpoint/2010/main" val="9017615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4960137"/>
            <a:ext cx="7772400" cy="1463040"/>
          </a:xfrm>
        </p:spPr>
        <p:txBody>
          <a:bodyPr anchor="ctr">
            <a:normAutofit/>
          </a:bodyPr>
          <a:lstStyle>
            <a:lvl1pPr algn="r">
              <a:defRPr sz="5000" spc="200" baseline="0"/>
            </a:lvl1pPr>
          </a:lstStyle>
          <a:p>
            <a:r>
              <a:rPr lang="en-US"/>
              <a:t>Title of the presentation</a:t>
            </a:r>
          </a:p>
        </p:txBody>
      </p:sp>
      <p:sp>
        <p:nvSpPr>
          <p:cNvPr id="3" name="Subtitle 2"/>
          <p:cNvSpPr>
            <a:spLocks noGrp="1"/>
          </p:cNvSpPr>
          <p:nvPr>
            <p:ph type="subTitle" idx="1" hasCustomPrompt="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a:t>3/20/2025</a:t>
            </a:fld>
            <a:endParaRPr lang="en-US"/>
          </a:p>
        </p:txBody>
      </p:sp>
      <p:sp>
        <p:nvSpPr>
          <p:cNvPr id="5" name="Footer Placeholder 4"/>
          <p:cNvSpPr>
            <a:spLocks noGrp="1"/>
          </p:cNvSpPr>
          <p:nvPr>
            <p:ph type="ftr" sz="quarter" idx="11"/>
          </p:nvPr>
        </p:nvSpPr>
        <p:spPr>
          <a:xfrm>
            <a:off x="4444678" y="6470704"/>
            <a:ext cx="6299713" cy="274320"/>
          </a:xfrm>
        </p:spPr>
        <p:txBody>
          <a:bodyPr/>
          <a:lstStyle/>
          <a:p>
            <a:r>
              <a:rPr lang="en-US"/>
              <a:t>© Global Task force for cholera control 2017                                                                                                               www.who.int/cholera</a:t>
            </a:r>
          </a:p>
        </p:txBody>
      </p:sp>
      <p:sp>
        <p:nvSpPr>
          <p:cNvPr id="6" name="Slide Number Placeholder 5"/>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cxnSp>
        <p:nvCxnSpPr>
          <p:cNvPr id="8" name="Straight Connector 7"/>
          <p:cNvCxnSpPr/>
          <p:nvPr/>
        </p:nvCxnSpPr>
        <p:spPr>
          <a:xfrm flipV="1">
            <a:off x="8386843" y="5264106"/>
            <a:ext cx="0" cy="9144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2678D17-1089-42AA-8A37-B2B96CD42244}"/>
              </a:ext>
            </a:extLst>
          </p:cNvPr>
          <p:cNvPicPr>
            <a:picLocks noChangeAspect="1"/>
          </p:cNvPicPr>
          <p:nvPr userDrawn="1"/>
        </p:nvPicPr>
        <p:blipFill>
          <a:blip r:embed="rId2"/>
          <a:stretch>
            <a:fillRect/>
          </a:stretch>
        </p:blipFill>
        <p:spPr>
          <a:xfrm>
            <a:off x="0" y="0"/>
            <a:ext cx="12192000" cy="4610100"/>
          </a:xfrm>
          <a:prstGeom prst="rect">
            <a:avLst/>
          </a:prstGeom>
        </p:spPr>
      </p:pic>
      <p:sp>
        <p:nvSpPr>
          <p:cNvPr id="14" name="Rectangle 13">
            <a:extLst>
              <a:ext uri="{FF2B5EF4-FFF2-40B4-BE49-F238E27FC236}">
                <a16:creationId xmlns:a16="http://schemas.microsoft.com/office/drawing/2014/main" id="{A0089ED4-AC8B-4F08-B80C-6C8B664BB5CF}"/>
              </a:ext>
            </a:extLst>
          </p:cNvPr>
          <p:cNvSpPr/>
          <p:nvPr userDrawn="1"/>
        </p:nvSpPr>
        <p:spPr>
          <a:xfrm flipV="1">
            <a:off x="-13650" y="1320"/>
            <a:ext cx="12192000" cy="4917362"/>
          </a:xfrm>
          <a:prstGeom prst="rect">
            <a:avLst/>
          </a:prstGeom>
          <a:gradFill>
            <a:gsLst>
              <a:gs pos="27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794A446-119F-43BA-8D01-50975A73868D}"/>
              </a:ext>
            </a:extLst>
          </p:cNvPr>
          <p:cNvPicPr>
            <a:picLocks noChangeAspect="1"/>
          </p:cNvPicPr>
          <p:nvPr userDrawn="1"/>
        </p:nvPicPr>
        <p:blipFill>
          <a:blip r:embed="rId3"/>
          <a:stretch>
            <a:fillRect/>
          </a:stretch>
        </p:blipFill>
        <p:spPr>
          <a:xfrm>
            <a:off x="457200" y="3993398"/>
            <a:ext cx="5534025" cy="942975"/>
          </a:xfrm>
          <a:prstGeom prst="rect">
            <a:avLst/>
          </a:prstGeom>
        </p:spPr>
      </p:pic>
    </p:spTree>
    <p:extLst>
      <p:ext uri="{BB962C8B-B14F-4D97-AF65-F5344CB8AC3E}">
        <p14:creationId xmlns:p14="http://schemas.microsoft.com/office/powerpoint/2010/main" val="3060013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5964" y="254442"/>
            <a:ext cx="9720072" cy="1499616"/>
          </a:xfrm>
        </p:spPr>
        <p:txBody>
          <a:bodyPr>
            <a:normAutofit/>
          </a:bodyPr>
          <a:lstStyle>
            <a:lvl1pPr algn="ctr">
              <a:defRPr sz="4400" b="1" i="0" cap="none">
                <a:solidFill>
                  <a:schemeClr val="accent2"/>
                </a:solidFill>
                <a:latin typeface="Trebuchet MS" panose="020B070302020209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1235964" y="2286000"/>
            <a:ext cx="9720073" cy="4023360"/>
          </a:xfrm>
        </p:spPr>
        <p:txBody>
          <a:bodyPr/>
          <a:lstStyle>
            <a:lvl1pPr>
              <a:defRPr b="0" i="0">
                <a:latin typeface="Trebuchet MS" panose="020B0703020202090204" pitchFamily="34" charset="0"/>
              </a:defRPr>
            </a:lvl1pPr>
            <a:lvl2pPr marL="266400" indent="-259200">
              <a:buFont typeface="Arial" panose="020B0604020202020204" pitchFamily="34" charset="0"/>
              <a:buChar char="•"/>
              <a:defRPr b="0" i="0">
                <a:latin typeface="Trebuchet MS" panose="020B0703020202090204" pitchFamily="34" charset="0"/>
              </a:defRPr>
            </a:lvl2pPr>
            <a:lvl3pPr marL="520056" indent="-259200">
              <a:defRPr b="0" i="0">
                <a:latin typeface="Trebuchet MS" panose="020B0703020202090204" pitchFamily="34" charset="0"/>
              </a:defRPr>
            </a:lvl3pPr>
            <a:lvl4pPr marL="774360" indent="-25920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35964" y="6470704"/>
            <a:ext cx="2154143" cy="274320"/>
          </a:xfrm>
        </p:spPr>
        <p:txBody>
          <a:bodyPr/>
          <a:lstStyle/>
          <a:p>
            <a:fld id="{A5D3794B-289A-4A80-97D7-111025398D45}" type="datetimeFigureOut">
              <a:rPr lang="en-US"/>
              <a:t>3/20/2025</a:t>
            </a:fld>
            <a:endParaRPr lang="en-US"/>
          </a:p>
        </p:txBody>
      </p:sp>
      <p:sp>
        <p:nvSpPr>
          <p:cNvPr id="5" name="Footer Placeholder 4"/>
          <p:cNvSpPr>
            <a:spLocks noGrp="1"/>
          </p:cNvSpPr>
          <p:nvPr>
            <p:ph type="ftr" sz="quarter" idx="11"/>
          </p:nvPr>
        </p:nvSpPr>
        <p:spPr/>
        <p:txBody>
          <a:bodyPr/>
          <a:lstStyle>
            <a:lvl1pPr>
              <a:defRPr/>
            </a:lvl1pPr>
          </a:lstStyle>
          <a:p>
            <a:r>
              <a:rPr lang="en-US"/>
              <a:t>© Global Task force for cholera control 2017                                                                                                               </a:t>
            </a:r>
            <a:r>
              <a:rPr lang="en-US" err="1"/>
              <a:t>www.who.int</a:t>
            </a:r>
            <a:r>
              <a:rPr lang="en-US"/>
              <a:t>/cholera</a:t>
            </a:r>
          </a:p>
        </p:txBody>
      </p:sp>
      <p:sp>
        <p:nvSpPr>
          <p:cNvPr id="8" name="Slide Number Placeholder 5">
            <a:extLst>
              <a:ext uri="{FF2B5EF4-FFF2-40B4-BE49-F238E27FC236}">
                <a16:creationId xmlns:a16="http://schemas.microsoft.com/office/drawing/2014/main" id="{7AFD5D04-99BE-44EC-80F8-426FC1CDB548}"/>
              </a:ext>
            </a:extLst>
          </p:cNvPr>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sp>
        <p:nvSpPr>
          <p:cNvPr id="7" name="Rectangle 6">
            <a:extLst>
              <a:ext uri="{FF2B5EF4-FFF2-40B4-BE49-F238E27FC236}">
                <a16:creationId xmlns:a16="http://schemas.microsoft.com/office/drawing/2014/main" id="{D912340D-B351-685E-52CA-4E6F770CA638}"/>
              </a:ext>
            </a:extLst>
          </p:cNvPr>
          <p:cNvSpPr/>
          <p:nvPr userDrawn="1"/>
        </p:nvSpPr>
        <p:spPr>
          <a:xfrm>
            <a:off x="-71562" y="-79513"/>
            <a:ext cx="12348376" cy="3339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88612978"/>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046863"/>
            <a:ext cx="7772400" cy="1289588"/>
          </a:xfrm>
        </p:spPr>
        <p:txBody>
          <a:bodyPr anchor="ctr">
            <a:normAutofit/>
          </a:bodyPr>
          <a:lstStyle>
            <a:lvl1pPr algn="r">
              <a:defRPr sz="5000" b="1" i="0" spc="200" baseline="0">
                <a:latin typeface="Trebuchet MS" panose="020B0703020202090204" pitchFamily="34" charset="0"/>
              </a:defRPr>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8" name="Straight Connector 7"/>
          <p:cNvCxnSpPr>
            <a:cxnSpLocks/>
          </p:cNvCxnSpPr>
          <p:nvPr/>
        </p:nvCxnSpPr>
        <p:spPr>
          <a:xfrm flipV="1">
            <a:off x="8386843" y="523445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262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9" name="Rectangle 8"/>
          <p:cNvSpPr/>
          <p:nvPr/>
        </p:nvSpPr>
        <p:spPr>
          <a:xfrm>
            <a:off x="1" y="0"/>
            <a:ext cx="2957884"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3551766" y="245013"/>
            <a:ext cx="7772400" cy="1463040"/>
          </a:xfrm>
        </p:spPr>
        <p:txBody>
          <a:bodyPr anchor="ctr">
            <a:normAutofit/>
          </a:bodyPr>
          <a:lstStyle>
            <a:lvl1pPr algn="ctr">
              <a:defRPr sz="4400" b="1" i="0" cap="none" spc="200" baseline="0">
                <a:latin typeface="Trebuchet MS" panose="020B070302020209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p>
            <a:fld id="{5A61015F-7CC6-4D0A-9D87-873EA4C304CC}" type="datetimeFigureOut">
              <a:rPr lang="en-US"/>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
        <p:nvSpPr>
          <p:cNvPr id="7" name="Content Placeholder 2">
            <a:extLst>
              <a:ext uri="{FF2B5EF4-FFF2-40B4-BE49-F238E27FC236}">
                <a16:creationId xmlns:a16="http://schemas.microsoft.com/office/drawing/2014/main" id="{84239486-1CF5-65A6-EDD5-B3D80BDD4DC7}"/>
              </a:ext>
            </a:extLst>
          </p:cNvPr>
          <p:cNvSpPr>
            <a:spLocks noGrp="1"/>
          </p:cNvSpPr>
          <p:nvPr>
            <p:ph idx="1"/>
          </p:nvPr>
        </p:nvSpPr>
        <p:spPr>
          <a:xfrm>
            <a:off x="3551766" y="2270098"/>
            <a:ext cx="7772400" cy="4023360"/>
          </a:xfrm>
        </p:spPr>
        <p:txBody>
          <a:bodyPr/>
          <a:lstStyle>
            <a:lvl1pPr>
              <a:defRPr b="0" i="0">
                <a:latin typeface="Trebuchet MS" panose="020B0703020202090204" pitchFamily="34" charset="0"/>
              </a:defRPr>
            </a:lvl1pPr>
            <a:lvl2pPr marL="265176" indent="-137160">
              <a:buFont typeface="Arial" panose="020B0604020202020204" pitchFamily="34" charset="0"/>
              <a:buChar char="•"/>
              <a:defRPr b="0" i="0">
                <a:latin typeface="Trebuchet MS" panose="020B0703020202090204" pitchFamily="34" charset="0"/>
              </a:defRPr>
            </a:lvl2pPr>
            <a:lvl3pPr>
              <a:defRPr b="0" i="0">
                <a:latin typeface="Trebuchet MS" panose="020B0703020202090204" pitchFamily="34" charset="0"/>
              </a:defRPr>
            </a:lvl3pPr>
            <a:lvl4pPr marL="594360" indent="-13716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6757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9" name="Rectangle 8"/>
          <p:cNvSpPr/>
          <p:nvPr/>
        </p:nvSpPr>
        <p:spPr>
          <a:xfrm>
            <a:off x="1" y="0"/>
            <a:ext cx="29578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title" hasCustomPrompt="1"/>
          </p:nvPr>
        </p:nvSpPr>
        <p:spPr>
          <a:xfrm>
            <a:off x="3551766" y="245013"/>
            <a:ext cx="7772400" cy="1463040"/>
          </a:xfrm>
        </p:spPr>
        <p:txBody>
          <a:bodyPr anchor="ctr">
            <a:normAutofit/>
          </a:bodyPr>
          <a:lstStyle>
            <a:lvl1pPr algn="ctr">
              <a:defRPr sz="4400" b="1" i="0" cap="none" spc="200" baseline="0">
                <a:latin typeface="Trebuchet MS" panose="020B070302020209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p>
            <a:fld id="{5A61015F-7CC6-4D0A-9D87-873EA4C304CC}" type="datetimeFigureOut">
              <a:rPr lang="en-US"/>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
        <p:nvSpPr>
          <p:cNvPr id="7" name="Content Placeholder 2">
            <a:extLst>
              <a:ext uri="{FF2B5EF4-FFF2-40B4-BE49-F238E27FC236}">
                <a16:creationId xmlns:a16="http://schemas.microsoft.com/office/drawing/2014/main" id="{84239486-1CF5-65A6-EDD5-B3D80BDD4DC7}"/>
              </a:ext>
            </a:extLst>
          </p:cNvPr>
          <p:cNvSpPr>
            <a:spLocks noGrp="1"/>
          </p:cNvSpPr>
          <p:nvPr>
            <p:ph idx="1"/>
          </p:nvPr>
        </p:nvSpPr>
        <p:spPr>
          <a:xfrm>
            <a:off x="3551766" y="2270098"/>
            <a:ext cx="7772400" cy="4023360"/>
          </a:xfrm>
        </p:spPr>
        <p:txBody>
          <a:bodyPr/>
          <a:lstStyle>
            <a:lvl1pPr>
              <a:defRPr b="0" i="0">
                <a:latin typeface="Trebuchet MS" panose="020B0703020202090204" pitchFamily="34" charset="0"/>
              </a:defRPr>
            </a:lvl1pPr>
            <a:lvl2pPr marL="265176" indent="-137160">
              <a:buFont typeface="Arial" panose="020B0604020202020204" pitchFamily="34" charset="0"/>
              <a:buChar char="•"/>
              <a:defRPr b="0" i="0">
                <a:latin typeface="Trebuchet MS" panose="020B0703020202090204" pitchFamily="34" charset="0"/>
              </a:defRPr>
            </a:lvl2pPr>
            <a:lvl3pPr>
              <a:defRPr b="0" i="0">
                <a:latin typeface="Trebuchet MS" panose="020B0703020202090204" pitchFamily="34" charset="0"/>
              </a:defRPr>
            </a:lvl3pPr>
            <a:lvl4pPr marL="594360" indent="-13716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CEB647E4-7FAB-62C5-BB77-11B47515CE71}"/>
              </a:ext>
            </a:extLst>
          </p:cNvPr>
          <p:cNvSpPr>
            <a:spLocks noGrp="1"/>
          </p:cNvSpPr>
          <p:nvPr>
            <p:ph type="body" sz="quarter" idx="13" hasCustomPrompt="1"/>
          </p:nvPr>
        </p:nvSpPr>
        <p:spPr>
          <a:xfrm>
            <a:off x="322516" y="1106433"/>
            <a:ext cx="2385262" cy="793750"/>
          </a:xfrm>
        </p:spPr>
        <p:txBody>
          <a:bodyPr>
            <a:normAutofit/>
          </a:bodyPr>
          <a:lstStyle>
            <a:lvl1pPr>
              <a:defRPr sz="2400">
                <a:solidFill>
                  <a:schemeClr val="accent1">
                    <a:lumMod val="50000"/>
                  </a:schemeClr>
                </a:solidFill>
              </a:defRPr>
            </a:lvl1pPr>
          </a:lstStyle>
          <a:p>
            <a:pPr lvl="0"/>
            <a:r>
              <a:rPr lang="en-GB"/>
              <a:t>CLICK TO EDIT MASTER</a:t>
            </a:r>
          </a:p>
        </p:txBody>
      </p:sp>
      <p:grpSp>
        <p:nvGrpSpPr>
          <p:cNvPr id="14" name="Group 13">
            <a:extLst>
              <a:ext uri="{FF2B5EF4-FFF2-40B4-BE49-F238E27FC236}">
                <a16:creationId xmlns:a16="http://schemas.microsoft.com/office/drawing/2014/main" id="{1850DECF-4269-9263-60F3-DF151D654A6B}"/>
              </a:ext>
            </a:extLst>
          </p:cNvPr>
          <p:cNvGrpSpPr/>
          <p:nvPr userDrawn="1"/>
        </p:nvGrpSpPr>
        <p:grpSpPr>
          <a:xfrm>
            <a:off x="405135" y="348710"/>
            <a:ext cx="646849" cy="627823"/>
            <a:chOff x="220985" y="1325244"/>
            <a:chExt cx="646849" cy="627823"/>
          </a:xfrm>
        </p:grpSpPr>
        <p:sp>
          <p:nvSpPr>
            <p:cNvPr id="10" name="Oval 9">
              <a:extLst>
                <a:ext uri="{FF2B5EF4-FFF2-40B4-BE49-F238E27FC236}">
                  <a16:creationId xmlns:a16="http://schemas.microsoft.com/office/drawing/2014/main" id="{0CB6A9D8-583A-63BB-C0A7-0A1DC7C7C723}"/>
                </a:ext>
              </a:extLst>
            </p:cNvPr>
            <p:cNvSpPr/>
            <p:nvPr userDrawn="1"/>
          </p:nvSpPr>
          <p:spPr>
            <a:xfrm>
              <a:off x="230497" y="1325244"/>
              <a:ext cx="627823" cy="627823"/>
            </a:xfrm>
            <a:prstGeom prst="ellipse">
              <a:avLst/>
            </a:prstGeom>
            <a:noFill/>
            <a:ln w="28575">
              <a:solidFill>
                <a:schemeClr val="accent1">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DD4C2E1-E9F2-99C6-A9EC-898F5F7BB065}"/>
                </a:ext>
              </a:extLst>
            </p:cNvPr>
            <p:cNvSpPr txBox="1"/>
            <p:nvPr userDrawn="1"/>
          </p:nvSpPr>
          <p:spPr>
            <a:xfrm>
              <a:off x="220985" y="1448399"/>
              <a:ext cx="646849" cy="369332"/>
            </a:xfrm>
            <a:prstGeom prst="rect">
              <a:avLst/>
            </a:prstGeom>
            <a:noFill/>
          </p:spPr>
          <p:txBody>
            <a:bodyPr wrap="square" rtlCol="0">
              <a:spAutoFit/>
            </a:bodyPr>
            <a:lstStyle/>
            <a:p>
              <a:pPr algn="ctr"/>
              <a:r>
                <a:rPr lang="en-GB" b="1">
                  <a:solidFill>
                    <a:schemeClr val="accent4"/>
                  </a:solidFill>
                </a:rPr>
                <a:t>SOP</a:t>
              </a:r>
            </a:p>
          </p:txBody>
        </p:sp>
      </p:grpSp>
    </p:spTree>
    <p:extLst>
      <p:ext uri="{BB962C8B-B14F-4D97-AF65-F5344CB8AC3E}">
        <p14:creationId xmlns:p14="http://schemas.microsoft.com/office/powerpoint/2010/main" val="4115336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C6A301-0538-44EC-B09D-202E1042A48B}" type="datetimeFigureOut">
              <a:rPr lang="en-US"/>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928535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89574A-8875-45EF-8EA2-3CAA0F7ABC4C}" type="datetimeFigureOut">
              <a:rPr lang="en-US"/>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136786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18.xml"/><Relationship Id="rId4" Type="http://schemas.openxmlformats.org/officeDocument/2006/relationships/hyperlink" Target="http://www.presentationgo.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3872"/>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a:pPr/>
              <a:t>3/20/2025</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a:pPr/>
              <a:t>‹#›</a:t>
            </a:fld>
            <a:endParaRPr lang="en-US"/>
          </a:p>
        </p:txBody>
      </p:sp>
    </p:spTree>
    <p:extLst>
      <p:ext uri="{BB962C8B-B14F-4D97-AF65-F5344CB8AC3E}">
        <p14:creationId xmlns:p14="http://schemas.microsoft.com/office/powerpoint/2010/main" val="21373716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24" r:id="rId6"/>
    <p:sldLayoutId id="2147483726" r:id="rId7"/>
    <p:sldLayoutId id="2147483714" r:id="rId8"/>
    <p:sldLayoutId id="2147483715" r:id="rId9"/>
    <p:sldLayoutId id="2147483716" r:id="rId10"/>
    <p:sldLayoutId id="2147483717" r:id="rId11"/>
    <p:sldLayoutId id="2147483725" r:id="rId12"/>
    <p:sldLayoutId id="2147483718" r:id="rId13"/>
    <p:sldLayoutId id="2147483719" r:id="rId14"/>
    <p:sldLayoutId id="2147483720" r:id="rId15"/>
    <p:sldLayoutId id="2147483721" r:id="rId16"/>
    <p:sldLayoutId id="2147483727" r:id="rId17"/>
  </p:sldLayoutIdLst>
  <p:txStyles>
    <p:title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Trebuchet MS" panose="020B0703020202090204" pitchFamily="34" charset="0"/>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Trebuchet MS" panose="020B0703020202090204" pitchFamily="34" charset="0"/>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kern="1200">
          <a:solidFill>
            <a:schemeClr val="tx1"/>
          </a:solidFill>
          <a:latin typeface="Trebuchet MS" panose="020B0703020202090204" pitchFamily="34" charset="0"/>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pitchFamily="2" charset="2"/>
        <a:buChar char="§"/>
        <a:defRPr sz="1400" kern="1200">
          <a:solidFill>
            <a:schemeClr val="tx1"/>
          </a:solidFill>
          <a:latin typeface="Trebuchet MS" panose="020B0703020202090204" pitchFamily="34" charset="0"/>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Trebuchet MS" panose="020B0703020202090204" pitchFamily="34" charset="0"/>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06332"/>
            <a:ext cx="10515600" cy="739056"/>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838200" y="1219200"/>
            <a:ext cx="10515600" cy="4957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6305911"/>
            <a:ext cx="12192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a:ln>
                  <a:noFill/>
                </a:ln>
                <a:solidFill>
                  <a:prstClr val="white">
                    <a:lumMod val="75000"/>
                  </a:prstClr>
                </a:solidFill>
                <a:effectLst/>
                <a:uLnTx/>
                <a:uFillTx/>
                <a:latin typeface="+mn-lt"/>
                <a:ea typeface="+mn-ea"/>
                <a:cs typeface="+mn-cs"/>
              </a:rPr>
              <a:t>www.</a:t>
            </a:r>
            <a:r>
              <a:rPr kumimoji="0" lang="en-US" sz="3200" b="0" i="0" u="none" strike="noStrike" kern="1200" cap="none" spc="150" normalizeH="0" baseline="0" noProof="0">
                <a:ln>
                  <a:noFill/>
                </a:ln>
                <a:solidFill>
                  <a:prstClr val="black">
                    <a:lumMod val="85000"/>
                    <a:lumOff val="15000"/>
                  </a:prstClr>
                </a:solidFill>
                <a:effectLst/>
                <a:uLnTx/>
                <a:uFillTx/>
                <a:latin typeface="+mn-lt"/>
                <a:ea typeface="+mn-ea"/>
                <a:cs typeface="+mn-cs"/>
              </a:rPr>
              <a:t>presentationgo</a:t>
            </a:r>
            <a:r>
              <a:rPr kumimoji="0" lang="en-US" sz="3200" b="0" i="0" u="none" strike="noStrike" kern="1200" cap="none" spc="150" normalizeH="0" baseline="0" noProof="0">
                <a:ln>
                  <a:noFill/>
                </a:ln>
                <a:solidFill>
                  <a:prstClr val="white">
                    <a:lumMod val="75000"/>
                  </a:prstClr>
                </a:solidFill>
                <a:effectLst/>
                <a:uLnTx/>
                <a:uFillTx/>
                <a:latin typeface="+mn-lt"/>
                <a:ea typeface="+mn-ea"/>
                <a:cs typeface="+mn-cs"/>
              </a:rPr>
              <a:t>.com</a:t>
            </a:r>
          </a:p>
        </p:txBody>
      </p:sp>
      <p:sp>
        <p:nvSpPr>
          <p:cNvPr id="23" name="Freeform 22"/>
          <p:cNvSpPr/>
          <p:nvPr userDrawn="1"/>
        </p:nvSpPr>
        <p:spPr>
          <a:xfrm rot="5400000">
            <a:off x="183153" y="21288"/>
            <a:ext cx="369496" cy="761203"/>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800"/>
          </a:p>
        </p:txBody>
      </p:sp>
      <p:grpSp>
        <p:nvGrpSpPr>
          <p:cNvPr id="8" name="Group 7"/>
          <p:cNvGrpSpPr/>
          <p:nvPr userDrawn="1"/>
        </p:nvGrpSpPr>
        <p:grpSpPr>
          <a:xfrm>
            <a:off x="-2206544" y="-73804"/>
            <a:ext cx="1977374" cy="612144"/>
            <a:chOff x="-2096383" y="21447"/>
            <a:chExt cx="1483030" cy="612144"/>
          </a:xfrm>
        </p:grpSpPr>
        <p:sp>
          <p:nvSpPr>
            <p:cNvPr id="10" name="TextBox 9"/>
            <p:cNvSpPr txBox="1"/>
            <p:nvPr userDrawn="1"/>
          </p:nvSpPr>
          <p:spPr>
            <a:xfrm>
              <a:off x="-2096383" y="21447"/>
              <a:ext cx="259927" cy="246221"/>
            </a:xfrm>
            <a:prstGeom prst="rect">
              <a:avLst/>
            </a:prstGeom>
            <a:noFill/>
          </p:spPr>
          <p:txBody>
            <a:bodyPr wrap="none" rtlCol="0">
              <a:spAutoFit/>
            </a:bodyPr>
            <a:lstStyle/>
            <a:p>
              <a:r>
                <a:rPr lang="en-US" sz="100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330859" cy="246221"/>
            </a:xfrm>
            <a:prstGeom prst="rect">
              <a:avLst/>
            </a:prstGeom>
            <a:noFill/>
          </p:spPr>
          <p:txBody>
            <a:bodyPr wrap="none" rtlCol="0">
              <a:spAutoFit/>
            </a:bodyPr>
            <a:lstStyle/>
            <a:p>
              <a:r>
                <a:rPr lang="en-US" sz="100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3"/>
            <a:stretch>
              <a:fillRect/>
            </a:stretch>
          </p:blipFill>
          <p:spPr>
            <a:xfrm>
              <a:off x="-2018604" y="234547"/>
              <a:ext cx="1405251" cy="185944"/>
            </a:xfrm>
            <a:prstGeom prst="rect">
              <a:avLst/>
            </a:prstGeom>
          </p:spPr>
        </p:pic>
      </p:grpSp>
      <p:sp>
        <p:nvSpPr>
          <p:cNvPr id="13" name="Rectangle 12"/>
          <p:cNvSpPr/>
          <p:nvPr userDrawn="1"/>
        </p:nvSpPr>
        <p:spPr>
          <a:xfrm>
            <a:off x="-118532" y="6959601"/>
            <a:ext cx="1486304" cy="261610"/>
          </a:xfrm>
          <a:prstGeom prst="rect">
            <a:avLst/>
          </a:prstGeom>
        </p:spPr>
        <p:txBody>
          <a:bodyPr wrap="none">
            <a:spAutoFit/>
          </a:bodyPr>
          <a:lstStyle/>
          <a:p>
            <a:r>
              <a:rPr lang="en-US" sz="1100" b="0" i="0">
                <a:solidFill>
                  <a:srgbClr val="555555"/>
                </a:solidFill>
                <a:effectLst/>
                <a:latin typeface="Open Sans" panose="020B0606030504020204" pitchFamily="34" charset="0"/>
              </a:rPr>
              <a:t>© </a:t>
            </a:r>
            <a:r>
              <a:rPr lang="en-US" sz="1100" b="0" i="0" u="none" strike="noStrike">
                <a:solidFill>
                  <a:srgbClr val="A5CD28"/>
                </a:solidFill>
                <a:effectLst/>
                <a:latin typeface="Open Sans" panose="020B0606030504020204" pitchFamily="34" charset="0"/>
                <a:hlinkClick r:id="rId4" tooltip="PresentationGo!"/>
              </a:rPr>
              <a:t>presentationgo.com</a:t>
            </a:r>
            <a:endParaRPr lang="en-US" sz="1100"/>
          </a:p>
        </p:txBody>
      </p:sp>
    </p:spTree>
    <p:extLst>
      <p:ext uri="{BB962C8B-B14F-4D97-AF65-F5344CB8AC3E}">
        <p14:creationId xmlns:p14="http://schemas.microsoft.com/office/powerpoint/2010/main" val="771758150"/>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gtfcc.org/resources/specimen-collection-preparation-and-packaging-for-transport/" TargetMode="External"/><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2.mp4"/><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7.xml"/><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4.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s://www.gtfcc.org/resources/gtfcc-laboratory-referral-and-results-reporting-forms/"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52.jpg"/><Relationship Id="rId4" Type="http://schemas.openxmlformats.org/officeDocument/2006/relationships/image" Target="../media/image51.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www.gtfcc.org/resources/public-health-surveillance-for-cholera/" TargetMode="External"/><Relationship Id="rId7" Type="http://schemas.openxmlformats.org/officeDocument/2006/relationships/hyperlink" Target="https://www.gtfcc.org/resources/gtfcc-laboratory-referral-and-results-reporting-forms/" TargetMode="External"/><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hyperlink" Target="NULL" TargetMode="External"/><Relationship Id="rId5" Type="http://schemas.openxmlformats.org/officeDocument/2006/relationships/hyperlink" Target="https://www.gtfcc.org/resources/specimen-collection-preparation-and-packaging-for-transport/" TargetMode="External"/><Relationship Id="rId4" Type="http://schemas.openxmlformats.org/officeDocument/2006/relationships/hyperlink" Target="https://www.gtfcc.org/wp-content/uploads/2020/05/gtfcc-job-aid-strain-conditioning-for-international-transportation-of-vibrio-cholerae-1.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E3582F-E0F3-4918-6174-72CCC9BF4730}"/>
              </a:ext>
            </a:extLst>
          </p:cNvPr>
          <p:cNvPicPr>
            <a:picLocks noChangeAspect="1"/>
          </p:cNvPicPr>
          <p:nvPr/>
        </p:nvPicPr>
        <p:blipFill rotWithShape="1">
          <a:blip r:embed="rId3"/>
          <a:srcRect l="6541" t="25914" r="31342" b="19928"/>
          <a:stretch/>
        </p:blipFill>
        <p:spPr>
          <a:xfrm>
            <a:off x="0" y="-125730"/>
            <a:ext cx="12192001" cy="7086600"/>
          </a:xfrm>
          <a:prstGeom prst="rect">
            <a:avLst/>
          </a:prstGeom>
        </p:spPr>
      </p:pic>
      <p:grpSp>
        <p:nvGrpSpPr>
          <p:cNvPr id="2" name="Group 1">
            <a:extLst>
              <a:ext uri="{FF2B5EF4-FFF2-40B4-BE49-F238E27FC236}">
                <a16:creationId xmlns:a16="http://schemas.microsoft.com/office/drawing/2014/main" id="{FED1251D-6576-B4E3-B312-D2966217A144}"/>
              </a:ext>
            </a:extLst>
          </p:cNvPr>
          <p:cNvGrpSpPr/>
          <p:nvPr/>
        </p:nvGrpSpPr>
        <p:grpSpPr>
          <a:xfrm>
            <a:off x="738049" y="3291732"/>
            <a:ext cx="6076459" cy="3040380"/>
            <a:chOff x="420416" y="3551614"/>
            <a:chExt cx="6076459" cy="3040380"/>
          </a:xfrm>
        </p:grpSpPr>
        <p:grpSp>
          <p:nvGrpSpPr>
            <p:cNvPr id="24" name="Group 23">
              <a:extLst>
                <a:ext uri="{FF2B5EF4-FFF2-40B4-BE49-F238E27FC236}">
                  <a16:creationId xmlns:a16="http://schemas.microsoft.com/office/drawing/2014/main" id="{F48D2238-9734-F532-2B79-E146C44653C1}"/>
                </a:ext>
              </a:extLst>
            </p:cNvPr>
            <p:cNvGrpSpPr/>
            <p:nvPr/>
          </p:nvGrpSpPr>
          <p:grpSpPr>
            <a:xfrm>
              <a:off x="420416" y="3551614"/>
              <a:ext cx="6076459" cy="3040380"/>
              <a:chOff x="420416" y="3551614"/>
              <a:chExt cx="6076459" cy="3040380"/>
            </a:xfrm>
          </p:grpSpPr>
          <p:grpSp>
            <p:nvGrpSpPr>
              <p:cNvPr id="14" name="Group 13">
                <a:extLst>
                  <a:ext uri="{FF2B5EF4-FFF2-40B4-BE49-F238E27FC236}">
                    <a16:creationId xmlns:a16="http://schemas.microsoft.com/office/drawing/2014/main" id="{3DD1AA56-F848-6D58-D1F7-6D51166C9E4E}"/>
                  </a:ext>
                </a:extLst>
              </p:cNvPr>
              <p:cNvGrpSpPr/>
              <p:nvPr/>
            </p:nvGrpSpPr>
            <p:grpSpPr>
              <a:xfrm>
                <a:off x="420416" y="3551614"/>
                <a:ext cx="603712" cy="3040380"/>
                <a:chOff x="1748790" y="3177540"/>
                <a:chExt cx="603712" cy="3040380"/>
              </a:xfrm>
            </p:grpSpPr>
            <p:sp>
              <p:nvSpPr>
                <p:cNvPr id="11" name="Rectangle 10">
                  <a:extLst>
                    <a:ext uri="{FF2B5EF4-FFF2-40B4-BE49-F238E27FC236}">
                      <a16:creationId xmlns:a16="http://schemas.microsoft.com/office/drawing/2014/main" id="{C52D6600-4FC3-F2F9-9E23-DD8CF1E4A2B5}"/>
                    </a:ext>
                  </a:extLst>
                </p:cNvPr>
                <p:cNvSpPr/>
                <p:nvPr/>
              </p:nvSpPr>
              <p:spPr>
                <a:xfrm>
                  <a:off x="1748790" y="3177540"/>
                  <a:ext cx="262890" cy="30403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E3EF00F-7318-FC9A-EA1A-461829802618}"/>
                    </a:ext>
                  </a:extLst>
                </p:cNvPr>
                <p:cNvSpPr/>
                <p:nvPr/>
              </p:nvSpPr>
              <p:spPr>
                <a:xfrm rot="16200000">
                  <a:off x="1919201" y="3007129"/>
                  <a:ext cx="262890" cy="60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FD1CCB8-6A52-CEE7-D9EA-6AE6C89CEC7A}"/>
                    </a:ext>
                  </a:extLst>
                </p:cNvPr>
                <p:cNvSpPr/>
                <p:nvPr/>
              </p:nvSpPr>
              <p:spPr>
                <a:xfrm rot="16200000">
                  <a:off x="1919201" y="5782413"/>
                  <a:ext cx="262890" cy="60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CEF98816-F45F-6CE8-6C8B-B9A7D1BB7333}"/>
                  </a:ext>
                </a:extLst>
              </p:cNvPr>
              <p:cNvGrpSpPr/>
              <p:nvPr/>
            </p:nvGrpSpPr>
            <p:grpSpPr>
              <a:xfrm flipH="1" flipV="1">
                <a:off x="5893163" y="3551614"/>
                <a:ext cx="603712" cy="3040380"/>
                <a:chOff x="1689568" y="3177540"/>
                <a:chExt cx="603712" cy="3040380"/>
              </a:xfrm>
            </p:grpSpPr>
            <p:sp>
              <p:nvSpPr>
                <p:cNvPr id="20" name="Rectangle 19">
                  <a:extLst>
                    <a:ext uri="{FF2B5EF4-FFF2-40B4-BE49-F238E27FC236}">
                      <a16:creationId xmlns:a16="http://schemas.microsoft.com/office/drawing/2014/main" id="{09403829-13A0-8B96-F8E9-79F5BA59960D}"/>
                    </a:ext>
                  </a:extLst>
                </p:cNvPr>
                <p:cNvSpPr/>
                <p:nvPr/>
              </p:nvSpPr>
              <p:spPr>
                <a:xfrm>
                  <a:off x="1689568" y="3177540"/>
                  <a:ext cx="262890" cy="30403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3587150-B792-E809-5649-93595C883A4A}"/>
                    </a:ext>
                  </a:extLst>
                </p:cNvPr>
                <p:cNvSpPr/>
                <p:nvPr/>
              </p:nvSpPr>
              <p:spPr>
                <a:xfrm rot="16200000">
                  <a:off x="1859979" y="3007129"/>
                  <a:ext cx="262890" cy="60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ADE1713-302D-0CA6-BE01-913C6319AB98}"/>
                    </a:ext>
                  </a:extLst>
                </p:cNvPr>
                <p:cNvSpPr/>
                <p:nvPr/>
              </p:nvSpPr>
              <p:spPr>
                <a:xfrm rot="16200000">
                  <a:off x="1859979" y="5782413"/>
                  <a:ext cx="262890" cy="60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Rectangle 22">
                <a:extLst>
                  <a:ext uri="{FF2B5EF4-FFF2-40B4-BE49-F238E27FC236}">
                    <a16:creationId xmlns:a16="http://schemas.microsoft.com/office/drawing/2014/main" id="{9A89132C-CB3C-614A-7830-2C7D90B58FC2}"/>
                  </a:ext>
                </a:extLst>
              </p:cNvPr>
              <p:cNvSpPr/>
              <p:nvPr/>
            </p:nvSpPr>
            <p:spPr>
              <a:xfrm>
                <a:off x="683307" y="3814505"/>
                <a:ext cx="5550678" cy="2510188"/>
              </a:xfrm>
              <a:prstGeom prst="rect">
                <a:avLst/>
              </a:prstGeom>
              <a:solidFill>
                <a:schemeClr val="bg1">
                  <a:alpha val="9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359FAF3E-8E32-F3BE-A82A-28AD51BC4E0D}"/>
                </a:ext>
              </a:extLst>
            </p:cNvPr>
            <p:cNvSpPr txBox="1"/>
            <p:nvPr/>
          </p:nvSpPr>
          <p:spPr>
            <a:xfrm>
              <a:off x="844573" y="4782333"/>
              <a:ext cx="5251427" cy="353943"/>
            </a:xfrm>
            <a:prstGeom prst="rect">
              <a:avLst/>
            </a:prstGeom>
            <a:noFill/>
          </p:spPr>
          <p:txBody>
            <a:bodyPr wrap="square">
              <a:spAutoFit/>
            </a:bodyPr>
            <a:lstStyle/>
            <a:p>
              <a:r>
                <a:rPr lang="en-GB" sz="1700">
                  <a:solidFill>
                    <a:schemeClr val="accent1"/>
                  </a:solidFill>
                  <a:latin typeface="Trebuchet MS" panose="020B0703020202090204" pitchFamily="34" charset="0"/>
                </a:rPr>
                <a:t>GTFCC recommendations</a:t>
              </a:r>
            </a:p>
          </p:txBody>
        </p:sp>
        <p:sp>
          <p:nvSpPr>
            <p:cNvPr id="30" name="TextBox 29">
              <a:extLst>
                <a:ext uri="{FF2B5EF4-FFF2-40B4-BE49-F238E27FC236}">
                  <a16:creationId xmlns:a16="http://schemas.microsoft.com/office/drawing/2014/main" id="{C712B7E6-9BED-A345-F5CC-7BBD1EDD18B8}"/>
                </a:ext>
              </a:extLst>
            </p:cNvPr>
            <p:cNvSpPr txBox="1"/>
            <p:nvPr/>
          </p:nvSpPr>
          <p:spPr>
            <a:xfrm>
              <a:off x="844573" y="5113165"/>
              <a:ext cx="5333805" cy="830997"/>
            </a:xfrm>
            <a:prstGeom prst="rect">
              <a:avLst/>
            </a:prstGeom>
            <a:noFill/>
          </p:spPr>
          <p:txBody>
            <a:bodyPr wrap="square">
              <a:spAutoFit/>
            </a:bodyPr>
            <a:lstStyle/>
            <a:p>
              <a:r>
                <a:rPr lang="en-US" sz="2300" b="1">
                  <a:solidFill>
                    <a:schemeClr val="accent2"/>
                  </a:solidFill>
                  <a:latin typeface="Trebuchet MS" panose="020B0703020202090204" pitchFamily="34" charset="0"/>
                </a:rPr>
                <a:t>SAMPLE COLLECTION, PREPARATION AND TRANSPORT FOR CHOLERA</a:t>
              </a:r>
              <a:endParaRPr lang="en-GB" sz="2300" b="1">
                <a:solidFill>
                  <a:schemeClr val="accent2"/>
                </a:solidFill>
                <a:latin typeface="Trebuchet MS" panose="020B0703020202090204" pitchFamily="34" charset="0"/>
              </a:endParaRPr>
            </a:p>
          </p:txBody>
        </p:sp>
        <p:pic>
          <p:nvPicPr>
            <p:cNvPr id="26" name="Picture 25">
              <a:extLst>
                <a:ext uri="{FF2B5EF4-FFF2-40B4-BE49-F238E27FC236}">
                  <a16:creationId xmlns:a16="http://schemas.microsoft.com/office/drawing/2014/main" id="{F77A0ABE-DF3C-E84E-B63C-053D29FB9AD0}"/>
                </a:ext>
              </a:extLst>
            </p:cNvPr>
            <p:cNvPicPr>
              <a:picLocks noChangeAspect="1"/>
            </p:cNvPicPr>
            <p:nvPr/>
          </p:nvPicPr>
          <p:blipFill>
            <a:blip r:embed="rId4"/>
            <a:srcRect/>
            <a:stretch/>
          </p:blipFill>
          <p:spPr>
            <a:xfrm>
              <a:off x="946196" y="3957444"/>
              <a:ext cx="3546764" cy="709352"/>
            </a:xfrm>
            <a:prstGeom prst="rect">
              <a:avLst/>
            </a:prstGeom>
          </p:spPr>
        </p:pic>
      </p:grpSp>
      <p:sp>
        <p:nvSpPr>
          <p:cNvPr id="5" name="TextBox 4">
            <a:extLst>
              <a:ext uri="{FF2B5EF4-FFF2-40B4-BE49-F238E27FC236}">
                <a16:creationId xmlns:a16="http://schemas.microsoft.com/office/drawing/2014/main" id="{2C4A8B87-BF32-16E7-EFEB-FDCDD9DA5A2F}"/>
              </a:ext>
            </a:extLst>
          </p:cNvPr>
          <p:cNvSpPr txBox="1"/>
          <p:nvPr/>
        </p:nvSpPr>
        <p:spPr>
          <a:xfrm>
            <a:off x="4913967" y="5723782"/>
            <a:ext cx="1809289" cy="276999"/>
          </a:xfrm>
          <a:prstGeom prst="rect">
            <a:avLst/>
          </a:prstGeom>
          <a:noFill/>
        </p:spPr>
        <p:txBody>
          <a:bodyPr wrap="square" lIns="91440" tIns="45720" rIns="91440" bIns="45720" anchor="t">
            <a:spAutoFit/>
          </a:bodyPr>
          <a:lstStyle/>
          <a:p>
            <a:r>
              <a:rPr lang="en-GB" sz="1200" i="1">
                <a:solidFill>
                  <a:schemeClr val="tx1">
                    <a:lumMod val="60000"/>
                    <a:lumOff val="40000"/>
                  </a:schemeClr>
                </a:solidFill>
                <a:effectLst/>
                <a:latin typeface="Trebuchet MS"/>
              </a:rPr>
              <a:t>V1.0 </a:t>
            </a:r>
            <a:r>
              <a:rPr lang="en-GB" sz="1200" i="1">
                <a:solidFill>
                  <a:schemeClr val="tx1">
                    <a:lumMod val="60000"/>
                    <a:lumOff val="40000"/>
                  </a:schemeClr>
                </a:solidFill>
                <a:latin typeface="Trebuchet MS"/>
              </a:rPr>
              <a:t>November </a:t>
            </a:r>
            <a:r>
              <a:rPr lang="en-GB" sz="1200" i="1">
                <a:solidFill>
                  <a:schemeClr val="tx1">
                    <a:lumMod val="60000"/>
                    <a:lumOff val="40000"/>
                  </a:schemeClr>
                </a:solidFill>
                <a:effectLst/>
                <a:latin typeface="Trebuchet MS"/>
              </a:rPr>
              <a:t>2024</a:t>
            </a:r>
          </a:p>
        </p:txBody>
      </p:sp>
      <p:sp>
        <p:nvSpPr>
          <p:cNvPr id="3" name="TextBox 2">
            <a:extLst>
              <a:ext uri="{FF2B5EF4-FFF2-40B4-BE49-F238E27FC236}">
                <a16:creationId xmlns:a16="http://schemas.microsoft.com/office/drawing/2014/main" id="{2D2ADFD3-85A7-95B6-52D8-13390CFB7CAB}"/>
              </a:ext>
            </a:extLst>
          </p:cNvPr>
          <p:cNvSpPr txBox="1"/>
          <p:nvPr/>
        </p:nvSpPr>
        <p:spPr>
          <a:xfrm>
            <a:off x="9974593" y="6486157"/>
            <a:ext cx="2217407" cy="276999"/>
          </a:xfrm>
          <a:prstGeom prst="rect">
            <a:avLst/>
          </a:prstGeom>
          <a:solidFill>
            <a:srgbClr val="BBE2E4">
              <a:alpha val="75000"/>
            </a:srgb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Trebuchet MS" panose="020B0703020202090204" pitchFamily="34" charset="0"/>
                <a:ea typeface="Calibri" panose="020F0502020204030204" pitchFamily="34" charset="0"/>
                <a:cs typeface="Arial" panose="020B0604020202020204" pitchFamily="34" charset="0"/>
              </a:rPr>
              <a:t>© </a:t>
            </a:r>
            <a:r>
              <a:rPr lang="en-GB" sz="1200">
                <a:effectLst/>
                <a:latin typeface="Trebuchet MS" panose="020B0703020202090204" pitchFamily="34" charset="0"/>
              </a:rPr>
              <a:t>WHO / Natalie </a:t>
            </a:r>
            <a:r>
              <a:rPr lang="en-GB" sz="1200" err="1">
                <a:effectLst/>
                <a:latin typeface="Trebuchet MS" panose="020B0703020202090204" pitchFamily="34" charset="0"/>
              </a:rPr>
              <a:t>Naccache</a:t>
            </a:r>
            <a:endParaRPr kumimoji="0" lang="en-GB" sz="1200" b="0" i="0" u="none" strike="noStrike" kern="1200" cap="none" spc="0" normalizeH="0" baseline="0" noProof="0">
              <a:ln>
                <a:noFill/>
              </a:ln>
              <a:solidFill>
                <a:prstClr val="black"/>
              </a:solidFill>
              <a:effectLst/>
              <a:uLnTx/>
              <a:uFillTx/>
              <a:latin typeface="Trebuchet MS" panose="020B0703020202090204" pitchFamily="34" charset="0"/>
            </a:endParaRPr>
          </a:p>
        </p:txBody>
      </p:sp>
    </p:spTree>
    <p:extLst>
      <p:ext uri="{BB962C8B-B14F-4D97-AF65-F5344CB8AC3E}">
        <p14:creationId xmlns:p14="http://schemas.microsoft.com/office/powerpoint/2010/main" val="233017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512DF884-3916-D0EB-C10C-FB5AA404BFE4}"/>
              </a:ext>
            </a:extLst>
          </p:cNvPr>
          <p:cNvSpPr>
            <a:spLocks noGrp="1"/>
          </p:cNvSpPr>
          <p:nvPr>
            <p:ph type="title"/>
          </p:nvPr>
        </p:nvSpPr>
        <p:spPr>
          <a:xfrm>
            <a:off x="-1" y="254442"/>
            <a:ext cx="12186849" cy="1022477"/>
          </a:xfrm>
        </p:spPr>
        <p:txBody>
          <a:bodyPr>
            <a:normAutofit/>
          </a:bodyPr>
          <a:lstStyle/>
          <a:p>
            <a:r>
              <a:rPr lang="en-GB" sz="4000">
                <a:latin typeface="Trebuchet MS"/>
                <a:ea typeface="Tahoma"/>
                <a:cs typeface="Tahoma"/>
              </a:rPr>
              <a:t>How to collect specimens for cholera testing</a:t>
            </a:r>
          </a:p>
        </p:txBody>
      </p:sp>
      <p:sp>
        <p:nvSpPr>
          <p:cNvPr id="6" name="Content Placeholder 2">
            <a:extLst>
              <a:ext uri="{FF2B5EF4-FFF2-40B4-BE49-F238E27FC236}">
                <a16:creationId xmlns:a16="http://schemas.microsoft.com/office/drawing/2014/main" id="{AEE1E20D-C4E5-08B3-B978-9C43EE450F74}"/>
              </a:ext>
            </a:extLst>
          </p:cNvPr>
          <p:cNvSpPr txBox="1">
            <a:spLocks/>
          </p:cNvSpPr>
          <p:nvPr/>
        </p:nvSpPr>
        <p:spPr>
          <a:xfrm>
            <a:off x="661500" y="1385718"/>
            <a:ext cx="6072111" cy="773163"/>
          </a:xfrm>
          <a:prstGeom prst="rect">
            <a:avLst/>
          </a:prstGeom>
          <a:ln w="6350">
            <a:solidFill>
              <a:schemeClr val="tx1"/>
            </a:solidFill>
          </a:ln>
        </p:spPr>
        <p:txBody>
          <a:bodyPr vert="horz" lIns="91440" tIns="45720" rIns="91440" bIns="45720" rtlCol="0" anchor="t" anchorCtr="0">
            <a:no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Trebuchet MS" panose="020B0703020202090204" pitchFamily="34" charset="0"/>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Arial" panose="020B0604020202020204" pitchFamily="34" charset="0"/>
              <a:buNone/>
              <a:defRPr sz="1800" kern="1200">
                <a:solidFill>
                  <a:schemeClr val="tx1">
                    <a:tint val="75000"/>
                  </a:schemeClr>
                </a:solidFill>
                <a:latin typeface="Trebuchet MS" panose="020B0703020202090204" pitchFamily="34" charset="0"/>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ourier New" panose="02070309020205020404" pitchFamily="49" charset="0"/>
              <a:buNone/>
              <a:defRPr sz="1600" kern="1200">
                <a:solidFill>
                  <a:schemeClr val="tx1">
                    <a:tint val="75000"/>
                  </a:schemeClr>
                </a:solidFill>
                <a:latin typeface="Trebuchet MS" panose="020B0703020202090204" pitchFamily="34" charset="0"/>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Wingdings" pitchFamily="2" charset="2"/>
              <a:buNone/>
              <a:defRPr sz="1400" kern="1200">
                <a:solidFill>
                  <a:schemeClr val="tx1">
                    <a:tint val="75000"/>
                  </a:schemeClr>
                </a:solidFill>
                <a:latin typeface="Trebuchet MS" panose="020B0703020202090204" pitchFamily="34" charset="0"/>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Trebuchet MS" panose="020B0703020202090204" pitchFamily="34" charset="0"/>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9pPr>
          </a:lstStyle>
          <a:p>
            <a:pPr algn="ctr"/>
            <a:r>
              <a:rPr lang="en-US" sz="2200">
                <a:latin typeface="Trebuchet MS"/>
              </a:rPr>
              <a:t>Able and bed-ridden patients </a:t>
            </a:r>
            <a:br>
              <a:rPr lang="en-US" sz="2200">
                <a:latin typeface="Trebuchet MS"/>
              </a:rPr>
            </a:br>
            <a:r>
              <a:rPr lang="en-US" sz="2200">
                <a:latin typeface="Trebuchet MS"/>
              </a:rPr>
              <a:t>who </a:t>
            </a:r>
            <a:r>
              <a:rPr lang="en-US" sz="2200" b="1">
                <a:latin typeface="Trebuchet MS"/>
              </a:rPr>
              <a:t>produce</a:t>
            </a:r>
            <a:r>
              <a:rPr lang="en-US" sz="2200">
                <a:latin typeface="Trebuchet MS"/>
              </a:rPr>
              <a:t> loose stool</a:t>
            </a:r>
          </a:p>
        </p:txBody>
      </p:sp>
      <p:sp>
        <p:nvSpPr>
          <p:cNvPr id="17" name="Content Placeholder 2">
            <a:extLst>
              <a:ext uri="{FF2B5EF4-FFF2-40B4-BE49-F238E27FC236}">
                <a16:creationId xmlns:a16="http://schemas.microsoft.com/office/drawing/2014/main" id="{CC79FCA8-95D5-3823-70CE-1BE064B942F8}"/>
              </a:ext>
            </a:extLst>
          </p:cNvPr>
          <p:cNvSpPr txBox="1">
            <a:spLocks/>
          </p:cNvSpPr>
          <p:nvPr/>
        </p:nvSpPr>
        <p:spPr>
          <a:xfrm>
            <a:off x="7620000" y="1385718"/>
            <a:ext cx="3718561" cy="773163"/>
          </a:xfrm>
          <a:prstGeom prst="rect">
            <a:avLst/>
          </a:prstGeom>
          <a:ln w="6350">
            <a:solidFill>
              <a:schemeClr val="tx1"/>
            </a:solidFill>
          </a:ln>
        </p:spPr>
        <p:txBody>
          <a:bodyPr vert="horz" lIns="91440" tIns="45720" rIns="91440" bIns="45720" rtlCol="0" anchor="t" anchorCtr="0">
            <a:no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Trebuchet MS" panose="020B0703020202090204" pitchFamily="34" charset="0"/>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Arial" panose="020B0604020202020204" pitchFamily="34" charset="0"/>
              <a:buNone/>
              <a:defRPr sz="1800" kern="1200">
                <a:solidFill>
                  <a:schemeClr val="tx1">
                    <a:tint val="75000"/>
                  </a:schemeClr>
                </a:solidFill>
                <a:latin typeface="Trebuchet MS" panose="020B0703020202090204" pitchFamily="34" charset="0"/>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ourier New" panose="02070309020205020404" pitchFamily="49" charset="0"/>
              <a:buNone/>
              <a:defRPr sz="1600" kern="1200">
                <a:solidFill>
                  <a:schemeClr val="tx1">
                    <a:tint val="75000"/>
                  </a:schemeClr>
                </a:solidFill>
                <a:latin typeface="Trebuchet MS" panose="020B0703020202090204" pitchFamily="34" charset="0"/>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Wingdings" pitchFamily="2" charset="2"/>
              <a:buNone/>
              <a:defRPr sz="1400" kern="1200">
                <a:solidFill>
                  <a:schemeClr val="tx1">
                    <a:tint val="75000"/>
                  </a:schemeClr>
                </a:solidFill>
                <a:latin typeface="Trebuchet MS" panose="020B0703020202090204" pitchFamily="34" charset="0"/>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Trebuchet MS" panose="020B0703020202090204" pitchFamily="34" charset="0"/>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9pPr>
          </a:lstStyle>
          <a:p>
            <a:pPr algn="ctr"/>
            <a:r>
              <a:rPr lang="en-US" sz="2200">
                <a:latin typeface="Trebuchet MS"/>
              </a:rPr>
              <a:t>Patients who </a:t>
            </a:r>
            <a:br>
              <a:rPr lang="en-US" sz="2200">
                <a:latin typeface="Trebuchet MS"/>
              </a:rPr>
            </a:br>
            <a:r>
              <a:rPr lang="en-US" sz="2200" b="1">
                <a:latin typeface="Trebuchet MS"/>
              </a:rPr>
              <a:t>do not produce </a:t>
            </a:r>
            <a:r>
              <a:rPr lang="en-US" sz="2200">
                <a:latin typeface="Trebuchet MS"/>
              </a:rPr>
              <a:t>loose stool</a:t>
            </a:r>
            <a:endParaRPr lang="en-US" sz="2200"/>
          </a:p>
        </p:txBody>
      </p:sp>
      <p:sp>
        <p:nvSpPr>
          <p:cNvPr id="38" name="TextBox 37">
            <a:extLst>
              <a:ext uri="{FF2B5EF4-FFF2-40B4-BE49-F238E27FC236}">
                <a16:creationId xmlns:a16="http://schemas.microsoft.com/office/drawing/2014/main" id="{A0C6E2E2-6107-804C-B6D3-FEDACD625259}"/>
              </a:ext>
            </a:extLst>
          </p:cNvPr>
          <p:cNvSpPr txBox="1"/>
          <p:nvPr/>
        </p:nvSpPr>
        <p:spPr>
          <a:xfrm>
            <a:off x="613962" y="5050466"/>
            <a:ext cx="10724599" cy="781594"/>
          </a:xfrm>
          <a:prstGeom prst="rect">
            <a:avLst/>
          </a:prstGeom>
          <a:noFill/>
          <a:ln w="63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dirty="0">
                <a:solidFill>
                  <a:srgbClr val="313131"/>
                </a:solidFill>
                <a:latin typeface="Trebuchet MS"/>
              </a:rPr>
              <a:t>After further sample preparation, you may have other types of samples such as a sample on filter paper or in Alkaline Peptone Water as presented in the next section.</a:t>
            </a:r>
          </a:p>
        </p:txBody>
      </p:sp>
      <p:sp>
        <p:nvSpPr>
          <p:cNvPr id="3" name="TextBox 2">
            <a:extLst>
              <a:ext uri="{FF2B5EF4-FFF2-40B4-BE49-F238E27FC236}">
                <a16:creationId xmlns:a16="http://schemas.microsoft.com/office/drawing/2014/main" id="{930211CE-0E44-A4E7-52E2-6B7AA1D9036E}"/>
              </a:ext>
            </a:extLst>
          </p:cNvPr>
          <p:cNvSpPr txBox="1"/>
          <p:nvPr/>
        </p:nvSpPr>
        <p:spPr>
          <a:xfrm>
            <a:off x="980478" y="6025309"/>
            <a:ext cx="102097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rgbClr val="119C94"/>
                </a:solidFill>
                <a:latin typeface="Trebuchet MS"/>
                <a:cs typeface="Segoe UI"/>
                <a:hlinkClick r:id="rId3"/>
              </a:rPr>
              <a:t>https://www.gtfcc.org/resources/specimen-collection-preparation-and-packaging-for-transport/</a:t>
            </a:r>
            <a:r>
              <a:rPr lang="en-US">
                <a:latin typeface="Trebuchet MS"/>
              </a:rPr>
              <a:t> </a:t>
            </a:r>
            <a:endParaRPr lang="en-US"/>
          </a:p>
        </p:txBody>
      </p:sp>
      <p:grpSp>
        <p:nvGrpSpPr>
          <p:cNvPr id="15" name="Group 14">
            <a:extLst>
              <a:ext uri="{FF2B5EF4-FFF2-40B4-BE49-F238E27FC236}">
                <a16:creationId xmlns:a16="http://schemas.microsoft.com/office/drawing/2014/main" id="{20A182AD-0EBB-F5DE-ACD3-1C2A79D68480}"/>
              </a:ext>
            </a:extLst>
          </p:cNvPr>
          <p:cNvGrpSpPr/>
          <p:nvPr/>
        </p:nvGrpSpPr>
        <p:grpSpPr>
          <a:xfrm>
            <a:off x="613962" y="2415466"/>
            <a:ext cx="2903589" cy="2070000"/>
            <a:chOff x="573679" y="2529548"/>
            <a:chExt cx="2903589" cy="2070000"/>
          </a:xfrm>
        </p:grpSpPr>
        <p:sp>
          <p:nvSpPr>
            <p:cNvPr id="40" name="TextBox 39">
              <a:extLst>
                <a:ext uri="{FF2B5EF4-FFF2-40B4-BE49-F238E27FC236}">
                  <a16:creationId xmlns:a16="http://schemas.microsoft.com/office/drawing/2014/main" id="{08B52E67-74CD-68F6-AF05-26AC7785C028}"/>
                </a:ext>
              </a:extLst>
            </p:cNvPr>
            <p:cNvSpPr txBox="1"/>
            <p:nvPr/>
          </p:nvSpPr>
          <p:spPr>
            <a:xfrm>
              <a:off x="573679" y="2529548"/>
              <a:ext cx="2903589" cy="2070000"/>
            </a:xfrm>
            <a:prstGeom prst="rect">
              <a:avLst/>
            </a:prstGeom>
            <a:noFill/>
            <a:ln w="63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000" b="1">
                  <a:solidFill>
                    <a:srgbClr val="129C94"/>
                  </a:solidFill>
                  <a:latin typeface="Trebuchet MS"/>
                </a:rPr>
                <a:t>Primary container</a:t>
              </a:r>
            </a:p>
          </p:txBody>
        </p:sp>
        <p:pic>
          <p:nvPicPr>
            <p:cNvPr id="14" name="Picture 13" descr="A yellow bucket with a handle&#10;&#10;Description automatically generated">
              <a:extLst>
                <a:ext uri="{FF2B5EF4-FFF2-40B4-BE49-F238E27FC236}">
                  <a16:creationId xmlns:a16="http://schemas.microsoft.com/office/drawing/2014/main" id="{88EF7C13-BCC2-8654-CF8C-A6CEC41DD665}"/>
                </a:ext>
              </a:extLst>
            </p:cNvPr>
            <p:cNvPicPr>
              <a:picLocks noChangeAspect="1"/>
            </p:cNvPicPr>
            <p:nvPr/>
          </p:nvPicPr>
          <p:blipFill rotWithShape="1">
            <a:blip r:embed="rId4"/>
            <a:srcRect l="-4967" t="-4443" r="-6711" b="-4745"/>
            <a:stretch/>
          </p:blipFill>
          <p:spPr>
            <a:xfrm flipH="1">
              <a:off x="689882" y="3106044"/>
              <a:ext cx="1128847" cy="1206250"/>
            </a:xfrm>
            <a:prstGeom prst="rect">
              <a:avLst/>
            </a:prstGeom>
          </p:spPr>
        </p:pic>
        <p:pic>
          <p:nvPicPr>
            <p:cNvPr id="16" name="Picture 15" descr="A blue oval with a black background&#10;&#10;Description automatically generated">
              <a:extLst>
                <a:ext uri="{FF2B5EF4-FFF2-40B4-BE49-F238E27FC236}">
                  <a16:creationId xmlns:a16="http://schemas.microsoft.com/office/drawing/2014/main" id="{2CD6887D-BBBD-781A-4D48-C78BA6BE046C}"/>
                </a:ext>
              </a:extLst>
            </p:cNvPr>
            <p:cNvPicPr>
              <a:picLocks noChangeAspect="1"/>
            </p:cNvPicPr>
            <p:nvPr/>
          </p:nvPicPr>
          <p:blipFill>
            <a:blip r:embed="rId5"/>
            <a:srcRect/>
            <a:stretch/>
          </p:blipFill>
          <p:spPr>
            <a:xfrm rot="1080000" flipH="1">
              <a:off x="2131842" y="3115379"/>
              <a:ext cx="916569" cy="1130985"/>
            </a:xfrm>
            <a:prstGeom prst="rect">
              <a:avLst/>
            </a:prstGeom>
          </p:spPr>
        </p:pic>
      </p:grpSp>
      <p:grpSp>
        <p:nvGrpSpPr>
          <p:cNvPr id="10" name="Group 9">
            <a:extLst>
              <a:ext uri="{FF2B5EF4-FFF2-40B4-BE49-F238E27FC236}">
                <a16:creationId xmlns:a16="http://schemas.microsoft.com/office/drawing/2014/main" id="{FB79ACBB-2219-D3F3-E203-0602C49C8AEA}"/>
              </a:ext>
            </a:extLst>
          </p:cNvPr>
          <p:cNvGrpSpPr/>
          <p:nvPr/>
        </p:nvGrpSpPr>
        <p:grpSpPr>
          <a:xfrm>
            <a:off x="3618314" y="2415853"/>
            <a:ext cx="3267162" cy="2140340"/>
            <a:chOff x="3649999" y="2513024"/>
            <a:chExt cx="3267162" cy="2140340"/>
          </a:xfrm>
        </p:grpSpPr>
        <p:sp>
          <p:nvSpPr>
            <p:cNvPr id="42" name="TextBox 41">
              <a:extLst>
                <a:ext uri="{FF2B5EF4-FFF2-40B4-BE49-F238E27FC236}">
                  <a16:creationId xmlns:a16="http://schemas.microsoft.com/office/drawing/2014/main" id="{DA06C3D1-001E-87FD-D58A-20EDC85A6780}"/>
                </a:ext>
              </a:extLst>
            </p:cNvPr>
            <p:cNvSpPr txBox="1"/>
            <p:nvPr/>
          </p:nvSpPr>
          <p:spPr>
            <a:xfrm>
              <a:off x="3894545" y="2513495"/>
              <a:ext cx="2881132" cy="2069142"/>
            </a:xfrm>
            <a:prstGeom prst="rect">
              <a:avLst/>
            </a:prstGeom>
            <a:noFill/>
            <a:ln w="63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b="1">
                  <a:solidFill>
                    <a:srgbClr val="129C94"/>
                  </a:solidFill>
                  <a:latin typeface="Trebuchet MS"/>
                </a:rPr>
                <a:t>Stool cup</a:t>
              </a:r>
            </a:p>
          </p:txBody>
        </p:sp>
        <p:pic>
          <p:nvPicPr>
            <p:cNvPr id="22" name="Picture 21">
              <a:extLst>
                <a:ext uri="{FF2B5EF4-FFF2-40B4-BE49-F238E27FC236}">
                  <a16:creationId xmlns:a16="http://schemas.microsoft.com/office/drawing/2014/main" id="{995ADCEF-E7B2-8267-FFCD-AFAFD3979650}"/>
                </a:ext>
              </a:extLst>
            </p:cNvPr>
            <p:cNvPicPr>
              <a:picLocks noChangeAspect="1"/>
            </p:cNvPicPr>
            <p:nvPr/>
          </p:nvPicPr>
          <p:blipFill>
            <a:blip r:embed="rId6"/>
            <a:srcRect l="15568" r="15568"/>
            <a:stretch/>
          </p:blipFill>
          <p:spPr>
            <a:xfrm>
              <a:off x="3649999" y="2545237"/>
              <a:ext cx="1719800" cy="2108127"/>
            </a:xfrm>
            <a:prstGeom prst="rect">
              <a:avLst/>
            </a:prstGeom>
          </p:spPr>
        </p:pic>
        <p:pic>
          <p:nvPicPr>
            <p:cNvPr id="34" name="Picture 33">
              <a:extLst>
                <a:ext uri="{FF2B5EF4-FFF2-40B4-BE49-F238E27FC236}">
                  <a16:creationId xmlns:a16="http://schemas.microsoft.com/office/drawing/2014/main" id="{EC5F021F-F0C2-B529-72A2-1D24506B2934}"/>
                </a:ext>
              </a:extLst>
            </p:cNvPr>
            <p:cNvPicPr>
              <a:picLocks noChangeAspect="1"/>
            </p:cNvPicPr>
            <p:nvPr/>
          </p:nvPicPr>
          <p:blipFill>
            <a:blip r:embed="rId7"/>
            <a:srcRect l="11203" t="5207" r="5599" b="7795"/>
            <a:stretch/>
          </p:blipFill>
          <p:spPr>
            <a:xfrm rot="901869">
              <a:off x="5366493" y="2981447"/>
              <a:ext cx="1259899" cy="1317470"/>
            </a:xfrm>
            <a:prstGeom prst="rect">
              <a:avLst/>
            </a:prstGeom>
          </p:spPr>
        </p:pic>
        <p:sp>
          <p:nvSpPr>
            <p:cNvPr id="41" name="TextBox 40">
              <a:extLst>
                <a:ext uri="{FF2B5EF4-FFF2-40B4-BE49-F238E27FC236}">
                  <a16:creationId xmlns:a16="http://schemas.microsoft.com/office/drawing/2014/main" id="{C0E84837-A754-65A8-6123-34C4CBA65E5A}"/>
                </a:ext>
              </a:extLst>
            </p:cNvPr>
            <p:cNvSpPr txBox="1"/>
            <p:nvPr/>
          </p:nvSpPr>
          <p:spPr>
            <a:xfrm>
              <a:off x="5316961" y="2513024"/>
              <a:ext cx="1600200" cy="4094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129C94"/>
                  </a:solidFill>
                  <a:latin typeface="Trebuchet MS"/>
                </a:rPr>
                <a:t>Fecal swab</a:t>
              </a:r>
              <a:endParaRPr lang="en-US" sz="2000">
                <a:solidFill>
                  <a:srgbClr val="129C94"/>
                </a:solidFill>
              </a:endParaRPr>
            </a:p>
          </p:txBody>
        </p:sp>
      </p:grpSp>
      <p:cxnSp>
        <p:nvCxnSpPr>
          <p:cNvPr id="7" name="Straight Arrow Connector 6">
            <a:extLst>
              <a:ext uri="{FF2B5EF4-FFF2-40B4-BE49-F238E27FC236}">
                <a16:creationId xmlns:a16="http://schemas.microsoft.com/office/drawing/2014/main" id="{2013D93A-D331-7202-F8A5-4DDD02468167}"/>
              </a:ext>
            </a:extLst>
          </p:cNvPr>
          <p:cNvCxnSpPr>
            <a:cxnSpLocks/>
          </p:cNvCxnSpPr>
          <p:nvPr/>
        </p:nvCxnSpPr>
        <p:spPr>
          <a:xfrm>
            <a:off x="2937802" y="4246222"/>
            <a:ext cx="126485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7055BD94-6E26-9C03-774C-7B2BA98B33C1}"/>
              </a:ext>
            </a:extLst>
          </p:cNvPr>
          <p:cNvPicPr>
            <a:picLocks noChangeAspect="1"/>
          </p:cNvPicPr>
          <p:nvPr/>
        </p:nvPicPr>
        <p:blipFill>
          <a:blip r:embed="rId8"/>
          <a:srcRect l="15466" r="30154"/>
          <a:stretch/>
        </p:blipFill>
        <p:spPr>
          <a:xfrm>
            <a:off x="7641482" y="2383133"/>
            <a:ext cx="1746660" cy="2134666"/>
          </a:xfrm>
          <a:prstGeom prst="rect">
            <a:avLst/>
          </a:prstGeom>
          <a:ln w="6350">
            <a:noFill/>
          </a:ln>
        </p:spPr>
      </p:pic>
      <p:sp>
        <p:nvSpPr>
          <p:cNvPr id="13" name="Rectangle 12">
            <a:extLst>
              <a:ext uri="{FF2B5EF4-FFF2-40B4-BE49-F238E27FC236}">
                <a16:creationId xmlns:a16="http://schemas.microsoft.com/office/drawing/2014/main" id="{8A946A15-5C2C-A2B1-0216-8A830B6F0731}"/>
              </a:ext>
            </a:extLst>
          </p:cNvPr>
          <p:cNvSpPr/>
          <p:nvPr/>
        </p:nvSpPr>
        <p:spPr>
          <a:xfrm>
            <a:off x="7641482" y="2453108"/>
            <a:ext cx="1746660" cy="212835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68EDB00E-BB46-43C6-17B5-179B1A0F0A4E}"/>
              </a:ext>
            </a:extLst>
          </p:cNvPr>
          <p:cNvCxnSpPr>
            <a:cxnSpLocks/>
          </p:cNvCxnSpPr>
          <p:nvPr/>
        </p:nvCxnSpPr>
        <p:spPr>
          <a:xfrm>
            <a:off x="9019881" y="4342580"/>
            <a:ext cx="78416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Triangle 27">
            <a:extLst>
              <a:ext uri="{FF2B5EF4-FFF2-40B4-BE49-F238E27FC236}">
                <a16:creationId xmlns:a16="http://schemas.microsoft.com/office/drawing/2014/main" id="{53C47DD0-A1DA-9D52-CDC3-B868ED4A2D0E}"/>
              </a:ext>
            </a:extLst>
          </p:cNvPr>
          <p:cNvSpPr/>
          <p:nvPr/>
        </p:nvSpPr>
        <p:spPr>
          <a:xfrm rot="10800000">
            <a:off x="1702199" y="2116477"/>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9" name="Triangle 28">
            <a:extLst>
              <a:ext uri="{FF2B5EF4-FFF2-40B4-BE49-F238E27FC236}">
                <a16:creationId xmlns:a16="http://schemas.microsoft.com/office/drawing/2014/main" id="{953B27CB-7281-DB3F-0639-AB483E1672B2}"/>
              </a:ext>
            </a:extLst>
          </p:cNvPr>
          <p:cNvSpPr/>
          <p:nvPr/>
        </p:nvSpPr>
        <p:spPr>
          <a:xfrm rot="10800000">
            <a:off x="8335487" y="2116477"/>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nvGrpSpPr>
          <p:cNvPr id="4" name="Group 3">
            <a:extLst>
              <a:ext uri="{FF2B5EF4-FFF2-40B4-BE49-F238E27FC236}">
                <a16:creationId xmlns:a16="http://schemas.microsoft.com/office/drawing/2014/main" id="{D86679C9-B446-537D-D100-8239E73E1D10}"/>
              </a:ext>
            </a:extLst>
          </p:cNvPr>
          <p:cNvGrpSpPr/>
          <p:nvPr/>
        </p:nvGrpSpPr>
        <p:grpSpPr>
          <a:xfrm>
            <a:off x="9587118" y="2453107"/>
            <a:ext cx="1756291" cy="2128357"/>
            <a:chOff x="9587118" y="2453107"/>
            <a:chExt cx="1756291" cy="2128357"/>
          </a:xfrm>
        </p:grpSpPr>
        <p:sp>
          <p:nvSpPr>
            <p:cNvPr id="39" name="TextBox 38">
              <a:extLst>
                <a:ext uri="{FF2B5EF4-FFF2-40B4-BE49-F238E27FC236}">
                  <a16:creationId xmlns:a16="http://schemas.microsoft.com/office/drawing/2014/main" id="{56999ACC-DE52-9C37-E8BC-E64B635DC84D}"/>
                </a:ext>
              </a:extLst>
            </p:cNvPr>
            <p:cNvSpPr txBox="1"/>
            <p:nvPr/>
          </p:nvSpPr>
          <p:spPr>
            <a:xfrm>
              <a:off x="9587118" y="2463451"/>
              <a:ext cx="1751443" cy="4094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129C94"/>
                  </a:solidFill>
                  <a:latin typeface="Trebuchet MS"/>
                </a:rPr>
                <a:t>Rectal swab</a:t>
              </a:r>
              <a:endParaRPr lang="en-US" sz="2000">
                <a:solidFill>
                  <a:srgbClr val="129C94"/>
                </a:solidFill>
              </a:endParaRPr>
            </a:p>
          </p:txBody>
        </p:sp>
        <p:sp>
          <p:nvSpPr>
            <p:cNvPr id="18" name="Rectangle 17">
              <a:extLst>
                <a:ext uri="{FF2B5EF4-FFF2-40B4-BE49-F238E27FC236}">
                  <a16:creationId xmlns:a16="http://schemas.microsoft.com/office/drawing/2014/main" id="{D9AF3B23-AF65-1952-4F84-77D14045E5BE}"/>
                </a:ext>
              </a:extLst>
            </p:cNvPr>
            <p:cNvSpPr/>
            <p:nvPr/>
          </p:nvSpPr>
          <p:spPr>
            <a:xfrm>
              <a:off x="9591966" y="2453107"/>
              <a:ext cx="1751443" cy="212835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7EBC8D33-8A63-0E04-7F5C-9257C19B01AC}"/>
                </a:ext>
              </a:extLst>
            </p:cNvPr>
            <p:cNvPicPr>
              <a:picLocks noChangeAspect="1"/>
            </p:cNvPicPr>
            <p:nvPr/>
          </p:nvPicPr>
          <p:blipFill>
            <a:blip r:embed="rId7"/>
            <a:srcRect l="11203" t="5207" r="5599" b="7795"/>
            <a:stretch/>
          </p:blipFill>
          <p:spPr>
            <a:xfrm rot="901869">
              <a:off x="9832889" y="2937034"/>
              <a:ext cx="1259899" cy="1317470"/>
            </a:xfrm>
            <a:prstGeom prst="rect">
              <a:avLst/>
            </a:prstGeom>
          </p:spPr>
        </p:pic>
      </p:grpSp>
      <p:sp>
        <p:nvSpPr>
          <p:cNvPr id="8" name="Google Shape;18;p31">
            <a:extLst>
              <a:ext uri="{FF2B5EF4-FFF2-40B4-BE49-F238E27FC236}">
                <a16:creationId xmlns:a16="http://schemas.microsoft.com/office/drawing/2014/main" id="{96555591-2505-C5BF-9222-FD289CC3120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10</a:t>
            </a:fld>
            <a:endParaRPr b="1">
              <a:solidFill>
                <a:schemeClr val="tx1">
                  <a:lumMod val="40000"/>
                  <a:lumOff val="60000"/>
                </a:schemeClr>
              </a:solidFill>
            </a:endParaRPr>
          </a:p>
        </p:txBody>
      </p:sp>
    </p:spTree>
    <p:extLst>
      <p:ext uri="{BB962C8B-B14F-4D97-AF65-F5344CB8AC3E}">
        <p14:creationId xmlns:p14="http://schemas.microsoft.com/office/powerpoint/2010/main" val="1668524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F5504-7F72-5C74-D1BB-8DF89A64097D}"/>
              </a:ext>
            </a:extLst>
          </p:cNvPr>
          <p:cNvSpPr>
            <a:spLocks noGrp="1"/>
          </p:cNvSpPr>
          <p:nvPr>
            <p:ph type="title"/>
          </p:nvPr>
        </p:nvSpPr>
        <p:spPr/>
        <p:txBody>
          <a:bodyPr>
            <a:normAutofit/>
          </a:bodyPr>
          <a:lstStyle/>
          <a:p>
            <a:r>
              <a:rPr lang="en-US">
                <a:latin typeface="Trebuchet MS"/>
                <a:ea typeface="Tahoma"/>
                <a:cs typeface="Tahoma"/>
              </a:rPr>
              <a:t>All about</a:t>
            </a:r>
            <a:r>
              <a:rPr lang="en-US" sz="4400">
                <a:latin typeface="Trebuchet MS"/>
                <a:ea typeface="Tahoma"/>
                <a:cs typeface="Tahoma"/>
              </a:rPr>
              <a:t> </a:t>
            </a:r>
            <a:r>
              <a:rPr lang="en-US">
                <a:latin typeface="Trebuchet MS"/>
                <a:ea typeface="Tahoma"/>
                <a:cs typeface="Tahoma"/>
              </a:rPr>
              <a:t>bleach </a:t>
            </a:r>
            <a:endParaRPr lang="en-US" sz="4400">
              <a:latin typeface="Trebuchet MS"/>
              <a:ea typeface="Tahoma"/>
              <a:cs typeface="Tahoma"/>
            </a:endParaRPr>
          </a:p>
        </p:txBody>
      </p:sp>
      <p:sp>
        <p:nvSpPr>
          <p:cNvPr id="3" name="Rectangle 2">
            <a:extLst>
              <a:ext uri="{FF2B5EF4-FFF2-40B4-BE49-F238E27FC236}">
                <a16:creationId xmlns:a16="http://schemas.microsoft.com/office/drawing/2014/main" id="{668E1091-9297-9600-34C8-BF98A048B4D5}"/>
              </a:ext>
            </a:extLst>
          </p:cNvPr>
          <p:cNvSpPr/>
          <p:nvPr/>
        </p:nvSpPr>
        <p:spPr>
          <a:xfrm>
            <a:off x="627017" y="1453475"/>
            <a:ext cx="10972800" cy="74729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4" name="TextBox 3">
            <a:extLst>
              <a:ext uri="{FF2B5EF4-FFF2-40B4-BE49-F238E27FC236}">
                <a16:creationId xmlns:a16="http://schemas.microsoft.com/office/drawing/2014/main" id="{B01E745A-939F-9CFF-33C9-2B6BE4D2E634}"/>
              </a:ext>
            </a:extLst>
          </p:cNvPr>
          <p:cNvSpPr txBox="1"/>
          <p:nvPr/>
        </p:nvSpPr>
        <p:spPr>
          <a:xfrm>
            <a:off x="627017" y="1588960"/>
            <a:ext cx="10955383" cy="486230"/>
          </a:xfrm>
          <a:prstGeom prst="rect">
            <a:avLst/>
          </a:prstGeom>
          <a:noFill/>
          <a:ln w="3175">
            <a:noFill/>
          </a:ln>
        </p:spPr>
        <p:txBody>
          <a:bodyPr wrap="square" lIns="91440" tIns="45720" rIns="91440" bIns="45720" anchor="t">
            <a:noAutofit/>
          </a:bodyPr>
          <a:lstStyle/>
          <a:p>
            <a:pPr algn="ctr">
              <a:buClr>
                <a:srgbClr val="26BCB4"/>
              </a:buClr>
            </a:pPr>
            <a:r>
              <a:rPr lang="en-US" sz="2100" dirty="0">
                <a:latin typeface="Trebuchet MS"/>
              </a:rPr>
              <a:t>Bleach and other disinfectants can kill the bacterium and lead to incorrect test results.</a:t>
            </a:r>
            <a:endParaRPr lang="en-US" sz="2100" b="1" dirty="0">
              <a:latin typeface="Trebuchet MS"/>
            </a:endParaRPr>
          </a:p>
        </p:txBody>
      </p:sp>
      <p:grpSp>
        <p:nvGrpSpPr>
          <p:cNvPr id="19" name="Group 18">
            <a:extLst>
              <a:ext uri="{FF2B5EF4-FFF2-40B4-BE49-F238E27FC236}">
                <a16:creationId xmlns:a16="http://schemas.microsoft.com/office/drawing/2014/main" id="{1932F6BC-3138-2CFD-94C9-7A43BA391FD2}"/>
              </a:ext>
            </a:extLst>
          </p:cNvPr>
          <p:cNvGrpSpPr/>
          <p:nvPr/>
        </p:nvGrpSpPr>
        <p:grpSpPr>
          <a:xfrm>
            <a:off x="4058194" y="2596673"/>
            <a:ext cx="7524206" cy="1624516"/>
            <a:chOff x="4058194" y="3059441"/>
            <a:chExt cx="7524206" cy="1624516"/>
          </a:xfrm>
        </p:grpSpPr>
        <p:sp>
          <p:nvSpPr>
            <p:cNvPr id="7" name="TextBox 6">
              <a:extLst>
                <a:ext uri="{FF2B5EF4-FFF2-40B4-BE49-F238E27FC236}">
                  <a16:creationId xmlns:a16="http://schemas.microsoft.com/office/drawing/2014/main" id="{15EB80FB-E908-6FA4-6248-E509DE82D58B}"/>
                </a:ext>
              </a:extLst>
            </p:cNvPr>
            <p:cNvSpPr txBox="1"/>
            <p:nvPr/>
          </p:nvSpPr>
          <p:spPr>
            <a:xfrm>
              <a:off x="4058194" y="3207957"/>
              <a:ext cx="7524206" cy="1476000"/>
            </a:xfrm>
            <a:prstGeom prst="rect">
              <a:avLst/>
            </a:prstGeom>
            <a:noFill/>
            <a:ln w="3175">
              <a:solidFill>
                <a:schemeClr val="bg2">
                  <a:lumMod val="25000"/>
                </a:schemeClr>
              </a:solidFill>
            </a:ln>
          </p:spPr>
          <p:txBody>
            <a:bodyPr wrap="square" lIns="180000" tIns="0" rIns="180000" bIns="45720" anchor="ctr" anchorCtr="0">
              <a:noAutofit/>
            </a:bodyPr>
            <a:lstStyle/>
            <a:p>
              <a:pPr>
                <a:spcAft>
                  <a:spcPts val="600"/>
                </a:spcAft>
                <a:buClr>
                  <a:srgbClr val="26BCB4"/>
                </a:buClr>
              </a:pPr>
              <a:r>
                <a:rPr lang="en-US" sz="2200" dirty="0">
                  <a:latin typeface="Trebuchet MS"/>
                </a:rPr>
                <a:t>Always collect stool samples from patients using clean containers – without</a:t>
              </a:r>
              <a:r>
                <a:rPr lang="en-US" sz="2200" i="1" dirty="0">
                  <a:latin typeface="Trebuchet MS"/>
                </a:rPr>
                <a:t> disinfectant or detergent residue or other contaminants (urine etc.).</a:t>
              </a:r>
              <a:endParaRPr lang="en-US" sz="2200" dirty="0">
                <a:latin typeface="Trebuchet MS"/>
              </a:endParaRPr>
            </a:p>
          </p:txBody>
        </p:sp>
        <p:sp>
          <p:nvSpPr>
            <p:cNvPr id="10" name="Triangle 9">
              <a:extLst>
                <a:ext uri="{FF2B5EF4-FFF2-40B4-BE49-F238E27FC236}">
                  <a16:creationId xmlns:a16="http://schemas.microsoft.com/office/drawing/2014/main" id="{17595091-783A-5C69-3CC1-AFFC57389E8D}"/>
                </a:ext>
              </a:extLst>
            </p:cNvPr>
            <p:cNvSpPr/>
            <p:nvPr/>
          </p:nvSpPr>
          <p:spPr>
            <a:xfrm rot="10800000">
              <a:off x="7571609" y="3059441"/>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17" name="Group 16">
            <a:extLst>
              <a:ext uri="{FF2B5EF4-FFF2-40B4-BE49-F238E27FC236}">
                <a16:creationId xmlns:a16="http://schemas.microsoft.com/office/drawing/2014/main" id="{D85C8171-A36B-A132-98CD-BD491437806C}"/>
              </a:ext>
            </a:extLst>
          </p:cNvPr>
          <p:cNvGrpSpPr/>
          <p:nvPr/>
        </p:nvGrpSpPr>
        <p:grpSpPr>
          <a:xfrm>
            <a:off x="1025706" y="2272962"/>
            <a:ext cx="2400578" cy="3170099"/>
            <a:chOff x="9257616" y="3442552"/>
            <a:chExt cx="2400578" cy="3170099"/>
          </a:xfrm>
        </p:grpSpPr>
        <p:sp>
          <p:nvSpPr>
            <p:cNvPr id="14" name="Oval 13">
              <a:extLst>
                <a:ext uri="{FF2B5EF4-FFF2-40B4-BE49-F238E27FC236}">
                  <a16:creationId xmlns:a16="http://schemas.microsoft.com/office/drawing/2014/main" id="{E402272E-00F7-4538-46F9-7FC68837D923}"/>
                </a:ext>
              </a:extLst>
            </p:cNvPr>
            <p:cNvSpPr/>
            <p:nvPr/>
          </p:nvSpPr>
          <p:spPr>
            <a:xfrm>
              <a:off x="9257616" y="3827314"/>
              <a:ext cx="2400578" cy="2400577"/>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15" name="TextBox 14">
              <a:extLst>
                <a:ext uri="{FF2B5EF4-FFF2-40B4-BE49-F238E27FC236}">
                  <a16:creationId xmlns:a16="http://schemas.microsoft.com/office/drawing/2014/main" id="{87BAA784-17D0-76D7-68C8-A08251BE427F}"/>
                </a:ext>
              </a:extLst>
            </p:cNvPr>
            <p:cNvSpPr txBox="1"/>
            <p:nvPr/>
          </p:nvSpPr>
          <p:spPr>
            <a:xfrm>
              <a:off x="9915962" y="3442552"/>
              <a:ext cx="1031828" cy="3170099"/>
            </a:xfrm>
            <a:prstGeom prst="rect">
              <a:avLst/>
            </a:prstGeom>
            <a:noFill/>
          </p:spPr>
          <p:txBody>
            <a:bodyPr wrap="square" rtlCol="0">
              <a:spAutoFit/>
            </a:bodyPr>
            <a:lstStyle/>
            <a:p>
              <a:r>
                <a:rPr lang="en-HU" sz="20000" b="1">
                  <a:solidFill>
                    <a:schemeClr val="accent4">
                      <a:lumMod val="60000"/>
                      <a:lumOff val="40000"/>
                    </a:schemeClr>
                  </a:solidFill>
                  <a:latin typeface="Trebuchet MS" panose="020B0703020202090204" pitchFamily="34" charset="0"/>
                </a:rPr>
                <a:t>!</a:t>
              </a:r>
            </a:p>
          </p:txBody>
        </p:sp>
        <p:sp>
          <p:nvSpPr>
            <p:cNvPr id="16" name="TextBox 15">
              <a:extLst>
                <a:ext uri="{FF2B5EF4-FFF2-40B4-BE49-F238E27FC236}">
                  <a16:creationId xmlns:a16="http://schemas.microsoft.com/office/drawing/2014/main" id="{7893E864-F47B-C6DF-BB60-E0FA93AC15C2}"/>
                </a:ext>
              </a:extLst>
            </p:cNvPr>
            <p:cNvSpPr txBox="1"/>
            <p:nvPr/>
          </p:nvSpPr>
          <p:spPr>
            <a:xfrm>
              <a:off x="9407189" y="4436672"/>
              <a:ext cx="2101432" cy="954107"/>
            </a:xfrm>
            <a:prstGeom prst="rect">
              <a:avLst/>
            </a:prstGeom>
            <a:noFill/>
          </p:spPr>
          <p:txBody>
            <a:bodyPr wrap="square" lIns="91440" tIns="45720" rIns="91440" bIns="45720" anchor="t">
              <a:spAutoFit/>
            </a:bodyPr>
            <a:lstStyle/>
            <a:p>
              <a:pPr marL="0" lvl="1" algn="ctr">
                <a:spcAft>
                  <a:spcPts val="600"/>
                </a:spcAft>
                <a:buClr>
                  <a:srgbClr val="26BCB4"/>
                </a:buClr>
              </a:pPr>
              <a:r>
                <a:rPr lang="en-US" sz="2800" b="1">
                  <a:latin typeface="Trebuchet MS"/>
                </a:rPr>
                <a:t>Pay attention</a:t>
              </a:r>
              <a:endParaRPr lang="en-US" sz="2800" b="1">
                <a:solidFill>
                  <a:schemeClr val="accent1"/>
                </a:solidFill>
                <a:latin typeface="Trebuchet MS"/>
              </a:endParaRPr>
            </a:p>
          </p:txBody>
        </p:sp>
      </p:grpSp>
      <p:grpSp>
        <p:nvGrpSpPr>
          <p:cNvPr id="5" name="Group 4">
            <a:extLst>
              <a:ext uri="{FF2B5EF4-FFF2-40B4-BE49-F238E27FC236}">
                <a16:creationId xmlns:a16="http://schemas.microsoft.com/office/drawing/2014/main" id="{D716AC58-B4E8-F25E-F153-E1C56407DA63}"/>
              </a:ext>
            </a:extLst>
          </p:cNvPr>
          <p:cNvGrpSpPr/>
          <p:nvPr/>
        </p:nvGrpSpPr>
        <p:grpSpPr>
          <a:xfrm>
            <a:off x="4058194" y="4387064"/>
            <a:ext cx="7524206" cy="1822758"/>
            <a:chOff x="4058194" y="4387064"/>
            <a:chExt cx="7524206" cy="1822758"/>
          </a:xfrm>
        </p:grpSpPr>
        <p:grpSp>
          <p:nvGrpSpPr>
            <p:cNvPr id="20" name="Group 19">
              <a:extLst>
                <a:ext uri="{FF2B5EF4-FFF2-40B4-BE49-F238E27FC236}">
                  <a16:creationId xmlns:a16="http://schemas.microsoft.com/office/drawing/2014/main" id="{21CF49A9-7CFA-E042-3AB2-27BFFF42A417}"/>
                </a:ext>
              </a:extLst>
            </p:cNvPr>
            <p:cNvGrpSpPr/>
            <p:nvPr/>
          </p:nvGrpSpPr>
          <p:grpSpPr>
            <a:xfrm>
              <a:off x="4058194" y="4537298"/>
              <a:ext cx="7524206" cy="1672524"/>
              <a:chOff x="4058194" y="4774886"/>
              <a:chExt cx="7524206" cy="1672524"/>
            </a:xfrm>
          </p:grpSpPr>
          <p:sp>
            <p:nvSpPr>
              <p:cNvPr id="9" name="TextBox 8">
                <a:extLst>
                  <a:ext uri="{FF2B5EF4-FFF2-40B4-BE49-F238E27FC236}">
                    <a16:creationId xmlns:a16="http://schemas.microsoft.com/office/drawing/2014/main" id="{55D53CCE-2002-5139-58D3-8456FECBFB5B}"/>
                  </a:ext>
                </a:extLst>
              </p:cNvPr>
              <p:cNvSpPr txBox="1"/>
              <p:nvPr/>
            </p:nvSpPr>
            <p:spPr>
              <a:xfrm>
                <a:off x="4058194" y="4899903"/>
                <a:ext cx="7524206" cy="1547507"/>
              </a:xfrm>
              <a:prstGeom prst="rect">
                <a:avLst/>
              </a:prstGeom>
              <a:noFill/>
              <a:ln w="3175">
                <a:solidFill>
                  <a:schemeClr val="bg2">
                    <a:lumMod val="25000"/>
                  </a:schemeClr>
                </a:solidFill>
              </a:ln>
            </p:spPr>
            <p:txBody>
              <a:bodyPr wrap="square" lIns="1080000" tIns="45720" rIns="1080000" bIns="45720" anchor="ctr" anchorCtr="0">
                <a:noAutofit/>
              </a:bodyPr>
              <a:lstStyle/>
              <a:p>
                <a:pPr>
                  <a:buClr>
                    <a:srgbClr val="26BCB4"/>
                  </a:buClr>
                </a:pPr>
                <a:r>
                  <a:rPr lang="en-US" sz="2200">
                    <a:latin typeface="Trebuchet MS"/>
                  </a:rPr>
                  <a:t>Before use, bedpans and buckets should be washed, disinfected, rinsed thoroughly with clean water and dried. </a:t>
                </a:r>
                <a:endParaRPr lang="en-US" sz="2200">
                  <a:latin typeface="Trebuchet MS" panose="020B0703020202090204" pitchFamily="34" charset="0"/>
                </a:endParaRPr>
              </a:p>
            </p:txBody>
          </p:sp>
          <p:sp>
            <p:nvSpPr>
              <p:cNvPr id="11" name="Triangle 10">
                <a:extLst>
                  <a:ext uri="{FF2B5EF4-FFF2-40B4-BE49-F238E27FC236}">
                    <a16:creationId xmlns:a16="http://schemas.microsoft.com/office/drawing/2014/main" id="{5780C64C-2A01-0375-3935-F1B4B686E458}"/>
                  </a:ext>
                </a:extLst>
              </p:cNvPr>
              <p:cNvSpPr/>
              <p:nvPr/>
            </p:nvSpPr>
            <p:spPr>
              <a:xfrm rot="10800000">
                <a:off x="7571610" y="4774886"/>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pic>
          <p:nvPicPr>
            <p:cNvPr id="22" name="Picture 21" descr="A blue oval with a black background&#10;&#10;Description automatically generated">
              <a:extLst>
                <a:ext uri="{FF2B5EF4-FFF2-40B4-BE49-F238E27FC236}">
                  <a16:creationId xmlns:a16="http://schemas.microsoft.com/office/drawing/2014/main" id="{F4E4678D-BC80-8E0D-89A8-3DB1F2DFF1BE}"/>
                </a:ext>
              </a:extLst>
            </p:cNvPr>
            <p:cNvPicPr>
              <a:picLocks noChangeAspect="1"/>
            </p:cNvPicPr>
            <p:nvPr/>
          </p:nvPicPr>
          <p:blipFill>
            <a:blip r:embed="rId3"/>
            <a:srcRect/>
            <a:stretch/>
          </p:blipFill>
          <p:spPr>
            <a:xfrm flipH="1">
              <a:off x="4219201" y="4387064"/>
              <a:ext cx="817259" cy="1049004"/>
            </a:xfrm>
            <a:prstGeom prst="rect">
              <a:avLst/>
            </a:prstGeom>
          </p:spPr>
        </p:pic>
        <p:pic>
          <p:nvPicPr>
            <p:cNvPr id="24" name="Picture 23" descr="A yellow bucket with a handle&#10;&#10;Description automatically generated">
              <a:extLst>
                <a:ext uri="{FF2B5EF4-FFF2-40B4-BE49-F238E27FC236}">
                  <a16:creationId xmlns:a16="http://schemas.microsoft.com/office/drawing/2014/main" id="{0DB6599B-BAF2-493B-CEF0-CEF7AA09C514}"/>
                </a:ext>
              </a:extLst>
            </p:cNvPr>
            <p:cNvPicPr>
              <a:picLocks noChangeAspect="1"/>
            </p:cNvPicPr>
            <p:nvPr/>
          </p:nvPicPr>
          <p:blipFill rotWithShape="1">
            <a:blip r:embed="rId4"/>
            <a:srcRect l="-4967" t="-4443" r="-6711" b="-4745"/>
            <a:stretch/>
          </p:blipFill>
          <p:spPr>
            <a:xfrm flipH="1">
              <a:off x="10482616" y="4442059"/>
              <a:ext cx="946287" cy="994009"/>
            </a:xfrm>
            <a:prstGeom prst="rect">
              <a:avLst/>
            </a:prstGeom>
          </p:spPr>
        </p:pic>
      </p:grpSp>
      <p:sp>
        <p:nvSpPr>
          <p:cNvPr id="8" name="Google Shape;18;p31">
            <a:extLst>
              <a:ext uri="{FF2B5EF4-FFF2-40B4-BE49-F238E27FC236}">
                <a16:creationId xmlns:a16="http://schemas.microsoft.com/office/drawing/2014/main" id="{A7E0EBDC-882A-76D9-914D-9ED5FC059B6E}"/>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11</a:t>
            </a:fld>
            <a:endParaRPr b="1">
              <a:solidFill>
                <a:schemeClr val="tx1">
                  <a:lumMod val="40000"/>
                  <a:lumOff val="60000"/>
                </a:schemeClr>
              </a:solidFill>
            </a:endParaRPr>
          </a:p>
        </p:txBody>
      </p:sp>
    </p:spTree>
    <p:extLst>
      <p:ext uri="{BB962C8B-B14F-4D97-AF65-F5344CB8AC3E}">
        <p14:creationId xmlns:p14="http://schemas.microsoft.com/office/powerpoint/2010/main" val="4195924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271E11-44C8-67A9-97F1-FDEF23F4E242}"/>
              </a:ext>
            </a:extLst>
          </p:cNvPr>
          <p:cNvSpPr>
            <a:spLocks noGrp="1"/>
          </p:cNvSpPr>
          <p:nvPr>
            <p:ph type="title"/>
          </p:nvPr>
        </p:nvSpPr>
        <p:spPr/>
        <p:txBody>
          <a:bodyPr>
            <a:normAutofit/>
          </a:bodyPr>
          <a:lstStyle/>
          <a:p>
            <a:r>
              <a:rPr lang="en-US" sz="4400"/>
              <a:t>Able patients </a:t>
            </a:r>
            <a:endParaRPr lang="en-HU" sz="4400"/>
          </a:p>
        </p:txBody>
      </p:sp>
      <p:sp>
        <p:nvSpPr>
          <p:cNvPr id="8" name="Text Placeholder 7">
            <a:extLst>
              <a:ext uri="{FF2B5EF4-FFF2-40B4-BE49-F238E27FC236}">
                <a16:creationId xmlns:a16="http://schemas.microsoft.com/office/drawing/2014/main" id="{C390CF0B-2FFD-D545-4C2E-6D4062751F38}"/>
              </a:ext>
            </a:extLst>
          </p:cNvPr>
          <p:cNvSpPr>
            <a:spLocks noGrp="1"/>
          </p:cNvSpPr>
          <p:nvPr>
            <p:ph type="body" sz="quarter" idx="13"/>
          </p:nvPr>
        </p:nvSpPr>
        <p:spPr/>
        <p:txBody>
          <a:bodyPr>
            <a:noAutofit/>
          </a:bodyPr>
          <a:lstStyle/>
          <a:p>
            <a:r>
              <a:rPr lang="en-US" sz="2200">
                <a:solidFill>
                  <a:schemeClr val="accent1">
                    <a:lumMod val="50000"/>
                  </a:schemeClr>
                </a:solidFill>
                <a:latin typeface="Trebuchet MS" panose="020B0703020202090204" pitchFamily="34" charset="0"/>
              </a:rPr>
              <a:t>PROCEDURE FOR LOOSE STOOL</a:t>
            </a:r>
            <a:endParaRPr lang="en-GB" sz="2200">
              <a:solidFill>
                <a:schemeClr val="accent1">
                  <a:lumMod val="50000"/>
                </a:schemeClr>
              </a:solidFill>
              <a:latin typeface="Trebuchet MS" panose="020B0703020202090204" pitchFamily="34" charset="0"/>
            </a:endParaRPr>
          </a:p>
        </p:txBody>
      </p:sp>
      <p:sp>
        <p:nvSpPr>
          <p:cNvPr id="10" name="TextBox 9">
            <a:extLst>
              <a:ext uri="{FF2B5EF4-FFF2-40B4-BE49-F238E27FC236}">
                <a16:creationId xmlns:a16="http://schemas.microsoft.com/office/drawing/2014/main" id="{F18073C7-D007-C00E-7819-A02332BA4F17}"/>
              </a:ext>
            </a:extLst>
          </p:cNvPr>
          <p:cNvSpPr txBox="1"/>
          <p:nvPr/>
        </p:nvSpPr>
        <p:spPr>
          <a:xfrm>
            <a:off x="3248167" y="1733350"/>
            <a:ext cx="8420372" cy="3908762"/>
          </a:xfrm>
          <a:prstGeom prst="rect">
            <a:avLst/>
          </a:prstGeom>
          <a:noFill/>
        </p:spPr>
        <p:txBody>
          <a:bodyPr wrap="square" lIns="91440" tIns="45720" rIns="91440" bIns="45720" anchor="t">
            <a:spAutoFit/>
          </a:bodyPr>
          <a:lstStyle/>
          <a:p>
            <a:pPr>
              <a:buClr>
                <a:srgbClr val="26BCB4"/>
              </a:buClr>
            </a:pPr>
            <a:endParaRPr lang="en-US" sz="2200">
              <a:latin typeface="Trebuchet MS" panose="020B0703020202090204" pitchFamily="34" charset="0"/>
            </a:endParaRPr>
          </a:p>
          <a:p>
            <a:pPr marL="1257300" lvl="2" indent="-342900">
              <a:spcBef>
                <a:spcPts val="600"/>
              </a:spcBef>
              <a:spcAft>
                <a:spcPts val="1200"/>
              </a:spcAft>
              <a:buClr>
                <a:srgbClr val="26BCB4"/>
              </a:buClr>
              <a:buFont typeface="Wingdings" pitchFamily="2" charset="2"/>
              <a:buChar char="ü"/>
            </a:pPr>
            <a:r>
              <a:rPr lang="en-US" sz="2200">
                <a:latin typeface="Trebuchet MS"/>
              </a:rPr>
              <a:t>Provide the patient with a container such as a bucket/bedpan without traces of detergent or disinfectant or a new plastic bag (like a zip-lock bag) or ideally a wide biodegradable paper cup with a wide enough opening.</a:t>
            </a:r>
          </a:p>
          <a:p>
            <a:pPr marL="1257300" lvl="2" indent="-342900">
              <a:spcBef>
                <a:spcPts val="600"/>
              </a:spcBef>
              <a:spcAft>
                <a:spcPts val="1200"/>
              </a:spcAft>
              <a:buClr>
                <a:srgbClr val="26BCB4"/>
              </a:buClr>
              <a:buFont typeface="Wingdings" pitchFamily="2" charset="2"/>
              <a:buChar char="ü"/>
            </a:pPr>
            <a:r>
              <a:rPr lang="en-US" sz="2200">
                <a:latin typeface="Trebuchet MS"/>
              </a:rPr>
              <a:t>Instruct the patient to: </a:t>
            </a:r>
          </a:p>
          <a:p>
            <a:pPr marL="1828800" lvl="3" indent="-457200">
              <a:spcBef>
                <a:spcPts val="600"/>
              </a:spcBef>
              <a:spcAft>
                <a:spcPts val="1200"/>
              </a:spcAft>
              <a:buClr>
                <a:srgbClr val="26BCB4"/>
              </a:buClr>
              <a:buAutoNum type="arabicParenR"/>
            </a:pPr>
            <a:r>
              <a:rPr lang="en-US" sz="2200">
                <a:latin typeface="Trebuchet MS"/>
              </a:rPr>
              <a:t>urinate before using the container </a:t>
            </a:r>
          </a:p>
          <a:p>
            <a:pPr marL="1828800" lvl="3" indent="-457200">
              <a:spcBef>
                <a:spcPts val="600"/>
              </a:spcBef>
              <a:spcAft>
                <a:spcPts val="1200"/>
              </a:spcAft>
              <a:buClr>
                <a:srgbClr val="26BCB4"/>
              </a:buClr>
              <a:buAutoNum type="arabicParenR"/>
            </a:pPr>
            <a:r>
              <a:rPr lang="en-US" sz="2200">
                <a:latin typeface="Trebuchet MS"/>
              </a:rPr>
              <a:t>pass stool in the container</a:t>
            </a:r>
          </a:p>
        </p:txBody>
      </p:sp>
      <p:pic>
        <p:nvPicPr>
          <p:cNvPr id="11" name="Picture 10">
            <a:extLst>
              <a:ext uri="{FF2B5EF4-FFF2-40B4-BE49-F238E27FC236}">
                <a16:creationId xmlns:a16="http://schemas.microsoft.com/office/drawing/2014/main" id="{8A28F375-B818-15F3-7896-2EA9EAC9C2D4}"/>
              </a:ext>
            </a:extLst>
          </p:cNvPr>
          <p:cNvPicPr>
            <a:picLocks noChangeAspect="1"/>
          </p:cNvPicPr>
          <p:nvPr/>
        </p:nvPicPr>
        <p:blipFill rotWithShape="1">
          <a:blip r:embed="rId3"/>
          <a:srcRect l="-4967" t="-4443" r="-6711" b="-4745"/>
          <a:stretch/>
        </p:blipFill>
        <p:spPr>
          <a:xfrm flipH="1">
            <a:off x="655983" y="2773017"/>
            <a:ext cx="2188211" cy="2339956"/>
          </a:xfrm>
          <a:prstGeom prst="rect">
            <a:avLst/>
          </a:prstGeom>
        </p:spPr>
      </p:pic>
      <p:pic>
        <p:nvPicPr>
          <p:cNvPr id="3" name="Picture 2" descr="A blue oval with a black background&#10;&#10;Description automatically generated">
            <a:extLst>
              <a:ext uri="{FF2B5EF4-FFF2-40B4-BE49-F238E27FC236}">
                <a16:creationId xmlns:a16="http://schemas.microsoft.com/office/drawing/2014/main" id="{3825589F-CD0D-1B88-242C-3F354ABE093F}"/>
              </a:ext>
            </a:extLst>
          </p:cNvPr>
          <p:cNvPicPr>
            <a:picLocks noChangeAspect="1"/>
          </p:cNvPicPr>
          <p:nvPr/>
        </p:nvPicPr>
        <p:blipFill>
          <a:blip r:embed="rId4"/>
          <a:srcRect/>
          <a:stretch/>
        </p:blipFill>
        <p:spPr>
          <a:xfrm rot="1080000" flipH="1">
            <a:off x="2160099" y="4166317"/>
            <a:ext cx="1780787" cy="2190349"/>
          </a:xfrm>
          <a:prstGeom prst="rect">
            <a:avLst/>
          </a:prstGeom>
        </p:spPr>
      </p:pic>
      <p:sp>
        <p:nvSpPr>
          <p:cNvPr id="4" name="Google Shape;18;p31">
            <a:extLst>
              <a:ext uri="{FF2B5EF4-FFF2-40B4-BE49-F238E27FC236}">
                <a16:creationId xmlns:a16="http://schemas.microsoft.com/office/drawing/2014/main" id="{840D1761-9F13-63BA-2059-2EE3A2463CC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12</a:t>
            </a:fld>
            <a:endParaRPr b="1">
              <a:solidFill>
                <a:schemeClr val="tx1">
                  <a:lumMod val="40000"/>
                  <a:lumOff val="60000"/>
                </a:schemeClr>
              </a:solidFill>
            </a:endParaRPr>
          </a:p>
        </p:txBody>
      </p:sp>
    </p:spTree>
    <p:extLst>
      <p:ext uri="{BB962C8B-B14F-4D97-AF65-F5344CB8AC3E}">
        <p14:creationId xmlns:p14="http://schemas.microsoft.com/office/powerpoint/2010/main" val="1667720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271E11-44C8-67A9-97F1-FDEF23F4E242}"/>
              </a:ext>
            </a:extLst>
          </p:cNvPr>
          <p:cNvSpPr>
            <a:spLocks noGrp="1"/>
          </p:cNvSpPr>
          <p:nvPr>
            <p:ph type="title"/>
          </p:nvPr>
        </p:nvSpPr>
        <p:spPr>
          <a:xfrm>
            <a:off x="3551766" y="245013"/>
            <a:ext cx="7988060" cy="1463040"/>
          </a:xfrm>
        </p:spPr>
        <p:txBody>
          <a:bodyPr>
            <a:normAutofit/>
          </a:bodyPr>
          <a:lstStyle/>
          <a:p>
            <a:r>
              <a:rPr lang="en-US">
                <a:latin typeface="Trebuchet MS"/>
              </a:rPr>
              <a:t>Bed-ridden patients</a:t>
            </a:r>
            <a:r>
              <a:rPr lang="en-US" sz="4400">
                <a:latin typeface="Trebuchet MS"/>
              </a:rPr>
              <a:t> </a:t>
            </a:r>
            <a:endParaRPr lang="en-HU" sz="4400">
              <a:latin typeface="Trebuchet MS"/>
            </a:endParaRPr>
          </a:p>
        </p:txBody>
      </p:sp>
      <p:sp>
        <p:nvSpPr>
          <p:cNvPr id="6" name="Text Placeholder 5">
            <a:extLst>
              <a:ext uri="{FF2B5EF4-FFF2-40B4-BE49-F238E27FC236}">
                <a16:creationId xmlns:a16="http://schemas.microsoft.com/office/drawing/2014/main" id="{095CA650-E546-C6D4-48C4-45D62C696519}"/>
              </a:ext>
            </a:extLst>
          </p:cNvPr>
          <p:cNvSpPr>
            <a:spLocks noGrp="1"/>
          </p:cNvSpPr>
          <p:nvPr>
            <p:ph type="body" sz="quarter" idx="13"/>
          </p:nvPr>
        </p:nvSpPr>
        <p:spPr/>
        <p:txBody>
          <a:bodyPr>
            <a:noAutofit/>
          </a:bodyPr>
          <a:lstStyle/>
          <a:p>
            <a:r>
              <a:rPr lang="en-US" sz="2200">
                <a:solidFill>
                  <a:schemeClr val="accent1">
                    <a:lumMod val="50000"/>
                  </a:schemeClr>
                </a:solidFill>
                <a:latin typeface="Trebuchet MS" panose="020B0703020202090204" pitchFamily="34" charset="0"/>
              </a:rPr>
              <a:t>PROCEDURE FOR LOOSE STOOL</a:t>
            </a:r>
            <a:endParaRPr lang="en-GB" sz="2200">
              <a:solidFill>
                <a:schemeClr val="accent1">
                  <a:lumMod val="50000"/>
                </a:schemeClr>
              </a:solidFill>
              <a:latin typeface="Trebuchet MS" panose="020B0703020202090204" pitchFamily="34" charset="0"/>
            </a:endParaRPr>
          </a:p>
        </p:txBody>
      </p:sp>
      <p:sp>
        <p:nvSpPr>
          <p:cNvPr id="10" name="TextBox 9">
            <a:extLst>
              <a:ext uri="{FF2B5EF4-FFF2-40B4-BE49-F238E27FC236}">
                <a16:creationId xmlns:a16="http://schemas.microsoft.com/office/drawing/2014/main" id="{F18073C7-D007-C00E-7819-A02332BA4F17}"/>
              </a:ext>
            </a:extLst>
          </p:cNvPr>
          <p:cNvSpPr txBox="1"/>
          <p:nvPr/>
        </p:nvSpPr>
        <p:spPr>
          <a:xfrm>
            <a:off x="3407485" y="2072769"/>
            <a:ext cx="8416216" cy="3493264"/>
          </a:xfrm>
          <a:prstGeom prst="rect">
            <a:avLst/>
          </a:prstGeom>
          <a:noFill/>
        </p:spPr>
        <p:txBody>
          <a:bodyPr wrap="square" lIns="91440" tIns="45720" rIns="91440" bIns="45720" anchor="t">
            <a:spAutoFit/>
          </a:bodyPr>
          <a:lstStyle/>
          <a:p>
            <a:pPr marL="1257300" lvl="2" indent="-342900">
              <a:spcBef>
                <a:spcPts val="600"/>
              </a:spcBef>
              <a:spcAft>
                <a:spcPts val="1200"/>
              </a:spcAft>
              <a:buClr>
                <a:srgbClr val="26BCB4"/>
              </a:buClr>
              <a:buFont typeface="Wingdings" pitchFamily="2" charset="2"/>
              <a:buChar char="ü"/>
            </a:pPr>
            <a:r>
              <a:rPr lang="en-US" sz="2200">
                <a:latin typeface="Trebuchet MS"/>
              </a:rPr>
              <a:t>Use a clean, unused bedpan or bucket. A bedpan or bucket must be washed, bleached, thoroughly rinsed and well dried before being reused.</a:t>
            </a:r>
            <a:endParaRPr lang="en-US" sz="2200">
              <a:latin typeface="Trebuchet MS" panose="020B0703020202090204" pitchFamily="34" charset="0"/>
            </a:endParaRPr>
          </a:p>
          <a:p>
            <a:pPr marL="1257300" lvl="2" indent="-342900">
              <a:spcBef>
                <a:spcPts val="600"/>
              </a:spcBef>
              <a:spcAft>
                <a:spcPts val="1200"/>
              </a:spcAft>
              <a:buClr>
                <a:srgbClr val="26BCB4"/>
              </a:buClr>
              <a:buFont typeface="Wingdings" pitchFamily="2" charset="2"/>
              <a:buChar char="ü"/>
            </a:pPr>
            <a:r>
              <a:rPr lang="en-US" sz="2200">
                <a:latin typeface="Trebuchet MS" panose="020B0703020202090204" pitchFamily="34" charset="0"/>
              </a:rPr>
              <a:t>The bedpan or bucket must not have any residue of chlorine or any other disinfectant. </a:t>
            </a:r>
          </a:p>
          <a:p>
            <a:pPr marL="1257300" lvl="2" indent="-342900">
              <a:spcBef>
                <a:spcPts val="600"/>
              </a:spcBef>
              <a:spcAft>
                <a:spcPts val="1200"/>
              </a:spcAft>
              <a:buClr>
                <a:srgbClr val="26BCB4"/>
              </a:buClr>
              <a:buFont typeface="Wingdings" pitchFamily="2" charset="2"/>
              <a:buChar char="ü"/>
            </a:pPr>
            <a:r>
              <a:rPr lang="en-US" sz="2200">
                <a:latin typeface="Trebuchet MS"/>
              </a:rPr>
              <a:t>Place it under the hole of a cholera bed or under the patient.</a:t>
            </a:r>
          </a:p>
          <a:p>
            <a:pPr marL="1257300" lvl="2" indent="-342900">
              <a:spcBef>
                <a:spcPts val="600"/>
              </a:spcBef>
              <a:spcAft>
                <a:spcPts val="1200"/>
              </a:spcAft>
              <a:buClr>
                <a:srgbClr val="26BCB4"/>
              </a:buClr>
              <a:buFont typeface="Wingdings" pitchFamily="2" charset="2"/>
              <a:buChar char="ü"/>
            </a:pPr>
            <a:r>
              <a:rPr lang="en-US" sz="2200">
                <a:latin typeface="Trebuchet MS" panose="020B0703020202090204" pitchFamily="34" charset="0"/>
              </a:rPr>
              <a:t>Collect freshly passed stool.</a:t>
            </a:r>
          </a:p>
        </p:txBody>
      </p:sp>
      <p:pic>
        <p:nvPicPr>
          <p:cNvPr id="11" name="Picture 10">
            <a:extLst>
              <a:ext uri="{FF2B5EF4-FFF2-40B4-BE49-F238E27FC236}">
                <a16:creationId xmlns:a16="http://schemas.microsoft.com/office/drawing/2014/main" id="{8A28F375-B818-15F3-7896-2EA9EAC9C2D4}"/>
              </a:ext>
            </a:extLst>
          </p:cNvPr>
          <p:cNvPicPr>
            <a:picLocks noChangeAspect="1"/>
          </p:cNvPicPr>
          <p:nvPr/>
        </p:nvPicPr>
        <p:blipFill>
          <a:blip r:embed="rId3"/>
          <a:srcRect/>
          <a:stretch/>
        </p:blipFill>
        <p:spPr>
          <a:xfrm flipH="1">
            <a:off x="440156" y="2424603"/>
            <a:ext cx="2967329" cy="3714349"/>
          </a:xfrm>
          <a:prstGeom prst="rect">
            <a:avLst/>
          </a:prstGeom>
        </p:spPr>
      </p:pic>
      <p:sp>
        <p:nvSpPr>
          <p:cNvPr id="3" name="Google Shape;18;p31">
            <a:extLst>
              <a:ext uri="{FF2B5EF4-FFF2-40B4-BE49-F238E27FC236}">
                <a16:creationId xmlns:a16="http://schemas.microsoft.com/office/drawing/2014/main" id="{68286FA5-ABF2-5639-23C4-B75CD77C3205}"/>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13</a:t>
            </a:fld>
            <a:endParaRPr b="1">
              <a:solidFill>
                <a:schemeClr val="tx1">
                  <a:lumMod val="40000"/>
                  <a:lumOff val="60000"/>
                </a:schemeClr>
              </a:solidFill>
            </a:endParaRPr>
          </a:p>
        </p:txBody>
      </p:sp>
    </p:spTree>
    <p:extLst>
      <p:ext uri="{BB962C8B-B14F-4D97-AF65-F5344CB8AC3E}">
        <p14:creationId xmlns:p14="http://schemas.microsoft.com/office/powerpoint/2010/main" val="688468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B98657-8946-4AA1-FBB0-26A6F21824E6}"/>
              </a:ext>
            </a:extLst>
          </p:cNvPr>
          <p:cNvSpPr/>
          <p:nvPr/>
        </p:nvSpPr>
        <p:spPr>
          <a:xfrm>
            <a:off x="1073615" y="6015463"/>
            <a:ext cx="10635785" cy="7242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7" name="Title 6">
            <a:extLst>
              <a:ext uri="{FF2B5EF4-FFF2-40B4-BE49-F238E27FC236}">
                <a16:creationId xmlns:a16="http://schemas.microsoft.com/office/drawing/2014/main" id="{19271E11-44C8-67A9-97F1-FDEF23F4E242}"/>
              </a:ext>
            </a:extLst>
          </p:cNvPr>
          <p:cNvSpPr>
            <a:spLocks noGrp="1"/>
          </p:cNvSpPr>
          <p:nvPr>
            <p:ph type="title"/>
          </p:nvPr>
        </p:nvSpPr>
        <p:spPr>
          <a:xfrm>
            <a:off x="3062936" y="245013"/>
            <a:ext cx="8936965" cy="1463040"/>
          </a:xfrm>
        </p:spPr>
        <p:txBody>
          <a:bodyPr>
            <a:normAutofit/>
          </a:bodyPr>
          <a:lstStyle/>
          <a:p>
            <a:r>
              <a:rPr lang="en-US" sz="4300">
                <a:latin typeface="Trebuchet MS"/>
              </a:rPr>
              <a:t>To transfer stool to a stool cup</a:t>
            </a:r>
            <a:endParaRPr lang="en-US"/>
          </a:p>
        </p:txBody>
      </p:sp>
      <p:sp>
        <p:nvSpPr>
          <p:cNvPr id="5" name="Text Placeholder 4">
            <a:extLst>
              <a:ext uri="{FF2B5EF4-FFF2-40B4-BE49-F238E27FC236}">
                <a16:creationId xmlns:a16="http://schemas.microsoft.com/office/drawing/2014/main" id="{9A9FFF3A-6D54-1CA1-90A8-54C2CCDE7688}"/>
              </a:ext>
            </a:extLst>
          </p:cNvPr>
          <p:cNvSpPr>
            <a:spLocks noGrp="1"/>
          </p:cNvSpPr>
          <p:nvPr>
            <p:ph type="body" sz="quarter" idx="13"/>
          </p:nvPr>
        </p:nvSpPr>
        <p:spPr>
          <a:xfrm>
            <a:off x="322516" y="1118723"/>
            <a:ext cx="2385262" cy="793750"/>
          </a:xfrm>
        </p:spPr>
        <p:txBody>
          <a:bodyPr vert="horz" lIns="45720" tIns="45720" rIns="45720" bIns="45720" rtlCol="0" anchor="t">
            <a:noAutofit/>
          </a:bodyPr>
          <a:lstStyle/>
          <a:p>
            <a:r>
              <a:rPr lang="en-US" sz="2200">
                <a:latin typeface="Trebuchet MS"/>
              </a:rPr>
              <a:t>PROCEDURE FOR STOOL CUP</a:t>
            </a:r>
            <a:endParaRPr lang="en-US" sz="2200">
              <a:latin typeface="Trebuchet MS" panose="020B0703020202090204" pitchFamily="34" charset="0"/>
            </a:endParaRPr>
          </a:p>
        </p:txBody>
      </p:sp>
      <p:sp>
        <p:nvSpPr>
          <p:cNvPr id="10" name="TextBox 9">
            <a:extLst>
              <a:ext uri="{FF2B5EF4-FFF2-40B4-BE49-F238E27FC236}">
                <a16:creationId xmlns:a16="http://schemas.microsoft.com/office/drawing/2014/main" id="{F18073C7-D007-C00E-7819-A02332BA4F17}"/>
              </a:ext>
            </a:extLst>
          </p:cNvPr>
          <p:cNvSpPr txBox="1"/>
          <p:nvPr/>
        </p:nvSpPr>
        <p:spPr>
          <a:xfrm>
            <a:off x="3756991" y="1378544"/>
            <a:ext cx="8253039" cy="1107996"/>
          </a:xfrm>
          <a:prstGeom prst="rect">
            <a:avLst/>
          </a:prstGeom>
          <a:noFill/>
        </p:spPr>
        <p:txBody>
          <a:bodyPr wrap="square" lIns="91440" tIns="45720" rIns="91440" bIns="45720" anchor="t">
            <a:spAutoFit/>
          </a:bodyPr>
          <a:lstStyle/>
          <a:p>
            <a:pPr>
              <a:buClr>
                <a:srgbClr val="26BCB4"/>
              </a:buClr>
            </a:pPr>
            <a:r>
              <a:rPr lang="en-US" sz="2200">
                <a:latin typeface="Trebuchet MS"/>
              </a:rPr>
              <a:t>This part of the procedure may be performed by the staff or patient if adequately instructed:</a:t>
            </a:r>
          </a:p>
          <a:p>
            <a:pPr>
              <a:spcAft>
                <a:spcPts val="600"/>
              </a:spcAft>
              <a:buClr>
                <a:srgbClr val="26BCB4"/>
              </a:buClr>
            </a:pPr>
            <a:endParaRPr lang="en-US" sz="2200">
              <a:latin typeface="Trebuchet MS" panose="020B0703020202090204" pitchFamily="34" charset="0"/>
            </a:endParaRPr>
          </a:p>
        </p:txBody>
      </p:sp>
      <p:pic>
        <p:nvPicPr>
          <p:cNvPr id="11" name="Picture 10">
            <a:extLst>
              <a:ext uri="{FF2B5EF4-FFF2-40B4-BE49-F238E27FC236}">
                <a16:creationId xmlns:a16="http://schemas.microsoft.com/office/drawing/2014/main" id="{8A28F375-B818-15F3-7896-2EA9EAC9C2D4}"/>
              </a:ext>
            </a:extLst>
          </p:cNvPr>
          <p:cNvPicPr>
            <a:picLocks noChangeAspect="1"/>
          </p:cNvPicPr>
          <p:nvPr/>
        </p:nvPicPr>
        <p:blipFill rotWithShape="1">
          <a:blip r:embed="rId3"/>
          <a:srcRect l="30001" t="29843"/>
          <a:stretch/>
        </p:blipFill>
        <p:spPr>
          <a:xfrm flipH="1">
            <a:off x="-401969" y="2609784"/>
            <a:ext cx="4238664" cy="4248216"/>
          </a:xfrm>
          <a:prstGeom prst="rect">
            <a:avLst/>
          </a:prstGeom>
        </p:spPr>
      </p:pic>
      <p:sp>
        <p:nvSpPr>
          <p:cNvPr id="13" name="TextBox 12">
            <a:extLst>
              <a:ext uri="{FF2B5EF4-FFF2-40B4-BE49-F238E27FC236}">
                <a16:creationId xmlns:a16="http://schemas.microsoft.com/office/drawing/2014/main" id="{9BBE8B8B-F04B-DCA5-8D59-1081E82A2543}"/>
              </a:ext>
            </a:extLst>
          </p:cNvPr>
          <p:cNvSpPr txBox="1"/>
          <p:nvPr/>
        </p:nvSpPr>
        <p:spPr>
          <a:xfrm>
            <a:off x="952810" y="6167579"/>
            <a:ext cx="10756590" cy="430887"/>
          </a:xfrm>
          <a:prstGeom prst="rect">
            <a:avLst/>
          </a:prstGeom>
          <a:noFill/>
        </p:spPr>
        <p:txBody>
          <a:bodyPr wrap="square" lIns="91440" tIns="45720" rIns="91440" bIns="45720" anchor="t">
            <a:spAutoFit/>
          </a:bodyPr>
          <a:lstStyle/>
          <a:p>
            <a:pPr algn="ctr">
              <a:buClr>
                <a:srgbClr val="26BCB4"/>
              </a:buClr>
            </a:pPr>
            <a:r>
              <a:rPr lang="en-GB" sz="2200">
                <a:latin typeface="Trebuchet MS"/>
              </a:rPr>
              <a:t> Make sure the lid of the stool cup is tightly closed and that it is correctly labelled!</a:t>
            </a:r>
          </a:p>
        </p:txBody>
      </p:sp>
      <p:sp>
        <p:nvSpPr>
          <p:cNvPr id="2" name="TextBox 1">
            <a:extLst>
              <a:ext uri="{FF2B5EF4-FFF2-40B4-BE49-F238E27FC236}">
                <a16:creationId xmlns:a16="http://schemas.microsoft.com/office/drawing/2014/main" id="{84B2EB9F-7006-DCF4-3799-17EA4714120D}"/>
              </a:ext>
            </a:extLst>
          </p:cNvPr>
          <p:cNvSpPr txBox="1"/>
          <p:nvPr/>
        </p:nvSpPr>
        <p:spPr>
          <a:xfrm>
            <a:off x="3756990" y="2010446"/>
            <a:ext cx="8253039" cy="3785652"/>
          </a:xfrm>
          <a:prstGeom prst="rect">
            <a:avLst/>
          </a:prstGeom>
          <a:noFill/>
        </p:spPr>
        <p:txBody>
          <a:bodyPr wrap="square" lIns="91440" tIns="45720" rIns="91440" bIns="45720" anchor="t">
            <a:spAutoFit/>
          </a:bodyPr>
          <a:lstStyle/>
          <a:p>
            <a:pPr>
              <a:buClr>
                <a:srgbClr val="26BCB4"/>
              </a:buClr>
            </a:pPr>
            <a:endParaRPr lang="en-US" sz="2200">
              <a:latin typeface="Trebuchet MS"/>
            </a:endParaRPr>
          </a:p>
          <a:p>
            <a:pPr marL="342900" indent="-342900">
              <a:spcAft>
                <a:spcPts val="600"/>
              </a:spcAft>
              <a:buClr>
                <a:srgbClr val="26BCB4"/>
              </a:buClr>
              <a:buFont typeface="Wingdings" pitchFamily="2" charset="2"/>
              <a:buChar char="ü"/>
            </a:pPr>
            <a:r>
              <a:rPr lang="en-US" sz="2200">
                <a:latin typeface="Trebuchet MS"/>
              </a:rPr>
              <a:t>Transfer stool from the initial container into a stool cup using the provided spoon, a sterile spatula, or a swab. Fill the stool cup no more than halfway.</a:t>
            </a:r>
            <a:endParaRPr lang="en-US" sz="2200">
              <a:latin typeface="Trebuchet MS" panose="020B0703020202090204" pitchFamily="34" charset="0"/>
            </a:endParaRPr>
          </a:p>
          <a:p>
            <a:pPr marL="342900" indent="-342900">
              <a:spcAft>
                <a:spcPts val="600"/>
              </a:spcAft>
              <a:buClr>
                <a:srgbClr val="26BCB4"/>
              </a:buClr>
              <a:buFont typeface="Wingdings" pitchFamily="2" charset="2"/>
              <a:buChar char="ü"/>
            </a:pPr>
            <a:r>
              <a:rPr lang="en-US" sz="2200">
                <a:latin typeface="Trebuchet MS"/>
              </a:rPr>
              <a:t>Empty the leftover stool from the bucket/plastic bag into the toilet, latrine or sewage pit.</a:t>
            </a:r>
          </a:p>
          <a:p>
            <a:pPr marL="342900" indent="-342900">
              <a:spcAft>
                <a:spcPts val="600"/>
              </a:spcAft>
              <a:buClr>
                <a:srgbClr val="26BCB4"/>
              </a:buClr>
              <a:buFont typeface="Wingdings" pitchFamily="2" charset="2"/>
              <a:buChar char="ü"/>
            </a:pPr>
            <a:r>
              <a:rPr lang="en-US" sz="2200">
                <a:latin typeface="Trebuchet MS"/>
              </a:rPr>
              <a:t>Leave the dirty bucket/plastic bag in a designated location or discard the plastic bag in the appropriate biohazard bin. </a:t>
            </a:r>
            <a:endParaRPr lang="en-US" sz="2200">
              <a:latin typeface="Trebuchet MS" panose="020B0703020202090204" pitchFamily="34" charset="0"/>
            </a:endParaRPr>
          </a:p>
          <a:p>
            <a:pPr marL="342900" indent="-342900">
              <a:spcAft>
                <a:spcPts val="600"/>
              </a:spcAft>
              <a:buClr>
                <a:srgbClr val="26BCB4"/>
              </a:buClr>
              <a:buFont typeface="Wingdings" pitchFamily="2" charset="2"/>
              <a:buChar char="ü"/>
            </a:pPr>
            <a:r>
              <a:rPr lang="en-US" sz="2200">
                <a:latin typeface="Trebuchet MS"/>
              </a:rPr>
              <a:t>Remove gloves and wash hands.</a:t>
            </a:r>
          </a:p>
          <a:p>
            <a:pPr marL="342900" indent="-342900">
              <a:spcAft>
                <a:spcPts val="600"/>
              </a:spcAft>
              <a:buClr>
                <a:srgbClr val="26BCB4"/>
              </a:buClr>
              <a:buFont typeface="Wingdings" pitchFamily="2" charset="2"/>
              <a:buChar char="ü"/>
            </a:pPr>
            <a:r>
              <a:rPr lang="en-US" sz="2200">
                <a:latin typeface="Trebuchet MS"/>
              </a:rPr>
              <a:t>Return the filled stool cup to health worker in charge.</a:t>
            </a:r>
          </a:p>
        </p:txBody>
      </p:sp>
    </p:spTree>
    <p:extLst>
      <p:ext uri="{BB962C8B-B14F-4D97-AF65-F5344CB8AC3E}">
        <p14:creationId xmlns:p14="http://schemas.microsoft.com/office/powerpoint/2010/main" val="1718073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B98657-8946-4AA1-FBB0-26A6F21824E6}"/>
              </a:ext>
            </a:extLst>
          </p:cNvPr>
          <p:cNvSpPr/>
          <p:nvPr/>
        </p:nvSpPr>
        <p:spPr>
          <a:xfrm>
            <a:off x="3366809" y="5887081"/>
            <a:ext cx="7790426" cy="75208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7" name="Title 6">
            <a:extLst>
              <a:ext uri="{FF2B5EF4-FFF2-40B4-BE49-F238E27FC236}">
                <a16:creationId xmlns:a16="http://schemas.microsoft.com/office/drawing/2014/main" id="{19271E11-44C8-67A9-97F1-FDEF23F4E242}"/>
              </a:ext>
            </a:extLst>
          </p:cNvPr>
          <p:cNvSpPr>
            <a:spLocks noGrp="1"/>
          </p:cNvSpPr>
          <p:nvPr>
            <p:ph type="title"/>
          </p:nvPr>
        </p:nvSpPr>
        <p:spPr/>
        <p:txBody>
          <a:bodyPr>
            <a:normAutofit/>
          </a:bodyPr>
          <a:lstStyle/>
          <a:p>
            <a:r>
              <a:rPr lang="en-GB">
                <a:latin typeface="Trebuchet MS"/>
              </a:rPr>
              <a:t>To</a:t>
            </a:r>
            <a:r>
              <a:rPr lang="en-GB" sz="4400">
                <a:latin typeface="Trebuchet MS"/>
              </a:rPr>
              <a:t> transfer stool </a:t>
            </a:r>
            <a:r>
              <a:rPr lang="en-GB">
                <a:latin typeface="Trebuchet MS"/>
              </a:rPr>
              <a:t>onto a</a:t>
            </a:r>
            <a:r>
              <a:rPr lang="en-GB" sz="4400">
                <a:latin typeface="Trebuchet MS"/>
              </a:rPr>
              <a:t> </a:t>
            </a:r>
            <a:r>
              <a:rPr lang="en-GB">
                <a:latin typeface="Trebuchet MS"/>
              </a:rPr>
              <a:t>faecal</a:t>
            </a:r>
            <a:r>
              <a:rPr lang="en-GB" sz="4400">
                <a:latin typeface="Trebuchet MS"/>
              </a:rPr>
              <a:t> swab</a:t>
            </a:r>
          </a:p>
        </p:txBody>
      </p:sp>
      <p:sp>
        <p:nvSpPr>
          <p:cNvPr id="8" name="Text Placeholder 7">
            <a:extLst>
              <a:ext uri="{FF2B5EF4-FFF2-40B4-BE49-F238E27FC236}">
                <a16:creationId xmlns:a16="http://schemas.microsoft.com/office/drawing/2014/main" id="{D2C5C7E8-C3D4-6963-4E9C-161B9D0092D1}"/>
              </a:ext>
            </a:extLst>
          </p:cNvPr>
          <p:cNvSpPr>
            <a:spLocks noGrp="1"/>
          </p:cNvSpPr>
          <p:nvPr>
            <p:ph type="body" sz="quarter" idx="13"/>
          </p:nvPr>
        </p:nvSpPr>
        <p:spPr/>
        <p:txBody>
          <a:bodyPr vert="horz" lIns="45720" tIns="45720" rIns="45720" bIns="45720" rtlCol="0" anchor="t">
            <a:noAutofit/>
          </a:bodyPr>
          <a:lstStyle/>
          <a:p>
            <a:r>
              <a:rPr lang="en-GB" sz="2200">
                <a:latin typeface="Trebuchet MS"/>
              </a:rPr>
              <a:t>PROCEDURE FOR FAECAL SWAB</a:t>
            </a:r>
            <a:endParaRPr lang="en-GB" sz="2200"/>
          </a:p>
        </p:txBody>
      </p:sp>
      <p:sp>
        <p:nvSpPr>
          <p:cNvPr id="10" name="TextBox 9">
            <a:extLst>
              <a:ext uri="{FF2B5EF4-FFF2-40B4-BE49-F238E27FC236}">
                <a16:creationId xmlns:a16="http://schemas.microsoft.com/office/drawing/2014/main" id="{F18073C7-D007-C00E-7819-A02332BA4F17}"/>
              </a:ext>
            </a:extLst>
          </p:cNvPr>
          <p:cNvSpPr txBox="1"/>
          <p:nvPr/>
        </p:nvSpPr>
        <p:spPr>
          <a:xfrm>
            <a:off x="2539977" y="1704302"/>
            <a:ext cx="9325591" cy="3724096"/>
          </a:xfrm>
          <a:prstGeom prst="rect">
            <a:avLst/>
          </a:prstGeom>
          <a:noFill/>
        </p:spPr>
        <p:txBody>
          <a:bodyPr wrap="square" lIns="91440" tIns="45720" rIns="91440" bIns="45720" anchor="t">
            <a:spAutoFit/>
          </a:bodyPr>
          <a:lstStyle/>
          <a:p>
            <a:pPr marL="1714500" lvl="3" indent="-342900">
              <a:spcBef>
                <a:spcPts val="600"/>
              </a:spcBef>
              <a:spcAft>
                <a:spcPts val="1200"/>
              </a:spcAft>
              <a:buClr>
                <a:srgbClr val="26BCB4"/>
              </a:buClr>
              <a:buFont typeface="Wingdings" pitchFamily="2" charset="2"/>
              <a:buChar char="ü"/>
            </a:pPr>
            <a:r>
              <a:rPr lang="en-US" sz="2200">
                <a:latin typeface="Trebuchet MS"/>
              </a:rPr>
              <a:t>Use a sterile cotton or polyester-tipped swab.</a:t>
            </a:r>
            <a:endParaRPr lang="en-US" sz="2200">
              <a:latin typeface="Trebuchet MS" panose="020B0703020202090204" pitchFamily="34" charset="0"/>
            </a:endParaRPr>
          </a:p>
          <a:p>
            <a:pPr marL="1714500" lvl="3" indent="-342900">
              <a:spcBef>
                <a:spcPts val="600"/>
              </a:spcBef>
              <a:spcAft>
                <a:spcPts val="1200"/>
              </a:spcAft>
              <a:buClr>
                <a:srgbClr val="26BCB4"/>
              </a:buClr>
              <a:buFont typeface="Wingdings" pitchFamily="2" charset="2"/>
              <a:buChar char="ü"/>
            </a:pPr>
            <a:r>
              <a:rPr lang="en-US" sz="2200">
                <a:latin typeface="Trebuchet MS"/>
              </a:rPr>
              <a:t>Dip swab and swirl it in the stool. </a:t>
            </a:r>
          </a:p>
          <a:p>
            <a:pPr marL="1714500" lvl="3" indent="-342900">
              <a:spcBef>
                <a:spcPts val="600"/>
              </a:spcBef>
              <a:spcAft>
                <a:spcPts val="1200"/>
              </a:spcAft>
              <a:buClr>
                <a:srgbClr val="26BCB4"/>
              </a:buClr>
              <a:buFont typeface="Wingdings" pitchFamily="2" charset="2"/>
              <a:buChar char="ü"/>
            </a:pPr>
            <a:r>
              <a:rPr lang="en-US" sz="2200">
                <a:latin typeface="Trebuchet MS"/>
              </a:rPr>
              <a:t>Use the swab to sample any mucus or tissue shreds, if present.</a:t>
            </a:r>
            <a:endParaRPr lang="en-US" sz="2200">
              <a:latin typeface="Trebuchet MS" panose="020B0703020202090204" pitchFamily="34" charset="0"/>
            </a:endParaRPr>
          </a:p>
          <a:p>
            <a:pPr marL="1714500" lvl="3" indent="-342900">
              <a:spcBef>
                <a:spcPts val="600"/>
              </a:spcBef>
              <a:spcAft>
                <a:spcPts val="1200"/>
              </a:spcAft>
              <a:buClr>
                <a:srgbClr val="26BCB4"/>
              </a:buClr>
              <a:buFont typeface="Wingdings" pitchFamily="2" charset="2"/>
              <a:buChar char="ü"/>
            </a:pPr>
            <a:r>
              <a:rPr lang="en-US" sz="2200" u="sng">
                <a:latin typeface="Trebuchet MS"/>
              </a:rPr>
              <a:t>For RDT:</a:t>
            </a:r>
            <a:r>
              <a:rPr lang="en-US" sz="2200">
                <a:latin typeface="Trebuchet MS"/>
              </a:rPr>
              <a:t> do not place swab in transport medium and continue immediately with the RDT.</a:t>
            </a:r>
          </a:p>
          <a:p>
            <a:pPr marL="1714500" lvl="3" indent="-342900">
              <a:spcBef>
                <a:spcPts val="600"/>
              </a:spcBef>
              <a:spcAft>
                <a:spcPts val="1200"/>
              </a:spcAft>
              <a:buClr>
                <a:srgbClr val="26BCB4"/>
              </a:buClr>
              <a:buFont typeface="Wingdings" pitchFamily="2" charset="2"/>
              <a:buChar char="ü"/>
            </a:pPr>
            <a:r>
              <a:rPr lang="en-US" sz="2200" u="sng">
                <a:latin typeface="Trebuchet MS"/>
              </a:rPr>
              <a:t>For transport:</a:t>
            </a:r>
            <a:r>
              <a:rPr lang="en-US" sz="2200">
                <a:latin typeface="Trebuchet MS"/>
              </a:rPr>
              <a:t> place the swab tip first all the way in the tube of transport medium (most often Cary Blair medium).</a:t>
            </a:r>
            <a:endParaRPr lang="en-US" sz="2200">
              <a:latin typeface="Trebuchet MS" panose="020B0703020202090204" pitchFamily="34" charset="0"/>
            </a:endParaRPr>
          </a:p>
        </p:txBody>
      </p:sp>
      <p:sp>
        <p:nvSpPr>
          <p:cNvPr id="13" name="TextBox 12">
            <a:extLst>
              <a:ext uri="{FF2B5EF4-FFF2-40B4-BE49-F238E27FC236}">
                <a16:creationId xmlns:a16="http://schemas.microsoft.com/office/drawing/2014/main" id="{9BBE8B8B-F04B-DCA5-8D59-1081E82A2543}"/>
              </a:ext>
            </a:extLst>
          </p:cNvPr>
          <p:cNvSpPr txBox="1"/>
          <p:nvPr/>
        </p:nvSpPr>
        <p:spPr>
          <a:xfrm>
            <a:off x="2290956" y="6041084"/>
            <a:ext cx="9855200" cy="430887"/>
          </a:xfrm>
          <a:prstGeom prst="rect">
            <a:avLst/>
          </a:prstGeom>
          <a:noFill/>
        </p:spPr>
        <p:txBody>
          <a:bodyPr wrap="square" lIns="91440" tIns="45720" rIns="91440" bIns="45720" anchor="t">
            <a:spAutoFit/>
          </a:bodyPr>
          <a:lstStyle/>
          <a:p>
            <a:pPr algn="ctr">
              <a:buClr>
                <a:srgbClr val="26BCB4"/>
              </a:buClr>
            </a:pPr>
            <a:r>
              <a:rPr lang="en-US" sz="2200">
                <a:latin typeface="Trebuchet MS"/>
              </a:rPr>
              <a:t> Make sure the tube is tightly closed and correctly labelled!</a:t>
            </a:r>
          </a:p>
        </p:txBody>
      </p:sp>
      <p:pic>
        <p:nvPicPr>
          <p:cNvPr id="4" name="Picture 3">
            <a:extLst>
              <a:ext uri="{FF2B5EF4-FFF2-40B4-BE49-F238E27FC236}">
                <a16:creationId xmlns:a16="http://schemas.microsoft.com/office/drawing/2014/main" id="{A764FF02-C3C8-8A16-1F2C-D75E892A20AE}"/>
              </a:ext>
            </a:extLst>
          </p:cNvPr>
          <p:cNvPicPr>
            <a:picLocks noChangeAspect="1"/>
          </p:cNvPicPr>
          <p:nvPr/>
        </p:nvPicPr>
        <p:blipFill>
          <a:blip r:embed="rId3"/>
          <a:srcRect l="-46346" t="-2767" r="-61037" b="-4372"/>
          <a:stretch/>
        </p:blipFill>
        <p:spPr>
          <a:xfrm rot="19657049">
            <a:off x="922476" y="1807764"/>
            <a:ext cx="2583784" cy="4034949"/>
          </a:xfrm>
          <a:prstGeom prst="rect">
            <a:avLst/>
          </a:prstGeom>
        </p:spPr>
      </p:pic>
      <p:sp>
        <p:nvSpPr>
          <p:cNvPr id="3" name="Google Shape;18;p31">
            <a:extLst>
              <a:ext uri="{FF2B5EF4-FFF2-40B4-BE49-F238E27FC236}">
                <a16:creationId xmlns:a16="http://schemas.microsoft.com/office/drawing/2014/main" id="{EB04E570-C2F4-CB2A-4869-278251D30FE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15</a:t>
            </a:fld>
            <a:endParaRPr b="1">
              <a:solidFill>
                <a:schemeClr val="tx1">
                  <a:lumMod val="40000"/>
                  <a:lumOff val="60000"/>
                </a:schemeClr>
              </a:solidFill>
            </a:endParaRPr>
          </a:p>
        </p:txBody>
      </p:sp>
    </p:spTree>
    <p:extLst>
      <p:ext uri="{BB962C8B-B14F-4D97-AF65-F5344CB8AC3E}">
        <p14:creationId xmlns:p14="http://schemas.microsoft.com/office/powerpoint/2010/main" val="1084426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578DBD-80C3-B0A9-9D74-EB0599C6A483}"/>
              </a:ext>
            </a:extLst>
          </p:cNvPr>
          <p:cNvSpPr>
            <a:spLocks noGrp="1"/>
          </p:cNvSpPr>
          <p:nvPr>
            <p:ph type="title"/>
          </p:nvPr>
        </p:nvSpPr>
        <p:spPr/>
        <p:txBody>
          <a:bodyPr>
            <a:normAutofit/>
          </a:bodyPr>
          <a:lstStyle/>
          <a:p>
            <a:r>
              <a:rPr lang="en-US">
                <a:latin typeface="Trebuchet MS"/>
              </a:rPr>
              <a:t>To collect a</a:t>
            </a:r>
            <a:r>
              <a:rPr lang="en-US" sz="4400">
                <a:latin typeface="Trebuchet MS"/>
              </a:rPr>
              <a:t> rectal swab</a:t>
            </a:r>
            <a:endParaRPr lang="en-HU" sz="4400">
              <a:latin typeface="Trebuchet MS"/>
            </a:endParaRPr>
          </a:p>
        </p:txBody>
      </p:sp>
      <p:sp>
        <p:nvSpPr>
          <p:cNvPr id="16" name="Text Placeholder 15">
            <a:extLst>
              <a:ext uri="{FF2B5EF4-FFF2-40B4-BE49-F238E27FC236}">
                <a16:creationId xmlns:a16="http://schemas.microsoft.com/office/drawing/2014/main" id="{63676ED0-9809-FC68-EC33-F42DC20DF195}"/>
              </a:ext>
            </a:extLst>
          </p:cNvPr>
          <p:cNvSpPr>
            <a:spLocks noGrp="1"/>
          </p:cNvSpPr>
          <p:nvPr>
            <p:ph type="body" sz="quarter" idx="13"/>
          </p:nvPr>
        </p:nvSpPr>
        <p:spPr/>
        <p:txBody>
          <a:bodyPr vert="horz" lIns="45720" tIns="45720" rIns="45720" bIns="45720" rtlCol="0" anchor="t">
            <a:noAutofit/>
          </a:bodyPr>
          <a:lstStyle/>
          <a:p>
            <a:r>
              <a:rPr lang="en-US" sz="2200">
                <a:latin typeface="Trebuchet MS"/>
              </a:rPr>
              <a:t>PROCEDURE FOR RECTAL SWAB</a:t>
            </a:r>
            <a:endParaRPr lang="en-GB" sz="2200">
              <a:solidFill>
                <a:schemeClr val="accent1">
                  <a:lumMod val="50000"/>
                </a:schemeClr>
              </a:solidFill>
              <a:latin typeface="Trebuchet MS" panose="020B0703020202090204" pitchFamily="34" charset="0"/>
            </a:endParaRPr>
          </a:p>
        </p:txBody>
      </p:sp>
      <p:pic>
        <p:nvPicPr>
          <p:cNvPr id="11" name="Picture 10">
            <a:extLst>
              <a:ext uri="{FF2B5EF4-FFF2-40B4-BE49-F238E27FC236}">
                <a16:creationId xmlns:a16="http://schemas.microsoft.com/office/drawing/2014/main" id="{D64DC1E4-8896-B2E5-0829-9C1710365508}"/>
              </a:ext>
            </a:extLst>
          </p:cNvPr>
          <p:cNvPicPr>
            <a:picLocks noChangeAspect="1"/>
          </p:cNvPicPr>
          <p:nvPr/>
        </p:nvPicPr>
        <p:blipFill>
          <a:blip r:embed="rId3"/>
          <a:srcRect/>
          <a:stretch/>
        </p:blipFill>
        <p:spPr>
          <a:xfrm>
            <a:off x="-828321" y="3150540"/>
            <a:ext cx="5608347" cy="3514930"/>
          </a:xfrm>
          <a:prstGeom prst="rect">
            <a:avLst/>
          </a:prstGeom>
        </p:spPr>
      </p:pic>
      <p:sp>
        <p:nvSpPr>
          <p:cNvPr id="10" name="TextBox 9">
            <a:extLst>
              <a:ext uri="{FF2B5EF4-FFF2-40B4-BE49-F238E27FC236}">
                <a16:creationId xmlns:a16="http://schemas.microsoft.com/office/drawing/2014/main" id="{863B1ADC-5EBE-1F1E-6E53-908E1D316289}"/>
              </a:ext>
            </a:extLst>
          </p:cNvPr>
          <p:cNvSpPr txBox="1"/>
          <p:nvPr/>
        </p:nvSpPr>
        <p:spPr>
          <a:xfrm>
            <a:off x="5113171" y="3561448"/>
            <a:ext cx="6475448" cy="769441"/>
          </a:xfrm>
          <a:prstGeom prst="rect">
            <a:avLst/>
          </a:prstGeom>
          <a:noFill/>
        </p:spPr>
        <p:txBody>
          <a:bodyPr wrap="square" lIns="91440" tIns="45720" rIns="91440" bIns="45720" anchor="t">
            <a:spAutoFit/>
          </a:bodyPr>
          <a:lstStyle/>
          <a:p>
            <a:pPr>
              <a:buClr>
                <a:srgbClr val="26BCB4"/>
              </a:buClr>
            </a:pPr>
            <a:r>
              <a:rPr lang="en-US" sz="2200" dirty="0">
                <a:latin typeface="Trebuchet MS"/>
              </a:rPr>
              <a:t>Moisten the swab with the sterile transport medium or with saline provided.</a:t>
            </a:r>
          </a:p>
        </p:txBody>
      </p:sp>
      <p:sp>
        <p:nvSpPr>
          <p:cNvPr id="3" name="TextBox 2">
            <a:extLst>
              <a:ext uri="{FF2B5EF4-FFF2-40B4-BE49-F238E27FC236}">
                <a16:creationId xmlns:a16="http://schemas.microsoft.com/office/drawing/2014/main" id="{C04710F9-29E2-2AEA-EE77-202A8CB32731}"/>
              </a:ext>
            </a:extLst>
          </p:cNvPr>
          <p:cNvSpPr txBox="1"/>
          <p:nvPr/>
        </p:nvSpPr>
        <p:spPr>
          <a:xfrm>
            <a:off x="5113169" y="5090594"/>
            <a:ext cx="6848808" cy="430887"/>
          </a:xfrm>
          <a:prstGeom prst="rect">
            <a:avLst/>
          </a:prstGeom>
          <a:noFill/>
        </p:spPr>
        <p:txBody>
          <a:bodyPr wrap="square" lIns="91440" tIns="45720" rIns="91440" bIns="45720" anchor="t">
            <a:spAutoFit/>
          </a:bodyPr>
          <a:lstStyle/>
          <a:p>
            <a:r>
              <a:rPr lang="en-US" sz="2200" dirty="0">
                <a:latin typeface="Trebuchet MS"/>
              </a:rPr>
              <a:t>Rotate for 5 to 10 seconds, and withdraw with care. </a:t>
            </a:r>
            <a:endParaRPr lang="en-HU" sz="2200" dirty="0">
              <a:latin typeface="Trebuchet MS"/>
            </a:endParaRPr>
          </a:p>
        </p:txBody>
      </p:sp>
      <p:sp>
        <p:nvSpPr>
          <p:cNvPr id="5" name="TextBox 4">
            <a:extLst>
              <a:ext uri="{FF2B5EF4-FFF2-40B4-BE49-F238E27FC236}">
                <a16:creationId xmlns:a16="http://schemas.microsoft.com/office/drawing/2014/main" id="{9F982D0B-E2CA-12D2-AD2E-C9C638C5292B}"/>
              </a:ext>
            </a:extLst>
          </p:cNvPr>
          <p:cNvSpPr txBox="1"/>
          <p:nvPr/>
        </p:nvSpPr>
        <p:spPr>
          <a:xfrm>
            <a:off x="5113169" y="5685891"/>
            <a:ext cx="6475450" cy="769441"/>
          </a:xfrm>
          <a:prstGeom prst="rect">
            <a:avLst/>
          </a:prstGeom>
          <a:noFill/>
        </p:spPr>
        <p:txBody>
          <a:bodyPr wrap="square" lIns="91440" tIns="45720" rIns="91440" bIns="45720" anchor="t">
            <a:spAutoFit/>
          </a:bodyPr>
          <a:lstStyle/>
          <a:p>
            <a:r>
              <a:rPr lang="en-US" sz="2200" dirty="0">
                <a:latin typeface="Trebuchet MS"/>
              </a:rPr>
              <a:t>Examine to ensure there is </a:t>
            </a:r>
            <a:r>
              <a:rPr lang="en-US" sz="2200" dirty="0" err="1">
                <a:latin typeface="Trebuchet MS"/>
              </a:rPr>
              <a:t>faecal</a:t>
            </a:r>
            <a:r>
              <a:rPr lang="en-US" sz="2200" dirty="0">
                <a:latin typeface="Trebuchet MS"/>
              </a:rPr>
              <a:t> material visible on the swab.</a:t>
            </a:r>
            <a:endParaRPr lang="en-HU" sz="2200" dirty="0">
              <a:latin typeface="Trebuchet MS"/>
            </a:endParaRPr>
          </a:p>
        </p:txBody>
      </p:sp>
      <p:sp>
        <p:nvSpPr>
          <p:cNvPr id="8" name="TextBox 7">
            <a:extLst>
              <a:ext uri="{FF2B5EF4-FFF2-40B4-BE49-F238E27FC236}">
                <a16:creationId xmlns:a16="http://schemas.microsoft.com/office/drawing/2014/main" id="{700F9F31-74C9-E58F-20D4-1F89B686EDFE}"/>
              </a:ext>
            </a:extLst>
          </p:cNvPr>
          <p:cNvSpPr txBox="1"/>
          <p:nvPr/>
        </p:nvSpPr>
        <p:spPr>
          <a:xfrm>
            <a:off x="5113168" y="4495298"/>
            <a:ext cx="6848671" cy="430887"/>
          </a:xfrm>
          <a:prstGeom prst="rect">
            <a:avLst/>
          </a:prstGeom>
          <a:noFill/>
        </p:spPr>
        <p:txBody>
          <a:bodyPr wrap="square" lIns="91440" tIns="45720" rIns="91440" bIns="45720" anchor="t">
            <a:spAutoFit/>
          </a:bodyPr>
          <a:lstStyle/>
          <a:p>
            <a:pPr>
              <a:buClr>
                <a:srgbClr val="26BCB4"/>
              </a:buClr>
            </a:pPr>
            <a:r>
              <a:rPr lang="en-US" sz="2200" dirty="0">
                <a:latin typeface="Trebuchet MS"/>
              </a:rPr>
              <a:t>Insert the swab through the rectal sphincter 3–4 cm.</a:t>
            </a:r>
            <a:endParaRPr lang="en-US" sz="2200" dirty="0">
              <a:latin typeface="Trebuchet MS" panose="020B0703020202090204" pitchFamily="34" charset="0"/>
            </a:endParaRPr>
          </a:p>
        </p:txBody>
      </p:sp>
      <p:sp>
        <p:nvSpPr>
          <p:cNvPr id="4" name="TextBox 3">
            <a:extLst>
              <a:ext uri="{FF2B5EF4-FFF2-40B4-BE49-F238E27FC236}">
                <a16:creationId xmlns:a16="http://schemas.microsoft.com/office/drawing/2014/main" id="{129FFAED-AFD3-D9C8-56ED-E2E66D575423}"/>
              </a:ext>
            </a:extLst>
          </p:cNvPr>
          <p:cNvSpPr txBox="1"/>
          <p:nvPr/>
        </p:nvSpPr>
        <p:spPr>
          <a:xfrm>
            <a:off x="3849329" y="1505729"/>
            <a:ext cx="7483881" cy="923330"/>
          </a:xfrm>
          <a:prstGeom prst="rect">
            <a:avLst/>
          </a:prstGeom>
          <a:noFill/>
        </p:spPr>
        <p:txBody>
          <a:bodyPr wrap="square" lIns="91440" tIns="45720" rIns="91440" bIns="45720" anchor="t">
            <a:spAutoFit/>
          </a:bodyPr>
          <a:lstStyle/>
          <a:p>
            <a:pPr>
              <a:spcAft>
                <a:spcPts val="1200"/>
              </a:spcAft>
              <a:buClr>
                <a:srgbClr val="26BCB4"/>
              </a:buClr>
            </a:pPr>
            <a:r>
              <a:rPr lang="en-US" sz="2200">
                <a:latin typeface="Trebuchet MS"/>
              </a:rPr>
              <a:t>Ensure patient privacy and explain the procedure.</a:t>
            </a:r>
          </a:p>
          <a:p>
            <a:r>
              <a:rPr lang="en-US" sz="2200">
                <a:latin typeface="Trebuchet MS"/>
              </a:rPr>
              <a:t>If two rectal swabs are needed, collect at the same time.</a:t>
            </a:r>
          </a:p>
        </p:txBody>
      </p:sp>
      <p:sp>
        <p:nvSpPr>
          <p:cNvPr id="18" name="TextBox 17">
            <a:extLst>
              <a:ext uri="{FF2B5EF4-FFF2-40B4-BE49-F238E27FC236}">
                <a16:creationId xmlns:a16="http://schemas.microsoft.com/office/drawing/2014/main" id="{D9331CCA-544B-C6B6-FF6A-03BB6AD45C11}"/>
              </a:ext>
            </a:extLst>
          </p:cNvPr>
          <p:cNvSpPr txBox="1"/>
          <p:nvPr/>
        </p:nvSpPr>
        <p:spPr>
          <a:xfrm>
            <a:off x="5113170" y="2627598"/>
            <a:ext cx="6475449" cy="769441"/>
          </a:xfrm>
          <a:prstGeom prst="rect">
            <a:avLst/>
          </a:prstGeom>
          <a:noFill/>
        </p:spPr>
        <p:txBody>
          <a:bodyPr wrap="square" lIns="91440" tIns="45720" rIns="91440" bIns="45720" anchor="t">
            <a:spAutoFit/>
          </a:bodyPr>
          <a:lstStyle/>
          <a:p>
            <a:r>
              <a:rPr lang="en-US" sz="2200" dirty="0">
                <a:latin typeface="Trebuchet MS"/>
              </a:rPr>
              <a:t>Ask the patient to lie on their side and to bend and lift their knee that is most on top.</a:t>
            </a:r>
            <a:endParaRPr lang="en-US" dirty="0"/>
          </a:p>
        </p:txBody>
      </p:sp>
      <p:sp>
        <p:nvSpPr>
          <p:cNvPr id="2" name="Oval 1">
            <a:extLst>
              <a:ext uri="{FF2B5EF4-FFF2-40B4-BE49-F238E27FC236}">
                <a16:creationId xmlns:a16="http://schemas.microsoft.com/office/drawing/2014/main" id="{5F2D7E36-C12D-F989-17DA-C1412945F949}"/>
              </a:ext>
            </a:extLst>
          </p:cNvPr>
          <p:cNvSpPr/>
          <p:nvPr/>
        </p:nvSpPr>
        <p:spPr>
          <a:xfrm>
            <a:off x="4630731" y="2669645"/>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1</a:t>
            </a:r>
          </a:p>
        </p:txBody>
      </p:sp>
      <p:sp>
        <p:nvSpPr>
          <p:cNvPr id="6" name="Oval 5">
            <a:extLst>
              <a:ext uri="{FF2B5EF4-FFF2-40B4-BE49-F238E27FC236}">
                <a16:creationId xmlns:a16="http://schemas.microsoft.com/office/drawing/2014/main" id="{48A8883A-ACB2-9378-26FF-9E093E1CE91F}"/>
              </a:ext>
            </a:extLst>
          </p:cNvPr>
          <p:cNvSpPr/>
          <p:nvPr/>
        </p:nvSpPr>
        <p:spPr>
          <a:xfrm>
            <a:off x="4630731" y="3575317"/>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2</a:t>
            </a:r>
          </a:p>
        </p:txBody>
      </p:sp>
      <p:sp>
        <p:nvSpPr>
          <p:cNvPr id="17" name="Oval 16">
            <a:extLst>
              <a:ext uri="{FF2B5EF4-FFF2-40B4-BE49-F238E27FC236}">
                <a16:creationId xmlns:a16="http://schemas.microsoft.com/office/drawing/2014/main" id="{69372A27-0711-54F4-755C-13B31747A4C9}"/>
              </a:ext>
            </a:extLst>
          </p:cNvPr>
          <p:cNvSpPr/>
          <p:nvPr/>
        </p:nvSpPr>
        <p:spPr>
          <a:xfrm>
            <a:off x="4630731" y="4540422"/>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3</a:t>
            </a:r>
          </a:p>
        </p:txBody>
      </p:sp>
      <p:sp>
        <p:nvSpPr>
          <p:cNvPr id="19" name="Oval 18">
            <a:extLst>
              <a:ext uri="{FF2B5EF4-FFF2-40B4-BE49-F238E27FC236}">
                <a16:creationId xmlns:a16="http://schemas.microsoft.com/office/drawing/2014/main" id="{99BBF0EB-D569-9B24-BE55-BDC2C927EC63}"/>
              </a:ext>
            </a:extLst>
          </p:cNvPr>
          <p:cNvSpPr/>
          <p:nvPr/>
        </p:nvSpPr>
        <p:spPr>
          <a:xfrm>
            <a:off x="4630731" y="5090594"/>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4</a:t>
            </a:r>
          </a:p>
        </p:txBody>
      </p:sp>
      <p:sp>
        <p:nvSpPr>
          <p:cNvPr id="21" name="Oval 20">
            <a:extLst>
              <a:ext uri="{FF2B5EF4-FFF2-40B4-BE49-F238E27FC236}">
                <a16:creationId xmlns:a16="http://schemas.microsoft.com/office/drawing/2014/main" id="{4B882945-6D9D-09EF-649A-D5B64F0EF1B6}"/>
              </a:ext>
            </a:extLst>
          </p:cNvPr>
          <p:cNvSpPr/>
          <p:nvPr/>
        </p:nvSpPr>
        <p:spPr>
          <a:xfrm>
            <a:off x="4630731" y="570209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5</a:t>
            </a:r>
          </a:p>
        </p:txBody>
      </p:sp>
      <p:sp>
        <p:nvSpPr>
          <p:cNvPr id="12" name="Google Shape;18;p31">
            <a:extLst>
              <a:ext uri="{FF2B5EF4-FFF2-40B4-BE49-F238E27FC236}">
                <a16:creationId xmlns:a16="http://schemas.microsoft.com/office/drawing/2014/main" id="{81E131BD-3C38-4E5E-C7E9-9B7051A9EF4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16</a:t>
            </a:fld>
            <a:endParaRPr b="1">
              <a:solidFill>
                <a:schemeClr val="tx1">
                  <a:lumMod val="40000"/>
                  <a:lumOff val="60000"/>
                </a:schemeClr>
              </a:solidFill>
            </a:endParaRPr>
          </a:p>
        </p:txBody>
      </p:sp>
    </p:spTree>
    <p:extLst>
      <p:ext uri="{BB962C8B-B14F-4D97-AF65-F5344CB8AC3E}">
        <p14:creationId xmlns:p14="http://schemas.microsoft.com/office/powerpoint/2010/main" val="2956939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F5504-7F72-5C74-D1BB-8DF89A64097D}"/>
              </a:ext>
            </a:extLst>
          </p:cNvPr>
          <p:cNvSpPr>
            <a:spLocks noGrp="1"/>
          </p:cNvSpPr>
          <p:nvPr>
            <p:ph type="title"/>
          </p:nvPr>
        </p:nvSpPr>
        <p:spPr/>
        <p:txBody>
          <a:bodyPr>
            <a:normAutofit/>
          </a:bodyPr>
          <a:lstStyle/>
          <a:p>
            <a:r>
              <a:rPr lang="en-US" sz="4400"/>
              <a:t>How to handle </a:t>
            </a:r>
            <a:r>
              <a:rPr lang="en-US"/>
              <a:t>a</a:t>
            </a:r>
            <a:r>
              <a:rPr lang="en-US" sz="4400"/>
              <a:t> swab</a:t>
            </a:r>
          </a:p>
        </p:txBody>
      </p:sp>
      <p:sp>
        <p:nvSpPr>
          <p:cNvPr id="6" name="TextBox 5">
            <a:extLst>
              <a:ext uri="{FF2B5EF4-FFF2-40B4-BE49-F238E27FC236}">
                <a16:creationId xmlns:a16="http://schemas.microsoft.com/office/drawing/2014/main" id="{17B00B88-4E2B-FFD3-6C6B-7251A966423D}"/>
              </a:ext>
            </a:extLst>
          </p:cNvPr>
          <p:cNvSpPr txBox="1"/>
          <p:nvPr/>
        </p:nvSpPr>
        <p:spPr>
          <a:xfrm>
            <a:off x="584718" y="1653544"/>
            <a:ext cx="5253565" cy="4849893"/>
          </a:xfrm>
          <a:prstGeom prst="rect">
            <a:avLst/>
          </a:prstGeom>
          <a:noFill/>
          <a:ln w="6350">
            <a:solidFill>
              <a:schemeClr val="bg2">
                <a:lumMod val="25000"/>
              </a:schemeClr>
            </a:solidFill>
          </a:ln>
        </p:spPr>
        <p:txBody>
          <a:bodyPr wrap="square" tIns="108000">
            <a:noAutofit/>
          </a:bodyPr>
          <a:lstStyle/>
          <a:p>
            <a:pPr algn="ctr">
              <a:spcAft>
                <a:spcPts val="600"/>
              </a:spcAft>
              <a:buClr>
                <a:srgbClr val="26BCB4"/>
              </a:buClr>
            </a:pPr>
            <a:r>
              <a:rPr lang="en-US" sz="2000">
                <a:solidFill>
                  <a:schemeClr val="tx1">
                    <a:lumMod val="75000"/>
                  </a:schemeClr>
                </a:solidFill>
                <a:latin typeface="Trebuchet MS" panose="020B0703020202090204" pitchFamily="34" charset="0"/>
              </a:rPr>
              <a:t>Always unwrap a sterile swab without touching the tip and without letting the tip touch anything else to avoid contamination.</a:t>
            </a:r>
          </a:p>
        </p:txBody>
      </p:sp>
      <p:sp>
        <p:nvSpPr>
          <p:cNvPr id="3" name="TextBox 2">
            <a:extLst>
              <a:ext uri="{FF2B5EF4-FFF2-40B4-BE49-F238E27FC236}">
                <a16:creationId xmlns:a16="http://schemas.microsoft.com/office/drawing/2014/main" id="{6F5F7872-5012-0745-1CCE-8C7B9AE0A208}"/>
              </a:ext>
            </a:extLst>
          </p:cNvPr>
          <p:cNvSpPr txBox="1"/>
          <p:nvPr/>
        </p:nvSpPr>
        <p:spPr>
          <a:xfrm>
            <a:off x="6096001" y="1653544"/>
            <a:ext cx="5511281" cy="4849893"/>
          </a:xfrm>
          <a:prstGeom prst="rect">
            <a:avLst/>
          </a:prstGeom>
          <a:noFill/>
          <a:ln w="6350">
            <a:solidFill>
              <a:schemeClr val="bg2">
                <a:lumMod val="25000"/>
              </a:schemeClr>
            </a:solidFill>
          </a:ln>
        </p:spPr>
        <p:txBody>
          <a:bodyPr wrap="square" lIns="91440" tIns="108000" rIns="91440" bIns="45720" anchor="t">
            <a:noAutofit/>
          </a:bodyPr>
          <a:lstStyle/>
          <a:p>
            <a:pPr algn="ctr">
              <a:spcAft>
                <a:spcPts val="600"/>
              </a:spcAft>
              <a:buClr>
                <a:srgbClr val="26BCB4"/>
              </a:buClr>
            </a:pPr>
            <a:r>
              <a:rPr lang="en-US" sz="2000">
                <a:solidFill>
                  <a:schemeClr val="tx1">
                    <a:lumMod val="75000"/>
                  </a:schemeClr>
                </a:solidFill>
                <a:latin typeface="Trebuchet MS"/>
              </a:rPr>
              <a:t>For some types of swabs, you may need </a:t>
            </a:r>
            <a:br>
              <a:rPr lang="en-US" sz="2000">
                <a:solidFill>
                  <a:schemeClr val="tx1">
                    <a:lumMod val="75000"/>
                  </a:schemeClr>
                </a:solidFill>
                <a:latin typeface="Trebuchet MS"/>
              </a:rPr>
            </a:br>
            <a:r>
              <a:rPr lang="en-US" sz="2000">
                <a:solidFill>
                  <a:schemeClr val="tx1">
                    <a:lumMod val="75000"/>
                  </a:schemeClr>
                </a:solidFill>
                <a:latin typeface="Trebuchet MS"/>
              </a:rPr>
              <a:t>to snap the swab so that it fits into </a:t>
            </a:r>
            <a:br>
              <a:rPr lang="en-US" sz="2000">
                <a:solidFill>
                  <a:schemeClr val="tx1">
                    <a:lumMod val="75000"/>
                  </a:schemeClr>
                </a:solidFill>
                <a:latin typeface="Trebuchet MS"/>
              </a:rPr>
            </a:br>
            <a:r>
              <a:rPr lang="en-US" sz="2000">
                <a:solidFill>
                  <a:schemeClr val="tx1">
                    <a:lumMod val="75000"/>
                  </a:schemeClr>
                </a:solidFill>
                <a:latin typeface="Trebuchet MS"/>
              </a:rPr>
              <a:t>the tube of Cary Blair.</a:t>
            </a:r>
          </a:p>
        </p:txBody>
      </p:sp>
      <p:pic>
        <p:nvPicPr>
          <p:cNvPr id="5" name="VID-20241108-WA0016">
            <a:hlinkClick r:id="" action="ppaction://media"/>
            <a:extLst>
              <a:ext uri="{FF2B5EF4-FFF2-40B4-BE49-F238E27FC236}">
                <a16:creationId xmlns:a16="http://schemas.microsoft.com/office/drawing/2014/main" id="{13BDC0AD-7ECB-D5C2-5182-A52E47543AA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63586" y="2853548"/>
            <a:ext cx="4309395" cy="3070058"/>
          </a:xfrm>
          <a:prstGeom prst="rect">
            <a:avLst/>
          </a:prstGeom>
        </p:spPr>
      </p:pic>
      <p:pic>
        <p:nvPicPr>
          <p:cNvPr id="7" name="VID-20241108-WA0017">
            <a:hlinkClick r:id="" action="ppaction://media"/>
            <a:extLst>
              <a:ext uri="{FF2B5EF4-FFF2-40B4-BE49-F238E27FC236}">
                <a16:creationId xmlns:a16="http://schemas.microsoft.com/office/drawing/2014/main" id="{1A8FFDFD-7635-1366-5628-BA1D4503C15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726706" y="2853548"/>
            <a:ext cx="4301708" cy="3070058"/>
          </a:xfrm>
          <a:prstGeom prst="rect">
            <a:avLst/>
          </a:prstGeom>
        </p:spPr>
      </p:pic>
      <p:sp>
        <p:nvSpPr>
          <p:cNvPr id="4" name="Triangle 3">
            <a:extLst>
              <a:ext uri="{FF2B5EF4-FFF2-40B4-BE49-F238E27FC236}">
                <a16:creationId xmlns:a16="http://schemas.microsoft.com/office/drawing/2014/main" id="{F36FDF35-12A4-CB6B-9E5A-F43040C80AED}"/>
              </a:ext>
            </a:extLst>
          </p:cNvPr>
          <p:cNvSpPr/>
          <p:nvPr/>
        </p:nvSpPr>
        <p:spPr>
          <a:xfrm rot="10800000">
            <a:off x="792911" y="1552889"/>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8" name="Triangle 7">
            <a:extLst>
              <a:ext uri="{FF2B5EF4-FFF2-40B4-BE49-F238E27FC236}">
                <a16:creationId xmlns:a16="http://schemas.microsoft.com/office/drawing/2014/main" id="{CAD697EE-B919-36FE-564A-F2AD6DCBE108}"/>
              </a:ext>
            </a:extLst>
          </p:cNvPr>
          <p:cNvSpPr/>
          <p:nvPr/>
        </p:nvSpPr>
        <p:spPr>
          <a:xfrm rot="10800000">
            <a:off x="6251319" y="1552889"/>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409116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2557A4-F321-C890-A6C7-65946D797E19}"/>
              </a:ext>
            </a:extLst>
          </p:cNvPr>
          <p:cNvSpPr/>
          <p:nvPr/>
        </p:nvSpPr>
        <p:spPr>
          <a:xfrm>
            <a:off x="408911" y="1906787"/>
            <a:ext cx="11359801" cy="1045864"/>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58AF5504-7F72-5C74-D1BB-8DF89A64097D}"/>
              </a:ext>
            </a:extLst>
          </p:cNvPr>
          <p:cNvSpPr>
            <a:spLocks noGrp="1"/>
          </p:cNvSpPr>
          <p:nvPr>
            <p:ph type="title"/>
          </p:nvPr>
        </p:nvSpPr>
        <p:spPr/>
        <p:txBody>
          <a:bodyPr>
            <a:normAutofit/>
          </a:bodyPr>
          <a:lstStyle/>
          <a:p>
            <a:r>
              <a:rPr lang="en-US" sz="4400"/>
              <a:t>Waste management</a:t>
            </a:r>
          </a:p>
        </p:txBody>
      </p:sp>
      <p:sp>
        <p:nvSpPr>
          <p:cNvPr id="6" name="TextBox 5">
            <a:extLst>
              <a:ext uri="{FF2B5EF4-FFF2-40B4-BE49-F238E27FC236}">
                <a16:creationId xmlns:a16="http://schemas.microsoft.com/office/drawing/2014/main" id="{17B00B88-4E2B-FFD3-6C6B-7251A966423D}"/>
              </a:ext>
            </a:extLst>
          </p:cNvPr>
          <p:cNvSpPr txBox="1"/>
          <p:nvPr/>
        </p:nvSpPr>
        <p:spPr>
          <a:xfrm>
            <a:off x="406400" y="2092115"/>
            <a:ext cx="11379200" cy="3785652"/>
          </a:xfrm>
          <a:prstGeom prst="rect">
            <a:avLst/>
          </a:prstGeom>
          <a:noFill/>
        </p:spPr>
        <p:txBody>
          <a:bodyPr wrap="square" lIns="91440" tIns="45720" rIns="91440" bIns="45720" anchor="t">
            <a:spAutoFit/>
          </a:bodyPr>
          <a:lstStyle/>
          <a:p>
            <a:pPr algn="ctr">
              <a:spcAft>
                <a:spcPts val="600"/>
              </a:spcAft>
              <a:buClr>
                <a:srgbClr val="26BCB4"/>
              </a:buClr>
            </a:pPr>
            <a:r>
              <a:rPr lang="en-GB" sz="2200" dirty="0">
                <a:solidFill>
                  <a:schemeClr val="tx1">
                    <a:lumMod val="75000"/>
                  </a:schemeClr>
                </a:solidFill>
                <a:latin typeface="Trebuchet MS"/>
              </a:rPr>
              <a:t>Any biological waste needs to be disposed of appropriately, this applies to any materials that have been in contact with faecal matter.</a:t>
            </a:r>
          </a:p>
          <a:p>
            <a:pPr algn="ctr">
              <a:spcAft>
                <a:spcPts val="600"/>
              </a:spcAft>
            </a:pPr>
            <a:endParaRPr lang="en-GB" sz="2200">
              <a:solidFill>
                <a:schemeClr val="tx1">
                  <a:lumMod val="75000"/>
                </a:schemeClr>
              </a:solidFill>
              <a:latin typeface="Trebuchet MS"/>
            </a:endParaRPr>
          </a:p>
          <a:p>
            <a:pPr algn="ctr">
              <a:spcAft>
                <a:spcPts val="600"/>
              </a:spcAft>
            </a:pPr>
            <a:r>
              <a:rPr lang="en-GB" sz="2200" dirty="0">
                <a:solidFill>
                  <a:schemeClr val="tx1">
                    <a:lumMod val="75000"/>
                  </a:schemeClr>
                </a:solidFill>
                <a:latin typeface="Trebuchet MS"/>
              </a:rPr>
              <a:t>If you are providing patients with reusable buckets or containers to collect stool, you will need to have a system in place to safely store, wash and sterilize these items before they can be used again. </a:t>
            </a:r>
            <a:endParaRPr lang="en-GB" dirty="0">
              <a:solidFill>
                <a:schemeClr val="tx1">
                  <a:lumMod val="75000"/>
                </a:schemeClr>
              </a:solidFill>
            </a:endParaRPr>
          </a:p>
          <a:p>
            <a:pPr algn="ctr">
              <a:spcAft>
                <a:spcPts val="600"/>
              </a:spcAft>
              <a:buClr>
                <a:srgbClr val="26BCB4"/>
              </a:buClr>
            </a:pPr>
            <a:endParaRPr lang="en-GB" sz="2200">
              <a:solidFill>
                <a:schemeClr val="tx1">
                  <a:lumMod val="75000"/>
                </a:schemeClr>
              </a:solidFill>
              <a:latin typeface="Trebuchet MS" panose="020B0703020202090204" pitchFamily="34" charset="0"/>
            </a:endParaRPr>
          </a:p>
          <a:p>
            <a:pPr algn="ctr">
              <a:spcAft>
                <a:spcPts val="600"/>
              </a:spcAft>
              <a:buClr>
                <a:srgbClr val="26BCB4"/>
              </a:buClr>
            </a:pPr>
            <a:r>
              <a:rPr lang="en-GB" sz="2200" dirty="0">
                <a:solidFill>
                  <a:schemeClr val="tx1">
                    <a:lumMod val="75000"/>
                  </a:schemeClr>
                </a:solidFill>
                <a:latin typeface="Trebuchet MS"/>
              </a:rPr>
              <a:t>If you are providing patients with disposable bags, there needs to be a biohazard bin available for the patient to throw the bag away and mechanisms in place to incinerate the biological waste and not let contaminated plastic disperse in the environment.</a:t>
            </a:r>
          </a:p>
        </p:txBody>
      </p:sp>
      <p:sp>
        <p:nvSpPr>
          <p:cNvPr id="5" name="Google Shape;18;p31">
            <a:extLst>
              <a:ext uri="{FF2B5EF4-FFF2-40B4-BE49-F238E27FC236}">
                <a16:creationId xmlns:a16="http://schemas.microsoft.com/office/drawing/2014/main" id="{3C6D2BE5-1FCD-227D-A63D-870672CDC0E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18</a:t>
            </a:fld>
            <a:endParaRPr b="1">
              <a:solidFill>
                <a:schemeClr val="tx1">
                  <a:lumMod val="40000"/>
                  <a:lumOff val="60000"/>
                </a:schemeClr>
              </a:solidFill>
            </a:endParaRPr>
          </a:p>
        </p:txBody>
      </p:sp>
    </p:spTree>
    <p:extLst>
      <p:ext uri="{BB962C8B-B14F-4D97-AF65-F5344CB8AC3E}">
        <p14:creationId xmlns:p14="http://schemas.microsoft.com/office/powerpoint/2010/main" val="512155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0F5BCB-71F4-5893-56A5-3A844AACD28B}"/>
              </a:ext>
            </a:extLst>
          </p:cNvPr>
          <p:cNvSpPr/>
          <p:nvPr/>
        </p:nvSpPr>
        <p:spPr>
          <a:xfrm>
            <a:off x="768344" y="1576108"/>
            <a:ext cx="10655312" cy="1045864"/>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58AF5504-7F72-5C74-D1BB-8DF89A64097D}"/>
              </a:ext>
            </a:extLst>
          </p:cNvPr>
          <p:cNvSpPr>
            <a:spLocks noGrp="1"/>
          </p:cNvSpPr>
          <p:nvPr>
            <p:ph type="title"/>
          </p:nvPr>
        </p:nvSpPr>
        <p:spPr/>
        <p:txBody>
          <a:bodyPr>
            <a:normAutofit/>
          </a:bodyPr>
          <a:lstStyle/>
          <a:p>
            <a:r>
              <a:rPr lang="en-US" sz="4400"/>
              <a:t>What next?</a:t>
            </a:r>
          </a:p>
        </p:txBody>
      </p:sp>
      <p:sp>
        <p:nvSpPr>
          <p:cNvPr id="6" name="TextBox 5">
            <a:extLst>
              <a:ext uri="{FF2B5EF4-FFF2-40B4-BE49-F238E27FC236}">
                <a16:creationId xmlns:a16="http://schemas.microsoft.com/office/drawing/2014/main" id="{17B00B88-4E2B-FFD3-6C6B-7251A966423D}"/>
              </a:ext>
            </a:extLst>
          </p:cNvPr>
          <p:cNvSpPr txBox="1"/>
          <p:nvPr/>
        </p:nvSpPr>
        <p:spPr>
          <a:xfrm>
            <a:off x="986421" y="1686385"/>
            <a:ext cx="10219157" cy="769441"/>
          </a:xfrm>
          <a:prstGeom prst="rect">
            <a:avLst/>
          </a:prstGeom>
          <a:noFill/>
        </p:spPr>
        <p:txBody>
          <a:bodyPr wrap="square" lIns="91440" tIns="45720" rIns="91440" bIns="45720" anchor="t">
            <a:spAutoFit/>
          </a:bodyPr>
          <a:lstStyle/>
          <a:p>
            <a:pPr algn="ctr">
              <a:buClr>
                <a:srgbClr val="26BCB4"/>
              </a:buClr>
            </a:pPr>
            <a:r>
              <a:rPr lang="en-GB" sz="2200">
                <a:latin typeface="Trebuchet MS"/>
              </a:rPr>
              <a:t>You now have a stool sample in a collection cup or have a swab </a:t>
            </a:r>
            <a:endParaRPr lang="en-GB" sz="2200">
              <a:latin typeface="Trebuchet MS" panose="020B0703020202090204" pitchFamily="34" charset="0"/>
            </a:endParaRPr>
          </a:p>
          <a:p>
            <a:pPr algn="ctr">
              <a:buClr>
                <a:srgbClr val="26BCB4"/>
              </a:buClr>
            </a:pPr>
            <a:r>
              <a:rPr lang="en-GB" sz="2200">
                <a:latin typeface="Trebuchet MS"/>
              </a:rPr>
              <a:t>(faecal swab or a rectal swab)</a:t>
            </a:r>
          </a:p>
        </p:txBody>
      </p:sp>
      <p:grpSp>
        <p:nvGrpSpPr>
          <p:cNvPr id="9" name="Group 8">
            <a:extLst>
              <a:ext uri="{FF2B5EF4-FFF2-40B4-BE49-F238E27FC236}">
                <a16:creationId xmlns:a16="http://schemas.microsoft.com/office/drawing/2014/main" id="{C1DA72B7-8645-6021-0244-DF0F1C8FBE99}"/>
              </a:ext>
            </a:extLst>
          </p:cNvPr>
          <p:cNvGrpSpPr/>
          <p:nvPr/>
        </p:nvGrpSpPr>
        <p:grpSpPr>
          <a:xfrm>
            <a:off x="6799393" y="3169566"/>
            <a:ext cx="3902400" cy="1550865"/>
            <a:chOff x="6799393" y="2893913"/>
            <a:chExt cx="3902400" cy="1550865"/>
          </a:xfrm>
        </p:grpSpPr>
        <p:sp>
          <p:nvSpPr>
            <p:cNvPr id="13" name="Rectangle 12">
              <a:extLst>
                <a:ext uri="{FF2B5EF4-FFF2-40B4-BE49-F238E27FC236}">
                  <a16:creationId xmlns:a16="http://schemas.microsoft.com/office/drawing/2014/main" id="{A74F7599-AFD2-EC0B-937D-7E663C295F8F}"/>
                </a:ext>
              </a:extLst>
            </p:cNvPr>
            <p:cNvSpPr/>
            <p:nvPr/>
          </p:nvSpPr>
          <p:spPr>
            <a:xfrm>
              <a:off x="6799393" y="2974427"/>
              <a:ext cx="3902400" cy="1470351"/>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4" name="TextBox 3">
              <a:extLst>
                <a:ext uri="{FF2B5EF4-FFF2-40B4-BE49-F238E27FC236}">
                  <a16:creationId xmlns:a16="http://schemas.microsoft.com/office/drawing/2014/main" id="{461A18C6-E5B6-FA8A-2571-040A2C4D84AF}"/>
                </a:ext>
              </a:extLst>
            </p:cNvPr>
            <p:cNvSpPr txBox="1"/>
            <p:nvPr/>
          </p:nvSpPr>
          <p:spPr>
            <a:xfrm>
              <a:off x="7025566" y="3179024"/>
              <a:ext cx="3451248" cy="1107996"/>
            </a:xfrm>
            <a:prstGeom prst="rect">
              <a:avLst/>
            </a:prstGeom>
            <a:noFill/>
          </p:spPr>
          <p:txBody>
            <a:bodyPr wrap="square" lIns="91440" tIns="45720" rIns="91440" bIns="45720" anchor="t">
              <a:spAutoFit/>
            </a:bodyPr>
            <a:lstStyle/>
            <a:p>
              <a:pPr>
                <a:buClr>
                  <a:srgbClr val="26BCB4"/>
                </a:buClr>
              </a:pPr>
              <a:r>
                <a:rPr lang="en-US" sz="2200">
                  <a:latin typeface="Trebuchet MS"/>
                </a:rPr>
                <a:t>Directly test using a Rapid Diagnostic Test (RDT)*</a:t>
              </a:r>
              <a:endParaRPr lang="en-US" sz="2200" i="1">
                <a:latin typeface="Trebuchet MS" panose="020B0703020202090204" pitchFamily="34" charset="0"/>
              </a:endParaRPr>
            </a:p>
          </p:txBody>
        </p:sp>
        <p:sp>
          <p:nvSpPr>
            <p:cNvPr id="17" name="Triangle 16">
              <a:extLst>
                <a:ext uri="{FF2B5EF4-FFF2-40B4-BE49-F238E27FC236}">
                  <a16:creationId xmlns:a16="http://schemas.microsoft.com/office/drawing/2014/main" id="{DD299300-2D59-DF60-2907-794BC6458585}"/>
                </a:ext>
              </a:extLst>
            </p:cNvPr>
            <p:cNvSpPr/>
            <p:nvPr/>
          </p:nvSpPr>
          <p:spPr>
            <a:xfrm rot="10800000">
              <a:off x="7001018" y="2893913"/>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sp>
        <p:nvSpPr>
          <p:cNvPr id="3" name="TextBox 2">
            <a:extLst>
              <a:ext uri="{FF2B5EF4-FFF2-40B4-BE49-F238E27FC236}">
                <a16:creationId xmlns:a16="http://schemas.microsoft.com/office/drawing/2014/main" id="{6B316416-90A1-3D26-3A76-1ACF1B65166A}"/>
              </a:ext>
            </a:extLst>
          </p:cNvPr>
          <p:cNvSpPr txBox="1"/>
          <p:nvPr/>
        </p:nvSpPr>
        <p:spPr>
          <a:xfrm>
            <a:off x="6885993" y="5348539"/>
            <a:ext cx="3815800" cy="646331"/>
          </a:xfrm>
          <a:prstGeom prst="rect">
            <a:avLst/>
          </a:prstGeom>
          <a:noFill/>
          <a:ln w="28575">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Trebuchet MS" panose="020B0703020202090204" pitchFamily="34" charset="0"/>
              </a:rPr>
              <a:t>Go to module 3: </a:t>
            </a:r>
            <a:br>
              <a:rPr lang="en-US" b="1">
                <a:latin typeface="Trebuchet MS" panose="020B0703020202090204" pitchFamily="34" charset="0"/>
              </a:rPr>
            </a:br>
            <a:r>
              <a:rPr lang="en-US">
                <a:latin typeface="Trebuchet MS" panose="020B0703020202090204" pitchFamily="34" charset="0"/>
              </a:rPr>
              <a:t>Cholera Rapid Diagnostic tests</a:t>
            </a:r>
          </a:p>
        </p:txBody>
      </p:sp>
      <p:sp>
        <p:nvSpPr>
          <p:cNvPr id="11" name="TextBox 10">
            <a:extLst>
              <a:ext uri="{FF2B5EF4-FFF2-40B4-BE49-F238E27FC236}">
                <a16:creationId xmlns:a16="http://schemas.microsoft.com/office/drawing/2014/main" id="{FB3DB66D-5347-D338-F27C-D820CB16001F}"/>
              </a:ext>
            </a:extLst>
          </p:cNvPr>
          <p:cNvSpPr txBox="1"/>
          <p:nvPr/>
        </p:nvSpPr>
        <p:spPr>
          <a:xfrm>
            <a:off x="6224809" y="6234226"/>
            <a:ext cx="519884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latin typeface="Trebuchet MS" panose="020B0703020202090204" pitchFamily="34" charset="0"/>
              </a:rPr>
              <a:t>*Not all types of samples can be used for a direct RDT</a:t>
            </a:r>
          </a:p>
        </p:txBody>
      </p:sp>
      <p:grpSp>
        <p:nvGrpSpPr>
          <p:cNvPr id="22" name="Group 21">
            <a:extLst>
              <a:ext uri="{FF2B5EF4-FFF2-40B4-BE49-F238E27FC236}">
                <a16:creationId xmlns:a16="http://schemas.microsoft.com/office/drawing/2014/main" id="{F2FCA2CF-FAD7-0BED-B69E-E0A92D1E360B}"/>
              </a:ext>
            </a:extLst>
          </p:cNvPr>
          <p:cNvGrpSpPr/>
          <p:nvPr/>
        </p:nvGrpSpPr>
        <p:grpSpPr>
          <a:xfrm>
            <a:off x="1338277" y="3169566"/>
            <a:ext cx="3902400" cy="1550866"/>
            <a:chOff x="1338277" y="3281538"/>
            <a:chExt cx="3902400" cy="1550866"/>
          </a:xfrm>
        </p:grpSpPr>
        <p:sp>
          <p:nvSpPr>
            <p:cNvPr id="14" name="Rectangle 13">
              <a:extLst>
                <a:ext uri="{FF2B5EF4-FFF2-40B4-BE49-F238E27FC236}">
                  <a16:creationId xmlns:a16="http://schemas.microsoft.com/office/drawing/2014/main" id="{4CC0C3B0-31EF-2C23-A5E4-4DEE0917E7AD}"/>
                </a:ext>
              </a:extLst>
            </p:cNvPr>
            <p:cNvSpPr/>
            <p:nvPr/>
          </p:nvSpPr>
          <p:spPr>
            <a:xfrm>
              <a:off x="1338277" y="3362053"/>
              <a:ext cx="3902400" cy="1470351"/>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8" name="TextBox 7">
              <a:extLst>
                <a:ext uri="{FF2B5EF4-FFF2-40B4-BE49-F238E27FC236}">
                  <a16:creationId xmlns:a16="http://schemas.microsoft.com/office/drawing/2014/main" id="{7B13A86A-405D-22E3-CDFD-88D9DF64D598}"/>
                </a:ext>
              </a:extLst>
            </p:cNvPr>
            <p:cNvSpPr txBox="1"/>
            <p:nvPr/>
          </p:nvSpPr>
          <p:spPr>
            <a:xfrm>
              <a:off x="1474679" y="3716778"/>
              <a:ext cx="3412473" cy="769441"/>
            </a:xfrm>
            <a:prstGeom prst="rect">
              <a:avLst/>
            </a:prstGeom>
            <a:noFill/>
          </p:spPr>
          <p:txBody>
            <a:bodyPr wrap="square">
              <a:spAutoFit/>
            </a:bodyPr>
            <a:lstStyle/>
            <a:p>
              <a:pPr>
                <a:buClr>
                  <a:srgbClr val="26BCB4"/>
                </a:buClr>
              </a:pPr>
              <a:r>
                <a:rPr lang="en-US" sz="2200">
                  <a:latin typeface="Trebuchet MS" panose="020B0703020202090204" pitchFamily="34" charset="0"/>
                </a:rPr>
                <a:t>Prepare the sample for transport to a laboratory</a:t>
              </a:r>
            </a:p>
          </p:txBody>
        </p:sp>
        <p:sp>
          <p:nvSpPr>
            <p:cNvPr id="20" name="Triangle 19">
              <a:extLst>
                <a:ext uri="{FF2B5EF4-FFF2-40B4-BE49-F238E27FC236}">
                  <a16:creationId xmlns:a16="http://schemas.microsoft.com/office/drawing/2014/main" id="{37114ACC-36BD-D44C-C74B-23AEE2A48671}"/>
                </a:ext>
              </a:extLst>
            </p:cNvPr>
            <p:cNvSpPr/>
            <p:nvPr/>
          </p:nvSpPr>
          <p:spPr>
            <a:xfrm rot="10800000">
              <a:off x="1516205" y="3281538"/>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sp>
        <p:nvSpPr>
          <p:cNvPr id="21" name="Triangle 20">
            <a:extLst>
              <a:ext uri="{FF2B5EF4-FFF2-40B4-BE49-F238E27FC236}">
                <a16:creationId xmlns:a16="http://schemas.microsoft.com/office/drawing/2014/main" id="{540514A7-343E-3987-03BC-6CFE671AA562}"/>
              </a:ext>
            </a:extLst>
          </p:cNvPr>
          <p:cNvSpPr/>
          <p:nvPr/>
        </p:nvSpPr>
        <p:spPr>
          <a:xfrm rot="10800000">
            <a:off x="8363373" y="4642799"/>
            <a:ext cx="774440" cy="432750"/>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2746473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43FA-CC1F-46E2-B712-1773048BB41D}"/>
              </a:ext>
            </a:extLst>
          </p:cNvPr>
          <p:cNvSpPr>
            <a:spLocks noGrp="1"/>
          </p:cNvSpPr>
          <p:nvPr>
            <p:ph type="title"/>
          </p:nvPr>
        </p:nvSpPr>
        <p:spPr>
          <a:xfrm>
            <a:off x="869938" y="273525"/>
            <a:ext cx="10655312" cy="1499616"/>
          </a:xfrm>
        </p:spPr>
        <p:txBody>
          <a:bodyPr>
            <a:normAutofit/>
          </a:bodyPr>
          <a:lstStyle/>
          <a:p>
            <a:r>
              <a:rPr lang="en-US" sz="4400"/>
              <a:t>Learning objectives</a:t>
            </a:r>
            <a:endParaRPr lang="en-US" sz="4400" cap="none"/>
          </a:p>
        </p:txBody>
      </p:sp>
      <p:sp>
        <p:nvSpPr>
          <p:cNvPr id="4" name="TextBox 3">
            <a:extLst>
              <a:ext uri="{FF2B5EF4-FFF2-40B4-BE49-F238E27FC236}">
                <a16:creationId xmlns:a16="http://schemas.microsoft.com/office/drawing/2014/main" id="{14AA8381-CA71-44C9-B5DB-715D69498671}"/>
              </a:ext>
            </a:extLst>
          </p:cNvPr>
          <p:cNvSpPr txBox="1"/>
          <p:nvPr/>
        </p:nvSpPr>
        <p:spPr>
          <a:xfrm>
            <a:off x="688963" y="1703922"/>
            <a:ext cx="11017262" cy="4185761"/>
          </a:xfrm>
          <a:prstGeom prst="rect">
            <a:avLst/>
          </a:prstGeom>
          <a:noFill/>
        </p:spPr>
        <p:txBody>
          <a:bodyPr wrap="square" lIns="91440" tIns="45720" rIns="91440" bIns="45720" rtlCol="0" anchor="t">
            <a:spAutoFit/>
          </a:bodyPr>
          <a:lstStyle/>
          <a:p>
            <a:endParaRPr lang="fr-FR" sz="2400"/>
          </a:p>
          <a:p>
            <a:pPr marL="342900" indent="-342900">
              <a:buClr>
                <a:schemeClr val="accent3"/>
              </a:buClr>
              <a:buFont typeface="Arial" panose="020B0604020202020204" pitchFamily="34" charset="0"/>
              <a:buChar char="•"/>
            </a:pPr>
            <a:r>
              <a:rPr lang="en-US" sz="2400"/>
              <a:t> </a:t>
            </a:r>
            <a:r>
              <a:rPr lang="en-US" sz="2400">
                <a:latin typeface="Tw Cen MT"/>
              </a:rPr>
              <a:t>D</a:t>
            </a:r>
            <a:r>
              <a:rPr lang="en-US" sz="2200">
                <a:latin typeface="Trebuchet MS"/>
              </a:rPr>
              <a:t>escribe what is a good specimen for cholera testing</a:t>
            </a:r>
          </a:p>
          <a:p>
            <a:pPr marL="342900" indent="-342900">
              <a:buClr>
                <a:schemeClr val="accent3"/>
              </a:buClr>
              <a:buFont typeface="Arial" panose="020B0604020202020204" pitchFamily="34" charset="0"/>
              <a:buChar char="•"/>
            </a:pPr>
            <a:endParaRPr lang="en-US" sz="2200">
              <a:latin typeface="Trebuchet MS" panose="020B0703020202090204" pitchFamily="34" charset="0"/>
            </a:endParaRPr>
          </a:p>
          <a:p>
            <a:pPr marL="342900" indent="-342900">
              <a:buClr>
                <a:schemeClr val="accent3"/>
              </a:buClr>
              <a:buFont typeface="Arial" panose="020B0604020202020204" pitchFamily="34" charset="0"/>
              <a:buChar char="•"/>
            </a:pPr>
            <a:r>
              <a:rPr lang="en-US" sz="2200">
                <a:latin typeface="Trebuchet MS"/>
              </a:rPr>
              <a:t> Safely collect and prepare good quality samples for cholera testing</a:t>
            </a:r>
          </a:p>
          <a:p>
            <a:pPr marL="342900" indent="-342900">
              <a:buClr>
                <a:schemeClr val="accent3"/>
              </a:buClr>
              <a:buFont typeface="Arial" panose="020B0604020202020204" pitchFamily="34" charset="0"/>
              <a:buChar char="•"/>
            </a:pPr>
            <a:endParaRPr lang="en-US" sz="2200">
              <a:latin typeface="Trebuchet MS" panose="020B0703020202090204" pitchFamily="34" charset="0"/>
            </a:endParaRPr>
          </a:p>
          <a:p>
            <a:pPr marL="342900" indent="-342900">
              <a:buClr>
                <a:schemeClr val="accent3"/>
              </a:buClr>
              <a:buFont typeface="Arial" panose="020B0604020202020204" pitchFamily="34" charset="0"/>
              <a:buChar char="•"/>
            </a:pPr>
            <a:r>
              <a:rPr lang="en-US" sz="2200">
                <a:latin typeface="Trebuchet MS"/>
              </a:rPr>
              <a:t> Define the key factors affecting storage and transport of samples</a:t>
            </a:r>
          </a:p>
          <a:p>
            <a:pPr marL="342900" indent="-342900">
              <a:buClr>
                <a:schemeClr val="accent3"/>
              </a:buClr>
              <a:buFont typeface="Arial" panose="020B0604020202020204" pitchFamily="34" charset="0"/>
              <a:buChar char="•"/>
            </a:pPr>
            <a:endParaRPr lang="en-US" sz="2200">
              <a:latin typeface="Trebuchet MS" panose="020B0703020202090204" pitchFamily="34" charset="0"/>
            </a:endParaRPr>
          </a:p>
          <a:p>
            <a:pPr marL="342900" indent="-342900">
              <a:buClr>
                <a:schemeClr val="accent3"/>
              </a:buClr>
              <a:buFont typeface="Arial" panose="020B0604020202020204" pitchFamily="34" charset="0"/>
              <a:buChar char="•"/>
            </a:pPr>
            <a:r>
              <a:rPr lang="en-US" sz="2200">
                <a:latin typeface="Trebuchet MS"/>
              </a:rPr>
              <a:t> Identify what is needed for adequate transport of samples</a:t>
            </a:r>
          </a:p>
          <a:p>
            <a:pPr marL="342900" indent="-342900">
              <a:buClr>
                <a:schemeClr val="accent3"/>
              </a:buClr>
              <a:buFont typeface="Arial" panose="020B0604020202020204" pitchFamily="34" charset="0"/>
              <a:buChar char="•"/>
            </a:pPr>
            <a:endParaRPr lang="en-US" sz="2200">
              <a:latin typeface="Trebuchet MS" panose="020B0703020202090204" pitchFamily="34" charset="0"/>
            </a:endParaRPr>
          </a:p>
          <a:p>
            <a:pPr marL="342900" indent="-342900">
              <a:buClr>
                <a:schemeClr val="accent3"/>
              </a:buClr>
              <a:buFont typeface="Arial" panose="020B0604020202020204" pitchFamily="34" charset="0"/>
              <a:buChar char="•"/>
            </a:pPr>
            <a:r>
              <a:rPr lang="en-US" sz="2200">
                <a:latin typeface="Trebuchet MS"/>
              </a:rPr>
              <a:t> Apply best practices in reporting</a:t>
            </a:r>
          </a:p>
          <a:p>
            <a:pPr marL="800100" marR="0" lvl="1" indent="-342900" algn="l" defTabSz="457200" rtl="0" eaLnBrk="1" fontAlgn="auto" latinLnBrk="0" hangingPunct="1">
              <a:lnSpc>
                <a:spcPct val="100000"/>
              </a:lnSpc>
              <a:spcBef>
                <a:spcPts val="0"/>
              </a:spcBef>
              <a:spcAft>
                <a:spcPts val="0"/>
              </a:spcAft>
              <a:buClr>
                <a:srgbClr val="008080"/>
              </a:buClr>
              <a:buSzTx/>
              <a:buFont typeface="Arial" panose="020B0604020202020204" pitchFamily="34" charset="0"/>
              <a:buChar char="•"/>
              <a:tabLst/>
              <a:defRPr/>
            </a:pPr>
            <a:endParaRPr kumimoji="0" lang="fr-FR" sz="2400" b="0" i="0" u="none" strike="noStrike" kern="1200" cap="none" spc="0" normalizeH="0" baseline="0" noProof="0">
              <a:ln>
                <a:noFill/>
              </a:ln>
              <a:solidFill>
                <a:srgbClr val="414142"/>
              </a:solidFill>
              <a:effectLst/>
              <a:uLnTx/>
              <a:uFillTx/>
              <a:ea typeface="+mn-ea"/>
              <a:cs typeface="+mn-cs"/>
            </a:endParaRPr>
          </a:p>
          <a:p>
            <a:endParaRPr lang="fr-FR"/>
          </a:p>
        </p:txBody>
      </p:sp>
      <p:cxnSp>
        <p:nvCxnSpPr>
          <p:cNvPr id="3" name="Straight Connector 2">
            <a:extLst>
              <a:ext uri="{FF2B5EF4-FFF2-40B4-BE49-F238E27FC236}">
                <a16:creationId xmlns:a16="http://schemas.microsoft.com/office/drawing/2014/main" id="{4208B61C-9E4E-2F9E-E8F8-BFECEAC57B30}"/>
              </a:ext>
            </a:extLst>
          </p:cNvPr>
          <p:cNvCxnSpPr>
            <a:cxnSpLocks/>
          </p:cNvCxnSpPr>
          <p:nvPr/>
        </p:nvCxnSpPr>
        <p:spPr>
          <a:xfrm>
            <a:off x="1235785" y="2544003"/>
            <a:ext cx="10462883"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F7AAD72-A7BD-8865-C152-20506A82F338}"/>
              </a:ext>
            </a:extLst>
          </p:cNvPr>
          <p:cNvCxnSpPr>
            <a:cxnSpLocks/>
          </p:cNvCxnSpPr>
          <p:nvPr/>
        </p:nvCxnSpPr>
        <p:spPr>
          <a:xfrm>
            <a:off x="1227834" y="3229467"/>
            <a:ext cx="10470834"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DE33585-7379-2330-2298-1023434D9D98}"/>
              </a:ext>
            </a:extLst>
          </p:cNvPr>
          <p:cNvCxnSpPr>
            <a:cxnSpLocks/>
          </p:cNvCxnSpPr>
          <p:nvPr/>
        </p:nvCxnSpPr>
        <p:spPr>
          <a:xfrm>
            <a:off x="1227834" y="3899087"/>
            <a:ext cx="10470834"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F6ABED2-1527-6CBA-B5FC-CBF507441D5D}"/>
              </a:ext>
            </a:extLst>
          </p:cNvPr>
          <p:cNvCxnSpPr>
            <a:cxnSpLocks/>
          </p:cNvCxnSpPr>
          <p:nvPr/>
        </p:nvCxnSpPr>
        <p:spPr>
          <a:xfrm>
            <a:off x="1227834" y="4576037"/>
            <a:ext cx="10470834"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96F7499-7DCE-33A8-33ED-39C2D1AF35A6}"/>
              </a:ext>
            </a:extLst>
          </p:cNvPr>
          <p:cNvCxnSpPr>
            <a:cxnSpLocks/>
          </p:cNvCxnSpPr>
          <p:nvPr/>
        </p:nvCxnSpPr>
        <p:spPr>
          <a:xfrm>
            <a:off x="1227834" y="5284322"/>
            <a:ext cx="10470834"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478AE7C-8C59-C9D5-43CC-E07670D937AD}"/>
              </a:ext>
            </a:extLst>
          </p:cNvPr>
          <p:cNvSpPr txBox="1"/>
          <p:nvPr/>
        </p:nvSpPr>
        <p:spPr>
          <a:xfrm>
            <a:off x="1653257" y="6132227"/>
            <a:ext cx="8984680" cy="369332"/>
          </a:xfrm>
          <a:prstGeom prst="rect">
            <a:avLst/>
          </a:prstGeom>
          <a:noFill/>
          <a:ln w="19050">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Trebuchet MS"/>
              </a:rPr>
              <a:t>Suggested previous modules:</a:t>
            </a:r>
            <a:r>
              <a:rPr lang="en-US">
                <a:latin typeface="Trebuchet MS"/>
              </a:rPr>
              <a:t> module 1 Introduction to Cholera and Cholera testing</a:t>
            </a:r>
          </a:p>
        </p:txBody>
      </p:sp>
      <p:sp>
        <p:nvSpPr>
          <p:cNvPr id="10" name="Google Shape;18;p31">
            <a:extLst>
              <a:ext uri="{FF2B5EF4-FFF2-40B4-BE49-F238E27FC236}">
                <a16:creationId xmlns:a16="http://schemas.microsoft.com/office/drawing/2014/main" id="{66758818-9129-3304-8D51-742A7B39DEA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2</a:t>
            </a:fld>
            <a:endParaRPr b="1">
              <a:solidFill>
                <a:schemeClr val="tx1">
                  <a:lumMod val="40000"/>
                  <a:lumOff val="60000"/>
                </a:schemeClr>
              </a:solidFill>
            </a:endParaRPr>
          </a:p>
        </p:txBody>
      </p:sp>
    </p:spTree>
    <p:extLst>
      <p:ext uri="{BB962C8B-B14F-4D97-AF65-F5344CB8AC3E}">
        <p14:creationId xmlns:p14="http://schemas.microsoft.com/office/powerpoint/2010/main" val="1744004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F1EEF2-30CE-E7E6-3F7F-208E4B6D16F7}"/>
              </a:ext>
            </a:extLst>
          </p:cNvPr>
          <p:cNvSpPr>
            <a:spLocks noGrp="1"/>
          </p:cNvSpPr>
          <p:nvPr>
            <p:ph type="title"/>
          </p:nvPr>
        </p:nvSpPr>
        <p:spPr>
          <a:xfrm>
            <a:off x="437322" y="5001064"/>
            <a:ext cx="7792278" cy="1463040"/>
          </a:xfrm>
        </p:spPr>
        <p:txBody>
          <a:bodyPr>
            <a:normAutofit fontScale="90000"/>
          </a:bodyPr>
          <a:lstStyle/>
          <a:p>
            <a:r>
              <a:rPr lang="en-HU"/>
              <a:t>Sample </a:t>
            </a:r>
            <a:r>
              <a:rPr lang="fr-CH"/>
              <a:t>STORAGE AND </a:t>
            </a:r>
            <a:r>
              <a:rPr lang="en-HU"/>
              <a:t>Preparation</a:t>
            </a:r>
            <a:r>
              <a:rPr lang="fr-CH"/>
              <a:t> FOR TRANSPORT</a:t>
            </a:r>
            <a:endParaRPr lang="en-HU"/>
          </a:p>
        </p:txBody>
      </p:sp>
      <p:grpSp>
        <p:nvGrpSpPr>
          <p:cNvPr id="9" name="Group 8">
            <a:extLst>
              <a:ext uri="{FF2B5EF4-FFF2-40B4-BE49-F238E27FC236}">
                <a16:creationId xmlns:a16="http://schemas.microsoft.com/office/drawing/2014/main" id="{BFBF00A8-5D9C-20FA-459A-B68374708537}"/>
              </a:ext>
            </a:extLst>
          </p:cNvPr>
          <p:cNvGrpSpPr/>
          <p:nvPr/>
        </p:nvGrpSpPr>
        <p:grpSpPr>
          <a:xfrm>
            <a:off x="8421463" y="4142413"/>
            <a:ext cx="2727244" cy="2415220"/>
            <a:chOff x="210849" y="1340490"/>
            <a:chExt cx="2727244" cy="2415220"/>
          </a:xfrm>
        </p:grpSpPr>
        <p:pic>
          <p:nvPicPr>
            <p:cNvPr id="4" name="Picture 3">
              <a:extLst>
                <a:ext uri="{FF2B5EF4-FFF2-40B4-BE49-F238E27FC236}">
                  <a16:creationId xmlns:a16="http://schemas.microsoft.com/office/drawing/2014/main" id="{9B79E037-E1B3-BD2C-22DC-8B86AF88F2B5}"/>
                </a:ext>
              </a:extLst>
            </p:cNvPr>
            <p:cNvPicPr>
              <a:picLocks noChangeAspect="1"/>
            </p:cNvPicPr>
            <p:nvPr/>
          </p:nvPicPr>
          <p:blipFill rotWithShape="1">
            <a:blip r:embed="rId3"/>
            <a:srcRect l="29535" r="19970" b="17508"/>
            <a:stretch/>
          </p:blipFill>
          <p:spPr>
            <a:xfrm>
              <a:off x="210849" y="1467966"/>
              <a:ext cx="1269771" cy="2074345"/>
            </a:xfrm>
            <a:prstGeom prst="rect">
              <a:avLst/>
            </a:prstGeom>
          </p:spPr>
        </p:pic>
        <p:pic>
          <p:nvPicPr>
            <p:cNvPr id="6" name="Picture 5">
              <a:extLst>
                <a:ext uri="{FF2B5EF4-FFF2-40B4-BE49-F238E27FC236}">
                  <a16:creationId xmlns:a16="http://schemas.microsoft.com/office/drawing/2014/main" id="{4E9DB627-03C3-E157-71D4-FCB19EB33BC1}"/>
                </a:ext>
              </a:extLst>
            </p:cNvPr>
            <p:cNvPicPr>
              <a:picLocks noChangeAspect="1"/>
            </p:cNvPicPr>
            <p:nvPr/>
          </p:nvPicPr>
          <p:blipFill rotWithShape="1">
            <a:blip r:embed="rId4"/>
            <a:srcRect l="28610" r="24990"/>
            <a:stretch/>
          </p:blipFill>
          <p:spPr>
            <a:xfrm>
              <a:off x="930861" y="1340490"/>
              <a:ext cx="1120689" cy="2415220"/>
            </a:xfrm>
            <a:prstGeom prst="rect">
              <a:avLst/>
            </a:prstGeom>
          </p:spPr>
        </p:pic>
        <p:pic>
          <p:nvPicPr>
            <p:cNvPr id="7" name="Picture 6">
              <a:extLst>
                <a:ext uri="{FF2B5EF4-FFF2-40B4-BE49-F238E27FC236}">
                  <a16:creationId xmlns:a16="http://schemas.microsoft.com/office/drawing/2014/main" id="{55F65F7B-D21C-6130-269D-FE7555A66F12}"/>
                </a:ext>
              </a:extLst>
            </p:cNvPr>
            <p:cNvPicPr>
              <a:picLocks noChangeAspect="1"/>
            </p:cNvPicPr>
            <p:nvPr/>
          </p:nvPicPr>
          <p:blipFill rotWithShape="1">
            <a:blip r:embed="rId5"/>
            <a:srcRect l="41756" r="33219" b="14519"/>
            <a:stretch/>
          </p:blipFill>
          <p:spPr>
            <a:xfrm>
              <a:off x="1813270" y="1386150"/>
              <a:ext cx="629265" cy="2149499"/>
            </a:xfrm>
            <a:prstGeom prst="rect">
              <a:avLst/>
            </a:prstGeom>
          </p:spPr>
        </p:pic>
        <p:pic>
          <p:nvPicPr>
            <p:cNvPr id="8" name="Picture 7">
              <a:extLst>
                <a:ext uri="{FF2B5EF4-FFF2-40B4-BE49-F238E27FC236}">
                  <a16:creationId xmlns:a16="http://schemas.microsoft.com/office/drawing/2014/main" id="{D88C0A69-86A3-4A68-5F1A-47E5746ADE95}"/>
                </a:ext>
              </a:extLst>
            </p:cNvPr>
            <p:cNvPicPr>
              <a:picLocks noChangeAspect="1"/>
            </p:cNvPicPr>
            <p:nvPr/>
          </p:nvPicPr>
          <p:blipFill rotWithShape="1">
            <a:blip r:embed="rId6"/>
            <a:srcRect l="41326" r="36647" b="17508"/>
            <a:stretch/>
          </p:blipFill>
          <p:spPr>
            <a:xfrm>
              <a:off x="2384201" y="1386150"/>
              <a:ext cx="553892" cy="2074345"/>
            </a:xfrm>
            <a:prstGeom prst="rect">
              <a:avLst/>
            </a:prstGeom>
          </p:spPr>
        </p:pic>
      </p:grpSp>
    </p:spTree>
    <p:extLst>
      <p:ext uri="{BB962C8B-B14F-4D97-AF65-F5344CB8AC3E}">
        <p14:creationId xmlns:p14="http://schemas.microsoft.com/office/powerpoint/2010/main" val="786838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6DD880-8CA3-9A57-1C3E-7CA7C6448CAD}"/>
              </a:ext>
            </a:extLst>
          </p:cNvPr>
          <p:cNvSpPr/>
          <p:nvPr/>
        </p:nvSpPr>
        <p:spPr>
          <a:xfrm>
            <a:off x="760093" y="1582306"/>
            <a:ext cx="10671815"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7215C1B2-96B0-D9A7-BECD-2C8F92195C78}"/>
              </a:ext>
            </a:extLst>
          </p:cNvPr>
          <p:cNvSpPr>
            <a:spLocks noGrp="1"/>
          </p:cNvSpPr>
          <p:nvPr>
            <p:ph type="title"/>
          </p:nvPr>
        </p:nvSpPr>
        <p:spPr>
          <a:xfrm>
            <a:off x="1235964" y="254442"/>
            <a:ext cx="9720072" cy="1499616"/>
          </a:xfrm>
        </p:spPr>
        <p:txBody>
          <a:bodyPr>
            <a:normAutofit/>
          </a:bodyPr>
          <a:lstStyle/>
          <a:p>
            <a:r>
              <a:rPr lang="en-GB" sz="4400">
                <a:latin typeface="Trebuchet MS"/>
                <a:ea typeface="Tahoma"/>
                <a:cs typeface="Tahoma"/>
              </a:rPr>
              <a:t>Preparing samples for transport</a:t>
            </a:r>
          </a:p>
        </p:txBody>
      </p:sp>
      <p:sp>
        <p:nvSpPr>
          <p:cNvPr id="6" name="TextBox 5">
            <a:extLst>
              <a:ext uri="{FF2B5EF4-FFF2-40B4-BE49-F238E27FC236}">
                <a16:creationId xmlns:a16="http://schemas.microsoft.com/office/drawing/2014/main" id="{0503934D-487C-EB26-A62F-565493D30D93}"/>
              </a:ext>
            </a:extLst>
          </p:cNvPr>
          <p:cNvSpPr txBox="1"/>
          <p:nvPr/>
        </p:nvSpPr>
        <p:spPr>
          <a:xfrm>
            <a:off x="760093" y="3357471"/>
            <a:ext cx="3384000" cy="1440000"/>
          </a:xfrm>
          <a:prstGeom prst="rect">
            <a:avLst/>
          </a:prstGeom>
          <a:noFill/>
          <a:ln w="3175">
            <a:solidFill>
              <a:schemeClr val="bg2">
                <a:lumMod val="25000"/>
              </a:schemeClr>
            </a:solidFill>
          </a:ln>
        </p:spPr>
        <p:txBody>
          <a:bodyPr wrap="square" lIns="91440" tIns="45720" rIns="91440" bIns="45720" rtlCol="0" anchor="ctr" anchorCtr="0">
            <a:noAutofit/>
          </a:bodyPr>
          <a:lstStyle/>
          <a:p>
            <a:pPr algn="ctr">
              <a:buClr>
                <a:srgbClr val="26BCB4"/>
              </a:buClr>
            </a:pPr>
            <a:r>
              <a:rPr lang="en-US" sz="2000">
                <a:latin typeface="Trebuchet MS"/>
              </a:rPr>
              <a:t>What resources are available (stool cups, </a:t>
            </a:r>
            <a:br>
              <a:rPr lang="en-US" sz="2000">
                <a:latin typeface="Trebuchet MS" panose="020B0703020202090204" pitchFamily="34" charset="0"/>
              </a:rPr>
            </a:br>
            <a:r>
              <a:rPr lang="en-US" sz="2000">
                <a:latin typeface="Trebuchet MS"/>
              </a:rPr>
              <a:t>Cary Blair swabs, etc.) </a:t>
            </a:r>
          </a:p>
        </p:txBody>
      </p:sp>
      <p:sp>
        <p:nvSpPr>
          <p:cNvPr id="8" name="TextBox 7">
            <a:extLst>
              <a:ext uri="{FF2B5EF4-FFF2-40B4-BE49-F238E27FC236}">
                <a16:creationId xmlns:a16="http://schemas.microsoft.com/office/drawing/2014/main" id="{6293BEF4-3652-6C4F-8264-E94BAD433B7D}"/>
              </a:ext>
            </a:extLst>
          </p:cNvPr>
          <p:cNvSpPr txBox="1"/>
          <p:nvPr/>
        </p:nvSpPr>
        <p:spPr>
          <a:xfrm>
            <a:off x="760093" y="5491054"/>
            <a:ext cx="10671815" cy="769441"/>
          </a:xfrm>
          <a:prstGeom prst="rect">
            <a:avLst/>
          </a:prstGeom>
          <a:solidFill>
            <a:schemeClr val="accent3">
              <a:lumMod val="60000"/>
              <a:lumOff val="40000"/>
            </a:schemeClr>
          </a:solidFill>
        </p:spPr>
        <p:txBody>
          <a:bodyPr wrap="square" lIns="91440" tIns="45720" rIns="91440" bIns="45720" rtlCol="0" anchor="t">
            <a:spAutoFit/>
          </a:bodyPr>
          <a:lstStyle/>
          <a:p>
            <a:pPr algn="ctr"/>
            <a:r>
              <a:rPr lang="en-US" sz="2200">
                <a:latin typeface="Trebuchet MS"/>
              </a:rPr>
              <a:t>These decisions are to be made in advance by the cholera laboratory </a:t>
            </a:r>
            <a:br>
              <a:rPr lang="en-US" sz="2200">
                <a:latin typeface="Trebuchet MS"/>
              </a:rPr>
            </a:br>
            <a:r>
              <a:rPr lang="en-US" sz="2200">
                <a:latin typeface="Trebuchet MS"/>
              </a:rPr>
              <a:t>in coordination with the surveillance team! </a:t>
            </a:r>
            <a:endParaRPr lang="en-US" sz="2200">
              <a:latin typeface="Trebuchet MS" panose="020B0703020202090204" pitchFamily="34" charset="0"/>
            </a:endParaRPr>
          </a:p>
        </p:txBody>
      </p:sp>
      <p:sp>
        <p:nvSpPr>
          <p:cNvPr id="4" name="TextBox 3">
            <a:extLst>
              <a:ext uri="{FF2B5EF4-FFF2-40B4-BE49-F238E27FC236}">
                <a16:creationId xmlns:a16="http://schemas.microsoft.com/office/drawing/2014/main" id="{199DE525-E6DD-70F0-D2DE-EE2851E58412}"/>
              </a:ext>
            </a:extLst>
          </p:cNvPr>
          <p:cNvSpPr txBox="1"/>
          <p:nvPr/>
        </p:nvSpPr>
        <p:spPr>
          <a:xfrm>
            <a:off x="1294091" y="1618032"/>
            <a:ext cx="9603819" cy="430887"/>
          </a:xfrm>
          <a:prstGeom prst="rect">
            <a:avLst/>
          </a:prstGeom>
          <a:noFill/>
        </p:spPr>
        <p:txBody>
          <a:bodyPr wrap="square" lIns="91440" tIns="45720" rIns="91440" bIns="45720" anchor="t">
            <a:spAutoFit/>
          </a:bodyPr>
          <a:lstStyle/>
          <a:p>
            <a:pPr algn="ctr"/>
            <a:r>
              <a:rPr lang="en-US" sz="2200" dirty="0">
                <a:latin typeface="Trebuchet MS"/>
              </a:rPr>
              <a:t>There are different methods of preparing cholera samples for transport.</a:t>
            </a:r>
            <a:endParaRPr lang="en-HU" sz="2200" dirty="0">
              <a:latin typeface="Trebuchet MS" panose="020B0703020202090204" pitchFamily="34" charset="0"/>
            </a:endParaRPr>
          </a:p>
        </p:txBody>
      </p:sp>
      <p:sp>
        <p:nvSpPr>
          <p:cNvPr id="9" name="TextBox 8">
            <a:extLst>
              <a:ext uri="{FF2B5EF4-FFF2-40B4-BE49-F238E27FC236}">
                <a16:creationId xmlns:a16="http://schemas.microsoft.com/office/drawing/2014/main" id="{75EA82BB-EE4C-C5F5-7A5E-8147D26593F1}"/>
              </a:ext>
            </a:extLst>
          </p:cNvPr>
          <p:cNvSpPr txBox="1"/>
          <p:nvPr/>
        </p:nvSpPr>
        <p:spPr>
          <a:xfrm>
            <a:off x="3007067" y="2287878"/>
            <a:ext cx="6177866" cy="537968"/>
          </a:xfrm>
          <a:prstGeom prst="rect">
            <a:avLst/>
          </a:prstGeom>
          <a:noFill/>
        </p:spPr>
        <p:txBody>
          <a:bodyPr wrap="square" lIns="91440" tIns="45720" rIns="91440" bIns="45720" anchor="t">
            <a:spAutoFit/>
          </a:bodyPr>
          <a:lstStyle/>
          <a:p>
            <a:pPr algn="ctr">
              <a:lnSpc>
                <a:spcPct val="150000"/>
              </a:lnSpc>
              <a:buClr>
                <a:srgbClr val="26BCB4"/>
              </a:buClr>
            </a:pPr>
            <a:r>
              <a:rPr lang="en-US" sz="2200">
                <a:latin typeface="Trebuchet MS"/>
              </a:rPr>
              <a:t>The method used will depend on:</a:t>
            </a:r>
          </a:p>
        </p:txBody>
      </p:sp>
      <p:sp>
        <p:nvSpPr>
          <p:cNvPr id="11" name="TextBox 10">
            <a:extLst>
              <a:ext uri="{FF2B5EF4-FFF2-40B4-BE49-F238E27FC236}">
                <a16:creationId xmlns:a16="http://schemas.microsoft.com/office/drawing/2014/main" id="{EE8F9362-FE89-5F6F-724C-129227A8B10D}"/>
              </a:ext>
            </a:extLst>
          </p:cNvPr>
          <p:cNvSpPr txBox="1"/>
          <p:nvPr/>
        </p:nvSpPr>
        <p:spPr>
          <a:xfrm>
            <a:off x="4404001" y="3357471"/>
            <a:ext cx="3384000" cy="1440000"/>
          </a:xfrm>
          <a:prstGeom prst="rect">
            <a:avLst/>
          </a:prstGeom>
          <a:noFill/>
          <a:ln w="3175">
            <a:solidFill>
              <a:schemeClr val="bg2">
                <a:lumMod val="25000"/>
              </a:schemeClr>
            </a:solidFill>
          </a:ln>
        </p:spPr>
        <p:txBody>
          <a:bodyPr wrap="square" lIns="91440" tIns="45720" rIns="91440" bIns="45720" anchor="ctr" anchorCtr="0">
            <a:noAutofit/>
          </a:bodyPr>
          <a:lstStyle/>
          <a:p>
            <a:pPr algn="ctr">
              <a:buClr>
                <a:srgbClr val="26BCB4"/>
              </a:buClr>
            </a:pPr>
            <a:r>
              <a:rPr lang="en-US" sz="2000">
                <a:latin typeface="Trebuchet MS"/>
              </a:rPr>
              <a:t>When the sample is expected to be tested (within 2 hours, &gt;2 hours…)</a:t>
            </a:r>
          </a:p>
        </p:txBody>
      </p:sp>
      <p:sp>
        <p:nvSpPr>
          <p:cNvPr id="13" name="TextBox 12">
            <a:extLst>
              <a:ext uri="{FF2B5EF4-FFF2-40B4-BE49-F238E27FC236}">
                <a16:creationId xmlns:a16="http://schemas.microsoft.com/office/drawing/2014/main" id="{0F8B7AE2-9E2A-779C-E712-BC1E00A62E25}"/>
              </a:ext>
            </a:extLst>
          </p:cNvPr>
          <p:cNvSpPr txBox="1"/>
          <p:nvPr/>
        </p:nvSpPr>
        <p:spPr>
          <a:xfrm>
            <a:off x="8047909" y="3357471"/>
            <a:ext cx="3384000" cy="1440000"/>
          </a:xfrm>
          <a:prstGeom prst="rect">
            <a:avLst/>
          </a:prstGeom>
          <a:noFill/>
          <a:ln w="3175">
            <a:solidFill>
              <a:schemeClr val="bg2">
                <a:lumMod val="25000"/>
              </a:schemeClr>
            </a:solidFill>
          </a:ln>
        </p:spPr>
        <p:txBody>
          <a:bodyPr wrap="square" lIns="91440" tIns="45720" rIns="91440" bIns="45720" anchor="ctr" anchorCtr="0">
            <a:noAutofit/>
          </a:bodyPr>
          <a:lstStyle/>
          <a:p>
            <a:pPr algn="ctr">
              <a:buClr>
                <a:srgbClr val="26BCB4"/>
              </a:buClr>
            </a:pPr>
            <a:r>
              <a:rPr lang="en-US" sz="2000">
                <a:latin typeface="Trebuchet MS"/>
              </a:rPr>
              <a:t>What type of tests are to be performed (RDT, culture, PCR etc..)</a:t>
            </a:r>
          </a:p>
        </p:txBody>
      </p:sp>
      <p:sp>
        <p:nvSpPr>
          <p:cNvPr id="14" name="Oval 13">
            <a:extLst>
              <a:ext uri="{FF2B5EF4-FFF2-40B4-BE49-F238E27FC236}">
                <a16:creationId xmlns:a16="http://schemas.microsoft.com/office/drawing/2014/main" id="{226F7D3F-D16E-5117-6EC5-AC08E0AFBF32}"/>
              </a:ext>
            </a:extLst>
          </p:cNvPr>
          <p:cNvSpPr/>
          <p:nvPr/>
        </p:nvSpPr>
        <p:spPr>
          <a:xfrm>
            <a:off x="2255610" y="316639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1</a:t>
            </a:r>
          </a:p>
        </p:txBody>
      </p:sp>
      <p:sp>
        <p:nvSpPr>
          <p:cNvPr id="15" name="Oval 14">
            <a:extLst>
              <a:ext uri="{FF2B5EF4-FFF2-40B4-BE49-F238E27FC236}">
                <a16:creationId xmlns:a16="http://schemas.microsoft.com/office/drawing/2014/main" id="{EF6F1D8D-A7F9-E779-D83E-E8BF301279AB}"/>
              </a:ext>
            </a:extLst>
          </p:cNvPr>
          <p:cNvSpPr/>
          <p:nvPr/>
        </p:nvSpPr>
        <p:spPr>
          <a:xfrm>
            <a:off x="5899517" y="316639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2</a:t>
            </a:r>
          </a:p>
        </p:txBody>
      </p:sp>
      <p:sp>
        <p:nvSpPr>
          <p:cNvPr id="16" name="Oval 15">
            <a:extLst>
              <a:ext uri="{FF2B5EF4-FFF2-40B4-BE49-F238E27FC236}">
                <a16:creationId xmlns:a16="http://schemas.microsoft.com/office/drawing/2014/main" id="{6DCC313F-35A6-8737-A20A-184482D832B0}"/>
              </a:ext>
            </a:extLst>
          </p:cNvPr>
          <p:cNvSpPr/>
          <p:nvPr/>
        </p:nvSpPr>
        <p:spPr>
          <a:xfrm>
            <a:off x="9543424" y="316639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3</a:t>
            </a:r>
          </a:p>
        </p:txBody>
      </p:sp>
      <p:sp>
        <p:nvSpPr>
          <p:cNvPr id="7" name="Google Shape;18;p31">
            <a:extLst>
              <a:ext uri="{FF2B5EF4-FFF2-40B4-BE49-F238E27FC236}">
                <a16:creationId xmlns:a16="http://schemas.microsoft.com/office/drawing/2014/main" id="{A8F2A9B8-753B-4FF9-DFCC-D537E519D048}"/>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21</a:t>
            </a:fld>
            <a:endParaRPr b="1">
              <a:solidFill>
                <a:schemeClr val="tx1">
                  <a:lumMod val="40000"/>
                  <a:lumOff val="60000"/>
                </a:schemeClr>
              </a:solidFill>
            </a:endParaRPr>
          </a:p>
        </p:txBody>
      </p:sp>
    </p:spTree>
    <p:extLst>
      <p:ext uri="{BB962C8B-B14F-4D97-AF65-F5344CB8AC3E}">
        <p14:creationId xmlns:p14="http://schemas.microsoft.com/office/powerpoint/2010/main" val="2809587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0AC2DAB-01A1-3027-0F40-92EAAF4FC14D}"/>
              </a:ext>
            </a:extLst>
          </p:cNvPr>
          <p:cNvSpPr/>
          <p:nvPr/>
        </p:nvSpPr>
        <p:spPr>
          <a:xfrm>
            <a:off x="509302"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6A7B2143-EF53-F9B9-D1D7-EE0A653EE096}"/>
              </a:ext>
            </a:extLst>
          </p:cNvPr>
          <p:cNvSpPr/>
          <p:nvPr/>
        </p:nvSpPr>
        <p:spPr>
          <a:xfrm>
            <a:off x="2812695"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30E0C5DC-B997-CD96-F7E0-DBC1330A8A9D}"/>
              </a:ext>
            </a:extLst>
          </p:cNvPr>
          <p:cNvSpPr/>
          <p:nvPr/>
        </p:nvSpPr>
        <p:spPr>
          <a:xfrm>
            <a:off x="5116088"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66BD1D28-6FDC-DA6B-CBEA-290BD99C65AF}"/>
              </a:ext>
            </a:extLst>
          </p:cNvPr>
          <p:cNvSpPr/>
          <p:nvPr/>
        </p:nvSpPr>
        <p:spPr>
          <a:xfrm>
            <a:off x="7419481"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A9650855-509A-0657-1C34-A3662A0F585E}"/>
              </a:ext>
            </a:extLst>
          </p:cNvPr>
          <p:cNvSpPr/>
          <p:nvPr/>
        </p:nvSpPr>
        <p:spPr>
          <a:xfrm>
            <a:off x="9722875"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215C1B2-96B0-D9A7-BECD-2C8F92195C78}"/>
              </a:ext>
            </a:extLst>
          </p:cNvPr>
          <p:cNvSpPr>
            <a:spLocks noGrp="1"/>
          </p:cNvSpPr>
          <p:nvPr>
            <p:ph type="title"/>
          </p:nvPr>
        </p:nvSpPr>
        <p:spPr>
          <a:xfrm>
            <a:off x="1235964" y="254442"/>
            <a:ext cx="9720072" cy="1499616"/>
          </a:xfrm>
        </p:spPr>
        <p:txBody>
          <a:bodyPr>
            <a:normAutofit/>
          </a:bodyPr>
          <a:lstStyle/>
          <a:p>
            <a:r>
              <a:rPr lang="en-GB" sz="4400">
                <a:latin typeface="Trebuchet MS"/>
                <a:ea typeface="Tahoma"/>
                <a:cs typeface="Tahoma"/>
              </a:rPr>
              <a:t>Preparing samples for transport</a:t>
            </a:r>
          </a:p>
        </p:txBody>
      </p:sp>
      <p:sp>
        <p:nvSpPr>
          <p:cNvPr id="8" name="TextBox 7">
            <a:extLst>
              <a:ext uri="{FF2B5EF4-FFF2-40B4-BE49-F238E27FC236}">
                <a16:creationId xmlns:a16="http://schemas.microsoft.com/office/drawing/2014/main" id="{6293BEF4-3652-6C4F-8264-E94BAD433B7D}"/>
              </a:ext>
            </a:extLst>
          </p:cNvPr>
          <p:cNvSpPr txBox="1"/>
          <p:nvPr/>
        </p:nvSpPr>
        <p:spPr>
          <a:xfrm>
            <a:off x="1729798" y="5434885"/>
            <a:ext cx="8969653" cy="430887"/>
          </a:xfrm>
          <a:prstGeom prst="rect">
            <a:avLst/>
          </a:prstGeom>
          <a:noFill/>
        </p:spPr>
        <p:txBody>
          <a:bodyPr wrap="square" lIns="91440" tIns="45720" rIns="91440" bIns="45720" rtlCol="0" anchor="t">
            <a:spAutoFit/>
          </a:bodyPr>
          <a:lstStyle/>
          <a:p>
            <a:pPr algn="ctr"/>
            <a:r>
              <a:rPr lang="en-GB" sz="2200">
                <a:latin typeface="Trebuchet MS"/>
              </a:rPr>
              <a:t>5 most commonly recommended ways to prepare samples</a:t>
            </a:r>
          </a:p>
        </p:txBody>
      </p:sp>
      <p:pic>
        <p:nvPicPr>
          <p:cNvPr id="3" name="Picture 2">
            <a:extLst>
              <a:ext uri="{FF2B5EF4-FFF2-40B4-BE49-F238E27FC236}">
                <a16:creationId xmlns:a16="http://schemas.microsoft.com/office/drawing/2014/main" id="{995ADCEF-E7B2-8267-FFCD-AFAFD3979650}"/>
              </a:ext>
            </a:extLst>
          </p:cNvPr>
          <p:cNvPicPr>
            <a:picLocks noChangeAspect="1"/>
          </p:cNvPicPr>
          <p:nvPr/>
        </p:nvPicPr>
        <p:blipFill>
          <a:blip r:embed="rId3"/>
          <a:srcRect l="15568" r="15568"/>
          <a:stretch/>
        </p:blipFill>
        <p:spPr>
          <a:xfrm>
            <a:off x="-96764" y="1372356"/>
            <a:ext cx="2811322" cy="4082407"/>
          </a:xfrm>
          <a:prstGeom prst="rect">
            <a:avLst/>
          </a:prstGeom>
        </p:spPr>
      </p:pic>
      <p:pic>
        <p:nvPicPr>
          <p:cNvPr id="7" name="Picture 6">
            <a:extLst>
              <a:ext uri="{FF2B5EF4-FFF2-40B4-BE49-F238E27FC236}">
                <a16:creationId xmlns:a16="http://schemas.microsoft.com/office/drawing/2014/main" id="{5B9112C1-3F99-6AD5-F340-5854805C5EDE}"/>
              </a:ext>
            </a:extLst>
          </p:cNvPr>
          <p:cNvPicPr>
            <a:picLocks noChangeAspect="1"/>
          </p:cNvPicPr>
          <p:nvPr/>
        </p:nvPicPr>
        <p:blipFill>
          <a:blip r:embed="rId4"/>
          <a:srcRect l="-12096" t="-2015" r="-25586" b="-840"/>
          <a:stretch/>
        </p:blipFill>
        <p:spPr>
          <a:xfrm rot="1853085">
            <a:off x="3070205" y="2373419"/>
            <a:ext cx="1053525" cy="2378942"/>
          </a:xfrm>
          <a:prstGeom prst="rect">
            <a:avLst/>
          </a:prstGeom>
        </p:spPr>
      </p:pic>
      <p:pic>
        <p:nvPicPr>
          <p:cNvPr id="10" name="Picture 9">
            <a:extLst>
              <a:ext uri="{FF2B5EF4-FFF2-40B4-BE49-F238E27FC236}">
                <a16:creationId xmlns:a16="http://schemas.microsoft.com/office/drawing/2014/main" id="{0636D926-5072-F023-332A-FCAC99618DC0}"/>
              </a:ext>
            </a:extLst>
          </p:cNvPr>
          <p:cNvPicPr>
            <a:picLocks noChangeAspect="1"/>
          </p:cNvPicPr>
          <p:nvPr/>
        </p:nvPicPr>
        <p:blipFill>
          <a:blip r:embed="rId5"/>
          <a:srcRect l="16263" r="16263"/>
          <a:stretch/>
        </p:blipFill>
        <p:spPr>
          <a:xfrm>
            <a:off x="4597144" y="1306072"/>
            <a:ext cx="2694872" cy="3993938"/>
          </a:xfrm>
          <a:prstGeom prst="rect">
            <a:avLst/>
          </a:prstGeom>
        </p:spPr>
      </p:pic>
      <p:pic>
        <p:nvPicPr>
          <p:cNvPr id="18" name="Picture 17">
            <a:extLst>
              <a:ext uri="{FF2B5EF4-FFF2-40B4-BE49-F238E27FC236}">
                <a16:creationId xmlns:a16="http://schemas.microsoft.com/office/drawing/2014/main" id="{C2F6AD3C-710E-7D9F-F78C-145440DA490A}"/>
              </a:ext>
            </a:extLst>
          </p:cNvPr>
          <p:cNvPicPr/>
          <p:nvPr/>
        </p:nvPicPr>
        <p:blipFill rotWithShape="1">
          <a:blip r:embed="rId6"/>
          <a:srcRect l="-8746" t="-4387" r="-8215" b="-11641"/>
          <a:stretch/>
        </p:blipFill>
        <p:spPr>
          <a:xfrm rot="20831086">
            <a:off x="9526633" y="1719506"/>
            <a:ext cx="2345634" cy="2802337"/>
          </a:xfrm>
          <a:prstGeom prst="rect">
            <a:avLst/>
          </a:prstGeom>
        </p:spPr>
      </p:pic>
      <p:grpSp>
        <p:nvGrpSpPr>
          <p:cNvPr id="19" name="Group 18">
            <a:extLst>
              <a:ext uri="{FF2B5EF4-FFF2-40B4-BE49-F238E27FC236}">
                <a16:creationId xmlns:a16="http://schemas.microsoft.com/office/drawing/2014/main" id="{5A854EFB-58AA-AA56-9200-6686316F1A85}"/>
              </a:ext>
            </a:extLst>
          </p:cNvPr>
          <p:cNvGrpSpPr/>
          <p:nvPr/>
        </p:nvGrpSpPr>
        <p:grpSpPr>
          <a:xfrm>
            <a:off x="6852106" y="2037842"/>
            <a:ext cx="2727244" cy="2415220"/>
            <a:chOff x="210849" y="1340490"/>
            <a:chExt cx="2727244" cy="2415220"/>
          </a:xfrm>
        </p:grpSpPr>
        <p:pic>
          <p:nvPicPr>
            <p:cNvPr id="20" name="Picture 19">
              <a:extLst>
                <a:ext uri="{FF2B5EF4-FFF2-40B4-BE49-F238E27FC236}">
                  <a16:creationId xmlns:a16="http://schemas.microsoft.com/office/drawing/2014/main" id="{135A85A9-07D3-1FC6-35A5-002E2C645D39}"/>
                </a:ext>
              </a:extLst>
            </p:cNvPr>
            <p:cNvPicPr>
              <a:picLocks noChangeAspect="1"/>
            </p:cNvPicPr>
            <p:nvPr/>
          </p:nvPicPr>
          <p:blipFill rotWithShape="1">
            <a:blip r:embed="rId7"/>
            <a:srcRect l="29535" r="19970" b="17508"/>
            <a:stretch/>
          </p:blipFill>
          <p:spPr>
            <a:xfrm>
              <a:off x="210849" y="1467966"/>
              <a:ext cx="1269771" cy="2074345"/>
            </a:xfrm>
            <a:prstGeom prst="rect">
              <a:avLst/>
            </a:prstGeom>
          </p:spPr>
        </p:pic>
        <p:pic>
          <p:nvPicPr>
            <p:cNvPr id="21" name="Picture 20">
              <a:extLst>
                <a:ext uri="{FF2B5EF4-FFF2-40B4-BE49-F238E27FC236}">
                  <a16:creationId xmlns:a16="http://schemas.microsoft.com/office/drawing/2014/main" id="{623DC76A-7FE9-15AB-41BA-C0E0A1881663}"/>
                </a:ext>
              </a:extLst>
            </p:cNvPr>
            <p:cNvPicPr>
              <a:picLocks noChangeAspect="1"/>
            </p:cNvPicPr>
            <p:nvPr/>
          </p:nvPicPr>
          <p:blipFill rotWithShape="1">
            <a:blip r:embed="rId8"/>
            <a:srcRect l="28610" r="24990"/>
            <a:stretch/>
          </p:blipFill>
          <p:spPr>
            <a:xfrm>
              <a:off x="930861" y="1340490"/>
              <a:ext cx="1120689" cy="2415220"/>
            </a:xfrm>
            <a:prstGeom prst="rect">
              <a:avLst/>
            </a:prstGeom>
          </p:spPr>
        </p:pic>
        <p:pic>
          <p:nvPicPr>
            <p:cNvPr id="22" name="Picture 21">
              <a:extLst>
                <a:ext uri="{FF2B5EF4-FFF2-40B4-BE49-F238E27FC236}">
                  <a16:creationId xmlns:a16="http://schemas.microsoft.com/office/drawing/2014/main" id="{4C28E645-8CB5-D2DB-7455-0B7C572F8040}"/>
                </a:ext>
              </a:extLst>
            </p:cNvPr>
            <p:cNvPicPr>
              <a:picLocks noChangeAspect="1"/>
            </p:cNvPicPr>
            <p:nvPr/>
          </p:nvPicPr>
          <p:blipFill rotWithShape="1">
            <a:blip r:embed="rId9"/>
            <a:srcRect l="41756" r="33219" b="14519"/>
            <a:stretch/>
          </p:blipFill>
          <p:spPr>
            <a:xfrm>
              <a:off x="1813270" y="1386150"/>
              <a:ext cx="629265" cy="2149499"/>
            </a:xfrm>
            <a:prstGeom prst="rect">
              <a:avLst/>
            </a:prstGeom>
          </p:spPr>
        </p:pic>
        <p:pic>
          <p:nvPicPr>
            <p:cNvPr id="23" name="Picture 22">
              <a:extLst>
                <a:ext uri="{FF2B5EF4-FFF2-40B4-BE49-F238E27FC236}">
                  <a16:creationId xmlns:a16="http://schemas.microsoft.com/office/drawing/2014/main" id="{B1759E98-1218-6378-8A6F-92AE20A2DC9F}"/>
                </a:ext>
              </a:extLst>
            </p:cNvPr>
            <p:cNvPicPr>
              <a:picLocks noChangeAspect="1"/>
            </p:cNvPicPr>
            <p:nvPr/>
          </p:nvPicPr>
          <p:blipFill rotWithShape="1">
            <a:blip r:embed="rId10"/>
            <a:srcRect l="41326" r="36647" b="17508"/>
            <a:stretch/>
          </p:blipFill>
          <p:spPr>
            <a:xfrm>
              <a:off x="2384201" y="1386150"/>
              <a:ext cx="553892" cy="2074345"/>
            </a:xfrm>
            <a:prstGeom prst="rect">
              <a:avLst/>
            </a:prstGeom>
          </p:spPr>
        </p:pic>
      </p:grpSp>
      <p:sp>
        <p:nvSpPr>
          <p:cNvPr id="13" name="Google Shape;18;p31">
            <a:extLst>
              <a:ext uri="{FF2B5EF4-FFF2-40B4-BE49-F238E27FC236}">
                <a16:creationId xmlns:a16="http://schemas.microsoft.com/office/drawing/2014/main" id="{02D97FDC-2645-8150-2E74-125DE891E5AE}"/>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22</a:t>
            </a:fld>
            <a:endParaRPr b="1">
              <a:solidFill>
                <a:schemeClr val="tx1">
                  <a:lumMod val="40000"/>
                  <a:lumOff val="60000"/>
                </a:schemeClr>
              </a:solidFill>
            </a:endParaRPr>
          </a:p>
        </p:txBody>
      </p:sp>
    </p:spTree>
    <p:extLst>
      <p:ext uri="{BB962C8B-B14F-4D97-AF65-F5344CB8AC3E}">
        <p14:creationId xmlns:p14="http://schemas.microsoft.com/office/powerpoint/2010/main" val="1364692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5C5E2875-A988-F57B-C8A2-FB995A5F50D9}"/>
              </a:ext>
            </a:extLst>
          </p:cNvPr>
          <p:cNvSpPr txBox="1">
            <a:spLocks/>
          </p:cNvSpPr>
          <p:nvPr/>
        </p:nvSpPr>
        <p:spPr>
          <a:xfrm>
            <a:off x="2004937" y="364097"/>
            <a:ext cx="9699094" cy="1099641"/>
          </a:xfrm>
          <a:prstGeom prst="rect">
            <a:avLst/>
          </a:prstGeom>
        </p:spPr>
        <p:txBody>
          <a:bodyPr vert="horz" lIns="91440" tIns="45720" rIns="91440" bIns="45720" rtlCol="0" anchor="ctr">
            <a:normAutofit/>
          </a:bodyPr>
          <a:lstStyle>
            <a:lvl1pPr algn="ctr" defTabSz="914400" rtl="0" eaLnBrk="1" latinLnBrk="0" hangingPunct="1">
              <a:lnSpc>
                <a:spcPct val="80000"/>
              </a:lnSpc>
              <a:spcBef>
                <a:spcPct val="0"/>
              </a:spcBef>
              <a:buNone/>
              <a:defRPr sz="4400" b="1" i="0" kern="1200" cap="none" spc="100" baseline="0">
                <a:solidFill>
                  <a:schemeClr val="accent2"/>
                </a:solidFill>
                <a:latin typeface="Trebuchet MS" panose="020B0703020202090204" pitchFamily="34" charset="0"/>
                <a:ea typeface="Tahoma" panose="020B0604030504040204" pitchFamily="34" charset="0"/>
                <a:cs typeface="Tahoma" panose="020B0604030504040204" pitchFamily="34" charset="0"/>
              </a:defRPr>
            </a:lvl1pPr>
          </a:lstStyle>
          <a:p>
            <a:r>
              <a:rPr lang="en-US">
                <a:latin typeface="Trebuchet MS"/>
                <a:ea typeface="Tahoma"/>
                <a:cs typeface="Tahoma"/>
              </a:rPr>
              <a:t>Safely collect samples</a:t>
            </a:r>
            <a:endParaRPr lang="fr-FR">
              <a:latin typeface="Trebuchet MS"/>
              <a:ea typeface="Tahoma"/>
              <a:cs typeface="Tahoma"/>
            </a:endParaRPr>
          </a:p>
        </p:txBody>
      </p:sp>
      <p:sp>
        <p:nvSpPr>
          <p:cNvPr id="27" name="TextBox 26">
            <a:extLst>
              <a:ext uri="{FF2B5EF4-FFF2-40B4-BE49-F238E27FC236}">
                <a16:creationId xmlns:a16="http://schemas.microsoft.com/office/drawing/2014/main" id="{96116709-E184-AA43-9495-8B9DE36A09E4}"/>
              </a:ext>
            </a:extLst>
          </p:cNvPr>
          <p:cNvSpPr txBox="1"/>
          <p:nvPr/>
        </p:nvSpPr>
        <p:spPr>
          <a:xfrm>
            <a:off x="3579223" y="4152370"/>
            <a:ext cx="2516372" cy="1446550"/>
          </a:xfrm>
          <a:prstGeom prst="rect">
            <a:avLst/>
          </a:prstGeom>
          <a:noFill/>
        </p:spPr>
        <p:txBody>
          <a:bodyPr wrap="square" lIns="91440" tIns="45720" rIns="91440" bIns="45720" anchor="t">
            <a:spAutoFit/>
          </a:bodyPr>
          <a:lstStyle/>
          <a:p>
            <a:pPr algn="ctr">
              <a:spcAft>
                <a:spcPts val="600"/>
              </a:spcAft>
              <a:buClr>
                <a:srgbClr val="26BCB4"/>
              </a:buClr>
            </a:pPr>
            <a:r>
              <a:rPr lang="en-US" sz="2200">
                <a:latin typeface="Trebuchet MS"/>
              </a:rPr>
              <a:t>Wear gloves when collecting and handling stool specimens.</a:t>
            </a:r>
          </a:p>
        </p:txBody>
      </p:sp>
      <p:sp>
        <p:nvSpPr>
          <p:cNvPr id="28" name="TextBox 27">
            <a:extLst>
              <a:ext uri="{FF2B5EF4-FFF2-40B4-BE49-F238E27FC236}">
                <a16:creationId xmlns:a16="http://schemas.microsoft.com/office/drawing/2014/main" id="{1E6FD5C3-60D2-76B7-F7C4-9EB0B2AC6C7E}"/>
              </a:ext>
            </a:extLst>
          </p:cNvPr>
          <p:cNvSpPr txBox="1"/>
          <p:nvPr/>
        </p:nvSpPr>
        <p:spPr>
          <a:xfrm>
            <a:off x="6402526" y="4152370"/>
            <a:ext cx="2990274" cy="1785104"/>
          </a:xfrm>
          <a:prstGeom prst="rect">
            <a:avLst/>
          </a:prstGeom>
          <a:noFill/>
        </p:spPr>
        <p:txBody>
          <a:bodyPr wrap="square" lIns="91440" tIns="45720" rIns="91440" bIns="45720" anchor="t">
            <a:spAutoFit/>
          </a:bodyPr>
          <a:lstStyle/>
          <a:p>
            <a:pPr algn="ctr">
              <a:spcAft>
                <a:spcPts val="600"/>
              </a:spcAft>
              <a:buClr>
                <a:srgbClr val="26BCB4"/>
              </a:buClr>
            </a:pPr>
            <a:r>
              <a:rPr lang="en-GB" sz="2200">
                <a:latin typeface="Trebuchet MS"/>
              </a:rPr>
              <a:t>Remove gloves and wash your hands after completing any task involving the handling of stool specimens.</a:t>
            </a:r>
          </a:p>
        </p:txBody>
      </p:sp>
      <p:grpSp>
        <p:nvGrpSpPr>
          <p:cNvPr id="29" name="Group 28">
            <a:extLst>
              <a:ext uri="{FF2B5EF4-FFF2-40B4-BE49-F238E27FC236}">
                <a16:creationId xmlns:a16="http://schemas.microsoft.com/office/drawing/2014/main" id="{F28E7901-DE02-5ADF-70F1-1477DD9EF314}"/>
              </a:ext>
            </a:extLst>
          </p:cNvPr>
          <p:cNvGrpSpPr/>
          <p:nvPr/>
        </p:nvGrpSpPr>
        <p:grpSpPr>
          <a:xfrm>
            <a:off x="4104544" y="2322580"/>
            <a:ext cx="1465730" cy="1726028"/>
            <a:chOff x="914400" y="1677545"/>
            <a:chExt cx="1465730" cy="1726028"/>
          </a:xfrm>
        </p:grpSpPr>
        <p:sp>
          <p:nvSpPr>
            <p:cNvPr id="30" name="Oval 29">
              <a:extLst>
                <a:ext uri="{FF2B5EF4-FFF2-40B4-BE49-F238E27FC236}">
                  <a16:creationId xmlns:a16="http://schemas.microsoft.com/office/drawing/2014/main" id="{59E60A40-62BE-A676-A45D-46BD24548A01}"/>
                </a:ext>
              </a:extLst>
            </p:cNvPr>
            <p:cNvSpPr/>
            <p:nvPr/>
          </p:nvSpPr>
          <p:spPr>
            <a:xfrm>
              <a:off x="914400" y="1852298"/>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31" name="Picture 30">
              <a:extLst>
                <a:ext uri="{FF2B5EF4-FFF2-40B4-BE49-F238E27FC236}">
                  <a16:creationId xmlns:a16="http://schemas.microsoft.com/office/drawing/2014/main" id="{E19EAB45-F3C4-398C-3F9E-E6CD72141654}"/>
                </a:ext>
              </a:extLst>
            </p:cNvPr>
            <p:cNvPicPr>
              <a:picLocks noChangeAspect="1"/>
            </p:cNvPicPr>
            <p:nvPr/>
          </p:nvPicPr>
          <p:blipFill>
            <a:blip r:embed="rId3"/>
            <a:stretch>
              <a:fillRect/>
            </a:stretch>
          </p:blipFill>
          <p:spPr>
            <a:xfrm>
              <a:off x="959753" y="1677545"/>
              <a:ext cx="1420377" cy="1726028"/>
            </a:xfrm>
            <a:prstGeom prst="rect">
              <a:avLst/>
            </a:prstGeom>
          </p:spPr>
        </p:pic>
      </p:grpSp>
      <p:grpSp>
        <p:nvGrpSpPr>
          <p:cNvPr id="32" name="Group 31">
            <a:extLst>
              <a:ext uri="{FF2B5EF4-FFF2-40B4-BE49-F238E27FC236}">
                <a16:creationId xmlns:a16="http://schemas.microsoft.com/office/drawing/2014/main" id="{41CA9CF8-F191-E37C-84BD-129927BA6250}"/>
              </a:ext>
            </a:extLst>
          </p:cNvPr>
          <p:cNvGrpSpPr>
            <a:grpSpLocks/>
          </p:cNvGrpSpPr>
          <p:nvPr/>
        </p:nvGrpSpPr>
        <p:grpSpPr>
          <a:xfrm>
            <a:off x="6854484" y="2339998"/>
            <a:ext cx="2059646" cy="1879855"/>
            <a:chOff x="6854484" y="2322580"/>
            <a:chExt cx="2059646" cy="1879855"/>
          </a:xfrm>
        </p:grpSpPr>
        <p:sp>
          <p:nvSpPr>
            <p:cNvPr id="33" name="Oval 32">
              <a:extLst>
                <a:ext uri="{FF2B5EF4-FFF2-40B4-BE49-F238E27FC236}">
                  <a16:creationId xmlns:a16="http://schemas.microsoft.com/office/drawing/2014/main" id="{53DD618C-00A5-AB35-59AE-04755277E2D3}"/>
                </a:ext>
              </a:extLst>
            </p:cNvPr>
            <p:cNvSpPr>
              <a:spLocks/>
            </p:cNvSpPr>
            <p:nvPr/>
          </p:nvSpPr>
          <p:spPr>
            <a:xfrm>
              <a:off x="7180537" y="2488395"/>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34" name="Picture 33">
              <a:extLst>
                <a:ext uri="{FF2B5EF4-FFF2-40B4-BE49-F238E27FC236}">
                  <a16:creationId xmlns:a16="http://schemas.microsoft.com/office/drawing/2014/main" id="{5FAC5D5F-AC47-665C-AD30-DEFFE1830C1E}"/>
                </a:ext>
              </a:extLst>
            </p:cNvPr>
            <p:cNvPicPr>
              <a:picLocks noChangeAspect="1"/>
            </p:cNvPicPr>
            <p:nvPr/>
          </p:nvPicPr>
          <p:blipFill>
            <a:blip r:embed="rId4"/>
            <a:srcRect l="17419" t="23106" r="20634" b="20353"/>
            <a:stretch/>
          </p:blipFill>
          <p:spPr>
            <a:xfrm>
              <a:off x="6854484" y="2322580"/>
              <a:ext cx="2059646" cy="1879855"/>
            </a:xfrm>
            <a:prstGeom prst="rect">
              <a:avLst/>
            </a:prstGeom>
          </p:spPr>
        </p:pic>
      </p:grpSp>
      <p:sp>
        <p:nvSpPr>
          <p:cNvPr id="35" name="TextBox 3">
            <a:extLst>
              <a:ext uri="{FF2B5EF4-FFF2-40B4-BE49-F238E27FC236}">
                <a16:creationId xmlns:a16="http://schemas.microsoft.com/office/drawing/2014/main" id="{BA24AC57-77D4-77B9-FDD0-7A4332A6A79D}"/>
              </a:ext>
            </a:extLst>
          </p:cNvPr>
          <p:cNvSpPr txBox="1"/>
          <p:nvPr/>
        </p:nvSpPr>
        <p:spPr>
          <a:xfrm>
            <a:off x="638095" y="4152370"/>
            <a:ext cx="2720717" cy="178510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buClr>
                <a:srgbClr val="26BCB4"/>
              </a:buClr>
            </a:pPr>
            <a:r>
              <a:rPr lang="en-US" sz="2200">
                <a:latin typeface="Trebuchet MS" panose="020B0703020202090204" pitchFamily="34" charset="0"/>
              </a:rPr>
              <a:t>If you have cuts or abrasions on the skin of your hands, cover them with adhesive dressing.</a:t>
            </a:r>
          </a:p>
        </p:txBody>
      </p:sp>
      <p:grpSp>
        <p:nvGrpSpPr>
          <p:cNvPr id="36" name="Group 35">
            <a:extLst>
              <a:ext uri="{FF2B5EF4-FFF2-40B4-BE49-F238E27FC236}">
                <a16:creationId xmlns:a16="http://schemas.microsoft.com/office/drawing/2014/main" id="{DE57566B-281F-E67D-3B5D-15989EE33D85}"/>
              </a:ext>
            </a:extLst>
          </p:cNvPr>
          <p:cNvGrpSpPr/>
          <p:nvPr/>
        </p:nvGrpSpPr>
        <p:grpSpPr>
          <a:xfrm>
            <a:off x="1022560" y="2332790"/>
            <a:ext cx="1717058" cy="1912919"/>
            <a:chOff x="4879472" y="1801158"/>
            <a:chExt cx="1717058" cy="1912919"/>
          </a:xfrm>
        </p:grpSpPr>
        <p:sp>
          <p:nvSpPr>
            <p:cNvPr id="37" name="Oval 36">
              <a:extLst>
                <a:ext uri="{FF2B5EF4-FFF2-40B4-BE49-F238E27FC236}">
                  <a16:creationId xmlns:a16="http://schemas.microsoft.com/office/drawing/2014/main" id="{07816C34-471F-FEA8-318B-553F2074A3D1}"/>
                </a:ext>
              </a:extLst>
            </p:cNvPr>
            <p:cNvSpPr/>
            <p:nvPr/>
          </p:nvSpPr>
          <p:spPr>
            <a:xfrm>
              <a:off x="5130800" y="1934213"/>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HU"/>
            </a:p>
          </p:txBody>
        </p:sp>
        <p:pic>
          <p:nvPicPr>
            <p:cNvPr id="38" name="Picture 37">
              <a:extLst>
                <a:ext uri="{FF2B5EF4-FFF2-40B4-BE49-F238E27FC236}">
                  <a16:creationId xmlns:a16="http://schemas.microsoft.com/office/drawing/2014/main" id="{8024CAF0-D515-9982-98DF-34FE3F80C3AF}"/>
                </a:ext>
              </a:extLst>
            </p:cNvPr>
            <p:cNvPicPr>
              <a:picLocks noChangeAspect="1"/>
            </p:cNvPicPr>
            <p:nvPr/>
          </p:nvPicPr>
          <p:blipFill rotWithShape="1">
            <a:blip r:embed="rId5"/>
            <a:srcRect l="19346" t="10145" r="-2"/>
            <a:stretch/>
          </p:blipFill>
          <p:spPr>
            <a:xfrm>
              <a:off x="4879472" y="1801158"/>
              <a:ext cx="1717058" cy="1912919"/>
            </a:xfrm>
            <a:prstGeom prst="rect">
              <a:avLst/>
            </a:prstGeom>
          </p:spPr>
        </p:pic>
      </p:grpSp>
      <p:grpSp>
        <p:nvGrpSpPr>
          <p:cNvPr id="39" name="Group 38">
            <a:extLst>
              <a:ext uri="{FF2B5EF4-FFF2-40B4-BE49-F238E27FC236}">
                <a16:creationId xmlns:a16="http://schemas.microsoft.com/office/drawing/2014/main" id="{CD45661A-2FA4-92B8-0919-E5CF23FCF1CE}"/>
              </a:ext>
            </a:extLst>
          </p:cNvPr>
          <p:cNvGrpSpPr/>
          <p:nvPr/>
        </p:nvGrpSpPr>
        <p:grpSpPr>
          <a:xfrm>
            <a:off x="505488" y="343853"/>
            <a:ext cx="1794901" cy="1794900"/>
            <a:chOff x="1493272" y="4607226"/>
            <a:chExt cx="2240577" cy="2240576"/>
          </a:xfrm>
        </p:grpSpPr>
        <p:sp>
          <p:nvSpPr>
            <p:cNvPr id="40" name="Oval 39">
              <a:extLst>
                <a:ext uri="{FF2B5EF4-FFF2-40B4-BE49-F238E27FC236}">
                  <a16:creationId xmlns:a16="http://schemas.microsoft.com/office/drawing/2014/main" id="{61B54EBD-719D-8173-650C-92980B9DE3DE}"/>
                </a:ext>
              </a:extLst>
            </p:cNvPr>
            <p:cNvSpPr/>
            <p:nvPr/>
          </p:nvSpPr>
          <p:spPr>
            <a:xfrm>
              <a:off x="1493272" y="4607226"/>
              <a:ext cx="2240576" cy="2240576"/>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41" name="TextBox 40">
              <a:extLst>
                <a:ext uri="{FF2B5EF4-FFF2-40B4-BE49-F238E27FC236}">
                  <a16:creationId xmlns:a16="http://schemas.microsoft.com/office/drawing/2014/main" id="{07855CF1-57CA-4CC5-2457-F94ED6082833}"/>
                </a:ext>
              </a:extLst>
            </p:cNvPr>
            <p:cNvSpPr txBox="1"/>
            <p:nvPr/>
          </p:nvSpPr>
          <p:spPr>
            <a:xfrm>
              <a:off x="1493272" y="4937011"/>
              <a:ext cx="2240577" cy="830997"/>
            </a:xfrm>
            <a:prstGeom prst="rect">
              <a:avLst/>
            </a:prstGeom>
            <a:noFill/>
          </p:spPr>
          <p:txBody>
            <a:bodyPr wrap="square">
              <a:spAutoFit/>
            </a:bodyPr>
            <a:lstStyle/>
            <a:p>
              <a:pPr algn="ctr"/>
              <a:r>
                <a:rPr lang="en-US" sz="2400">
                  <a:latin typeface="Trebuchet MS" panose="020B0703020202090204" pitchFamily="34" charset="0"/>
                </a:rPr>
                <a:t>Basic hygiene practices</a:t>
              </a:r>
              <a:endParaRPr lang="en-HU" sz="2400"/>
            </a:p>
          </p:txBody>
        </p:sp>
      </p:grpSp>
      <p:sp>
        <p:nvSpPr>
          <p:cNvPr id="42" name="TextBox 13">
            <a:extLst>
              <a:ext uri="{FF2B5EF4-FFF2-40B4-BE49-F238E27FC236}">
                <a16:creationId xmlns:a16="http://schemas.microsoft.com/office/drawing/2014/main" id="{1EBCE4DD-9EBB-4F31-2165-4B91B69CBB75}"/>
              </a:ext>
            </a:extLst>
          </p:cNvPr>
          <p:cNvSpPr txBox="1"/>
          <p:nvPr/>
        </p:nvSpPr>
        <p:spPr>
          <a:xfrm>
            <a:off x="9520785" y="4152370"/>
            <a:ext cx="2070324" cy="1446550"/>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5560" lvl="2" algn="ctr">
              <a:buClr>
                <a:srgbClr val="26BCB4"/>
              </a:buClr>
            </a:pPr>
            <a:r>
              <a:rPr lang="en-US" sz="2200" dirty="0">
                <a:latin typeface="Trebuchet MS"/>
              </a:rPr>
              <a:t>Adhere to proper waste disposal procedures.</a:t>
            </a:r>
            <a:endParaRPr lang="en-US" dirty="0"/>
          </a:p>
        </p:txBody>
      </p:sp>
      <p:grpSp>
        <p:nvGrpSpPr>
          <p:cNvPr id="43" name="Group 42">
            <a:extLst>
              <a:ext uri="{FF2B5EF4-FFF2-40B4-BE49-F238E27FC236}">
                <a16:creationId xmlns:a16="http://schemas.microsoft.com/office/drawing/2014/main" id="{8FBD17A7-9812-1842-7984-E58FD10D67FF}"/>
              </a:ext>
            </a:extLst>
          </p:cNvPr>
          <p:cNvGrpSpPr/>
          <p:nvPr/>
        </p:nvGrpSpPr>
        <p:grpSpPr>
          <a:xfrm>
            <a:off x="9520782" y="2272515"/>
            <a:ext cx="1949551" cy="1787974"/>
            <a:chOff x="9520782" y="2272515"/>
            <a:chExt cx="1949551" cy="1787974"/>
          </a:xfrm>
        </p:grpSpPr>
        <p:sp>
          <p:nvSpPr>
            <p:cNvPr id="44" name="Oval 43">
              <a:extLst>
                <a:ext uri="{FF2B5EF4-FFF2-40B4-BE49-F238E27FC236}">
                  <a16:creationId xmlns:a16="http://schemas.microsoft.com/office/drawing/2014/main" id="{358C3A56-4AF6-CBF0-E985-F3D0F4CD272D}"/>
                </a:ext>
              </a:extLst>
            </p:cNvPr>
            <p:cNvSpPr/>
            <p:nvPr/>
          </p:nvSpPr>
          <p:spPr>
            <a:xfrm>
              <a:off x="9749807" y="2503020"/>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HU"/>
            </a:p>
          </p:txBody>
        </p:sp>
        <p:pic>
          <p:nvPicPr>
            <p:cNvPr id="45" name="Picture 44">
              <a:extLst>
                <a:ext uri="{FF2B5EF4-FFF2-40B4-BE49-F238E27FC236}">
                  <a16:creationId xmlns:a16="http://schemas.microsoft.com/office/drawing/2014/main" id="{E96FB6AB-BE28-3758-63E2-43BECCBA839C}"/>
                </a:ext>
              </a:extLst>
            </p:cNvPr>
            <p:cNvPicPr>
              <a:picLocks noChangeAspect="1"/>
            </p:cNvPicPr>
            <p:nvPr/>
          </p:nvPicPr>
          <p:blipFill>
            <a:blip r:embed="rId6"/>
            <a:stretch>
              <a:fillRect/>
            </a:stretch>
          </p:blipFill>
          <p:spPr>
            <a:xfrm>
              <a:off x="9520782" y="2272515"/>
              <a:ext cx="1949551" cy="1787974"/>
            </a:xfrm>
            <a:prstGeom prst="rect">
              <a:avLst/>
            </a:prstGeom>
          </p:spPr>
        </p:pic>
      </p:grpSp>
      <p:sp>
        <p:nvSpPr>
          <p:cNvPr id="46" name="Text Placeholder 6">
            <a:extLst>
              <a:ext uri="{FF2B5EF4-FFF2-40B4-BE49-F238E27FC236}">
                <a16:creationId xmlns:a16="http://schemas.microsoft.com/office/drawing/2014/main" id="{FB3FEA94-6BA9-70DD-A0F5-619C16BDC30B}"/>
              </a:ext>
            </a:extLst>
          </p:cNvPr>
          <p:cNvSpPr txBox="1">
            <a:spLocks/>
          </p:cNvSpPr>
          <p:nvPr/>
        </p:nvSpPr>
        <p:spPr>
          <a:xfrm>
            <a:off x="638095" y="6167445"/>
            <a:ext cx="10953013" cy="430711"/>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a:latin typeface="Trebuchet MS" panose="020B0703020202090204" pitchFamily="34" charset="0"/>
              </a:rPr>
              <a:t>You can also protect your clothes by wearing scrubs or a lab coat. </a:t>
            </a:r>
          </a:p>
        </p:txBody>
      </p:sp>
      <p:sp>
        <p:nvSpPr>
          <p:cNvPr id="47" name="Text Placeholder 6">
            <a:extLst>
              <a:ext uri="{FF2B5EF4-FFF2-40B4-BE49-F238E27FC236}">
                <a16:creationId xmlns:a16="http://schemas.microsoft.com/office/drawing/2014/main" id="{92516876-1AB6-1172-04AA-A006FFE96B5A}"/>
              </a:ext>
            </a:extLst>
          </p:cNvPr>
          <p:cNvSpPr txBox="1">
            <a:spLocks/>
          </p:cNvSpPr>
          <p:nvPr/>
        </p:nvSpPr>
        <p:spPr>
          <a:xfrm>
            <a:off x="2004938" y="1277436"/>
            <a:ext cx="9699093" cy="691710"/>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a:latin typeface="Trebuchet MS" panose="020B0703020202090204" pitchFamily="34" charset="0"/>
              </a:rPr>
              <a:t>Protect yourself, your patients and your community. </a:t>
            </a:r>
          </a:p>
        </p:txBody>
      </p:sp>
    </p:spTree>
    <p:extLst>
      <p:ext uri="{BB962C8B-B14F-4D97-AF65-F5344CB8AC3E}">
        <p14:creationId xmlns:p14="http://schemas.microsoft.com/office/powerpoint/2010/main" val="631760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2FEDD89-74B0-6FF1-E322-CCAE5A873F7E}"/>
              </a:ext>
            </a:extLst>
          </p:cNvPr>
          <p:cNvSpPr txBox="1">
            <a:spLocks/>
          </p:cNvSpPr>
          <p:nvPr/>
        </p:nvSpPr>
        <p:spPr>
          <a:xfrm>
            <a:off x="534291" y="254442"/>
            <a:ext cx="11042808" cy="1499616"/>
          </a:xfrm>
          <a:prstGeom prst="rect">
            <a:avLst/>
          </a:prstGeom>
        </p:spPr>
        <p:txBody>
          <a:bodyPr lIns="91440" tIns="45720" rIns="91440" bIns="45720" anchor="t">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a:lnSpc>
                <a:spcPct val="100000"/>
              </a:lnSpc>
            </a:pPr>
            <a:r>
              <a:rPr lang="en-US" sz="4400">
                <a:solidFill>
                  <a:schemeClr val="accent1"/>
                </a:solidFill>
                <a:latin typeface="Trebuchet MS"/>
              </a:rPr>
              <a:t>SAMPLE In a Cary Blair Swab</a:t>
            </a:r>
            <a:endParaRPr lang="fr-FR" sz="4400">
              <a:solidFill>
                <a:schemeClr val="accent1"/>
              </a:solidFill>
              <a:latin typeface="Trebuchet MS"/>
            </a:endParaRPr>
          </a:p>
        </p:txBody>
      </p:sp>
      <p:sp>
        <p:nvSpPr>
          <p:cNvPr id="16" name="TextBox 15">
            <a:extLst>
              <a:ext uri="{FF2B5EF4-FFF2-40B4-BE49-F238E27FC236}">
                <a16:creationId xmlns:a16="http://schemas.microsoft.com/office/drawing/2014/main" id="{1C2EC0B6-193C-2246-5409-49169A1B43C4}"/>
              </a:ext>
            </a:extLst>
          </p:cNvPr>
          <p:cNvSpPr txBox="1"/>
          <p:nvPr/>
        </p:nvSpPr>
        <p:spPr>
          <a:xfrm>
            <a:off x="616970" y="1036722"/>
            <a:ext cx="11324817" cy="430887"/>
          </a:xfrm>
          <a:prstGeom prst="rect">
            <a:avLst/>
          </a:prstGeom>
          <a:noFill/>
        </p:spPr>
        <p:txBody>
          <a:bodyPr wrap="square" rtlCol="0">
            <a:spAutoFit/>
          </a:bodyPr>
          <a:lstStyle/>
          <a:p>
            <a:pPr algn="ctr">
              <a:spcAft>
                <a:spcPts val="1200"/>
              </a:spcAft>
              <a:buClr>
                <a:srgbClr val="26BCB4"/>
              </a:buClr>
            </a:pPr>
            <a:r>
              <a:rPr lang="en-US" sz="2200" i="1">
                <a:latin typeface="Trebuchet MS" panose="020B0703020202090204" pitchFamily="34" charset="0"/>
              </a:rPr>
              <a:t>The most favored transport medium for suspected V. cholerae specimens</a:t>
            </a:r>
          </a:p>
        </p:txBody>
      </p:sp>
      <p:cxnSp>
        <p:nvCxnSpPr>
          <p:cNvPr id="22" name="Straight Connector 21">
            <a:extLst>
              <a:ext uri="{FF2B5EF4-FFF2-40B4-BE49-F238E27FC236}">
                <a16:creationId xmlns:a16="http://schemas.microsoft.com/office/drawing/2014/main" id="{F31D79AC-F699-99F1-5B56-CF9D470CF183}"/>
              </a:ext>
            </a:extLst>
          </p:cNvPr>
          <p:cNvCxnSpPr>
            <a:cxnSpLocks/>
          </p:cNvCxnSpPr>
          <p:nvPr/>
        </p:nvCxnSpPr>
        <p:spPr>
          <a:xfrm>
            <a:off x="5539408" y="946969"/>
            <a:ext cx="4805239"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10" name="Group 9">
            <a:extLst>
              <a:ext uri="{FF2B5EF4-FFF2-40B4-BE49-F238E27FC236}">
                <a16:creationId xmlns:a16="http://schemas.microsoft.com/office/drawing/2014/main" id="{B56915EC-91AE-3B8E-468F-35F0FA0D6E48}"/>
              </a:ext>
            </a:extLst>
          </p:cNvPr>
          <p:cNvGrpSpPr/>
          <p:nvPr/>
        </p:nvGrpSpPr>
        <p:grpSpPr>
          <a:xfrm>
            <a:off x="354135" y="1780816"/>
            <a:ext cx="2360633" cy="2311347"/>
            <a:chOff x="2050490" y="1573009"/>
            <a:chExt cx="2360633" cy="2311347"/>
          </a:xfrm>
        </p:grpSpPr>
        <p:sp>
          <p:nvSpPr>
            <p:cNvPr id="19" name="Oval 18">
              <a:extLst>
                <a:ext uri="{FF2B5EF4-FFF2-40B4-BE49-F238E27FC236}">
                  <a16:creationId xmlns:a16="http://schemas.microsoft.com/office/drawing/2014/main" id="{A91EB656-71BB-927E-9F89-1D0B0E92BB00}"/>
                </a:ext>
              </a:extLst>
            </p:cNvPr>
            <p:cNvSpPr/>
            <p:nvPr/>
          </p:nvSpPr>
          <p:spPr>
            <a:xfrm>
              <a:off x="2099776" y="1573009"/>
              <a:ext cx="2311347" cy="2311347"/>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0" name="TextBox 19">
              <a:extLst>
                <a:ext uri="{FF2B5EF4-FFF2-40B4-BE49-F238E27FC236}">
                  <a16:creationId xmlns:a16="http://schemas.microsoft.com/office/drawing/2014/main" id="{CAE6F7A7-C08B-3D32-E31C-DEC4171B3463}"/>
                </a:ext>
              </a:extLst>
            </p:cNvPr>
            <p:cNvSpPr txBox="1"/>
            <p:nvPr/>
          </p:nvSpPr>
          <p:spPr>
            <a:xfrm>
              <a:off x="2099777" y="2003137"/>
              <a:ext cx="2311346" cy="1646605"/>
            </a:xfrm>
            <a:prstGeom prst="rect">
              <a:avLst/>
            </a:prstGeom>
            <a:noFill/>
          </p:spPr>
          <p:txBody>
            <a:bodyPr wrap="square" lIns="91440" tIns="45720" rIns="91440" bIns="45720" rtlCol="0" anchor="t">
              <a:spAutoFit/>
            </a:bodyPr>
            <a:lstStyle/>
            <a:p>
              <a:pPr algn="ctr">
                <a:spcAft>
                  <a:spcPts val="600"/>
                </a:spcAft>
              </a:pPr>
              <a:r>
                <a:rPr lang="en-HU" sz="1600" b="1">
                  <a:solidFill>
                    <a:schemeClr val="accent1"/>
                  </a:solidFill>
                  <a:latin typeface="Trebuchet MS"/>
                </a:rPr>
                <a:t>Cary Blair </a:t>
              </a:r>
              <a:br>
                <a:rPr lang="en-HU" sz="1600">
                  <a:latin typeface="Trebuchet MS" panose="020B0703020202090204" pitchFamily="34" charset="0"/>
                </a:rPr>
              </a:br>
              <a:r>
                <a:rPr lang="en-HU" sz="1600">
                  <a:latin typeface="Trebuchet MS"/>
                </a:rPr>
                <a:t>semi-soli</a:t>
              </a:r>
              <a:r>
                <a:rPr lang="en-GB" sz="1600">
                  <a:latin typeface="Trebuchet MS"/>
                </a:rPr>
                <a:t>d, bottle/tube </a:t>
              </a:r>
              <a:endParaRPr lang="en-GB" sz="1600">
                <a:latin typeface="Trebuchet MS" panose="020B0703020202090204" pitchFamily="34" charset="0"/>
              </a:endParaRPr>
            </a:p>
            <a:p>
              <a:pPr algn="ctr"/>
              <a:r>
                <a:rPr lang="en-GB" sz="1600" b="1">
                  <a:solidFill>
                    <a:schemeClr val="accent1"/>
                  </a:solidFill>
                  <a:latin typeface="Trebuchet MS"/>
                </a:rPr>
                <a:t>Swab</a:t>
              </a:r>
              <a:r>
                <a:rPr lang="en-GB" sz="1600">
                  <a:solidFill>
                    <a:schemeClr val="accent1"/>
                  </a:solidFill>
                  <a:latin typeface="Trebuchet MS"/>
                </a:rPr>
                <a:t> </a:t>
              </a:r>
              <a:br>
                <a:rPr lang="en-GB" sz="1600">
                  <a:latin typeface="Trebuchet MS" panose="020B0703020202090204" pitchFamily="34" charset="0"/>
                </a:rPr>
              </a:br>
              <a:r>
                <a:rPr lang="en-GB" sz="1600">
                  <a:latin typeface="Trebuchet MS"/>
                </a:rPr>
                <a:t>sterile, cotton/polyester</a:t>
              </a:r>
            </a:p>
          </p:txBody>
        </p:sp>
        <p:sp>
          <p:nvSpPr>
            <p:cNvPr id="21" name="TextBox 20">
              <a:extLst>
                <a:ext uri="{FF2B5EF4-FFF2-40B4-BE49-F238E27FC236}">
                  <a16:creationId xmlns:a16="http://schemas.microsoft.com/office/drawing/2014/main" id="{D2E7EEF9-6202-129B-D276-ADD577BA10BF}"/>
                </a:ext>
              </a:extLst>
            </p:cNvPr>
            <p:cNvSpPr txBox="1"/>
            <p:nvPr/>
          </p:nvSpPr>
          <p:spPr>
            <a:xfrm>
              <a:off x="2050490" y="1615585"/>
              <a:ext cx="1860605" cy="369332"/>
            </a:xfrm>
            <a:prstGeom prst="rect">
              <a:avLst/>
            </a:prstGeom>
            <a:solidFill>
              <a:schemeClr val="bg2">
                <a:lumMod val="25000"/>
              </a:schemeClr>
            </a:solidFill>
          </p:spPr>
          <p:txBody>
            <a:bodyPr wrap="square" rtlCol="0">
              <a:spAutoFit/>
            </a:bodyPr>
            <a:lstStyle/>
            <a:p>
              <a:r>
                <a:rPr lang="en-HU">
                  <a:solidFill>
                    <a:schemeClr val="bg1"/>
                  </a:solidFill>
                </a:rPr>
                <a:t>Material Required</a:t>
              </a:r>
            </a:p>
          </p:txBody>
        </p:sp>
      </p:grpSp>
      <p:sp>
        <p:nvSpPr>
          <p:cNvPr id="8" name="TextBox 7">
            <a:extLst>
              <a:ext uri="{FF2B5EF4-FFF2-40B4-BE49-F238E27FC236}">
                <a16:creationId xmlns:a16="http://schemas.microsoft.com/office/drawing/2014/main" id="{758CB096-6E1D-103B-0B00-9BE8C9898F1C}"/>
              </a:ext>
            </a:extLst>
          </p:cNvPr>
          <p:cNvSpPr txBox="1"/>
          <p:nvPr/>
        </p:nvSpPr>
        <p:spPr>
          <a:xfrm>
            <a:off x="354135" y="6379914"/>
            <a:ext cx="11337968" cy="276999"/>
          </a:xfrm>
          <a:prstGeom prst="rect">
            <a:avLst/>
          </a:prstGeom>
          <a:noFill/>
        </p:spPr>
        <p:txBody>
          <a:bodyPr wrap="square" lIns="91440" tIns="45720" rIns="91440" bIns="45720" anchor="t">
            <a:spAutoFit/>
          </a:bodyPr>
          <a:lstStyle/>
          <a:p>
            <a:r>
              <a:rPr lang="en-US" sz="1200" i="1">
                <a:latin typeface="Trebuchet MS"/>
              </a:rPr>
              <a:t> *Used for culture mainly • Molecular testing and RDT are possible but require culture and enrichment step in APW</a:t>
            </a:r>
          </a:p>
        </p:txBody>
      </p:sp>
      <p:grpSp>
        <p:nvGrpSpPr>
          <p:cNvPr id="11" name="Group 10">
            <a:extLst>
              <a:ext uri="{FF2B5EF4-FFF2-40B4-BE49-F238E27FC236}">
                <a16:creationId xmlns:a16="http://schemas.microsoft.com/office/drawing/2014/main" id="{BA5A8FBA-BBF5-0CF7-E3AD-1763223FEEB7}"/>
              </a:ext>
            </a:extLst>
          </p:cNvPr>
          <p:cNvGrpSpPr/>
          <p:nvPr/>
        </p:nvGrpSpPr>
        <p:grpSpPr>
          <a:xfrm>
            <a:off x="240527" y="4423846"/>
            <a:ext cx="2391944" cy="1604914"/>
            <a:chOff x="8930911" y="4326160"/>
            <a:chExt cx="2391944" cy="1604914"/>
          </a:xfrm>
        </p:grpSpPr>
        <p:sp>
          <p:nvSpPr>
            <p:cNvPr id="12" name="TextBox 11">
              <a:extLst>
                <a:ext uri="{FF2B5EF4-FFF2-40B4-BE49-F238E27FC236}">
                  <a16:creationId xmlns:a16="http://schemas.microsoft.com/office/drawing/2014/main" id="{3ACF2243-8D52-6868-D5C5-39319D85AC37}"/>
                </a:ext>
              </a:extLst>
            </p:cNvPr>
            <p:cNvSpPr txBox="1"/>
            <p:nvPr/>
          </p:nvSpPr>
          <p:spPr>
            <a:xfrm>
              <a:off x="9254012" y="4704810"/>
              <a:ext cx="2068843" cy="1226264"/>
            </a:xfrm>
            <a:prstGeom prst="rect">
              <a:avLst/>
            </a:prstGeom>
            <a:solidFill>
              <a:schemeClr val="accent3"/>
            </a:solidFill>
          </p:spPr>
          <p:txBody>
            <a:bodyPr wrap="square" lIns="91440" tIns="324000" rIns="91440" bIns="45720" rtlCol="0" anchor="ctr" anchorCtr="0">
              <a:noAutofit/>
            </a:bodyPr>
            <a:lstStyle/>
            <a:p>
              <a:pPr algn="ctr"/>
              <a:r>
                <a:rPr lang="en-GB" sz="1600">
                  <a:solidFill>
                    <a:schemeClr val="bg1"/>
                  </a:solidFill>
                  <a:latin typeface="Trebuchet MS"/>
                </a:rPr>
                <a:t>Culture</a:t>
              </a:r>
            </a:p>
            <a:p>
              <a:pPr algn="ctr"/>
              <a:endParaRPr lang="en-GB" sz="1600">
                <a:solidFill>
                  <a:schemeClr val="bg1"/>
                </a:solidFill>
                <a:latin typeface="Trebuchet MS"/>
              </a:endParaRPr>
            </a:p>
          </p:txBody>
        </p:sp>
        <p:sp>
          <p:nvSpPr>
            <p:cNvPr id="13" name="TextBox 12">
              <a:extLst>
                <a:ext uri="{FF2B5EF4-FFF2-40B4-BE49-F238E27FC236}">
                  <a16:creationId xmlns:a16="http://schemas.microsoft.com/office/drawing/2014/main" id="{CBED066A-7D1F-4326-043A-1983193660DB}"/>
                </a:ext>
              </a:extLst>
            </p:cNvPr>
            <p:cNvSpPr txBox="1"/>
            <p:nvPr/>
          </p:nvSpPr>
          <p:spPr>
            <a:xfrm>
              <a:off x="8930911" y="4326160"/>
              <a:ext cx="1879135" cy="657910"/>
            </a:xfrm>
            <a:prstGeom prst="rect">
              <a:avLst/>
            </a:prstGeom>
            <a:solidFill>
              <a:schemeClr val="bg2">
                <a:lumMod val="25000"/>
              </a:schemeClr>
            </a:solidFill>
          </p:spPr>
          <p:txBody>
            <a:bodyPr wrap="square" lIns="91440" tIns="45720" rIns="91440" bIns="45720" rtlCol="0" anchor="t">
              <a:spAutoFit/>
            </a:bodyPr>
            <a:lstStyle/>
            <a:p>
              <a:r>
                <a:rPr lang="en-GB">
                  <a:solidFill>
                    <a:schemeClr val="bg1"/>
                  </a:solidFill>
                </a:rPr>
                <a:t>Compatibility with testing methods*</a:t>
              </a:r>
            </a:p>
          </p:txBody>
        </p:sp>
      </p:grpSp>
      <p:grpSp>
        <p:nvGrpSpPr>
          <p:cNvPr id="27" name="Group 26">
            <a:extLst>
              <a:ext uri="{FF2B5EF4-FFF2-40B4-BE49-F238E27FC236}">
                <a16:creationId xmlns:a16="http://schemas.microsoft.com/office/drawing/2014/main" id="{EA5819D5-EF53-9EF3-4184-143CD07B17E1}"/>
              </a:ext>
            </a:extLst>
          </p:cNvPr>
          <p:cNvGrpSpPr/>
          <p:nvPr/>
        </p:nvGrpSpPr>
        <p:grpSpPr>
          <a:xfrm>
            <a:off x="3407761" y="4098999"/>
            <a:ext cx="8169333" cy="1927954"/>
            <a:chOff x="3407761" y="3930036"/>
            <a:chExt cx="8169333" cy="1927954"/>
          </a:xfrm>
        </p:grpSpPr>
        <p:sp>
          <p:nvSpPr>
            <p:cNvPr id="3" name="TextBox 2">
              <a:extLst>
                <a:ext uri="{FF2B5EF4-FFF2-40B4-BE49-F238E27FC236}">
                  <a16:creationId xmlns:a16="http://schemas.microsoft.com/office/drawing/2014/main" id="{78AAC95F-C1AC-AF49-38E0-1D84167D6BFD}"/>
                </a:ext>
              </a:extLst>
            </p:cNvPr>
            <p:cNvSpPr txBox="1"/>
            <p:nvPr/>
          </p:nvSpPr>
          <p:spPr>
            <a:xfrm>
              <a:off x="3782140" y="4232590"/>
              <a:ext cx="7794954" cy="1625400"/>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spcAft>
                  <a:spcPts val="1200"/>
                </a:spcAft>
                <a:buClr>
                  <a:schemeClr val="accent1"/>
                </a:buClr>
                <a:buFont typeface="Arial" panose="020B0604020202020204" pitchFamily="34" charset="0"/>
                <a:buChar char="•"/>
              </a:pPr>
              <a:r>
                <a:rPr lang="en-GB" b="1">
                  <a:latin typeface="Trebuchet MS"/>
                </a:rPr>
                <a:t>For faecal samples: </a:t>
              </a:r>
              <a:r>
                <a:rPr lang="en-GB">
                  <a:latin typeface="Trebuchet MS"/>
                </a:rPr>
                <a:t>dip swab in stool and transfer                           into Cary Blair tube.</a:t>
              </a:r>
            </a:p>
            <a:p>
              <a:pPr marL="285750" indent="-285750">
                <a:spcAft>
                  <a:spcPts val="1200"/>
                </a:spcAft>
                <a:buClr>
                  <a:schemeClr val="accent1"/>
                </a:buClr>
                <a:buFont typeface="Arial" panose="020B0604020202020204" pitchFamily="34" charset="0"/>
                <a:buChar char="•"/>
              </a:pPr>
              <a:r>
                <a:rPr lang="en-GB" b="1">
                  <a:latin typeface="Trebuchet MS"/>
                </a:rPr>
                <a:t>Rectal swab: </a:t>
              </a:r>
              <a:r>
                <a:rPr lang="en-GB">
                  <a:latin typeface="Trebuchet MS"/>
                </a:rPr>
                <a:t>place swab directly into Cary Blair tube. </a:t>
              </a:r>
              <a:br>
                <a:rPr lang="en-GB">
                  <a:latin typeface="Trebuchet MS" panose="020B0703020202090204" pitchFamily="34" charset="0"/>
                </a:rPr>
              </a:br>
              <a:r>
                <a:rPr lang="en-GB">
                  <a:latin typeface="Trebuchet MS"/>
                </a:rPr>
                <a:t>No further manipulation is needed.</a:t>
              </a:r>
            </a:p>
          </p:txBody>
        </p:sp>
        <p:sp>
          <p:nvSpPr>
            <p:cNvPr id="14" name="TextBox 13">
              <a:extLst>
                <a:ext uri="{FF2B5EF4-FFF2-40B4-BE49-F238E27FC236}">
                  <a16:creationId xmlns:a16="http://schemas.microsoft.com/office/drawing/2014/main" id="{5A5D3CF5-56D0-D488-6685-BC17DE939FAE}"/>
                </a:ext>
              </a:extLst>
            </p:cNvPr>
            <p:cNvSpPr txBox="1"/>
            <p:nvPr/>
          </p:nvSpPr>
          <p:spPr>
            <a:xfrm>
              <a:off x="3407761" y="3930036"/>
              <a:ext cx="1712220" cy="369332"/>
            </a:xfrm>
            <a:prstGeom prst="rect">
              <a:avLst/>
            </a:prstGeom>
            <a:solidFill>
              <a:schemeClr val="accent3"/>
            </a:solidFill>
          </p:spPr>
          <p:txBody>
            <a:bodyPr wrap="square" rtlCol="0">
              <a:spAutoFit/>
            </a:bodyPr>
            <a:lstStyle/>
            <a:p>
              <a:r>
                <a:rPr lang="fr-CH" err="1">
                  <a:solidFill>
                    <a:schemeClr val="bg1"/>
                  </a:solidFill>
                </a:rPr>
                <a:t>Procedure</a:t>
              </a:r>
              <a:endParaRPr lang="en-HU">
                <a:solidFill>
                  <a:schemeClr val="bg1"/>
                </a:solidFill>
              </a:endParaRPr>
            </a:p>
          </p:txBody>
        </p:sp>
      </p:grpSp>
      <p:grpSp>
        <p:nvGrpSpPr>
          <p:cNvPr id="28" name="Group 27">
            <a:extLst>
              <a:ext uri="{FF2B5EF4-FFF2-40B4-BE49-F238E27FC236}">
                <a16:creationId xmlns:a16="http://schemas.microsoft.com/office/drawing/2014/main" id="{FF9125FD-FDC3-9792-DDAD-72B89BFC4C0D}"/>
              </a:ext>
            </a:extLst>
          </p:cNvPr>
          <p:cNvGrpSpPr/>
          <p:nvPr/>
        </p:nvGrpSpPr>
        <p:grpSpPr>
          <a:xfrm>
            <a:off x="3406429" y="1948997"/>
            <a:ext cx="8170665" cy="1714849"/>
            <a:chOff x="3406429" y="1640888"/>
            <a:chExt cx="8170665" cy="1714849"/>
          </a:xfrm>
        </p:grpSpPr>
        <p:sp>
          <p:nvSpPr>
            <p:cNvPr id="5" name="TextBox 4">
              <a:extLst>
                <a:ext uri="{FF2B5EF4-FFF2-40B4-BE49-F238E27FC236}">
                  <a16:creationId xmlns:a16="http://schemas.microsoft.com/office/drawing/2014/main" id="{AA6F6557-749B-4C9A-EBE3-8587047D176D}"/>
                </a:ext>
              </a:extLst>
            </p:cNvPr>
            <p:cNvSpPr txBox="1"/>
            <p:nvPr/>
          </p:nvSpPr>
          <p:spPr>
            <a:xfrm>
              <a:off x="3782139" y="1853448"/>
              <a:ext cx="7794955" cy="1502289"/>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spcAft>
                  <a:spcPts val="1200"/>
                </a:spcAft>
                <a:buClr>
                  <a:schemeClr val="accent1"/>
                </a:buClr>
                <a:buFont typeface="Arial" panose="020B0604020202020204" pitchFamily="34" charset="0"/>
                <a:buChar char="•"/>
              </a:pPr>
              <a:r>
                <a:rPr lang="en-GB">
                  <a:latin typeface="Trebuchet MS"/>
                </a:rPr>
                <a:t>For testing within an average of 7 days from collection.</a:t>
              </a:r>
              <a:endParaRPr lang="en-GB" sz="1800">
                <a:latin typeface="Trebuchet MS"/>
              </a:endParaRPr>
            </a:p>
            <a:p>
              <a:pPr marL="285750" indent="-285750">
                <a:spcAft>
                  <a:spcPts val="1200"/>
                </a:spcAft>
                <a:buClr>
                  <a:schemeClr val="accent1"/>
                </a:buClr>
                <a:buFont typeface="Arial" panose="020B0604020202020204" pitchFamily="34" charset="0"/>
                <a:buChar char="•"/>
              </a:pPr>
              <a:r>
                <a:rPr lang="en-GB" sz="1800">
                  <a:latin typeface="Trebuchet MS"/>
                </a:rPr>
                <a:t>Should be transported at ambient temperatures (22 </a:t>
              </a:r>
              <a:r>
                <a:rPr lang="en-GB" sz="1800" baseline="30000" err="1">
                  <a:latin typeface="Trebuchet MS"/>
                </a:rPr>
                <a:t>o</a:t>
              </a:r>
              <a:r>
                <a:rPr lang="en-GB" sz="1800" err="1">
                  <a:latin typeface="Trebuchet MS"/>
                </a:rPr>
                <a:t>C</a:t>
              </a:r>
              <a:r>
                <a:rPr lang="en-GB" sz="1800">
                  <a:latin typeface="Trebuchet MS"/>
                </a:rPr>
                <a:t> – 25 </a:t>
              </a:r>
              <a:r>
                <a:rPr lang="en-GB" sz="1800" baseline="30000" err="1">
                  <a:latin typeface="Trebuchet MS"/>
                </a:rPr>
                <a:t>o</a:t>
              </a:r>
              <a:r>
                <a:rPr lang="en-GB" sz="1800" err="1">
                  <a:latin typeface="Trebuchet MS"/>
                </a:rPr>
                <a:t>C</a:t>
              </a:r>
              <a:r>
                <a:rPr lang="en-GB" sz="1800">
                  <a:latin typeface="Trebuchet MS"/>
                </a:rPr>
                <a:t>).</a:t>
              </a:r>
            </a:p>
            <a:p>
              <a:pPr marL="285750" indent="-285750">
                <a:spcAft>
                  <a:spcPts val="1200"/>
                </a:spcAft>
                <a:buClr>
                  <a:schemeClr val="accent1"/>
                </a:buClr>
                <a:buFont typeface="Arial" panose="020B0604020202020204" pitchFamily="34" charset="0"/>
                <a:buChar char="•"/>
              </a:pPr>
              <a:r>
                <a:rPr lang="en-GB" sz="1800">
                  <a:latin typeface="Trebuchet MS"/>
                </a:rPr>
                <a:t>Keep container out of direct sunlight</a:t>
              </a:r>
              <a:r>
                <a:rPr lang="en-GB">
                  <a:latin typeface="Trebuchet MS"/>
                </a:rPr>
                <a:t>.</a:t>
              </a:r>
              <a:endParaRPr lang="en-GB" sz="1800">
                <a:latin typeface="Trebuchet MS"/>
              </a:endParaRPr>
            </a:p>
          </p:txBody>
        </p:sp>
        <p:sp>
          <p:nvSpPr>
            <p:cNvPr id="23" name="TextBox 22">
              <a:extLst>
                <a:ext uri="{FF2B5EF4-FFF2-40B4-BE49-F238E27FC236}">
                  <a16:creationId xmlns:a16="http://schemas.microsoft.com/office/drawing/2014/main" id="{F5114BA9-3CAE-7960-750B-EFDDFE2E8734}"/>
                </a:ext>
              </a:extLst>
            </p:cNvPr>
            <p:cNvSpPr txBox="1"/>
            <p:nvPr/>
          </p:nvSpPr>
          <p:spPr>
            <a:xfrm>
              <a:off x="3406429" y="1640888"/>
              <a:ext cx="1712220" cy="369332"/>
            </a:xfrm>
            <a:prstGeom prst="rect">
              <a:avLst/>
            </a:prstGeom>
            <a:solidFill>
              <a:schemeClr val="accent3"/>
            </a:solidFill>
          </p:spPr>
          <p:txBody>
            <a:bodyPr wrap="square" rtlCol="0">
              <a:spAutoFit/>
            </a:bodyPr>
            <a:lstStyle/>
            <a:p>
              <a:r>
                <a:rPr lang="fr-CH">
                  <a:solidFill>
                    <a:schemeClr val="bg1"/>
                  </a:solidFill>
                </a:rPr>
                <a:t>Conservation</a:t>
              </a:r>
              <a:endParaRPr lang="en-HU">
                <a:solidFill>
                  <a:schemeClr val="bg1"/>
                </a:solidFill>
              </a:endParaRPr>
            </a:p>
          </p:txBody>
        </p:sp>
      </p:grpSp>
      <p:cxnSp>
        <p:nvCxnSpPr>
          <p:cNvPr id="4" name="Straight Connector 3">
            <a:extLst>
              <a:ext uri="{FF2B5EF4-FFF2-40B4-BE49-F238E27FC236}">
                <a16:creationId xmlns:a16="http://schemas.microsoft.com/office/drawing/2014/main" id="{80DD1541-6F2B-D730-6E4C-0467CCC770EE}"/>
              </a:ext>
            </a:extLst>
          </p:cNvPr>
          <p:cNvCxnSpPr>
            <a:cxnSpLocks/>
          </p:cNvCxnSpPr>
          <p:nvPr/>
        </p:nvCxnSpPr>
        <p:spPr>
          <a:xfrm>
            <a:off x="3052120" y="1541498"/>
            <a:ext cx="0" cy="4485455"/>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2A1B13B-A9DB-F51D-CF06-2486DE965D86}"/>
              </a:ext>
            </a:extLst>
          </p:cNvPr>
          <p:cNvGrpSpPr/>
          <p:nvPr/>
        </p:nvGrpSpPr>
        <p:grpSpPr>
          <a:xfrm>
            <a:off x="9734509" y="3085393"/>
            <a:ext cx="1874512" cy="2378942"/>
            <a:chOff x="9734509" y="3085393"/>
            <a:chExt cx="1874512" cy="2378942"/>
          </a:xfrm>
        </p:grpSpPr>
        <p:sp>
          <p:nvSpPr>
            <p:cNvPr id="2" name="Oval 1">
              <a:extLst>
                <a:ext uri="{FF2B5EF4-FFF2-40B4-BE49-F238E27FC236}">
                  <a16:creationId xmlns:a16="http://schemas.microsoft.com/office/drawing/2014/main" id="{7C298372-6393-67AE-7658-1E0052A17DAE}"/>
                </a:ext>
              </a:extLst>
            </p:cNvPr>
            <p:cNvSpPr/>
            <p:nvPr/>
          </p:nvSpPr>
          <p:spPr>
            <a:xfrm rot="8280000">
              <a:off x="9734509" y="3421186"/>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pic>
          <p:nvPicPr>
            <p:cNvPr id="7" name="Picture 6">
              <a:extLst>
                <a:ext uri="{FF2B5EF4-FFF2-40B4-BE49-F238E27FC236}">
                  <a16:creationId xmlns:a16="http://schemas.microsoft.com/office/drawing/2014/main" id="{A396AE8E-31C5-CC60-1366-8FBC8475A51A}"/>
                </a:ext>
              </a:extLst>
            </p:cNvPr>
            <p:cNvPicPr>
              <a:picLocks noChangeAspect="1"/>
            </p:cNvPicPr>
            <p:nvPr/>
          </p:nvPicPr>
          <p:blipFill>
            <a:blip r:embed="rId3"/>
            <a:srcRect l="-12096" t="-2015" r="-25586" b="-840"/>
            <a:stretch/>
          </p:blipFill>
          <p:spPr>
            <a:xfrm rot="1853085">
              <a:off x="10075018" y="3085393"/>
              <a:ext cx="1053525" cy="2378942"/>
            </a:xfrm>
            <a:prstGeom prst="rect">
              <a:avLst/>
            </a:prstGeom>
          </p:spPr>
        </p:pic>
      </p:grpSp>
      <p:sp>
        <p:nvSpPr>
          <p:cNvPr id="17" name="Google Shape;18;p31">
            <a:extLst>
              <a:ext uri="{FF2B5EF4-FFF2-40B4-BE49-F238E27FC236}">
                <a16:creationId xmlns:a16="http://schemas.microsoft.com/office/drawing/2014/main" id="{306CC0F3-6BB4-F666-3B5B-C794BAA7B02B}"/>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24</a:t>
            </a:fld>
            <a:endParaRPr b="1">
              <a:solidFill>
                <a:schemeClr val="tx1">
                  <a:lumMod val="40000"/>
                  <a:lumOff val="60000"/>
                </a:schemeClr>
              </a:solidFill>
            </a:endParaRPr>
          </a:p>
        </p:txBody>
      </p:sp>
    </p:spTree>
    <p:extLst>
      <p:ext uri="{BB962C8B-B14F-4D97-AF65-F5344CB8AC3E}">
        <p14:creationId xmlns:p14="http://schemas.microsoft.com/office/powerpoint/2010/main" val="3974556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F5FF25E-89F5-BF4B-EF18-D61E3FB670D5}"/>
              </a:ext>
            </a:extLst>
          </p:cNvPr>
          <p:cNvSpPr txBox="1">
            <a:spLocks/>
          </p:cNvSpPr>
          <p:nvPr/>
        </p:nvSpPr>
        <p:spPr>
          <a:xfrm>
            <a:off x="606294" y="256859"/>
            <a:ext cx="10803827" cy="1499616"/>
          </a:xfrm>
          <a:prstGeom prst="rect">
            <a:avLst/>
          </a:prstGeom>
        </p:spPr>
        <p:txBody>
          <a:bodyPr>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a:lnSpc>
                <a:spcPct val="100000"/>
              </a:lnSpc>
            </a:pPr>
            <a:r>
              <a:rPr lang="en-US" sz="4400">
                <a:solidFill>
                  <a:schemeClr val="accent1"/>
                </a:solidFill>
              </a:rPr>
              <a:t>Sample in a Stool cup</a:t>
            </a:r>
            <a:endParaRPr lang="fr-FR" sz="4400">
              <a:solidFill>
                <a:schemeClr val="accent1"/>
              </a:solidFill>
            </a:endParaRPr>
          </a:p>
        </p:txBody>
      </p:sp>
      <p:cxnSp>
        <p:nvCxnSpPr>
          <p:cNvPr id="27" name="Straight Connector 26">
            <a:extLst>
              <a:ext uri="{FF2B5EF4-FFF2-40B4-BE49-F238E27FC236}">
                <a16:creationId xmlns:a16="http://schemas.microsoft.com/office/drawing/2014/main" id="{31B72DB7-A93C-4D11-E491-01BF00B572F4}"/>
              </a:ext>
            </a:extLst>
          </p:cNvPr>
          <p:cNvCxnSpPr>
            <a:cxnSpLocks/>
          </p:cNvCxnSpPr>
          <p:nvPr/>
        </p:nvCxnSpPr>
        <p:spPr>
          <a:xfrm>
            <a:off x="6242376" y="948062"/>
            <a:ext cx="2886323"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9" name="Group 8">
            <a:extLst>
              <a:ext uri="{FF2B5EF4-FFF2-40B4-BE49-F238E27FC236}">
                <a16:creationId xmlns:a16="http://schemas.microsoft.com/office/drawing/2014/main" id="{E027272A-9C58-D652-2540-3F512CE9E3E2}"/>
              </a:ext>
            </a:extLst>
          </p:cNvPr>
          <p:cNvGrpSpPr/>
          <p:nvPr/>
        </p:nvGrpSpPr>
        <p:grpSpPr>
          <a:xfrm>
            <a:off x="210566" y="1510964"/>
            <a:ext cx="2323959" cy="2068842"/>
            <a:chOff x="382147" y="842926"/>
            <a:chExt cx="2323959" cy="2068842"/>
          </a:xfrm>
        </p:grpSpPr>
        <p:sp>
          <p:nvSpPr>
            <p:cNvPr id="23" name="Oval 22">
              <a:extLst>
                <a:ext uri="{FF2B5EF4-FFF2-40B4-BE49-F238E27FC236}">
                  <a16:creationId xmlns:a16="http://schemas.microsoft.com/office/drawing/2014/main" id="{A7245C2E-9859-1BC8-7558-A72809BCA95C}"/>
                </a:ext>
              </a:extLst>
            </p:cNvPr>
            <p:cNvSpPr/>
            <p:nvPr/>
          </p:nvSpPr>
          <p:spPr>
            <a:xfrm>
              <a:off x="637264" y="842926"/>
              <a:ext cx="2068842" cy="2068842"/>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4" name="TextBox 23">
              <a:extLst>
                <a:ext uri="{FF2B5EF4-FFF2-40B4-BE49-F238E27FC236}">
                  <a16:creationId xmlns:a16="http://schemas.microsoft.com/office/drawing/2014/main" id="{30C2B5F2-D77F-674A-1BA7-E9B952457814}"/>
                </a:ext>
              </a:extLst>
            </p:cNvPr>
            <p:cNvSpPr txBox="1"/>
            <p:nvPr/>
          </p:nvSpPr>
          <p:spPr>
            <a:xfrm>
              <a:off x="637264" y="1392982"/>
              <a:ext cx="2068842" cy="1077218"/>
            </a:xfrm>
            <a:prstGeom prst="rect">
              <a:avLst/>
            </a:prstGeom>
            <a:noFill/>
          </p:spPr>
          <p:txBody>
            <a:bodyPr wrap="square" rtlCol="0">
              <a:spAutoFit/>
            </a:bodyPr>
            <a:lstStyle/>
            <a:p>
              <a:pPr algn="ctr">
                <a:spcAft>
                  <a:spcPts val="600"/>
                </a:spcAft>
              </a:pPr>
              <a:r>
                <a:rPr lang="en-HU" sz="1600" b="1">
                  <a:solidFill>
                    <a:schemeClr val="accent1"/>
                  </a:solidFill>
                  <a:latin typeface="Trebuchet MS" panose="020B0703020202090204" pitchFamily="34" charset="0"/>
                </a:rPr>
                <a:t>Stool container</a:t>
              </a:r>
              <a:br>
                <a:rPr lang="en-HU" sz="1600">
                  <a:latin typeface="Trebuchet MS" panose="020B0703020202090204" pitchFamily="34" charset="0"/>
                </a:rPr>
              </a:br>
              <a:r>
                <a:rPr lang="en-HU" sz="1600">
                  <a:latin typeface="Trebuchet MS" panose="020B0703020202090204" pitchFamily="34" charset="0"/>
                </a:rPr>
                <a:t>plastic, screw on cap, 30ml, without disinfectant</a:t>
              </a:r>
            </a:p>
          </p:txBody>
        </p:sp>
        <p:sp>
          <p:nvSpPr>
            <p:cNvPr id="25" name="TextBox 24">
              <a:extLst>
                <a:ext uri="{FF2B5EF4-FFF2-40B4-BE49-F238E27FC236}">
                  <a16:creationId xmlns:a16="http://schemas.microsoft.com/office/drawing/2014/main" id="{1C26C4EE-BB35-953A-3954-4C27017152B3}"/>
                </a:ext>
              </a:extLst>
            </p:cNvPr>
            <p:cNvSpPr txBox="1"/>
            <p:nvPr/>
          </p:nvSpPr>
          <p:spPr>
            <a:xfrm>
              <a:off x="382147" y="891033"/>
              <a:ext cx="1860605" cy="369332"/>
            </a:xfrm>
            <a:prstGeom prst="rect">
              <a:avLst/>
            </a:prstGeom>
            <a:solidFill>
              <a:schemeClr val="bg2">
                <a:lumMod val="25000"/>
              </a:schemeClr>
            </a:solidFill>
          </p:spPr>
          <p:txBody>
            <a:bodyPr wrap="square" rtlCol="0">
              <a:spAutoFit/>
            </a:bodyPr>
            <a:lstStyle/>
            <a:p>
              <a:r>
                <a:rPr lang="en-HU">
                  <a:solidFill>
                    <a:schemeClr val="bg1"/>
                  </a:solidFill>
                </a:rPr>
                <a:t>Material Required</a:t>
              </a:r>
            </a:p>
          </p:txBody>
        </p:sp>
      </p:grpSp>
      <p:sp>
        <p:nvSpPr>
          <p:cNvPr id="3" name="TextBox 2">
            <a:extLst>
              <a:ext uri="{FF2B5EF4-FFF2-40B4-BE49-F238E27FC236}">
                <a16:creationId xmlns:a16="http://schemas.microsoft.com/office/drawing/2014/main" id="{857C6CE5-1108-0A1F-BA64-7B1E2F921EEE}"/>
              </a:ext>
            </a:extLst>
          </p:cNvPr>
          <p:cNvSpPr txBox="1"/>
          <p:nvPr/>
        </p:nvSpPr>
        <p:spPr>
          <a:xfrm>
            <a:off x="3806686" y="4521793"/>
            <a:ext cx="7603431" cy="1274189"/>
          </a:xfrm>
          <a:prstGeom prst="rect">
            <a:avLst/>
          </a:prstGeom>
          <a:noFill/>
          <a:ln w="3175">
            <a:solidFill>
              <a:schemeClr val="bg2">
                <a:lumMod val="25000"/>
              </a:schemeClr>
            </a:solidFill>
          </a:ln>
        </p:spPr>
        <p:txBody>
          <a:bodyPr wrap="square" lIns="91440" tIns="216000" rIns="91440" bIns="144000" rtlCol="0" anchor="ctr" anchorCtr="0">
            <a:noAutofit/>
          </a:bodyPr>
          <a:lstStyle/>
          <a:p>
            <a:pPr marL="285750" indent="-285750">
              <a:buClr>
                <a:schemeClr val="accent1"/>
              </a:buClr>
              <a:buFont typeface="Arial" panose="020B0604020202020204" pitchFamily="34" charset="0"/>
              <a:buChar char="•"/>
            </a:pPr>
            <a:r>
              <a:rPr lang="en-HU">
                <a:latin typeface="Trebuchet MS"/>
              </a:rPr>
              <a:t>Keep in initial stool c</a:t>
            </a:r>
            <a:r>
              <a:rPr lang="fr-CH">
                <a:latin typeface="Trebuchet MS"/>
              </a:rPr>
              <a:t>up.</a:t>
            </a:r>
          </a:p>
          <a:p>
            <a:pPr marL="285750" indent="-285750">
              <a:buClr>
                <a:schemeClr val="accent1"/>
              </a:buClr>
              <a:buFont typeface="Arial" panose="020B0604020202020204" pitchFamily="34" charset="0"/>
              <a:buChar char="•"/>
            </a:pPr>
            <a:endParaRPr lang="fr-CH">
              <a:latin typeface="Trebuchet MS" panose="020B0703020202090204" pitchFamily="34" charset="0"/>
            </a:endParaRPr>
          </a:p>
          <a:p>
            <a:pPr marL="285750" indent="-285750">
              <a:buClr>
                <a:schemeClr val="accent1"/>
              </a:buClr>
              <a:buFont typeface="Arial" panose="020B0604020202020204" pitchFamily="34" charset="0"/>
              <a:buChar char="•"/>
            </a:pPr>
            <a:r>
              <a:rPr lang="en-US" sz="1800">
                <a:latin typeface="Trebuchet MS"/>
              </a:rPr>
              <a:t>Parafilm or sealing tape </a:t>
            </a:r>
            <a:r>
              <a:rPr lang="en-US">
                <a:latin typeface="Trebuchet MS"/>
              </a:rPr>
              <a:t>can be used to</a:t>
            </a:r>
            <a:r>
              <a:rPr lang="en-US" sz="1800">
                <a:latin typeface="Trebuchet MS"/>
              </a:rPr>
              <a:t> seal container and prevent leakage</a:t>
            </a:r>
            <a:r>
              <a:rPr lang="en-US">
                <a:latin typeface="Trebuchet MS"/>
              </a:rPr>
              <a:t> when possible</a:t>
            </a:r>
            <a:r>
              <a:rPr lang="en-US" sz="1800">
                <a:latin typeface="Trebuchet MS"/>
              </a:rPr>
              <a:t>!</a:t>
            </a:r>
          </a:p>
        </p:txBody>
      </p:sp>
      <p:sp>
        <p:nvSpPr>
          <p:cNvPr id="5" name="TextBox 4">
            <a:extLst>
              <a:ext uri="{FF2B5EF4-FFF2-40B4-BE49-F238E27FC236}">
                <a16:creationId xmlns:a16="http://schemas.microsoft.com/office/drawing/2014/main" id="{638C7AAD-2EF2-F47F-967F-B9A3DAD335EC}"/>
              </a:ext>
            </a:extLst>
          </p:cNvPr>
          <p:cNvSpPr txBox="1"/>
          <p:nvPr/>
        </p:nvSpPr>
        <p:spPr>
          <a:xfrm>
            <a:off x="3406421" y="4224773"/>
            <a:ext cx="1712220" cy="369332"/>
          </a:xfrm>
          <a:prstGeom prst="rect">
            <a:avLst/>
          </a:prstGeom>
          <a:solidFill>
            <a:schemeClr val="accent3"/>
          </a:solidFill>
        </p:spPr>
        <p:txBody>
          <a:bodyPr wrap="square" rtlCol="0">
            <a:spAutoFit/>
          </a:bodyPr>
          <a:lstStyle/>
          <a:p>
            <a:r>
              <a:rPr lang="fr-CH" err="1">
                <a:solidFill>
                  <a:schemeClr val="bg1"/>
                </a:solidFill>
              </a:rPr>
              <a:t>Procedure</a:t>
            </a:r>
            <a:endParaRPr lang="en-HU">
              <a:solidFill>
                <a:schemeClr val="bg1"/>
              </a:solidFill>
            </a:endParaRPr>
          </a:p>
        </p:txBody>
      </p:sp>
      <p:grpSp>
        <p:nvGrpSpPr>
          <p:cNvPr id="4" name="Group 3">
            <a:extLst>
              <a:ext uri="{FF2B5EF4-FFF2-40B4-BE49-F238E27FC236}">
                <a16:creationId xmlns:a16="http://schemas.microsoft.com/office/drawing/2014/main" id="{B6944D7E-CB48-2F0A-680D-9FC0CD7125F4}"/>
              </a:ext>
            </a:extLst>
          </p:cNvPr>
          <p:cNvGrpSpPr/>
          <p:nvPr/>
        </p:nvGrpSpPr>
        <p:grpSpPr>
          <a:xfrm>
            <a:off x="142581" y="3983660"/>
            <a:ext cx="2391944" cy="1806283"/>
            <a:chOff x="8930911" y="4326160"/>
            <a:chExt cx="2391944" cy="1806283"/>
          </a:xfrm>
        </p:grpSpPr>
        <p:sp>
          <p:nvSpPr>
            <p:cNvPr id="29" name="TextBox 28">
              <a:extLst>
                <a:ext uri="{FF2B5EF4-FFF2-40B4-BE49-F238E27FC236}">
                  <a16:creationId xmlns:a16="http://schemas.microsoft.com/office/drawing/2014/main" id="{8E72F93E-E15A-1F82-05DF-066EA0E8717E}"/>
                </a:ext>
              </a:extLst>
            </p:cNvPr>
            <p:cNvSpPr txBox="1"/>
            <p:nvPr/>
          </p:nvSpPr>
          <p:spPr>
            <a:xfrm>
              <a:off x="9254012" y="4764359"/>
              <a:ext cx="2068843" cy="1368084"/>
            </a:xfrm>
            <a:prstGeom prst="rect">
              <a:avLst/>
            </a:prstGeom>
            <a:solidFill>
              <a:schemeClr val="accent3"/>
            </a:solidFill>
          </p:spPr>
          <p:txBody>
            <a:bodyPr wrap="square" lIns="91440" tIns="324000" rIns="91440" bIns="45720" rtlCol="0" anchor="ctr" anchorCtr="0">
              <a:noAutofit/>
            </a:bodyPr>
            <a:lstStyle/>
            <a:p>
              <a:pPr algn="ctr"/>
              <a:r>
                <a:rPr lang="en-GB" sz="1600">
                  <a:solidFill>
                    <a:schemeClr val="bg1"/>
                  </a:solidFill>
                  <a:latin typeface="Trebuchet MS"/>
                </a:rPr>
                <a:t>RDT </a:t>
              </a:r>
              <a:endParaRPr lang="en-GB" sz="1600">
                <a:solidFill>
                  <a:schemeClr val="bg1"/>
                </a:solidFill>
                <a:latin typeface="Trebuchet MS" panose="020B0703020202090204" pitchFamily="34" charset="0"/>
              </a:endParaRPr>
            </a:p>
            <a:p>
              <a:pPr algn="ctr"/>
              <a:r>
                <a:rPr lang="en-GB" sz="1600">
                  <a:solidFill>
                    <a:schemeClr val="bg1"/>
                  </a:solidFill>
                  <a:latin typeface="Trebuchet MS"/>
                </a:rPr>
                <a:t>Culture</a:t>
              </a:r>
            </a:p>
            <a:p>
              <a:pPr algn="ctr"/>
              <a:r>
                <a:rPr lang="en-GB" sz="1600">
                  <a:solidFill>
                    <a:schemeClr val="bg1"/>
                  </a:solidFill>
                  <a:latin typeface="Trebuchet MS"/>
                </a:rPr>
                <a:t>PCR...</a:t>
              </a:r>
            </a:p>
          </p:txBody>
        </p:sp>
        <p:sp>
          <p:nvSpPr>
            <p:cNvPr id="6" name="TextBox 5">
              <a:extLst>
                <a:ext uri="{FF2B5EF4-FFF2-40B4-BE49-F238E27FC236}">
                  <a16:creationId xmlns:a16="http://schemas.microsoft.com/office/drawing/2014/main" id="{99E26566-5D19-897E-88F4-CFC7CECCC0E3}"/>
                </a:ext>
              </a:extLst>
            </p:cNvPr>
            <p:cNvSpPr txBox="1"/>
            <p:nvPr/>
          </p:nvSpPr>
          <p:spPr>
            <a:xfrm>
              <a:off x="8930911" y="4326160"/>
              <a:ext cx="1879135" cy="657910"/>
            </a:xfrm>
            <a:prstGeom prst="rect">
              <a:avLst/>
            </a:prstGeom>
            <a:solidFill>
              <a:schemeClr val="bg2">
                <a:lumMod val="25000"/>
              </a:schemeClr>
            </a:solidFill>
          </p:spPr>
          <p:txBody>
            <a:bodyPr wrap="square" lIns="91440" tIns="45720" rIns="91440" bIns="45720" rtlCol="0" anchor="t">
              <a:spAutoFit/>
            </a:bodyPr>
            <a:lstStyle/>
            <a:p>
              <a:r>
                <a:rPr lang="en-GB">
                  <a:solidFill>
                    <a:schemeClr val="bg1"/>
                  </a:solidFill>
                </a:rPr>
                <a:t>Compatibility with testing methods</a:t>
              </a:r>
            </a:p>
          </p:txBody>
        </p:sp>
      </p:grpSp>
      <p:sp>
        <p:nvSpPr>
          <p:cNvPr id="8" name="TextBox 7">
            <a:extLst>
              <a:ext uri="{FF2B5EF4-FFF2-40B4-BE49-F238E27FC236}">
                <a16:creationId xmlns:a16="http://schemas.microsoft.com/office/drawing/2014/main" id="{BABE4871-98A5-C2CB-EB71-40AEE7117BB1}"/>
              </a:ext>
            </a:extLst>
          </p:cNvPr>
          <p:cNvSpPr txBox="1"/>
          <p:nvPr/>
        </p:nvSpPr>
        <p:spPr>
          <a:xfrm>
            <a:off x="3806686" y="1767309"/>
            <a:ext cx="7603431" cy="1874512"/>
          </a:xfrm>
          <a:prstGeom prst="rect">
            <a:avLst/>
          </a:prstGeom>
          <a:noFill/>
          <a:ln w="3175">
            <a:solidFill>
              <a:schemeClr val="bg2">
                <a:lumMod val="25000"/>
              </a:schemeClr>
            </a:solidFill>
          </a:ln>
        </p:spPr>
        <p:txBody>
          <a:bodyPr wrap="square" lIns="91440" tIns="216000" rIns="91440" bIns="144000" rtlCol="0" anchor="ctr" anchorCtr="0">
            <a:noAutofit/>
          </a:bodyPr>
          <a:lstStyle/>
          <a:p>
            <a:pPr marL="285750" indent="-285750">
              <a:buClr>
                <a:schemeClr val="accent1"/>
              </a:buClr>
              <a:buFont typeface="Arial" panose="020B0604020202020204" pitchFamily="34" charset="0"/>
              <a:buChar char="•"/>
            </a:pPr>
            <a:r>
              <a:rPr lang="en-US">
                <a:latin typeface="Trebuchet MS"/>
              </a:rPr>
              <a:t>For testing within 2 hours from collection only.</a:t>
            </a:r>
            <a:endParaRPr lang="en-US">
              <a:latin typeface="Trebuchet MS" panose="020B0703020202090204" pitchFamily="34" charset="0"/>
            </a:endParaRPr>
          </a:p>
          <a:p>
            <a:pPr marL="285750" indent="-285750">
              <a:buClr>
                <a:schemeClr val="accent1"/>
              </a:buClr>
              <a:buFont typeface="Arial" panose="020B0604020202020204" pitchFamily="34" charset="0"/>
              <a:buChar char="•"/>
            </a:pPr>
            <a:endParaRPr lang="en-US" sz="1800">
              <a:latin typeface="Trebuchet MS" panose="020B0703020202090204" pitchFamily="34" charset="0"/>
            </a:endParaRPr>
          </a:p>
          <a:p>
            <a:pPr marL="285750" indent="-285750">
              <a:buClr>
                <a:schemeClr val="accent1"/>
              </a:buClr>
              <a:buFont typeface="Arial" panose="020B0604020202020204" pitchFamily="34" charset="0"/>
              <a:buChar char="•"/>
            </a:pPr>
            <a:r>
              <a:rPr lang="en-US" sz="1800">
                <a:latin typeface="Trebuchet MS"/>
              </a:rPr>
              <a:t>Should be transported at ambient temperatures (22 </a:t>
            </a:r>
            <a:r>
              <a:rPr lang="en-US" sz="1800" baseline="30000" err="1">
                <a:latin typeface="Trebuchet MS"/>
              </a:rPr>
              <a:t>o</a:t>
            </a:r>
            <a:r>
              <a:rPr lang="en-US" sz="1800" err="1">
                <a:latin typeface="Trebuchet MS"/>
              </a:rPr>
              <a:t>C</a:t>
            </a:r>
            <a:r>
              <a:rPr lang="en-US" sz="1800">
                <a:latin typeface="Trebuchet MS"/>
              </a:rPr>
              <a:t> – 25 </a:t>
            </a:r>
            <a:r>
              <a:rPr lang="en-US" sz="1800" baseline="30000" err="1">
                <a:latin typeface="Trebuchet MS"/>
              </a:rPr>
              <a:t>o</a:t>
            </a:r>
            <a:r>
              <a:rPr lang="en-US" sz="1800" err="1">
                <a:latin typeface="Trebuchet MS"/>
              </a:rPr>
              <a:t>C</a:t>
            </a:r>
            <a:r>
              <a:rPr lang="en-US">
                <a:latin typeface="Trebuchet MS"/>
              </a:rPr>
              <a:t>).</a:t>
            </a:r>
            <a:endParaRPr lang="en-US" sz="1800">
              <a:latin typeface="Trebuchet MS" panose="020B0703020202090204" pitchFamily="34" charset="0"/>
            </a:endParaRPr>
          </a:p>
          <a:p>
            <a:pPr marL="285750" indent="-285750">
              <a:buClr>
                <a:schemeClr val="accent1"/>
              </a:buClr>
              <a:buFont typeface="Arial" panose="020B0604020202020204" pitchFamily="34" charset="0"/>
              <a:buChar char="•"/>
            </a:pPr>
            <a:endParaRPr lang="en-US" sz="1800">
              <a:latin typeface="Trebuchet MS" panose="020B0703020202090204" pitchFamily="34" charset="0"/>
            </a:endParaRPr>
          </a:p>
          <a:p>
            <a:pPr marL="285750" indent="-285750">
              <a:buClr>
                <a:schemeClr val="accent1"/>
              </a:buClr>
              <a:buFont typeface="Arial" panose="020B0604020202020204" pitchFamily="34" charset="0"/>
              <a:buChar char="•"/>
            </a:pPr>
            <a:r>
              <a:rPr lang="en-US" sz="1800">
                <a:latin typeface="Trebuchet MS"/>
              </a:rPr>
              <a:t>Keep container out of direct sunlight</a:t>
            </a:r>
            <a:r>
              <a:rPr lang="en-US">
                <a:latin typeface="Trebuchet MS"/>
              </a:rPr>
              <a:t>.</a:t>
            </a:r>
            <a:endParaRPr lang="en-US" sz="1800">
              <a:latin typeface="Trebuchet MS" panose="020B0703020202090204" pitchFamily="34" charset="0"/>
            </a:endParaRPr>
          </a:p>
        </p:txBody>
      </p:sp>
      <p:cxnSp>
        <p:nvCxnSpPr>
          <p:cNvPr id="11" name="Straight Connector 10">
            <a:extLst>
              <a:ext uri="{FF2B5EF4-FFF2-40B4-BE49-F238E27FC236}">
                <a16:creationId xmlns:a16="http://schemas.microsoft.com/office/drawing/2014/main" id="{63384CD2-F476-EA96-CE22-B1E1E35594B5}"/>
              </a:ext>
            </a:extLst>
          </p:cNvPr>
          <p:cNvCxnSpPr>
            <a:cxnSpLocks/>
          </p:cNvCxnSpPr>
          <p:nvPr/>
        </p:nvCxnSpPr>
        <p:spPr>
          <a:xfrm>
            <a:off x="3052120" y="1541498"/>
            <a:ext cx="0" cy="4284679"/>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75D27A9-7A9B-598E-E2A4-4FCBA9340747}"/>
              </a:ext>
            </a:extLst>
          </p:cNvPr>
          <p:cNvSpPr txBox="1"/>
          <p:nvPr/>
        </p:nvSpPr>
        <p:spPr>
          <a:xfrm>
            <a:off x="3406429" y="1541498"/>
            <a:ext cx="1712220" cy="369332"/>
          </a:xfrm>
          <a:prstGeom prst="rect">
            <a:avLst/>
          </a:prstGeom>
          <a:solidFill>
            <a:schemeClr val="accent3"/>
          </a:solidFill>
        </p:spPr>
        <p:txBody>
          <a:bodyPr wrap="square" rtlCol="0">
            <a:spAutoFit/>
          </a:bodyPr>
          <a:lstStyle/>
          <a:p>
            <a:r>
              <a:rPr lang="fr-CH">
                <a:solidFill>
                  <a:schemeClr val="bg1"/>
                </a:solidFill>
              </a:rPr>
              <a:t>Conservation</a:t>
            </a:r>
            <a:endParaRPr lang="en-HU">
              <a:solidFill>
                <a:schemeClr val="bg1"/>
              </a:solidFill>
            </a:endParaRPr>
          </a:p>
        </p:txBody>
      </p:sp>
      <p:grpSp>
        <p:nvGrpSpPr>
          <p:cNvPr id="17" name="Group 16">
            <a:extLst>
              <a:ext uri="{FF2B5EF4-FFF2-40B4-BE49-F238E27FC236}">
                <a16:creationId xmlns:a16="http://schemas.microsoft.com/office/drawing/2014/main" id="{1124109D-341C-1307-5F6A-87C31A34AF1A}"/>
              </a:ext>
            </a:extLst>
          </p:cNvPr>
          <p:cNvGrpSpPr/>
          <p:nvPr/>
        </p:nvGrpSpPr>
        <p:grpSpPr>
          <a:xfrm>
            <a:off x="9945796" y="2944368"/>
            <a:ext cx="1874512" cy="2360942"/>
            <a:chOff x="10224388" y="3429001"/>
            <a:chExt cx="1874512" cy="2360942"/>
          </a:xfrm>
        </p:grpSpPr>
        <p:sp>
          <p:nvSpPr>
            <p:cNvPr id="2" name="Oval 1">
              <a:extLst>
                <a:ext uri="{FF2B5EF4-FFF2-40B4-BE49-F238E27FC236}">
                  <a16:creationId xmlns:a16="http://schemas.microsoft.com/office/drawing/2014/main" id="{167F1463-CF13-06EF-23CC-92C9118F6FC8}"/>
                </a:ext>
              </a:extLst>
            </p:cNvPr>
            <p:cNvSpPr/>
            <p:nvPr/>
          </p:nvSpPr>
          <p:spPr>
            <a:xfrm>
              <a:off x="10224388" y="3704314"/>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pic>
          <p:nvPicPr>
            <p:cNvPr id="18" name="Picture 17">
              <a:extLst>
                <a:ext uri="{FF2B5EF4-FFF2-40B4-BE49-F238E27FC236}">
                  <a16:creationId xmlns:a16="http://schemas.microsoft.com/office/drawing/2014/main" id="{34219358-12EF-F687-742F-194C8ED02008}"/>
                </a:ext>
              </a:extLst>
            </p:cNvPr>
            <p:cNvPicPr>
              <a:picLocks noChangeAspect="1"/>
            </p:cNvPicPr>
            <p:nvPr/>
          </p:nvPicPr>
          <p:blipFill rotWithShape="1">
            <a:blip r:embed="rId3"/>
            <a:srcRect l="31311" t="19424" r="32170" b="22745"/>
            <a:stretch/>
          </p:blipFill>
          <p:spPr>
            <a:xfrm>
              <a:off x="10416209" y="3429001"/>
              <a:ext cx="1490870" cy="2360942"/>
            </a:xfrm>
            <a:prstGeom prst="rect">
              <a:avLst/>
            </a:prstGeom>
          </p:spPr>
        </p:pic>
      </p:grpSp>
      <p:sp>
        <p:nvSpPr>
          <p:cNvPr id="12" name="Google Shape;18;p31">
            <a:extLst>
              <a:ext uri="{FF2B5EF4-FFF2-40B4-BE49-F238E27FC236}">
                <a16:creationId xmlns:a16="http://schemas.microsoft.com/office/drawing/2014/main" id="{A04FE3A1-D780-A0D4-5A35-D229CFD4C04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25</a:t>
            </a:fld>
            <a:endParaRPr b="1">
              <a:solidFill>
                <a:schemeClr val="tx1">
                  <a:lumMod val="40000"/>
                  <a:lumOff val="60000"/>
                </a:schemeClr>
              </a:solidFill>
            </a:endParaRPr>
          </a:p>
        </p:txBody>
      </p:sp>
    </p:spTree>
    <p:extLst>
      <p:ext uri="{BB962C8B-B14F-4D97-AF65-F5344CB8AC3E}">
        <p14:creationId xmlns:p14="http://schemas.microsoft.com/office/powerpoint/2010/main" val="4192576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4C7A5B9-7AC3-F4DF-8F5C-9A050CA99960}"/>
              </a:ext>
            </a:extLst>
          </p:cNvPr>
          <p:cNvSpPr txBox="1">
            <a:spLocks/>
          </p:cNvSpPr>
          <p:nvPr/>
        </p:nvSpPr>
        <p:spPr>
          <a:xfrm>
            <a:off x="0" y="309276"/>
            <a:ext cx="12078269" cy="1499616"/>
          </a:xfrm>
          <a:prstGeom prst="rect">
            <a:avLst/>
          </a:prstGeom>
        </p:spPr>
        <p:txBody>
          <a:bodyPr lIns="91440" tIns="45720" rIns="91440" bIns="45720" anchor="t">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a:lnSpc>
                <a:spcPct val="100000"/>
              </a:lnSpc>
            </a:pPr>
            <a:r>
              <a:rPr lang="en-GB" sz="4400">
                <a:solidFill>
                  <a:schemeClr val="accent1"/>
                </a:solidFill>
                <a:latin typeface="Trebuchet MS"/>
              </a:rPr>
              <a:t>Sample in Alkaline Peptone Water (APW)</a:t>
            </a:r>
          </a:p>
        </p:txBody>
      </p:sp>
      <p:cxnSp>
        <p:nvCxnSpPr>
          <p:cNvPr id="24" name="Straight Connector 23">
            <a:extLst>
              <a:ext uri="{FF2B5EF4-FFF2-40B4-BE49-F238E27FC236}">
                <a16:creationId xmlns:a16="http://schemas.microsoft.com/office/drawing/2014/main" id="{0D35ACF8-36FA-049F-1164-719A4BEEA7AF}"/>
              </a:ext>
            </a:extLst>
          </p:cNvPr>
          <p:cNvCxnSpPr>
            <a:cxnSpLocks/>
          </p:cNvCxnSpPr>
          <p:nvPr/>
        </p:nvCxnSpPr>
        <p:spPr>
          <a:xfrm>
            <a:off x="3886200" y="999450"/>
            <a:ext cx="7354957" cy="13078"/>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10" name="Group 9">
            <a:extLst>
              <a:ext uri="{FF2B5EF4-FFF2-40B4-BE49-F238E27FC236}">
                <a16:creationId xmlns:a16="http://schemas.microsoft.com/office/drawing/2014/main" id="{BB764DBF-27C8-A7A8-7928-040C0A58BE92}"/>
              </a:ext>
            </a:extLst>
          </p:cNvPr>
          <p:cNvGrpSpPr/>
          <p:nvPr/>
        </p:nvGrpSpPr>
        <p:grpSpPr>
          <a:xfrm>
            <a:off x="334651" y="1844774"/>
            <a:ext cx="2243914" cy="2118812"/>
            <a:chOff x="1214903" y="1671088"/>
            <a:chExt cx="2243914" cy="2118812"/>
          </a:xfrm>
        </p:grpSpPr>
        <p:sp>
          <p:nvSpPr>
            <p:cNvPr id="21" name="Oval 20">
              <a:extLst>
                <a:ext uri="{FF2B5EF4-FFF2-40B4-BE49-F238E27FC236}">
                  <a16:creationId xmlns:a16="http://schemas.microsoft.com/office/drawing/2014/main" id="{C526CF4C-DCEA-8C3A-29D1-87821A3B105B}"/>
                </a:ext>
              </a:extLst>
            </p:cNvPr>
            <p:cNvSpPr/>
            <p:nvPr/>
          </p:nvSpPr>
          <p:spPr>
            <a:xfrm>
              <a:off x="1340005" y="1671088"/>
              <a:ext cx="2118812" cy="2118812"/>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2" name="TextBox 21">
              <a:extLst>
                <a:ext uri="{FF2B5EF4-FFF2-40B4-BE49-F238E27FC236}">
                  <a16:creationId xmlns:a16="http://schemas.microsoft.com/office/drawing/2014/main" id="{85234930-41A3-AD81-40FE-D81E46A5F5B0}"/>
                </a:ext>
              </a:extLst>
            </p:cNvPr>
            <p:cNvSpPr txBox="1"/>
            <p:nvPr/>
          </p:nvSpPr>
          <p:spPr>
            <a:xfrm>
              <a:off x="1340005" y="2257561"/>
              <a:ext cx="2118812" cy="1077218"/>
            </a:xfrm>
            <a:prstGeom prst="rect">
              <a:avLst/>
            </a:prstGeom>
            <a:noFill/>
          </p:spPr>
          <p:txBody>
            <a:bodyPr wrap="square" rtlCol="0">
              <a:spAutoFit/>
            </a:bodyPr>
            <a:lstStyle/>
            <a:p>
              <a:pPr algn="ctr">
                <a:spcAft>
                  <a:spcPts val="600"/>
                </a:spcAft>
              </a:pPr>
              <a:r>
                <a:rPr lang="en-HU" sz="1600" b="1">
                  <a:solidFill>
                    <a:schemeClr val="accent1"/>
                  </a:solidFill>
                  <a:latin typeface="Trebuchet MS" panose="020B0703020202090204" pitchFamily="34" charset="0"/>
                </a:rPr>
                <a:t>APW</a:t>
              </a:r>
              <a:br>
                <a:rPr lang="en-HU" sz="1600">
                  <a:latin typeface="Trebuchet MS" panose="020B0703020202090204" pitchFamily="34" charset="0"/>
                </a:rPr>
              </a:br>
              <a:r>
                <a:rPr lang="en-HU" sz="1600">
                  <a:latin typeface="Trebuchet MS" panose="020B0703020202090204" pitchFamily="34" charset="0"/>
                </a:rPr>
                <a:t>tubes with screw cap, transfer pipettes or swabs</a:t>
              </a:r>
            </a:p>
          </p:txBody>
        </p:sp>
        <p:sp>
          <p:nvSpPr>
            <p:cNvPr id="23" name="TextBox 22">
              <a:extLst>
                <a:ext uri="{FF2B5EF4-FFF2-40B4-BE49-F238E27FC236}">
                  <a16:creationId xmlns:a16="http://schemas.microsoft.com/office/drawing/2014/main" id="{7F2FF0D6-1749-EF8B-1F40-BCA79BFA8A83}"/>
                </a:ext>
              </a:extLst>
            </p:cNvPr>
            <p:cNvSpPr txBox="1"/>
            <p:nvPr/>
          </p:nvSpPr>
          <p:spPr>
            <a:xfrm>
              <a:off x="1214903" y="1718833"/>
              <a:ext cx="1860605" cy="369332"/>
            </a:xfrm>
            <a:prstGeom prst="rect">
              <a:avLst/>
            </a:prstGeom>
            <a:solidFill>
              <a:schemeClr val="bg2">
                <a:lumMod val="25000"/>
              </a:schemeClr>
            </a:solidFill>
          </p:spPr>
          <p:txBody>
            <a:bodyPr wrap="square" rtlCol="0">
              <a:spAutoFit/>
            </a:bodyPr>
            <a:lstStyle/>
            <a:p>
              <a:r>
                <a:rPr lang="en-HU">
                  <a:solidFill>
                    <a:schemeClr val="bg1"/>
                  </a:solidFill>
                </a:rPr>
                <a:t>Material Required</a:t>
              </a:r>
            </a:p>
          </p:txBody>
        </p:sp>
      </p:grpSp>
      <p:sp>
        <p:nvSpPr>
          <p:cNvPr id="3" name="TextBox 2">
            <a:extLst>
              <a:ext uri="{FF2B5EF4-FFF2-40B4-BE49-F238E27FC236}">
                <a16:creationId xmlns:a16="http://schemas.microsoft.com/office/drawing/2014/main" id="{F022594E-45E5-A651-168C-2736152E408B}"/>
              </a:ext>
            </a:extLst>
          </p:cNvPr>
          <p:cNvSpPr txBox="1"/>
          <p:nvPr/>
        </p:nvSpPr>
        <p:spPr>
          <a:xfrm>
            <a:off x="3805686" y="3976282"/>
            <a:ext cx="7435457" cy="2369636"/>
          </a:xfrm>
          <a:prstGeom prst="rect">
            <a:avLst/>
          </a:prstGeom>
          <a:noFill/>
          <a:ln w="3175">
            <a:solidFill>
              <a:schemeClr val="bg2">
                <a:lumMod val="25000"/>
              </a:schemeClr>
            </a:solidFill>
          </a:ln>
        </p:spPr>
        <p:txBody>
          <a:bodyPr wrap="square" lIns="91440" tIns="251999" rIns="91440" bIns="144000" rtlCol="0" anchor="t">
            <a:spAutoFit/>
          </a:bodyPr>
          <a:lstStyle/>
          <a:p>
            <a:pPr marL="285750" indent="-285750">
              <a:spcAft>
                <a:spcPts val="1200"/>
              </a:spcAft>
              <a:buClr>
                <a:schemeClr val="accent1"/>
              </a:buClr>
              <a:buFont typeface="Arial" panose="020B0604020202020204" pitchFamily="34" charset="0"/>
              <a:buChar char="•"/>
            </a:pPr>
            <a:r>
              <a:rPr lang="en-GB">
                <a:latin typeface="Trebuchet MS"/>
              </a:rPr>
              <a:t>Transfer faecal matter from initial container </a:t>
            </a:r>
            <a:br>
              <a:rPr lang="en-GB">
                <a:latin typeface="Trebuchet MS" panose="020B0703020202090204" pitchFamily="34" charset="0"/>
              </a:rPr>
            </a:br>
            <a:r>
              <a:rPr lang="en-GB">
                <a:latin typeface="Trebuchet MS"/>
              </a:rPr>
              <a:t>into APW tube.</a:t>
            </a:r>
          </a:p>
          <a:p>
            <a:pPr marL="285750" indent="-285750">
              <a:spcAft>
                <a:spcPts val="1200"/>
              </a:spcAft>
              <a:buClr>
                <a:schemeClr val="accent1"/>
              </a:buClr>
              <a:buFont typeface="Arial" panose="020B0604020202020204" pitchFamily="34" charset="0"/>
              <a:buChar char="•"/>
            </a:pPr>
            <a:r>
              <a:rPr lang="en-US" sz="1800">
                <a:latin typeface="Trebuchet MS"/>
              </a:rPr>
              <a:t>Parafilm or sealing tape to seal container and </a:t>
            </a:r>
            <a:br>
              <a:rPr lang="en-US" sz="1800">
                <a:latin typeface="Trebuchet MS" panose="020B0703020202090204" pitchFamily="34" charset="0"/>
              </a:rPr>
            </a:br>
            <a:r>
              <a:rPr lang="en-US" sz="1800">
                <a:latin typeface="Trebuchet MS"/>
              </a:rPr>
              <a:t>prevent leakage</a:t>
            </a:r>
            <a:r>
              <a:rPr lang="en-US">
                <a:latin typeface="Trebuchet MS"/>
              </a:rPr>
              <a:t> when possible</a:t>
            </a:r>
            <a:r>
              <a:rPr lang="en-US" sz="1800">
                <a:latin typeface="Trebuchet MS"/>
              </a:rPr>
              <a:t>!</a:t>
            </a:r>
            <a:endParaRPr lang="en-GB">
              <a:latin typeface="Trebuchet MS"/>
            </a:endParaRPr>
          </a:p>
          <a:p>
            <a:pPr marL="285750" indent="-285750">
              <a:spcAft>
                <a:spcPts val="1200"/>
              </a:spcAft>
              <a:buClr>
                <a:schemeClr val="accent1"/>
              </a:buClr>
              <a:buFont typeface="Arial" panose="020B0604020202020204" pitchFamily="34" charset="0"/>
              <a:buChar char="•"/>
            </a:pPr>
            <a:r>
              <a:rPr lang="en-GB" b="1">
                <a:solidFill>
                  <a:schemeClr val="accent1"/>
                </a:solidFill>
                <a:latin typeface="Trebuchet MS"/>
              </a:rPr>
              <a:t>NOTE: </a:t>
            </a:r>
            <a:r>
              <a:rPr lang="en-GB">
                <a:latin typeface="Trebuchet MS"/>
              </a:rPr>
              <a:t>the faecal matter should not exceed 10% </a:t>
            </a:r>
            <a:br>
              <a:rPr lang="en-GB">
                <a:latin typeface="Trebuchet MS" panose="020B0703020202090204" pitchFamily="34" charset="0"/>
              </a:rPr>
            </a:br>
            <a:r>
              <a:rPr lang="en-GB">
                <a:latin typeface="Trebuchet MS"/>
              </a:rPr>
              <a:t>of the volume of the APW enrichment.</a:t>
            </a:r>
            <a:endParaRPr lang="en-HU">
              <a:latin typeface="Trebuchet MS"/>
            </a:endParaRPr>
          </a:p>
        </p:txBody>
      </p:sp>
      <p:sp>
        <p:nvSpPr>
          <p:cNvPr id="9" name="TextBox 8">
            <a:extLst>
              <a:ext uri="{FF2B5EF4-FFF2-40B4-BE49-F238E27FC236}">
                <a16:creationId xmlns:a16="http://schemas.microsoft.com/office/drawing/2014/main" id="{E0D58745-8389-C282-4199-CD3B6B1ED751}"/>
              </a:ext>
            </a:extLst>
          </p:cNvPr>
          <p:cNvSpPr txBox="1"/>
          <p:nvPr/>
        </p:nvSpPr>
        <p:spPr>
          <a:xfrm>
            <a:off x="3805686" y="2035949"/>
            <a:ext cx="7435467" cy="1538640"/>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spcAft>
                <a:spcPts val="1200"/>
              </a:spcAft>
              <a:buClr>
                <a:schemeClr val="accent1"/>
              </a:buClr>
              <a:buFont typeface="Arial" panose="020B0604020202020204" pitchFamily="34" charset="0"/>
              <a:buChar char="•"/>
            </a:pPr>
            <a:r>
              <a:rPr lang="en-US">
                <a:latin typeface="Trebuchet MS"/>
              </a:rPr>
              <a:t>For testing</a:t>
            </a:r>
            <a:r>
              <a:rPr lang="en-US" sz="1800">
                <a:latin typeface="Trebuchet MS"/>
              </a:rPr>
              <a:t> </a:t>
            </a:r>
            <a:r>
              <a:rPr lang="en-US">
                <a:latin typeface="Trebuchet MS"/>
              </a:rPr>
              <a:t>within</a:t>
            </a:r>
            <a:r>
              <a:rPr lang="en-US" sz="1800">
                <a:latin typeface="Trebuchet MS"/>
              </a:rPr>
              <a:t> 24 hours</a:t>
            </a:r>
            <a:r>
              <a:rPr lang="en-US">
                <a:latin typeface="Trebuchet MS"/>
              </a:rPr>
              <a:t> from collection only.</a:t>
            </a:r>
            <a:endParaRPr lang="en-US" sz="1800">
              <a:latin typeface="Trebuchet MS"/>
            </a:endParaRPr>
          </a:p>
          <a:p>
            <a:pPr marL="285750" indent="-285750">
              <a:spcAft>
                <a:spcPts val="1200"/>
              </a:spcAft>
              <a:buClr>
                <a:schemeClr val="accent1"/>
              </a:buClr>
              <a:buFont typeface="Arial" panose="020B0604020202020204" pitchFamily="34" charset="0"/>
              <a:buChar char="•"/>
            </a:pPr>
            <a:r>
              <a:rPr lang="en-US" sz="1800">
                <a:latin typeface="Trebuchet MS"/>
              </a:rPr>
              <a:t>Should be transported at ambient temperatures (22 </a:t>
            </a:r>
            <a:r>
              <a:rPr lang="en-US" sz="1800" baseline="30000" err="1">
                <a:latin typeface="Trebuchet MS"/>
              </a:rPr>
              <a:t>o</a:t>
            </a:r>
            <a:r>
              <a:rPr lang="en-US" sz="1800" err="1">
                <a:latin typeface="Trebuchet MS"/>
              </a:rPr>
              <a:t>C</a:t>
            </a:r>
            <a:r>
              <a:rPr lang="en-US" sz="1800">
                <a:latin typeface="Trebuchet MS"/>
              </a:rPr>
              <a:t> – 25 </a:t>
            </a:r>
            <a:r>
              <a:rPr lang="en-US" sz="1800" baseline="30000" err="1">
                <a:latin typeface="Trebuchet MS"/>
              </a:rPr>
              <a:t>o</a:t>
            </a:r>
            <a:r>
              <a:rPr lang="en-US" sz="1800" err="1">
                <a:latin typeface="Trebuchet MS"/>
              </a:rPr>
              <a:t>C</a:t>
            </a:r>
            <a:r>
              <a:rPr lang="en-US">
                <a:latin typeface="Trebuchet MS"/>
              </a:rPr>
              <a:t>).</a:t>
            </a:r>
            <a:endParaRPr lang="en-US" sz="1800">
              <a:latin typeface="Trebuchet MS"/>
            </a:endParaRPr>
          </a:p>
          <a:p>
            <a:pPr marL="285750" indent="-285750">
              <a:spcAft>
                <a:spcPts val="1200"/>
              </a:spcAft>
              <a:buClr>
                <a:schemeClr val="accent1"/>
              </a:buClr>
              <a:buFont typeface="Arial" panose="020B0604020202020204" pitchFamily="34" charset="0"/>
              <a:buChar char="•"/>
            </a:pPr>
            <a:r>
              <a:rPr lang="en-US" sz="1800">
                <a:latin typeface="Trebuchet MS"/>
              </a:rPr>
              <a:t>Keep container out of direct sunlight</a:t>
            </a:r>
            <a:r>
              <a:rPr lang="en-US">
                <a:latin typeface="Trebuchet MS"/>
              </a:rPr>
              <a:t>.</a:t>
            </a:r>
            <a:endParaRPr lang="en-US" sz="1800">
              <a:latin typeface="Trebuchet MS"/>
            </a:endParaRPr>
          </a:p>
        </p:txBody>
      </p:sp>
      <p:sp>
        <p:nvSpPr>
          <p:cNvPr id="19" name="TextBox 18">
            <a:extLst>
              <a:ext uri="{FF2B5EF4-FFF2-40B4-BE49-F238E27FC236}">
                <a16:creationId xmlns:a16="http://schemas.microsoft.com/office/drawing/2014/main" id="{5806EBB5-80FA-2041-72E3-4F5792387F98}"/>
              </a:ext>
            </a:extLst>
          </p:cNvPr>
          <p:cNvSpPr txBox="1"/>
          <p:nvPr/>
        </p:nvSpPr>
        <p:spPr>
          <a:xfrm>
            <a:off x="3406429" y="1750217"/>
            <a:ext cx="1712220" cy="369332"/>
          </a:xfrm>
          <a:prstGeom prst="rect">
            <a:avLst/>
          </a:prstGeom>
          <a:solidFill>
            <a:schemeClr val="accent3"/>
          </a:solidFill>
        </p:spPr>
        <p:txBody>
          <a:bodyPr wrap="square" rtlCol="0">
            <a:spAutoFit/>
          </a:bodyPr>
          <a:lstStyle/>
          <a:p>
            <a:r>
              <a:rPr lang="fr-CH">
                <a:solidFill>
                  <a:schemeClr val="bg1"/>
                </a:solidFill>
              </a:rPr>
              <a:t>Conservation</a:t>
            </a:r>
            <a:endParaRPr lang="en-HU">
              <a:solidFill>
                <a:schemeClr val="bg1"/>
              </a:solidFill>
            </a:endParaRPr>
          </a:p>
        </p:txBody>
      </p:sp>
      <p:sp>
        <p:nvSpPr>
          <p:cNvPr id="25" name="TextBox 24">
            <a:extLst>
              <a:ext uri="{FF2B5EF4-FFF2-40B4-BE49-F238E27FC236}">
                <a16:creationId xmlns:a16="http://schemas.microsoft.com/office/drawing/2014/main" id="{8A74C11A-B68D-BC12-DC3F-F37BD1169539}"/>
              </a:ext>
            </a:extLst>
          </p:cNvPr>
          <p:cNvSpPr txBox="1"/>
          <p:nvPr/>
        </p:nvSpPr>
        <p:spPr>
          <a:xfrm>
            <a:off x="3407761" y="3780950"/>
            <a:ext cx="1712220" cy="369332"/>
          </a:xfrm>
          <a:prstGeom prst="rect">
            <a:avLst/>
          </a:prstGeom>
          <a:solidFill>
            <a:schemeClr val="accent3"/>
          </a:solidFill>
        </p:spPr>
        <p:txBody>
          <a:bodyPr wrap="square" rtlCol="0">
            <a:spAutoFit/>
          </a:bodyPr>
          <a:lstStyle/>
          <a:p>
            <a:r>
              <a:rPr lang="fr-CH" err="1">
                <a:solidFill>
                  <a:schemeClr val="bg1"/>
                </a:solidFill>
              </a:rPr>
              <a:t>Procedure</a:t>
            </a:r>
            <a:endParaRPr lang="en-HU">
              <a:solidFill>
                <a:schemeClr val="bg1"/>
              </a:solidFill>
            </a:endParaRPr>
          </a:p>
        </p:txBody>
      </p:sp>
      <p:grpSp>
        <p:nvGrpSpPr>
          <p:cNvPr id="26" name="Group 25">
            <a:extLst>
              <a:ext uri="{FF2B5EF4-FFF2-40B4-BE49-F238E27FC236}">
                <a16:creationId xmlns:a16="http://schemas.microsoft.com/office/drawing/2014/main" id="{D7E9EDA3-C558-1B4E-36DB-8FA2E55F74E6}"/>
              </a:ext>
            </a:extLst>
          </p:cNvPr>
          <p:cNvGrpSpPr/>
          <p:nvPr/>
        </p:nvGrpSpPr>
        <p:grpSpPr>
          <a:xfrm>
            <a:off x="10053936" y="3081131"/>
            <a:ext cx="1874512" cy="2534478"/>
            <a:chOff x="10053936" y="3081131"/>
            <a:chExt cx="1874512" cy="2534478"/>
          </a:xfrm>
        </p:grpSpPr>
        <p:sp>
          <p:nvSpPr>
            <p:cNvPr id="2" name="Oval 1">
              <a:extLst>
                <a:ext uri="{FF2B5EF4-FFF2-40B4-BE49-F238E27FC236}">
                  <a16:creationId xmlns:a16="http://schemas.microsoft.com/office/drawing/2014/main" id="{BA914224-D688-8CD1-4029-60B5A6E55B41}"/>
                </a:ext>
              </a:extLst>
            </p:cNvPr>
            <p:cNvSpPr/>
            <p:nvPr/>
          </p:nvSpPr>
          <p:spPr>
            <a:xfrm>
              <a:off x="10053936" y="3548270"/>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pic>
          <p:nvPicPr>
            <p:cNvPr id="16" name="Picture 15">
              <a:extLst>
                <a:ext uri="{FF2B5EF4-FFF2-40B4-BE49-F238E27FC236}">
                  <a16:creationId xmlns:a16="http://schemas.microsoft.com/office/drawing/2014/main" id="{472630A4-250A-DE16-B65A-D3BF5C2F338C}"/>
                </a:ext>
              </a:extLst>
            </p:cNvPr>
            <p:cNvPicPr>
              <a:picLocks noChangeAspect="1"/>
            </p:cNvPicPr>
            <p:nvPr/>
          </p:nvPicPr>
          <p:blipFill rotWithShape="1">
            <a:blip r:embed="rId3"/>
            <a:srcRect l="36803" t="18888" r="35093" b="17654"/>
            <a:stretch/>
          </p:blipFill>
          <p:spPr>
            <a:xfrm>
              <a:off x="10496390" y="3081131"/>
              <a:ext cx="1122453" cy="2534478"/>
            </a:xfrm>
            <a:prstGeom prst="rect">
              <a:avLst/>
            </a:prstGeom>
          </p:spPr>
        </p:pic>
      </p:grpSp>
      <p:cxnSp>
        <p:nvCxnSpPr>
          <p:cNvPr id="4" name="Straight Connector 3">
            <a:extLst>
              <a:ext uri="{FF2B5EF4-FFF2-40B4-BE49-F238E27FC236}">
                <a16:creationId xmlns:a16="http://schemas.microsoft.com/office/drawing/2014/main" id="{ECDBA7DE-58E2-9C94-9116-849AE97DA427}"/>
              </a:ext>
            </a:extLst>
          </p:cNvPr>
          <p:cNvCxnSpPr>
            <a:cxnSpLocks/>
          </p:cNvCxnSpPr>
          <p:nvPr/>
        </p:nvCxnSpPr>
        <p:spPr>
          <a:xfrm>
            <a:off x="3057117" y="1651508"/>
            <a:ext cx="0" cy="4725436"/>
          </a:xfrm>
          <a:prstGeom prst="line">
            <a:avLst/>
          </a:prstGeom>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99290B5-536D-E13D-77E1-DF4AEF96A43F}"/>
              </a:ext>
            </a:extLst>
          </p:cNvPr>
          <p:cNvGrpSpPr/>
          <p:nvPr/>
        </p:nvGrpSpPr>
        <p:grpSpPr>
          <a:xfrm>
            <a:off x="240527" y="4423846"/>
            <a:ext cx="2391944" cy="1604914"/>
            <a:chOff x="8930911" y="4326160"/>
            <a:chExt cx="2391944" cy="1604914"/>
          </a:xfrm>
        </p:grpSpPr>
        <p:sp>
          <p:nvSpPr>
            <p:cNvPr id="6" name="TextBox 5">
              <a:extLst>
                <a:ext uri="{FF2B5EF4-FFF2-40B4-BE49-F238E27FC236}">
                  <a16:creationId xmlns:a16="http://schemas.microsoft.com/office/drawing/2014/main" id="{A8CBAF3B-9956-A57E-0C0B-FD67C313D7D1}"/>
                </a:ext>
              </a:extLst>
            </p:cNvPr>
            <p:cNvSpPr txBox="1"/>
            <p:nvPr/>
          </p:nvSpPr>
          <p:spPr>
            <a:xfrm>
              <a:off x="9254012" y="4704810"/>
              <a:ext cx="2068843" cy="1226264"/>
            </a:xfrm>
            <a:prstGeom prst="rect">
              <a:avLst/>
            </a:prstGeom>
            <a:solidFill>
              <a:schemeClr val="accent3"/>
            </a:solidFill>
          </p:spPr>
          <p:txBody>
            <a:bodyPr wrap="square" lIns="91440" tIns="324000" rIns="91440" bIns="45720" rtlCol="0" anchor="ctr" anchorCtr="0">
              <a:noAutofit/>
            </a:bodyPr>
            <a:lstStyle/>
            <a:p>
              <a:pPr algn="ctr"/>
              <a:r>
                <a:rPr lang="en-GB" sz="1600">
                  <a:solidFill>
                    <a:schemeClr val="bg1"/>
                  </a:solidFill>
                  <a:latin typeface="Trebuchet MS"/>
                </a:rPr>
                <a:t>RDT </a:t>
              </a:r>
              <a:endParaRPr lang="en-GB" sz="1600">
                <a:solidFill>
                  <a:schemeClr val="bg1"/>
                </a:solidFill>
                <a:latin typeface="Trebuchet MS" panose="020B0703020202090204" pitchFamily="34" charset="0"/>
              </a:endParaRPr>
            </a:p>
            <a:p>
              <a:pPr algn="ctr"/>
              <a:r>
                <a:rPr lang="en-GB" sz="1600">
                  <a:solidFill>
                    <a:schemeClr val="bg1"/>
                  </a:solidFill>
                  <a:latin typeface="Trebuchet MS"/>
                </a:rPr>
                <a:t>Culture</a:t>
              </a:r>
            </a:p>
            <a:p>
              <a:pPr algn="ctr"/>
              <a:r>
                <a:rPr lang="en-GB" sz="1600">
                  <a:solidFill>
                    <a:schemeClr val="bg1"/>
                  </a:solidFill>
                  <a:latin typeface="Trebuchet MS"/>
                </a:rPr>
                <a:t>PCR...</a:t>
              </a:r>
            </a:p>
          </p:txBody>
        </p:sp>
        <p:sp>
          <p:nvSpPr>
            <p:cNvPr id="7" name="TextBox 6">
              <a:extLst>
                <a:ext uri="{FF2B5EF4-FFF2-40B4-BE49-F238E27FC236}">
                  <a16:creationId xmlns:a16="http://schemas.microsoft.com/office/drawing/2014/main" id="{903BA85B-5312-AF2A-2B87-7C1FEF034E1E}"/>
                </a:ext>
              </a:extLst>
            </p:cNvPr>
            <p:cNvSpPr txBox="1"/>
            <p:nvPr/>
          </p:nvSpPr>
          <p:spPr>
            <a:xfrm>
              <a:off x="8930911" y="4326160"/>
              <a:ext cx="1879135" cy="657910"/>
            </a:xfrm>
            <a:prstGeom prst="rect">
              <a:avLst/>
            </a:prstGeom>
            <a:solidFill>
              <a:schemeClr val="bg2">
                <a:lumMod val="25000"/>
              </a:schemeClr>
            </a:solidFill>
          </p:spPr>
          <p:txBody>
            <a:bodyPr wrap="square" lIns="91440" tIns="45720" rIns="91440" bIns="45720" rtlCol="0" anchor="t">
              <a:spAutoFit/>
            </a:bodyPr>
            <a:lstStyle/>
            <a:p>
              <a:r>
                <a:rPr lang="en-GB">
                  <a:solidFill>
                    <a:schemeClr val="bg1"/>
                  </a:solidFill>
                </a:rPr>
                <a:t>Compatibility with testing methods</a:t>
              </a:r>
            </a:p>
          </p:txBody>
        </p:sp>
      </p:grpSp>
      <p:sp>
        <p:nvSpPr>
          <p:cNvPr id="11" name="Google Shape;18;p31">
            <a:extLst>
              <a:ext uri="{FF2B5EF4-FFF2-40B4-BE49-F238E27FC236}">
                <a16:creationId xmlns:a16="http://schemas.microsoft.com/office/drawing/2014/main" id="{DFFA3361-6E03-F8DD-C116-4A5CC3A739FA}"/>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26</a:t>
            </a:fld>
            <a:endParaRPr b="1">
              <a:solidFill>
                <a:schemeClr val="tx1">
                  <a:lumMod val="40000"/>
                  <a:lumOff val="60000"/>
                </a:schemeClr>
              </a:solidFill>
            </a:endParaRPr>
          </a:p>
        </p:txBody>
      </p:sp>
    </p:spTree>
    <p:extLst>
      <p:ext uri="{BB962C8B-B14F-4D97-AF65-F5344CB8AC3E}">
        <p14:creationId xmlns:p14="http://schemas.microsoft.com/office/powerpoint/2010/main" val="3527907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1614001-65C8-57BB-8C27-6381BBD26E69}"/>
              </a:ext>
            </a:extLst>
          </p:cNvPr>
          <p:cNvSpPr txBox="1">
            <a:spLocks/>
          </p:cNvSpPr>
          <p:nvPr/>
        </p:nvSpPr>
        <p:spPr>
          <a:xfrm>
            <a:off x="1015890" y="309276"/>
            <a:ext cx="10245668" cy="1499616"/>
          </a:xfrm>
          <a:prstGeom prst="rect">
            <a:avLst/>
          </a:prstGeom>
        </p:spPr>
        <p:txBody>
          <a:bodyPr lIns="91440" tIns="45720" rIns="91440" bIns="45720" anchor="t">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a:lnSpc>
                <a:spcPct val="100000"/>
              </a:lnSpc>
            </a:pPr>
            <a:r>
              <a:rPr lang="en-GB" sz="4400">
                <a:solidFill>
                  <a:schemeClr val="accent1"/>
                </a:solidFill>
                <a:latin typeface="Trebuchet MS"/>
              </a:rPr>
              <a:t>SAMPLE ON Wet Filter paper</a:t>
            </a:r>
          </a:p>
        </p:txBody>
      </p:sp>
      <p:cxnSp>
        <p:nvCxnSpPr>
          <p:cNvPr id="24" name="Straight Connector 23">
            <a:extLst>
              <a:ext uri="{FF2B5EF4-FFF2-40B4-BE49-F238E27FC236}">
                <a16:creationId xmlns:a16="http://schemas.microsoft.com/office/drawing/2014/main" id="{C39B269A-15F0-5F79-027D-9209F3AD6A7B}"/>
              </a:ext>
            </a:extLst>
          </p:cNvPr>
          <p:cNvCxnSpPr>
            <a:cxnSpLocks/>
          </p:cNvCxnSpPr>
          <p:nvPr/>
        </p:nvCxnSpPr>
        <p:spPr>
          <a:xfrm>
            <a:off x="5295465" y="985229"/>
            <a:ext cx="5019924"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20" name="Group 19">
            <a:extLst>
              <a:ext uri="{FF2B5EF4-FFF2-40B4-BE49-F238E27FC236}">
                <a16:creationId xmlns:a16="http://schemas.microsoft.com/office/drawing/2014/main" id="{A6BFD027-9434-7B40-DB62-CC0194A2CC98}"/>
              </a:ext>
            </a:extLst>
          </p:cNvPr>
          <p:cNvGrpSpPr/>
          <p:nvPr/>
        </p:nvGrpSpPr>
        <p:grpSpPr>
          <a:xfrm>
            <a:off x="188028" y="1489766"/>
            <a:ext cx="2679591" cy="2679590"/>
            <a:chOff x="224189" y="3923968"/>
            <a:chExt cx="2679591" cy="2679590"/>
          </a:xfrm>
        </p:grpSpPr>
        <p:sp>
          <p:nvSpPr>
            <p:cNvPr id="21" name="Oval 20">
              <a:extLst>
                <a:ext uri="{FF2B5EF4-FFF2-40B4-BE49-F238E27FC236}">
                  <a16:creationId xmlns:a16="http://schemas.microsoft.com/office/drawing/2014/main" id="{1DB91993-724C-10A9-8B13-98E36B080D25}"/>
                </a:ext>
              </a:extLst>
            </p:cNvPr>
            <p:cNvSpPr/>
            <p:nvPr/>
          </p:nvSpPr>
          <p:spPr>
            <a:xfrm>
              <a:off x="224190" y="3923968"/>
              <a:ext cx="2679590" cy="2679590"/>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2" name="TextBox 21">
              <a:extLst>
                <a:ext uri="{FF2B5EF4-FFF2-40B4-BE49-F238E27FC236}">
                  <a16:creationId xmlns:a16="http://schemas.microsoft.com/office/drawing/2014/main" id="{8C10BE33-120B-D867-336C-B18BFBE4DB0B}"/>
                </a:ext>
              </a:extLst>
            </p:cNvPr>
            <p:cNvSpPr txBox="1"/>
            <p:nvPr/>
          </p:nvSpPr>
          <p:spPr>
            <a:xfrm>
              <a:off x="224189" y="4394946"/>
              <a:ext cx="2679591" cy="1815882"/>
            </a:xfrm>
            <a:prstGeom prst="rect">
              <a:avLst/>
            </a:prstGeom>
            <a:noFill/>
          </p:spPr>
          <p:txBody>
            <a:bodyPr wrap="square" lIns="91440" tIns="45720" rIns="91440" bIns="45720" rtlCol="0" anchor="t">
              <a:spAutoFit/>
            </a:bodyPr>
            <a:lstStyle/>
            <a:p>
              <a:pPr algn="ctr">
                <a:spcAft>
                  <a:spcPts val="600"/>
                </a:spcAft>
              </a:pPr>
              <a:r>
                <a:rPr lang="en-HU" sz="1600" b="1">
                  <a:solidFill>
                    <a:schemeClr val="accent1"/>
                  </a:solidFill>
                  <a:latin typeface="Trebuchet MS"/>
                </a:rPr>
                <a:t>WFP</a:t>
              </a:r>
              <a:br>
                <a:rPr lang="en-HU" sz="1600">
                  <a:latin typeface="Trebuchet MS" panose="020B0703020202090204" pitchFamily="34" charset="0"/>
                </a:rPr>
              </a:br>
              <a:r>
                <a:rPr lang="en-HU" sz="1600">
                  <a:latin typeface="Trebuchet MS"/>
                </a:rPr>
                <a:t>Filter paper discs </a:t>
              </a:r>
              <a:br>
                <a:rPr lang="en-HU" sz="1600">
                  <a:latin typeface="Trebuchet MS" panose="020B0703020202090204" pitchFamily="34" charset="0"/>
                </a:rPr>
              </a:br>
              <a:r>
                <a:rPr lang="en-HU" sz="1600">
                  <a:latin typeface="Trebuchet MS"/>
                </a:rPr>
                <a:t>(6mm Ø, non-sterile), </a:t>
              </a:r>
              <a:br>
                <a:rPr lang="en-HU" sz="1600">
                  <a:latin typeface="Trebuchet MS" panose="020B0703020202090204" pitchFamily="34" charset="0"/>
                </a:rPr>
              </a:br>
              <a:r>
                <a:rPr lang="en-HU" sz="1600">
                  <a:latin typeface="Trebuchet MS"/>
                </a:rPr>
                <a:t>sterile saline solution, forceps </a:t>
              </a:r>
              <a:br>
                <a:rPr lang="en-HU" sz="1600">
                  <a:latin typeface="Trebuchet MS" panose="020B0703020202090204" pitchFamily="34" charset="0"/>
                </a:rPr>
              </a:br>
              <a:r>
                <a:rPr lang="en-HU" sz="1600">
                  <a:latin typeface="Trebuchet MS"/>
                </a:rPr>
                <a:t>or needle, </a:t>
              </a:r>
              <a:br>
                <a:rPr lang="en-HU" sz="1600">
                  <a:latin typeface="Trebuchet MS" panose="020B0703020202090204" pitchFamily="34" charset="0"/>
                </a:rPr>
              </a:br>
              <a:r>
                <a:rPr lang="en-HU" sz="1600">
                  <a:latin typeface="Trebuchet MS"/>
                </a:rPr>
                <a:t>2ml tube (screw cap)</a:t>
              </a:r>
            </a:p>
          </p:txBody>
        </p:sp>
        <p:sp>
          <p:nvSpPr>
            <p:cNvPr id="23" name="TextBox 22">
              <a:extLst>
                <a:ext uri="{FF2B5EF4-FFF2-40B4-BE49-F238E27FC236}">
                  <a16:creationId xmlns:a16="http://schemas.microsoft.com/office/drawing/2014/main" id="{F00C12D3-777E-2309-3A84-0B102F827103}"/>
                </a:ext>
              </a:extLst>
            </p:cNvPr>
            <p:cNvSpPr txBox="1"/>
            <p:nvPr/>
          </p:nvSpPr>
          <p:spPr>
            <a:xfrm>
              <a:off x="225031" y="3970787"/>
              <a:ext cx="1860605" cy="369332"/>
            </a:xfrm>
            <a:prstGeom prst="rect">
              <a:avLst/>
            </a:prstGeom>
            <a:solidFill>
              <a:schemeClr val="bg2">
                <a:lumMod val="25000"/>
              </a:schemeClr>
            </a:solidFill>
          </p:spPr>
          <p:txBody>
            <a:bodyPr wrap="square" rtlCol="0">
              <a:spAutoFit/>
            </a:bodyPr>
            <a:lstStyle/>
            <a:p>
              <a:r>
                <a:rPr lang="en-HU">
                  <a:solidFill>
                    <a:schemeClr val="bg1"/>
                  </a:solidFill>
                </a:rPr>
                <a:t>Material Required</a:t>
              </a:r>
            </a:p>
          </p:txBody>
        </p:sp>
      </p:grpSp>
      <p:sp>
        <p:nvSpPr>
          <p:cNvPr id="9" name="TextBox 8">
            <a:extLst>
              <a:ext uri="{FF2B5EF4-FFF2-40B4-BE49-F238E27FC236}">
                <a16:creationId xmlns:a16="http://schemas.microsoft.com/office/drawing/2014/main" id="{94F4C984-C003-1A4B-DC50-B0ABEC9785DB}"/>
              </a:ext>
            </a:extLst>
          </p:cNvPr>
          <p:cNvSpPr txBox="1"/>
          <p:nvPr/>
        </p:nvSpPr>
        <p:spPr>
          <a:xfrm>
            <a:off x="3784110" y="4354211"/>
            <a:ext cx="7477446" cy="1230864"/>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buClr>
                <a:schemeClr val="accent1"/>
              </a:buClr>
              <a:buFont typeface="Arial" panose="020B0604020202020204" pitchFamily="34" charset="0"/>
              <a:buChar char="•"/>
            </a:pPr>
            <a:r>
              <a:rPr lang="en-GB">
                <a:latin typeface="Trebuchet MS"/>
              </a:rPr>
              <a:t>Dip filter paper disk into watery faecal material with </a:t>
            </a:r>
            <a:br>
              <a:rPr lang="en-GB">
                <a:latin typeface="Trebuchet MS" panose="020B0703020202090204" pitchFamily="34" charset="0"/>
              </a:rPr>
            </a:br>
            <a:r>
              <a:rPr lang="en-GB">
                <a:latin typeface="Trebuchet MS"/>
              </a:rPr>
              <a:t>single-use device (forceps, needle), transfer into tube, </a:t>
            </a:r>
            <a:br>
              <a:rPr lang="en-GB">
                <a:latin typeface="Trebuchet MS" panose="020B0703020202090204" pitchFamily="34" charset="0"/>
              </a:rPr>
            </a:br>
            <a:r>
              <a:rPr lang="en-GB">
                <a:latin typeface="Trebuchet MS"/>
              </a:rPr>
              <a:t>add 2 to 3 drops of sterile saline, close tube.</a:t>
            </a:r>
          </a:p>
        </p:txBody>
      </p:sp>
      <p:sp>
        <p:nvSpPr>
          <p:cNvPr id="12" name="TextBox 11">
            <a:extLst>
              <a:ext uri="{FF2B5EF4-FFF2-40B4-BE49-F238E27FC236}">
                <a16:creationId xmlns:a16="http://schemas.microsoft.com/office/drawing/2014/main" id="{0B9B1F2A-75CB-64BD-8E45-C56CC5545F6A}"/>
              </a:ext>
            </a:extLst>
          </p:cNvPr>
          <p:cNvSpPr txBox="1"/>
          <p:nvPr/>
        </p:nvSpPr>
        <p:spPr>
          <a:xfrm>
            <a:off x="3800081" y="1985203"/>
            <a:ext cx="7461474" cy="1538640"/>
          </a:xfrm>
          <a:prstGeom prst="rect">
            <a:avLst/>
          </a:prstGeom>
          <a:noFill/>
          <a:ln w="3175">
            <a:solidFill>
              <a:schemeClr val="bg2">
                <a:lumMod val="25000"/>
              </a:schemeClr>
            </a:solidFill>
          </a:ln>
        </p:spPr>
        <p:txBody>
          <a:bodyPr wrap="square" lIns="91440" tIns="216000" rIns="91440" bIns="180000" rtlCol="0" anchor="t">
            <a:spAutoFit/>
          </a:bodyPr>
          <a:lstStyle/>
          <a:p>
            <a:pPr marL="285750" indent="-285750">
              <a:spcAft>
                <a:spcPts val="1200"/>
              </a:spcAft>
              <a:buClr>
                <a:schemeClr val="accent1"/>
              </a:buClr>
              <a:buFont typeface="Arial" panose="020B0604020202020204" pitchFamily="34" charset="0"/>
              <a:buChar char="•"/>
            </a:pPr>
            <a:r>
              <a:rPr lang="en-US" dirty="0">
                <a:latin typeface="Trebuchet MS"/>
              </a:rPr>
              <a:t>For testing within 15 days from collection.</a:t>
            </a:r>
            <a:endParaRPr lang="en-US" dirty="0"/>
          </a:p>
          <a:p>
            <a:pPr marL="285750" indent="-285750">
              <a:spcAft>
                <a:spcPts val="1200"/>
              </a:spcAft>
              <a:buClr>
                <a:schemeClr val="accent1"/>
              </a:buClr>
              <a:buFont typeface="Arial" panose="020B0604020202020204" pitchFamily="34" charset="0"/>
              <a:buChar char="•"/>
            </a:pPr>
            <a:r>
              <a:rPr lang="en-US" dirty="0">
                <a:latin typeface="Trebuchet MS"/>
              </a:rPr>
              <a:t>Should be transported at ambient temperatures (22 </a:t>
            </a:r>
            <a:r>
              <a:rPr lang="en-US" baseline="30000" err="1">
                <a:latin typeface="Trebuchet MS"/>
              </a:rPr>
              <a:t>o</a:t>
            </a:r>
            <a:r>
              <a:rPr lang="en-US" err="1">
                <a:latin typeface="Trebuchet MS"/>
              </a:rPr>
              <a:t>C</a:t>
            </a:r>
            <a:r>
              <a:rPr lang="en-US" dirty="0">
                <a:latin typeface="Trebuchet MS"/>
              </a:rPr>
              <a:t> – 25 </a:t>
            </a:r>
            <a:r>
              <a:rPr lang="en-US" baseline="30000" err="1">
                <a:latin typeface="Trebuchet MS"/>
              </a:rPr>
              <a:t>o</a:t>
            </a:r>
            <a:r>
              <a:rPr lang="en-US" err="1">
                <a:latin typeface="Trebuchet MS"/>
              </a:rPr>
              <a:t>C</a:t>
            </a:r>
            <a:r>
              <a:rPr lang="en-US" dirty="0">
                <a:latin typeface="Trebuchet MS"/>
              </a:rPr>
              <a:t>).</a:t>
            </a:r>
          </a:p>
          <a:p>
            <a:pPr marL="285750" indent="-285750">
              <a:spcAft>
                <a:spcPts val="1200"/>
              </a:spcAft>
              <a:buClr>
                <a:schemeClr val="accent1"/>
              </a:buClr>
              <a:buFont typeface="Arial" panose="020B0604020202020204" pitchFamily="34" charset="0"/>
              <a:buChar char="•"/>
            </a:pPr>
            <a:r>
              <a:rPr lang="en-US" dirty="0">
                <a:latin typeface="Trebuchet MS"/>
              </a:rPr>
              <a:t>Keep container out of direct sunlight.</a:t>
            </a:r>
          </a:p>
        </p:txBody>
      </p:sp>
      <p:sp>
        <p:nvSpPr>
          <p:cNvPr id="26" name="TextBox 25">
            <a:extLst>
              <a:ext uri="{FF2B5EF4-FFF2-40B4-BE49-F238E27FC236}">
                <a16:creationId xmlns:a16="http://schemas.microsoft.com/office/drawing/2014/main" id="{CCAF27D0-E870-4464-ABBA-3FEB9E9F71E8}"/>
              </a:ext>
            </a:extLst>
          </p:cNvPr>
          <p:cNvSpPr txBox="1"/>
          <p:nvPr/>
        </p:nvSpPr>
        <p:spPr>
          <a:xfrm>
            <a:off x="313329" y="6278896"/>
            <a:ext cx="11274928" cy="276999"/>
          </a:xfrm>
          <a:prstGeom prst="rect">
            <a:avLst/>
          </a:prstGeom>
          <a:noFill/>
        </p:spPr>
        <p:txBody>
          <a:bodyPr wrap="square" lIns="91440" tIns="45720" rIns="91440" bIns="45720" anchor="t">
            <a:spAutoFit/>
          </a:bodyPr>
          <a:lstStyle/>
          <a:p>
            <a:r>
              <a:rPr lang="en-US" sz="1200" i="1">
                <a:latin typeface="Trebuchet MS"/>
              </a:rPr>
              <a:t>*RDT requires an enrichment step in APW</a:t>
            </a:r>
          </a:p>
        </p:txBody>
      </p:sp>
      <p:sp>
        <p:nvSpPr>
          <p:cNvPr id="15" name="TextBox 14">
            <a:extLst>
              <a:ext uri="{FF2B5EF4-FFF2-40B4-BE49-F238E27FC236}">
                <a16:creationId xmlns:a16="http://schemas.microsoft.com/office/drawing/2014/main" id="{3EBFBD7E-C6B7-D271-5294-727A12E0C8F4}"/>
              </a:ext>
            </a:extLst>
          </p:cNvPr>
          <p:cNvSpPr txBox="1"/>
          <p:nvPr/>
        </p:nvSpPr>
        <p:spPr>
          <a:xfrm>
            <a:off x="3406429" y="1750217"/>
            <a:ext cx="1712220" cy="369332"/>
          </a:xfrm>
          <a:prstGeom prst="rect">
            <a:avLst/>
          </a:prstGeom>
          <a:solidFill>
            <a:schemeClr val="accent3"/>
          </a:solidFill>
        </p:spPr>
        <p:txBody>
          <a:bodyPr wrap="square" rtlCol="0">
            <a:spAutoFit/>
          </a:bodyPr>
          <a:lstStyle/>
          <a:p>
            <a:r>
              <a:rPr lang="fr-CH">
                <a:solidFill>
                  <a:schemeClr val="bg1"/>
                </a:solidFill>
              </a:rPr>
              <a:t>Conservation</a:t>
            </a:r>
            <a:endParaRPr lang="en-HU">
              <a:solidFill>
                <a:schemeClr val="bg1"/>
              </a:solidFill>
            </a:endParaRPr>
          </a:p>
        </p:txBody>
      </p:sp>
      <p:sp>
        <p:nvSpPr>
          <p:cNvPr id="16" name="TextBox 15">
            <a:extLst>
              <a:ext uri="{FF2B5EF4-FFF2-40B4-BE49-F238E27FC236}">
                <a16:creationId xmlns:a16="http://schemas.microsoft.com/office/drawing/2014/main" id="{F0598A56-729B-6E9A-B321-D0684D97F083}"/>
              </a:ext>
            </a:extLst>
          </p:cNvPr>
          <p:cNvSpPr txBox="1"/>
          <p:nvPr/>
        </p:nvSpPr>
        <p:spPr>
          <a:xfrm>
            <a:off x="3407761" y="4130576"/>
            <a:ext cx="1712220" cy="369332"/>
          </a:xfrm>
          <a:prstGeom prst="rect">
            <a:avLst/>
          </a:prstGeom>
          <a:solidFill>
            <a:schemeClr val="accent3"/>
          </a:solidFill>
        </p:spPr>
        <p:txBody>
          <a:bodyPr wrap="square" lIns="91440" tIns="45720" rIns="91440" bIns="45720" rtlCol="0" anchor="t">
            <a:spAutoFit/>
          </a:bodyPr>
          <a:lstStyle/>
          <a:p>
            <a:r>
              <a:rPr lang="en-GB">
                <a:solidFill>
                  <a:schemeClr val="bg1"/>
                </a:solidFill>
              </a:rPr>
              <a:t>Procedure</a:t>
            </a:r>
          </a:p>
        </p:txBody>
      </p:sp>
      <p:sp>
        <p:nvSpPr>
          <p:cNvPr id="8" name="Oval 7">
            <a:extLst>
              <a:ext uri="{FF2B5EF4-FFF2-40B4-BE49-F238E27FC236}">
                <a16:creationId xmlns:a16="http://schemas.microsoft.com/office/drawing/2014/main" id="{7CD6276C-23C3-77B6-BEEF-5DC4ECFE5625}"/>
              </a:ext>
            </a:extLst>
          </p:cNvPr>
          <p:cNvSpPr/>
          <p:nvPr/>
        </p:nvSpPr>
        <p:spPr>
          <a:xfrm>
            <a:off x="9837434" y="3413081"/>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grpSp>
        <p:nvGrpSpPr>
          <p:cNvPr id="7" name="Group 6">
            <a:extLst>
              <a:ext uri="{FF2B5EF4-FFF2-40B4-BE49-F238E27FC236}">
                <a16:creationId xmlns:a16="http://schemas.microsoft.com/office/drawing/2014/main" id="{F1517563-DDA2-BB19-31EE-E06D22D313A6}"/>
              </a:ext>
            </a:extLst>
          </p:cNvPr>
          <p:cNvGrpSpPr/>
          <p:nvPr/>
        </p:nvGrpSpPr>
        <p:grpSpPr>
          <a:xfrm>
            <a:off x="9413515" y="2758099"/>
            <a:ext cx="2727244" cy="2415220"/>
            <a:chOff x="210849" y="1340490"/>
            <a:chExt cx="2727244" cy="2415220"/>
          </a:xfrm>
        </p:grpSpPr>
        <p:pic>
          <p:nvPicPr>
            <p:cNvPr id="3" name="Picture 2">
              <a:extLst>
                <a:ext uri="{FF2B5EF4-FFF2-40B4-BE49-F238E27FC236}">
                  <a16:creationId xmlns:a16="http://schemas.microsoft.com/office/drawing/2014/main" id="{28B2446F-815F-CFA8-13E6-66F20BA3F922}"/>
                </a:ext>
              </a:extLst>
            </p:cNvPr>
            <p:cNvPicPr>
              <a:picLocks noChangeAspect="1"/>
            </p:cNvPicPr>
            <p:nvPr/>
          </p:nvPicPr>
          <p:blipFill rotWithShape="1">
            <a:blip r:embed="rId3"/>
            <a:srcRect l="29535" r="19970" b="17508"/>
            <a:stretch/>
          </p:blipFill>
          <p:spPr>
            <a:xfrm>
              <a:off x="210849" y="1467966"/>
              <a:ext cx="1269771" cy="2074345"/>
            </a:xfrm>
            <a:prstGeom prst="rect">
              <a:avLst/>
            </a:prstGeom>
          </p:spPr>
        </p:pic>
        <p:pic>
          <p:nvPicPr>
            <p:cNvPr id="4" name="Picture 3">
              <a:extLst>
                <a:ext uri="{FF2B5EF4-FFF2-40B4-BE49-F238E27FC236}">
                  <a16:creationId xmlns:a16="http://schemas.microsoft.com/office/drawing/2014/main" id="{E7E10E53-7FF9-07EA-8001-6F40FCDDDE5D}"/>
                </a:ext>
              </a:extLst>
            </p:cNvPr>
            <p:cNvPicPr>
              <a:picLocks noChangeAspect="1"/>
            </p:cNvPicPr>
            <p:nvPr/>
          </p:nvPicPr>
          <p:blipFill rotWithShape="1">
            <a:blip r:embed="rId4"/>
            <a:srcRect l="28610" r="24990"/>
            <a:stretch/>
          </p:blipFill>
          <p:spPr>
            <a:xfrm>
              <a:off x="930861" y="1340490"/>
              <a:ext cx="1120689" cy="2415220"/>
            </a:xfrm>
            <a:prstGeom prst="rect">
              <a:avLst/>
            </a:prstGeom>
          </p:spPr>
        </p:pic>
        <p:pic>
          <p:nvPicPr>
            <p:cNvPr id="5" name="Picture 4">
              <a:extLst>
                <a:ext uri="{FF2B5EF4-FFF2-40B4-BE49-F238E27FC236}">
                  <a16:creationId xmlns:a16="http://schemas.microsoft.com/office/drawing/2014/main" id="{F8F49CB8-AE32-955B-13E6-EEA40C436EA5}"/>
                </a:ext>
              </a:extLst>
            </p:cNvPr>
            <p:cNvPicPr>
              <a:picLocks noChangeAspect="1"/>
            </p:cNvPicPr>
            <p:nvPr/>
          </p:nvPicPr>
          <p:blipFill rotWithShape="1">
            <a:blip r:embed="rId5"/>
            <a:srcRect l="41756" r="33219" b="14519"/>
            <a:stretch/>
          </p:blipFill>
          <p:spPr>
            <a:xfrm>
              <a:off x="1813270" y="1386150"/>
              <a:ext cx="629265" cy="2149499"/>
            </a:xfrm>
            <a:prstGeom prst="rect">
              <a:avLst/>
            </a:prstGeom>
          </p:spPr>
        </p:pic>
        <p:pic>
          <p:nvPicPr>
            <p:cNvPr id="6" name="Picture 5">
              <a:extLst>
                <a:ext uri="{FF2B5EF4-FFF2-40B4-BE49-F238E27FC236}">
                  <a16:creationId xmlns:a16="http://schemas.microsoft.com/office/drawing/2014/main" id="{118A545C-CC95-9AB3-8477-F2FEAFA1D9E6}"/>
                </a:ext>
              </a:extLst>
            </p:cNvPr>
            <p:cNvPicPr>
              <a:picLocks noChangeAspect="1"/>
            </p:cNvPicPr>
            <p:nvPr/>
          </p:nvPicPr>
          <p:blipFill rotWithShape="1">
            <a:blip r:embed="rId6"/>
            <a:srcRect l="41326" r="36647" b="17508"/>
            <a:stretch/>
          </p:blipFill>
          <p:spPr>
            <a:xfrm>
              <a:off x="2384201" y="1386150"/>
              <a:ext cx="553892" cy="2074345"/>
            </a:xfrm>
            <a:prstGeom prst="rect">
              <a:avLst/>
            </a:prstGeom>
          </p:spPr>
        </p:pic>
      </p:grpSp>
      <p:cxnSp>
        <p:nvCxnSpPr>
          <p:cNvPr id="2" name="Straight Connector 1">
            <a:extLst>
              <a:ext uri="{FF2B5EF4-FFF2-40B4-BE49-F238E27FC236}">
                <a16:creationId xmlns:a16="http://schemas.microsoft.com/office/drawing/2014/main" id="{B5F66948-936E-2E13-92CF-8683B942055C}"/>
              </a:ext>
            </a:extLst>
          </p:cNvPr>
          <p:cNvCxnSpPr>
            <a:cxnSpLocks/>
          </p:cNvCxnSpPr>
          <p:nvPr/>
        </p:nvCxnSpPr>
        <p:spPr>
          <a:xfrm>
            <a:off x="3052120" y="1541498"/>
            <a:ext cx="0" cy="4358243"/>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D269B96D-4A97-6493-BADE-41F065898CBB}"/>
              </a:ext>
            </a:extLst>
          </p:cNvPr>
          <p:cNvGrpSpPr/>
          <p:nvPr/>
        </p:nvGrpSpPr>
        <p:grpSpPr>
          <a:xfrm>
            <a:off x="240527" y="4423846"/>
            <a:ext cx="2391944" cy="1475895"/>
            <a:chOff x="8930911" y="4326160"/>
            <a:chExt cx="2391944" cy="1475895"/>
          </a:xfrm>
        </p:grpSpPr>
        <p:sp>
          <p:nvSpPr>
            <p:cNvPr id="25" name="TextBox 24">
              <a:extLst>
                <a:ext uri="{FF2B5EF4-FFF2-40B4-BE49-F238E27FC236}">
                  <a16:creationId xmlns:a16="http://schemas.microsoft.com/office/drawing/2014/main" id="{0F703B39-8BB5-A8D5-773B-C280DCE866BA}"/>
                </a:ext>
              </a:extLst>
            </p:cNvPr>
            <p:cNvSpPr txBox="1"/>
            <p:nvPr/>
          </p:nvSpPr>
          <p:spPr>
            <a:xfrm>
              <a:off x="9254012" y="4704810"/>
              <a:ext cx="2068843" cy="1097245"/>
            </a:xfrm>
            <a:prstGeom prst="rect">
              <a:avLst/>
            </a:prstGeom>
            <a:solidFill>
              <a:schemeClr val="accent3"/>
            </a:solidFill>
          </p:spPr>
          <p:txBody>
            <a:bodyPr wrap="square" lIns="91440" tIns="324000" rIns="91440" bIns="45720" rtlCol="0" anchor="ctr" anchorCtr="0">
              <a:noAutofit/>
            </a:bodyPr>
            <a:lstStyle/>
            <a:p>
              <a:pPr algn="ctr"/>
              <a:r>
                <a:rPr lang="en-GB" sz="1600">
                  <a:solidFill>
                    <a:schemeClr val="bg1"/>
                  </a:solidFill>
                  <a:latin typeface="Trebuchet MS"/>
                </a:rPr>
                <a:t>RDT* </a:t>
              </a:r>
              <a:endParaRPr lang="en-GB" sz="1600">
                <a:solidFill>
                  <a:schemeClr val="bg1"/>
                </a:solidFill>
                <a:latin typeface="Trebuchet MS" panose="020B0703020202090204" pitchFamily="34" charset="0"/>
              </a:endParaRPr>
            </a:p>
            <a:p>
              <a:pPr algn="ctr"/>
              <a:r>
                <a:rPr lang="en-GB" sz="1600">
                  <a:solidFill>
                    <a:schemeClr val="bg1"/>
                  </a:solidFill>
                  <a:latin typeface="Trebuchet MS"/>
                </a:rPr>
                <a:t>Culture</a:t>
              </a:r>
            </a:p>
            <a:p>
              <a:pPr algn="ctr"/>
              <a:r>
                <a:rPr lang="en-GB" sz="1600">
                  <a:solidFill>
                    <a:schemeClr val="bg1"/>
                  </a:solidFill>
                  <a:latin typeface="Trebuchet MS"/>
                </a:rPr>
                <a:t>PCR...</a:t>
              </a:r>
            </a:p>
          </p:txBody>
        </p:sp>
        <p:sp>
          <p:nvSpPr>
            <p:cNvPr id="27" name="TextBox 26">
              <a:extLst>
                <a:ext uri="{FF2B5EF4-FFF2-40B4-BE49-F238E27FC236}">
                  <a16:creationId xmlns:a16="http://schemas.microsoft.com/office/drawing/2014/main" id="{58A2DC00-92A3-58D8-C2C8-8B6DDEBF94C4}"/>
                </a:ext>
              </a:extLst>
            </p:cNvPr>
            <p:cNvSpPr txBox="1"/>
            <p:nvPr/>
          </p:nvSpPr>
          <p:spPr>
            <a:xfrm>
              <a:off x="8930911" y="4326160"/>
              <a:ext cx="1879135" cy="657910"/>
            </a:xfrm>
            <a:prstGeom prst="rect">
              <a:avLst/>
            </a:prstGeom>
            <a:solidFill>
              <a:schemeClr val="bg2">
                <a:lumMod val="25000"/>
              </a:schemeClr>
            </a:solidFill>
          </p:spPr>
          <p:txBody>
            <a:bodyPr wrap="square" lIns="91440" tIns="45720" rIns="91440" bIns="45720" rtlCol="0" anchor="t">
              <a:spAutoFit/>
            </a:bodyPr>
            <a:lstStyle/>
            <a:p>
              <a:r>
                <a:rPr lang="en-GB">
                  <a:solidFill>
                    <a:schemeClr val="bg1"/>
                  </a:solidFill>
                </a:rPr>
                <a:t>Compatibility with testing methods</a:t>
              </a:r>
            </a:p>
          </p:txBody>
        </p:sp>
      </p:grpSp>
    </p:spTree>
    <p:extLst>
      <p:ext uri="{BB962C8B-B14F-4D97-AF65-F5344CB8AC3E}">
        <p14:creationId xmlns:p14="http://schemas.microsoft.com/office/powerpoint/2010/main" val="1493769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3E5B3E0-8C86-39DA-F530-3B4E27EFCA48}"/>
              </a:ext>
            </a:extLst>
          </p:cNvPr>
          <p:cNvSpPr txBox="1">
            <a:spLocks/>
          </p:cNvSpPr>
          <p:nvPr/>
        </p:nvSpPr>
        <p:spPr>
          <a:xfrm>
            <a:off x="1015890" y="255947"/>
            <a:ext cx="10245668" cy="1499616"/>
          </a:xfrm>
          <a:prstGeom prst="rect">
            <a:avLst/>
          </a:prstGeom>
        </p:spPr>
        <p:txBody>
          <a:bodyPr>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a:lnSpc>
                <a:spcPct val="100000"/>
              </a:lnSpc>
            </a:pPr>
            <a:r>
              <a:rPr lang="fr-FR" sz="4400" cap="none">
                <a:solidFill>
                  <a:schemeClr val="accent1"/>
                </a:solidFill>
              </a:rPr>
              <a:t>SAMPLE ON DRY FILTER PAPER</a:t>
            </a:r>
          </a:p>
        </p:txBody>
      </p:sp>
      <p:cxnSp>
        <p:nvCxnSpPr>
          <p:cNvPr id="28" name="Straight Connector 27">
            <a:extLst>
              <a:ext uri="{FF2B5EF4-FFF2-40B4-BE49-F238E27FC236}">
                <a16:creationId xmlns:a16="http://schemas.microsoft.com/office/drawing/2014/main" id="{016451CA-279F-7D34-9359-FDBB7651FB76}"/>
              </a:ext>
            </a:extLst>
          </p:cNvPr>
          <p:cNvCxnSpPr>
            <a:cxnSpLocks/>
          </p:cNvCxnSpPr>
          <p:nvPr/>
        </p:nvCxnSpPr>
        <p:spPr>
          <a:xfrm>
            <a:off x="5339197" y="934874"/>
            <a:ext cx="4916557"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24" name="Group 23">
            <a:extLst>
              <a:ext uri="{FF2B5EF4-FFF2-40B4-BE49-F238E27FC236}">
                <a16:creationId xmlns:a16="http://schemas.microsoft.com/office/drawing/2014/main" id="{1946134A-819D-D796-DA3D-1205BD3FCA23}"/>
              </a:ext>
            </a:extLst>
          </p:cNvPr>
          <p:cNvGrpSpPr/>
          <p:nvPr/>
        </p:nvGrpSpPr>
        <p:grpSpPr>
          <a:xfrm>
            <a:off x="194915" y="1443831"/>
            <a:ext cx="2691517" cy="2679590"/>
            <a:chOff x="212263" y="3923968"/>
            <a:chExt cx="2691517" cy="2679590"/>
          </a:xfrm>
        </p:grpSpPr>
        <p:sp>
          <p:nvSpPr>
            <p:cNvPr id="25" name="Oval 24">
              <a:extLst>
                <a:ext uri="{FF2B5EF4-FFF2-40B4-BE49-F238E27FC236}">
                  <a16:creationId xmlns:a16="http://schemas.microsoft.com/office/drawing/2014/main" id="{8084B01C-7E9E-C44F-B5FB-B7D8FEB4FFDC}"/>
                </a:ext>
              </a:extLst>
            </p:cNvPr>
            <p:cNvSpPr/>
            <p:nvPr/>
          </p:nvSpPr>
          <p:spPr>
            <a:xfrm>
              <a:off x="224190" y="3923968"/>
              <a:ext cx="2679590" cy="2679590"/>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6" name="TextBox 25">
              <a:extLst>
                <a:ext uri="{FF2B5EF4-FFF2-40B4-BE49-F238E27FC236}">
                  <a16:creationId xmlns:a16="http://schemas.microsoft.com/office/drawing/2014/main" id="{4D638301-65D5-FD9D-C9A6-E07463B5FDF1}"/>
                </a:ext>
              </a:extLst>
            </p:cNvPr>
            <p:cNvSpPr txBox="1"/>
            <p:nvPr/>
          </p:nvSpPr>
          <p:spPr>
            <a:xfrm>
              <a:off x="224189" y="4431207"/>
              <a:ext cx="2679591" cy="1815882"/>
            </a:xfrm>
            <a:prstGeom prst="rect">
              <a:avLst/>
            </a:prstGeom>
            <a:noFill/>
          </p:spPr>
          <p:txBody>
            <a:bodyPr wrap="square" rtlCol="0">
              <a:spAutoFit/>
            </a:bodyPr>
            <a:lstStyle/>
            <a:p>
              <a:pPr algn="ctr">
                <a:spcAft>
                  <a:spcPts val="600"/>
                </a:spcAft>
              </a:pPr>
              <a:r>
                <a:rPr lang="en-HU" sz="1600" b="1">
                  <a:solidFill>
                    <a:schemeClr val="accent1"/>
                  </a:solidFill>
                  <a:latin typeface="Trebuchet MS" panose="020B0703020202090204" pitchFamily="34" charset="0"/>
                </a:rPr>
                <a:t>DFP</a:t>
              </a:r>
              <a:br>
                <a:rPr lang="en-HU" sz="1600">
                  <a:latin typeface="Trebuchet MS" panose="020B0703020202090204" pitchFamily="34" charset="0"/>
                </a:rPr>
              </a:br>
              <a:r>
                <a:rPr lang="en-HU" sz="1600">
                  <a:latin typeface="Trebuchet MS" panose="020B0703020202090204" pitchFamily="34" charset="0"/>
                </a:rPr>
                <a:t>Whatman cards </a:t>
              </a:r>
              <a:br>
                <a:rPr lang="en-HU" sz="1600">
                  <a:latin typeface="Trebuchet MS" panose="020B0703020202090204" pitchFamily="34" charset="0"/>
                </a:rPr>
              </a:br>
              <a:r>
                <a:rPr lang="en-HU" sz="1600">
                  <a:latin typeface="Trebuchet MS" panose="020B0703020202090204" pitchFamily="34" charset="0"/>
                </a:rPr>
                <a:t>(903 protein saver, </a:t>
              </a:r>
              <a:br>
                <a:rPr lang="en-HU" sz="1600">
                  <a:latin typeface="Trebuchet MS" panose="020B0703020202090204" pitchFamily="34" charset="0"/>
                </a:rPr>
              </a:br>
              <a:r>
                <a:rPr lang="en-HU" sz="1600">
                  <a:latin typeface="Trebuchet MS" panose="020B0703020202090204" pitchFamily="34" charset="0"/>
                </a:rPr>
                <a:t>FTA Elute Micro Cards), disposable transfer pipettes, individual pouches, desiccant</a:t>
              </a:r>
            </a:p>
          </p:txBody>
        </p:sp>
        <p:sp>
          <p:nvSpPr>
            <p:cNvPr id="27" name="TextBox 26">
              <a:extLst>
                <a:ext uri="{FF2B5EF4-FFF2-40B4-BE49-F238E27FC236}">
                  <a16:creationId xmlns:a16="http://schemas.microsoft.com/office/drawing/2014/main" id="{271B5087-E922-A7AA-2AEE-D3CA8B1BEBE4}"/>
                </a:ext>
              </a:extLst>
            </p:cNvPr>
            <p:cNvSpPr txBox="1"/>
            <p:nvPr/>
          </p:nvSpPr>
          <p:spPr>
            <a:xfrm>
              <a:off x="212263" y="3972424"/>
              <a:ext cx="1860605" cy="369332"/>
            </a:xfrm>
            <a:prstGeom prst="rect">
              <a:avLst/>
            </a:prstGeom>
            <a:solidFill>
              <a:schemeClr val="bg2">
                <a:lumMod val="25000"/>
              </a:schemeClr>
            </a:solidFill>
          </p:spPr>
          <p:txBody>
            <a:bodyPr wrap="square" rtlCol="0">
              <a:spAutoFit/>
            </a:bodyPr>
            <a:lstStyle/>
            <a:p>
              <a:r>
                <a:rPr lang="en-HU">
                  <a:solidFill>
                    <a:schemeClr val="bg1"/>
                  </a:solidFill>
                </a:rPr>
                <a:t>Material Required</a:t>
              </a:r>
            </a:p>
          </p:txBody>
        </p:sp>
      </p:grpSp>
      <p:sp>
        <p:nvSpPr>
          <p:cNvPr id="5" name="TextBox 4">
            <a:extLst>
              <a:ext uri="{FF2B5EF4-FFF2-40B4-BE49-F238E27FC236}">
                <a16:creationId xmlns:a16="http://schemas.microsoft.com/office/drawing/2014/main" id="{BF505A76-6CAC-87D8-4394-D0234E16130C}"/>
              </a:ext>
            </a:extLst>
          </p:cNvPr>
          <p:cNvSpPr txBox="1"/>
          <p:nvPr/>
        </p:nvSpPr>
        <p:spPr>
          <a:xfrm>
            <a:off x="3795932" y="4479861"/>
            <a:ext cx="7465625" cy="1748510"/>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buClr>
                <a:schemeClr val="accent1"/>
              </a:buClr>
              <a:buFont typeface="Arial" panose="020B0604020202020204" pitchFamily="34" charset="0"/>
              <a:buChar char="•"/>
            </a:pPr>
            <a:r>
              <a:rPr lang="en-HU">
                <a:latin typeface="Trebuchet MS"/>
              </a:rPr>
              <a:t>Deposit one drop of watery stool filling the circle on                 filter paper. </a:t>
            </a:r>
            <a:endParaRPr lang="en-HU">
              <a:latin typeface="Trebuchet MS" panose="020B0703020202090204" pitchFamily="34" charset="0"/>
            </a:endParaRPr>
          </a:p>
          <a:p>
            <a:pPr marL="285750" indent="-285750">
              <a:buClr>
                <a:schemeClr val="accent1"/>
              </a:buClr>
              <a:buFont typeface="Arial" panose="020B0604020202020204" pitchFamily="34" charset="0"/>
              <a:buChar char="•"/>
            </a:pPr>
            <a:endParaRPr lang="en-HU">
              <a:latin typeface="Trebuchet MS"/>
            </a:endParaRPr>
          </a:p>
          <a:p>
            <a:pPr marL="285750" indent="-285750">
              <a:buClr>
                <a:schemeClr val="accent1"/>
              </a:buClr>
              <a:buFont typeface="Arial" panose="020B0604020202020204" pitchFamily="34" charset="0"/>
              <a:buChar char="•"/>
            </a:pPr>
            <a:r>
              <a:rPr lang="en-HU">
                <a:latin typeface="Trebuchet MS"/>
              </a:rPr>
              <a:t>Air dry paper in a clean, dust free area, before placing              into individual pouch with desiccant.</a:t>
            </a:r>
            <a:endParaRPr lang="en-HU">
              <a:latin typeface="Trebuchet MS" panose="020B0703020202090204" pitchFamily="34" charset="0"/>
            </a:endParaRPr>
          </a:p>
        </p:txBody>
      </p:sp>
      <p:sp>
        <p:nvSpPr>
          <p:cNvPr id="8" name="TextBox 7">
            <a:extLst>
              <a:ext uri="{FF2B5EF4-FFF2-40B4-BE49-F238E27FC236}">
                <a16:creationId xmlns:a16="http://schemas.microsoft.com/office/drawing/2014/main" id="{5C0D051C-7DD9-249C-9B42-FF3CFFA07382}"/>
              </a:ext>
            </a:extLst>
          </p:cNvPr>
          <p:cNvSpPr txBox="1"/>
          <p:nvPr/>
        </p:nvSpPr>
        <p:spPr>
          <a:xfrm>
            <a:off x="3822572" y="1921050"/>
            <a:ext cx="7438981" cy="1763899"/>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lnSpc>
                <a:spcPct val="150000"/>
              </a:lnSpc>
              <a:spcAft>
                <a:spcPts val="1200"/>
              </a:spcAft>
              <a:buClr>
                <a:schemeClr val="accent1"/>
              </a:buClr>
              <a:buFont typeface="Arial" panose="020B0604020202020204" pitchFamily="34" charset="0"/>
              <a:buChar char="•"/>
            </a:pPr>
            <a:r>
              <a:rPr lang="en-US">
                <a:latin typeface="Trebuchet MS"/>
              </a:rPr>
              <a:t>No</a:t>
            </a:r>
            <a:r>
              <a:rPr lang="en-US" sz="1800">
                <a:latin typeface="Trebuchet MS"/>
              </a:rPr>
              <a:t> limitation</a:t>
            </a:r>
            <a:r>
              <a:rPr lang="en-US">
                <a:latin typeface="Trebuchet MS"/>
              </a:rPr>
              <a:t> to duration of conservation.</a:t>
            </a:r>
            <a:endParaRPr lang="en-US" sz="1800">
              <a:latin typeface="Trebuchet MS" panose="020B0703020202090204" pitchFamily="34" charset="0"/>
            </a:endParaRPr>
          </a:p>
          <a:p>
            <a:pPr marL="285750" indent="-285750">
              <a:buClr>
                <a:schemeClr val="accent1"/>
              </a:buClr>
              <a:buFont typeface="Arial" panose="020B0604020202020204" pitchFamily="34" charset="0"/>
              <a:buChar char="•"/>
            </a:pPr>
            <a:r>
              <a:rPr lang="en-US" sz="1800">
                <a:latin typeface="Trebuchet MS"/>
              </a:rPr>
              <a:t>Should be transported at ambient temperatures (22 </a:t>
            </a:r>
            <a:r>
              <a:rPr lang="en-US" sz="1800" baseline="30000" err="1">
                <a:latin typeface="Trebuchet MS"/>
              </a:rPr>
              <a:t>o</a:t>
            </a:r>
            <a:r>
              <a:rPr lang="en-US" sz="1800" err="1">
                <a:latin typeface="Trebuchet MS"/>
              </a:rPr>
              <a:t>C</a:t>
            </a:r>
            <a:r>
              <a:rPr lang="en-US" sz="1800">
                <a:latin typeface="Trebuchet MS"/>
              </a:rPr>
              <a:t> – 25 </a:t>
            </a:r>
            <a:r>
              <a:rPr lang="en-US" sz="1800" baseline="30000" err="1">
                <a:latin typeface="Trebuchet MS"/>
              </a:rPr>
              <a:t>o</a:t>
            </a:r>
            <a:r>
              <a:rPr lang="en-US" sz="1800" err="1">
                <a:latin typeface="Trebuchet MS"/>
              </a:rPr>
              <a:t>C</a:t>
            </a:r>
            <a:r>
              <a:rPr lang="en-US">
                <a:latin typeface="Trebuchet MS"/>
              </a:rPr>
              <a:t>).</a:t>
            </a:r>
            <a:endParaRPr lang="en-US" sz="1800">
              <a:latin typeface="Trebuchet MS" panose="020B0703020202090204" pitchFamily="34" charset="0"/>
            </a:endParaRPr>
          </a:p>
          <a:p>
            <a:pPr marL="285750" indent="-285750">
              <a:buClr>
                <a:schemeClr val="accent1"/>
              </a:buClr>
              <a:buFont typeface="Arial" panose="020B0604020202020204" pitchFamily="34" charset="0"/>
              <a:buChar char="•"/>
            </a:pPr>
            <a:endParaRPr lang="en-US" sz="1800">
              <a:latin typeface="Trebuchet MS" panose="020B0703020202090204" pitchFamily="34" charset="0"/>
            </a:endParaRPr>
          </a:p>
          <a:p>
            <a:pPr marL="285750" indent="-285750">
              <a:buClr>
                <a:schemeClr val="accent1"/>
              </a:buClr>
              <a:buFont typeface="Arial" panose="020B0604020202020204" pitchFamily="34" charset="0"/>
              <a:buChar char="•"/>
            </a:pPr>
            <a:r>
              <a:rPr lang="en-US" sz="1800">
                <a:latin typeface="Trebuchet MS"/>
              </a:rPr>
              <a:t>Keep container out of direct sunlight</a:t>
            </a:r>
            <a:r>
              <a:rPr lang="en-US">
                <a:latin typeface="Trebuchet MS"/>
              </a:rPr>
              <a:t>.</a:t>
            </a:r>
            <a:endParaRPr lang="en-US" sz="1800">
              <a:latin typeface="Trebuchet MS" panose="020B0703020202090204" pitchFamily="34" charset="0"/>
            </a:endParaRPr>
          </a:p>
        </p:txBody>
      </p:sp>
      <p:sp>
        <p:nvSpPr>
          <p:cNvPr id="9" name="TextBox 8">
            <a:extLst>
              <a:ext uri="{FF2B5EF4-FFF2-40B4-BE49-F238E27FC236}">
                <a16:creationId xmlns:a16="http://schemas.microsoft.com/office/drawing/2014/main" id="{0A912A1D-B3E7-86E4-49AE-74FCFA82BA8B}"/>
              </a:ext>
            </a:extLst>
          </p:cNvPr>
          <p:cNvSpPr txBox="1"/>
          <p:nvPr/>
        </p:nvSpPr>
        <p:spPr>
          <a:xfrm>
            <a:off x="480054" y="6227484"/>
            <a:ext cx="11189121" cy="276999"/>
          </a:xfrm>
          <a:prstGeom prst="rect">
            <a:avLst/>
          </a:prstGeom>
          <a:noFill/>
        </p:spPr>
        <p:txBody>
          <a:bodyPr wrap="square" lIns="91440" tIns="45720" rIns="91440" bIns="45720" anchor="t">
            <a:spAutoFit/>
          </a:bodyPr>
          <a:lstStyle/>
          <a:p>
            <a:r>
              <a:rPr lang="en-US" sz="1200" i="1">
                <a:latin typeface="Trebuchet MS"/>
              </a:rPr>
              <a:t>*Used for molecular testing only • Cannot be used for culture or RDT</a:t>
            </a:r>
          </a:p>
        </p:txBody>
      </p:sp>
      <p:sp>
        <p:nvSpPr>
          <p:cNvPr id="11" name="TextBox 10">
            <a:extLst>
              <a:ext uri="{FF2B5EF4-FFF2-40B4-BE49-F238E27FC236}">
                <a16:creationId xmlns:a16="http://schemas.microsoft.com/office/drawing/2014/main" id="{2DA99ADA-CA35-A94D-85D2-024976771534}"/>
              </a:ext>
            </a:extLst>
          </p:cNvPr>
          <p:cNvSpPr txBox="1"/>
          <p:nvPr/>
        </p:nvSpPr>
        <p:spPr>
          <a:xfrm>
            <a:off x="3406429" y="1750217"/>
            <a:ext cx="1712220" cy="369332"/>
          </a:xfrm>
          <a:prstGeom prst="rect">
            <a:avLst/>
          </a:prstGeom>
          <a:solidFill>
            <a:schemeClr val="accent3"/>
          </a:solidFill>
        </p:spPr>
        <p:txBody>
          <a:bodyPr wrap="square" rtlCol="0">
            <a:spAutoFit/>
          </a:bodyPr>
          <a:lstStyle/>
          <a:p>
            <a:r>
              <a:rPr lang="fr-CH">
                <a:solidFill>
                  <a:schemeClr val="bg1"/>
                </a:solidFill>
              </a:rPr>
              <a:t>Conservation</a:t>
            </a:r>
            <a:endParaRPr lang="en-HU">
              <a:solidFill>
                <a:schemeClr val="bg1"/>
              </a:solidFill>
            </a:endParaRPr>
          </a:p>
        </p:txBody>
      </p:sp>
      <p:sp>
        <p:nvSpPr>
          <p:cNvPr id="12" name="TextBox 11">
            <a:extLst>
              <a:ext uri="{FF2B5EF4-FFF2-40B4-BE49-F238E27FC236}">
                <a16:creationId xmlns:a16="http://schemas.microsoft.com/office/drawing/2014/main" id="{4A5011E3-9DEC-4363-73F2-89B214830251}"/>
              </a:ext>
            </a:extLst>
          </p:cNvPr>
          <p:cNvSpPr txBox="1"/>
          <p:nvPr/>
        </p:nvSpPr>
        <p:spPr>
          <a:xfrm>
            <a:off x="3407761" y="4273216"/>
            <a:ext cx="1712220" cy="369332"/>
          </a:xfrm>
          <a:prstGeom prst="rect">
            <a:avLst/>
          </a:prstGeom>
          <a:solidFill>
            <a:schemeClr val="accent3"/>
          </a:solidFill>
        </p:spPr>
        <p:txBody>
          <a:bodyPr wrap="square" lIns="91440" tIns="45720" rIns="91440" bIns="45720" rtlCol="0" anchor="t">
            <a:spAutoFit/>
          </a:bodyPr>
          <a:lstStyle/>
          <a:p>
            <a:r>
              <a:rPr lang="en-GB">
                <a:solidFill>
                  <a:schemeClr val="bg1"/>
                </a:solidFill>
              </a:rPr>
              <a:t>Procedure</a:t>
            </a:r>
          </a:p>
        </p:txBody>
      </p:sp>
      <p:grpSp>
        <p:nvGrpSpPr>
          <p:cNvPr id="13" name="Group 12">
            <a:extLst>
              <a:ext uri="{FF2B5EF4-FFF2-40B4-BE49-F238E27FC236}">
                <a16:creationId xmlns:a16="http://schemas.microsoft.com/office/drawing/2014/main" id="{2327C1F1-7D0A-C4A2-8272-49E044289DE3}"/>
              </a:ext>
            </a:extLst>
          </p:cNvPr>
          <p:cNvGrpSpPr/>
          <p:nvPr/>
        </p:nvGrpSpPr>
        <p:grpSpPr>
          <a:xfrm>
            <a:off x="156953" y="4460651"/>
            <a:ext cx="2391944" cy="1439090"/>
            <a:chOff x="8930911" y="4326160"/>
            <a:chExt cx="2391944" cy="1439090"/>
          </a:xfrm>
        </p:grpSpPr>
        <p:sp>
          <p:nvSpPr>
            <p:cNvPr id="14" name="TextBox 13">
              <a:extLst>
                <a:ext uri="{FF2B5EF4-FFF2-40B4-BE49-F238E27FC236}">
                  <a16:creationId xmlns:a16="http://schemas.microsoft.com/office/drawing/2014/main" id="{04B5B58D-1BAB-65F1-FABE-1509A68B97AD}"/>
                </a:ext>
              </a:extLst>
            </p:cNvPr>
            <p:cNvSpPr txBox="1"/>
            <p:nvPr/>
          </p:nvSpPr>
          <p:spPr>
            <a:xfrm>
              <a:off x="9254012" y="4655115"/>
              <a:ext cx="2068843" cy="1110135"/>
            </a:xfrm>
            <a:prstGeom prst="rect">
              <a:avLst/>
            </a:prstGeom>
            <a:solidFill>
              <a:schemeClr val="accent3"/>
            </a:solidFill>
          </p:spPr>
          <p:txBody>
            <a:bodyPr wrap="square" lIns="91440" tIns="324000" rIns="91440" bIns="45720" rtlCol="0" anchor="ctr" anchorCtr="0">
              <a:noAutofit/>
            </a:bodyPr>
            <a:lstStyle/>
            <a:p>
              <a:pPr algn="ctr"/>
              <a:r>
                <a:rPr lang="en-GB">
                  <a:solidFill>
                    <a:schemeClr val="bg1"/>
                  </a:solidFill>
                  <a:latin typeface="Trebuchet MS"/>
                </a:rPr>
                <a:t>PCR...</a:t>
              </a:r>
              <a:endParaRPr lang="en-GB">
                <a:solidFill>
                  <a:schemeClr val="bg1"/>
                </a:solidFill>
                <a:latin typeface="Trebuchet MS" panose="020B0703020202090204" pitchFamily="34" charset="0"/>
              </a:endParaRPr>
            </a:p>
          </p:txBody>
        </p:sp>
        <p:sp>
          <p:nvSpPr>
            <p:cNvPr id="15" name="TextBox 14">
              <a:extLst>
                <a:ext uri="{FF2B5EF4-FFF2-40B4-BE49-F238E27FC236}">
                  <a16:creationId xmlns:a16="http://schemas.microsoft.com/office/drawing/2014/main" id="{1D0320AE-961B-67DA-65E2-0E91F962572F}"/>
                </a:ext>
              </a:extLst>
            </p:cNvPr>
            <p:cNvSpPr txBox="1"/>
            <p:nvPr/>
          </p:nvSpPr>
          <p:spPr>
            <a:xfrm>
              <a:off x="8930911" y="4326160"/>
              <a:ext cx="1879135" cy="657910"/>
            </a:xfrm>
            <a:prstGeom prst="rect">
              <a:avLst/>
            </a:prstGeom>
            <a:solidFill>
              <a:schemeClr val="bg2">
                <a:lumMod val="25000"/>
              </a:schemeClr>
            </a:solidFill>
          </p:spPr>
          <p:txBody>
            <a:bodyPr wrap="square" lIns="91440" tIns="45720" rIns="91440" bIns="45720" rtlCol="0" anchor="t">
              <a:spAutoFit/>
            </a:bodyPr>
            <a:lstStyle/>
            <a:p>
              <a:r>
                <a:rPr lang="en-GB">
                  <a:solidFill>
                    <a:schemeClr val="bg1"/>
                  </a:solidFill>
                </a:rPr>
                <a:t>Compatibility with testing methods*</a:t>
              </a:r>
            </a:p>
          </p:txBody>
        </p:sp>
      </p:grpSp>
      <p:grpSp>
        <p:nvGrpSpPr>
          <p:cNvPr id="16" name="Group 15">
            <a:extLst>
              <a:ext uri="{FF2B5EF4-FFF2-40B4-BE49-F238E27FC236}">
                <a16:creationId xmlns:a16="http://schemas.microsoft.com/office/drawing/2014/main" id="{04D76E55-FBC5-8E0A-434E-CDE467047566}"/>
              </a:ext>
            </a:extLst>
          </p:cNvPr>
          <p:cNvGrpSpPr/>
          <p:nvPr/>
        </p:nvGrpSpPr>
        <p:grpSpPr>
          <a:xfrm rot="20539486">
            <a:off x="9499737" y="2996870"/>
            <a:ext cx="2385383" cy="2741314"/>
            <a:chOff x="9501817" y="3158427"/>
            <a:chExt cx="2385383" cy="2741314"/>
          </a:xfrm>
        </p:grpSpPr>
        <p:sp>
          <p:nvSpPr>
            <p:cNvPr id="3" name="Oval 2">
              <a:extLst>
                <a:ext uri="{FF2B5EF4-FFF2-40B4-BE49-F238E27FC236}">
                  <a16:creationId xmlns:a16="http://schemas.microsoft.com/office/drawing/2014/main" id="{B408E046-0CA5-25B8-A579-8AF936E32A82}"/>
                </a:ext>
              </a:extLst>
            </p:cNvPr>
            <p:cNvSpPr/>
            <p:nvPr/>
          </p:nvSpPr>
          <p:spPr>
            <a:xfrm>
              <a:off x="9874414" y="3897922"/>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pic>
          <p:nvPicPr>
            <p:cNvPr id="22" name="Picture 21">
              <a:extLst>
                <a:ext uri="{FF2B5EF4-FFF2-40B4-BE49-F238E27FC236}">
                  <a16:creationId xmlns:a16="http://schemas.microsoft.com/office/drawing/2014/main" id="{5F66FFDA-2980-9A10-B3AA-3B7FB1FCFE29}"/>
                </a:ext>
              </a:extLst>
            </p:cNvPr>
            <p:cNvPicPr/>
            <p:nvPr/>
          </p:nvPicPr>
          <p:blipFill rotWithShape="1">
            <a:blip r:embed="rId3"/>
            <a:srcRect l="-2866" t="-1339" r="-5753" b="-2311"/>
            <a:stretch/>
          </p:blipFill>
          <p:spPr>
            <a:xfrm>
              <a:off x="9501817" y="3158427"/>
              <a:ext cx="2385383" cy="2741314"/>
            </a:xfrm>
            <a:prstGeom prst="rect">
              <a:avLst/>
            </a:prstGeom>
          </p:spPr>
        </p:pic>
      </p:grpSp>
      <p:cxnSp>
        <p:nvCxnSpPr>
          <p:cNvPr id="6" name="Straight Connector 5">
            <a:extLst>
              <a:ext uri="{FF2B5EF4-FFF2-40B4-BE49-F238E27FC236}">
                <a16:creationId xmlns:a16="http://schemas.microsoft.com/office/drawing/2014/main" id="{47D663A4-22B2-1B6C-2F98-73965D8888E4}"/>
              </a:ext>
            </a:extLst>
          </p:cNvPr>
          <p:cNvCxnSpPr>
            <a:cxnSpLocks/>
          </p:cNvCxnSpPr>
          <p:nvPr/>
        </p:nvCxnSpPr>
        <p:spPr>
          <a:xfrm>
            <a:off x="3052120" y="1541498"/>
            <a:ext cx="0" cy="4424587"/>
          </a:xfrm>
          <a:prstGeom prst="line">
            <a:avLst/>
          </a:prstGeom>
        </p:spPr>
        <p:style>
          <a:lnRef idx="1">
            <a:schemeClr val="accent1"/>
          </a:lnRef>
          <a:fillRef idx="0">
            <a:schemeClr val="accent1"/>
          </a:fillRef>
          <a:effectRef idx="0">
            <a:schemeClr val="accent1"/>
          </a:effectRef>
          <a:fontRef idx="minor">
            <a:schemeClr val="tx1"/>
          </a:fontRef>
        </p:style>
      </p:cxnSp>
      <p:sp>
        <p:nvSpPr>
          <p:cNvPr id="4" name="Google Shape;18;p31">
            <a:extLst>
              <a:ext uri="{FF2B5EF4-FFF2-40B4-BE49-F238E27FC236}">
                <a16:creationId xmlns:a16="http://schemas.microsoft.com/office/drawing/2014/main" id="{367DA6F7-60C4-B127-7122-15A5CAD33284}"/>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28</a:t>
            </a:fld>
            <a:endParaRPr b="1">
              <a:solidFill>
                <a:schemeClr val="tx1">
                  <a:lumMod val="40000"/>
                  <a:lumOff val="60000"/>
                </a:schemeClr>
              </a:solidFill>
            </a:endParaRPr>
          </a:p>
        </p:txBody>
      </p:sp>
    </p:spTree>
    <p:extLst>
      <p:ext uri="{BB962C8B-B14F-4D97-AF65-F5344CB8AC3E}">
        <p14:creationId xmlns:p14="http://schemas.microsoft.com/office/powerpoint/2010/main" val="1346105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5C1B2-96B0-D9A7-BECD-2C8F92195C78}"/>
              </a:ext>
            </a:extLst>
          </p:cNvPr>
          <p:cNvSpPr>
            <a:spLocks noGrp="1"/>
          </p:cNvSpPr>
          <p:nvPr>
            <p:ph type="title"/>
          </p:nvPr>
        </p:nvSpPr>
        <p:spPr>
          <a:xfrm>
            <a:off x="1015890" y="315972"/>
            <a:ext cx="10245668" cy="1499616"/>
          </a:xfrm>
        </p:spPr>
        <p:txBody>
          <a:bodyPr>
            <a:normAutofit/>
          </a:bodyPr>
          <a:lstStyle/>
          <a:p>
            <a:r>
              <a:rPr lang="en-GB">
                <a:latin typeface="Trebuchet MS"/>
                <a:ea typeface="Tahoma"/>
                <a:cs typeface="Tahoma"/>
              </a:rPr>
              <a:t>Labelling specimens for transport</a:t>
            </a:r>
          </a:p>
        </p:txBody>
      </p:sp>
      <p:sp>
        <p:nvSpPr>
          <p:cNvPr id="6" name="TextBox 5">
            <a:extLst>
              <a:ext uri="{FF2B5EF4-FFF2-40B4-BE49-F238E27FC236}">
                <a16:creationId xmlns:a16="http://schemas.microsoft.com/office/drawing/2014/main" id="{0503934D-487C-EB26-A62F-565493D30D93}"/>
              </a:ext>
            </a:extLst>
          </p:cNvPr>
          <p:cNvSpPr txBox="1"/>
          <p:nvPr/>
        </p:nvSpPr>
        <p:spPr>
          <a:xfrm>
            <a:off x="827314" y="1821902"/>
            <a:ext cx="8348771" cy="3584956"/>
          </a:xfrm>
          <a:prstGeom prst="rect">
            <a:avLst/>
          </a:prstGeom>
          <a:noFill/>
        </p:spPr>
        <p:txBody>
          <a:bodyPr wrap="square" lIns="91440" tIns="45720" rIns="91440" bIns="45720" rtlCol="0" anchor="t">
            <a:spAutoFit/>
          </a:bodyPr>
          <a:lstStyle/>
          <a:p>
            <a:pPr marL="342900" indent="-342900">
              <a:lnSpc>
                <a:spcPct val="150000"/>
              </a:lnSpc>
              <a:buClr>
                <a:srgbClr val="26BCB4"/>
              </a:buClr>
              <a:buFont typeface="Arial" panose="020B0604020202020204" pitchFamily="34" charset="0"/>
              <a:buChar char="•"/>
            </a:pPr>
            <a:r>
              <a:rPr lang="en-GB" sz="2200">
                <a:latin typeface="Trebuchet MS"/>
              </a:rPr>
              <a:t>As a minimum, each specimen should be labelled with:</a:t>
            </a:r>
          </a:p>
          <a:p>
            <a:pPr marL="800100" lvl="1" indent="-342900">
              <a:lnSpc>
                <a:spcPct val="150000"/>
              </a:lnSpc>
              <a:buClr>
                <a:srgbClr val="26BCB4"/>
              </a:buClr>
              <a:buFont typeface="Wingdings" pitchFamily="2" charset="2"/>
              <a:buChar char="§"/>
            </a:pPr>
            <a:r>
              <a:rPr lang="en-GB" sz="2200">
                <a:latin typeface="Trebuchet MS"/>
              </a:rPr>
              <a:t>Patient name</a:t>
            </a:r>
          </a:p>
          <a:p>
            <a:pPr marL="800100" lvl="1" indent="-342900">
              <a:lnSpc>
                <a:spcPct val="150000"/>
              </a:lnSpc>
              <a:buClr>
                <a:srgbClr val="26BCB4"/>
              </a:buClr>
              <a:buFont typeface="Wingdings" pitchFamily="2" charset="2"/>
              <a:buChar char="§"/>
            </a:pPr>
            <a:r>
              <a:rPr lang="en-GB" sz="2200">
                <a:latin typeface="Trebuchet MS"/>
              </a:rPr>
              <a:t>Unique identification number </a:t>
            </a:r>
            <a:endParaRPr lang="en-GB" sz="2200">
              <a:latin typeface="Trebuchet MS" panose="020B0703020202090204" pitchFamily="34" charset="0"/>
            </a:endParaRPr>
          </a:p>
          <a:p>
            <a:pPr marL="800100" lvl="1" indent="-342900">
              <a:lnSpc>
                <a:spcPct val="150000"/>
              </a:lnSpc>
              <a:buClr>
                <a:srgbClr val="26BCB4"/>
              </a:buClr>
              <a:buFont typeface="Wingdings" pitchFamily="2" charset="2"/>
              <a:buChar char="§"/>
            </a:pPr>
            <a:r>
              <a:rPr lang="en-GB" sz="2200">
                <a:latin typeface="Trebuchet MS"/>
              </a:rPr>
              <a:t>Time and date of collection</a:t>
            </a:r>
          </a:p>
          <a:p>
            <a:pPr marL="800100" lvl="1" indent="-342900">
              <a:lnSpc>
                <a:spcPct val="150000"/>
              </a:lnSpc>
              <a:buClr>
                <a:srgbClr val="26BCB4"/>
              </a:buClr>
              <a:buFont typeface="Wingdings" pitchFamily="2" charset="2"/>
              <a:buChar char="§"/>
            </a:pPr>
            <a:r>
              <a:rPr lang="en-GB" sz="2200">
                <a:latin typeface="Trebuchet MS"/>
              </a:rPr>
              <a:t>Collector’s initials</a:t>
            </a:r>
          </a:p>
          <a:p>
            <a:pPr marL="342900" indent="-342900">
              <a:lnSpc>
                <a:spcPct val="150000"/>
              </a:lnSpc>
              <a:buClr>
                <a:srgbClr val="26BCB4"/>
              </a:buClr>
              <a:buFont typeface="Arial" panose="020B0604020202020204" pitchFamily="34" charset="0"/>
              <a:buChar char="•"/>
            </a:pPr>
            <a:r>
              <a:rPr lang="en-GB" sz="2200">
                <a:latin typeface="Trebuchet MS"/>
              </a:rPr>
              <a:t>Use computer-generated barcodes if possible.</a:t>
            </a:r>
          </a:p>
          <a:p>
            <a:pPr marL="342900" indent="-342900">
              <a:lnSpc>
                <a:spcPct val="150000"/>
              </a:lnSpc>
              <a:buClr>
                <a:srgbClr val="26BCB4"/>
              </a:buClr>
              <a:buFont typeface="Arial" panose="020B0604020202020204" pitchFamily="34" charset="0"/>
              <a:buChar char="•"/>
            </a:pPr>
            <a:r>
              <a:rPr lang="en-GB" sz="2200">
                <a:latin typeface="Trebuchet MS"/>
              </a:rPr>
              <a:t>Be sure to adhere to the national procedures in place.</a:t>
            </a:r>
          </a:p>
        </p:txBody>
      </p:sp>
      <p:pic>
        <p:nvPicPr>
          <p:cNvPr id="8" name="Picture 7">
            <a:extLst>
              <a:ext uri="{FF2B5EF4-FFF2-40B4-BE49-F238E27FC236}">
                <a16:creationId xmlns:a16="http://schemas.microsoft.com/office/drawing/2014/main" id="{9C8ED744-2353-4BAF-9456-9262B0088D0B}"/>
              </a:ext>
            </a:extLst>
          </p:cNvPr>
          <p:cNvPicPr>
            <a:picLocks noChangeAspect="1"/>
          </p:cNvPicPr>
          <p:nvPr/>
        </p:nvPicPr>
        <p:blipFill>
          <a:blip r:embed="rId3"/>
          <a:srcRect l="11885" r="11885"/>
          <a:stretch/>
        </p:blipFill>
        <p:spPr>
          <a:xfrm>
            <a:off x="7811599" y="722189"/>
            <a:ext cx="4814446" cy="6315723"/>
          </a:xfrm>
          <a:prstGeom prst="rect">
            <a:avLst/>
          </a:prstGeom>
        </p:spPr>
      </p:pic>
      <p:sp>
        <p:nvSpPr>
          <p:cNvPr id="4" name="Google Shape;18;p31">
            <a:extLst>
              <a:ext uri="{FF2B5EF4-FFF2-40B4-BE49-F238E27FC236}">
                <a16:creationId xmlns:a16="http://schemas.microsoft.com/office/drawing/2014/main" id="{87C84576-8888-A335-5E06-FA47CB0B4C8F}"/>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29</a:t>
            </a:fld>
            <a:endParaRPr b="1">
              <a:solidFill>
                <a:schemeClr val="tx1">
                  <a:lumMod val="40000"/>
                  <a:lumOff val="60000"/>
                </a:schemeClr>
              </a:solidFill>
            </a:endParaRPr>
          </a:p>
        </p:txBody>
      </p:sp>
    </p:spTree>
    <p:extLst>
      <p:ext uri="{BB962C8B-B14F-4D97-AF65-F5344CB8AC3E}">
        <p14:creationId xmlns:p14="http://schemas.microsoft.com/office/powerpoint/2010/main" val="3561413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43FA-CC1F-46E2-B712-1773048BB41D}"/>
              </a:ext>
            </a:extLst>
          </p:cNvPr>
          <p:cNvSpPr>
            <a:spLocks noGrp="1"/>
          </p:cNvSpPr>
          <p:nvPr>
            <p:ph type="title"/>
          </p:nvPr>
        </p:nvSpPr>
        <p:spPr>
          <a:xfrm>
            <a:off x="869938" y="247917"/>
            <a:ext cx="10655312" cy="1499616"/>
          </a:xfrm>
        </p:spPr>
        <p:txBody>
          <a:bodyPr>
            <a:normAutofit/>
          </a:bodyPr>
          <a:lstStyle/>
          <a:p>
            <a:r>
              <a:rPr lang="en-US" sz="4400">
                <a:latin typeface="Trebuchet MS"/>
                <a:ea typeface="Tahoma"/>
                <a:cs typeface="Tahoma"/>
              </a:rPr>
              <a:t>Outline</a:t>
            </a:r>
            <a:endParaRPr lang="en-US" sz="4400" cap="none"/>
          </a:p>
        </p:txBody>
      </p:sp>
      <p:grpSp>
        <p:nvGrpSpPr>
          <p:cNvPr id="9" name="Group 8">
            <a:extLst>
              <a:ext uri="{FF2B5EF4-FFF2-40B4-BE49-F238E27FC236}">
                <a16:creationId xmlns:a16="http://schemas.microsoft.com/office/drawing/2014/main" id="{12ADC528-D10D-D300-2180-5A203088521C}"/>
              </a:ext>
            </a:extLst>
          </p:cNvPr>
          <p:cNvGrpSpPr/>
          <p:nvPr/>
        </p:nvGrpSpPr>
        <p:grpSpPr>
          <a:xfrm>
            <a:off x="2615776" y="1761894"/>
            <a:ext cx="7278265" cy="461665"/>
            <a:chOff x="2945597" y="2046199"/>
            <a:chExt cx="7278265" cy="461665"/>
          </a:xfrm>
        </p:grpSpPr>
        <p:sp>
          <p:nvSpPr>
            <p:cNvPr id="10" name="TextBox 9">
              <a:extLst>
                <a:ext uri="{FF2B5EF4-FFF2-40B4-BE49-F238E27FC236}">
                  <a16:creationId xmlns:a16="http://schemas.microsoft.com/office/drawing/2014/main" id="{B3B95348-CC1B-7C11-E780-D2341A01B4A3}"/>
                </a:ext>
              </a:extLst>
            </p:cNvPr>
            <p:cNvSpPr txBox="1"/>
            <p:nvPr/>
          </p:nvSpPr>
          <p:spPr>
            <a:xfrm>
              <a:off x="3175585" y="2046199"/>
              <a:ext cx="7048277" cy="461665"/>
            </a:xfrm>
            <a:prstGeom prst="rect">
              <a:avLst/>
            </a:prstGeom>
            <a:noFill/>
            <a:ln w="6350">
              <a:solidFill>
                <a:schemeClr val="tx1"/>
              </a:solidFill>
            </a:ln>
          </p:spPr>
          <p:txBody>
            <a:bodyPr wrap="square" lIns="91440" tIns="45720" rIns="91440" bIns="45720" rtlCol="0" anchor="t">
              <a:noAutofit/>
            </a:bodyPr>
            <a:lstStyle/>
            <a:p>
              <a:pPr marL="360000">
                <a:buClr>
                  <a:schemeClr val="accent3"/>
                </a:buClr>
              </a:pPr>
              <a:r>
                <a:rPr lang="en-US" sz="2400">
                  <a:latin typeface="Trebuchet MS"/>
                </a:rPr>
                <a:t>Sample collection</a:t>
              </a:r>
            </a:p>
          </p:txBody>
        </p:sp>
        <p:sp>
          <p:nvSpPr>
            <p:cNvPr id="11" name="Oval 10">
              <a:extLst>
                <a:ext uri="{FF2B5EF4-FFF2-40B4-BE49-F238E27FC236}">
                  <a16:creationId xmlns:a16="http://schemas.microsoft.com/office/drawing/2014/main" id="{B41A43C7-4626-6A41-D3C5-11E1FABE6903}"/>
                </a:ext>
              </a:extLst>
            </p:cNvPr>
            <p:cNvSpPr/>
            <p:nvPr/>
          </p:nvSpPr>
          <p:spPr>
            <a:xfrm>
              <a:off x="2945597" y="2080548"/>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1</a:t>
              </a:r>
            </a:p>
          </p:txBody>
        </p:sp>
      </p:grpSp>
      <p:grpSp>
        <p:nvGrpSpPr>
          <p:cNvPr id="12" name="Group 11">
            <a:extLst>
              <a:ext uri="{FF2B5EF4-FFF2-40B4-BE49-F238E27FC236}">
                <a16:creationId xmlns:a16="http://schemas.microsoft.com/office/drawing/2014/main" id="{F35D9ABB-0129-21D2-F30C-5A55DD73242B}"/>
              </a:ext>
            </a:extLst>
          </p:cNvPr>
          <p:cNvGrpSpPr/>
          <p:nvPr/>
        </p:nvGrpSpPr>
        <p:grpSpPr>
          <a:xfrm>
            <a:off x="2615776" y="2532569"/>
            <a:ext cx="7278266" cy="461665"/>
            <a:chOff x="2945597" y="2785584"/>
            <a:chExt cx="7278266" cy="461665"/>
          </a:xfrm>
        </p:grpSpPr>
        <p:sp>
          <p:nvSpPr>
            <p:cNvPr id="13" name="TextBox 12">
              <a:extLst>
                <a:ext uri="{FF2B5EF4-FFF2-40B4-BE49-F238E27FC236}">
                  <a16:creationId xmlns:a16="http://schemas.microsoft.com/office/drawing/2014/main" id="{E402DED5-4A79-2AC2-057A-FC3DE4948ACB}"/>
                </a:ext>
              </a:extLst>
            </p:cNvPr>
            <p:cNvSpPr txBox="1"/>
            <p:nvPr/>
          </p:nvSpPr>
          <p:spPr>
            <a:xfrm>
              <a:off x="3175584" y="2785584"/>
              <a:ext cx="7048279" cy="461665"/>
            </a:xfrm>
            <a:prstGeom prst="rect">
              <a:avLst/>
            </a:prstGeom>
            <a:noFill/>
            <a:ln w="6350">
              <a:solidFill>
                <a:schemeClr val="tx1"/>
              </a:solidFill>
            </a:ln>
          </p:spPr>
          <p:txBody>
            <a:bodyPr wrap="square">
              <a:noAutofit/>
            </a:bodyPr>
            <a:lstStyle/>
            <a:p>
              <a:pPr marL="360000">
                <a:buClr>
                  <a:schemeClr val="accent3"/>
                </a:buClr>
              </a:pPr>
              <a:r>
                <a:rPr lang="en-US" sz="2400">
                  <a:latin typeface="Trebuchet MS"/>
                </a:rPr>
                <a:t>Sample storage and preparation for transport</a:t>
              </a:r>
              <a:endParaRPr lang="en-US" sz="2400">
                <a:latin typeface="Trebuchet MS" panose="020B0703020202090204" pitchFamily="34" charset="0"/>
              </a:endParaRPr>
            </a:p>
            <a:p>
              <a:pPr marL="360000">
                <a:buClr>
                  <a:schemeClr val="accent3"/>
                </a:buClr>
              </a:pPr>
              <a:endParaRPr lang="en-US" sz="2400">
                <a:latin typeface="Trebuchet MS" panose="020B0703020202090204" pitchFamily="34" charset="0"/>
              </a:endParaRPr>
            </a:p>
          </p:txBody>
        </p:sp>
        <p:sp>
          <p:nvSpPr>
            <p:cNvPr id="14" name="Oval 13">
              <a:extLst>
                <a:ext uri="{FF2B5EF4-FFF2-40B4-BE49-F238E27FC236}">
                  <a16:creationId xmlns:a16="http://schemas.microsoft.com/office/drawing/2014/main" id="{30CC7698-A9B1-F89A-967A-05CDB18221AC}"/>
                </a:ext>
              </a:extLst>
            </p:cNvPr>
            <p:cNvSpPr/>
            <p:nvPr/>
          </p:nvSpPr>
          <p:spPr>
            <a:xfrm>
              <a:off x="2945597" y="281993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2</a:t>
              </a:r>
            </a:p>
          </p:txBody>
        </p:sp>
      </p:grpSp>
      <p:grpSp>
        <p:nvGrpSpPr>
          <p:cNvPr id="15" name="Group 14">
            <a:extLst>
              <a:ext uri="{FF2B5EF4-FFF2-40B4-BE49-F238E27FC236}">
                <a16:creationId xmlns:a16="http://schemas.microsoft.com/office/drawing/2014/main" id="{21D5E534-D4AF-BA1E-8813-779F19F83976}"/>
              </a:ext>
            </a:extLst>
          </p:cNvPr>
          <p:cNvGrpSpPr/>
          <p:nvPr/>
        </p:nvGrpSpPr>
        <p:grpSpPr>
          <a:xfrm>
            <a:off x="2615776" y="3303244"/>
            <a:ext cx="7278264" cy="461665"/>
            <a:chOff x="2945597" y="3495900"/>
            <a:chExt cx="7278264" cy="461665"/>
          </a:xfrm>
        </p:grpSpPr>
        <p:sp>
          <p:nvSpPr>
            <p:cNvPr id="16" name="TextBox 15">
              <a:extLst>
                <a:ext uri="{FF2B5EF4-FFF2-40B4-BE49-F238E27FC236}">
                  <a16:creationId xmlns:a16="http://schemas.microsoft.com/office/drawing/2014/main" id="{19D00FB8-D3A6-1793-0882-6EA77D59E9ED}"/>
                </a:ext>
              </a:extLst>
            </p:cNvPr>
            <p:cNvSpPr txBox="1"/>
            <p:nvPr/>
          </p:nvSpPr>
          <p:spPr>
            <a:xfrm>
              <a:off x="3175584" y="3495900"/>
              <a:ext cx="7048277" cy="461665"/>
            </a:xfrm>
            <a:prstGeom prst="rect">
              <a:avLst/>
            </a:prstGeom>
            <a:noFill/>
            <a:ln w="6350">
              <a:solidFill>
                <a:schemeClr val="tx1"/>
              </a:solidFill>
            </a:ln>
          </p:spPr>
          <p:txBody>
            <a:bodyPr wrap="square">
              <a:noAutofit/>
            </a:bodyPr>
            <a:lstStyle/>
            <a:p>
              <a:pPr marL="360000">
                <a:buClr>
                  <a:schemeClr val="accent3"/>
                </a:buClr>
              </a:pPr>
              <a:r>
                <a:rPr lang="en-US" sz="2400">
                  <a:latin typeface="Trebuchet MS"/>
                </a:rPr>
                <a:t>Sample transport</a:t>
              </a:r>
              <a:endParaRPr lang="en-US" sz="2400">
                <a:latin typeface="Trebuchet MS" panose="020B0703020202090204" pitchFamily="34" charset="0"/>
              </a:endParaRPr>
            </a:p>
          </p:txBody>
        </p:sp>
        <p:sp>
          <p:nvSpPr>
            <p:cNvPr id="17" name="Oval 16">
              <a:extLst>
                <a:ext uri="{FF2B5EF4-FFF2-40B4-BE49-F238E27FC236}">
                  <a16:creationId xmlns:a16="http://schemas.microsoft.com/office/drawing/2014/main" id="{BEA054AA-66BC-7E08-B529-006549937844}"/>
                </a:ext>
              </a:extLst>
            </p:cNvPr>
            <p:cNvSpPr/>
            <p:nvPr/>
          </p:nvSpPr>
          <p:spPr>
            <a:xfrm>
              <a:off x="2945597" y="3530249"/>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3</a:t>
              </a:r>
            </a:p>
          </p:txBody>
        </p:sp>
      </p:grpSp>
      <p:grpSp>
        <p:nvGrpSpPr>
          <p:cNvPr id="24" name="Group 23">
            <a:extLst>
              <a:ext uri="{FF2B5EF4-FFF2-40B4-BE49-F238E27FC236}">
                <a16:creationId xmlns:a16="http://schemas.microsoft.com/office/drawing/2014/main" id="{5852690E-5112-61BE-6262-0B89F7D10ECA}"/>
              </a:ext>
            </a:extLst>
          </p:cNvPr>
          <p:cNvGrpSpPr/>
          <p:nvPr/>
        </p:nvGrpSpPr>
        <p:grpSpPr>
          <a:xfrm>
            <a:off x="2615776" y="4073919"/>
            <a:ext cx="7278263" cy="461665"/>
            <a:chOff x="5202229" y="5644105"/>
            <a:chExt cx="7278263" cy="461665"/>
          </a:xfrm>
        </p:grpSpPr>
        <p:sp>
          <p:nvSpPr>
            <p:cNvPr id="20" name="TextBox 19">
              <a:extLst>
                <a:ext uri="{FF2B5EF4-FFF2-40B4-BE49-F238E27FC236}">
                  <a16:creationId xmlns:a16="http://schemas.microsoft.com/office/drawing/2014/main" id="{AF01B5B2-3F43-F1AD-F6D5-E6CB6F6A15B3}"/>
                </a:ext>
              </a:extLst>
            </p:cNvPr>
            <p:cNvSpPr txBox="1"/>
            <p:nvPr/>
          </p:nvSpPr>
          <p:spPr>
            <a:xfrm>
              <a:off x="5398711" y="5644105"/>
              <a:ext cx="7081781" cy="461665"/>
            </a:xfrm>
            <a:prstGeom prst="rect">
              <a:avLst/>
            </a:prstGeom>
            <a:noFill/>
            <a:ln w="6350">
              <a:solidFill>
                <a:schemeClr val="tx1"/>
              </a:solidFill>
            </a:ln>
          </p:spPr>
          <p:txBody>
            <a:bodyPr wrap="square">
              <a:noAutofit/>
            </a:bodyPr>
            <a:lstStyle/>
            <a:p>
              <a:pPr marL="360000">
                <a:buClr>
                  <a:schemeClr val="accent3"/>
                </a:buClr>
              </a:pPr>
              <a:r>
                <a:rPr lang="en-US" sz="2400">
                  <a:latin typeface="Trebuchet MS"/>
                </a:rPr>
                <a:t>Referral forms</a:t>
              </a:r>
            </a:p>
          </p:txBody>
        </p:sp>
        <p:sp>
          <p:nvSpPr>
            <p:cNvPr id="22" name="Oval 21">
              <a:extLst>
                <a:ext uri="{FF2B5EF4-FFF2-40B4-BE49-F238E27FC236}">
                  <a16:creationId xmlns:a16="http://schemas.microsoft.com/office/drawing/2014/main" id="{554F0469-3F3A-8F8B-ED5E-821718EB0A9E}"/>
                </a:ext>
              </a:extLst>
            </p:cNvPr>
            <p:cNvSpPr/>
            <p:nvPr/>
          </p:nvSpPr>
          <p:spPr>
            <a:xfrm>
              <a:off x="5202229" y="5678454"/>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4</a:t>
              </a:r>
            </a:p>
          </p:txBody>
        </p:sp>
      </p:grpSp>
      <p:grpSp>
        <p:nvGrpSpPr>
          <p:cNvPr id="25" name="Group 24">
            <a:extLst>
              <a:ext uri="{FF2B5EF4-FFF2-40B4-BE49-F238E27FC236}">
                <a16:creationId xmlns:a16="http://schemas.microsoft.com/office/drawing/2014/main" id="{24BFCD4A-0140-05F8-0750-722949FBFAEC}"/>
              </a:ext>
            </a:extLst>
          </p:cNvPr>
          <p:cNvGrpSpPr/>
          <p:nvPr/>
        </p:nvGrpSpPr>
        <p:grpSpPr>
          <a:xfrm>
            <a:off x="2615776" y="4844593"/>
            <a:ext cx="7278263" cy="461665"/>
            <a:chOff x="5202229" y="6201454"/>
            <a:chExt cx="7278263" cy="461665"/>
          </a:xfrm>
        </p:grpSpPr>
        <p:sp>
          <p:nvSpPr>
            <p:cNvPr id="21" name="TextBox 20">
              <a:extLst>
                <a:ext uri="{FF2B5EF4-FFF2-40B4-BE49-F238E27FC236}">
                  <a16:creationId xmlns:a16="http://schemas.microsoft.com/office/drawing/2014/main" id="{FFFC324A-A321-12B7-056E-F965CBE9C438}"/>
                </a:ext>
              </a:extLst>
            </p:cNvPr>
            <p:cNvSpPr txBox="1"/>
            <p:nvPr/>
          </p:nvSpPr>
          <p:spPr>
            <a:xfrm>
              <a:off x="5398712" y="6201454"/>
              <a:ext cx="7081780" cy="461665"/>
            </a:xfrm>
            <a:prstGeom prst="rect">
              <a:avLst/>
            </a:prstGeom>
            <a:noFill/>
            <a:ln w="6350">
              <a:solidFill>
                <a:schemeClr val="tx1"/>
              </a:solidFill>
            </a:ln>
          </p:spPr>
          <p:txBody>
            <a:bodyPr wrap="square">
              <a:noAutofit/>
            </a:bodyPr>
            <a:lstStyle/>
            <a:p>
              <a:pPr marL="360000">
                <a:buClr>
                  <a:schemeClr val="accent3"/>
                </a:buClr>
              </a:pPr>
              <a:r>
                <a:rPr lang="en-US" sz="2400">
                  <a:latin typeface="Trebuchet MS"/>
                </a:rPr>
                <a:t>End of module assessment</a:t>
              </a:r>
              <a:endParaRPr lang="en-US" sz="2400">
                <a:latin typeface="Trebuchet MS" panose="020B0703020202090204" pitchFamily="34" charset="0"/>
              </a:endParaRPr>
            </a:p>
          </p:txBody>
        </p:sp>
        <p:sp>
          <p:nvSpPr>
            <p:cNvPr id="23" name="Oval 22">
              <a:extLst>
                <a:ext uri="{FF2B5EF4-FFF2-40B4-BE49-F238E27FC236}">
                  <a16:creationId xmlns:a16="http://schemas.microsoft.com/office/drawing/2014/main" id="{06DDB53C-FE0F-730A-AEA7-FE835579022C}"/>
                </a:ext>
              </a:extLst>
            </p:cNvPr>
            <p:cNvSpPr/>
            <p:nvPr/>
          </p:nvSpPr>
          <p:spPr>
            <a:xfrm>
              <a:off x="5202229" y="623580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5</a:t>
              </a:r>
            </a:p>
          </p:txBody>
        </p:sp>
      </p:grpSp>
      <p:sp>
        <p:nvSpPr>
          <p:cNvPr id="4" name="Google Shape;18;p31">
            <a:extLst>
              <a:ext uri="{FF2B5EF4-FFF2-40B4-BE49-F238E27FC236}">
                <a16:creationId xmlns:a16="http://schemas.microsoft.com/office/drawing/2014/main" id="{FE4EF267-DC89-E317-3E7A-0A529C80D32B}"/>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3</a:t>
            </a:fld>
            <a:endParaRPr b="1">
              <a:solidFill>
                <a:schemeClr val="tx1">
                  <a:lumMod val="40000"/>
                  <a:lumOff val="60000"/>
                </a:schemeClr>
              </a:solidFill>
            </a:endParaRPr>
          </a:p>
        </p:txBody>
      </p:sp>
    </p:spTree>
    <p:extLst>
      <p:ext uri="{BB962C8B-B14F-4D97-AF65-F5344CB8AC3E}">
        <p14:creationId xmlns:p14="http://schemas.microsoft.com/office/powerpoint/2010/main" val="3364476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2EBAA9-3155-3E37-63E2-280B4E988736}"/>
              </a:ext>
            </a:extLst>
          </p:cNvPr>
          <p:cNvSpPr>
            <a:spLocks noGrp="1"/>
          </p:cNvSpPr>
          <p:nvPr>
            <p:ph type="title"/>
          </p:nvPr>
        </p:nvSpPr>
        <p:spPr>
          <a:xfrm>
            <a:off x="2362200" y="5004106"/>
            <a:ext cx="5867400" cy="1463040"/>
          </a:xfrm>
        </p:spPr>
        <p:txBody>
          <a:bodyPr/>
          <a:lstStyle/>
          <a:p>
            <a:r>
              <a:rPr lang="en-HU"/>
              <a:t>Sample Transport</a:t>
            </a:r>
          </a:p>
        </p:txBody>
      </p:sp>
      <p:pic>
        <p:nvPicPr>
          <p:cNvPr id="2" name="Picture 1">
            <a:extLst>
              <a:ext uri="{FF2B5EF4-FFF2-40B4-BE49-F238E27FC236}">
                <a16:creationId xmlns:a16="http://schemas.microsoft.com/office/drawing/2014/main" id="{F78A8C1B-2AAB-D04F-2E1C-2575DB18AFA7}"/>
              </a:ext>
            </a:extLst>
          </p:cNvPr>
          <p:cNvPicPr>
            <a:picLocks noChangeAspect="1"/>
          </p:cNvPicPr>
          <p:nvPr/>
        </p:nvPicPr>
        <p:blipFill>
          <a:blip r:embed="rId3"/>
          <a:srcRect/>
          <a:stretch/>
        </p:blipFill>
        <p:spPr>
          <a:xfrm>
            <a:off x="6766906" y="1853894"/>
            <a:ext cx="5963228" cy="5963228"/>
          </a:xfrm>
          <a:prstGeom prst="rect">
            <a:avLst/>
          </a:prstGeom>
        </p:spPr>
      </p:pic>
    </p:spTree>
    <p:extLst>
      <p:ext uri="{BB962C8B-B14F-4D97-AF65-F5344CB8AC3E}">
        <p14:creationId xmlns:p14="http://schemas.microsoft.com/office/powerpoint/2010/main" val="4093470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3917-45FA-2F3B-345F-A0DEC8A05408}"/>
              </a:ext>
            </a:extLst>
          </p:cNvPr>
          <p:cNvSpPr>
            <a:spLocks noGrp="1"/>
          </p:cNvSpPr>
          <p:nvPr>
            <p:ph type="title"/>
          </p:nvPr>
        </p:nvSpPr>
        <p:spPr/>
        <p:txBody>
          <a:bodyPr/>
          <a:lstStyle/>
          <a:p>
            <a:r>
              <a:rPr lang="en-GB">
                <a:latin typeface="Trebuchet MS"/>
                <a:ea typeface="Tahoma"/>
                <a:cs typeface="Tahoma"/>
              </a:rPr>
              <a:t>Sample transport</a:t>
            </a:r>
          </a:p>
        </p:txBody>
      </p:sp>
      <p:sp>
        <p:nvSpPr>
          <p:cNvPr id="4" name="Rectangle 3">
            <a:extLst>
              <a:ext uri="{FF2B5EF4-FFF2-40B4-BE49-F238E27FC236}">
                <a16:creationId xmlns:a16="http://schemas.microsoft.com/office/drawing/2014/main" id="{BC38D566-C500-3CE4-2806-ED7B6FAA47B7}"/>
              </a:ext>
            </a:extLst>
          </p:cNvPr>
          <p:cNvSpPr/>
          <p:nvPr/>
        </p:nvSpPr>
        <p:spPr>
          <a:xfrm>
            <a:off x="760093" y="1582306"/>
            <a:ext cx="10671815"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5" name="Content Placeholder 2">
            <a:extLst>
              <a:ext uri="{FF2B5EF4-FFF2-40B4-BE49-F238E27FC236}">
                <a16:creationId xmlns:a16="http://schemas.microsoft.com/office/drawing/2014/main" id="{FD50210B-06CE-7BB9-AE80-21701374D664}"/>
              </a:ext>
            </a:extLst>
          </p:cNvPr>
          <p:cNvSpPr>
            <a:spLocks noGrp="1"/>
          </p:cNvSpPr>
          <p:nvPr>
            <p:ph idx="1"/>
          </p:nvPr>
        </p:nvSpPr>
        <p:spPr>
          <a:xfrm>
            <a:off x="909431" y="1664704"/>
            <a:ext cx="10373139" cy="450340"/>
          </a:xfrm>
        </p:spPr>
        <p:txBody>
          <a:bodyPr vert="horz" lIns="45720" tIns="45720" rIns="45720" bIns="45720" rtlCol="0" anchor="t">
            <a:normAutofit/>
          </a:bodyPr>
          <a:lstStyle/>
          <a:p>
            <a:pPr marL="0" indent="0" algn="ctr">
              <a:buNone/>
            </a:pPr>
            <a:r>
              <a:rPr lang="en-US" sz="2000">
                <a:solidFill>
                  <a:schemeClr val="bg2">
                    <a:lumMod val="25000"/>
                  </a:schemeClr>
                </a:solidFill>
                <a:latin typeface="Trebuchet MS"/>
              </a:rPr>
              <a:t>Objective: move a sample from one location to another in a way that is :</a:t>
            </a:r>
          </a:p>
        </p:txBody>
      </p:sp>
      <p:grpSp>
        <p:nvGrpSpPr>
          <p:cNvPr id="24" name="Group 23">
            <a:extLst>
              <a:ext uri="{FF2B5EF4-FFF2-40B4-BE49-F238E27FC236}">
                <a16:creationId xmlns:a16="http://schemas.microsoft.com/office/drawing/2014/main" id="{B968BA86-5EF3-B5F3-6319-5965B740E739}"/>
              </a:ext>
            </a:extLst>
          </p:cNvPr>
          <p:cNvGrpSpPr/>
          <p:nvPr/>
        </p:nvGrpSpPr>
        <p:grpSpPr>
          <a:xfrm>
            <a:off x="1681192" y="2747244"/>
            <a:ext cx="8829616" cy="2446052"/>
            <a:chOff x="1279077" y="2747244"/>
            <a:chExt cx="8829616" cy="2446052"/>
          </a:xfrm>
        </p:grpSpPr>
        <p:grpSp>
          <p:nvGrpSpPr>
            <p:cNvPr id="15" name="Group 14">
              <a:extLst>
                <a:ext uri="{FF2B5EF4-FFF2-40B4-BE49-F238E27FC236}">
                  <a16:creationId xmlns:a16="http://schemas.microsoft.com/office/drawing/2014/main" id="{BF44C0F2-E571-9095-CB76-1D2188D903F7}"/>
                </a:ext>
              </a:extLst>
            </p:cNvPr>
            <p:cNvGrpSpPr/>
            <p:nvPr/>
          </p:nvGrpSpPr>
          <p:grpSpPr>
            <a:xfrm>
              <a:off x="1279077" y="2747244"/>
              <a:ext cx="2572262" cy="2446052"/>
              <a:chOff x="760093" y="2747244"/>
              <a:chExt cx="2572262" cy="2446052"/>
            </a:xfrm>
          </p:grpSpPr>
          <p:sp>
            <p:nvSpPr>
              <p:cNvPr id="12" name="Rectangle 11">
                <a:extLst>
                  <a:ext uri="{FF2B5EF4-FFF2-40B4-BE49-F238E27FC236}">
                    <a16:creationId xmlns:a16="http://schemas.microsoft.com/office/drawing/2014/main" id="{AC278FA5-C074-2D8C-63D6-77B5AB084EDB}"/>
                  </a:ext>
                </a:extLst>
              </p:cNvPr>
              <p:cNvSpPr/>
              <p:nvPr/>
            </p:nvSpPr>
            <p:spPr>
              <a:xfrm>
                <a:off x="760093" y="2827759"/>
                <a:ext cx="2572262" cy="2365537"/>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3" name="TextBox 12">
                <a:extLst>
                  <a:ext uri="{FF2B5EF4-FFF2-40B4-BE49-F238E27FC236}">
                    <a16:creationId xmlns:a16="http://schemas.microsoft.com/office/drawing/2014/main" id="{52BD4E52-1993-5ED1-0DA7-96E4421CED22}"/>
                  </a:ext>
                </a:extLst>
              </p:cNvPr>
              <p:cNvSpPr txBox="1"/>
              <p:nvPr/>
            </p:nvSpPr>
            <p:spPr>
              <a:xfrm>
                <a:off x="896496" y="3182484"/>
                <a:ext cx="2323782" cy="1661993"/>
              </a:xfrm>
              <a:prstGeom prst="rect">
                <a:avLst/>
              </a:prstGeom>
              <a:noFill/>
            </p:spPr>
            <p:txBody>
              <a:bodyPr wrap="square" lIns="91440" tIns="45720" rIns="91440" bIns="45720" anchor="t">
                <a:spAutoFit/>
              </a:bodyPr>
              <a:lstStyle/>
              <a:p>
                <a:pPr algn="ctr">
                  <a:buClr>
                    <a:schemeClr val="accent3"/>
                  </a:buClr>
                </a:pPr>
                <a:r>
                  <a:rPr lang="en-US" sz="2400">
                    <a:latin typeface="Trebuchet MS"/>
                  </a:rPr>
                  <a:t>Safe</a:t>
                </a:r>
              </a:p>
              <a:p>
                <a:pPr algn="ctr">
                  <a:buClr>
                    <a:schemeClr val="accent3"/>
                  </a:buClr>
                </a:pPr>
                <a:r>
                  <a:rPr lang="en-US" sz="2400">
                    <a:latin typeface="Trebuchet MS"/>
                  </a:rPr>
                  <a:t> </a:t>
                </a:r>
              </a:p>
              <a:p>
                <a:pPr algn="ctr">
                  <a:buClr>
                    <a:schemeClr val="accent3"/>
                  </a:buClr>
                </a:pPr>
                <a:r>
                  <a:rPr lang="en-US">
                    <a:latin typeface="Trebuchet MS"/>
                  </a:rPr>
                  <a:t>for the person, the community and the environment </a:t>
                </a:r>
              </a:p>
            </p:txBody>
          </p:sp>
          <p:sp>
            <p:nvSpPr>
              <p:cNvPr id="14" name="Triangle 13">
                <a:extLst>
                  <a:ext uri="{FF2B5EF4-FFF2-40B4-BE49-F238E27FC236}">
                    <a16:creationId xmlns:a16="http://schemas.microsoft.com/office/drawing/2014/main" id="{EABEBF8E-62C6-66B0-B543-E852D59315AB}"/>
                  </a:ext>
                </a:extLst>
              </p:cNvPr>
              <p:cNvSpPr/>
              <p:nvPr/>
            </p:nvSpPr>
            <p:spPr>
              <a:xfrm rot="10800000">
                <a:off x="1923147" y="2747244"/>
                <a:ext cx="270479"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16" name="Group 15">
              <a:extLst>
                <a:ext uri="{FF2B5EF4-FFF2-40B4-BE49-F238E27FC236}">
                  <a16:creationId xmlns:a16="http://schemas.microsoft.com/office/drawing/2014/main" id="{57C753B8-EFBD-44F2-79FF-6F5DAAE21A99}"/>
                </a:ext>
              </a:extLst>
            </p:cNvPr>
            <p:cNvGrpSpPr/>
            <p:nvPr/>
          </p:nvGrpSpPr>
          <p:grpSpPr>
            <a:xfrm>
              <a:off x="4407754" y="2747244"/>
              <a:ext cx="2572262" cy="2446052"/>
              <a:chOff x="760093" y="2747244"/>
              <a:chExt cx="2572262" cy="2446052"/>
            </a:xfrm>
          </p:grpSpPr>
          <p:sp>
            <p:nvSpPr>
              <p:cNvPr id="17" name="Rectangle 16">
                <a:extLst>
                  <a:ext uri="{FF2B5EF4-FFF2-40B4-BE49-F238E27FC236}">
                    <a16:creationId xmlns:a16="http://schemas.microsoft.com/office/drawing/2014/main" id="{47DFC1D0-91E1-B781-3A16-2D3754BB283F}"/>
                  </a:ext>
                </a:extLst>
              </p:cNvPr>
              <p:cNvSpPr/>
              <p:nvPr/>
            </p:nvSpPr>
            <p:spPr>
              <a:xfrm>
                <a:off x="760093" y="2827759"/>
                <a:ext cx="2572262" cy="2365537"/>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8" name="TextBox 17">
                <a:extLst>
                  <a:ext uri="{FF2B5EF4-FFF2-40B4-BE49-F238E27FC236}">
                    <a16:creationId xmlns:a16="http://schemas.microsoft.com/office/drawing/2014/main" id="{CE26E24A-6C9B-2A79-0EB5-57E5E777D60D}"/>
                  </a:ext>
                </a:extLst>
              </p:cNvPr>
              <p:cNvSpPr txBox="1"/>
              <p:nvPr/>
            </p:nvSpPr>
            <p:spPr>
              <a:xfrm>
                <a:off x="896496" y="3182484"/>
                <a:ext cx="2323782" cy="461665"/>
              </a:xfrm>
              <a:prstGeom prst="rect">
                <a:avLst/>
              </a:prstGeom>
              <a:noFill/>
            </p:spPr>
            <p:txBody>
              <a:bodyPr wrap="square">
                <a:spAutoFit/>
              </a:bodyPr>
              <a:lstStyle/>
              <a:p>
                <a:pPr algn="ctr">
                  <a:buClr>
                    <a:schemeClr val="accent3"/>
                  </a:buClr>
                </a:pPr>
                <a:r>
                  <a:rPr lang="en-US" sz="2400">
                    <a:latin typeface="Trebuchet MS" panose="020B0703020202090204" pitchFamily="34" charset="0"/>
                  </a:rPr>
                  <a:t>Secure</a:t>
                </a:r>
                <a:endParaRPr lang="en-US">
                  <a:latin typeface="Trebuchet MS" panose="020B0703020202090204" pitchFamily="34" charset="0"/>
                </a:endParaRPr>
              </a:p>
            </p:txBody>
          </p:sp>
          <p:sp>
            <p:nvSpPr>
              <p:cNvPr id="19" name="Triangle 18">
                <a:extLst>
                  <a:ext uri="{FF2B5EF4-FFF2-40B4-BE49-F238E27FC236}">
                    <a16:creationId xmlns:a16="http://schemas.microsoft.com/office/drawing/2014/main" id="{AB24D938-FE80-BCF5-5FD4-747B04B07A11}"/>
                  </a:ext>
                </a:extLst>
              </p:cNvPr>
              <p:cNvSpPr/>
              <p:nvPr/>
            </p:nvSpPr>
            <p:spPr>
              <a:xfrm rot="10800000">
                <a:off x="1923147" y="2747244"/>
                <a:ext cx="270479"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20" name="Group 19">
              <a:extLst>
                <a:ext uri="{FF2B5EF4-FFF2-40B4-BE49-F238E27FC236}">
                  <a16:creationId xmlns:a16="http://schemas.microsoft.com/office/drawing/2014/main" id="{CBDD8C98-C039-93D3-199A-688D097ADC46}"/>
                </a:ext>
              </a:extLst>
            </p:cNvPr>
            <p:cNvGrpSpPr/>
            <p:nvPr/>
          </p:nvGrpSpPr>
          <p:grpSpPr>
            <a:xfrm>
              <a:off x="7536431" y="2747244"/>
              <a:ext cx="2572262" cy="2446052"/>
              <a:chOff x="760093" y="2747244"/>
              <a:chExt cx="2572262" cy="2446052"/>
            </a:xfrm>
          </p:grpSpPr>
          <p:sp>
            <p:nvSpPr>
              <p:cNvPr id="21" name="Rectangle 20">
                <a:extLst>
                  <a:ext uri="{FF2B5EF4-FFF2-40B4-BE49-F238E27FC236}">
                    <a16:creationId xmlns:a16="http://schemas.microsoft.com/office/drawing/2014/main" id="{A095CE53-029E-4474-E780-0D2AB31D6B83}"/>
                  </a:ext>
                </a:extLst>
              </p:cNvPr>
              <p:cNvSpPr/>
              <p:nvPr/>
            </p:nvSpPr>
            <p:spPr>
              <a:xfrm>
                <a:off x="760093" y="2827759"/>
                <a:ext cx="2572262" cy="2365537"/>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2" name="TextBox 21">
                <a:extLst>
                  <a:ext uri="{FF2B5EF4-FFF2-40B4-BE49-F238E27FC236}">
                    <a16:creationId xmlns:a16="http://schemas.microsoft.com/office/drawing/2014/main" id="{880F760F-5984-0F09-DE6C-EEFB6CED7FAB}"/>
                  </a:ext>
                </a:extLst>
              </p:cNvPr>
              <p:cNvSpPr txBox="1"/>
              <p:nvPr/>
            </p:nvSpPr>
            <p:spPr>
              <a:xfrm>
                <a:off x="896496" y="3182484"/>
                <a:ext cx="2323782" cy="1200329"/>
              </a:xfrm>
              <a:prstGeom prst="rect">
                <a:avLst/>
              </a:prstGeom>
              <a:noFill/>
            </p:spPr>
            <p:txBody>
              <a:bodyPr wrap="square">
                <a:spAutoFit/>
              </a:bodyPr>
              <a:lstStyle/>
              <a:p>
                <a:pPr algn="ctr">
                  <a:buClr>
                    <a:schemeClr val="accent3"/>
                  </a:buClr>
                </a:pPr>
                <a:r>
                  <a:rPr lang="en-US" sz="2400">
                    <a:latin typeface="Trebuchet MS" panose="020B0703020202090204" pitchFamily="34" charset="0"/>
                  </a:rPr>
                  <a:t>Preserves </a:t>
                </a:r>
                <a:br>
                  <a:rPr lang="en-US" sz="2400">
                    <a:latin typeface="Trebuchet MS" panose="020B0703020202090204" pitchFamily="34" charset="0"/>
                  </a:rPr>
                </a:br>
                <a:r>
                  <a:rPr lang="en-US" sz="2400">
                    <a:latin typeface="Trebuchet MS" panose="020B0703020202090204" pitchFamily="34" charset="0"/>
                  </a:rPr>
                  <a:t>the quality of the sample</a:t>
                </a:r>
                <a:endParaRPr lang="en-US">
                  <a:latin typeface="Trebuchet MS" panose="020B0703020202090204" pitchFamily="34" charset="0"/>
                </a:endParaRPr>
              </a:p>
            </p:txBody>
          </p:sp>
          <p:sp>
            <p:nvSpPr>
              <p:cNvPr id="23" name="Triangle 22">
                <a:extLst>
                  <a:ext uri="{FF2B5EF4-FFF2-40B4-BE49-F238E27FC236}">
                    <a16:creationId xmlns:a16="http://schemas.microsoft.com/office/drawing/2014/main" id="{5FE1D464-1D09-E8C0-65EB-065E9AA4AE10}"/>
                  </a:ext>
                </a:extLst>
              </p:cNvPr>
              <p:cNvSpPr/>
              <p:nvPr/>
            </p:nvSpPr>
            <p:spPr>
              <a:xfrm rot="10800000">
                <a:off x="1923147" y="2747244"/>
                <a:ext cx="270479"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sp>
        <p:nvSpPr>
          <p:cNvPr id="6" name="Google Shape;18;p31">
            <a:extLst>
              <a:ext uri="{FF2B5EF4-FFF2-40B4-BE49-F238E27FC236}">
                <a16:creationId xmlns:a16="http://schemas.microsoft.com/office/drawing/2014/main" id="{AF7C50D0-9AFA-F1E3-84EA-95C1EB9AB006}"/>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31</a:t>
            </a:fld>
            <a:endParaRPr b="1">
              <a:solidFill>
                <a:schemeClr val="tx1">
                  <a:lumMod val="40000"/>
                  <a:lumOff val="60000"/>
                </a:schemeClr>
              </a:solidFill>
            </a:endParaRPr>
          </a:p>
        </p:txBody>
      </p:sp>
    </p:spTree>
    <p:extLst>
      <p:ext uri="{BB962C8B-B14F-4D97-AF65-F5344CB8AC3E}">
        <p14:creationId xmlns:p14="http://schemas.microsoft.com/office/powerpoint/2010/main" val="3725064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3917-45FA-2F3B-345F-A0DEC8A05408}"/>
              </a:ext>
            </a:extLst>
          </p:cNvPr>
          <p:cNvSpPr>
            <a:spLocks noGrp="1"/>
          </p:cNvSpPr>
          <p:nvPr>
            <p:ph type="title"/>
          </p:nvPr>
        </p:nvSpPr>
        <p:spPr/>
        <p:txBody>
          <a:bodyPr/>
          <a:lstStyle/>
          <a:p>
            <a:r>
              <a:rPr lang="en-GB">
                <a:latin typeface="Trebuchet MS"/>
                <a:ea typeface="Tahoma"/>
                <a:cs typeface="Tahoma"/>
              </a:rPr>
              <a:t>Requirements</a:t>
            </a:r>
          </a:p>
        </p:txBody>
      </p:sp>
      <p:sp>
        <p:nvSpPr>
          <p:cNvPr id="3" name="TextBox 2"/>
          <p:cNvSpPr txBox="1">
            <a:spLocks/>
          </p:cNvSpPr>
          <p:nvPr/>
        </p:nvSpPr>
        <p:spPr>
          <a:xfrm>
            <a:off x="494070" y="2125195"/>
            <a:ext cx="3466800" cy="2520000"/>
          </a:xfrm>
          <a:prstGeom prst="rect">
            <a:avLst/>
          </a:prstGeom>
          <a:noFill/>
          <a:ln w="3175">
            <a:solidFill>
              <a:schemeClr val="bg2">
                <a:lumMod val="25000"/>
              </a:schemeClr>
            </a:solidFill>
          </a:ln>
        </p:spPr>
        <p:txBody>
          <a:bodyPr wrap="square" lIns="216000" tIns="45720" rIns="216000" bIns="45720" rtlCol="0" anchor="ctr" anchorCtr="0">
            <a:noAutofit/>
          </a:bodyPr>
          <a:lstStyle/>
          <a:p>
            <a:pPr algn="ctr">
              <a:buClr>
                <a:schemeClr val="accent3"/>
              </a:buClr>
            </a:pPr>
            <a:r>
              <a:rPr lang="en-US" sz="2200">
                <a:latin typeface="Trebuchet MS"/>
              </a:rPr>
              <a:t>Readily available procedures for sampling, packaging, and transport</a:t>
            </a:r>
          </a:p>
          <a:p>
            <a:pPr>
              <a:lnSpc>
                <a:spcPct val="150000"/>
              </a:lnSpc>
              <a:buClr>
                <a:schemeClr val="accent3"/>
              </a:buClr>
            </a:pPr>
            <a:endParaRPr lang="en-US" sz="2200">
              <a:latin typeface="Trebuchet MS" panose="020B0703020202090204" pitchFamily="34" charset="0"/>
            </a:endParaRPr>
          </a:p>
        </p:txBody>
      </p:sp>
      <p:sp>
        <p:nvSpPr>
          <p:cNvPr id="8" name="Triangle 7">
            <a:extLst>
              <a:ext uri="{FF2B5EF4-FFF2-40B4-BE49-F238E27FC236}">
                <a16:creationId xmlns:a16="http://schemas.microsoft.com/office/drawing/2014/main" id="{E3866400-6FBE-443C-9A25-EC1C056545E8}"/>
              </a:ext>
            </a:extLst>
          </p:cNvPr>
          <p:cNvSpPr/>
          <p:nvPr/>
        </p:nvSpPr>
        <p:spPr>
          <a:xfrm rot="10800000">
            <a:off x="2060797" y="2005261"/>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5" name="TextBox 4">
            <a:extLst>
              <a:ext uri="{FF2B5EF4-FFF2-40B4-BE49-F238E27FC236}">
                <a16:creationId xmlns:a16="http://schemas.microsoft.com/office/drawing/2014/main" id="{7463E4EC-EDB1-264F-099F-B7CF269A47D2}"/>
              </a:ext>
            </a:extLst>
          </p:cNvPr>
          <p:cNvSpPr txBox="1">
            <a:spLocks noChangeAspect="1"/>
          </p:cNvSpPr>
          <p:nvPr/>
        </p:nvSpPr>
        <p:spPr>
          <a:xfrm>
            <a:off x="4268429" y="2125195"/>
            <a:ext cx="3466800" cy="2520000"/>
          </a:xfrm>
          <a:prstGeom prst="rect">
            <a:avLst/>
          </a:prstGeom>
          <a:noFill/>
          <a:ln w="3175">
            <a:solidFill>
              <a:schemeClr val="bg2">
                <a:lumMod val="25000"/>
              </a:schemeClr>
            </a:solidFill>
          </a:ln>
        </p:spPr>
        <p:txBody>
          <a:bodyPr wrap="square" lIns="216000" tIns="45720" rIns="216000" bIns="45720" anchor="ctr" anchorCtr="0">
            <a:noAutofit/>
          </a:bodyPr>
          <a:lstStyle/>
          <a:p>
            <a:pPr algn="ctr">
              <a:buClr>
                <a:schemeClr val="accent3"/>
              </a:buClr>
            </a:pPr>
            <a:r>
              <a:rPr lang="en-US" sz="2200">
                <a:latin typeface="Trebuchet MS"/>
              </a:rPr>
              <a:t>Procedures that take into account the conditions of transport (motorbike, car, duration, </a:t>
            </a:r>
            <a:r>
              <a:rPr lang="en-US" sz="2200" err="1">
                <a:latin typeface="Trebuchet MS"/>
              </a:rPr>
              <a:t>etc</a:t>
            </a:r>
            <a:r>
              <a:rPr lang="en-US" sz="2200">
                <a:latin typeface="Trebuchet MS"/>
              </a:rPr>
              <a:t>…)</a:t>
            </a:r>
          </a:p>
        </p:txBody>
      </p:sp>
      <p:sp>
        <p:nvSpPr>
          <p:cNvPr id="9" name="Triangle 8">
            <a:extLst>
              <a:ext uri="{FF2B5EF4-FFF2-40B4-BE49-F238E27FC236}">
                <a16:creationId xmlns:a16="http://schemas.microsoft.com/office/drawing/2014/main" id="{C8F83996-50F9-844F-BED2-FC398ACF7728}"/>
              </a:ext>
            </a:extLst>
          </p:cNvPr>
          <p:cNvSpPr/>
          <p:nvPr/>
        </p:nvSpPr>
        <p:spPr>
          <a:xfrm rot="10800000">
            <a:off x="5831284" y="2005261"/>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7" name="TextBox 6">
            <a:extLst>
              <a:ext uri="{FF2B5EF4-FFF2-40B4-BE49-F238E27FC236}">
                <a16:creationId xmlns:a16="http://schemas.microsoft.com/office/drawing/2014/main" id="{EE2844D9-3340-1EBF-6227-3AEDFB215833}"/>
              </a:ext>
            </a:extLst>
          </p:cNvPr>
          <p:cNvSpPr txBox="1">
            <a:spLocks/>
          </p:cNvSpPr>
          <p:nvPr/>
        </p:nvSpPr>
        <p:spPr>
          <a:xfrm>
            <a:off x="8042788" y="2125197"/>
            <a:ext cx="3466800" cy="2520000"/>
          </a:xfrm>
          <a:prstGeom prst="rect">
            <a:avLst/>
          </a:prstGeom>
          <a:noFill/>
          <a:ln w="3175">
            <a:solidFill>
              <a:schemeClr val="bg2">
                <a:lumMod val="25000"/>
              </a:schemeClr>
            </a:solidFill>
          </a:ln>
        </p:spPr>
        <p:txBody>
          <a:bodyPr wrap="square" lIns="216000" rIns="216000" anchor="ctr" anchorCtr="0">
            <a:noAutofit/>
          </a:bodyPr>
          <a:lstStyle/>
          <a:p>
            <a:pPr algn="ctr">
              <a:buClr>
                <a:schemeClr val="accent3"/>
              </a:buClr>
            </a:pPr>
            <a:r>
              <a:rPr lang="en-US" sz="2200">
                <a:latin typeface="Trebuchet MS" panose="020B0703020202090204" pitchFamily="34" charset="0"/>
              </a:rPr>
              <a:t>Readily available sample transfer form to be shared with the samples</a:t>
            </a:r>
          </a:p>
          <a:p>
            <a:pPr>
              <a:buClr>
                <a:schemeClr val="accent3"/>
              </a:buClr>
            </a:pPr>
            <a:endParaRPr lang="en-US" sz="2200">
              <a:latin typeface="Trebuchet MS" panose="020B0703020202090204" pitchFamily="34" charset="0"/>
            </a:endParaRPr>
          </a:p>
        </p:txBody>
      </p:sp>
      <p:sp>
        <p:nvSpPr>
          <p:cNvPr id="10" name="Triangle 9">
            <a:extLst>
              <a:ext uri="{FF2B5EF4-FFF2-40B4-BE49-F238E27FC236}">
                <a16:creationId xmlns:a16="http://schemas.microsoft.com/office/drawing/2014/main" id="{D76824A6-69F4-0ED9-11BE-1BF62A1EF6F6}"/>
              </a:ext>
            </a:extLst>
          </p:cNvPr>
          <p:cNvSpPr/>
          <p:nvPr/>
        </p:nvSpPr>
        <p:spPr>
          <a:xfrm rot="10800000">
            <a:off x="9598010" y="2005261"/>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6" name="Rectangle 5">
            <a:extLst>
              <a:ext uri="{FF2B5EF4-FFF2-40B4-BE49-F238E27FC236}">
                <a16:creationId xmlns:a16="http://schemas.microsoft.com/office/drawing/2014/main" id="{7D4F264C-FCBD-DA76-AE07-073F8CF4E920}"/>
              </a:ext>
            </a:extLst>
          </p:cNvPr>
          <p:cNvSpPr/>
          <p:nvPr/>
        </p:nvSpPr>
        <p:spPr>
          <a:xfrm>
            <a:off x="760093" y="5368860"/>
            <a:ext cx="10671815" cy="1025107"/>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2" name="Content Placeholder 2">
            <a:extLst>
              <a:ext uri="{FF2B5EF4-FFF2-40B4-BE49-F238E27FC236}">
                <a16:creationId xmlns:a16="http://schemas.microsoft.com/office/drawing/2014/main" id="{FD5B38D4-D393-2BA5-823A-B49E6F31F963}"/>
              </a:ext>
            </a:extLst>
          </p:cNvPr>
          <p:cNvSpPr>
            <a:spLocks noGrp="1"/>
          </p:cNvSpPr>
          <p:nvPr>
            <p:ph idx="1"/>
          </p:nvPr>
        </p:nvSpPr>
        <p:spPr>
          <a:xfrm>
            <a:off x="1014939" y="5662274"/>
            <a:ext cx="10373139" cy="637909"/>
          </a:xfrm>
        </p:spPr>
        <p:txBody>
          <a:bodyPr vert="horz" lIns="45720" tIns="45720" rIns="45720" bIns="45720" rtlCol="0" anchor="t">
            <a:normAutofit lnSpcReduction="10000"/>
          </a:bodyPr>
          <a:lstStyle/>
          <a:p>
            <a:pPr marL="0" indent="0" algn="ctr">
              <a:buNone/>
            </a:pPr>
            <a:r>
              <a:rPr lang="en-US" sz="2000">
                <a:solidFill>
                  <a:schemeClr val="bg2">
                    <a:lumMod val="25000"/>
                  </a:schemeClr>
                </a:solidFill>
                <a:latin typeface="Trebuchet MS"/>
              </a:rPr>
              <a:t>Moving any sample from any location to another, domestic or international, must comply with all packaging recommendations</a:t>
            </a:r>
            <a:endParaRPr lang="en-US" sz="2000">
              <a:solidFill>
                <a:schemeClr val="bg2">
                  <a:lumMod val="25000"/>
                </a:schemeClr>
              </a:solidFill>
            </a:endParaRPr>
          </a:p>
        </p:txBody>
      </p:sp>
    </p:spTree>
    <p:extLst>
      <p:ext uri="{BB962C8B-B14F-4D97-AF65-F5344CB8AC3E}">
        <p14:creationId xmlns:p14="http://schemas.microsoft.com/office/powerpoint/2010/main" val="1207018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67794B-C83A-563A-FF17-7D0FB43FE86F}"/>
              </a:ext>
            </a:extLst>
          </p:cNvPr>
          <p:cNvSpPr/>
          <p:nvPr/>
        </p:nvSpPr>
        <p:spPr>
          <a:xfrm>
            <a:off x="768344" y="1622979"/>
            <a:ext cx="10655312"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p:txBody>
          <a:bodyPr>
            <a:normAutofit/>
          </a:bodyPr>
          <a:lstStyle/>
          <a:p>
            <a:r>
              <a:rPr lang="en-US"/>
              <a:t>Transport regulations</a:t>
            </a:r>
            <a:endParaRPr lang="fr-F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750924" y="1548005"/>
            <a:ext cx="10672732" cy="537972"/>
          </a:xfrm>
        </p:spPr>
        <p:txBody>
          <a:bodyPr>
            <a:noAutofit/>
          </a:bodyPr>
          <a:lstStyle/>
          <a:p>
            <a:pPr marL="0" marR="0" lvl="0" indent="0" algn="ctr">
              <a:lnSpc>
                <a:spcPct val="150000"/>
              </a:lnSpc>
              <a:spcBef>
                <a:spcPts val="0"/>
              </a:spcBef>
              <a:spcAft>
                <a:spcPts val="600"/>
              </a:spcAft>
              <a:buClr>
                <a:srgbClr val="009999"/>
              </a:buClr>
              <a:buNone/>
            </a:pPr>
            <a:r>
              <a:rPr lang="en-US" sz="2400">
                <a:ea typeface="Calibri" panose="020F0502020204030204" pitchFamily="34" charset="0"/>
              </a:rPr>
              <a:t> Where do they come from? Who makes them?</a:t>
            </a:r>
          </a:p>
          <a:p>
            <a:pPr marL="0" marR="0" lvl="0" indent="0" algn="just">
              <a:lnSpc>
                <a:spcPct val="150000"/>
              </a:lnSpc>
              <a:spcBef>
                <a:spcPts val="0"/>
              </a:spcBef>
              <a:spcAft>
                <a:spcPts val="600"/>
              </a:spcAft>
              <a:buClr>
                <a:srgbClr val="009999"/>
              </a:buClr>
              <a:buNone/>
            </a:pPr>
            <a:endParaRPr lang="en-US" sz="2400">
              <a:ea typeface="Calibri" panose="020F0502020204030204" pitchFamily="34" charset="0"/>
            </a:endParaRPr>
          </a:p>
        </p:txBody>
      </p:sp>
      <p:sp>
        <p:nvSpPr>
          <p:cNvPr id="4" name="TextBox 3"/>
          <p:cNvSpPr txBox="1"/>
          <p:nvPr/>
        </p:nvSpPr>
        <p:spPr>
          <a:xfrm>
            <a:off x="2856000" y="2401623"/>
            <a:ext cx="6480000" cy="648000"/>
          </a:xfrm>
          <a:prstGeom prst="rect">
            <a:avLst/>
          </a:prstGeom>
          <a:noFill/>
          <a:ln w="3175">
            <a:solidFill>
              <a:schemeClr val="bg2">
                <a:lumMod val="25000"/>
              </a:schemeClr>
            </a:solidFill>
          </a:ln>
        </p:spPr>
        <p:txBody>
          <a:bodyPr wrap="square" rtlCol="0" anchor="ctr" anchorCtr="0">
            <a:noAutofit/>
          </a:bodyPr>
          <a:lstStyle/>
          <a:p>
            <a:pPr algn="ctr"/>
            <a:r>
              <a:rPr lang="en-US" sz="2200">
                <a:solidFill>
                  <a:schemeClr val="bg2">
                    <a:lumMod val="25000"/>
                  </a:schemeClr>
                </a:solidFill>
                <a:latin typeface="Trebuchet MS" panose="020B0703020202090204" pitchFamily="34" charset="0"/>
              </a:rPr>
              <a:t>National and international transport regulations</a:t>
            </a:r>
          </a:p>
        </p:txBody>
      </p:sp>
      <p:sp>
        <p:nvSpPr>
          <p:cNvPr id="7" name="TextBox 6">
            <a:extLst>
              <a:ext uri="{FF2B5EF4-FFF2-40B4-BE49-F238E27FC236}">
                <a16:creationId xmlns:a16="http://schemas.microsoft.com/office/drawing/2014/main" id="{7A10DF0A-61F9-53F3-14F9-9EE4952D42CD}"/>
              </a:ext>
            </a:extLst>
          </p:cNvPr>
          <p:cNvSpPr txBox="1"/>
          <p:nvPr/>
        </p:nvSpPr>
        <p:spPr>
          <a:xfrm>
            <a:off x="2856000" y="3180685"/>
            <a:ext cx="6480000" cy="648000"/>
          </a:xfrm>
          <a:prstGeom prst="rect">
            <a:avLst/>
          </a:prstGeom>
          <a:noFill/>
          <a:ln w="3175">
            <a:solidFill>
              <a:schemeClr val="bg2">
                <a:lumMod val="25000"/>
              </a:schemeClr>
            </a:solidFill>
          </a:ln>
        </p:spPr>
        <p:txBody>
          <a:bodyPr wrap="square" anchor="ctr" anchorCtr="0">
            <a:noAutofit/>
          </a:bodyPr>
          <a:lstStyle/>
          <a:p>
            <a:pPr algn="ctr"/>
            <a:r>
              <a:rPr lang="en-US" sz="2200">
                <a:solidFill>
                  <a:schemeClr val="bg2">
                    <a:lumMod val="25000"/>
                  </a:schemeClr>
                </a:solidFill>
                <a:latin typeface="Trebuchet MS" panose="020B0703020202090204" pitchFamily="34" charset="0"/>
              </a:rPr>
              <a:t>ICAO/IATA transport regulations (air)</a:t>
            </a:r>
          </a:p>
        </p:txBody>
      </p:sp>
      <p:sp>
        <p:nvSpPr>
          <p:cNvPr id="9" name="TextBox 8">
            <a:extLst>
              <a:ext uri="{FF2B5EF4-FFF2-40B4-BE49-F238E27FC236}">
                <a16:creationId xmlns:a16="http://schemas.microsoft.com/office/drawing/2014/main" id="{79277098-8AA8-79BC-C428-E20B71BF85B3}"/>
              </a:ext>
            </a:extLst>
          </p:cNvPr>
          <p:cNvSpPr txBox="1"/>
          <p:nvPr/>
        </p:nvSpPr>
        <p:spPr>
          <a:xfrm>
            <a:off x="2856000" y="3959747"/>
            <a:ext cx="6480000" cy="648000"/>
          </a:xfrm>
          <a:prstGeom prst="rect">
            <a:avLst/>
          </a:prstGeom>
          <a:noFill/>
          <a:ln w="3175">
            <a:solidFill>
              <a:schemeClr val="bg2">
                <a:lumMod val="25000"/>
              </a:schemeClr>
            </a:solidFill>
          </a:ln>
        </p:spPr>
        <p:txBody>
          <a:bodyPr wrap="square" anchor="ctr" anchorCtr="0">
            <a:noAutofit/>
          </a:bodyPr>
          <a:lstStyle/>
          <a:p>
            <a:pPr algn="ctr"/>
            <a:r>
              <a:rPr lang="en-US" sz="2200">
                <a:solidFill>
                  <a:schemeClr val="bg2">
                    <a:lumMod val="25000"/>
                  </a:schemeClr>
                </a:solidFill>
                <a:latin typeface="Trebuchet MS" panose="020B0703020202090204" pitchFamily="34" charset="0"/>
              </a:rPr>
              <a:t>Rail, road, and sea traffic agencies</a:t>
            </a:r>
          </a:p>
        </p:txBody>
      </p:sp>
      <p:sp>
        <p:nvSpPr>
          <p:cNvPr id="11" name="TextBox 10">
            <a:extLst>
              <a:ext uri="{FF2B5EF4-FFF2-40B4-BE49-F238E27FC236}">
                <a16:creationId xmlns:a16="http://schemas.microsoft.com/office/drawing/2014/main" id="{C175E2BF-541E-3F74-72F0-93EAF62F5428}"/>
              </a:ext>
            </a:extLst>
          </p:cNvPr>
          <p:cNvSpPr txBox="1"/>
          <p:nvPr/>
        </p:nvSpPr>
        <p:spPr>
          <a:xfrm>
            <a:off x="2856000" y="4738809"/>
            <a:ext cx="6480000" cy="648000"/>
          </a:xfrm>
          <a:prstGeom prst="rect">
            <a:avLst/>
          </a:prstGeom>
          <a:noFill/>
          <a:ln w="3175">
            <a:solidFill>
              <a:schemeClr val="bg2">
                <a:lumMod val="25000"/>
              </a:schemeClr>
            </a:solidFill>
          </a:ln>
        </p:spPr>
        <p:txBody>
          <a:bodyPr wrap="square" anchor="ctr" anchorCtr="0">
            <a:noAutofit/>
          </a:bodyPr>
          <a:lstStyle/>
          <a:p>
            <a:pPr algn="ctr"/>
            <a:r>
              <a:rPr lang="en-US" sz="2200">
                <a:solidFill>
                  <a:schemeClr val="bg2">
                    <a:lumMod val="25000"/>
                  </a:schemeClr>
                </a:solidFill>
                <a:latin typeface="Trebuchet MS" panose="020B0703020202090204" pitchFamily="34" charset="0"/>
              </a:rPr>
              <a:t>Postal services</a:t>
            </a:r>
          </a:p>
        </p:txBody>
      </p:sp>
      <p:sp>
        <p:nvSpPr>
          <p:cNvPr id="13" name="TextBox 12">
            <a:extLst>
              <a:ext uri="{FF2B5EF4-FFF2-40B4-BE49-F238E27FC236}">
                <a16:creationId xmlns:a16="http://schemas.microsoft.com/office/drawing/2014/main" id="{51BFBFF7-D09A-A0F8-3D42-B68E1382C30C}"/>
              </a:ext>
            </a:extLst>
          </p:cNvPr>
          <p:cNvSpPr txBox="1"/>
          <p:nvPr/>
        </p:nvSpPr>
        <p:spPr>
          <a:xfrm>
            <a:off x="2856000" y="5517873"/>
            <a:ext cx="6480000" cy="648000"/>
          </a:xfrm>
          <a:prstGeom prst="rect">
            <a:avLst/>
          </a:prstGeom>
          <a:noFill/>
          <a:ln w="3175">
            <a:solidFill>
              <a:schemeClr val="bg2">
                <a:lumMod val="25000"/>
              </a:schemeClr>
            </a:solidFill>
          </a:ln>
        </p:spPr>
        <p:txBody>
          <a:bodyPr wrap="square" anchor="ctr" anchorCtr="0">
            <a:noAutofit/>
          </a:bodyPr>
          <a:lstStyle/>
          <a:p>
            <a:pPr algn="ctr"/>
            <a:r>
              <a:rPr lang="en-US" sz="2200">
                <a:solidFill>
                  <a:schemeClr val="bg2">
                    <a:lumMod val="25000"/>
                  </a:schemeClr>
                </a:solidFill>
                <a:latin typeface="Trebuchet MS" panose="020B0703020202090204" pitchFamily="34" charset="0"/>
              </a:rPr>
              <a:t>Private couriers</a:t>
            </a:r>
          </a:p>
        </p:txBody>
      </p:sp>
      <p:sp>
        <p:nvSpPr>
          <p:cNvPr id="8" name="Google Shape;18;p31">
            <a:extLst>
              <a:ext uri="{FF2B5EF4-FFF2-40B4-BE49-F238E27FC236}">
                <a16:creationId xmlns:a16="http://schemas.microsoft.com/office/drawing/2014/main" id="{35D7D2D4-E3C0-DC3E-A393-32E7129F201F}"/>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33</a:t>
            </a:fld>
            <a:endParaRPr b="1">
              <a:solidFill>
                <a:schemeClr val="tx1">
                  <a:lumMod val="40000"/>
                  <a:lumOff val="60000"/>
                </a:schemeClr>
              </a:solidFill>
            </a:endParaRPr>
          </a:p>
        </p:txBody>
      </p:sp>
    </p:spTree>
    <p:extLst>
      <p:ext uri="{BB962C8B-B14F-4D97-AF65-F5344CB8AC3E}">
        <p14:creationId xmlns:p14="http://schemas.microsoft.com/office/powerpoint/2010/main" val="1405822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9E8E7FD8-1253-199C-9FEF-57B4E1102519}"/>
              </a:ext>
            </a:extLst>
          </p:cNvPr>
          <p:cNvSpPr/>
          <p:nvPr/>
        </p:nvSpPr>
        <p:spPr>
          <a:xfrm>
            <a:off x="498204" y="1414336"/>
            <a:ext cx="11009176"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F0093917-45FA-2F3B-345F-A0DEC8A05408}"/>
              </a:ext>
            </a:extLst>
          </p:cNvPr>
          <p:cNvSpPr>
            <a:spLocks noGrp="1"/>
          </p:cNvSpPr>
          <p:nvPr>
            <p:ph type="title"/>
          </p:nvPr>
        </p:nvSpPr>
        <p:spPr/>
        <p:txBody>
          <a:bodyPr/>
          <a:lstStyle/>
          <a:p>
            <a:r>
              <a:rPr lang="fr-FR"/>
              <a:t>Triple packaging</a:t>
            </a:r>
          </a:p>
        </p:txBody>
      </p:sp>
      <p:sp>
        <p:nvSpPr>
          <p:cNvPr id="3" name="TextBox 2"/>
          <p:cNvSpPr txBox="1"/>
          <p:nvPr/>
        </p:nvSpPr>
        <p:spPr>
          <a:xfrm>
            <a:off x="2010259" y="1444424"/>
            <a:ext cx="7985067" cy="430887"/>
          </a:xfrm>
          <a:prstGeom prst="rect">
            <a:avLst/>
          </a:prstGeom>
          <a:noFill/>
        </p:spPr>
        <p:txBody>
          <a:bodyPr wrap="square" rtlCol="0">
            <a:spAutoFit/>
          </a:bodyPr>
          <a:lstStyle/>
          <a:p>
            <a:pPr algn="ctr">
              <a:spcAft>
                <a:spcPts val="1200"/>
              </a:spcAft>
              <a:buClr>
                <a:schemeClr val="accent3"/>
              </a:buClr>
            </a:pPr>
            <a:r>
              <a:rPr lang="en-US" sz="2200">
                <a:latin typeface="Trebuchet MS" panose="020B0703020202090204" pitchFamily="34" charset="0"/>
              </a:rPr>
              <a:t>Each specimen needs to be protected by</a:t>
            </a:r>
          </a:p>
        </p:txBody>
      </p:sp>
      <p:sp>
        <p:nvSpPr>
          <p:cNvPr id="9" name="TextBox 8">
            <a:extLst>
              <a:ext uri="{FF2B5EF4-FFF2-40B4-BE49-F238E27FC236}">
                <a16:creationId xmlns:a16="http://schemas.microsoft.com/office/drawing/2014/main" id="{A25EACE7-4BBC-96DC-A25B-635A862CA599}"/>
              </a:ext>
            </a:extLst>
          </p:cNvPr>
          <p:cNvSpPr txBox="1">
            <a:spLocks/>
          </p:cNvSpPr>
          <p:nvPr/>
        </p:nvSpPr>
        <p:spPr>
          <a:xfrm>
            <a:off x="498204" y="2180051"/>
            <a:ext cx="2448000" cy="2772000"/>
          </a:xfrm>
          <a:prstGeom prst="rect">
            <a:avLst/>
          </a:prstGeom>
          <a:noFill/>
          <a:ln w="3175">
            <a:solidFill>
              <a:schemeClr val="bg2">
                <a:lumMod val="25000"/>
              </a:schemeClr>
            </a:solidFill>
          </a:ln>
        </p:spPr>
        <p:txBody>
          <a:bodyPr wrap="square" lIns="91440" tIns="45720" rIns="91440" bIns="251999" anchor="b" anchorCtr="0">
            <a:noAutofit/>
          </a:bodyPr>
          <a:lstStyle/>
          <a:p>
            <a:pPr marL="0" lvl="1" algn="ctr">
              <a:spcAft>
                <a:spcPts val="1200"/>
              </a:spcAft>
              <a:buClr>
                <a:schemeClr val="accent3"/>
              </a:buClr>
            </a:pPr>
            <a:r>
              <a:rPr lang="en-US" sz="1800" dirty="0">
                <a:latin typeface="Trebuchet MS"/>
              </a:rPr>
              <a:t>Primary container (</a:t>
            </a:r>
            <a:r>
              <a:rPr lang="en-US" dirty="0">
                <a:latin typeface="Trebuchet MS"/>
              </a:rPr>
              <a:t>stool </a:t>
            </a:r>
            <a:r>
              <a:rPr lang="en-US" sz="1800" dirty="0">
                <a:latin typeface="Trebuchet MS"/>
              </a:rPr>
              <a:t>cup, Cary Blair </a:t>
            </a:r>
            <a:r>
              <a:rPr lang="en-US" dirty="0">
                <a:latin typeface="Trebuchet MS"/>
              </a:rPr>
              <a:t>tube </a:t>
            </a:r>
            <a:r>
              <a:rPr lang="en-US" sz="1800" dirty="0">
                <a:latin typeface="Trebuchet MS"/>
              </a:rPr>
              <a:t>etc</a:t>
            </a:r>
            <a:r>
              <a:rPr lang="en-US" dirty="0">
                <a:latin typeface="Trebuchet MS"/>
              </a:rPr>
              <a:t>.)</a:t>
            </a:r>
            <a:r>
              <a:rPr lang="en-US" sz="1800" dirty="0">
                <a:latin typeface="Trebuchet MS"/>
              </a:rPr>
              <a:t> = material that contains the sample</a:t>
            </a:r>
            <a:r>
              <a:rPr lang="en-US" dirty="0">
                <a:latin typeface="Trebuchet MS"/>
              </a:rPr>
              <a:t> </a:t>
            </a:r>
            <a:endParaRPr lang="en-US" sz="1800" dirty="0">
              <a:latin typeface="Trebuchet MS" panose="020B0703020202090204" pitchFamily="34" charset="0"/>
            </a:endParaRPr>
          </a:p>
        </p:txBody>
      </p:sp>
      <p:sp>
        <p:nvSpPr>
          <p:cNvPr id="17" name="TextBox 16">
            <a:extLst>
              <a:ext uri="{FF2B5EF4-FFF2-40B4-BE49-F238E27FC236}">
                <a16:creationId xmlns:a16="http://schemas.microsoft.com/office/drawing/2014/main" id="{037F3D9D-1D81-8C8C-6706-1E5C413C29B5}"/>
              </a:ext>
            </a:extLst>
          </p:cNvPr>
          <p:cNvSpPr txBox="1"/>
          <p:nvPr/>
        </p:nvSpPr>
        <p:spPr>
          <a:xfrm>
            <a:off x="498204" y="5063816"/>
            <a:ext cx="2448000" cy="1368000"/>
          </a:xfrm>
          <a:prstGeom prst="rect">
            <a:avLst/>
          </a:prstGeom>
          <a:noFill/>
          <a:ln w="3175">
            <a:solidFill>
              <a:schemeClr val="tx1">
                <a:lumMod val="75000"/>
              </a:schemeClr>
            </a:solidFill>
          </a:ln>
        </p:spPr>
        <p:txBody>
          <a:bodyPr wrap="square" tIns="180000" anchor="t" anchorCtr="0">
            <a:noAutofit/>
          </a:bodyPr>
          <a:lstStyle/>
          <a:p>
            <a:pPr algn="ctr"/>
            <a:r>
              <a:rPr lang="en-US">
                <a:latin typeface="Trebuchet MS" panose="020B0703020202090204" pitchFamily="34" charset="0"/>
              </a:rPr>
              <a:t>L</a:t>
            </a:r>
            <a:r>
              <a:rPr lang="en-US" sz="1800">
                <a:latin typeface="Trebuchet MS" panose="020B0703020202090204" pitchFamily="34" charset="0"/>
              </a:rPr>
              <a:t>eak-proof, sterile, labeled</a:t>
            </a:r>
            <a:endParaRPr lang="en-HU"/>
          </a:p>
        </p:txBody>
      </p:sp>
      <p:sp>
        <p:nvSpPr>
          <p:cNvPr id="24" name="Triangle 23">
            <a:extLst>
              <a:ext uri="{FF2B5EF4-FFF2-40B4-BE49-F238E27FC236}">
                <a16:creationId xmlns:a16="http://schemas.microsoft.com/office/drawing/2014/main" id="{940936B0-F3C7-DFA2-0C54-8BE68EDFAC22}"/>
              </a:ext>
            </a:extLst>
          </p:cNvPr>
          <p:cNvSpPr/>
          <p:nvPr/>
        </p:nvSpPr>
        <p:spPr>
          <a:xfrm rot="10800000">
            <a:off x="1473516" y="4861240"/>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1" name="TextBox 10">
            <a:extLst>
              <a:ext uri="{FF2B5EF4-FFF2-40B4-BE49-F238E27FC236}">
                <a16:creationId xmlns:a16="http://schemas.microsoft.com/office/drawing/2014/main" id="{B31C6E99-1018-F0DD-5E3F-C89B25B568F3}"/>
              </a:ext>
            </a:extLst>
          </p:cNvPr>
          <p:cNvSpPr txBox="1">
            <a:spLocks/>
          </p:cNvSpPr>
          <p:nvPr/>
        </p:nvSpPr>
        <p:spPr>
          <a:xfrm>
            <a:off x="3351929" y="2180051"/>
            <a:ext cx="2448000" cy="2772000"/>
          </a:xfrm>
          <a:prstGeom prst="rect">
            <a:avLst/>
          </a:prstGeom>
          <a:noFill/>
          <a:ln w="3175">
            <a:solidFill>
              <a:schemeClr val="bg2">
                <a:lumMod val="25000"/>
              </a:schemeClr>
            </a:solidFill>
          </a:ln>
        </p:spPr>
        <p:txBody>
          <a:bodyPr wrap="square" bIns="251999" anchor="b" anchorCtr="0">
            <a:noAutofit/>
          </a:bodyPr>
          <a:lstStyle/>
          <a:p>
            <a:pPr marL="0" lvl="1" algn="ctr">
              <a:spcAft>
                <a:spcPts val="1200"/>
              </a:spcAft>
              <a:buClr>
                <a:schemeClr val="accent3"/>
              </a:buClr>
            </a:pPr>
            <a:r>
              <a:rPr lang="en-US" sz="1800">
                <a:latin typeface="Trebuchet MS" panose="020B0703020202090204" pitchFamily="34" charset="0"/>
              </a:rPr>
              <a:t>Surrounded by absorbent material </a:t>
            </a:r>
          </a:p>
        </p:txBody>
      </p:sp>
      <p:sp>
        <p:nvSpPr>
          <p:cNvPr id="19" name="TextBox 18">
            <a:extLst>
              <a:ext uri="{FF2B5EF4-FFF2-40B4-BE49-F238E27FC236}">
                <a16:creationId xmlns:a16="http://schemas.microsoft.com/office/drawing/2014/main" id="{A4B0C870-1625-EE09-70F7-1D9164E9FFA6}"/>
              </a:ext>
            </a:extLst>
          </p:cNvPr>
          <p:cNvSpPr txBox="1"/>
          <p:nvPr/>
        </p:nvSpPr>
        <p:spPr>
          <a:xfrm>
            <a:off x="3351929" y="5063816"/>
            <a:ext cx="2448000" cy="1368000"/>
          </a:xfrm>
          <a:prstGeom prst="rect">
            <a:avLst/>
          </a:prstGeom>
          <a:noFill/>
          <a:ln w="3175">
            <a:solidFill>
              <a:schemeClr val="tx1">
                <a:lumMod val="75000"/>
              </a:schemeClr>
            </a:solidFill>
          </a:ln>
        </p:spPr>
        <p:txBody>
          <a:bodyPr wrap="square" tIns="180000" anchor="t" anchorCtr="0">
            <a:noAutofit/>
          </a:bodyPr>
          <a:lstStyle/>
          <a:p>
            <a:pPr algn="ctr"/>
            <a:r>
              <a:rPr lang="en-US">
                <a:latin typeface="Trebuchet MS" panose="020B0703020202090204" pitchFamily="34" charset="0"/>
              </a:rPr>
              <a:t>To absorb</a:t>
            </a:r>
            <a:r>
              <a:rPr lang="en-US" sz="1800">
                <a:latin typeface="Trebuchet MS" panose="020B0703020202090204" pitchFamily="34" charset="0"/>
              </a:rPr>
              <a:t> potential leakage</a:t>
            </a:r>
            <a:endParaRPr lang="en-HU"/>
          </a:p>
        </p:txBody>
      </p:sp>
      <p:sp>
        <p:nvSpPr>
          <p:cNvPr id="25" name="Triangle 24">
            <a:extLst>
              <a:ext uri="{FF2B5EF4-FFF2-40B4-BE49-F238E27FC236}">
                <a16:creationId xmlns:a16="http://schemas.microsoft.com/office/drawing/2014/main" id="{0F562270-DA9B-E7A4-494E-F01C0E5D5045}"/>
              </a:ext>
            </a:extLst>
          </p:cNvPr>
          <p:cNvSpPr/>
          <p:nvPr/>
        </p:nvSpPr>
        <p:spPr>
          <a:xfrm rot="10800000">
            <a:off x="4327242" y="4861240"/>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5" name="TextBox 14">
            <a:extLst>
              <a:ext uri="{FF2B5EF4-FFF2-40B4-BE49-F238E27FC236}">
                <a16:creationId xmlns:a16="http://schemas.microsoft.com/office/drawing/2014/main" id="{E7AF9317-3A02-A655-0EBB-590E19263A07}"/>
              </a:ext>
            </a:extLst>
          </p:cNvPr>
          <p:cNvSpPr txBox="1">
            <a:spLocks/>
          </p:cNvSpPr>
          <p:nvPr/>
        </p:nvSpPr>
        <p:spPr>
          <a:xfrm>
            <a:off x="9059380" y="2180051"/>
            <a:ext cx="2448000" cy="2772000"/>
          </a:xfrm>
          <a:prstGeom prst="rect">
            <a:avLst/>
          </a:prstGeom>
          <a:noFill/>
          <a:ln w="3175">
            <a:solidFill>
              <a:schemeClr val="bg2">
                <a:lumMod val="25000"/>
              </a:schemeClr>
            </a:solidFill>
          </a:ln>
        </p:spPr>
        <p:txBody>
          <a:bodyPr wrap="square" lIns="91440" tIns="45720" rIns="91440" bIns="251999" anchor="b" anchorCtr="0">
            <a:noAutofit/>
          </a:bodyPr>
          <a:lstStyle/>
          <a:p>
            <a:pPr marL="0" lvl="1" algn="ctr">
              <a:spcAft>
                <a:spcPts val="1200"/>
              </a:spcAft>
              <a:buClr>
                <a:schemeClr val="accent3"/>
              </a:buClr>
            </a:pPr>
            <a:r>
              <a:rPr lang="en-US" sz="1800">
                <a:latin typeface="Trebuchet MS"/>
              </a:rPr>
              <a:t>Tertiary container (cooler or box etc</a:t>
            </a:r>
            <a:r>
              <a:rPr lang="en-US">
                <a:latin typeface="Trebuchet MS"/>
              </a:rPr>
              <a:t>.)</a:t>
            </a:r>
            <a:r>
              <a:rPr lang="en-US" sz="1800">
                <a:latin typeface="Trebuchet MS"/>
              </a:rPr>
              <a:t> </a:t>
            </a:r>
          </a:p>
        </p:txBody>
      </p:sp>
      <p:sp>
        <p:nvSpPr>
          <p:cNvPr id="23" name="TextBox 22">
            <a:extLst>
              <a:ext uri="{FF2B5EF4-FFF2-40B4-BE49-F238E27FC236}">
                <a16:creationId xmlns:a16="http://schemas.microsoft.com/office/drawing/2014/main" id="{3B115150-DC63-89A6-3D5E-4FC321E35C1D}"/>
              </a:ext>
            </a:extLst>
          </p:cNvPr>
          <p:cNvSpPr txBox="1"/>
          <p:nvPr/>
        </p:nvSpPr>
        <p:spPr>
          <a:xfrm>
            <a:off x="9059380" y="5063815"/>
            <a:ext cx="2448000" cy="1368000"/>
          </a:xfrm>
          <a:prstGeom prst="rect">
            <a:avLst/>
          </a:prstGeom>
          <a:noFill/>
          <a:ln w="3175">
            <a:solidFill>
              <a:schemeClr val="tx1">
                <a:lumMod val="75000"/>
              </a:schemeClr>
            </a:solidFill>
          </a:ln>
        </p:spPr>
        <p:txBody>
          <a:bodyPr wrap="square" tIns="180000" anchor="t" anchorCtr="0">
            <a:noAutofit/>
          </a:bodyPr>
          <a:lstStyle/>
          <a:p>
            <a:pPr algn="ctr"/>
            <a:r>
              <a:rPr lang="en-US">
                <a:latin typeface="Trebuchet MS" panose="020B0703020202090204" pitchFamily="34" charset="0"/>
              </a:rPr>
              <a:t>P</a:t>
            </a:r>
            <a:r>
              <a:rPr lang="en-US" sz="1800">
                <a:latin typeface="Trebuchet MS" panose="020B0703020202090204" pitchFamily="34" charset="0"/>
              </a:rPr>
              <a:t>hysical protection against damage and external pressure</a:t>
            </a:r>
            <a:endParaRPr lang="en-HU"/>
          </a:p>
        </p:txBody>
      </p:sp>
      <p:sp>
        <p:nvSpPr>
          <p:cNvPr id="28" name="Triangle 27">
            <a:extLst>
              <a:ext uri="{FF2B5EF4-FFF2-40B4-BE49-F238E27FC236}">
                <a16:creationId xmlns:a16="http://schemas.microsoft.com/office/drawing/2014/main" id="{33E8994A-8C83-8E1A-8E31-7F32F74E1924}"/>
              </a:ext>
            </a:extLst>
          </p:cNvPr>
          <p:cNvSpPr/>
          <p:nvPr/>
        </p:nvSpPr>
        <p:spPr>
          <a:xfrm rot="10800000">
            <a:off x="10034692" y="4861240"/>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1" name="TextBox 20">
            <a:extLst>
              <a:ext uri="{FF2B5EF4-FFF2-40B4-BE49-F238E27FC236}">
                <a16:creationId xmlns:a16="http://schemas.microsoft.com/office/drawing/2014/main" id="{D2361945-7BDE-3A98-2840-8387AA3C2EE7}"/>
              </a:ext>
            </a:extLst>
          </p:cNvPr>
          <p:cNvSpPr txBox="1"/>
          <p:nvPr/>
        </p:nvSpPr>
        <p:spPr>
          <a:xfrm>
            <a:off x="6205654" y="5063816"/>
            <a:ext cx="2448000" cy="1368000"/>
          </a:xfrm>
          <a:prstGeom prst="rect">
            <a:avLst/>
          </a:prstGeom>
          <a:noFill/>
          <a:ln w="3175">
            <a:solidFill>
              <a:schemeClr val="tx1">
                <a:lumMod val="75000"/>
              </a:schemeClr>
            </a:solidFill>
          </a:ln>
        </p:spPr>
        <p:txBody>
          <a:bodyPr wrap="square" lIns="91440" tIns="180000" rIns="91440" bIns="45720" anchor="t" anchorCtr="0">
            <a:noAutofit/>
          </a:bodyPr>
          <a:lstStyle/>
          <a:p>
            <a:pPr algn="ctr"/>
            <a:r>
              <a:rPr lang="en-US" dirty="0">
                <a:latin typeface="Trebuchet MS"/>
              </a:rPr>
              <a:t>To contain</a:t>
            </a:r>
            <a:r>
              <a:rPr lang="en-US" sz="1800" dirty="0">
                <a:latin typeface="Trebuchet MS"/>
              </a:rPr>
              <a:t> leakage</a:t>
            </a:r>
            <a:r>
              <a:rPr lang="en-US" dirty="0">
                <a:latin typeface="Trebuchet MS"/>
              </a:rPr>
              <a:t> and physical protection</a:t>
            </a:r>
            <a:endParaRPr lang="en-HU" dirty="0">
              <a:latin typeface="Trebuchet MS"/>
            </a:endParaRPr>
          </a:p>
        </p:txBody>
      </p:sp>
      <p:sp>
        <p:nvSpPr>
          <p:cNvPr id="13" name="TextBox 12">
            <a:extLst>
              <a:ext uri="{FF2B5EF4-FFF2-40B4-BE49-F238E27FC236}">
                <a16:creationId xmlns:a16="http://schemas.microsoft.com/office/drawing/2014/main" id="{AE996E42-FA04-D056-B26A-FEE81F08AEDB}"/>
              </a:ext>
            </a:extLst>
          </p:cNvPr>
          <p:cNvSpPr txBox="1">
            <a:spLocks/>
          </p:cNvSpPr>
          <p:nvPr/>
        </p:nvSpPr>
        <p:spPr>
          <a:xfrm>
            <a:off x="6184745" y="2180051"/>
            <a:ext cx="2448000" cy="2772000"/>
          </a:xfrm>
          <a:prstGeom prst="rect">
            <a:avLst/>
          </a:prstGeom>
          <a:noFill/>
          <a:ln w="3175">
            <a:solidFill>
              <a:schemeClr val="bg2">
                <a:lumMod val="25000"/>
              </a:schemeClr>
            </a:solidFill>
          </a:ln>
        </p:spPr>
        <p:txBody>
          <a:bodyPr wrap="square" lIns="91440" tIns="45720" rIns="91440" bIns="251999" anchor="b" anchorCtr="0">
            <a:noAutofit/>
          </a:bodyPr>
          <a:lstStyle/>
          <a:p>
            <a:pPr marL="0" lvl="1" algn="ctr">
              <a:spcAft>
                <a:spcPts val="1200"/>
              </a:spcAft>
              <a:buClr>
                <a:schemeClr val="accent3"/>
              </a:buClr>
            </a:pPr>
            <a:r>
              <a:rPr lang="en-US" sz="1800">
                <a:latin typeface="Trebuchet MS"/>
              </a:rPr>
              <a:t>Secondary container (plastic bag, </a:t>
            </a:r>
            <a:r>
              <a:rPr lang="en-US">
                <a:latin typeface="Trebuchet MS"/>
              </a:rPr>
              <a:t>canister</a:t>
            </a:r>
            <a:r>
              <a:rPr lang="en-US" sz="1800">
                <a:latin typeface="Trebuchet MS"/>
              </a:rPr>
              <a:t> etc</a:t>
            </a:r>
            <a:r>
              <a:rPr lang="en-US">
                <a:latin typeface="Trebuchet MS"/>
              </a:rPr>
              <a:t>.)</a:t>
            </a:r>
            <a:endParaRPr lang="en-US" sz="1800">
              <a:latin typeface="Trebuchet MS"/>
            </a:endParaRPr>
          </a:p>
        </p:txBody>
      </p:sp>
      <p:sp>
        <p:nvSpPr>
          <p:cNvPr id="26" name="Triangle 25">
            <a:extLst>
              <a:ext uri="{FF2B5EF4-FFF2-40B4-BE49-F238E27FC236}">
                <a16:creationId xmlns:a16="http://schemas.microsoft.com/office/drawing/2014/main" id="{FDD45907-F658-FB85-5375-F4B6F52BA43A}"/>
              </a:ext>
            </a:extLst>
          </p:cNvPr>
          <p:cNvSpPr/>
          <p:nvPr/>
        </p:nvSpPr>
        <p:spPr>
          <a:xfrm rot="10800000">
            <a:off x="7180967" y="4861240"/>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14" name="Picture 13">
            <a:extLst>
              <a:ext uri="{FF2B5EF4-FFF2-40B4-BE49-F238E27FC236}">
                <a16:creationId xmlns:a16="http://schemas.microsoft.com/office/drawing/2014/main" id="{2CE0F150-FADB-AB78-C496-4E201B9C6160}"/>
              </a:ext>
            </a:extLst>
          </p:cNvPr>
          <p:cNvPicPr>
            <a:picLocks noChangeAspect="1"/>
          </p:cNvPicPr>
          <p:nvPr/>
        </p:nvPicPr>
        <p:blipFill>
          <a:blip r:embed="rId3"/>
          <a:stretch>
            <a:fillRect/>
          </a:stretch>
        </p:blipFill>
        <p:spPr>
          <a:xfrm>
            <a:off x="2919236" y="2530735"/>
            <a:ext cx="1947355" cy="1947355"/>
          </a:xfrm>
          <a:prstGeom prst="rect">
            <a:avLst/>
          </a:prstGeom>
        </p:spPr>
      </p:pic>
      <p:pic>
        <p:nvPicPr>
          <p:cNvPr id="16" name="Picture 15">
            <a:extLst>
              <a:ext uri="{FF2B5EF4-FFF2-40B4-BE49-F238E27FC236}">
                <a16:creationId xmlns:a16="http://schemas.microsoft.com/office/drawing/2014/main" id="{A0DB58BE-1288-555E-CA44-25BE155106C7}"/>
              </a:ext>
            </a:extLst>
          </p:cNvPr>
          <p:cNvPicPr>
            <a:picLocks noChangeAspect="1"/>
          </p:cNvPicPr>
          <p:nvPr/>
        </p:nvPicPr>
        <p:blipFill>
          <a:blip r:embed="rId4"/>
          <a:srcRect/>
          <a:stretch/>
        </p:blipFill>
        <p:spPr>
          <a:xfrm>
            <a:off x="9760112" y="3026811"/>
            <a:ext cx="1188275" cy="1188275"/>
          </a:xfrm>
          <a:prstGeom prst="rect">
            <a:avLst/>
          </a:prstGeom>
        </p:spPr>
      </p:pic>
      <p:pic>
        <p:nvPicPr>
          <p:cNvPr id="20" name="Picture 19">
            <a:extLst>
              <a:ext uri="{FF2B5EF4-FFF2-40B4-BE49-F238E27FC236}">
                <a16:creationId xmlns:a16="http://schemas.microsoft.com/office/drawing/2014/main" id="{C3C056ED-449A-EEB3-80B0-8F9D38628737}"/>
              </a:ext>
            </a:extLst>
          </p:cNvPr>
          <p:cNvPicPr>
            <a:picLocks noChangeAspect="1"/>
          </p:cNvPicPr>
          <p:nvPr/>
        </p:nvPicPr>
        <p:blipFill>
          <a:blip r:embed="rId5"/>
          <a:stretch>
            <a:fillRect/>
          </a:stretch>
        </p:blipFill>
        <p:spPr>
          <a:xfrm>
            <a:off x="9946800" y="1905848"/>
            <a:ext cx="1806173" cy="1806173"/>
          </a:xfrm>
          <a:prstGeom prst="rect">
            <a:avLst/>
          </a:prstGeom>
        </p:spPr>
      </p:pic>
      <p:pic>
        <p:nvPicPr>
          <p:cNvPr id="22" name="Picture 21">
            <a:extLst>
              <a:ext uri="{FF2B5EF4-FFF2-40B4-BE49-F238E27FC236}">
                <a16:creationId xmlns:a16="http://schemas.microsoft.com/office/drawing/2014/main" id="{88CFF47C-59A0-74DA-632D-619AE3E9450F}"/>
              </a:ext>
            </a:extLst>
          </p:cNvPr>
          <p:cNvPicPr>
            <a:picLocks noChangeAspect="1"/>
          </p:cNvPicPr>
          <p:nvPr/>
        </p:nvPicPr>
        <p:blipFill>
          <a:blip r:embed="rId6"/>
          <a:srcRect/>
          <a:stretch/>
        </p:blipFill>
        <p:spPr>
          <a:xfrm>
            <a:off x="8744977" y="1862409"/>
            <a:ext cx="1969336" cy="1969336"/>
          </a:xfrm>
          <a:prstGeom prst="rect">
            <a:avLst/>
          </a:prstGeom>
        </p:spPr>
      </p:pic>
      <p:pic>
        <p:nvPicPr>
          <p:cNvPr id="27" name="Picture 26">
            <a:extLst>
              <a:ext uri="{FF2B5EF4-FFF2-40B4-BE49-F238E27FC236}">
                <a16:creationId xmlns:a16="http://schemas.microsoft.com/office/drawing/2014/main" id="{D2C0804A-5A79-9C52-D991-C0AD37680BC4}"/>
              </a:ext>
            </a:extLst>
          </p:cNvPr>
          <p:cNvPicPr>
            <a:picLocks noChangeAspect="1"/>
          </p:cNvPicPr>
          <p:nvPr/>
        </p:nvPicPr>
        <p:blipFill>
          <a:blip r:embed="rId7"/>
          <a:srcRect/>
          <a:stretch/>
        </p:blipFill>
        <p:spPr>
          <a:xfrm>
            <a:off x="3368416" y="1384347"/>
            <a:ext cx="2372223" cy="2372223"/>
          </a:xfrm>
          <a:prstGeom prst="rect">
            <a:avLst/>
          </a:prstGeom>
        </p:spPr>
      </p:pic>
      <p:pic>
        <p:nvPicPr>
          <p:cNvPr id="31" name="Picture 30">
            <a:extLst>
              <a:ext uri="{FF2B5EF4-FFF2-40B4-BE49-F238E27FC236}">
                <a16:creationId xmlns:a16="http://schemas.microsoft.com/office/drawing/2014/main" id="{D8F682A5-3557-BF5A-AEE2-4721C223B50C}"/>
              </a:ext>
            </a:extLst>
          </p:cNvPr>
          <p:cNvPicPr>
            <a:picLocks noChangeAspect="1"/>
          </p:cNvPicPr>
          <p:nvPr/>
        </p:nvPicPr>
        <p:blipFill>
          <a:blip r:embed="rId8"/>
          <a:srcRect/>
          <a:stretch/>
        </p:blipFill>
        <p:spPr>
          <a:xfrm>
            <a:off x="5948267" y="1681974"/>
            <a:ext cx="1987983" cy="2070044"/>
          </a:xfrm>
          <a:prstGeom prst="rect">
            <a:avLst/>
          </a:prstGeom>
        </p:spPr>
      </p:pic>
      <p:pic>
        <p:nvPicPr>
          <p:cNvPr id="32" name="Picture 31">
            <a:extLst>
              <a:ext uri="{FF2B5EF4-FFF2-40B4-BE49-F238E27FC236}">
                <a16:creationId xmlns:a16="http://schemas.microsoft.com/office/drawing/2014/main" id="{981F2D9B-D6D0-FF13-FCEE-FF4509F73AB5}"/>
              </a:ext>
            </a:extLst>
          </p:cNvPr>
          <p:cNvPicPr>
            <a:picLocks noChangeAspect="1"/>
          </p:cNvPicPr>
          <p:nvPr/>
        </p:nvPicPr>
        <p:blipFill>
          <a:blip r:embed="rId9"/>
          <a:srcRect/>
          <a:stretch/>
        </p:blipFill>
        <p:spPr>
          <a:xfrm>
            <a:off x="7048338" y="2500937"/>
            <a:ext cx="1776968" cy="1776968"/>
          </a:xfrm>
          <a:prstGeom prst="rect">
            <a:avLst/>
          </a:prstGeom>
        </p:spPr>
      </p:pic>
      <p:pic>
        <p:nvPicPr>
          <p:cNvPr id="34" name="Picture 33">
            <a:extLst>
              <a:ext uri="{FF2B5EF4-FFF2-40B4-BE49-F238E27FC236}">
                <a16:creationId xmlns:a16="http://schemas.microsoft.com/office/drawing/2014/main" id="{407F4CC1-EDEA-DBB8-553C-5D524127410F}"/>
              </a:ext>
            </a:extLst>
          </p:cNvPr>
          <p:cNvPicPr>
            <a:picLocks noChangeAspect="1"/>
          </p:cNvPicPr>
          <p:nvPr/>
        </p:nvPicPr>
        <p:blipFill>
          <a:blip r:embed="rId10"/>
          <a:srcRect/>
          <a:stretch/>
        </p:blipFill>
        <p:spPr>
          <a:xfrm>
            <a:off x="5944598" y="2435154"/>
            <a:ext cx="1941090" cy="1952814"/>
          </a:xfrm>
          <a:prstGeom prst="rect">
            <a:avLst/>
          </a:prstGeom>
        </p:spPr>
      </p:pic>
      <p:pic>
        <p:nvPicPr>
          <p:cNvPr id="35" name="Picture 34">
            <a:extLst>
              <a:ext uri="{FF2B5EF4-FFF2-40B4-BE49-F238E27FC236}">
                <a16:creationId xmlns:a16="http://schemas.microsoft.com/office/drawing/2014/main" id="{11539009-64F4-730D-65B1-CDBAA6A63183}"/>
              </a:ext>
            </a:extLst>
          </p:cNvPr>
          <p:cNvPicPr>
            <a:picLocks noChangeAspect="1"/>
          </p:cNvPicPr>
          <p:nvPr/>
        </p:nvPicPr>
        <p:blipFill>
          <a:blip r:embed="rId11"/>
          <a:srcRect/>
          <a:stretch/>
        </p:blipFill>
        <p:spPr>
          <a:xfrm>
            <a:off x="6999723" y="1651485"/>
            <a:ext cx="1776968" cy="1776968"/>
          </a:xfrm>
          <a:prstGeom prst="rect">
            <a:avLst/>
          </a:prstGeom>
        </p:spPr>
      </p:pic>
      <p:pic>
        <p:nvPicPr>
          <p:cNvPr id="36" name="Picture 35">
            <a:extLst>
              <a:ext uri="{FF2B5EF4-FFF2-40B4-BE49-F238E27FC236}">
                <a16:creationId xmlns:a16="http://schemas.microsoft.com/office/drawing/2014/main" id="{15588E49-D142-B2B3-D2AB-9C49EF6A6E6E}"/>
              </a:ext>
            </a:extLst>
          </p:cNvPr>
          <p:cNvPicPr>
            <a:picLocks noChangeAspect="1"/>
          </p:cNvPicPr>
          <p:nvPr/>
        </p:nvPicPr>
        <p:blipFill>
          <a:blip r:embed="rId12"/>
          <a:srcRect/>
          <a:stretch/>
        </p:blipFill>
        <p:spPr>
          <a:xfrm>
            <a:off x="4258299" y="2432858"/>
            <a:ext cx="1947355" cy="1947355"/>
          </a:xfrm>
          <a:prstGeom prst="rect">
            <a:avLst/>
          </a:prstGeom>
        </p:spPr>
      </p:pic>
      <p:pic>
        <p:nvPicPr>
          <p:cNvPr id="37" name="Picture 36">
            <a:extLst>
              <a:ext uri="{FF2B5EF4-FFF2-40B4-BE49-F238E27FC236}">
                <a16:creationId xmlns:a16="http://schemas.microsoft.com/office/drawing/2014/main" id="{77A69936-A102-4513-F78C-A15097444CF6}"/>
              </a:ext>
            </a:extLst>
          </p:cNvPr>
          <p:cNvPicPr>
            <a:picLocks noChangeAspect="1"/>
          </p:cNvPicPr>
          <p:nvPr/>
        </p:nvPicPr>
        <p:blipFill>
          <a:blip r:embed="rId13"/>
          <a:srcRect/>
          <a:stretch/>
        </p:blipFill>
        <p:spPr>
          <a:xfrm>
            <a:off x="114496" y="1888175"/>
            <a:ext cx="1775370" cy="1775370"/>
          </a:xfrm>
          <a:prstGeom prst="rect">
            <a:avLst/>
          </a:prstGeom>
        </p:spPr>
      </p:pic>
      <p:pic>
        <p:nvPicPr>
          <p:cNvPr id="38" name="Picture 37">
            <a:extLst>
              <a:ext uri="{FF2B5EF4-FFF2-40B4-BE49-F238E27FC236}">
                <a16:creationId xmlns:a16="http://schemas.microsoft.com/office/drawing/2014/main" id="{6B3DAEDC-9A94-E9E7-04F1-6CA269E67F80}"/>
              </a:ext>
            </a:extLst>
          </p:cNvPr>
          <p:cNvPicPr>
            <a:picLocks noChangeAspect="1"/>
          </p:cNvPicPr>
          <p:nvPr/>
        </p:nvPicPr>
        <p:blipFill>
          <a:blip r:embed="rId14"/>
          <a:srcRect/>
          <a:stretch/>
        </p:blipFill>
        <p:spPr>
          <a:xfrm>
            <a:off x="1026798" y="2011884"/>
            <a:ext cx="1594100" cy="1594100"/>
          </a:xfrm>
          <a:prstGeom prst="rect">
            <a:avLst/>
          </a:prstGeom>
        </p:spPr>
      </p:pic>
      <p:pic>
        <p:nvPicPr>
          <p:cNvPr id="39" name="Picture 38">
            <a:extLst>
              <a:ext uri="{FF2B5EF4-FFF2-40B4-BE49-F238E27FC236}">
                <a16:creationId xmlns:a16="http://schemas.microsoft.com/office/drawing/2014/main" id="{5906F445-3222-EE5D-7E0B-0585DE57226D}"/>
              </a:ext>
            </a:extLst>
          </p:cNvPr>
          <p:cNvPicPr>
            <a:picLocks noChangeAspect="1"/>
          </p:cNvPicPr>
          <p:nvPr/>
        </p:nvPicPr>
        <p:blipFill>
          <a:blip r:embed="rId15"/>
          <a:srcRect/>
          <a:stretch/>
        </p:blipFill>
        <p:spPr>
          <a:xfrm>
            <a:off x="1450034" y="1783786"/>
            <a:ext cx="2146253" cy="2146253"/>
          </a:xfrm>
          <a:prstGeom prst="rect">
            <a:avLst/>
          </a:prstGeom>
        </p:spPr>
      </p:pic>
    </p:spTree>
    <p:extLst>
      <p:ext uri="{BB962C8B-B14F-4D97-AF65-F5344CB8AC3E}">
        <p14:creationId xmlns:p14="http://schemas.microsoft.com/office/powerpoint/2010/main" val="440555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DCD6A-1A90-89D6-3048-F681892634C5}"/>
              </a:ext>
            </a:extLst>
          </p:cNvPr>
          <p:cNvSpPr>
            <a:spLocks noGrp="1"/>
          </p:cNvSpPr>
          <p:nvPr>
            <p:ph type="title"/>
          </p:nvPr>
        </p:nvSpPr>
        <p:spPr/>
        <p:txBody>
          <a:bodyPr/>
          <a:lstStyle/>
          <a:p>
            <a:r>
              <a:rPr lang="en-US">
                <a:latin typeface="Trebuchet MS"/>
                <a:ea typeface="Tahoma"/>
                <a:cs typeface="Tahoma"/>
              </a:rPr>
              <a:t>Domestic transport</a:t>
            </a:r>
            <a:endParaRPr lang="en-US"/>
          </a:p>
        </p:txBody>
      </p:sp>
      <p:pic>
        <p:nvPicPr>
          <p:cNvPr id="8" name="Picture 7">
            <a:extLst>
              <a:ext uri="{FF2B5EF4-FFF2-40B4-BE49-F238E27FC236}">
                <a16:creationId xmlns:a16="http://schemas.microsoft.com/office/drawing/2014/main" id="{DFE58884-F16F-2824-298A-4F86B586B2E2}"/>
              </a:ext>
            </a:extLst>
          </p:cNvPr>
          <p:cNvPicPr>
            <a:picLocks noChangeAspect="1"/>
          </p:cNvPicPr>
          <p:nvPr/>
        </p:nvPicPr>
        <p:blipFill>
          <a:blip r:embed="rId3"/>
          <a:srcRect/>
          <a:stretch/>
        </p:blipFill>
        <p:spPr>
          <a:xfrm>
            <a:off x="7905307" y="1606575"/>
            <a:ext cx="2743028" cy="4189353"/>
          </a:xfrm>
          <a:prstGeom prst="rect">
            <a:avLst/>
          </a:prstGeom>
        </p:spPr>
      </p:pic>
      <p:pic>
        <p:nvPicPr>
          <p:cNvPr id="6" name="Picture 5">
            <a:extLst>
              <a:ext uri="{FF2B5EF4-FFF2-40B4-BE49-F238E27FC236}">
                <a16:creationId xmlns:a16="http://schemas.microsoft.com/office/drawing/2014/main" id="{4A654E2B-063F-1FF5-43F5-3120C92165D7}"/>
              </a:ext>
            </a:extLst>
          </p:cNvPr>
          <p:cNvPicPr>
            <a:picLocks noChangeAspect="1"/>
          </p:cNvPicPr>
          <p:nvPr/>
        </p:nvPicPr>
        <p:blipFill>
          <a:blip r:embed="rId4"/>
          <a:stretch>
            <a:fillRect/>
          </a:stretch>
        </p:blipFill>
        <p:spPr>
          <a:xfrm>
            <a:off x="1543665" y="1846227"/>
            <a:ext cx="4377813" cy="4097184"/>
          </a:xfrm>
          <a:prstGeom prst="rect">
            <a:avLst/>
          </a:prstGeom>
        </p:spPr>
      </p:pic>
      <p:sp>
        <p:nvSpPr>
          <p:cNvPr id="5" name="Google Shape;18;p31">
            <a:extLst>
              <a:ext uri="{FF2B5EF4-FFF2-40B4-BE49-F238E27FC236}">
                <a16:creationId xmlns:a16="http://schemas.microsoft.com/office/drawing/2014/main" id="{6604A4BD-550C-2297-4F32-DDC155BFB719}"/>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35</a:t>
            </a:fld>
            <a:endParaRPr b="1">
              <a:solidFill>
                <a:schemeClr val="tx1">
                  <a:lumMod val="40000"/>
                  <a:lumOff val="60000"/>
                </a:schemeClr>
              </a:solidFill>
            </a:endParaRPr>
          </a:p>
        </p:txBody>
      </p:sp>
    </p:spTree>
    <p:extLst>
      <p:ext uri="{BB962C8B-B14F-4D97-AF65-F5344CB8AC3E}">
        <p14:creationId xmlns:p14="http://schemas.microsoft.com/office/powerpoint/2010/main" val="1228708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9466-E913-D7A2-2D29-67F7EA2AFDC8}"/>
              </a:ext>
            </a:extLst>
          </p:cNvPr>
          <p:cNvSpPr>
            <a:spLocks noGrp="1"/>
          </p:cNvSpPr>
          <p:nvPr>
            <p:ph type="title"/>
          </p:nvPr>
        </p:nvSpPr>
        <p:spPr/>
        <p:txBody>
          <a:bodyPr/>
          <a:lstStyle/>
          <a:p>
            <a:r>
              <a:rPr lang="fr-FR"/>
              <a:t>International Transport</a:t>
            </a:r>
          </a:p>
        </p:txBody>
      </p:sp>
      <p:sp>
        <p:nvSpPr>
          <p:cNvPr id="5" name="TextBox 4">
            <a:extLst>
              <a:ext uri="{FF2B5EF4-FFF2-40B4-BE49-F238E27FC236}">
                <a16:creationId xmlns:a16="http://schemas.microsoft.com/office/drawing/2014/main" id="{79CC8502-914A-8E43-DAA9-2EBE7616A3EB}"/>
              </a:ext>
            </a:extLst>
          </p:cNvPr>
          <p:cNvSpPr txBox="1"/>
          <p:nvPr/>
        </p:nvSpPr>
        <p:spPr>
          <a:xfrm>
            <a:off x="1730712" y="5400056"/>
            <a:ext cx="9345264" cy="948978"/>
          </a:xfrm>
          <a:prstGeom prst="rect">
            <a:avLst/>
          </a:prstGeom>
          <a:noFill/>
        </p:spPr>
        <p:txBody>
          <a:bodyPr wrap="square" lIns="91440" tIns="45720" rIns="91440" bIns="45720" anchor="t">
            <a:spAutoFit/>
          </a:bodyPr>
          <a:lstStyle/>
          <a:p>
            <a:pPr marL="292100" indent="-285750">
              <a:spcAft>
                <a:spcPts val="1400"/>
              </a:spcAft>
              <a:buClr>
                <a:schemeClr val="accent1"/>
              </a:buClr>
              <a:buSzPct val="100000"/>
              <a:buFont typeface="Arial" panose="020B0604020202020204" pitchFamily="34" charset="0"/>
              <a:buChar char="•"/>
            </a:pPr>
            <a:r>
              <a:rPr lang="en-US" sz="2200">
                <a:latin typeface="Trebuchet MS"/>
              </a:rPr>
              <a:t>International transport must abide by international regulations (IATA).</a:t>
            </a:r>
          </a:p>
          <a:p>
            <a:pPr marL="292100" indent="-285750">
              <a:spcAft>
                <a:spcPts val="1400"/>
              </a:spcAft>
              <a:buClr>
                <a:schemeClr val="accent1"/>
              </a:buClr>
              <a:buSzPct val="100000"/>
              <a:buFont typeface="Arial" panose="020B0604020202020204" pitchFamily="34" charset="0"/>
              <a:buChar char="•"/>
            </a:pPr>
            <a:r>
              <a:rPr lang="en-US" sz="2200">
                <a:latin typeface="Trebuchet MS"/>
              </a:rPr>
              <a:t>Specific, labelled packaging may be required. </a:t>
            </a:r>
          </a:p>
        </p:txBody>
      </p:sp>
      <p:pic>
        <p:nvPicPr>
          <p:cNvPr id="8" name="Picture 7">
            <a:extLst>
              <a:ext uri="{FF2B5EF4-FFF2-40B4-BE49-F238E27FC236}">
                <a16:creationId xmlns:a16="http://schemas.microsoft.com/office/drawing/2014/main" id="{E5C11896-C92B-0E09-CE12-CCCA36987AF2}"/>
              </a:ext>
            </a:extLst>
          </p:cNvPr>
          <p:cNvPicPr>
            <a:picLocks noChangeAspect="1"/>
          </p:cNvPicPr>
          <p:nvPr/>
        </p:nvPicPr>
        <p:blipFill>
          <a:blip r:embed="rId3"/>
          <a:stretch>
            <a:fillRect/>
          </a:stretch>
        </p:blipFill>
        <p:spPr>
          <a:xfrm>
            <a:off x="772814" y="915464"/>
            <a:ext cx="5323186" cy="5323186"/>
          </a:xfrm>
          <a:prstGeom prst="rect">
            <a:avLst/>
          </a:prstGeom>
        </p:spPr>
      </p:pic>
      <p:pic>
        <p:nvPicPr>
          <p:cNvPr id="9" name="Picture 8">
            <a:extLst>
              <a:ext uri="{FF2B5EF4-FFF2-40B4-BE49-F238E27FC236}">
                <a16:creationId xmlns:a16="http://schemas.microsoft.com/office/drawing/2014/main" id="{E1A2A523-84AF-401D-3EED-1FE5C056B841}"/>
              </a:ext>
            </a:extLst>
          </p:cNvPr>
          <p:cNvPicPr>
            <a:picLocks noChangeAspect="1"/>
          </p:cNvPicPr>
          <p:nvPr/>
        </p:nvPicPr>
        <p:blipFill>
          <a:blip r:embed="rId4"/>
          <a:srcRect/>
          <a:stretch/>
        </p:blipFill>
        <p:spPr>
          <a:xfrm>
            <a:off x="6906252" y="1172533"/>
            <a:ext cx="4512934" cy="4512934"/>
          </a:xfrm>
          <a:prstGeom prst="rect">
            <a:avLst/>
          </a:prstGeom>
        </p:spPr>
      </p:pic>
      <p:sp>
        <p:nvSpPr>
          <p:cNvPr id="4" name="Google Shape;18;p31">
            <a:extLst>
              <a:ext uri="{FF2B5EF4-FFF2-40B4-BE49-F238E27FC236}">
                <a16:creationId xmlns:a16="http://schemas.microsoft.com/office/drawing/2014/main" id="{B7D1848D-070A-56FF-4B6A-9A103D6BBF91}"/>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36</a:t>
            </a:fld>
            <a:endParaRPr b="1">
              <a:solidFill>
                <a:schemeClr val="tx1">
                  <a:lumMod val="40000"/>
                  <a:lumOff val="60000"/>
                </a:schemeClr>
              </a:solidFill>
            </a:endParaRPr>
          </a:p>
        </p:txBody>
      </p:sp>
    </p:spTree>
    <p:extLst>
      <p:ext uri="{BB962C8B-B14F-4D97-AF65-F5344CB8AC3E}">
        <p14:creationId xmlns:p14="http://schemas.microsoft.com/office/powerpoint/2010/main" val="2976192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E3C56-2105-9CC0-C966-9A6C163815AB}"/>
              </a:ext>
            </a:extLst>
          </p:cNvPr>
          <p:cNvSpPr>
            <a:spLocks noGrp="1"/>
          </p:cNvSpPr>
          <p:nvPr>
            <p:ph type="title"/>
          </p:nvPr>
        </p:nvSpPr>
        <p:spPr/>
        <p:txBody>
          <a:bodyPr>
            <a:normAutofit/>
          </a:bodyPr>
          <a:lstStyle/>
          <a:p>
            <a:r>
              <a:rPr lang="en-US">
                <a:latin typeface="Trebuchet MS"/>
                <a:ea typeface="Tahoma"/>
                <a:cs typeface="Tahoma"/>
              </a:rPr>
              <a:t>Transport</a:t>
            </a:r>
            <a:br>
              <a:rPr lang="en-US"/>
            </a:br>
            <a:r>
              <a:rPr lang="en-US">
                <a:solidFill>
                  <a:schemeClr val="accent1"/>
                </a:solidFill>
                <a:latin typeface="Trebuchet MS"/>
                <a:ea typeface="Tahoma"/>
                <a:cs typeface="Tahoma"/>
              </a:rPr>
              <a:t>DOS AND DON’TS</a:t>
            </a:r>
            <a:endParaRPr lang="fr-FR">
              <a:solidFill>
                <a:schemeClr val="accent1"/>
              </a:solidFill>
              <a:latin typeface="Trebuchet MS"/>
              <a:ea typeface="Tahoma"/>
              <a:cs typeface="Tahoma"/>
            </a:endParaRPr>
          </a:p>
        </p:txBody>
      </p:sp>
      <p:sp>
        <p:nvSpPr>
          <p:cNvPr id="3" name="Content Placeholder 2">
            <a:extLst>
              <a:ext uri="{FF2B5EF4-FFF2-40B4-BE49-F238E27FC236}">
                <a16:creationId xmlns:a16="http://schemas.microsoft.com/office/drawing/2014/main" id="{B24DF728-76D6-72EA-4B9F-2D05E7A3B406}"/>
              </a:ext>
            </a:extLst>
          </p:cNvPr>
          <p:cNvSpPr>
            <a:spLocks noGrp="1"/>
          </p:cNvSpPr>
          <p:nvPr>
            <p:ph idx="1"/>
          </p:nvPr>
        </p:nvSpPr>
        <p:spPr>
          <a:xfrm>
            <a:off x="606490" y="1759919"/>
            <a:ext cx="5150498" cy="1800000"/>
          </a:xfrm>
          <a:solidFill>
            <a:schemeClr val="accent3">
              <a:lumMod val="60000"/>
              <a:lumOff val="40000"/>
            </a:schemeClr>
          </a:solidFill>
          <a:ln w="3175">
            <a:noFill/>
          </a:ln>
        </p:spPr>
        <p:txBody>
          <a:bodyPr vert="horz" lIns="324000" tIns="180000" rIns="288000" bIns="180000" rtlCol="0" anchor="t" anchorCtr="0">
            <a:noAutofit/>
          </a:bodyPr>
          <a:lstStyle/>
          <a:p>
            <a:pPr marL="0" indent="0">
              <a:lnSpc>
                <a:spcPct val="100000"/>
              </a:lnSpc>
              <a:buNone/>
            </a:pPr>
            <a:r>
              <a:rPr lang="en-US">
                <a:latin typeface="Trebuchet MS"/>
              </a:rPr>
              <a:t>For the best quality of stool samples for cholera testing, stool should be kept at ambient temperature (22°C - 25°C).</a:t>
            </a:r>
          </a:p>
        </p:txBody>
      </p:sp>
      <p:cxnSp>
        <p:nvCxnSpPr>
          <p:cNvPr id="14" name="Straight Connector 13">
            <a:extLst>
              <a:ext uri="{FF2B5EF4-FFF2-40B4-BE49-F238E27FC236}">
                <a16:creationId xmlns:a16="http://schemas.microsoft.com/office/drawing/2014/main" id="{9DE5ED78-466A-826F-2879-A00EE2E990D7}"/>
              </a:ext>
            </a:extLst>
          </p:cNvPr>
          <p:cNvCxnSpPr>
            <a:cxnSpLocks/>
          </p:cNvCxnSpPr>
          <p:nvPr/>
        </p:nvCxnSpPr>
        <p:spPr>
          <a:xfrm>
            <a:off x="606490" y="1759919"/>
            <a:ext cx="5151600"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13" name="Group 12">
            <a:extLst>
              <a:ext uri="{FF2B5EF4-FFF2-40B4-BE49-F238E27FC236}">
                <a16:creationId xmlns:a16="http://schemas.microsoft.com/office/drawing/2014/main" id="{A0879EAE-D2D5-EFED-CB68-71A70DA585D4}"/>
              </a:ext>
            </a:extLst>
          </p:cNvPr>
          <p:cNvGrpSpPr/>
          <p:nvPr/>
        </p:nvGrpSpPr>
        <p:grpSpPr>
          <a:xfrm>
            <a:off x="606489" y="4289701"/>
            <a:ext cx="5150497" cy="1800000"/>
            <a:chOff x="606489" y="4289701"/>
            <a:chExt cx="5150497" cy="1800000"/>
          </a:xfrm>
        </p:grpSpPr>
        <p:sp>
          <p:nvSpPr>
            <p:cNvPr id="5" name="TextBox 4">
              <a:extLst>
                <a:ext uri="{FF2B5EF4-FFF2-40B4-BE49-F238E27FC236}">
                  <a16:creationId xmlns:a16="http://schemas.microsoft.com/office/drawing/2014/main" id="{D5089E0F-736F-418B-BB32-7D5378498A2E}"/>
                </a:ext>
              </a:extLst>
            </p:cNvPr>
            <p:cNvSpPr txBox="1"/>
            <p:nvPr/>
          </p:nvSpPr>
          <p:spPr>
            <a:xfrm>
              <a:off x="606489" y="4289701"/>
              <a:ext cx="5150497" cy="1800000"/>
            </a:xfrm>
            <a:prstGeom prst="rect">
              <a:avLst/>
            </a:prstGeom>
            <a:solidFill>
              <a:schemeClr val="accent3">
                <a:lumMod val="60000"/>
                <a:lumOff val="40000"/>
              </a:schemeClr>
            </a:solidFill>
            <a:ln w="3175">
              <a:noFill/>
            </a:ln>
          </p:spPr>
          <p:txBody>
            <a:bodyPr wrap="square" lIns="324000" tIns="360000" rIns="288000" bIns="180000" anchor="ctr" anchorCtr="0">
              <a:noAutofit/>
            </a:bodyPr>
            <a:lstStyle/>
            <a:p>
              <a:r>
                <a:rPr lang="en-US" sz="2200">
                  <a:latin typeface="Trebuchet MS"/>
                </a:rPr>
                <a:t>Do not add ice packs unless temperature is expected to </a:t>
              </a:r>
              <a:br>
                <a:rPr lang="en-US" sz="2200">
                  <a:latin typeface="Trebuchet MS"/>
                </a:rPr>
              </a:br>
              <a:r>
                <a:rPr lang="en-US" sz="2200">
                  <a:latin typeface="Trebuchet MS"/>
                </a:rPr>
                <a:t>go above 35°C. </a:t>
              </a:r>
            </a:p>
          </p:txBody>
        </p:sp>
        <p:cxnSp>
          <p:nvCxnSpPr>
            <p:cNvPr id="16" name="Straight Connector 15">
              <a:extLst>
                <a:ext uri="{FF2B5EF4-FFF2-40B4-BE49-F238E27FC236}">
                  <a16:creationId xmlns:a16="http://schemas.microsoft.com/office/drawing/2014/main" id="{97BD36FF-7E35-A81A-0840-D4A281A28C65}"/>
                </a:ext>
              </a:extLst>
            </p:cNvPr>
            <p:cNvCxnSpPr>
              <a:cxnSpLocks/>
            </p:cNvCxnSpPr>
            <p:nvPr/>
          </p:nvCxnSpPr>
          <p:spPr>
            <a:xfrm>
              <a:off x="606489" y="4300341"/>
              <a:ext cx="5150497" cy="0"/>
            </a:xfrm>
            <a:prstGeom prst="line">
              <a:avLst/>
            </a:prstGeom>
            <a:ln w="28575"/>
          </p:spPr>
          <p:style>
            <a:lnRef idx="1">
              <a:schemeClr val="accent4"/>
            </a:lnRef>
            <a:fillRef idx="0">
              <a:schemeClr val="accent4"/>
            </a:fillRef>
            <a:effectRef idx="0">
              <a:schemeClr val="accent4"/>
            </a:effectRef>
            <a:fontRef idx="minor">
              <a:schemeClr val="tx1"/>
            </a:fontRef>
          </p:style>
        </p:cxnSp>
      </p:grpSp>
      <p:grpSp>
        <p:nvGrpSpPr>
          <p:cNvPr id="8" name="Group 7">
            <a:extLst>
              <a:ext uri="{FF2B5EF4-FFF2-40B4-BE49-F238E27FC236}">
                <a16:creationId xmlns:a16="http://schemas.microsoft.com/office/drawing/2014/main" id="{762D641C-2D4B-5F3A-F3A3-3B3386FD90B7}"/>
              </a:ext>
            </a:extLst>
          </p:cNvPr>
          <p:cNvGrpSpPr/>
          <p:nvPr/>
        </p:nvGrpSpPr>
        <p:grpSpPr>
          <a:xfrm>
            <a:off x="6428781" y="1724188"/>
            <a:ext cx="5151600" cy="1805654"/>
            <a:chOff x="6431345" y="1724188"/>
            <a:chExt cx="5151600" cy="1805654"/>
          </a:xfrm>
        </p:grpSpPr>
        <p:sp>
          <p:nvSpPr>
            <p:cNvPr id="11" name="TextBox 10">
              <a:extLst>
                <a:ext uri="{FF2B5EF4-FFF2-40B4-BE49-F238E27FC236}">
                  <a16:creationId xmlns:a16="http://schemas.microsoft.com/office/drawing/2014/main" id="{11C437C7-D579-A3C6-F1F8-F32FAFB146EA}"/>
                </a:ext>
              </a:extLst>
            </p:cNvPr>
            <p:cNvSpPr txBox="1"/>
            <p:nvPr/>
          </p:nvSpPr>
          <p:spPr>
            <a:xfrm>
              <a:off x="6431897" y="1729842"/>
              <a:ext cx="5150496" cy="1800000"/>
            </a:xfrm>
            <a:prstGeom prst="rect">
              <a:avLst/>
            </a:prstGeom>
            <a:solidFill>
              <a:schemeClr val="accent3">
                <a:lumMod val="60000"/>
                <a:lumOff val="40000"/>
              </a:schemeClr>
            </a:solidFill>
            <a:ln w="3175">
              <a:noFill/>
            </a:ln>
          </p:spPr>
          <p:txBody>
            <a:bodyPr wrap="square" lIns="324000" tIns="180000" rIns="288000" bIns="180000" anchor="t" anchorCtr="0">
              <a:noAutofit/>
            </a:bodyPr>
            <a:lstStyle/>
            <a:p>
              <a:r>
                <a:rPr lang="en-US" sz="2200">
                  <a:latin typeface="Trebuchet MS"/>
                </a:rPr>
                <a:t>If using ice packs, make sure to place them between secondary and tertiary containers and not in direct contact with the stool samples. </a:t>
              </a:r>
            </a:p>
          </p:txBody>
        </p:sp>
        <p:cxnSp>
          <p:nvCxnSpPr>
            <p:cNvPr id="17" name="Straight Connector 16">
              <a:extLst>
                <a:ext uri="{FF2B5EF4-FFF2-40B4-BE49-F238E27FC236}">
                  <a16:creationId xmlns:a16="http://schemas.microsoft.com/office/drawing/2014/main" id="{39811E48-7F66-78BE-0013-4A23FF1B3481}"/>
                </a:ext>
              </a:extLst>
            </p:cNvPr>
            <p:cNvCxnSpPr>
              <a:cxnSpLocks/>
            </p:cNvCxnSpPr>
            <p:nvPr/>
          </p:nvCxnSpPr>
          <p:spPr>
            <a:xfrm flipV="1">
              <a:off x="6431345" y="1724188"/>
              <a:ext cx="5151600" cy="5654"/>
            </a:xfrm>
            <a:prstGeom prst="line">
              <a:avLst/>
            </a:prstGeom>
            <a:ln w="28575"/>
          </p:spPr>
          <p:style>
            <a:lnRef idx="1">
              <a:schemeClr val="accent4"/>
            </a:lnRef>
            <a:fillRef idx="0">
              <a:schemeClr val="accent4"/>
            </a:fillRef>
            <a:effectRef idx="0">
              <a:schemeClr val="accent4"/>
            </a:effectRef>
            <a:fontRef idx="minor">
              <a:schemeClr val="tx1"/>
            </a:fontRef>
          </p:style>
        </p:cxnSp>
      </p:grpSp>
      <p:grpSp>
        <p:nvGrpSpPr>
          <p:cNvPr id="10" name="Group 9">
            <a:extLst>
              <a:ext uri="{FF2B5EF4-FFF2-40B4-BE49-F238E27FC236}">
                <a16:creationId xmlns:a16="http://schemas.microsoft.com/office/drawing/2014/main" id="{1908A34F-F6D6-E5F3-2CA2-ADED8A9A0006}"/>
              </a:ext>
            </a:extLst>
          </p:cNvPr>
          <p:cNvGrpSpPr/>
          <p:nvPr/>
        </p:nvGrpSpPr>
        <p:grpSpPr>
          <a:xfrm>
            <a:off x="6428781" y="4282327"/>
            <a:ext cx="5150496" cy="1807374"/>
            <a:chOff x="6428781" y="4282327"/>
            <a:chExt cx="5150496" cy="1807374"/>
          </a:xfrm>
        </p:grpSpPr>
        <p:sp>
          <p:nvSpPr>
            <p:cNvPr id="4" name="TextBox 3">
              <a:extLst>
                <a:ext uri="{FF2B5EF4-FFF2-40B4-BE49-F238E27FC236}">
                  <a16:creationId xmlns:a16="http://schemas.microsoft.com/office/drawing/2014/main" id="{9C423E50-9525-2F50-FE48-8E25EFEE7877}"/>
                </a:ext>
              </a:extLst>
            </p:cNvPr>
            <p:cNvSpPr txBox="1"/>
            <p:nvPr/>
          </p:nvSpPr>
          <p:spPr>
            <a:xfrm>
              <a:off x="6428781" y="4289701"/>
              <a:ext cx="5150496" cy="1800000"/>
            </a:xfrm>
            <a:prstGeom prst="rect">
              <a:avLst/>
            </a:prstGeom>
            <a:solidFill>
              <a:schemeClr val="accent3">
                <a:lumMod val="60000"/>
                <a:lumOff val="40000"/>
              </a:schemeClr>
            </a:solidFill>
            <a:ln w="3175">
              <a:noFill/>
            </a:ln>
          </p:spPr>
          <p:txBody>
            <a:bodyPr wrap="square" lIns="324000" tIns="360000" rIns="288000" bIns="180000" anchor="ctr" anchorCtr="0">
              <a:noAutofit/>
            </a:bodyPr>
            <a:lstStyle/>
            <a:p>
              <a:r>
                <a:rPr lang="en-US" sz="2200">
                  <a:latin typeface="Trebuchet MS"/>
                </a:rPr>
                <a:t>Do not leave boxes exposed to direct sun for prolonged periods. </a:t>
              </a:r>
            </a:p>
          </p:txBody>
        </p:sp>
        <p:cxnSp>
          <p:nvCxnSpPr>
            <p:cNvPr id="6" name="Straight Connector 5">
              <a:extLst>
                <a:ext uri="{FF2B5EF4-FFF2-40B4-BE49-F238E27FC236}">
                  <a16:creationId xmlns:a16="http://schemas.microsoft.com/office/drawing/2014/main" id="{9DFB17BF-CB89-677B-276C-8D7CB46DC36C}"/>
                </a:ext>
              </a:extLst>
            </p:cNvPr>
            <p:cNvCxnSpPr>
              <a:cxnSpLocks/>
            </p:cNvCxnSpPr>
            <p:nvPr/>
          </p:nvCxnSpPr>
          <p:spPr>
            <a:xfrm>
              <a:off x="6428781" y="4282327"/>
              <a:ext cx="5150496" cy="0"/>
            </a:xfrm>
            <a:prstGeom prst="line">
              <a:avLst/>
            </a:prstGeom>
            <a:ln w="28575"/>
          </p:spPr>
          <p:style>
            <a:lnRef idx="1">
              <a:schemeClr val="accent4"/>
            </a:lnRef>
            <a:fillRef idx="0">
              <a:schemeClr val="accent4"/>
            </a:fillRef>
            <a:effectRef idx="0">
              <a:schemeClr val="accent4"/>
            </a:effectRef>
            <a:fontRef idx="minor">
              <a:schemeClr val="tx1"/>
            </a:fontRef>
          </p:style>
        </p:cxnSp>
      </p:grpSp>
      <p:grpSp>
        <p:nvGrpSpPr>
          <p:cNvPr id="22" name="Group 21">
            <a:extLst>
              <a:ext uri="{FF2B5EF4-FFF2-40B4-BE49-F238E27FC236}">
                <a16:creationId xmlns:a16="http://schemas.microsoft.com/office/drawing/2014/main" id="{3FF2A73A-8C6E-2CE0-06CE-DCC524748841}"/>
              </a:ext>
            </a:extLst>
          </p:cNvPr>
          <p:cNvGrpSpPr/>
          <p:nvPr/>
        </p:nvGrpSpPr>
        <p:grpSpPr>
          <a:xfrm>
            <a:off x="4971804" y="3081084"/>
            <a:ext cx="2114838" cy="2108617"/>
            <a:chOff x="5029238" y="4494941"/>
            <a:chExt cx="2114838" cy="2108617"/>
          </a:xfrm>
        </p:grpSpPr>
        <p:sp>
          <p:nvSpPr>
            <p:cNvPr id="12" name="Oval 11">
              <a:extLst>
                <a:ext uri="{FF2B5EF4-FFF2-40B4-BE49-F238E27FC236}">
                  <a16:creationId xmlns:a16="http://schemas.microsoft.com/office/drawing/2014/main" id="{95F4F856-3726-D9C1-E2E2-05D176FE4786}"/>
                </a:ext>
              </a:extLst>
            </p:cNvPr>
            <p:cNvSpPr/>
            <p:nvPr/>
          </p:nvSpPr>
          <p:spPr>
            <a:xfrm>
              <a:off x="5029238" y="4494941"/>
              <a:ext cx="2108617" cy="2108617"/>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9" name="TextBox 8">
              <a:extLst>
                <a:ext uri="{FF2B5EF4-FFF2-40B4-BE49-F238E27FC236}">
                  <a16:creationId xmlns:a16="http://schemas.microsoft.com/office/drawing/2014/main" id="{5BF331B7-9977-2DEB-DDBB-44E3776B7D4D}"/>
                </a:ext>
              </a:extLst>
            </p:cNvPr>
            <p:cNvSpPr txBox="1"/>
            <p:nvPr/>
          </p:nvSpPr>
          <p:spPr>
            <a:xfrm>
              <a:off x="5035459" y="4833399"/>
              <a:ext cx="2108617" cy="1446550"/>
            </a:xfrm>
            <a:prstGeom prst="rect">
              <a:avLst/>
            </a:prstGeom>
            <a:noFill/>
          </p:spPr>
          <p:txBody>
            <a:bodyPr wrap="square">
              <a:spAutoFit/>
            </a:bodyPr>
            <a:lstStyle/>
            <a:p>
              <a:pPr marL="0" indent="0" algn="ctr">
                <a:buNone/>
              </a:pPr>
              <a:r>
                <a:rPr lang="en-US" sz="2200" b="1">
                  <a:solidFill>
                    <a:schemeClr val="bg2">
                      <a:lumMod val="25000"/>
                    </a:schemeClr>
                  </a:solidFill>
                  <a:latin typeface="Trebuchet MS" panose="020B0703020202090204" pitchFamily="34" charset="0"/>
                </a:rPr>
                <a:t>In most situations, </a:t>
              </a:r>
              <a:br>
                <a:rPr lang="en-US" sz="2200" b="1">
                  <a:solidFill>
                    <a:schemeClr val="bg2">
                      <a:lumMod val="25000"/>
                    </a:schemeClr>
                  </a:solidFill>
                  <a:latin typeface="Trebuchet MS" panose="020B0703020202090204" pitchFamily="34" charset="0"/>
                </a:rPr>
              </a:br>
              <a:r>
                <a:rPr lang="en-US" sz="2200" b="1">
                  <a:solidFill>
                    <a:schemeClr val="bg2">
                      <a:lumMod val="25000"/>
                    </a:schemeClr>
                  </a:solidFill>
                  <a:latin typeface="Trebuchet MS" panose="020B0703020202090204" pitchFamily="34" charset="0"/>
                </a:rPr>
                <a:t>ice packs are not needed.</a:t>
              </a:r>
            </a:p>
          </p:txBody>
        </p:sp>
      </p:grpSp>
      <p:sp>
        <p:nvSpPr>
          <p:cNvPr id="15" name="Google Shape;18;p31">
            <a:extLst>
              <a:ext uri="{FF2B5EF4-FFF2-40B4-BE49-F238E27FC236}">
                <a16:creationId xmlns:a16="http://schemas.microsoft.com/office/drawing/2014/main" id="{E2C11789-C0F8-4A05-2DDE-07DB1F9C1713}"/>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37</a:t>
            </a:fld>
            <a:endParaRPr b="1">
              <a:solidFill>
                <a:schemeClr val="tx1">
                  <a:lumMod val="40000"/>
                  <a:lumOff val="60000"/>
                </a:schemeClr>
              </a:solidFill>
            </a:endParaRPr>
          </a:p>
        </p:txBody>
      </p:sp>
    </p:spTree>
    <p:extLst>
      <p:ext uri="{BB962C8B-B14F-4D97-AF65-F5344CB8AC3E}">
        <p14:creationId xmlns:p14="http://schemas.microsoft.com/office/powerpoint/2010/main" val="3474430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9540E7-A376-6648-65E7-3B7EFE53BC8B}"/>
              </a:ext>
            </a:extLst>
          </p:cNvPr>
          <p:cNvSpPr>
            <a:spLocks noGrp="1"/>
          </p:cNvSpPr>
          <p:nvPr>
            <p:ph type="title"/>
          </p:nvPr>
        </p:nvSpPr>
        <p:spPr>
          <a:xfrm>
            <a:off x="586409" y="4938270"/>
            <a:ext cx="7623313" cy="1432712"/>
          </a:xfrm>
        </p:spPr>
        <p:txBody>
          <a:bodyPr>
            <a:normAutofit/>
          </a:bodyPr>
          <a:lstStyle/>
          <a:p>
            <a:r>
              <a:rPr lang="en-GB">
                <a:latin typeface="Trebuchet MS"/>
              </a:rPr>
              <a:t>Referral forms</a:t>
            </a:r>
          </a:p>
        </p:txBody>
      </p:sp>
      <p:pic>
        <p:nvPicPr>
          <p:cNvPr id="2" name="Picture 1">
            <a:extLst>
              <a:ext uri="{FF2B5EF4-FFF2-40B4-BE49-F238E27FC236}">
                <a16:creationId xmlns:a16="http://schemas.microsoft.com/office/drawing/2014/main" id="{43E25844-189C-94B9-A99B-B5682952ED7E}"/>
              </a:ext>
            </a:extLst>
          </p:cNvPr>
          <p:cNvPicPr>
            <a:picLocks noChangeAspect="1"/>
          </p:cNvPicPr>
          <p:nvPr/>
        </p:nvPicPr>
        <p:blipFill>
          <a:blip r:embed="rId3"/>
          <a:srcRect/>
          <a:stretch/>
        </p:blipFill>
        <p:spPr>
          <a:xfrm>
            <a:off x="7407115" y="2377440"/>
            <a:ext cx="4881425" cy="4881425"/>
          </a:xfrm>
          <a:prstGeom prst="rect">
            <a:avLst/>
          </a:prstGeom>
        </p:spPr>
      </p:pic>
    </p:spTree>
    <p:extLst>
      <p:ext uri="{BB962C8B-B14F-4D97-AF65-F5344CB8AC3E}">
        <p14:creationId xmlns:p14="http://schemas.microsoft.com/office/powerpoint/2010/main" val="2765573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2087-F46F-37D8-5EB2-FB7F69ADFC2A}"/>
              </a:ext>
            </a:extLst>
          </p:cNvPr>
          <p:cNvSpPr>
            <a:spLocks noGrp="1"/>
          </p:cNvSpPr>
          <p:nvPr>
            <p:ph type="title"/>
          </p:nvPr>
        </p:nvSpPr>
        <p:spPr/>
        <p:txBody>
          <a:bodyPr>
            <a:normAutofit/>
          </a:bodyPr>
          <a:lstStyle/>
          <a:p>
            <a:r>
              <a:rPr lang="en-GB">
                <a:latin typeface="Trebuchet MS"/>
                <a:ea typeface="Tahoma"/>
                <a:cs typeface="Tahoma"/>
              </a:rPr>
              <a:t>Few considerations!</a:t>
            </a:r>
          </a:p>
        </p:txBody>
      </p:sp>
      <p:sp>
        <p:nvSpPr>
          <p:cNvPr id="4" name="Content Placeholder 3"/>
          <p:cNvSpPr>
            <a:spLocks noGrp="1"/>
          </p:cNvSpPr>
          <p:nvPr>
            <p:ph idx="1"/>
          </p:nvPr>
        </p:nvSpPr>
        <p:spPr>
          <a:xfrm>
            <a:off x="8661894" y="1428938"/>
            <a:ext cx="3108960" cy="4739896"/>
          </a:xfrm>
        </p:spPr>
        <p:txBody>
          <a:bodyPr>
            <a:normAutofit/>
          </a:bodyPr>
          <a:lstStyle/>
          <a:p>
            <a:pPr marL="7200" indent="0">
              <a:lnSpc>
                <a:spcPct val="100000"/>
              </a:lnSpc>
              <a:buNone/>
            </a:pPr>
            <a:r>
              <a:rPr lang="en-US" sz="2400" i="1"/>
              <a:t>Communication between field staff and laboratory staff is critical to ensure that good quality specimens are submitted for testing. </a:t>
            </a:r>
          </a:p>
        </p:txBody>
      </p:sp>
      <p:pic>
        <p:nvPicPr>
          <p:cNvPr id="11" name="Picture 10">
            <a:extLst>
              <a:ext uri="{FF2B5EF4-FFF2-40B4-BE49-F238E27FC236}">
                <a16:creationId xmlns:a16="http://schemas.microsoft.com/office/drawing/2014/main" id="{FECDFFBE-5531-C7AC-23E3-CF64D89A5088}"/>
              </a:ext>
            </a:extLst>
          </p:cNvPr>
          <p:cNvPicPr>
            <a:picLocks noChangeAspect="1"/>
          </p:cNvPicPr>
          <p:nvPr/>
        </p:nvPicPr>
        <p:blipFill>
          <a:blip r:embed="rId3"/>
          <a:stretch>
            <a:fillRect/>
          </a:stretch>
        </p:blipFill>
        <p:spPr>
          <a:xfrm>
            <a:off x="0" y="91440"/>
            <a:ext cx="9476712" cy="6799785"/>
          </a:xfrm>
          <a:prstGeom prst="rect">
            <a:avLst/>
          </a:prstGeom>
        </p:spPr>
      </p:pic>
      <p:grpSp>
        <p:nvGrpSpPr>
          <p:cNvPr id="7" name="Group 6">
            <a:extLst>
              <a:ext uri="{FF2B5EF4-FFF2-40B4-BE49-F238E27FC236}">
                <a16:creationId xmlns:a16="http://schemas.microsoft.com/office/drawing/2014/main" id="{90543534-739A-E0CD-65E5-3CCA0DB86464}"/>
              </a:ext>
            </a:extLst>
          </p:cNvPr>
          <p:cNvGrpSpPr/>
          <p:nvPr/>
        </p:nvGrpSpPr>
        <p:grpSpPr>
          <a:xfrm>
            <a:off x="3674827" y="2731984"/>
            <a:ext cx="2548204" cy="3170099"/>
            <a:chOff x="8973518" y="3802028"/>
            <a:chExt cx="2548204" cy="3170099"/>
          </a:xfrm>
        </p:grpSpPr>
        <p:sp>
          <p:nvSpPr>
            <p:cNvPr id="8" name="Oval 7">
              <a:extLst>
                <a:ext uri="{FF2B5EF4-FFF2-40B4-BE49-F238E27FC236}">
                  <a16:creationId xmlns:a16="http://schemas.microsoft.com/office/drawing/2014/main" id="{7453BDC9-8E22-1D4E-8764-71F5A8C25AED}"/>
                </a:ext>
              </a:extLst>
            </p:cNvPr>
            <p:cNvSpPr/>
            <p:nvPr/>
          </p:nvSpPr>
          <p:spPr>
            <a:xfrm>
              <a:off x="8973518" y="4055354"/>
              <a:ext cx="2548204" cy="254820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9" name="TextBox 8">
              <a:extLst>
                <a:ext uri="{FF2B5EF4-FFF2-40B4-BE49-F238E27FC236}">
                  <a16:creationId xmlns:a16="http://schemas.microsoft.com/office/drawing/2014/main" id="{FAFEB65F-81F5-8D53-CBA1-FAD3535060C0}"/>
                </a:ext>
              </a:extLst>
            </p:cNvPr>
            <p:cNvSpPr txBox="1"/>
            <p:nvPr/>
          </p:nvSpPr>
          <p:spPr>
            <a:xfrm>
              <a:off x="9663233" y="3802028"/>
              <a:ext cx="1031828" cy="3170099"/>
            </a:xfrm>
            <a:prstGeom prst="rect">
              <a:avLst/>
            </a:prstGeom>
            <a:noFill/>
          </p:spPr>
          <p:txBody>
            <a:bodyPr wrap="square" rtlCol="0">
              <a:spAutoFit/>
            </a:bodyPr>
            <a:lstStyle/>
            <a:p>
              <a:r>
                <a:rPr lang="en-HU" sz="20000" b="1">
                  <a:solidFill>
                    <a:schemeClr val="accent4">
                      <a:lumMod val="60000"/>
                      <a:lumOff val="40000"/>
                    </a:schemeClr>
                  </a:solidFill>
                  <a:latin typeface="Trebuchet MS" panose="020B0703020202090204" pitchFamily="34" charset="0"/>
                </a:rPr>
                <a:t>!</a:t>
              </a:r>
            </a:p>
          </p:txBody>
        </p:sp>
        <p:sp>
          <p:nvSpPr>
            <p:cNvPr id="10" name="TextBox 9">
              <a:extLst>
                <a:ext uri="{FF2B5EF4-FFF2-40B4-BE49-F238E27FC236}">
                  <a16:creationId xmlns:a16="http://schemas.microsoft.com/office/drawing/2014/main" id="{2CC07668-CB47-F0E1-3032-F18756D95649}"/>
                </a:ext>
              </a:extLst>
            </p:cNvPr>
            <p:cNvSpPr txBox="1"/>
            <p:nvPr/>
          </p:nvSpPr>
          <p:spPr>
            <a:xfrm>
              <a:off x="9004514" y="4913957"/>
              <a:ext cx="2486211" cy="1200329"/>
            </a:xfrm>
            <a:prstGeom prst="rect">
              <a:avLst/>
            </a:prstGeom>
            <a:noFill/>
          </p:spPr>
          <p:txBody>
            <a:bodyPr wrap="square">
              <a:spAutoFit/>
            </a:bodyPr>
            <a:lstStyle/>
            <a:p>
              <a:pPr marL="0" lvl="2" indent="0" algn="ctr">
                <a:spcBef>
                  <a:spcPts val="0"/>
                </a:spcBef>
                <a:spcAft>
                  <a:spcPts val="600"/>
                </a:spcAft>
                <a:buClr>
                  <a:srgbClr val="009999"/>
                </a:buClr>
                <a:buNone/>
              </a:pPr>
              <a:r>
                <a:rPr lang="en-US" sz="2400" b="1">
                  <a:solidFill>
                    <a:schemeClr val="bg2">
                      <a:lumMod val="25000"/>
                    </a:schemeClr>
                  </a:solidFill>
                  <a:latin typeface="Trebuchet MS" panose="020B0703020202090204" pitchFamily="34" charset="0"/>
                </a:rPr>
                <a:t>Communication</a:t>
              </a:r>
              <a:r>
                <a:rPr lang="en-US" sz="2400" b="1">
                  <a:solidFill>
                    <a:schemeClr val="accent1"/>
                  </a:solidFill>
                  <a:latin typeface="Trebuchet MS" panose="020B0703020202090204" pitchFamily="34" charset="0"/>
                </a:rPr>
                <a:t> </a:t>
              </a:r>
              <a:r>
                <a:rPr lang="en-US" sz="2400" b="1">
                  <a:solidFill>
                    <a:schemeClr val="bg2">
                      <a:lumMod val="25000"/>
                    </a:schemeClr>
                  </a:solidFill>
                  <a:latin typeface="Trebuchet MS" panose="020B0703020202090204" pitchFamily="34" charset="0"/>
                </a:rPr>
                <a:t>should go </a:t>
              </a:r>
              <a:br>
                <a:rPr lang="en-US" sz="2400" b="1">
                  <a:solidFill>
                    <a:schemeClr val="accent1"/>
                  </a:solidFill>
                  <a:latin typeface="Trebuchet MS" panose="020B0703020202090204" pitchFamily="34" charset="0"/>
                </a:rPr>
              </a:br>
              <a:r>
                <a:rPr lang="en-US" sz="2400" b="1">
                  <a:solidFill>
                    <a:schemeClr val="accent1"/>
                  </a:solidFill>
                  <a:latin typeface="Trebuchet MS" panose="020B0703020202090204" pitchFamily="34" charset="0"/>
                </a:rPr>
                <a:t>both ways</a:t>
              </a:r>
            </a:p>
          </p:txBody>
        </p:sp>
      </p:grpSp>
      <p:sp>
        <p:nvSpPr>
          <p:cNvPr id="5" name="Google Shape;18;p31">
            <a:extLst>
              <a:ext uri="{FF2B5EF4-FFF2-40B4-BE49-F238E27FC236}">
                <a16:creationId xmlns:a16="http://schemas.microsoft.com/office/drawing/2014/main" id="{212EB51B-B939-17BB-1C77-749AAEF35141}"/>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39</a:t>
            </a:fld>
            <a:endParaRPr b="1">
              <a:solidFill>
                <a:schemeClr val="tx1">
                  <a:lumMod val="40000"/>
                  <a:lumOff val="60000"/>
                </a:schemeClr>
              </a:solidFill>
            </a:endParaRPr>
          </a:p>
        </p:txBody>
      </p:sp>
    </p:spTree>
    <p:extLst>
      <p:ext uri="{BB962C8B-B14F-4D97-AF65-F5344CB8AC3E}">
        <p14:creationId xmlns:p14="http://schemas.microsoft.com/office/powerpoint/2010/main" val="220339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B51E9-1FFB-68D4-D99D-913F08FD3633}"/>
              </a:ext>
            </a:extLst>
          </p:cNvPr>
          <p:cNvSpPr>
            <a:spLocks noGrp="1"/>
          </p:cNvSpPr>
          <p:nvPr>
            <p:ph type="title"/>
          </p:nvPr>
        </p:nvSpPr>
        <p:spPr>
          <a:xfrm>
            <a:off x="449248" y="5008430"/>
            <a:ext cx="7772400" cy="1463040"/>
          </a:xfrm>
        </p:spPr>
        <p:txBody>
          <a:bodyPr anchor="ctr">
            <a:normAutofit/>
          </a:bodyPr>
          <a:lstStyle/>
          <a:p>
            <a:r>
              <a:rPr lang="en-GB" b="1"/>
              <a:t>Sample</a:t>
            </a:r>
            <a:br>
              <a:rPr lang="fr-FR" b="1"/>
            </a:br>
            <a:r>
              <a:rPr lang="fr-FR" b="1"/>
              <a:t>collection</a:t>
            </a:r>
          </a:p>
        </p:txBody>
      </p:sp>
      <p:pic>
        <p:nvPicPr>
          <p:cNvPr id="6" name="Picture 5">
            <a:extLst>
              <a:ext uri="{FF2B5EF4-FFF2-40B4-BE49-F238E27FC236}">
                <a16:creationId xmlns:a16="http://schemas.microsoft.com/office/drawing/2014/main" id="{D2375734-C95F-DA51-307D-900CA13D6069}"/>
              </a:ext>
            </a:extLst>
          </p:cNvPr>
          <p:cNvPicPr>
            <a:picLocks noChangeAspect="1"/>
          </p:cNvPicPr>
          <p:nvPr/>
        </p:nvPicPr>
        <p:blipFill>
          <a:blip r:embed="rId3"/>
          <a:srcRect/>
          <a:stretch/>
        </p:blipFill>
        <p:spPr>
          <a:xfrm>
            <a:off x="7539196" y="2622176"/>
            <a:ext cx="3218452" cy="3779086"/>
          </a:xfrm>
          <a:prstGeom prst="rect">
            <a:avLst/>
          </a:prstGeom>
        </p:spPr>
      </p:pic>
    </p:spTree>
    <p:extLst>
      <p:ext uri="{BB962C8B-B14F-4D97-AF65-F5344CB8AC3E}">
        <p14:creationId xmlns:p14="http://schemas.microsoft.com/office/powerpoint/2010/main" val="4231797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393588"/>
            <a:ext cx="9720072" cy="1499616"/>
          </a:xfrm>
        </p:spPr>
        <p:txBody>
          <a:bodyPr>
            <a:normAutofit/>
          </a:bodyPr>
          <a:lstStyle/>
          <a:p>
            <a:r>
              <a:rPr lang="en-US">
                <a:solidFill>
                  <a:schemeClr val="accent1"/>
                </a:solidFill>
              </a:rPr>
              <a:t>GTFCC </a:t>
            </a:r>
            <a:r>
              <a:rPr lang="en-US"/>
              <a:t>Laboratory referral form for cholera suspected case</a:t>
            </a:r>
            <a:endParaRPr lang="fr-FR"/>
          </a:p>
        </p:txBody>
      </p:sp>
      <p:sp>
        <p:nvSpPr>
          <p:cNvPr id="3" name="TextBox 2">
            <a:extLst>
              <a:ext uri="{FF2B5EF4-FFF2-40B4-BE49-F238E27FC236}">
                <a16:creationId xmlns:a16="http://schemas.microsoft.com/office/drawing/2014/main" id="{8BD0C790-9AEB-1742-8CF8-8864EB36CDF3}"/>
              </a:ext>
            </a:extLst>
          </p:cNvPr>
          <p:cNvSpPr txBox="1"/>
          <p:nvPr/>
        </p:nvSpPr>
        <p:spPr>
          <a:xfrm rot="-10800000" flipV="1">
            <a:off x="727786" y="6152390"/>
            <a:ext cx="1095413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u="sng">
                <a:solidFill>
                  <a:srgbClr val="119C94"/>
                </a:solidFill>
                <a:latin typeface="Trebuchet MS"/>
                <a:hlinkClick r:id="rId3"/>
              </a:rPr>
              <a:t>https://www.gtfcc.org/resources/gtfcc-laboratory-referral-and-results-reporting-forms/</a:t>
            </a:r>
            <a:r>
              <a:rPr lang="en-US" sz="2000">
                <a:latin typeface="Trebuchet MS"/>
              </a:rPr>
              <a:t> </a:t>
            </a:r>
            <a:endParaRPr lang="en-US" sz="2000"/>
          </a:p>
        </p:txBody>
      </p:sp>
      <p:grpSp>
        <p:nvGrpSpPr>
          <p:cNvPr id="7" name="Group 6">
            <a:extLst>
              <a:ext uri="{FF2B5EF4-FFF2-40B4-BE49-F238E27FC236}">
                <a16:creationId xmlns:a16="http://schemas.microsoft.com/office/drawing/2014/main" id="{489DF701-23AB-2000-D283-0C8C6D4D3CCF}"/>
              </a:ext>
            </a:extLst>
          </p:cNvPr>
          <p:cNvGrpSpPr/>
          <p:nvPr/>
        </p:nvGrpSpPr>
        <p:grpSpPr>
          <a:xfrm>
            <a:off x="3172953" y="1933950"/>
            <a:ext cx="6075902" cy="3969568"/>
            <a:chOff x="3172953" y="1713080"/>
            <a:chExt cx="6708949" cy="4383156"/>
          </a:xfrm>
        </p:grpSpPr>
        <p:pic>
          <p:nvPicPr>
            <p:cNvPr id="8" name="Picture 7">
              <a:extLst>
                <a:ext uri="{FF2B5EF4-FFF2-40B4-BE49-F238E27FC236}">
                  <a16:creationId xmlns:a16="http://schemas.microsoft.com/office/drawing/2014/main" id="{88035CC1-81FA-1C70-F3A9-591B65C7F62D}"/>
                </a:ext>
              </a:extLst>
            </p:cNvPr>
            <p:cNvPicPr>
              <a:picLocks noChangeAspect="1"/>
            </p:cNvPicPr>
            <p:nvPr/>
          </p:nvPicPr>
          <p:blipFill>
            <a:blip r:embed="rId4"/>
            <a:srcRect/>
            <a:stretch/>
          </p:blipFill>
          <p:spPr>
            <a:xfrm>
              <a:off x="3172953" y="1713080"/>
              <a:ext cx="3101044" cy="4383156"/>
            </a:xfrm>
            <a:prstGeom prst="rect">
              <a:avLst/>
            </a:prstGeom>
            <a:ln>
              <a:solidFill>
                <a:schemeClr val="tx1"/>
              </a:solidFill>
            </a:ln>
          </p:spPr>
        </p:pic>
        <p:pic>
          <p:nvPicPr>
            <p:cNvPr id="9" name="Picture 8">
              <a:extLst>
                <a:ext uri="{FF2B5EF4-FFF2-40B4-BE49-F238E27FC236}">
                  <a16:creationId xmlns:a16="http://schemas.microsoft.com/office/drawing/2014/main" id="{5A7DDD72-0BC8-73C2-5A82-58527C02D7CB}"/>
                </a:ext>
              </a:extLst>
            </p:cNvPr>
            <p:cNvPicPr>
              <a:picLocks noChangeAspect="1"/>
            </p:cNvPicPr>
            <p:nvPr/>
          </p:nvPicPr>
          <p:blipFill>
            <a:blip r:embed="rId5"/>
            <a:srcRect/>
            <a:stretch/>
          </p:blipFill>
          <p:spPr>
            <a:xfrm>
              <a:off x="6780858" y="1713080"/>
              <a:ext cx="3101044" cy="4383156"/>
            </a:xfrm>
            <a:prstGeom prst="rect">
              <a:avLst/>
            </a:prstGeom>
            <a:ln>
              <a:solidFill>
                <a:schemeClr val="tx1"/>
              </a:solidFill>
            </a:ln>
          </p:spPr>
        </p:pic>
      </p:grpSp>
    </p:spTree>
    <p:extLst>
      <p:ext uri="{BB962C8B-B14F-4D97-AF65-F5344CB8AC3E}">
        <p14:creationId xmlns:p14="http://schemas.microsoft.com/office/powerpoint/2010/main" val="1172358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346554"/>
            <a:ext cx="9720072" cy="1499616"/>
          </a:xfrm>
        </p:spPr>
        <p:txBody>
          <a:bodyPr>
            <a:normAutofit/>
          </a:bodyPr>
          <a:lstStyle/>
          <a:p>
            <a:r>
              <a:rPr lang="en-GB">
                <a:latin typeface="Trebuchet MS"/>
                <a:ea typeface="Tahoma"/>
                <a:cs typeface="Tahoma"/>
              </a:rPr>
              <a:t>Minimum recommendations </a:t>
            </a:r>
            <a:br>
              <a:rPr lang="en-GB"/>
            </a:br>
            <a:r>
              <a:rPr lang="en-GB">
                <a:latin typeface="Trebuchet MS"/>
                <a:ea typeface="Tahoma"/>
                <a:cs typeface="Tahoma"/>
              </a:rPr>
              <a:t>for referral </a:t>
            </a:r>
            <a:endParaRPr lang="en-GB"/>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2856000" y="4507186"/>
            <a:ext cx="6480000" cy="648000"/>
          </a:xfrm>
          <a:ln w="3175">
            <a:solidFill>
              <a:schemeClr val="bg2">
                <a:lumMod val="25000"/>
              </a:schemeClr>
            </a:solidFill>
          </a:ln>
        </p:spPr>
        <p:txBody>
          <a:bodyPr anchor="ctr" anchorCtr="0">
            <a:noAutofit/>
          </a:bodyPr>
          <a:lstStyle/>
          <a:p>
            <a:pPr marL="0" lvl="2" indent="0" algn="ctr">
              <a:lnSpc>
                <a:spcPct val="150000"/>
              </a:lnSpc>
              <a:spcBef>
                <a:spcPts val="0"/>
              </a:spcBef>
              <a:spcAft>
                <a:spcPts val="600"/>
              </a:spcAft>
              <a:buClr>
                <a:srgbClr val="009999"/>
              </a:buClr>
              <a:buNone/>
            </a:pPr>
            <a:r>
              <a:rPr lang="en-US" sz="2200"/>
              <a:t>Date of specimen collection</a:t>
            </a:r>
          </a:p>
        </p:txBody>
      </p:sp>
      <p:sp>
        <p:nvSpPr>
          <p:cNvPr id="5" name="TextBox 4">
            <a:extLst>
              <a:ext uri="{FF2B5EF4-FFF2-40B4-BE49-F238E27FC236}">
                <a16:creationId xmlns:a16="http://schemas.microsoft.com/office/drawing/2014/main" id="{35869202-EAC0-0654-630D-CBD6EEFF5AB9}"/>
              </a:ext>
            </a:extLst>
          </p:cNvPr>
          <p:cNvSpPr txBox="1"/>
          <p:nvPr/>
        </p:nvSpPr>
        <p:spPr>
          <a:xfrm>
            <a:off x="2856000" y="3658293"/>
            <a:ext cx="6480000" cy="648000"/>
          </a:xfrm>
          <a:prstGeom prst="rect">
            <a:avLst/>
          </a:prstGeom>
          <a:noFill/>
          <a:ln w="3175">
            <a:solidFill>
              <a:schemeClr val="bg2">
                <a:lumMod val="25000"/>
              </a:schemeClr>
            </a:solidFill>
          </a:ln>
        </p:spPr>
        <p:txBody>
          <a:bodyPr wrap="square" anchor="ctr" anchorCtr="0">
            <a:noAutofit/>
          </a:bodyPr>
          <a:lstStyle/>
          <a:p>
            <a:pPr marL="0" lvl="2" indent="0" algn="ctr">
              <a:lnSpc>
                <a:spcPct val="150000"/>
              </a:lnSpc>
              <a:spcBef>
                <a:spcPts val="0"/>
              </a:spcBef>
              <a:spcAft>
                <a:spcPts val="600"/>
              </a:spcAft>
              <a:buClr>
                <a:srgbClr val="009999"/>
              </a:buClr>
              <a:buNone/>
            </a:pPr>
            <a:r>
              <a:rPr lang="en-US" sz="2200">
                <a:latin typeface="Trebuchet MS" panose="020B0703020202090204" pitchFamily="34" charset="0"/>
              </a:rPr>
              <a:t>Name of the referring health facility</a:t>
            </a:r>
          </a:p>
        </p:txBody>
      </p:sp>
      <p:sp>
        <p:nvSpPr>
          <p:cNvPr id="7" name="TextBox 6">
            <a:extLst>
              <a:ext uri="{FF2B5EF4-FFF2-40B4-BE49-F238E27FC236}">
                <a16:creationId xmlns:a16="http://schemas.microsoft.com/office/drawing/2014/main" id="{C9448733-512F-B8E8-5C8D-019188DDC13F}"/>
              </a:ext>
            </a:extLst>
          </p:cNvPr>
          <p:cNvSpPr txBox="1"/>
          <p:nvPr/>
        </p:nvSpPr>
        <p:spPr>
          <a:xfrm>
            <a:off x="2856000" y="1960507"/>
            <a:ext cx="6480000" cy="648000"/>
          </a:xfrm>
          <a:prstGeom prst="rect">
            <a:avLst/>
          </a:prstGeom>
          <a:noFill/>
          <a:ln w="3175">
            <a:solidFill>
              <a:schemeClr val="bg2">
                <a:lumMod val="25000"/>
              </a:schemeClr>
            </a:solidFill>
          </a:ln>
        </p:spPr>
        <p:txBody>
          <a:bodyPr wrap="square" anchor="ctr" anchorCtr="0">
            <a:noAutofit/>
          </a:bodyPr>
          <a:lstStyle/>
          <a:p>
            <a:pPr marL="0" lvl="2" indent="0" algn="ctr">
              <a:lnSpc>
                <a:spcPct val="150000"/>
              </a:lnSpc>
              <a:spcBef>
                <a:spcPts val="0"/>
              </a:spcBef>
              <a:spcAft>
                <a:spcPts val="600"/>
              </a:spcAft>
              <a:buClr>
                <a:srgbClr val="009999"/>
              </a:buClr>
              <a:buNone/>
            </a:pPr>
            <a:r>
              <a:rPr lang="en-US" sz="2200">
                <a:latin typeface="Trebuchet MS" panose="020B0703020202090204" pitchFamily="34" charset="0"/>
              </a:rPr>
              <a:t>Unique patient identifier</a:t>
            </a:r>
          </a:p>
        </p:txBody>
      </p:sp>
      <p:sp>
        <p:nvSpPr>
          <p:cNvPr id="9" name="TextBox 8">
            <a:extLst>
              <a:ext uri="{FF2B5EF4-FFF2-40B4-BE49-F238E27FC236}">
                <a16:creationId xmlns:a16="http://schemas.microsoft.com/office/drawing/2014/main" id="{9A2EE39D-4725-96C0-A75C-8FE095A7C0F8}"/>
              </a:ext>
            </a:extLst>
          </p:cNvPr>
          <p:cNvSpPr txBox="1"/>
          <p:nvPr/>
        </p:nvSpPr>
        <p:spPr>
          <a:xfrm>
            <a:off x="2856000" y="2809400"/>
            <a:ext cx="6480000" cy="648000"/>
          </a:xfrm>
          <a:prstGeom prst="rect">
            <a:avLst/>
          </a:prstGeom>
          <a:noFill/>
          <a:ln w="3175">
            <a:solidFill>
              <a:schemeClr val="bg2">
                <a:lumMod val="25000"/>
              </a:schemeClr>
            </a:solidFill>
          </a:ln>
        </p:spPr>
        <p:txBody>
          <a:bodyPr wrap="square" anchor="ctr" anchorCtr="0">
            <a:noAutofit/>
          </a:bodyPr>
          <a:lstStyle/>
          <a:p>
            <a:pPr marL="0" lvl="2" indent="0" algn="ctr">
              <a:lnSpc>
                <a:spcPct val="150000"/>
              </a:lnSpc>
              <a:spcBef>
                <a:spcPts val="0"/>
              </a:spcBef>
              <a:spcAft>
                <a:spcPts val="600"/>
              </a:spcAft>
              <a:buClr>
                <a:srgbClr val="009999"/>
              </a:buClr>
              <a:buNone/>
            </a:pPr>
            <a:r>
              <a:rPr lang="en-US" sz="2200">
                <a:latin typeface="Trebuchet MS" panose="020B0703020202090204" pitchFamily="34" charset="0"/>
              </a:rPr>
              <a:t>Full name, age, gender at birth, address</a:t>
            </a:r>
          </a:p>
        </p:txBody>
      </p:sp>
      <p:sp>
        <p:nvSpPr>
          <p:cNvPr id="11" name="TextBox 10">
            <a:extLst>
              <a:ext uri="{FF2B5EF4-FFF2-40B4-BE49-F238E27FC236}">
                <a16:creationId xmlns:a16="http://schemas.microsoft.com/office/drawing/2014/main" id="{A0E2CFEA-F66C-0C5B-ABA5-3778060D30B6}"/>
              </a:ext>
            </a:extLst>
          </p:cNvPr>
          <p:cNvSpPr txBox="1"/>
          <p:nvPr/>
        </p:nvSpPr>
        <p:spPr>
          <a:xfrm>
            <a:off x="2856000" y="5356080"/>
            <a:ext cx="6480000" cy="648000"/>
          </a:xfrm>
          <a:prstGeom prst="rect">
            <a:avLst/>
          </a:prstGeom>
          <a:noFill/>
          <a:ln w="3175">
            <a:solidFill>
              <a:schemeClr val="bg2">
                <a:lumMod val="25000"/>
              </a:schemeClr>
            </a:solidFill>
          </a:ln>
        </p:spPr>
        <p:txBody>
          <a:bodyPr wrap="square" anchor="ctr" anchorCtr="0">
            <a:noAutofit/>
          </a:bodyPr>
          <a:lstStyle/>
          <a:p>
            <a:pPr algn="ctr"/>
            <a:r>
              <a:rPr lang="en-US" sz="2200">
                <a:latin typeface="Trebuchet MS" panose="020B0703020202090204" pitchFamily="34" charset="0"/>
              </a:rPr>
              <a:t>Result of RDT (if it was performed)</a:t>
            </a:r>
            <a:endParaRPr lang="en-HU" sz="2200">
              <a:latin typeface="Trebuchet MS" panose="020B0703020202090204" pitchFamily="34" charset="0"/>
            </a:endParaRPr>
          </a:p>
        </p:txBody>
      </p:sp>
      <p:sp>
        <p:nvSpPr>
          <p:cNvPr id="6" name="Google Shape;18;p31">
            <a:extLst>
              <a:ext uri="{FF2B5EF4-FFF2-40B4-BE49-F238E27FC236}">
                <a16:creationId xmlns:a16="http://schemas.microsoft.com/office/drawing/2014/main" id="{83E1966D-30FE-B2DD-9905-BBCA3CC7CE8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41</a:t>
            </a:fld>
            <a:endParaRPr b="1">
              <a:solidFill>
                <a:schemeClr val="tx1">
                  <a:lumMod val="40000"/>
                  <a:lumOff val="60000"/>
                </a:schemeClr>
              </a:solidFill>
            </a:endParaRPr>
          </a:p>
        </p:txBody>
      </p:sp>
    </p:spTree>
    <p:extLst>
      <p:ext uri="{BB962C8B-B14F-4D97-AF65-F5344CB8AC3E}">
        <p14:creationId xmlns:p14="http://schemas.microsoft.com/office/powerpoint/2010/main" val="1910578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p:txBody>
          <a:bodyPr>
            <a:normAutofit/>
          </a:bodyPr>
          <a:lstStyle/>
          <a:p>
            <a:r>
              <a:rPr lang="en-GB">
                <a:latin typeface="Trebuchet MS"/>
                <a:ea typeface="Tahoma"/>
                <a:cs typeface="Tahoma"/>
              </a:rPr>
              <a:t>Sample referral forms are critical</a:t>
            </a: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1222542" y="1784446"/>
            <a:ext cx="4320000" cy="554404"/>
          </a:xfrm>
          <a:solidFill>
            <a:schemeClr val="bg2">
              <a:lumMod val="25000"/>
            </a:schemeClr>
          </a:solidFill>
          <a:ln w="3175">
            <a:solidFill>
              <a:schemeClr val="bg2">
                <a:lumMod val="25000"/>
              </a:schemeClr>
            </a:solidFill>
          </a:ln>
        </p:spPr>
        <p:txBody>
          <a:bodyPr lIns="108000" tIns="108000" rIns="108000" bIns="108000">
            <a:noAutofit/>
          </a:bodyPr>
          <a:lstStyle/>
          <a:p>
            <a:pPr marL="0" lvl="2" indent="0" algn="ctr">
              <a:lnSpc>
                <a:spcPct val="100000"/>
              </a:lnSpc>
              <a:spcBef>
                <a:spcPts val="0"/>
              </a:spcBef>
              <a:spcAft>
                <a:spcPts val="1800"/>
              </a:spcAft>
              <a:buClr>
                <a:srgbClr val="009999"/>
              </a:buClr>
              <a:buNone/>
            </a:pPr>
            <a:r>
              <a:rPr lang="en-US" sz="2200">
                <a:solidFill>
                  <a:schemeClr val="bg1"/>
                </a:solidFill>
              </a:rPr>
              <a:t>No information at all </a:t>
            </a:r>
          </a:p>
        </p:txBody>
      </p:sp>
      <p:sp>
        <p:nvSpPr>
          <p:cNvPr id="10" name="TextBox 9">
            <a:extLst>
              <a:ext uri="{FF2B5EF4-FFF2-40B4-BE49-F238E27FC236}">
                <a16:creationId xmlns:a16="http://schemas.microsoft.com/office/drawing/2014/main" id="{4DFCAE23-54C5-3B47-6C26-54298451D7BD}"/>
              </a:ext>
            </a:extLst>
          </p:cNvPr>
          <p:cNvSpPr txBox="1"/>
          <p:nvPr/>
        </p:nvSpPr>
        <p:spPr>
          <a:xfrm>
            <a:off x="6909602" y="1744101"/>
            <a:ext cx="4320000" cy="556664"/>
          </a:xfrm>
          <a:prstGeom prst="rect">
            <a:avLst/>
          </a:prstGeom>
          <a:solidFill>
            <a:schemeClr val="bg2">
              <a:lumMod val="25000"/>
            </a:schemeClr>
          </a:solidFill>
          <a:ln w="3175">
            <a:solidFill>
              <a:schemeClr val="bg2">
                <a:lumMod val="25000"/>
              </a:schemeClr>
            </a:solidFill>
          </a:ln>
        </p:spPr>
        <p:txBody>
          <a:bodyPr wrap="square" lIns="108000" tIns="108000" rIns="108000" bIns="108000">
            <a:spAutoFit/>
          </a:bodyPr>
          <a:lstStyle/>
          <a:p>
            <a:pPr marL="0" lvl="2" algn="ctr">
              <a:lnSpc>
                <a:spcPct val="100000"/>
              </a:lnSpc>
              <a:spcBef>
                <a:spcPts val="0"/>
              </a:spcBef>
              <a:spcAft>
                <a:spcPts val="1800"/>
              </a:spcAft>
              <a:buClr>
                <a:srgbClr val="009999"/>
              </a:buClr>
            </a:pPr>
            <a:r>
              <a:rPr lang="en-US" sz="2200">
                <a:solidFill>
                  <a:schemeClr val="bg1"/>
                </a:solidFill>
                <a:latin typeface="Trebuchet MS" panose="020B0703020202090204" pitchFamily="34" charset="0"/>
              </a:rPr>
              <a:t>Missing/incomplete information</a:t>
            </a:r>
          </a:p>
        </p:txBody>
      </p:sp>
      <p:sp>
        <p:nvSpPr>
          <p:cNvPr id="12" name="TextBox 11">
            <a:extLst>
              <a:ext uri="{FF2B5EF4-FFF2-40B4-BE49-F238E27FC236}">
                <a16:creationId xmlns:a16="http://schemas.microsoft.com/office/drawing/2014/main" id="{C54E67C3-E87A-8C5C-FA40-11F24F88D360}"/>
              </a:ext>
            </a:extLst>
          </p:cNvPr>
          <p:cNvSpPr txBox="1"/>
          <p:nvPr/>
        </p:nvSpPr>
        <p:spPr>
          <a:xfrm>
            <a:off x="4080864" y="5238594"/>
            <a:ext cx="4320000" cy="895218"/>
          </a:xfrm>
          <a:prstGeom prst="rect">
            <a:avLst/>
          </a:prstGeom>
          <a:solidFill>
            <a:schemeClr val="accent1"/>
          </a:solidFill>
          <a:ln w="38100">
            <a:noFill/>
          </a:ln>
        </p:spPr>
        <p:txBody>
          <a:bodyPr wrap="square" lIns="108000" tIns="108000" rIns="108000" bIns="108000">
            <a:spAutoFit/>
          </a:bodyPr>
          <a:lstStyle/>
          <a:p>
            <a:pPr algn="ctr"/>
            <a:r>
              <a:rPr lang="en-US" sz="2200">
                <a:solidFill>
                  <a:schemeClr val="bg1"/>
                </a:solidFill>
                <a:latin typeface="Trebuchet MS" panose="020B0703020202090204" pitchFamily="34" charset="0"/>
              </a:rPr>
              <a:t>Inaccurate picture of </a:t>
            </a:r>
            <a:br>
              <a:rPr lang="en-US" sz="2200">
                <a:solidFill>
                  <a:schemeClr val="bg1"/>
                </a:solidFill>
                <a:latin typeface="Trebuchet MS" panose="020B0703020202090204" pitchFamily="34" charset="0"/>
              </a:rPr>
            </a:br>
            <a:r>
              <a:rPr lang="en-US" sz="2200">
                <a:solidFill>
                  <a:schemeClr val="bg1"/>
                </a:solidFill>
                <a:latin typeface="Trebuchet MS" panose="020B0703020202090204" pitchFamily="34" charset="0"/>
              </a:rPr>
              <a:t>the outbreak! </a:t>
            </a:r>
            <a:endParaRPr lang="en-HU" sz="2200">
              <a:solidFill>
                <a:schemeClr val="bg1"/>
              </a:solidFill>
              <a:latin typeface="Trebuchet MS" panose="020B0703020202090204" pitchFamily="34" charset="0"/>
            </a:endParaRPr>
          </a:p>
        </p:txBody>
      </p:sp>
      <p:sp>
        <p:nvSpPr>
          <p:cNvPr id="14" name="TextBox 13">
            <a:extLst>
              <a:ext uri="{FF2B5EF4-FFF2-40B4-BE49-F238E27FC236}">
                <a16:creationId xmlns:a16="http://schemas.microsoft.com/office/drawing/2014/main" id="{439D5A16-09A7-3DC0-41F7-177C8F2BAEDA}"/>
              </a:ext>
            </a:extLst>
          </p:cNvPr>
          <p:cNvSpPr txBox="1"/>
          <p:nvPr/>
        </p:nvSpPr>
        <p:spPr>
          <a:xfrm>
            <a:off x="1222542" y="2723390"/>
            <a:ext cx="4320000" cy="1538849"/>
          </a:xfrm>
          <a:prstGeom prst="rect">
            <a:avLst/>
          </a:prstGeom>
          <a:noFill/>
          <a:ln w="3175">
            <a:solidFill>
              <a:schemeClr val="bg2">
                <a:lumMod val="25000"/>
              </a:schemeClr>
            </a:solidFill>
          </a:ln>
        </p:spPr>
        <p:txBody>
          <a:bodyPr wrap="square" lIns="108000" tIns="108000" rIns="108000" bIns="108000">
            <a:noAutofit/>
          </a:bodyPr>
          <a:lstStyle/>
          <a:p>
            <a:pPr algn="ctr"/>
            <a:r>
              <a:rPr lang="en-US" sz="2200">
                <a:latin typeface="Trebuchet MS" panose="020B0703020202090204" pitchFamily="34" charset="0"/>
              </a:rPr>
              <a:t>Problems in performing the correct test, problems matching results to a patient, surveillance teams get wrong results. </a:t>
            </a:r>
            <a:endParaRPr lang="en-HU" sz="2200">
              <a:latin typeface="Trebuchet MS" panose="020B0703020202090204" pitchFamily="34" charset="0"/>
            </a:endParaRPr>
          </a:p>
        </p:txBody>
      </p:sp>
      <p:sp>
        <p:nvSpPr>
          <p:cNvPr id="16" name="TextBox 15">
            <a:extLst>
              <a:ext uri="{FF2B5EF4-FFF2-40B4-BE49-F238E27FC236}">
                <a16:creationId xmlns:a16="http://schemas.microsoft.com/office/drawing/2014/main" id="{3BAEB013-D462-67FF-F404-29DA31CE89EB}"/>
              </a:ext>
            </a:extLst>
          </p:cNvPr>
          <p:cNvSpPr txBox="1"/>
          <p:nvPr/>
        </p:nvSpPr>
        <p:spPr>
          <a:xfrm>
            <a:off x="6909602" y="2698915"/>
            <a:ext cx="4320000" cy="1572326"/>
          </a:xfrm>
          <a:prstGeom prst="rect">
            <a:avLst/>
          </a:prstGeom>
          <a:noFill/>
          <a:ln w="3175">
            <a:solidFill>
              <a:schemeClr val="bg2">
                <a:lumMod val="25000"/>
              </a:schemeClr>
            </a:solidFill>
          </a:ln>
        </p:spPr>
        <p:txBody>
          <a:bodyPr wrap="square" lIns="108000" tIns="108000" rIns="108000" bIns="108000" anchor="t">
            <a:noAutofit/>
          </a:bodyPr>
          <a:lstStyle/>
          <a:p>
            <a:pPr algn="ctr"/>
            <a:r>
              <a:rPr lang="en-US" sz="2200">
                <a:latin typeface="Trebuchet MS"/>
              </a:rPr>
              <a:t>Problems in matching results to patients, surveillance teams misinformed, laboratory cannot draw a full conclusion.</a:t>
            </a:r>
            <a:endParaRPr lang="en-HU" sz="2200">
              <a:latin typeface="Trebuchet MS"/>
            </a:endParaRPr>
          </a:p>
        </p:txBody>
      </p:sp>
      <p:grpSp>
        <p:nvGrpSpPr>
          <p:cNvPr id="8" name="Group 7">
            <a:extLst>
              <a:ext uri="{FF2B5EF4-FFF2-40B4-BE49-F238E27FC236}">
                <a16:creationId xmlns:a16="http://schemas.microsoft.com/office/drawing/2014/main" id="{E0448014-53C6-B3BC-ED34-651C89B316D6}"/>
              </a:ext>
            </a:extLst>
          </p:cNvPr>
          <p:cNvGrpSpPr/>
          <p:nvPr/>
        </p:nvGrpSpPr>
        <p:grpSpPr>
          <a:xfrm>
            <a:off x="9470727" y="4144232"/>
            <a:ext cx="2208508" cy="2862322"/>
            <a:chOff x="8973518" y="3802028"/>
            <a:chExt cx="2548204" cy="3302583"/>
          </a:xfrm>
        </p:grpSpPr>
        <p:sp>
          <p:nvSpPr>
            <p:cNvPr id="6" name="Oval 5">
              <a:extLst>
                <a:ext uri="{FF2B5EF4-FFF2-40B4-BE49-F238E27FC236}">
                  <a16:creationId xmlns:a16="http://schemas.microsoft.com/office/drawing/2014/main" id="{E3921CBB-32FC-6807-37BD-41688C54F448}"/>
                </a:ext>
              </a:extLst>
            </p:cNvPr>
            <p:cNvSpPr/>
            <p:nvPr/>
          </p:nvSpPr>
          <p:spPr>
            <a:xfrm>
              <a:off x="8973518" y="4055354"/>
              <a:ext cx="2548204" cy="254820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7" name="TextBox 6">
              <a:extLst>
                <a:ext uri="{FF2B5EF4-FFF2-40B4-BE49-F238E27FC236}">
                  <a16:creationId xmlns:a16="http://schemas.microsoft.com/office/drawing/2014/main" id="{25BF0FDE-7C7A-D72C-50E0-695CC86CE3FF}"/>
                </a:ext>
              </a:extLst>
            </p:cNvPr>
            <p:cNvSpPr txBox="1"/>
            <p:nvPr/>
          </p:nvSpPr>
          <p:spPr>
            <a:xfrm>
              <a:off x="9654292" y="3802028"/>
              <a:ext cx="1031828" cy="3302583"/>
            </a:xfrm>
            <a:prstGeom prst="rect">
              <a:avLst/>
            </a:prstGeom>
            <a:noFill/>
          </p:spPr>
          <p:txBody>
            <a:bodyPr wrap="square" rtlCol="0">
              <a:spAutoFit/>
            </a:bodyPr>
            <a:lstStyle/>
            <a:p>
              <a:r>
                <a:rPr lang="en-HU" sz="18000" b="1">
                  <a:solidFill>
                    <a:schemeClr val="accent4">
                      <a:lumMod val="60000"/>
                      <a:lumOff val="40000"/>
                    </a:schemeClr>
                  </a:solidFill>
                  <a:latin typeface="Trebuchet MS" panose="020B0703020202090204" pitchFamily="34" charset="0"/>
                </a:rPr>
                <a:t>!</a:t>
              </a:r>
            </a:p>
          </p:txBody>
        </p:sp>
        <p:sp>
          <p:nvSpPr>
            <p:cNvPr id="5" name="TextBox 4">
              <a:extLst>
                <a:ext uri="{FF2B5EF4-FFF2-40B4-BE49-F238E27FC236}">
                  <a16:creationId xmlns:a16="http://schemas.microsoft.com/office/drawing/2014/main" id="{8C6EE6C2-3159-2410-247F-6C2D1FA20182}"/>
                </a:ext>
              </a:extLst>
            </p:cNvPr>
            <p:cNvSpPr txBox="1"/>
            <p:nvPr/>
          </p:nvSpPr>
          <p:spPr>
            <a:xfrm>
              <a:off x="9004514" y="4913957"/>
              <a:ext cx="2486211" cy="852280"/>
            </a:xfrm>
            <a:prstGeom prst="rect">
              <a:avLst/>
            </a:prstGeom>
            <a:noFill/>
          </p:spPr>
          <p:txBody>
            <a:bodyPr wrap="square">
              <a:spAutoFit/>
            </a:bodyPr>
            <a:lstStyle/>
            <a:p>
              <a:pPr marL="0" lvl="2" indent="0" algn="ctr">
                <a:spcBef>
                  <a:spcPts val="0"/>
                </a:spcBef>
                <a:spcAft>
                  <a:spcPts val="600"/>
                </a:spcAft>
                <a:buClr>
                  <a:srgbClr val="009999"/>
                </a:buClr>
                <a:buNone/>
              </a:pPr>
              <a:r>
                <a:rPr lang="en-US" sz="2100" b="1">
                  <a:solidFill>
                    <a:schemeClr val="bg2">
                      <a:lumMod val="25000"/>
                    </a:schemeClr>
                  </a:solidFill>
                  <a:latin typeface="Trebuchet MS" panose="020B0703020202090204" pitchFamily="34" charset="0"/>
                </a:rPr>
                <a:t>Communication</a:t>
              </a:r>
              <a:r>
                <a:rPr lang="en-US" sz="2100" b="1">
                  <a:solidFill>
                    <a:schemeClr val="accent1"/>
                  </a:solidFill>
                  <a:latin typeface="Trebuchet MS" panose="020B0703020202090204" pitchFamily="34" charset="0"/>
                </a:rPr>
                <a:t> is key</a:t>
              </a:r>
            </a:p>
          </p:txBody>
        </p:sp>
      </p:grpSp>
      <p:sp>
        <p:nvSpPr>
          <p:cNvPr id="18" name="Triangle 17">
            <a:extLst>
              <a:ext uri="{FF2B5EF4-FFF2-40B4-BE49-F238E27FC236}">
                <a16:creationId xmlns:a16="http://schemas.microsoft.com/office/drawing/2014/main" id="{63E23A18-FAB6-F99C-3F76-0E88C131E5DB}"/>
              </a:ext>
            </a:extLst>
          </p:cNvPr>
          <p:cNvSpPr/>
          <p:nvPr/>
        </p:nvSpPr>
        <p:spPr>
          <a:xfrm rot="10800000">
            <a:off x="3133855" y="2300765"/>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9" name="Triangle 18">
            <a:extLst>
              <a:ext uri="{FF2B5EF4-FFF2-40B4-BE49-F238E27FC236}">
                <a16:creationId xmlns:a16="http://schemas.microsoft.com/office/drawing/2014/main" id="{1E18F177-64AB-BFF4-2C15-E354FD44CE64}"/>
              </a:ext>
            </a:extLst>
          </p:cNvPr>
          <p:cNvSpPr/>
          <p:nvPr/>
        </p:nvSpPr>
        <p:spPr>
          <a:xfrm rot="10800000">
            <a:off x="8820914" y="2260528"/>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0" name="Triangle 19">
            <a:extLst>
              <a:ext uri="{FF2B5EF4-FFF2-40B4-BE49-F238E27FC236}">
                <a16:creationId xmlns:a16="http://schemas.microsoft.com/office/drawing/2014/main" id="{1D8A24D7-5EEA-6CF5-82FB-604CA0EE87EB}"/>
              </a:ext>
            </a:extLst>
          </p:cNvPr>
          <p:cNvSpPr/>
          <p:nvPr/>
        </p:nvSpPr>
        <p:spPr>
          <a:xfrm rot="10800000">
            <a:off x="5992177" y="4758693"/>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cxnSp>
        <p:nvCxnSpPr>
          <p:cNvPr id="9" name="Straight Connector 8">
            <a:extLst>
              <a:ext uri="{FF2B5EF4-FFF2-40B4-BE49-F238E27FC236}">
                <a16:creationId xmlns:a16="http://schemas.microsoft.com/office/drawing/2014/main" id="{5D882F2A-E3B4-235D-AD44-F24B81F5E2E8}"/>
              </a:ext>
            </a:extLst>
          </p:cNvPr>
          <p:cNvCxnSpPr>
            <a:cxnSpLocks/>
          </p:cNvCxnSpPr>
          <p:nvPr/>
        </p:nvCxnSpPr>
        <p:spPr>
          <a:xfrm>
            <a:off x="3382542" y="4388380"/>
            <a:ext cx="0" cy="3771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0173DA-B172-A659-807B-A725B8400A44}"/>
              </a:ext>
            </a:extLst>
          </p:cNvPr>
          <p:cNvCxnSpPr>
            <a:cxnSpLocks/>
          </p:cNvCxnSpPr>
          <p:nvPr/>
        </p:nvCxnSpPr>
        <p:spPr>
          <a:xfrm>
            <a:off x="9069602" y="4374292"/>
            <a:ext cx="0" cy="4053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C8D4C75-FF8F-BC49-CC95-56F0D4D48405}"/>
              </a:ext>
            </a:extLst>
          </p:cNvPr>
          <p:cNvCxnSpPr/>
          <p:nvPr/>
        </p:nvCxnSpPr>
        <p:spPr>
          <a:xfrm>
            <a:off x="3382542" y="4758693"/>
            <a:ext cx="568706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224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p:txBody>
          <a:bodyPr>
            <a:normAutofit/>
          </a:bodyPr>
          <a:lstStyle/>
          <a:p>
            <a:r>
              <a:rPr lang="en-GB">
                <a:latin typeface="Trebuchet MS"/>
                <a:ea typeface="Tahoma"/>
                <a:cs typeface="Tahoma"/>
              </a:rPr>
              <a:t>Referral and reporting </a:t>
            </a:r>
            <a:endParaRPr lang="en-GB"/>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368253" y="1629397"/>
            <a:ext cx="11438736" cy="4979950"/>
          </a:xfrm>
        </p:spPr>
        <p:txBody>
          <a:bodyPr vert="horz" lIns="45720" tIns="45720" rIns="45720" bIns="45720" rtlCol="0" anchor="t">
            <a:noAutofit/>
          </a:bodyPr>
          <a:lstStyle/>
          <a:p>
            <a:pPr marL="699135" lvl="2" indent="-342900">
              <a:lnSpc>
                <a:spcPct val="102000"/>
              </a:lnSpc>
              <a:spcBef>
                <a:spcPts val="0"/>
              </a:spcBef>
              <a:spcAft>
                <a:spcPts val="600"/>
              </a:spcAft>
              <a:buClr>
                <a:srgbClr val="009999"/>
              </a:buClr>
              <a:buFont typeface="Arial" panose="020B0604020202020204" pitchFamily="34" charset="0"/>
              <a:buChar char="•"/>
            </a:pPr>
            <a:r>
              <a:rPr lang="en-US" sz="2200">
                <a:latin typeface="Trebuchet MS"/>
              </a:rPr>
              <a:t>Always write and check the patient ID/sample ID so the results can be matched to a patient.</a:t>
            </a:r>
            <a:endParaRPr lang="en-US" sz="2200"/>
          </a:p>
          <a:p>
            <a:pPr marL="699135" lvl="2" indent="-342900">
              <a:lnSpc>
                <a:spcPct val="102000"/>
              </a:lnSpc>
              <a:spcBef>
                <a:spcPts val="0"/>
              </a:spcBef>
              <a:spcAft>
                <a:spcPts val="600"/>
              </a:spcAft>
              <a:buClr>
                <a:srgbClr val="009999"/>
              </a:buClr>
              <a:buFont typeface="Arial" panose="020B0604020202020204" pitchFamily="34" charset="0"/>
              <a:buChar char="•"/>
            </a:pPr>
            <a:r>
              <a:rPr lang="en-US" sz="2200">
                <a:latin typeface="Trebuchet MS"/>
              </a:rPr>
              <a:t>Use standardized sample referral forms.</a:t>
            </a:r>
            <a:endParaRPr lang="en-US" sz="2200"/>
          </a:p>
          <a:p>
            <a:pPr marL="699135" lvl="2" indent="-342900">
              <a:lnSpc>
                <a:spcPct val="102000"/>
              </a:lnSpc>
              <a:spcBef>
                <a:spcPts val="0"/>
              </a:spcBef>
              <a:spcAft>
                <a:spcPts val="600"/>
              </a:spcAft>
              <a:buClr>
                <a:srgbClr val="009999"/>
              </a:buClr>
              <a:buFont typeface="Arial" panose="020B0604020202020204" pitchFamily="34" charset="0"/>
              <a:buChar char="•"/>
            </a:pPr>
            <a:r>
              <a:rPr lang="en-US" sz="2200">
                <a:latin typeface="Trebuchet MS"/>
              </a:rPr>
              <a:t>Use one form for samples collected on one patient at one time.</a:t>
            </a:r>
            <a:endParaRPr lang="en-US" sz="2200"/>
          </a:p>
          <a:p>
            <a:pPr marL="699135" lvl="2" indent="-342900">
              <a:lnSpc>
                <a:spcPct val="102000"/>
              </a:lnSpc>
              <a:spcBef>
                <a:spcPts val="0"/>
              </a:spcBef>
              <a:spcAft>
                <a:spcPts val="600"/>
              </a:spcAft>
              <a:buClr>
                <a:srgbClr val="009999"/>
              </a:buClr>
              <a:buFont typeface="Arial" panose="020B0604020202020204" pitchFamily="34" charset="0"/>
              <a:buChar char="•"/>
            </a:pPr>
            <a:r>
              <a:rPr lang="en-US" sz="2200">
                <a:latin typeface="Trebuchet MS"/>
              </a:rPr>
              <a:t>Complete each form with as much information as possible - Saying you have no information is also information!</a:t>
            </a:r>
          </a:p>
          <a:p>
            <a:pPr marL="699135" lvl="2" indent="-342900">
              <a:lnSpc>
                <a:spcPct val="102000"/>
              </a:lnSpc>
              <a:spcBef>
                <a:spcPts val="0"/>
              </a:spcBef>
              <a:spcAft>
                <a:spcPts val="600"/>
              </a:spcAft>
              <a:buClr>
                <a:srgbClr val="009999"/>
              </a:buClr>
              <a:buFont typeface="Arial" panose="020B0604020202020204" pitchFamily="34" charset="0"/>
              <a:buChar char="•"/>
            </a:pPr>
            <a:r>
              <a:rPr lang="en-US" sz="2200">
                <a:latin typeface="Trebuchet MS"/>
              </a:rPr>
              <a:t>Make sure that all the forms and documents are placed in an impermeable sleeve with the samples in a way they would not become soiled with the samples in case of any leaks.</a:t>
            </a:r>
          </a:p>
          <a:p>
            <a:pPr marL="699135" lvl="2" indent="-342900">
              <a:lnSpc>
                <a:spcPct val="102000"/>
              </a:lnSpc>
              <a:spcBef>
                <a:spcPts val="0"/>
              </a:spcBef>
              <a:spcAft>
                <a:spcPts val="600"/>
              </a:spcAft>
              <a:buClr>
                <a:srgbClr val="009999"/>
              </a:buClr>
              <a:buFont typeface="Arial" panose="020B0604020202020204" pitchFamily="34" charset="0"/>
              <a:buChar char="•"/>
            </a:pPr>
            <a:r>
              <a:rPr lang="en-US" sz="2200">
                <a:latin typeface="Trebuchet MS"/>
              </a:rPr>
              <a:t>If possible, send an electronic copy of the forms to the lab and keep a copy on hand. </a:t>
            </a:r>
            <a:endParaRPr lang="en-US" sz="2200"/>
          </a:p>
          <a:p>
            <a:pPr marL="699135" lvl="2" indent="-342900">
              <a:lnSpc>
                <a:spcPct val="102000"/>
              </a:lnSpc>
              <a:spcBef>
                <a:spcPts val="0"/>
              </a:spcBef>
              <a:spcAft>
                <a:spcPts val="600"/>
              </a:spcAft>
              <a:buClr>
                <a:srgbClr val="009999"/>
              </a:buClr>
              <a:buFont typeface="Arial" panose="020B0604020202020204" pitchFamily="34" charset="0"/>
              <a:buChar char="•"/>
            </a:pPr>
            <a:r>
              <a:rPr lang="en-US" sz="2200">
                <a:latin typeface="Trebuchet MS"/>
              </a:rPr>
              <a:t>Inform the lab that a sample is on the way!</a:t>
            </a:r>
          </a:p>
          <a:p>
            <a:pPr marL="342900" marR="0" lvl="0" indent="-342900" algn="just">
              <a:lnSpc>
                <a:spcPct val="102000"/>
              </a:lnSpc>
              <a:spcBef>
                <a:spcPts val="0"/>
              </a:spcBef>
              <a:spcAft>
                <a:spcPts val="600"/>
              </a:spcAft>
              <a:buClr>
                <a:srgbClr val="009999"/>
              </a:buClr>
              <a:buFont typeface="Symbol" panose="05050102010706020507" pitchFamily="18" charset="2"/>
              <a:buChar char=""/>
            </a:pPr>
            <a:endParaRPr lang="fr-FR" sz="2400"/>
          </a:p>
        </p:txBody>
      </p:sp>
      <p:sp>
        <p:nvSpPr>
          <p:cNvPr id="5" name="Google Shape;18;p31">
            <a:extLst>
              <a:ext uri="{FF2B5EF4-FFF2-40B4-BE49-F238E27FC236}">
                <a16:creationId xmlns:a16="http://schemas.microsoft.com/office/drawing/2014/main" id="{18E6E427-64D2-9833-272C-2D99E6196FE3}"/>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43</a:t>
            </a:fld>
            <a:endParaRPr b="1">
              <a:solidFill>
                <a:schemeClr val="tx1">
                  <a:lumMod val="40000"/>
                  <a:lumOff val="60000"/>
                </a:schemeClr>
              </a:solidFill>
            </a:endParaRPr>
          </a:p>
        </p:txBody>
      </p:sp>
    </p:spTree>
    <p:extLst>
      <p:ext uri="{BB962C8B-B14F-4D97-AF65-F5344CB8AC3E}">
        <p14:creationId xmlns:p14="http://schemas.microsoft.com/office/powerpoint/2010/main" val="979974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315615" y="53872"/>
            <a:ext cx="10319655" cy="1499616"/>
          </a:xfrm>
        </p:spPr>
        <p:txBody>
          <a:bodyPr>
            <a:normAutofit/>
          </a:bodyPr>
          <a:lstStyle/>
          <a:p>
            <a:r>
              <a:rPr lang="en-US" sz="4400" cap="none"/>
              <a:t>Links to </a:t>
            </a:r>
            <a:r>
              <a:rPr lang="en-US" sz="4400" cap="none">
                <a:solidFill>
                  <a:schemeClr val="accent1"/>
                </a:solidFill>
              </a:rPr>
              <a:t>GTFCC </a:t>
            </a:r>
            <a:r>
              <a:rPr lang="en-US" sz="4400" cap="none"/>
              <a:t>support material</a:t>
            </a:r>
            <a:endParaRPr lang="fr-FR" sz="4400" cap="none"/>
          </a:p>
        </p:txBody>
      </p:sp>
      <p:sp>
        <p:nvSpPr>
          <p:cNvPr id="4" name="TextBox 3">
            <a:extLst>
              <a:ext uri="{FF2B5EF4-FFF2-40B4-BE49-F238E27FC236}">
                <a16:creationId xmlns:a16="http://schemas.microsoft.com/office/drawing/2014/main" id="{4CCFE7AB-A162-9C58-1959-EAAA6E6444D0}"/>
              </a:ext>
            </a:extLst>
          </p:cNvPr>
          <p:cNvSpPr txBox="1"/>
          <p:nvPr/>
        </p:nvSpPr>
        <p:spPr>
          <a:xfrm>
            <a:off x="1315616" y="1626068"/>
            <a:ext cx="10319656" cy="4247317"/>
          </a:xfrm>
          <a:prstGeom prst="rect">
            <a:avLst/>
          </a:prstGeom>
          <a:noFill/>
        </p:spPr>
        <p:txBody>
          <a:bodyPr wrap="square" lIns="91440" tIns="45720" rIns="91440" bIns="45720" anchor="t">
            <a:spAutoFit/>
          </a:bodyPr>
          <a:lstStyle/>
          <a:p>
            <a:r>
              <a:rPr lang="en-US">
                <a:latin typeface="Trebuchet MS"/>
              </a:rPr>
              <a:t>Recommendations for</a:t>
            </a:r>
            <a:r>
              <a:rPr lang="en-US" sz="1800">
                <a:latin typeface="Trebuchet MS"/>
              </a:rPr>
              <a:t> “Public Health Surveillance for Cholera” : </a:t>
            </a:r>
            <a:r>
              <a:rPr lang="en-US">
                <a:solidFill>
                  <a:srgbClr val="129C94"/>
                </a:solidFill>
                <a:latin typeface="Trebuchet MS"/>
                <a:hlinkClick r:id="rId3"/>
              </a:rPr>
              <a:t>https://www.gtfcc.org/resources/public-health-surveillance-for-cholera/</a:t>
            </a:r>
            <a:endParaRPr lang="en-US">
              <a:solidFill>
                <a:srgbClr val="129C94"/>
              </a:solidFill>
              <a:latin typeface="Trebuchet MS"/>
            </a:endParaRPr>
          </a:p>
          <a:p>
            <a:endParaRPr lang="en-US" sz="1800">
              <a:latin typeface="Trebuchet MS" panose="020B0703020202090204" pitchFamily="34" charset="0"/>
              <a:hlinkClick r:id="rId4">
                <a:extLst>
                  <a:ext uri="{A12FA001-AC4F-418D-AE19-62706E023703}">
                    <ahyp:hlinkClr xmlns:ahyp="http://schemas.microsoft.com/office/drawing/2018/hyperlinkcolor" val="tx"/>
                  </a:ext>
                </a:extLst>
              </a:hlinkClick>
            </a:endParaRPr>
          </a:p>
          <a:p>
            <a:r>
              <a:rPr lang="en-US">
                <a:latin typeface="Trebuchet MS"/>
              </a:rPr>
              <a:t>Job Aid “Sample collection”: </a:t>
            </a:r>
            <a:r>
              <a:rPr lang="en-US">
                <a:latin typeface="Trebuchet MS"/>
                <a:hlinkClick r:id="rId5"/>
              </a:rPr>
              <a:t>https://www.gtfcc.org/resources/specimen-collection-preparation-and-packaging-for-transport/</a:t>
            </a:r>
            <a:r>
              <a:rPr lang="en-US">
                <a:latin typeface="Trebuchet MS"/>
              </a:rPr>
              <a:t> </a:t>
            </a:r>
            <a:endParaRPr lang="en-US" i="1">
              <a:latin typeface="Trebuchet MS"/>
            </a:endParaRPr>
          </a:p>
          <a:p>
            <a:endParaRPr lang="en-US">
              <a:latin typeface="Trebuchet MS"/>
              <a:hlinkClick r:id="rId6" invalidUrl="http://">
                <a:extLst>
                  <a:ext uri="{A12FA001-AC4F-418D-AE19-62706E023703}">
                    <ahyp:hlinkClr xmlns:ahyp="http://schemas.microsoft.com/office/drawing/2018/hyperlinkcolor" val="tx"/>
                  </a:ext>
                </a:extLst>
              </a:hlinkClick>
            </a:endParaRPr>
          </a:p>
          <a:p>
            <a:r>
              <a:rPr lang="en-US" sz="1800">
                <a:latin typeface="Trebuchet MS"/>
              </a:rPr>
              <a:t>Job Aid “Specimen packaging and domestic transportation” : </a:t>
            </a:r>
            <a:r>
              <a:rPr lang="en-US">
                <a:latin typeface="Trebuchet MS"/>
                <a:hlinkClick r:id="rId5"/>
              </a:rPr>
              <a:t>https://www.gtfcc.org/resources/specimen-collection-preparation-and-packaging-for-transport/ </a:t>
            </a:r>
            <a:endParaRPr lang="en-US">
              <a:latin typeface="Trebuchet MS"/>
            </a:endParaRPr>
          </a:p>
          <a:p>
            <a:endParaRPr lang="en-US">
              <a:latin typeface="Trebuchet MS" panose="020B0703020202090204" pitchFamily="34" charset="0"/>
              <a:hlinkClick r:id="rId4"/>
            </a:endParaRPr>
          </a:p>
          <a:p>
            <a:r>
              <a:rPr lang="en-US">
                <a:latin typeface="Trebuchet MS"/>
              </a:rPr>
              <a:t>Job Aid “Strain conditioning for international transportation”:</a:t>
            </a:r>
          </a:p>
          <a:p>
            <a:r>
              <a:rPr lang="en-US">
                <a:latin typeface="Trebuchet MS"/>
                <a:hlinkClick r:id="rId5"/>
              </a:rPr>
              <a:t>https://www.gtfcc.org/resources/specimen-collection-preparation-and-packaging-for-transport/ </a:t>
            </a:r>
            <a:endParaRPr lang="en-US">
              <a:latin typeface="Trebuchet MS"/>
            </a:endParaRPr>
          </a:p>
          <a:p>
            <a:endParaRPr lang="en-US">
              <a:latin typeface="Trebuchet MS" panose="020B0703020202090204" pitchFamily="34" charset="0"/>
            </a:endParaRPr>
          </a:p>
          <a:p>
            <a:r>
              <a:rPr lang="en-US">
                <a:latin typeface="Trebuchet MS"/>
              </a:rPr>
              <a:t>"Laboratory referral form" : </a:t>
            </a:r>
            <a:r>
              <a:rPr lang="en-US">
                <a:latin typeface="Trebuchet MS"/>
                <a:hlinkClick r:id="rId7"/>
              </a:rPr>
              <a:t>https://www.gtfcc.org/resources/gtfcc-laboratory-referral-and-results-reporting-forms/</a:t>
            </a:r>
            <a:r>
              <a:rPr lang="en-US">
                <a:latin typeface="Trebuchet MS"/>
              </a:rPr>
              <a:t>  </a:t>
            </a:r>
            <a:endParaRPr lang="en-US" i="1">
              <a:latin typeface="Trebuchet MS"/>
            </a:endParaRPr>
          </a:p>
          <a:p>
            <a:endParaRPr lang="en-US">
              <a:latin typeface="Trebuchet MS" panose="020B0703020202090204" pitchFamily="34" charset="0"/>
            </a:endParaRPr>
          </a:p>
        </p:txBody>
      </p:sp>
      <p:sp>
        <p:nvSpPr>
          <p:cNvPr id="3" name="Rectangle 2">
            <a:extLst>
              <a:ext uri="{FF2B5EF4-FFF2-40B4-BE49-F238E27FC236}">
                <a16:creationId xmlns:a16="http://schemas.microsoft.com/office/drawing/2014/main" id="{8E5F33A4-FCA4-068C-E2CF-78240123A395}"/>
              </a:ext>
            </a:extLst>
          </p:cNvPr>
          <p:cNvSpPr/>
          <p:nvPr/>
        </p:nvSpPr>
        <p:spPr>
          <a:xfrm>
            <a:off x="0" y="1"/>
            <a:ext cx="604935"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06960060-441E-4AFF-B3C7-DD89F7480170}"/>
              </a:ext>
            </a:extLst>
          </p:cNvPr>
          <p:cNvPicPr>
            <a:picLocks noChangeAspect="1"/>
          </p:cNvPicPr>
          <p:nvPr/>
        </p:nvPicPr>
        <p:blipFill>
          <a:blip r:embed="rId8"/>
          <a:srcRect/>
          <a:stretch/>
        </p:blipFill>
        <p:spPr>
          <a:xfrm rot="21136134">
            <a:off x="-467115" y="188344"/>
            <a:ext cx="2144099" cy="2144099"/>
          </a:xfrm>
          <a:prstGeom prst="rect">
            <a:avLst/>
          </a:prstGeom>
        </p:spPr>
      </p:pic>
      <p:sp>
        <p:nvSpPr>
          <p:cNvPr id="7" name="Google Shape;18;p31">
            <a:extLst>
              <a:ext uri="{FF2B5EF4-FFF2-40B4-BE49-F238E27FC236}">
                <a16:creationId xmlns:a16="http://schemas.microsoft.com/office/drawing/2014/main" id="{26F652EA-7B0B-C2F6-5C07-3C6E5AC46EDC}"/>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44</a:t>
            </a:fld>
            <a:endParaRPr b="1">
              <a:solidFill>
                <a:schemeClr val="tx1">
                  <a:lumMod val="40000"/>
                  <a:lumOff val="60000"/>
                </a:schemeClr>
              </a:solidFill>
            </a:endParaRPr>
          </a:p>
        </p:txBody>
      </p:sp>
    </p:spTree>
    <p:extLst>
      <p:ext uri="{BB962C8B-B14F-4D97-AF65-F5344CB8AC3E}">
        <p14:creationId xmlns:p14="http://schemas.microsoft.com/office/powerpoint/2010/main" val="2080236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39C01A-27F8-0D8E-697D-DF4BDB4064C6}"/>
              </a:ext>
            </a:extLst>
          </p:cNvPr>
          <p:cNvSpPr>
            <a:spLocks noGrp="1"/>
          </p:cNvSpPr>
          <p:nvPr>
            <p:ph type="title"/>
          </p:nvPr>
        </p:nvSpPr>
        <p:spPr>
          <a:xfrm>
            <a:off x="1816100" y="4960137"/>
            <a:ext cx="6413500" cy="1463040"/>
          </a:xfrm>
        </p:spPr>
        <p:txBody>
          <a:bodyPr/>
          <a:lstStyle/>
          <a:p>
            <a:r>
              <a:rPr lang="en-GB">
                <a:latin typeface="Trebuchet MS"/>
              </a:rPr>
              <a:t>End of module assessment</a:t>
            </a:r>
            <a:endParaRPr lang="en-GB" err="1"/>
          </a:p>
        </p:txBody>
      </p:sp>
      <p:pic>
        <p:nvPicPr>
          <p:cNvPr id="3" name="Picture 2">
            <a:extLst>
              <a:ext uri="{FF2B5EF4-FFF2-40B4-BE49-F238E27FC236}">
                <a16:creationId xmlns:a16="http://schemas.microsoft.com/office/drawing/2014/main" id="{463214B6-AE7F-234D-6FDB-45BC4F419E46}"/>
              </a:ext>
            </a:extLst>
          </p:cNvPr>
          <p:cNvPicPr>
            <a:picLocks noChangeAspect="1"/>
          </p:cNvPicPr>
          <p:nvPr/>
        </p:nvPicPr>
        <p:blipFill>
          <a:blip r:embed="rId3"/>
          <a:srcRect/>
          <a:stretch/>
        </p:blipFill>
        <p:spPr>
          <a:xfrm>
            <a:off x="7407115" y="2377440"/>
            <a:ext cx="4881425" cy="4881425"/>
          </a:xfrm>
          <a:prstGeom prst="rect">
            <a:avLst/>
          </a:prstGeom>
        </p:spPr>
      </p:pic>
    </p:spTree>
    <p:extLst>
      <p:ext uri="{BB962C8B-B14F-4D97-AF65-F5344CB8AC3E}">
        <p14:creationId xmlns:p14="http://schemas.microsoft.com/office/powerpoint/2010/main" val="2343933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235580"/>
            <a:ext cx="9720072" cy="1075462"/>
          </a:xfrm>
        </p:spPr>
        <p:txBody>
          <a:bodyPr>
            <a:normAutofit/>
          </a:bodyPr>
          <a:lstStyle/>
          <a:p>
            <a:r>
              <a:rPr lang="en-GB">
                <a:latin typeface="Trebuchet MS"/>
                <a:ea typeface="Tahoma"/>
                <a:cs typeface="Tahoma"/>
              </a:rPr>
              <a:t>Assessment</a:t>
            </a: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755702" y="1398050"/>
            <a:ext cx="10798990" cy="5312588"/>
          </a:xfrm>
        </p:spPr>
        <p:txBody>
          <a:bodyPr vert="horz" lIns="45720" tIns="45720" rIns="45720" bIns="45720" rtlCol="0" anchor="t">
            <a:noAutofit/>
          </a:bodyPr>
          <a:lstStyle/>
          <a:p>
            <a:pPr marL="813435" lvl="2" indent="-457200">
              <a:lnSpc>
                <a:spcPct val="100000"/>
              </a:lnSpc>
              <a:spcBef>
                <a:spcPts val="0"/>
              </a:spcBef>
              <a:spcAft>
                <a:spcPts val="1800"/>
              </a:spcAft>
              <a:buClr>
                <a:srgbClr val="009999"/>
              </a:buClr>
              <a:buFont typeface="+mj-lt"/>
              <a:buAutoNum type="arabicPeriod"/>
            </a:pPr>
            <a:r>
              <a:rPr lang="en-GB" sz="2000">
                <a:latin typeface="Trebuchet MS"/>
              </a:rPr>
              <a:t>It is preferable to avoid collecting a sample for cholera testing after antibiotic treatment and this may affect the quality of the sample: </a:t>
            </a:r>
            <a:br>
              <a:rPr lang="en-GB" sz="2000"/>
            </a:br>
            <a:r>
              <a:rPr lang="en-GB" sz="2000">
                <a:solidFill>
                  <a:schemeClr val="accent1"/>
                </a:solidFill>
                <a:latin typeface="Trebuchet MS"/>
              </a:rPr>
              <a:t>True </a:t>
            </a:r>
            <a:r>
              <a:rPr lang="en-GB" sz="2000">
                <a:latin typeface="Trebuchet MS"/>
              </a:rPr>
              <a:t>or</a:t>
            </a:r>
            <a:r>
              <a:rPr lang="en-GB" sz="2000">
                <a:solidFill>
                  <a:schemeClr val="accent1"/>
                </a:solidFill>
                <a:latin typeface="Trebuchet MS"/>
              </a:rPr>
              <a:t> False</a:t>
            </a:r>
            <a:endParaRPr lang="en-GB">
              <a:solidFill>
                <a:schemeClr val="accent1"/>
              </a:solidFill>
              <a:latin typeface="Trebuchet MS"/>
            </a:endParaRPr>
          </a:p>
          <a:p>
            <a:pPr marL="813435" lvl="2" indent="-457200">
              <a:lnSpc>
                <a:spcPct val="100000"/>
              </a:lnSpc>
              <a:spcBef>
                <a:spcPts val="0"/>
              </a:spcBef>
              <a:spcAft>
                <a:spcPts val="1800"/>
              </a:spcAft>
              <a:buClr>
                <a:srgbClr val="009999"/>
              </a:buClr>
              <a:buFont typeface="+mj-lt"/>
              <a:buAutoNum type="arabicPeriod"/>
            </a:pPr>
            <a:r>
              <a:rPr lang="en-GB" sz="2000">
                <a:latin typeface="Trebuchet MS"/>
              </a:rPr>
              <a:t>Stool samples can be collected from bedpans that contain traces of disinfectant: </a:t>
            </a:r>
            <a:br>
              <a:rPr lang="en-GB" sz="2000"/>
            </a:br>
            <a:r>
              <a:rPr lang="en-GB" sz="2000">
                <a:solidFill>
                  <a:schemeClr val="accent1"/>
                </a:solidFill>
                <a:latin typeface="Trebuchet MS"/>
              </a:rPr>
              <a:t>True </a:t>
            </a:r>
            <a:r>
              <a:rPr lang="en-GB" sz="2000">
                <a:latin typeface="Trebuchet MS"/>
              </a:rPr>
              <a:t>or</a:t>
            </a:r>
            <a:r>
              <a:rPr lang="en-GB" sz="2000">
                <a:solidFill>
                  <a:schemeClr val="accent1"/>
                </a:solidFill>
                <a:latin typeface="Trebuchet MS"/>
              </a:rPr>
              <a:t> False</a:t>
            </a:r>
          </a:p>
          <a:p>
            <a:pPr marL="813435" lvl="2" indent="-457200">
              <a:lnSpc>
                <a:spcPct val="100000"/>
              </a:lnSpc>
              <a:spcBef>
                <a:spcPts val="0"/>
              </a:spcBef>
              <a:spcAft>
                <a:spcPts val="1800"/>
              </a:spcAft>
              <a:buClr>
                <a:srgbClr val="009999"/>
              </a:buClr>
              <a:buFont typeface="+mj-lt"/>
              <a:buAutoNum type="arabicPeriod"/>
            </a:pPr>
            <a:r>
              <a:rPr lang="en-GB" sz="2000">
                <a:latin typeface="Trebuchet MS"/>
              </a:rPr>
              <a:t>An unpreserved stool sample in a stool collection cup shouldn't be tested by culture in the lab after …………. from collection: </a:t>
            </a:r>
            <a:br>
              <a:rPr lang="en-GB" sz="2000"/>
            </a:br>
            <a:r>
              <a:rPr lang="en-GB" sz="2000">
                <a:solidFill>
                  <a:schemeClr val="accent1"/>
                </a:solidFill>
                <a:latin typeface="Trebuchet MS"/>
              </a:rPr>
              <a:t>a. </a:t>
            </a:r>
            <a:r>
              <a:rPr lang="en-GB" sz="2000">
                <a:latin typeface="Trebuchet MS"/>
              </a:rPr>
              <a:t>24 hours	</a:t>
            </a:r>
            <a:r>
              <a:rPr lang="en-GB" sz="2000">
                <a:solidFill>
                  <a:schemeClr val="accent1"/>
                </a:solidFill>
                <a:latin typeface="Trebuchet MS"/>
              </a:rPr>
              <a:t>b. </a:t>
            </a:r>
            <a:r>
              <a:rPr lang="en-GB" sz="2000">
                <a:latin typeface="Trebuchet MS"/>
              </a:rPr>
              <a:t>7 days	</a:t>
            </a:r>
            <a:r>
              <a:rPr lang="en-GB" sz="2000">
                <a:solidFill>
                  <a:schemeClr val="accent1"/>
                </a:solidFill>
                <a:latin typeface="Trebuchet MS"/>
              </a:rPr>
              <a:t>c. </a:t>
            </a:r>
            <a:r>
              <a:rPr lang="en-GB" sz="2000">
                <a:latin typeface="Trebuchet MS"/>
              </a:rPr>
              <a:t>2 hours	</a:t>
            </a:r>
            <a:r>
              <a:rPr lang="en-GB" sz="2000">
                <a:solidFill>
                  <a:schemeClr val="accent1"/>
                </a:solidFill>
                <a:latin typeface="Trebuchet MS"/>
              </a:rPr>
              <a:t>d. </a:t>
            </a:r>
            <a:r>
              <a:rPr lang="en-GB" sz="2000">
                <a:latin typeface="Trebuchet MS"/>
              </a:rPr>
              <a:t>2 days</a:t>
            </a:r>
          </a:p>
          <a:p>
            <a:pPr marL="813435" lvl="2" indent="-457200">
              <a:lnSpc>
                <a:spcPct val="100000"/>
              </a:lnSpc>
              <a:spcBef>
                <a:spcPts val="0"/>
              </a:spcBef>
              <a:spcAft>
                <a:spcPts val="1800"/>
              </a:spcAft>
              <a:buClr>
                <a:srgbClr val="009999"/>
              </a:buClr>
              <a:buFont typeface="+mj-lt"/>
              <a:buAutoNum type="arabicPeriod"/>
            </a:pPr>
            <a:r>
              <a:rPr lang="en-GB" sz="2000">
                <a:latin typeface="Trebuchet MS"/>
              </a:rPr>
              <a:t>Cary Blair swabs should be transported at 4°C: </a:t>
            </a:r>
            <a:br>
              <a:rPr lang="en-GB" sz="2000"/>
            </a:br>
            <a:r>
              <a:rPr lang="en-GB" sz="2000">
                <a:solidFill>
                  <a:schemeClr val="accent1"/>
                </a:solidFill>
                <a:latin typeface="Trebuchet MS"/>
              </a:rPr>
              <a:t>True</a:t>
            </a:r>
            <a:r>
              <a:rPr lang="en-GB" sz="2000">
                <a:latin typeface="Trebuchet MS"/>
              </a:rPr>
              <a:t> or </a:t>
            </a:r>
            <a:r>
              <a:rPr lang="en-GB" sz="2000">
                <a:solidFill>
                  <a:schemeClr val="accent1"/>
                </a:solidFill>
                <a:latin typeface="Trebuchet MS"/>
              </a:rPr>
              <a:t>False</a:t>
            </a:r>
          </a:p>
          <a:p>
            <a:pPr marL="813435" lvl="2" indent="-457200">
              <a:lnSpc>
                <a:spcPct val="100000"/>
              </a:lnSpc>
              <a:spcBef>
                <a:spcPts val="0"/>
              </a:spcBef>
              <a:spcAft>
                <a:spcPts val="600"/>
              </a:spcAft>
              <a:buClr>
                <a:srgbClr val="009999"/>
              </a:buClr>
              <a:buFont typeface="+mj-lt"/>
              <a:buAutoNum type="arabicPeriod"/>
            </a:pPr>
            <a:r>
              <a:rPr lang="en-GB" sz="2000">
                <a:latin typeface="Trebuchet MS"/>
              </a:rPr>
              <a:t>If ice packs are used during transport, they should not be placed in direct contact with the sample: </a:t>
            </a:r>
            <a:br>
              <a:rPr lang="en-GB" sz="2000"/>
            </a:br>
            <a:r>
              <a:rPr lang="en-GB" sz="2000">
                <a:solidFill>
                  <a:schemeClr val="accent1"/>
                </a:solidFill>
                <a:latin typeface="Trebuchet MS"/>
              </a:rPr>
              <a:t>True</a:t>
            </a:r>
            <a:r>
              <a:rPr lang="en-GB" sz="2000">
                <a:latin typeface="Trebuchet MS"/>
              </a:rPr>
              <a:t> or </a:t>
            </a:r>
            <a:r>
              <a:rPr lang="en-GB" sz="2000">
                <a:solidFill>
                  <a:schemeClr val="accent1"/>
                </a:solidFill>
                <a:latin typeface="Trebuchet MS"/>
              </a:rPr>
              <a:t>False</a:t>
            </a:r>
          </a:p>
          <a:p>
            <a:pPr marL="0" marR="0" lvl="0" indent="0" algn="just">
              <a:lnSpc>
                <a:spcPct val="100000"/>
              </a:lnSpc>
              <a:spcBef>
                <a:spcPts val="0"/>
              </a:spcBef>
              <a:spcAft>
                <a:spcPts val="600"/>
              </a:spcAft>
              <a:buClr>
                <a:srgbClr val="009999"/>
              </a:buClr>
              <a:buNone/>
            </a:pPr>
            <a:endParaRPr lang="en-GB" sz="2000"/>
          </a:p>
        </p:txBody>
      </p:sp>
      <p:sp>
        <p:nvSpPr>
          <p:cNvPr id="5" name="Google Shape;18;p31">
            <a:extLst>
              <a:ext uri="{FF2B5EF4-FFF2-40B4-BE49-F238E27FC236}">
                <a16:creationId xmlns:a16="http://schemas.microsoft.com/office/drawing/2014/main" id="{CD7039C9-C240-5786-F757-4AA060C42ABE}"/>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46</a:t>
            </a:fld>
            <a:endParaRPr b="1">
              <a:solidFill>
                <a:schemeClr val="tx1">
                  <a:lumMod val="40000"/>
                  <a:lumOff val="60000"/>
                </a:schemeClr>
              </a:solidFill>
            </a:endParaRPr>
          </a:p>
        </p:txBody>
      </p:sp>
    </p:spTree>
    <p:extLst>
      <p:ext uri="{BB962C8B-B14F-4D97-AF65-F5344CB8AC3E}">
        <p14:creationId xmlns:p14="http://schemas.microsoft.com/office/powerpoint/2010/main" val="26905244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235580"/>
            <a:ext cx="9720072" cy="1075462"/>
          </a:xfrm>
        </p:spPr>
        <p:txBody>
          <a:bodyPr>
            <a:normAutofit/>
          </a:bodyPr>
          <a:lstStyle/>
          <a:p>
            <a:r>
              <a:rPr lang="en-GB">
                <a:latin typeface="Trebuchet MS"/>
                <a:ea typeface="Tahoma"/>
                <a:cs typeface="Tahoma"/>
              </a:rPr>
              <a:t>Assessment Answers</a:t>
            </a: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489607" y="1174288"/>
            <a:ext cx="11325132" cy="5312588"/>
          </a:xfrm>
        </p:spPr>
        <p:txBody>
          <a:bodyPr vert="horz" lIns="45720" tIns="45720" rIns="45720" bIns="45720" rtlCol="0" anchor="t">
            <a:noAutofit/>
          </a:bodyPr>
          <a:lstStyle/>
          <a:p>
            <a:pPr marL="813435" lvl="2" indent="-457200">
              <a:lnSpc>
                <a:spcPct val="100000"/>
              </a:lnSpc>
              <a:spcBef>
                <a:spcPts val="0"/>
              </a:spcBef>
              <a:spcAft>
                <a:spcPts val="1800"/>
              </a:spcAft>
              <a:buClr>
                <a:srgbClr val="009999"/>
              </a:buClr>
              <a:buFont typeface="+mj-lt"/>
              <a:buAutoNum type="arabicPeriod"/>
            </a:pPr>
            <a:r>
              <a:rPr lang="en-GB" sz="2000">
                <a:latin typeface="Trebuchet MS"/>
              </a:rPr>
              <a:t>I</a:t>
            </a:r>
            <a:r>
              <a:rPr lang="en-GB" sz="1800">
                <a:latin typeface="Trebuchet MS"/>
              </a:rPr>
              <a:t>t is preferable to avoid collecting a sample for cholera testing after antibiotic treatment and this may affect the quality of the sample: </a:t>
            </a:r>
            <a:br>
              <a:rPr lang="en-GB" sz="1800"/>
            </a:br>
            <a:r>
              <a:rPr lang="en-GB" sz="1800">
                <a:solidFill>
                  <a:schemeClr val="accent1"/>
                </a:solidFill>
                <a:latin typeface="Trebuchet MS"/>
              </a:rPr>
              <a:t>True but sample can still be collected, and the antibiotics recorded on the referral form </a:t>
            </a:r>
            <a:r>
              <a:rPr lang="en-GB" sz="1800">
                <a:latin typeface="Trebuchet MS"/>
              </a:rPr>
              <a:t>to refresh your memory go to slide 7</a:t>
            </a:r>
          </a:p>
          <a:p>
            <a:pPr marL="813435" lvl="2" indent="-457200">
              <a:lnSpc>
                <a:spcPct val="100000"/>
              </a:lnSpc>
              <a:spcBef>
                <a:spcPts val="0"/>
              </a:spcBef>
              <a:spcAft>
                <a:spcPts val="1800"/>
              </a:spcAft>
              <a:buClr>
                <a:srgbClr val="009999"/>
              </a:buClr>
              <a:buAutoNum type="arabicPeriod"/>
            </a:pPr>
            <a:r>
              <a:rPr lang="en-GB" sz="1800">
                <a:latin typeface="Trebuchet MS"/>
              </a:rPr>
              <a:t>Stool samples can be collected from bedpans that contain traces of disinfectant: </a:t>
            </a:r>
            <a:br>
              <a:rPr lang="en-GB" sz="1800"/>
            </a:br>
            <a:r>
              <a:rPr lang="en-GB" sz="1800">
                <a:solidFill>
                  <a:schemeClr val="accent1"/>
                </a:solidFill>
                <a:latin typeface="Trebuchet MS"/>
              </a:rPr>
              <a:t>False disinfectant kills bacteria and will lead to bad samples </a:t>
            </a:r>
            <a:r>
              <a:rPr lang="en-GB" sz="1800">
                <a:solidFill>
                  <a:srgbClr val="414142"/>
                </a:solidFill>
                <a:latin typeface="Trebuchet MS"/>
              </a:rPr>
              <a:t>to refresh your memory go to slide 11</a:t>
            </a:r>
            <a:endParaRPr lang="en-GB" sz="1800">
              <a:solidFill>
                <a:schemeClr val="accent1"/>
              </a:solidFill>
              <a:latin typeface="Trebuchet MS"/>
            </a:endParaRPr>
          </a:p>
          <a:p>
            <a:pPr marL="813435" lvl="2" indent="-457200">
              <a:lnSpc>
                <a:spcPct val="100000"/>
              </a:lnSpc>
              <a:spcBef>
                <a:spcPts val="0"/>
              </a:spcBef>
              <a:spcAft>
                <a:spcPts val="1800"/>
              </a:spcAft>
              <a:buClr>
                <a:srgbClr val="009999"/>
              </a:buClr>
              <a:buAutoNum type="arabicPeriod"/>
            </a:pPr>
            <a:r>
              <a:rPr lang="en-GB" sz="1800">
                <a:latin typeface="Trebuchet MS"/>
              </a:rPr>
              <a:t>An unpreserved stool sample in a stool collection cup shouldn't be tested by culture in the lab after …………. from collection: </a:t>
            </a:r>
            <a:br>
              <a:rPr lang="en-GB" sz="1800"/>
            </a:br>
            <a:r>
              <a:rPr lang="en-GB" sz="1800">
                <a:solidFill>
                  <a:schemeClr val="accent1"/>
                </a:solidFill>
                <a:latin typeface="Trebuchet MS"/>
              </a:rPr>
              <a:t>c. 2 hours </a:t>
            </a:r>
            <a:r>
              <a:rPr lang="en-GB" sz="1800">
                <a:solidFill>
                  <a:schemeClr val="tx1">
                    <a:lumMod val="49000"/>
                  </a:schemeClr>
                </a:solidFill>
                <a:latin typeface="Trebuchet MS"/>
              </a:rPr>
              <a:t>to refresh your memory go to slide 25</a:t>
            </a:r>
          </a:p>
          <a:p>
            <a:pPr marL="813435" lvl="2" indent="-457200">
              <a:lnSpc>
                <a:spcPct val="100000"/>
              </a:lnSpc>
              <a:spcBef>
                <a:spcPts val="0"/>
              </a:spcBef>
              <a:spcAft>
                <a:spcPts val="1800"/>
              </a:spcAft>
              <a:buClr>
                <a:srgbClr val="009999"/>
              </a:buClr>
              <a:buAutoNum type="arabicPeriod"/>
            </a:pPr>
            <a:r>
              <a:rPr lang="en-GB" sz="1800">
                <a:latin typeface="Trebuchet MS"/>
              </a:rPr>
              <a:t>Cary Blair swabs should be transported at 4°C: </a:t>
            </a:r>
            <a:br>
              <a:rPr lang="en-GB" sz="1800"/>
            </a:br>
            <a:r>
              <a:rPr lang="en-GB" sz="1800">
                <a:solidFill>
                  <a:schemeClr val="accent1"/>
                </a:solidFill>
                <a:latin typeface="Trebuchet MS"/>
              </a:rPr>
              <a:t>False refrigerating samples can damage the sample give incorrect test results </a:t>
            </a:r>
            <a:r>
              <a:rPr lang="en-GB" sz="1800">
                <a:solidFill>
                  <a:schemeClr val="tx1">
                    <a:lumMod val="49000"/>
                  </a:schemeClr>
                </a:solidFill>
                <a:latin typeface="Trebuchet MS"/>
              </a:rPr>
              <a:t>to refresh your memory go to slide 24</a:t>
            </a:r>
            <a:endParaRPr lang="en-GB" sz="1800">
              <a:solidFill>
                <a:schemeClr val="tx1">
                  <a:lumMod val="49000"/>
                </a:schemeClr>
              </a:solidFill>
            </a:endParaRPr>
          </a:p>
          <a:p>
            <a:pPr marL="813435" lvl="2" indent="-457200">
              <a:lnSpc>
                <a:spcPct val="100000"/>
              </a:lnSpc>
              <a:spcBef>
                <a:spcPts val="0"/>
              </a:spcBef>
              <a:spcAft>
                <a:spcPts val="1800"/>
              </a:spcAft>
              <a:buClr>
                <a:srgbClr val="009999"/>
              </a:buClr>
              <a:buAutoNum type="arabicPeriod"/>
            </a:pPr>
            <a:r>
              <a:rPr lang="en-GB" sz="1800">
                <a:solidFill>
                  <a:srgbClr val="414142"/>
                </a:solidFill>
                <a:latin typeface="Trebuchet MS"/>
              </a:rPr>
              <a:t>If</a:t>
            </a:r>
            <a:r>
              <a:rPr lang="en-GB" sz="1800">
                <a:latin typeface="Trebuchet MS"/>
              </a:rPr>
              <a:t> ice packs are used during transport, they should not be placed in direct contact with the sample: </a:t>
            </a:r>
            <a:br>
              <a:rPr lang="en-GB" sz="1800"/>
            </a:br>
            <a:r>
              <a:rPr lang="en-GB" sz="1800">
                <a:solidFill>
                  <a:schemeClr val="accent1"/>
                </a:solidFill>
                <a:latin typeface="Trebuchet MS"/>
              </a:rPr>
              <a:t>True </a:t>
            </a:r>
            <a:r>
              <a:rPr lang="en-GB" sz="1800">
                <a:solidFill>
                  <a:schemeClr val="tx1">
                    <a:lumMod val="49000"/>
                  </a:schemeClr>
                </a:solidFill>
                <a:latin typeface="Trebuchet MS"/>
              </a:rPr>
              <a:t>to refresh your memory go to slide 37</a:t>
            </a:r>
            <a:endParaRPr lang="en-GB" sz="1800">
              <a:solidFill>
                <a:schemeClr val="tx1">
                  <a:lumMod val="49000"/>
                </a:schemeClr>
              </a:solidFill>
            </a:endParaRPr>
          </a:p>
          <a:p>
            <a:pPr marL="813435" lvl="2" indent="-457200">
              <a:lnSpc>
                <a:spcPct val="100000"/>
              </a:lnSpc>
              <a:spcBef>
                <a:spcPts val="0"/>
              </a:spcBef>
              <a:spcAft>
                <a:spcPts val="600"/>
              </a:spcAft>
              <a:buClr>
                <a:srgbClr val="009999"/>
              </a:buClr>
              <a:buAutoNum type="arabicPeriod"/>
            </a:pPr>
            <a:endParaRPr lang="en-GB" sz="1800">
              <a:solidFill>
                <a:schemeClr val="accent1"/>
              </a:solidFill>
              <a:latin typeface="Trebuchet MS"/>
            </a:endParaRPr>
          </a:p>
          <a:p>
            <a:pPr marL="0" marR="0" lvl="0" indent="0" algn="just">
              <a:lnSpc>
                <a:spcPct val="100000"/>
              </a:lnSpc>
              <a:spcBef>
                <a:spcPts val="0"/>
              </a:spcBef>
              <a:spcAft>
                <a:spcPts val="600"/>
              </a:spcAft>
              <a:buClr>
                <a:srgbClr val="009999"/>
              </a:buClr>
              <a:buNone/>
            </a:pPr>
            <a:endParaRPr lang="en-GB" sz="2000"/>
          </a:p>
        </p:txBody>
      </p:sp>
      <p:sp>
        <p:nvSpPr>
          <p:cNvPr id="5" name="Google Shape;18;p31">
            <a:extLst>
              <a:ext uri="{FF2B5EF4-FFF2-40B4-BE49-F238E27FC236}">
                <a16:creationId xmlns:a16="http://schemas.microsoft.com/office/drawing/2014/main" id="{A874431E-0484-1AFE-4D2E-39203CACCA4C}"/>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47</a:t>
            </a:fld>
            <a:endParaRPr b="1">
              <a:solidFill>
                <a:schemeClr val="tx1">
                  <a:lumMod val="40000"/>
                  <a:lumOff val="60000"/>
                </a:schemeClr>
              </a:solidFill>
            </a:endParaRPr>
          </a:p>
        </p:txBody>
      </p:sp>
    </p:spTree>
    <p:extLst>
      <p:ext uri="{BB962C8B-B14F-4D97-AF65-F5344CB8AC3E}">
        <p14:creationId xmlns:p14="http://schemas.microsoft.com/office/powerpoint/2010/main" val="2703333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084EB3-2FAC-8D18-8875-AB12A60F3884}"/>
              </a:ext>
            </a:extLst>
          </p:cNvPr>
          <p:cNvSpPr>
            <a:spLocks noGrp="1"/>
          </p:cNvSpPr>
          <p:nvPr>
            <p:ph idx="4294967295"/>
          </p:nvPr>
        </p:nvSpPr>
        <p:spPr>
          <a:xfrm>
            <a:off x="784789" y="913779"/>
            <a:ext cx="10733736" cy="1121244"/>
          </a:xfrm>
        </p:spPr>
        <p:txBody>
          <a:bodyPr>
            <a:normAutofit/>
          </a:bodyPr>
          <a:lstStyle/>
          <a:p>
            <a:pPr marL="0" indent="0" algn="ctr">
              <a:spcAft>
                <a:spcPts val="1800"/>
              </a:spcAft>
              <a:buClr>
                <a:schemeClr val="accent3"/>
              </a:buClr>
              <a:buNone/>
            </a:pPr>
            <a:r>
              <a:rPr lang="en-US" sz="3200" i="1"/>
              <a:t>The result of any laboratory examination is only as good </a:t>
            </a:r>
            <a:br>
              <a:rPr lang="en-US" sz="3200" i="1"/>
            </a:br>
            <a:r>
              <a:rPr lang="en-US" sz="3200" i="1"/>
              <a:t>as the sample received in the laboratory.</a:t>
            </a:r>
          </a:p>
        </p:txBody>
      </p:sp>
      <p:sp>
        <p:nvSpPr>
          <p:cNvPr id="5" name="Oval 4">
            <a:extLst>
              <a:ext uri="{FF2B5EF4-FFF2-40B4-BE49-F238E27FC236}">
                <a16:creationId xmlns:a16="http://schemas.microsoft.com/office/drawing/2014/main" id="{4B2078BD-36D2-D4D8-C5EB-AC680E4E3310}"/>
              </a:ext>
            </a:extLst>
          </p:cNvPr>
          <p:cNvSpPr/>
          <p:nvPr/>
        </p:nvSpPr>
        <p:spPr>
          <a:xfrm>
            <a:off x="2072640" y="2378479"/>
            <a:ext cx="3373120" cy="33731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7" name="Picture 8">
            <a:extLst>
              <a:ext uri="{FF2B5EF4-FFF2-40B4-BE49-F238E27FC236}">
                <a16:creationId xmlns:a16="http://schemas.microsoft.com/office/drawing/2014/main" id="{ED7BA27E-E7E4-4B84-9DF3-D9C8003AF168}"/>
              </a:ext>
            </a:extLst>
          </p:cNvPr>
          <p:cNvPicPr>
            <a:picLocks noChangeAspect="1" noChangeArrowheads="1"/>
          </p:cNvPicPr>
          <p:nvPr/>
        </p:nvPicPr>
        <p:blipFill>
          <a:blip r:embed="rId3"/>
          <a:srcRect/>
          <a:stretch/>
        </p:blipFill>
        <p:spPr bwMode="auto">
          <a:xfrm>
            <a:off x="1120946" y="1322898"/>
            <a:ext cx="5484277" cy="54842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3E0757-1DC6-B81D-C278-6BBC343817E9}"/>
              </a:ext>
            </a:extLst>
          </p:cNvPr>
          <p:cNvSpPr txBox="1"/>
          <p:nvPr/>
        </p:nvSpPr>
        <p:spPr>
          <a:xfrm>
            <a:off x="259717" y="484812"/>
            <a:ext cx="645953" cy="1446550"/>
          </a:xfrm>
          <a:prstGeom prst="rect">
            <a:avLst/>
          </a:prstGeom>
          <a:noFill/>
        </p:spPr>
        <p:txBody>
          <a:bodyPr wrap="square" rtlCol="0">
            <a:spAutoFit/>
          </a:bodyPr>
          <a:lstStyle/>
          <a:p>
            <a:r>
              <a:rPr lang="en-HU" sz="8800" b="1">
                <a:solidFill>
                  <a:schemeClr val="accent1"/>
                </a:solidFill>
              </a:rPr>
              <a:t>“</a:t>
            </a:r>
          </a:p>
        </p:txBody>
      </p:sp>
      <p:sp>
        <p:nvSpPr>
          <p:cNvPr id="4" name="TextBox 3">
            <a:extLst>
              <a:ext uri="{FF2B5EF4-FFF2-40B4-BE49-F238E27FC236}">
                <a16:creationId xmlns:a16="http://schemas.microsoft.com/office/drawing/2014/main" id="{8EDC7199-D608-4E24-47D6-3E07990C4116}"/>
              </a:ext>
            </a:extLst>
          </p:cNvPr>
          <p:cNvSpPr txBox="1"/>
          <p:nvPr/>
        </p:nvSpPr>
        <p:spPr>
          <a:xfrm>
            <a:off x="9864894" y="1311748"/>
            <a:ext cx="645953" cy="1446550"/>
          </a:xfrm>
          <a:prstGeom prst="rect">
            <a:avLst/>
          </a:prstGeom>
          <a:noFill/>
        </p:spPr>
        <p:txBody>
          <a:bodyPr wrap="square" rtlCol="0">
            <a:spAutoFit/>
          </a:bodyPr>
          <a:lstStyle/>
          <a:p>
            <a:r>
              <a:rPr lang="en-US" sz="8800" b="1" i="1">
                <a:solidFill>
                  <a:schemeClr val="accent1"/>
                </a:solidFill>
              </a:rPr>
              <a:t>”</a:t>
            </a:r>
            <a:endParaRPr lang="en-HU" sz="8800" b="1">
              <a:solidFill>
                <a:schemeClr val="accent1"/>
              </a:solidFill>
            </a:endParaRPr>
          </a:p>
        </p:txBody>
      </p:sp>
      <p:sp>
        <p:nvSpPr>
          <p:cNvPr id="9" name="Oval 8">
            <a:extLst>
              <a:ext uri="{FF2B5EF4-FFF2-40B4-BE49-F238E27FC236}">
                <a16:creationId xmlns:a16="http://schemas.microsoft.com/office/drawing/2014/main" id="{9529CC48-787E-2AB0-74C6-BD3CB080BC99}"/>
              </a:ext>
            </a:extLst>
          </p:cNvPr>
          <p:cNvSpPr/>
          <p:nvPr/>
        </p:nvSpPr>
        <p:spPr>
          <a:xfrm>
            <a:off x="6746240" y="2378479"/>
            <a:ext cx="3373120" cy="33731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6" name="Picture 7">
            <a:extLst>
              <a:ext uri="{FF2B5EF4-FFF2-40B4-BE49-F238E27FC236}">
                <a16:creationId xmlns:a16="http://schemas.microsoft.com/office/drawing/2014/main" id="{2CDE4782-C499-453D-96B7-39DE6C061A8C}"/>
              </a:ext>
            </a:extLst>
          </p:cNvPr>
          <p:cNvPicPr>
            <a:picLocks noChangeAspect="1" noChangeArrowheads="1"/>
          </p:cNvPicPr>
          <p:nvPr/>
        </p:nvPicPr>
        <p:blipFill>
          <a:blip r:embed="rId4"/>
          <a:srcRect t="5782" b="5782"/>
          <a:stretch/>
        </p:blipFill>
        <p:spPr bwMode="auto">
          <a:xfrm>
            <a:off x="6264998" y="2168285"/>
            <a:ext cx="4245849" cy="37548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EEC11FA-8644-1640-3629-B4F766ECFCAB}"/>
              </a:ext>
            </a:extLst>
          </p:cNvPr>
          <p:cNvSpPr txBox="1"/>
          <p:nvPr/>
        </p:nvSpPr>
        <p:spPr>
          <a:xfrm>
            <a:off x="1932888" y="6094722"/>
            <a:ext cx="3652623" cy="369332"/>
          </a:xfrm>
          <a:prstGeom prst="rect">
            <a:avLst/>
          </a:prstGeom>
          <a:noFill/>
        </p:spPr>
        <p:txBody>
          <a:bodyPr wrap="square" rtlCol="0">
            <a:spAutoFit/>
          </a:bodyPr>
          <a:lstStyle/>
          <a:p>
            <a:pPr algn="ctr"/>
            <a:r>
              <a:rPr lang="en-HU" i="1">
                <a:latin typeface="Trebuchet MS" panose="020B0703020202090204" pitchFamily="34" charset="0"/>
              </a:rPr>
              <a:t>Good sample</a:t>
            </a:r>
          </a:p>
        </p:txBody>
      </p:sp>
      <p:sp>
        <p:nvSpPr>
          <p:cNvPr id="11" name="TextBox 10">
            <a:extLst>
              <a:ext uri="{FF2B5EF4-FFF2-40B4-BE49-F238E27FC236}">
                <a16:creationId xmlns:a16="http://schemas.microsoft.com/office/drawing/2014/main" id="{E67776B2-43D7-D403-4D5B-1A5E9ED708C8}"/>
              </a:ext>
            </a:extLst>
          </p:cNvPr>
          <p:cNvSpPr txBox="1"/>
          <p:nvPr/>
        </p:nvSpPr>
        <p:spPr>
          <a:xfrm>
            <a:off x="6671300" y="6094722"/>
            <a:ext cx="3652623" cy="369332"/>
          </a:xfrm>
          <a:prstGeom prst="rect">
            <a:avLst/>
          </a:prstGeom>
          <a:noFill/>
        </p:spPr>
        <p:txBody>
          <a:bodyPr wrap="square" rtlCol="0">
            <a:spAutoFit/>
          </a:bodyPr>
          <a:lstStyle/>
          <a:p>
            <a:pPr algn="ctr"/>
            <a:r>
              <a:rPr lang="en-HU" i="1">
                <a:latin typeface="Trebuchet MS" panose="020B0703020202090204" pitchFamily="34" charset="0"/>
              </a:rPr>
              <a:t>Bad sample</a:t>
            </a:r>
          </a:p>
        </p:txBody>
      </p:sp>
    </p:spTree>
    <p:extLst>
      <p:ext uri="{BB962C8B-B14F-4D97-AF65-F5344CB8AC3E}">
        <p14:creationId xmlns:p14="http://schemas.microsoft.com/office/powerpoint/2010/main" val="1913648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DB170D-A389-9593-DD69-D85E53BEB7E8}"/>
              </a:ext>
            </a:extLst>
          </p:cNvPr>
          <p:cNvSpPr/>
          <p:nvPr/>
        </p:nvSpPr>
        <p:spPr>
          <a:xfrm>
            <a:off x="768344" y="1329745"/>
            <a:ext cx="10655312"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7E5543FA-CC1F-46E2-B712-1773048BB41D}"/>
              </a:ext>
            </a:extLst>
          </p:cNvPr>
          <p:cNvSpPr>
            <a:spLocks noGrp="1"/>
          </p:cNvSpPr>
          <p:nvPr>
            <p:ph type="title"/>
          </p:nvPr>
        </p:nvSpPr>
        <p:spPr>
          <a:xfrm>
            <a:off x="768344" y="106672"/>
            <a:ext cx="10655312" cy="1499616"/>
          </a:xfrm>
        </p:spPr>
        <p:txBody>
          <a:bodyPr>
            <a:normAutofit/>
          </a:bodyPr>
          <a:lstStyle/>
          <a:p>
            <a:r>
              <a:rPr lang="en-US" sz="4400"/>
              <a:t>Outcomes of sample collection</a:t>
            </a:r>
          </a:p>
        </p:txBody>
      </p:sp>
      <p:sp>
        <p:nvSpPr>
          <p:cNvPr id="4" name="TextBox 3">
            <a:extLst>
              <a:ext uri="{FF2B5EF4-FFF2-40B4-BE49-F238E27FC236}">
                <a16:creationId xmlns:a16="http://schemas.microsoft.com/office/drawing/2014/main" id="{14AA8381-CA71-44C9-B5DB-715D69498671}"/>
              </a:ext>
            </a:extLst>
          </p:cNvPr>
          <p:cNvSpPr txBox="1"/>
          <p:nvPr/>
        </p:nvSpPr>
        <p:spPr>
          <a:xfrm>
            <a:off x="882595" y="1396059"/>
            <a:ext cx="10432111" cy="400110"/>
          </a:xfrm>
          <a:prstGeom prst="rect">
            <a:avLst/>
          </a:prstGeom>
          <a:noFill/>
        </p:spPr>
        <p:txBody>
          <a:bodyPr wrap="square" lIns="91440" tIns="45720" rIns="91440" bIns="45720" rtlCol="0" anchor="t">
            <a:spAutoFit/>
          </a:bodyPr>
          <a:lstStyle/>
          <a:p>
            <a:pPr algn="ctr">
              <a:buClr>
                <a:schemeClr val="accent3"/>
              </a:buClr>
            </a:pPr>
            <a:r>
              <a:rPr lang="en-US" sz="2000">
                <a:solidFill>
                  <a:schemeClr val="bg2">
                    <a:lumMod val="25000"/>
                  </a:schemeClr>
                </a:solidFill>
                <a:latin typeface="Trebuchet MS" panose="020B0703020202090204" pitchFamily="34" charset="0"/>
              </a:rPr>
              <a:t>The first step to perform any type of testing for cholera is adequate sample collection</a:t>
            </a:r>
            <a:endParaRPr kumimoji="0" lang="fr-FR" sz="2000" u="none" strike="noStrike" kern="1200" cap="none" spc="0" normalizeH="0" baseline="0" noProof="0">
              <a:ln>
                <a:noFill/>
              </a:ln>
              <a:solidFill>
                <a:schemeClr val="bg2">
                  <a:lumMod val="25000"/>
                </a:schemeClr>
              </a:solidFill>
              <a:effectLst/>
              <a:uLnTx/>
              <a:uFillTx/>
              <a:latin typeface="Trebuchet MS" panose="020B0703020202090204" pitchFamily="34" charset="0"/>
            </a:endParaRPr>
          </a:p>
        </p:txBody>
      </p:sp>
      <p:sp>
        <p:nvSpPr>
          <p:cNvPr id="7" name="TextBox 6">
            <a:extLst>
              <a:ext uri="{FF2B5EF4-FFF2-40B4-BE49-F238E27FC236}">
                <a16:creationId xmlns:a16="http://schemas.microsoft.com/office/drawing/2014/main" id="{14AA8381-CA71-44C9-B5DB-715D69498671}"/>
              </a:ext>
            </a:extLst>
          </p:cNvPr>
          <p:cNvSpPr txBox="1"/>
          <p:nvPr/>
        </p:nvSpPr>
        <p:spPr>
          <a:xfrm>
            <a:off x="768345" y="2098323"/>
            <a:ext cx="4975150" cy="3247043"/>
          </a:xfrm>
          <a:prstGeom prst="rect">
            <a:avLst/>
          </a:prstGeom>
          <a:noFill/>
        </p:spPr>
        <p:txBody>
          <a:bodyPr wrap="square" lIns="91440" tIns="45720" rIns="91440" bIns="45720" rtlCol="0" anchor="t">
            <a:spAutoFit/>
          </a:bodyPr>
          <a:lstStyle/>
          <a:p>
            <a:pPr>
              <a:spcAft>
                <a:spcPts val="600"/>
              </a:spcAft>
              <a:buClr>
                <a:schemeClr val="accent3"/>
              </a:buClr>
              <a:buSzPct val="150000"/>
            </a:pPr>
            <a:r>
              <a:rPr lang="en-US" sz="2000">
                <a:latin typeface="Trebuchet MS"/>
              </a:rPr>
              <a:t>Outcomes of </a:t>
            </a:r>
            <a:r>
              <a:rPr lang="en-US" sz="2000" b="1">
                <a:solidFill>
                  <a:schemeClr val="accent1"/>
                </a:solidFill>
                <a:latin typeface="Trebuchet MS"/>
              </a:rPr>
              <a:t>adequate</a:t>
            </a:r>
            <a:r>
              <a:rPr lang="en-US" sz="2000">
                <a:latin typeface="Trebuchet MS"/>
              </a:rPr>
              <a:t> specimen collection and transport :</a:t>
            </a:r>
          </a:p>
          <a:p>
            <a:pPr marL="800100" lvl="1" indent="-342900">
              <a:spcAft>
                <a:spcPts val="1200"/>
              </a:spcAft>
              <a:buClr>
                <a:schemeClr val="accent3"/>
              </a:buClr>
              <a:buFont typeface="Arial" panose="020B0604020202020204" pitchFamily="34" charset="0"/>
              <a:buChar char="•"/>
            </a:pPr>
            <a:r>
              <a:rPr lang="en-US" sz="2000">
                <a:latin typeface="Trebuchet MS"/>
              </a:rPr>
              <a:t>Accurate, reliable test results</a:t>
            </a:r>
          </a:p>
          <a:p>
            <a:pPr marL="800100" lvl="1" indent="-342900">
              <a:spcAft>
                <a:spcPts val="1200"/>
              </a:spcAft>
              <a:buClr>
                <a:schemeClr val="accent3"/>
              </a:buClr>
              <a:buFont typeface="Arial" panose="020B0604020202020204" pitchFamily="34" charset="0"/>
              <a:buChar char="•"/>
            </a:pPr>
            <a:r>
              <a:rPr lang="en-US" sz="2000">
                <a:latin typeface="Trebuchet MS"/>
              </a:rPr>
              <a:t>Correct diagnosis and effective treatment</a:t>
            </a:r>
            <a:endParaRPr lang="en-US" sz="2000">
              <a:latin typeface="Trebuchet MS" panose="020B0703020202090204" pitchFamily="34" charset="0"/>
            </a:endParaRPr>
          </a:p>
          <a:p>
            <a:pPr marL="800100" lvl="1" indent="-342900">
              <a:spcAft>
                <a:spcPts val="1200"/>
              </a:spcAft>
              <a:buClr>
                <a:schemeClr val="accent3"/>
              </a:buClr>
              <a:buFont typeface="Arial" panose="020B0604020202020204" pitchFamily="34" charset="0"/>
              <a:buChar char="•"/>
            </a:pPr>
            <a:r>
              <a:rPr lang="en-US" sz="2000">
                <a:latin typeface="Trebuchet MS"/>
              </a:rPr>
              <a:t>On-time reporting of test results</a:t>
            </a:r>
          </a:p>
          <a:p>
            <a:pPr marL="800100" lvl="1" indent="-342900">
              <a:spcAft>
                <a:spcPts val="1200"/>
              </a:spcAft>
              <a:buClr>
                <a:schemeClr val="accent3"/>
              </a:buClr>
              <a:buFont typeface="Arial" panose="020B0604020202020204" pitchFamily="34" charset="0"/>
              <a:buChar char="•"/>
            </a:pPr>
            <a:r>
              <a:rPr lang="en-US" sz="2000">
                <a:latin typeface="Trebuchet MS"/>
              </a:rPr>
              <a:t>High customer satisfaction</a:t>
            </a:r>
          </a:p>
          <a:p>
            <a:pPr marL="800100" lvl="1" indent="-342900">
              <a:spcAft>
                <a:spcPts val="1200"/>
              </a:spcAft>
              <a:buClr>
                <a:schemeClr val="accent3"/>
              </a:buClr>
              <a:buFont typeface="Arial" panose="020B0604020202020204" pitchFamily="34" charset="0"/>
              <a:buChar char="•"/>
            </a:pPr>
            <a:r>
              <a:rPr lang="en-US" sz="2000">
                <a:latin typeface="Trebuchet MS"/>
              </a:rPr>
              <a:t>Reduced costs</a:t>
            </a:r>
          </a:p>
        </p:txBody>
      </p:sp>
      <p:sp>
        <p:nvSpPr>
          <p:cNvPr id="8" name="TextBox 7">
            <a:extLst>
              <a:ext uri="{FF2B5EF4-FFF2-40B4-BE49-F238E27FC236}">
                <a16:creationId xmlns:a16="http://schemas.microsoft.com/office/drawing/2014/main" id="{14AA8381-CA71-44C9-B5DB-715D69498671}"/>
              </a:ext>
            </a:extLst>
          </p:cNvPr>
          <p:cNvSpPr txBox="1"/>
          <p:nvPr/>
        </p:nvSpPr>
        <p:spPr>
          <a:xfrm>
            <a:off x="6448507" y="2112252"/>
            <a:ext cx="5295569" cy="4632037"/>
          </a:xfrm>
          <a:prstGeom prst="rect">
            <a:avLst/>
          </a:prstGeom>
          <a:noFill/>
        </p:spPr>
        <p:txBody>
          <a:bodyPr wrap="square" lIns="91440" tIns="45720" rIns="91440" bIns="45720" rtlCol="0" anchor="t">
            <a:spAutoFit/>
          </a:bodyPr>
          <a:lstStyle/>
          <a:p>
            <a:pPr>
              <a:spcAft>
                <a:spcPts val="600"/>
              </a:spcAft>
              <a:buClr>
                <a:schemeClr val="accent3"/>
              </a:buClr>
              <a:buSzPct val="150000"/>
            </a:pPr>
            <a:r>
              <a:rPr lang="en-US" sz="2000">
                <a:latin typeface="Trebuchet MS"/>
              </a:rPr>
              <a:t>Outcomes of </a:t>
            </a:r>
            <a:r>
              <a:rPr lang="en-US" sz="2000" b="1">
                <a:solidFill>
                  <a:schemeClr val="accent1"/>
                </a:solidFill>
                <a:latin typeface="Trebuchet MS"/>
              </a:rPr>
              <a:t>inadequate</a:t>
            </a:r>
            <a:r>
              <a:rPr lang="en-US" sz="2000">
                <a:latin typeface="Trebuchet MS"/>
              </a:rPr>
              <a:t> specimen collection and transport :</a:t>
            </a:r>
            <a:endParaRPr lang="en-US" sz="2000">
              <a:latin typeface="Trebuchet MS" panose="020B0703020202090204" pitchFamily="34" charset="0"/>
            </a:endParaRPr>
          </a:p>
          <a:p>
            <a:pPr marL="800100" lvl="1" indent="-342900">
              <a:spcAft>
                <a:spcPts val="1200"/>
              </a:spcAft>
              <a:buClr>
                <a:schemeClr val="accent3"/>
              </a:buClr>
              <a:buFont typeface="Arial" panose="020B0604020202020204" pitchFamily="34" charset="0"/>
              <a:buChar char="•"/>
            </a:pPr>
            <a:r>
              <a:rPr lang="en-US" sz="2000">
                <a:latin typeface="Trebuchet MS" panose="020B0703020202090204" pitchFamily="34" charset="0"/>
              </a:rPr>
              <a:t>Questionable test results</a:t>
            </a:r>
          </a:p>
          <a:p>
            <a:pPr marL="800100" lvl="1" indent="-342900">
              <a:spcAft>
                <a:spcPts val="1200"/>
              </a:spcAft>
              <a:buClr>
                <a:schemeClr val="accent3"/>
              </a:buClr>
              <a:buFont typeface="Arial" panose="020B0604020202020204" pitchFamily="34" charset="0"/>
              <a:buChar char="•"/>
            </a:pPr>
            <a:r>
              <a:rPr lang="en-US" sz="2000">
                <a:latin typeface="Trebuchet MS" panose="020B0703020202090204" pitchFamily="34" charset="0"/>
              </a:rPr>
              <a:t>Incorrect diagnosis and ineffective treatment in case of antibiotic need</a:t>
            </a:r>
          </a:p>
          <a:p>
            <a:pPr marL="800100" lvl="1" indent="-342900">
              <a:spcAft>
                <a:spcPts val="1200"/>
              </a:spcAft>
              <a:buClr>
                <a:schemeClr val="accent3"/>
              </a:buClr>
              <a:buFont typeface="Arial" panose="020B0604020202020204" pitchFamily="34" charset="0"/>
              <a:buChar char="•"/>
            </a:pPr>
            <a:r>
              <a:rPr lang="en-US" sz="2000">
                <a:latin typeface="Trebuchet MS" panose="020B0703020202090204" pitchFamily="34" charset="0"/>
              </a:rPr>
              <a:t>Delays in reporting of test results</a:t>
            </a:r>
          </a:p>
          <a:p>
            <a:pPr marL="800100" lvl="1" indent="-342900">
              <a:spcAft>
                <a:spcPts val="1200"/>
              </a:spcAft>
              <a:buClr>
                <a:schemeClr val="accent3"/>
              </a:buClr>
              <a:buFont typeface="Arial" panose="020B0604020202020204" pitchFamily="34" charset="0"/>
              <a:buChar char="•"/>
            </a:pPr>
            <a:r>
              <a:rPr lang="en-US" sz="2000">
                <a:latin typeface="Trebuchet MS" panose="020B0703020202090204" pitchFamily="34" charset="0"/>
              </a:rPr>
              <a:t>Unnecessary re-testing</a:t>
            </a:r>
          </a:p>
          <a:p>
            <a:pPr marL="800100" lvl="1" indent="-342900">
              <a:spcAft>
                <a:spcPts val="1200"/>
              </a:spcAft>
              <a:buClr>
                <a:schemeClr val="accent3"/>
              </a:buClr>
              <a:buFont typeface="Arial" panose="020B0604020202020204" pitchFamily="34" charset="0"/>
              <a:buChar char="•"/>
            </a:pPr>
            <a:r>
              <a:rPr lang="en-US" sz="2000">
                <a:latin typeface="Trebuchet MS" panose="020B0703020202090204" pitchFamily="34" charset="0"/>
              </a:rPr>
              <a:t>Decreased customer satisfaction</a:t>
            </a:r>
          </a:p>
          <a:p>
            <a:pPr marL="800100" lvl="1" indent="-342900">
              <a:spcAft>
                <a:spcPts val="1200"/>
              </a:spcAft>
              <a:buClr>
                <a:schemeClr val="accent3"/>
              </a:buClr>
              <a:buFont typeface="Arial" panose="020B0604020202020204" pitchFamily="34" charset="0"/>
              <a:buChar char="•"/>
            </a:pPr>
            <a:r>
              <a:rPr lang="en-US" sz="2000">
                <a:latin typeface="Trebuchet MS" panose="020B0703020202090204" pitchFamily="34" charset="0"/>
              </a:rPr>
              <a:t>Increased costs</a:t>
            </a:r>
          </a:p>
          <a:p>
            <a:pPr marL="800100" lvl="1" indent="-342900">
              <a:spcAft>
                <a:spcPts val="1200"/>
              </a:spcAft>
              <a:buClr>
                <a:schemeClr val="accent3"/>
              </a:buClr>
              <a:buFont typeface="Arial" panose="020B0604020202020204" pitchFamily="34" charset="0"/>
              <a:buChar char="•"/>
            </a:pPr>
            <a:r>
              <a:rPr lang="en-US" sz="2000">
                <a:latin typeface="Trebuchet MS" panose="020B0703020202090204" pitchFamily="34" charset="0"/>
              </a:rPr>
              <a:t>Injury </a:t>
            </a:r>
          </a:p>
          <a:p>
            <a:pPr marL="800100" lvl="1" indent="-342900">
              <a:spcAft>
                <a:spcPts val="1200"/>
              </a:spcAft>
              <a:buClr>
                <a:schemeClr val="accent3"/>
              </a:buClr>
              <a:buFont typeface="Arial" panose="020B0604020202020204" pitchFamily="34" charset="0"/>
              <a:buChar char="•"/>
            </a:pPr>
            <a:r>
              <a:rPr lang="en-US" sz="2000">
                <a:latin typeface="Trebuchet MS" panose="020B0703020202090204" pitchFamily="34" charset="0"/>
              </a:rPr>
              <a:t>Death</a:t>
            </a:r>
            <a:endParaRPr kumimoji="0" lang="fr-FR" sz="2000" u="none" strike="noStrike" kern="1200" cap="none" spc="0" normalizeH="0" baseline="0" noProof="0">
              <a:ln>
                <a:noFill/>
              </a:ln>
              <a:solidFill>
                <a:srgbClr val="414142"/>
              </a:solidFill>
              <a:effectLst/>
              <a:uLnTx/>
              <a:uFillTx/>
              <a:latin typeface="Trebuchet MS" panose="020B0703020202090204" pitchFamily="34" charset="0"/>
            </a:endParaRPr>
          </a:p>
        </p:txBody>
      </p:sp>
      <p:cxnSp>
        <p:nvCxnSpPr>
          <p:cNvPr id="10" name="Straight Connector 9">
            <a:extLst>
              <a:ext uri="{FF2B5EF4-FFF2-40B4-BE49-F238E27FC236}">
                <a16:creationId xmlns:a16="http://schemas.microsoft.com/office/drawing/2014/main" id="{0EBB3680-620F-90AB-9166-89953538D854}"/>
              </a:ext>
            </a:extLst>
          </p:cNvPr>
          <p:cNvCxnSpPr>
            <a:cxnSpLocks/>
          </p:cNvCxnSpPr>
          <p:nvPr/>
        </p:nvCxnSpPr>
        <p:spPr>
          <a:xfrm>
            <a:off x="6096000" y="2098323"/>
            <a:ext cx="0" cy="4702999"/>
          </a:xfrm>
          <a:prstGeom prst="line">
            <a:avLst/>
          </a:prstGeom>
        </p:spPr>
        <p:style>
          <a:lnRef idx="1">
            <a:schemeClr val="dk1"/>
          </a:lnRef>
          <a:fillRef idx="0">
            <a:schemeClr val="dk1"/>
          </a:fillRef>
          <a:effectRef idx="0">
            <a:schemeClr val="dk1"/>
          </a:effectRef>
          <a:fontRef idx="minor">
            <a:schemeClr val="tx1"/>
          </a:fontRef>
        </p:style>
      </p:cxnSp>
      <p:sp>
        <p:nvSpPr>
          <p:cNvPr id="5" name="Google Shape;18;p31">
            <a:extLst>
              <a:ext uri="{FF2B5EF4-FFF2-40B4-BE49-F238E27FC236}">
                <a16:creationId xmlns:a16="http://schemas.microsoft.com/office/drawing/2014/main" id="{C2EDF174-773D-97DB-CD70-8FA864CD7973}"/>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6</a:t>
            </a:fld>
            <a:endParaRPr b="1">
              <a:solidFill>
                <a:schemeClr val="tx1">
                  <a:lumMod val="40000"/>
                  <a:lumOff val="60000"/>
                </a:schemeClr>
              </a:solidFill>
            </a:endParaRPr>
          </a:p>
        </p:txBody>
      </p:sp>
    </p:spTree>
    <p:extLst>
      <p:ext uri="{BB962C8B-B14F-4D97-AF65-F5344CB8AC3E}">
        <p14:creationId xmlns:p14="http://schemas.microsoft.com/office/powerpoint/2010/main" val="2421413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7045C9-55F8-6DC4-2225-61BFCEF2DC84}"/>
              </a:ext>
            </a:extLst>
          </p:cNvPr>
          <p:cNvSpPr/>
          <p:nvPr/>
        </p:nvSpPr>
        <p:spPr>
          <a:xfrm>
            <a:off x="760093" y="1582306"/>
            <a:ext cx="10671815"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45D85B06-7897-ADF7-C242-CC18D0057831}"/>
              </a:ext>
            </a:extLst>
          </p:cNvPr>
          <p:cNvSpPr>
            <a:spLocks noGrp="1"/>
          </p:cNvSpPr>
          <p:nvPr>
            <p:ph type="title"/>
          </p:nvPr>
        </p:nvSpPr>
        <p:spPr>
          <a:xfrm>
            <a:off x="768344" y="256504"/>
            <a:ext cx="10655312" cy="1325802"/>
          </a:xfrm>
        </p:spPr>
        <p:txBody>
          <a:bodyPr>
            <a:normAutofit/>
          </a:bodyPr>
          <a:lstStyle/>
          <a:p>
            <a:r>
              <a:rPr lang="en-GB" sz="4400"/>
              <a:t>Specimen</a:t>
            </a:r>
            <a:r>
              <a:rPr lang="fr-FR" sz="4400"/>
              <a:t> criteria for cholera </a:t>
            </a:r>
            <a:r>
              <a:rPr lang="fr-FR" sz="4400" err="1"/>
              <a:t>testing</a:t>
            </a:r>
            <a:endParaRPr lang="fr-FR" sz="4400"/>
          </a:p>
        </p:txBody>
      </p:sp>
      <p:sp>
        <p:nvSpPr>
          <p:cNvPr id="3" name="Content Placeholder 2">
            <a:extLst>
              <a:ext uri="{FF2B5EF4-FFF2-40B4-BE49-F238E27FC236}">
                <a16:creationId xmlns:a16="http://schemas.microsoft.com/office/drawing/2014/main" id="{4BFFC1F5-D37A-915F-36A5-48F5B10E0FF8}"/>
              </a:ext>
            </a:extLst>
          </p:cNvPr>
          <p:cNvSpPr>
            <a:spLocks noGrp="1"/>
          </p:cNvSpPr>
          <p:nvPr>
            <p:ph idx="1"/>
          </p:nvPr>
        </p:nvSpPr>
        <p:spPr>
          <a:xfrm>
            <a:off x="909431" y="1664704"/>
            <a:ext cx="10373139" cy="450340"/>
          </a:xfrm>
        </p:spPr>
        <p:txBody>
          <a:bodyPr vert="horz" lIns="45720" tIns="45720" rIns="45720" bIns="45720" rtlCol="0" anchor="t">
            <a:normAutofit/>
          </a:bodyPr>
          <a:lstStyle/>
          <a:p>
            <a:pPr marL="0" indent="0" algn="ctr">
              <a:buNone/>
            </a:pPr>
            <a:r>
              <a:rPr lang="en-US" sz="2000" dirty="0">
                <a:solidFill>
                  <a:schemeClr val="bg2">
                    <a:lumMod val="25000"/>
                  </a:schemeClr>
                </a:solidFill>
                <a:latin typeface="Trebuchet MS"/>
              </a:rPr>
              <a:t>Stool or rectal swabs are the recommended specimen types for cholera testing.</a:t>
            </a:r>
            <a:endParaRPr lang="en-US" dirty="0">
              <a:solidFill>
                <a:schemeClr val="bg2">
                  <a:lumMod val="25000"/>
                </a:schemeClr>
              </a:solidFill>
            </a:endParaRPr>
          </a:p>
        </p:txBody>
      </p:sp>
      <p:sp>
        <p:nvSpPr>
          <p:cNvPr id="5" name="TextBox 4">
            <a:extLst>
              <a:ext uri="{FF2B5EF4-FFF2-40B4-BE49-F238E27FC236}">
                <a16:creationId xmlns:a16="http://schemas.microsoft.com/office/drawing/2014/main" id="{D6AEF7D8-444F-1B1F-A52D-CED32E907F36}"/>
              </a:ext>
            </a:extLst>
          </p:cNvPr>
          <p:cNvSpPr txBox="1"/>
          <p:nvPr/>
        </p:nvSpPr>
        <p:spPr>
          <a:xfrm>
            <a:off x="768344" y="2393211"/>
            <a:ext cx="10655312" cy="430887"/>
          </a:xfrm>
          <a:prstGeom prst="rect">
            <a:avLst/>
          </a:prstGeom>
          <a:noFill/>
        </p:spPr>
        <p:txBody>
          <a:bodyPr wrap="square">
            <a:spAutoFit/>
          </a:bodyPr>
          <a:lstStyle/>
          <a:p>
            <a:pPr algn="ctr">
              <a:spcAft>
                <a:spcPts val="600"/>
              </a:spcAft>
              <a:buClr>
                <a:schemeClr val="accent1"/>
              </a:buClr>
              <a:buSzPct val="150000"/>
            </a:pPr>
            <a:r>
              <a:rPr lang="en-US" sz="2200">
                <a:latin typeface="Trebuchet MS" panose="020B0703020202090204" pitchFamily="34" charset="0"/>
              </a:rPr>
              <a:t> Specimens should be collected from patients who: </a:t>
            </a:r>
          </a:p>
        </p:txBody>
      </p:sp>
      <p:grpSp>
        <p:nvGrpSpPr>
          <p:cNvPr id="30" name="Group 29">
            <a:extLst>
              <a:ext uri="{FF2B5EF4-FFF2-40B4-BE49-F238E27FC236}">
                <a16:creationId xmlns:a16="http://schemas.microsoft.com/office/drawing/2014/main" id="{5D1951A7-0191-B106-5793-9ED39E4FB0EB}"/>
              </a:ext>
            </a:extLst>
          </p:cNvPr>
          <p:cNvGrpSpPr/>
          <p:nvPr/>
        </p:nvGrpSpPr>
        <p:grpSpPr>
          <a:xfrm>
            <a:off x="801700" y="3101083"/>
            <a:ext cx="3348001" cy="3116837"/>
            <a:chOff x="909763" y="3348486"/>
            <a:chExt cx="3348001" cy="3116837"/>
          </a:xfrm>
        </p:grpSpPr>
        <p:sp>
          <p:nvSpPr>
            <p:cNvPr id="23" name="Rectangle 22">
              <a:extLst>
                <a:ext uri="{FF2B5EF4-FFF2-40B4-BE49-F238E27FC236}">
                  <a16:creationId xmlns:a16="http://schemas.microsoft.com/office/drawing/2014/main" id="{6F1D9D05-C50F-91D5-44BD-53ACC8F47C27}"/>
                </a:ext>
              </a:extLst>
            </p:cNvPr>
            <p:cNvSpPr/>
            <p:nvPr/>
          </p:nvSpPr>
          <p:spPr>
            <a:xfrm>
              <a:off x="909764" y="3429000"/>
              <a:ext cx="3348000" cy="3036323"/>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8" name="TextBox 7">
              <a:extLst>
                <a:ext uri="{FF2B5EF4-FFF2-40B4-BE49-F238E27FC236}">
                  <a16:creationId xmlns:a16="http://schemas.microsoft.com/office/drawing/2014/main" id="{5CA2D91D-0657-56F4-86E3-FE118BEFEB0E}"/>
                </a:ext>
              </a:extLst>
            </p:cNvPr>
            <p:cNvSpPr txBox="1"/>
            <p:nvPr/>
          </p:nvSpPr>
          <p:spPr>
            <a:xfrm>
              <a:off x="909763" y="3681184"/>
              <a:ext cx="3150654" cy="1446550"/>
            </a:xfrm>
            <a:prstGeom prst="rect">
              <a:avLst/>
            </a:prstGeom>
            <a:noFill/>
          </p:spPr>
          <p:txBody>
            <a:bodyPr wrap="square" lIns="91440" tIns="45720" rIns="91440" bIns="45720" anchor="t">
              <a:spAutoFit/>
            </a:bodyPr>
            <a:lstStyle/>
            <a:p>
              <a:pPr marL="173355" lvl="1">
                <a:buClr>
                  <a:schemeClr val="accent1"/>
                </a:buClr>
              </a:pPr>
              <a:r>
                <a:rPr lang="en-US" sz="2200">
                  <a:latin typeface="Trebuchet MS"/>
                </a:rPr>
                <a:t>Fit the definition for a suspected case of cholera</a:t>
              </a:r>
              <a:r>
                <a:rPr lang="en-US" sz="2200">
                  <a:solidFill>
                    <a:srgbClr val="414142"/>
                  </a:solidFill>
                  <a:latin typeface="Trebuchet MS"/>
                </a:rPr>
                <a:t> within</a:t>
              </a:r>
              <a:r>
                <a:rPr lang="en-US" sz="2200">
                  <a:solidFill>
                    <a:srgbClr val="FF0000"/>
                  </a:solidFill>
                  <a:latin typeface="Trebuchet MS"/>
                </a:rPr>
                <a:t> </a:t>
              </a:r>
              <a:r>
                <a:rPr lang="en-US" sz="2200">
                  <a:solidFill>
                    <a:srgbClr val="414142"/>
                  </a:solidFill>
                  <a:latin typeface="Trebuchet MS"/>
                </a:rPr>
                <a:t>the testing strategy</a:t>
              </a:r>
              <a:endParaRPr lang="en-US" sz="2200">
                <a:solidFill>
                  <a:srgbClr val="FF0000"/>
                </a:solidFill>
                <a:latin typeface="Trebuchet MS"/>
              </a:endParaRPr>
            </a:p>
          </p:txBody>
        </p:sp>
        <p:sp>
          <p:nvSpPr>
            <p:cNvPr id="24" name="Triangle 23">
              <a:extLst>
                <a:ext uri="{FF2B5EF4-FFF2-40B4-BE49-F238E27FC236}">
                  <a16:creationId xmlns:a16="http://schemas.microsoft.com/office/drawing/2014/main" id="{E7B53EB4-75A1-C862-EF27-00DDD6D25C76}"/>
                </a:ext>
              </a:extLst>
            </p:cNvPr>
            <p:cNvSpPr/>
            <p:nvPr/>
          </p:nvSpPr>
          <p:spPr>
            <a:xfrm rot="10800000">
              <a:off x="1111388" y="3348486"/>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31" name="Group 30">
            <a:extLst>
              <a:ext uri="{FF2B5EF4-FFF2-40B4-BE49-F238E27FC236}">
                <a16:creationId xmlns:a16="http://schemas.microsoft.com/office/drawing/2014/main" id="{E6E7E8C4-E5B6-230F-60AB-8E586FA0B195}"/>
              </a:ext>
            </a:extLst>
          </p:cNvPr>
          <p:cNvGrpSpPr/>
          <p:nvPr/>
        </p:nvGrpSpPr>
        <p:grpSpPr>
          <a:xfrm>
            <a:off x="4517960" y="3101083"/>
            <a:ext cx="3346695" cy="3116837"/>
            <a:chOff x="4583266" y="3348486"/>
            <a:chExt cx="3346695" cy="3116837"/>
          </a:xfrm>
        </p:grpSpPr>
        <p:sp>
          <p:nvSpPr>
            <p:cNvPr id="26" name="Rectangle 25">
              <a:extLst>
                <a:ext uri="{FF2B5EF4-FFF2-40B4-BE49-F238E27FC236}">
                  <a16:creationId xmlns:a16="http://schemas.microsoft.com/office/drawing/2014/main" id="{7FEDD69D-5F07-AB71-C7D4-232CE9D7E875}"/>
                </a:ext>
              </a:extLst>
            </p:cNvPr>
            <p:cNvSpPr/>
            <p:nvPr/>
          </p:nvSpPr>
          <p:spPr>
            <a:xfrm>
              <a:off x="4583266" y="3429000"/>
              <a:ext cx="3346695" cy="3036323"/>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0" name="TextBox 9">
              <a:extLst>
                <a:ext uri="{FF2B5EF4-FFF2-40B4-BE49-F238E27FC236}">
                  <a16:creationId xmlns:a16="http://schemas.microsoft.com/office/drawing/2014/main" id="{8A197DAF-8D35-8E2D-5120-69B3DD413770}"/>
                </a:ext>
              </a:extLst>
            </p:cNvPr>
            <p:cNvSpPr txBox="1"/>
            <p:nvPr/>
          </p:nvSpPr>
          <p:spPr>
            <a:xfrm>
              <a:off x="4593535" y="3681184"/>
              <a:ext cx="3200350" cy="2123658"/>
            </a:xfrm>
            <a:prstGeom prst="rect">
              <a:avLst/>
            </a:prstGeom>
            <a:noFill/>
          </p:spPr>
          <p:txBody>
            <a:bodyPr wrap="square" lIns="91440" tIns="45720" rIns="91440" bIns="45720" anchor="t">
              <a:spAutoFit/>
            </a:bodyPr>
            <a:lstStyle/>
            <a:p>
              <a:pPr marL="173355" lvl="1">
                <a:buClr>
                  <a:schemeClr val="accent1"/>
                </a:buClr>
              </a:pPr>
              <a:r>
                <a:rPr lang="en-US" sz="2200">
                  <a:latin typeface="Trebuchet MS"/>
                </a:rPr>
                <a:t>Preferably, are within 4 days of onset of symptoms (when the bacteria are found in greater numbers in the stool)</a:t>
              </a:r>
              <a:endParaRPr lang="en-US">
                <a:latin typeface="Trebuchet MS"/>
              </a:endParaRPr>
            </a:p>
          </p:txBody>
        </p:sp>
        <p:sp>
          <p:nvSpPr>
            <p:cNvPr id="27" name="Triangle 26">
              <a:extLst>
                <a:ext uri="{FF2B5EF4-FFF2-40B4-BE49-F238E27FC236}">
                  <a16:creationId xmlns:a16="http://schemas.microsoft.com/office/drawing/2014/main" id="{01BCD1B1-52BB-DB33-5EDF-C7A39FD6BBD1}"/>
                </a:ext>
              </a:extLst>
            </p:cNvPr>
            <p:cNvSpPr/>
            <p:nvPr/>
          </p:nvSpPr>
          <p:spPr>
            <a:xfrm rot="10800000">
              <a:off x="4784890" y="3348486"/>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32" name="Group 31">
            <a:extLst>
              <a:ext uri="{FF2B5EF4-FFF2-40B4-BE49-F238E27FC236}">
                <a16:creationId xmlns:a16="http://schemas.microsoft.com/office/drawing/2014/main" id="{F9B8201B-7073-7DCF-D55D-6D1A41A3ECE5}"/>
              </a:ext>
            </a:extLst>
          </p:cNvPr>
          <p:cNvGrpSpPr/>
          <p:nvPr/>
        </p:nvGrpSpPr>
        <p:grpSpPr>
          <a:xfrm>
            <a:off x="8232914" y="3101083"/>
            <a:ext cx="3348000" cy="3116837"/>
            <a:chOff x="8232914" y="3348486"/>
            <a:chExt cx="3348000" cy="3116837"/>
          </a:xfrm>
        </p:grpSpPr>
        <p:sp>
          <p:nvSpPr>
            <p:cNvPr id="28" name="Rectangle 27">
              <a:extLst>
                <a:ext uri="{FF2B5EF4-FFF2-40B4-BE49-F238E27FC236}">
                  <a16:creationId xmlns:a16="http://schemas.microsoft.com/office/drawing/2014/main" id="{4F4A202E-72C1-5C87-D078-19E01C4278D3}"/>
                </a:ext>
              </a:extLst>
            </p:cNvPr>
            <p:cNvSpPr/>
            <p:nvPr/>
          </p:nvSpPr>
          <p:spPr>
            <a:xfrm>
              <a:off x="8232914" y="3429000"/>
              <a:ext cx="3348000" cy="3036323"/>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2" name="TextBox 11">
              <a:extLst>
                <a:ext uri="{FF2B5EF4-FFF2-40B4-BE49-F238E27FC236}">
                  <a16:creationId xmlns:a16="http://schemas.microsoft.com/office/drawing/2014/main" id="{5985ED14-40A2-4C40-0F46-04DA212EE433}"/>
                </a:ext>
              </a:extLst>
            </p:cNvPr>
            <p:cNvSpPr txBox="1"/>
            <p:nvPr/>
          </p:nvSpPr>
          <p:spPr>
            <a:xfrm>
              <a:off x="8232915" y="3681184"/>
              <a:ext cx="2914434" cy="769441"/>
            </a:xfrm>
            <a:prstGeom prst="rect">
              <a:avLst/>
            </a:prstGeom>
            <a:noFill/>
          </p:spPr>
          <p:txBody>
            <a:bodyPr wrap="square" lIns="91440" tIns="45720" rIns="91440" bIns="45720" anchor="t">
              <a:spAutoFit/>
            </a:bodyPr>
            <a:lstStyle/>
            <a:p>
              <a:pPr marL="173355" lvl="1">
                <a:buClr>
                  <a:schemeClr val="accent1"/>
                </a:buClr>
              </a:pPr>
              <a:r>
                <a:rPr lang="en-US" sz="2200">
                  <a:latin typeface="Trebuchet MS"/>
                </a:rPr>
                <a:t>Preferably, have not taken antibiotics</a:t>
              </a:r>
              <a:endParaRPr lang="en-US">
                <a:latin typeface="Trebuchet MS"/>
              </a:endParaRPr>
            </a:p>
          </p:txBody>
        </p:sp>
        <p:sp>
          <p:nvSpPr>
            <p:cNvPr id="29" name="Triangle 28">
              <a:extLst>
                <a:ext uri="{FF2B5EF4-FFF2-40B4-BE49-F238E27FC236}">
                  <a16:creationId xmlns:a16="http://schemas.microsoft.com/office/drawing/2014/main" id="{6E0D153E-6674-F353-3903-6665591FF4BC}"/>
                </a:ext>
              </a:extLst>
            </p:cNvPr>
            <p:cNvSpPr/>
            <p:nvPr/>
          </p:nvSpPr>
          <p:spPr>
            <a:xfrm rot="10800000">
              <a:off x="8434539" y="3348486"/>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sp>
        <p:nvSpPr>
          <p:cNvPr id="7" name="TextBox 6">
            <a:extLst>
              <a:ext uri="{FF2B5EF4-FFF2-40B4-BE49-F238E27FC236}">
                <a16:creationId xmlns:a16="http://schemas.microsoft.com/office/drawing/2014/main" id="{4864397C-F12D-E647-D3BA-7E246CDF3065}"/>
              </a:ext>
            </a:extLst>
          </p:cNvPr>
          <p:cNvSpPr txBox="1"/>
          <p:nvPr/>
        </p:nvSpPr>
        <p:spPr>
          <a:xfrm>
            <a:off x="956975" y="5078751"/>
            <a:ext cx="3037452" cy="923330"/>
          </a:xfrm>
          <a:prstGeom prst="rect">
            <a:avLst/>
          </a:prstGeom>
          <a:noFill/>
          <a:ln w="19050">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Trebuchet MS" panose="020B0703020202090204" pitchFamily="34" charset="0"/>
              </a:rPr>
              <a:t>Refer to module 1: </a:t>
            </a:r>
            <a:r>
              <a:rPr lang="en-US">
                <a:latin typeface="Trebuchet MS" panose="020B0703020202090204" pitchFamily="34" charset="0"/>
              </a:rPr>
              <a:t>Introduction to Cholera </a:t>
            </a:r>
            <a:br>
              <a:rPr lang="en-US">
                <a:latin typeface="Trebuchet MS" panose="020B0703020202090204" pitchFamily="34" charset="0"/>
              </a:rPr>
            </a:br>
            <a:r>
              <a:rPr lang="en-US">
                <a:latin typeface="Trebuchet MS" panose="020B0703020202090204" pitchFamily="34" charset="0"/>
              </a:rPr>
              <a:t>and Cholera testing</a:t>
            </a:r>
          </a:p>
        </p:txBody>
      </p:sp>
      <p:sp>
        <p:nvSpPr>
          <p:cNvPr id="9" name="Google Shape;18;p31">
            <a:extLst>
              <a:ext uri="{FF2B5EF4-FFF2-40B4-BE49-F238E27FC236}">
                <a16:creationId xmlns:a16="http://schemas.microsoft.com/office/drawing/2014/main" id="{E264A83D-F3F9-4155-3576-4E7E2C57D50A}"/>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7</a:t>
            </a:fld>
            <a:endParaRPr b="1">
              <a:solidFill>
                <a:schemeClr val="tx1">
                  <a:lumMod val="40000"/>
                  <a:lumOff val="60000"/>
                </a:schemeClr>
              </a:solidFill>
            </a:endParaRPr>
          </a:p>
        </p:txBody>
      </p:sp>
    </p:spTree>
    <p:extLst>
      <p:ext uri="{BB962C8B-B14F-4D97-AF65-F5344CB8AC3E}">
        <p14:creationId xmlns:p14="http://schemas.microsoft.com/office/powerpoint/2010/main" val="514659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CE4CB7-553D-F9DC-129C-4EE6350ABEB4}"/>
              </a:ext>
            </a:extLst>
          </p:cNvPr>
          <p:cNvSpPr/>
          <p:nvPr/>
        </p:nvSpPr>
        <p:spPr>
          <a:xfrm>
            <a:off x="683491" y="1393875"/>
            <a:ext cx="10871200" cy="1138452"/>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51D7C6F0-1E31-8373-E82A-B1655F7BC554}"/>
              </a:ext>
            </a:extLst>
          </p:cNvPr>
          <p:cNvSpPr>
            <a:spLocks noGrp="1"/>
          </p:cNvSpPr>
          <p:nvPr>
            <p:ph type="title"/>
          </p:nvPr>
        </p:nvSpPr>
        <p:spPr>
          <a:xfrm>
            <a:off x="1235964" y="254442"/>
            <a:ext cx="9720072" cy="1139951"/>
          </a:xfrm>
        </p:spPr>
        <p:txBody>
          <a:bodyPr>
            <a:normAutofit/>
          </a:bodyPr>
          <a:lstStyle/>
          <a:p>
            <a:r>
              <a:rPr lang="en-GB" sz="4400"/>
              <a:t>Antibiotics</a:t>
            </a:r>
          </a:p>
        </p:txBody>
      </p:sp>
      <p:sp>
        <p:nvSpPr>
          <p:cNvPr id="7" name="TextBox 6">
            <a:extLst>
              <a:ext uri="{FF2B5EF4-FFF2-40B4-BE49-F238E27FC236}">
                <a16:creationId xmlns:a16="http://schemas.microsoft.com/office/drawing/2014/main" id="{B2C1A36F-31F8-258F-F11D-F2F8BC987BFD}"/>
              </a:ext>
            </a:extLst>
          </p:cNvPr>
          <p:cNvSpPr txBox="1"/>
          <p:nvPr/>
        </p:nvSpPr>
        <p:spPr>
          <a:xfrm>
            <a:off x="775855" y="1461829"/>
            <a:ext cx="10640291" cy="1015663"/>
          </a:xfrm>
          <a:prstGeom prst="rect">
            <a:avLst/>
          </a:prstGeom>
          <a:noFill/>
        </p:spPr>
        <p:txBody>
          <a:bodyPr wrap="square" lIns="91440" tIns="45720" rIns="91440" bIns="45720" rtlCol="0" anchor="t">
            <a:spAutoFit/>
          </a:bodyPr>
          <a:lstStyle/>
          <a:p>
            <a:pPr algn="ctr">
              <a:spcAft>
                <a:spcPts val="600"/>
              </a:spcAft>
              <a:buClr>
                <a:srgbClr val="26BCB4"/>
              </a:buClr>
            </a:pPr>
            <a:r>
              <a:rPr lang="en-US" sz="2000" dirty="0">
                <a:solidFill>
                  <a:schemeClr val="bg2">
                    <a:lumMod val="25000"/>
                  </a:schemeClr>
                </a:solidFill>
                <a:latin typeface="Trebuchet MS"/>
              </a:rPr>
              <a:t>Patient care should always be prioritized. Specimens from patients who have not taken antibiotics are preferred as antibiotics may reduce the number of bacteria in the sample hence impacting test accuracy.</a:t>
            </a:r>
          </a:p>
        </p:txBody>
      </p:sp>
      <p:sp>
        <p:nvSpPr>
          <p:cNvPr id="4" name="TextBox 3">
            <a:extLst>
              <a:ext uri="{FF2B5EF4-FFF2-40B4-BE49-F238E27FC236}">
                <a16:creationId xmlns:a16="http://schemas.microsoft.com/office/drawing/2014/main" id="{A17D1A6F-6A2B-8DCB-C465-4623D6F2247C}"/>
              </a:ext>
            </a:extLst>
          </p:cNvPr>
          <p:cNvSpPr txBox="1"/>
          <p:nvPr/>
        </p:nvSpPr>
        <p:spPr>
          <a:xfrm>
            <a:off x="683491" y="2800424"/>
            <a:ext cx="10871200" cy="769441"/>
          </a:xfrm>
          <a:prstGeom prst="rect">
            <a:avLst/>
          </a:prstGeom>
          <a:noFill/>
        </p:spPr>
        <p:txBody>
          <a:bodyPr wrap="square" lIns="91440" tIns="45720" rIns="91440" bIns="45720" anchor="t">
            <a:spAutoFit/>
          </a:bodyPr>
          <a:lstStyle/>
          <a:p>
            <a:pPr algn="ctr">
              <a:spcAft>
                <a:spcPts val="600"/>
              </a:spcAft>
              <a:buClr>
                <a:srgbClr val="26BCB4"/>
              </a:buClr>
            </a:pPr>
            <a:r>
              <a:rPr lang="en-US" sz="2200">
                <a:latin typeface="Trebuchet MS"/>
              </a:rPr>
              <a:t>If the patient has taken antibiotics, report this </a:t>
            </a:r>
            <a:br>
              <a:rPr lang="en-US" sz="2200">
                <a:latin typeface="Trebuchet MS" panose="020B0703020202090204" pitchFamily="34" charset="0"/>
              </a:rPr>
            </a:br>
            <a:r>
              <a:rPr lang="en-US" sz="2200">
                <a:latin typeface="Trebuchet MS"/>
              </a:rPr>
              <a:t>information in the sample collection forms:</a:t>
            </a:r>
          </a:p>
        </p:txBody>
      </p:sp>
      <p:grpSp>
        <p:nvGrpSpPr>
          <p:cNvPr id="19" name="Group 18">
            <a:extLst>
              <a:ext uri="{FF2B5EF4-FFF2-40B4-BE49-F238E27FC236}">
                <a16:creationId xmlns:a16="http://schemas.microsoft.com/office/drawing/2014/main" id="{C4A342C0-F96D-2EA6-1C5F-35074805901D}"/>
              </a:ext>
            </a:extLst>
          </p:cNvPr>
          <p:cNvGrpSpPr/>
          <p:nvPr/>
        </p:nvGrpSpPr>
        <p:grpSpPr>
          <a:xfrm>
            <a:off x="9237240" y="3457561"/>
            <a:ext cx="2400578" cy="3170099"/>
            <a:chOff x="9468150" y="4274029"/>
            <a:chExt cx="2400578" cy="3170099"/>
          </a:xfrm>
        </p:grpSpPr>
        <p:sp>
          <p:nvSpPr>
            <p:cNvPr id="9" name="Oval 8">
              <a:extLst>
                <a:ext uri="{FF2B5EF4-FFF2-40B4-BE49-F238E27FC236}">
                  <a16:creationId xmlns:a16="http://schemas.microsoft.com/office/drawing/2014/main" id="{627BE8EC-869A-07CD-C716-D93435B90CE8}"/>
                </a:ext>
              </a:extLst>
            </p:cNvPr>
            <p:cNvSpPr/>
            <p:nvPr/>
          </p:nvSpPr>
          <p:spPr>
            <a:xfrm>
              <a:off x="9468150" y="4658791"/>
              <a:ext cx="2400578" cy="2400577"/>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11" name="TextBox 10">
              <a:extLst>
                <a:ext uri="{FF2B5EF4-FFF2-40B4-BE49-F238E27FC236}">
                  <a16:creationId xmlns:a16="http://schemas.microsoft.com/office/drawing/2014/main" id="{465D45A4-C23D-0F34-3B8B-736ABA97FCE7}"/>
                </a:ext>
              </a:extLst>
            </p:cNvPr>
            <p:cNvSpPr txBox="1"/>
            <p:nvPr/>
          </p:nvSpPr>
          <p:spPr>
            <a:xfrm>
              <a:off x="10117689" y="4274029"/>
              <a:ext cx="1031828" cy="3170099"/>
            </a:xfrm>
            <a:prstGeom prst="rect">
              <a:avLst/>
            </a:prstGeom>
            <a:noFill/>
          </p:spPr>
          <p:txBody>
            <a:bodyPr wrap="square" rtlCol="0">
              <a:spAutoFit/>
            </a:bodyPr>
            <a:lstStyle/>
            <a:p>
              <a:r>
                <a:rPr lang="en-HU" sz="20000" b="1">
                  <a:solidFill>
                    <a:schemeClr val="accent4">
                      <a:lumMod val="60000"/>
                      <a:lumOff val="40000"/>
                    </a:schemeClr>
                  </a:solidFill>
                  <a:latin typeface="Trebuchet MS" panose="020B0703020202090204" pitchFamily="34" charset="0"/>
                </a:rPr>
                <a:t>!</a:t>
              </a:r>
            </a:p>
          </p:txBody>
        </p:sp>
        <p:sp>
          <p:nvSpPr>
            <p:cNvPr id="8" name="TextBox 7">
              <a:extLst>
                <a:ext uri="{FF2B5EF4-FFF2-40B4-BE49-F238E27FC236}">
                  <a16:creationId xmlns:a16="http://schemas.microsoft.com/office/drawing/2014/main" id="{6B4415BD-60B2-7268-A359-E631B77D1A12}"/>
                </a:ext>
              </a:extLst>
            </p:cNvPr>
            <p:cNvSpPr txBox="1"/>
            <p:nvPr/>
          </p:nvSpPr>
          <p:spPr>
            <a:xfrm>
              <a:off x="9617722" y="5351246"/>
              <a:ext cx="2101432" cy="1015663"/>
            </a:xfrm>
            <a:prstGeom prst="rect">
              <a:avLst/>
            </a:prstGeom>
            <a:noFill/>
          </p:spPr>
          <p:txBody>
            <a:bodyPr wrap="square">
              <a:spAutoFit/>
            </a:bodyPr>
            <a:lstStyle/>
            <a:p>
              <a:pPr marL="0" lvl="1" algn="ctr">
                <a:spcAft>
                  <a:spcPts val="600"/>
                </a:spcAft>
                <a:buClr>
                  <a:srgbClr val="26BCB4"/>
                </a:buClr>
              </a:pPr>
              <a:r>
                <a:rPr lang="en-US" sz="2000" b="1">
                  <a:latin typeface="Trebuchet MS" panose="020B0703020202090204" pitchFamily="34" charset="0"/>
                </a:rPr>
                <a:t>Saying you have no information </a:t>
              </a:r>
              <a:r>
                <a:rPr lang="en-US" sz="2000" b="1">
                  <a:solidFill>
                    <a:schemeClr val="accent1"/>
                  </a:solidFill>
                  <a:latin typeface="Trebuchet MS" panose="020B0703020202090204" pitchFamily="34" charset="0"/>
                </a:rPr>
                <a:t>is information</a:t>
              </a:r>
            </a:p>
          </p:txBody>
        </p:sp>
      </p:grpSp>
      <p:grpSp>
        <p:nvGrpSpPr>
          <p:cNvPr id="32" name="Group 31">
            <a:extLst>
              <a:ext uri="{FF2B5EF4-FFF2-40B4-BE49-F238E27FC236}">
                <a16:creationId xmlns:a16="http://schemas.microsoft.com/office/drawing/2014/main" id="{2638DE33-0E31-765C-7134-579A902CA3B9}"/>
              </a:ext>
            </a:extLst>
          </p:cNvPr>
          <p:cNvGrpSpPr/>
          <p:nvPr/>
        </p:nvGrpSpPr>
        <p:grpSpPr>
          <a:xfrm>
            <a:off x="4123444" y="3773510"/>
            <a:ext cx="3987432" cy="571968"/>
            <a:chOff x="3531951" y="3642223"/>
            <a:chExt cx="3987432" cy="571968"/>
          </a:xfrm>
        </p:grpSpPr>
        <p:sp>
          <p:nvSpPr>
            <p:cNvPr id="26" name="Rectangle 25">
              <a:extLst>
                <a:ext uri="{FF2B5EF4-FFF2-40B4-BE49-F238E27FC236}">
                  <a16:creationId xmlns:a16="http://schemas.microsoft.com/office/drawing/2014/main" id="{1D5D628D-159E-2A43-CF63-018CF32E5566}"/>
                </a:ext>
              </a:extLst>
            </p:cNvPr>
            <p:cNvSpPr/>
            <p:nvPr/>
          </p:nvSpPr>
          <p:spPr>
            <a:xfrm>
              <a:off x="3625794" y="3642223"/>
              <a:ext cx="3893589" cy="571968"/>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4" name="TextBox 13">
              <a:extLst>
                <a:ext uri="{FF2B5EF4-FFF2-40B4-BE49-F238E27FC236}">
                  <a16:creationId xmlns:a16="http://schemas.microsoft.com/office/drawing/2014/main" id="{66C7508B-BACC-C34A-0C2F-5CD0AF9A1F8C}"/>
                </a:ext>
              </a:extLst>
            </p:cNvPr>
            <p:cNvSpPr txBox="1"/>
            <p:nvPr/>
          </p:nvSpPr>
          <p:spPr>
            <a:xfrm>
              <a:off x="3762091" y="3715868"/>
              <a:ext cx="3681569" cy="430887"/>
            </a:xfrm>
            <a:prstGeom prst="rect">
              <a:avLst/>
            </a:prstGeom>
            <a:noFill/>
          </p:spPr>
          <p:txBody>
            <a:bodyPr wrap="square">
              <a:spAutoFit/>
            </a:bodyPr>
            <a:lstStyle/>
            <a:p>
              <a:pPr marL="0" lvl="1">
                <a:spcAft>
                  <a:spcPts val="600"/>
                </a:spcAft>
                <a:buClr>
                  <a:srgbClr val="26BCB4"/>
                </a:buClr>
              </a:pPr>
              <a:r>
                <a:rPr lang="en-US" sz="2200">
                  <a:latin typeface="Trebuchet MS" panose="020B0703020202090204" pitchFamily="34" charset="0"/>
                </a:rPr>
                <a:t>Which antibiotic was taken?</a:t>
              </a:r>
            </a:p>
          </p:txBody>
        </p:sp>
        <p:sp>
          <p:nvSpPr>
            <p:cNvPr id="29" name="Triangle 28">
              <a:extLst>
                <a:ext uri="{FF2B5EF4-FFF2-40B4-BE49-F238E27FC236}">
                  <a16:creationId xmlns:a16="http://schemas.microsoft.com/office/drawing/2014/main" id="{D7A68828-D6A1-EBE0-B291-0C4290950F8F}"/>
                </a:ext>
              </a:extLst>
            </p:cNvPr>
            <p:cNvSpPr/>
            <p:nvPr/>
          </p:nvSpPr>
          <p:spPr>
            <a:xfrm rot="5400000">
              <a:off x="3452532" y="3832940"/>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33" name="Group 32">
            <a:extLst>
              <a:ext uri="{FF2B5EF4-FFF2-40B4-BE49-F238E27FC236}">
                <a16:creationId xmlns:a16="http://schemas.microsoft.com/office/drawing/2014/main" id="{DF03FA2E-66A1-56B3-7037-1644023A97C7}"/>
              </a:ext>
            </a:extLst>
          </p:cNvPr>
          <p:cNvGrpSpPr/>
          <p:nvPr/>
        </p:nvGrpSpPr>
        <p:grpSpPr>
          <a:xfrm>
            <a:off x="4127105" y="4603280"/>
            <a:ext cx="3980111" cy="571968"/>
            <a:chOff x="3539272" y="4445304"/>
            <a:chExt cx="3980111" cy="571968"/>
          </a:xfrm>
        </p:grpSpPr>
        <p:sp>
          <p:nvSpPr>
            <p:cNvPr id="27" name="Rectangle 26">
              <a:extLst>
                <a:ext uri="{FF2B5EF4-FFF2-40B4-BE49-F238E27FC236}">
                  <a16:creationId xmlns:a16="http://schemas.microsoft.com/office/drawing/2014/main" id="{8C9E5929-0D66-B346-5C36-4CC353DCA88E}"/>
                </a:ext>
              </a:extLst>
            </p:cNvPr>
            <p:cNvSpPr/>
            <p:nvPr/>
          </p:nvSpPr>
          <p:spPr>
            <a:xfrm>
              <a:off x="3625794" y="4445304"/>
              <a:ext cx="3893589" cy="571968"/>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6" name="TextBox 15">
              <a:extLst>
                <a:ext uri="{FF2B5EF4-FFF2-40B4-BE49-F238E27FC236}">
                  <a16:creationId xmlns:a16="http://schemas.microsoft.com/office/drawing/2014/main" id="{3F1F83BB-D544-3216-8F66-D7521EE3FC46}"/>
                </a:ext>
              </a:extLst>
            </p:cNvPr>
            <p:cNvSpPr txBox="1"/>
            <p:nvPr/>
          </p:nvSpPr>
          <p:spPr>
            <a:xfrm>
              <a:off x="3769412" y="4526670"/>
              <a:ext cx="2798063" cy="430887"/>
            </a:xfrm>
            <a:prstGeom prst="rect">
              <a:avLst/>
            </a:prstGeom>
            <a:noFill/>
          </p:spPr>
          <p:txBody>
            <a:bodyPr wrap="square">
              <a:spAutoFit/>
            </a:bodyPr>
            <a:lstStyle/>
            <a:p>
              <a:pPr marL="0" lvl="1">
                <a:spcAft>
                  <a:spcPts val="600"/>
                </a:spcAft>
                <a:buClr>
                  <a:srgbClr val="26BCB4"/>
                </a:buClr>
              </a:pPr>
              <a:r>
                <a:rPr lang="en-US" sz="2200">
                  <a:latin typeface="Trebuchet MS" panose="020B0703020202090204" pitchFamily="34" charset="0"/>
                </a:rPr>
                <a:t>How much / dosage?</a:t>
              </a:r>
            </a:p>
          </p:txBody>
        </p:sp>
        <p:sp>
          <p:nvSpPr>
            <p:cNvPr id="30" name="Triangle 29">
              <a:extLst>
                <a:ext uri="{FF2B5EF4-FFF2-40B4-BE49-F238E27FC236}">
                  <a16:creationId xmlns:a16="http://schemas.microsoft.com/office/drawing/2014/main" id="{B4B485E6-01FC-4235-F7E3-715AB5DAC329}"/>
                </a:ext>
              </a:extLst>
            </p:cNvPr>
            <p:cNvSpPr/>
            <p:nvPr/>
          </p:nvSpPr>
          <p:spPr>
            <a:xfrm rot="5400000">
              <a:off x="3459853" y="4647689"/>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34" name="Group 33">
            <a:extLst>
              <a:ext uri="{FF2B5EF4-FFF2-40B4-BE49-F238E27FC236}">
                <a16:creationId xmlns:a16="http://schemas.microsoft.com/office/drawing/2014/main" id="{39F22960-D6C8-BBB6-7405-4D7EB4CDA153}"/>
              </a:ext>
            </a:extLst>
          </p:cNvPr>
          <p:cNvGrpSpPr/>
          <p:nvPr/>
        </p:nvGrpSpPr>
        <p:grpSpPr>
          <a:xfrm>
            <a:off x="4123444" y="5446118"/>
            <a:ext cx="3987432" cy="571968"/>
            <a:chOff x="3531951" y="5288142"/>
            <a:chExt cx="3987432" cy="571968"/>
          </a:xfrm>
        </p:grpSpPr>
        <p:sp>
          <p:nvSpPr>
            <p:cNvPr id="28" name="Rectangle 27">
              <a:extLst>
                <a:ext uri="{FF2B5EF4-FFF2-40B4-BE49-F238E27FC236}">
                  <a16:creationId xmlns:a16="http://schemas.microsoft.com/office/drawing/2014/main" id="{0C375469-57C3-566D-7155-C8C8EE91C5C3}"/>
                </a:ext>
              </a:extLst>
            </p:cNvPr>
            <p:cNvSpPr/>
            <p:nvPr/>
          </p:nvSpPr>
          <p:spPr>
            <a:xfrm>
              <a:off x="3625794" y="5288142"/>
              <a:ext cx="3893589" cy="571968"/>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8" name="TextBox 17">
              <a:extLst>
                <a:ext uri="{FF2B5EF4-FFF2-40B4-BE49-F238E27FC236}">
                  <a16:creationId xmlns:a16="http://schemas.microsoft.com/office/drawing/2014/main" id="{56586610-8BD9-6600-4DF0-6D016D552627}"/>
                </a:ext>
              </a:extLst>
            </p:cNvPr>
            <p:cNvSpPr txBox="1"/>
            <p:nvPr/>
          </p:nvSpPr>
          <p:spPr>
            <a:xfrm>
              <a:off x="3762091" y="5349376"/>
              <a:ext cx="2865026" cy="430887"/>
            </a:xfrm>
            <a:prstGeom prst="rect">
              <a:avLst/>
            </a:prstGeom>
            <a:noFill/>
          </p:spPr>
          <p:txBody>
            <a:bodyPr wrap="square">
              <a:spAutoFit/>
            </a:bodyPr>
            <a:lstStyle/>
            <a:p>
              <a:pPr marL="0" lvl="1">
                <a:spcAft>
                  <a:spcPts val="600"/>
                </a:spcAft>
                <a:buClr>
                  <a:srgbClr val="26BCB4"/>
                </a:buClr>
              </a:pPr>
              <a:r>
                <a:rPr lang="en-US" sz="2200">
                  <a:latin typeface="Trebuchet MS" panose="020B0703020202090204" pitchFamily="34" charset="0"/>
                </a:rPr>
                <a:t>When / for how long?</a:t>
              </a:r>
            </a:p>
          </p:txBody>
        </p:sp>
        <p:sp>
          <p:nvSpPr>
            <p:cNvPr id="31" name="Triangle 30">
              <a:extLst>
                <a:ext uri="{FF2B5EF4-FFF2-40B4-BE49-F238E27FC236}">
                  <a16:creationId xmlns:a16="http://schemas.microsoft.com/office/drawing/2014/main" id="{30852D35-4479-51D2-3B96-365BE5920510}"/>
                </a:ext>
              </a:extLst>
            </p:cNvPr>
            <p:cNvSpPr/>
            <p:nvPr/>
          </p:nvSpPr>
          <p:spPr>
            <a:xfrm rot="5400000">
              <a:off x="3452532" y="5451271"/>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sp>
        <p:nvSpPr>
          <p:cNvPr id="6" name="Google Shape;18;p31">
            <a:extLst>
              <a:ext uri="{FF2B5EF4-FFF2-40B4-BE49-F238E27FC236}">
                <a16:creationId xmlns:a16="http://schemas.microsoft.com/office/drawing/2014/main" id="{11AC46F3-D049-1AEA-8AAE-56157B6B9AD2}"/>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8</a:t>
            </a:fld>
            <a:endParaRPr b="1">
              <a:solidFill>
                <a:schemeClr val="tx1">
                  <a:lumMod val="40000"/>
                  <a:lumOff val="60000"/>
                </a:schemeClr>
              </a:solidFill>
            </a:endParaRPr>
          </a:p>
        </p:txBody>
      </p:sp>
    </p:spTree>
    <p:extLst>
      <p:ext uri="{BB962C8B-B14F-4D97-AF65-F5344CB8AC3E}">
        <p14:creationId xmlns:p14="http://schemas.microsoft.com/office/powerpoint/2010/main" val="3443335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04BC-3046-9A6A-0E39-D86EE036CC6F}"/>
              </a:ext>
            </a:extLst>
          </p:cNvPr>
          <p:cNvSpPr>
            <a:spLocks noGrp="1"/>
          </p:cNvSpPr>
          <p:nvPr>
            <p:ph type="title"/>
          </p:nvPr>
        </p:nvSpPr>
        <p:spPr>
          <a:xfrm>
            <a:off x="1987420" y="370026"/>
            <a:ext cx="9603688" cy="1099641"/>
          </a:xfrm>
        </p:spPr>
        <p:txBody>
          <a:bodyPr>
            <a:normAutofit/>
          </a:bodyPr>
          <a:lstStyle/>
          <a:p>
            <a:r>
              <a:rPr lang="en-US">
                <a:latin typeface="Trebuchet MS"/>
                <a:ea typeface="Tahoma"/>
                <a:cs typeface="Tahoma"/>
              </a:rPr>
              <a:t>Safely</a:t>
            </a:r>
            <a:r>
              <a:rPr lang="en-US" sz="4400">
                <a:latin typeface="Trebuchet MS"/>
                <a:ea typeface="Tahoma"/>
                <a:cs typeface="Tahoma"/>
              </a:rPr>
              <a:t> </a:t>
            </a:r>
            <a:r>
              <a:rPr lang="en-US">
                <a:latin typeface="Trebuchet MS"/>
                <a:ea typeface="Tahoma"/>
                <a:cs typeface="Tahoma"/>
              </a:rPr>
              <a:t>collect </a:t>
            </a:r>
            <a:r>
              <a:rPr lang="en-US" sz="4400">
                <a:latin typeface="Trebuchet MS"/>
                <a:ea typeface="Tahoma"/>
                <a:cs typeface="Tahoma"/>
              </a:rPr>
              <a:t>samples</a:t>
            </a:r>
            <a:endParaRPr lang="fr-FR" sz="4400">
              <a:latin typeface="Trebuchet MS"/>
              <a:ea typeface="Tahoma"/>
              <a:cs typeface="Tahoma"/>
            </a:endParaRPr>
          </a:p>
        </p:txBody>
      </p:sp>
      <p:sp>
        <p:nvSpPr>
          <p:cNvPr id="6" name="TextBox 5">
            <a:extLst>
              <a:ext uri="{FF2B5EF4-FFF2-40B4-BE49-F238E27FC236}">
                <a16:creationId xmlns:a16="http://schemas.microsoft.com/office/drawing/2014/main" id="{4BDDCC32-50FD-55F1-9C61-4A98DB5F333A}"/>
              </a:ext>
            </a:extLst>
          </p:cNvPr>
          <p:cNvSpPr txBox="1"/>
          <p:nvPr/>
        </p:nvSpPr>
        <p:spPr>
          <a:xfrm>
            <a:off x="3579223" y="4152370"/>
            <a:ext cx="2516372" cy="1446550"/>
          </a:xfrm>
          <a:prstGeom prst="rect">
            <a:avLst/>
          </a:prstGeom>
          <a:noFill/>
        </p:spPr>
        <p:txBody>
          <a:bodyPr wrap="square" lIns="91440" tIns="45720" rIns="91440" bIns="45720" anchor="t">
            <a:spAutoFit/>
          </a:bodyPr>
          <a:lstStyle/>
          <a:p>
            <a:pPr algn="ctr">
              <a:spcAft>
                <a:spcPts val="600"/>
              </a:spcAft>
              <a:buClr>
                <a:srgbClr val="26BCB4"/>
              </a:buClr>
            </a:pPr>
            <a:r>
              <a:rPr lang="en-US" sz="2200">
                <a:latin typeface="Trebuchet MS"/>
              </a:rPr>
              <a:t>Wear gloves when collecting and handling stool specimens.</a:t>
            </a:r>
          </a:p>
        </p:txBody>
      </p:sp>
      <p:sp>
        <p:nvSpPr>
          <p:cNvPr id="7" name="TextBox 6">
            <a:extLst>
              <a:ext uri="{FF2B5EF4-FFF2-40B4-BE49-F238E27FC236}">
                <a16:creationId xmlns:a16="http://schemas.microsoft.com/office/drawing/2014/main" id="{893602BC-787E-4DD5-EF9E-263BF9A956A9}"/>
              </a:ext>
            </a:extLst>
          </p:cNvPr>
          <p:cNvSpPr txBox="1"/>
          <p:nvPr/>
        </p:nvSpPr>
        <p:spPr>
          <a:xfrm>
            <a:off x="6402526" y="4152370"/>
            <a:ext cx="2990274" cy="1785104"/>
          </a:xfrm>
          <a:prstGeom prst="rect">
            <a:avLst/>
          </a:prstGeom>
          <a:noFill/>
        </p:spPr>
        <p:txBody>
          <a:bodyPr wrap="square" lIns="91440" tIns="45720" rIns="91440" bIns="45720" anchor="t">
            <a:spAutoFit/>
          </a:bodyPr>
          <a:lstStyle/>
          <a:p>
            <a:pPr algn="ctr">
              <a:spcAft>
                <a:spcPts val="600"/>
              </a:spcAft>
              <a:buClr>
                <a:srgbClr val="26BCB4"/>
              </a:buClr>
            </a:pPr>
            <a:r>
              <a:rPr lang="en-GB" sz="2200">
                <a:latin typeface="Trebuchet MS"/>
              </a:rPr>
              <a:t>Remove gloves and wash your hands after completing any task involving the handling of stool specimens.</a:t>
            </a:r>
          </a:p>
        </p:txBody>
      </p:sp>
      <p:grpSp>
        <p:nvGrpSpPr>
          <p:cNvPr id="11" name="Group 10">
            <a:extLst>
              <a:ext uri="{FF2B5EF4-FFF2-40B4-BE49-F238E27FC236}">
                <a16:creationId xmlns:a16="http://schemas.microsoft.com/office/drawing/2014/main" id="{C6ACD74E-D88A-7983-4D26-FE9A753AEFAD}"/>
              </a:ext>
            </a:extLst>
          </p:cNvPr>
          <p:cNvGrpSpPr/>
          <p:nvPr/>
        </p:nvGrpSpPr>
        <p:grpSpPr>
          <a:xfrm>
            <a:off x="4104544" y="2322580"/>
            <a:ext cx="1465730" cy="1726028"/>
            <a:chOff x="914400" y="1677545"/>
            <a:chExt cx="1465730" cy="1726028"/>
          </a:xfrm>
        </p:grpSpPr>
        <p:sp>
          <p:nvSpPr>
            <p:cNvPr id="10" name="Oval 9">
              <a:extLst>
                <a:ext uri="{FF2B5EF4-FFF2-40B4-BE49-F238E27FC236}">
                  <a16:creationId xmlns:a16="http://schemas.microsoft.com/office/drawing/2014/main" id="{E2129450-97CB-FDA8-7549-F96A8E936850}"/>
                </a:ext>
              </a:extLst>
            </p:cNvPr>
            <p:cNvSpPr/>
            <p:nvPr/>
          </p:nvSpPr>
          <p:spPr>
            <a:xfrm>
              <a:off x="914400" y="1852298"/>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9" name="Picture 8">
              <a:extLst>
                <a:ext uri="{FF2B5EF4-FFF2-40B4-BE49-F238E27FC236}">
                  <a16:creationId xmlns:a16="http://schemas.microsoft.com/office/drawing/2014/main" id="{2B9FE646-8D10-31C4-D997-E4E79085E715}"/>
                </a:ext>
              </a:extLst>
            </p:cNvPr>
            <p:cNvPicPr>
              <a:picLocks noChangeAspect="1"/>
            </p:cNvPicPr>
            <p:nvPr/>
          </p:nvPicPr>
          <p:blipFill>
            <a:blip r:embed="rId3"/>
            <a:stretch>
              <a:fillRect/>
            </a:stretch>
          </p:blipFill>
          <p:spPr>
            <a:xfrm>
              <a:off x="959753" y="1677545"/>
              <a:ext cx="1420377" cy="1726028"/>
            </a:xfrm>
            <a:prstGeom prst="rect">
              <a:avLst/>
            </a:prstGeom>
          </p:spPr>
        </p:pic>
      </p:grpSp>
      <p:grpSp>
        <p:nvGrpSpPr>
          <p:cNvPr id="22" name="Group 21">
            <a:extLst>
              <a:ext uri="{FF2B5EF4-FFF2-40B4-BE49-F238E27FC236}">
                <a16:creationId xmlns:a16="http://schemas.microsoft.com/office/drawing/2014/main" id="{10E903C9-0269-0818-D33D-B3A8B79521A8}"/>
              </a:ext>
            </a:extLst>
          </p:cNvPr>
          <p:cNvGrpSpPr>
            <a:grpSpLocks/>
          </p:cNvGrpSpPr>
          <p:nvPr/>
        </p:nvGrpSpPr>
        <p:grpSpPr>
          <a:xfrm>
            <a:off x="6854484" y="2339998"/>
            <a:ext cx="2059646" cy="1879855"/>
            <a:chOff x="6854484" y="2322580"/>
            <a:chExt cx="2059646" cy="1879855"/>
          </a:xfrm>
        </p:grpSpPr>
        <p:sp>
          <p:nvSpPr>
            <p:cNvPr id="16" name="Oval 15">
              <a:extLst>
                <a:ext uri="{FF2B5EF4-FFF2-40B4-BE49-F238E27FC236}">
                  <a16:creationId xmlns:a16="http://schemas.microsoft.com/office/drawing/2014/main" id="{91F8C089-A6B4-0498-4AEA-8CCBF9AF739C}"/>
                </a:ext>
              </a:extLst>
            </p:cNvPr>
            <p:cNvSpPr>
              <a:spLocks/>
            </p:cNvSpPr>
            <p:nvPr/>
          </p:nvSpPr>
          <p:spPr>
            <a:xfrm>
              <a:off x="7180537" y="2488395"/>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17" name="Picture 16">
              <a:extLst>
                <a:ext uri="{FF2B5EF4-FFF2-40B4-BE49-F238E27FC236}">
                  <a16:creationId xmlns:a16="http://schemas.microsoft.com/office/drawing/2014/main" id="{4A64E032-090F-62AC-112B-7480585692D5}"/>
                </a:ext>
              </a:extLst>
            </p:cNvPr>
            <p:cNvPicPr>
              <a:picLocks noChangeAspect="1"/>
            </p:cNvPicPr>
            <p:nvPr/>
          </p:nvPicPr>
          <p:blipFill>
            <a:blip r:embed="rId4"/>
            <a:srcRect l="17419" t="23106" r="20634" b="20353"/>
            <a:stretch/>
          </p:blipFill>
          <p:spPr>
            <a:xfrm>
              <a:off x="6854484" y="2322580"/>
              <a:ext cx="2059646" cy="1879855"/>
            </a:xfrm>
            <a:prstGeom prst="rect">
              <a:avLst/>
            </a:prstGeom>
          </p:spPr>
        </p:pic>
      </p:grpSp>
      <p:sp>
        <p:nvSpPr>
          <p:cNvPr id="3" name="TextBox 3">
            <a:extLst>
              <a:ext uri="{FF2B5EF4-FFF2-40B4-BE49-F238E27FC236}">
                <a16:creationId xmlns:a16="http://schemas.microsoft.com/office/drawing/2014/main" id="{743AA179-B60C-9ACE-4B6F-502CA6378076}"/>
              </a:ext>
            </a:extLst>
          </p:cNvPr>
          <p:cNvSpPr txBox="1"/>
          <p:nvPr/>
        </p:nvSpPr>
        <p:spPr>
          <a:xfrm>
            <a:off x="638095" y="4152370"/>
            <a:ext cx="2720717" cy="178510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buClr>
                <a:srgbClr val="26BCB4"/>
              </a:buClr>
            </a:pPr>
            <a:r>
              <a:rPr lang="en-US" sz="2200">
                <a:latin typeface="Trebuchet MS" panose="020B0703020202090204" pitchFamily="34" charset="0"/>
              </a:rPr>
              <a:t>If you have cuts or abrasions on the skin of your hands, cover them with adhesive dressing.</a:t>
            </a:r>
          </a:p>
        </p:txBody>
      </p:sp>
      <p:grpSp>
        <p:nvGrpSpPr>
          <p:cNvPr id="5" name="Group 4">
            <a:extLst>
              <a:ext uri="{FF2B5EF4-FFF2-40B4-BE49-F238E27FC236}">
                <a16:creationId xmlns:a16="http://schemas.microsoft.com/office/drawing/2014/main" id="{2A5FEE63-F4EE-5928-DF75-2FC88C63EDC9}"/>
              </a:ext>
            </a:extLst>
          </p:cNvPr>
          <p:cNvGrpSpPr/>
          <p:nvPr/>
        </p:nvGrpSpPr>
        <p:grpSpPr>
          <a:xfrm>
            <a:off x="1022560" y="2332790"/>
            <a:ext cx="1717058" cy="1912919"/>
            <a:chOff x="4879472" y="1801158"/>
            <a:chExt cx="1717058" cy="1912919"/>
          </a:xfrm>
        </p:grpSpPr>
        <p:sp>
          <p:nvSpPr>
            <p:cNvPr id="13" name="Oval 12">
              <a:extLst>
                <a:ext uri="{FF2B5EF4-FFF2-40B4-BE49-F238E27FC236}">
                  <a16:creationId xmlns:a16="http://schemas.microsoft.com/office/drawing/2014/main" id="{39574E76-90F1-E6F9-7305-EFAE4C28A816}"/>
                </a:ext>
              </a:extLst>
            </p:cNvPr>
            <p:cNvSpPr/>
            <p:nvPr/>
          </p:nvSpPr>
          <p:spPr>
            <a:xfrm>
              <a:off x="5130800" y="1934213"/>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HU"/>
            </a:p>
          </p:txBody>
        </p:sp>
        <p:pic>
          <p:nvPicPr>
            <p:cNvPr id="18" name="Picture 17">
              <a:extLst>
                <a:ext uri="{FF2B5EF4-FFF2-40B4-BE49-F238E27FC236}">
                  <a16:creationId xmlns:a16="http://schemas.microsoft.com/office/drawing/2014/main" id="{8923E254-1BBC-2774-A72D-4EFDA1184FB7}"/>
                </a:ext>
              </a:extLst>
            </p:cNvPr>
            <p:cNvPicPr>
              <a:picLocks noChangeAspect="1"/>
            </p:cNvPicPr>
            <p:nvPr/>
          </p:nvPicPr>
          <p:blipFill rotWithShape="1">
            <a:blip r:embed="rId5"/>
            <a:srcRect l="19346" t="10145" r="-2"/>
            <a:stretch/>
          </p:blipFill>
          <p:spPr>
            <a:xfrm>
              <a:off x="4879472" y="1801158"/>
              <a:ext cx="1717058" cy="1912919"/>
            </a:xfrm>
            <a:prstGeom prst="rect">
              <a:avLst/>
            </a:prstGeom>
          </p:spPr>
        </p:pic>
      </p:grpSp>
      <p:grpSp>
        <p:nvGrpSpPr>
          <p:cNvPr id="20" name="Group 19">
            <a:extLst>
              <a:ext uri="{FF2B5EF4-FFF2-40B4-BE49-F238E27FC236}">
                <a16:creationId xmlns:a16="http://schemas.microsoft.com/office/drawing/2014/main" id="{8BB77CB0-2BE9-3A75-2ACB-17A3A0D9A1FD}"/>
              </a:ext>
            </a:extLst>
          </p:cNvPr>
          <p:cNvGrpSpPr/>
          <p:nvPr/>
        </p:nvGrpSpPr>
        <p:grpSpPr>
          <a:xfrm>
            <a:off x="505488" y="343853"/>
            <a:ext cx="1794901" cy="1794900"/>
            <a:chOff x="1493272" y="4607226"/>
            <a:chExt cx="2240577" cy="2240576"/>
          </a:xfrm>
        </p:grpSpPr>
        <p:sp>
          <p:nvSpPr>
            <p:cNvPr id="14" name="Oval 13">
              <a:extLst>
                <a:ext uri="{FF2B5EF4-FFF2-40B4-BE49-F238E27FC236}">
                  <a16:creationId xmlns:a16="http://schemas.microsoft.com/office/drawing/2014/main" id="{F138662D-9502-6D1A-E2D2-B1484177FF7E}"/>
                </a:ext>
              </a:extLst>
            </p:cNvPr>
            <p:cNvSpPr/>
            <p:nvPr/>
          </p:nvSpPr>
          <p:spPr>
            <a:xfrm>
              <a:off x="1493272" y="4607226"/>
              <a:ext cx="2240576" cy="2240576"/>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19" name="TextBox 18">
              <a:extLst>
                <a:ext uri="{FF2B5EF4-FFF2-40B4-BE49-F238E27FC236}">
                  <a16:creationId xmlns:a16="http://schemas.microsoft.com/office/drawing/2014/main" id="{9D9B0BB1-B4BC-CDC5-9BC6-4EB7676A0698}"/>
                </a:ext>
              </a:extLst>
            </p:cNvPr>
            <p:cNvSpPr txBox="1"/>
            <p:nvPr/>
          </p:nvSpPr>
          <p:spPr>
            <a:xfrm>
              <a:off x="1493272" y="4937011"/>
              <a:ext cx="2240577" cy="830997"/>
            </a:xfrm>
            <a:prstGeom prst="rect">
              <a:avLst/>
            </a:prstGeom>
            <a:noFill/>
          </p:spPr>
          <p:txBody>
            <a:bodyPr wrap="square">
              <a:spAutoFit/>
            </a:bodyPr>
            <a:lstStyle/>
            <a:p>
              <a:pPr algn="ctr"/>
              <a:r>
                <a:rPr lang="en-US" sz="2400">
                  <a:latin typeface="Trebuchet MS" panose="020B0703020202090204" pitchFamily="34" charset="0"/>
                </a:rPr>
                <a:t>Basic hygiene practices</a:t>
              </a:r>
              <a:endParaRPr lang="en-HU" sz="2400"/>
            </a:p>
          </p:txBody>
        </p:sp>
      </p:grpSp>
      <p:sp>
        <p:nvSpPr>
          <p:cNvPr id="4" name="TextBox 13">
            <a:extLst>
              <a:ext uri="{FF2B5EF4-FFF2-40B4-BE49-F238E27FC236}">
                <a16:creationId xmlns:a16="http://schemas.microsoft.com/office/drawing/2014/main" id="{D4C8FA8C-9D7D-B5B0-6505-6D2E15E60AB7}"/>
              </a:ext>
            </a:extLst>
          </p:cNvPr>
          <p:cNvSpPr txBox="1"/>
          <p:nvPr/>
        </p:nvSpPr>
        <p:spPr>
          <a:xfrm>
            <a:off x="9520785" y="4152370"/>
            <a:ext cx="2070324" cy="1446550"/>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5560" lvl="2" algn="ctr">
              <a:buClr>
                <a:srgbClr val="26BCB4"/>
              </a:buClr>
            </a:pPr>
            <a:r>
              <a:rPr lang="en-US" sz="2200" dirty="0">
                <a:latin typeface="Trebuchet MS"/>
              </a:rPr>
              <a:t>Adhere to proper waste disposal </a:t>
            </a:r>
            <a:r>
              <a:rPr lang="en-US" sz="2200">
                <a:latin typeface="Trebuchet MS"/>
              </a:rPr>
              <a:t>procedures.</a:t>
            </a:r>
            <a:endParaRPr lang="en-US"/>
          </a:p>
        </p:txBody>
      </p:sp>
      <p:grpSp>
        <p:nvGrpSpPr>
          <p:cNvPr id="29" name="Group 28">
            <a:extLst>
              <a:ext uri="{FF2B5EF4-FFF2-40B4-BE49-F238E27FC236}">
                <a16:creationId xmlns:a16="http://schemas.microsoft.com/office/drawing/2014/main" id="{E12A5451-4F9F-8967-9BFC-1E4295457FB1}"/>
              </a:ext>
            </a:extLst>
          </p:cNvPr>
          <p:cNvGrpSpPr/>
          <p:nvPr/>
        </p:nvGrpSpPr>
        <p:grpSpPr>
          <a:xfrm>
            <a:off x="9520782" y="2272515"/>
            <a:ext cx="1949551" cy="1787974"/>
            <a:chOff x="9520782" y="2272515"/>
            <a:chExt cx="1949551" cy="1787974"/>
          </a:xfrm>
        </p:grpSpPr>
        <p:sp>
          <p:nvSpPr>
            <p:cNvPr id="28" name="Oval 27">
              <a:extLst>
                <a:ext uri="{FF2B5EF4-FFF2-40B4-BE49-F238E27FC236}">
                  <a16:creationId xmlns:a16="http://schemas.microsoft.com/office/drawing/2014/main" id="{025F66AC-2593-9E10-8620-D37BDB983206}"/>
                </a:ext>
              </a:extLst>
            </p:cNvPr>
            <p:cNvSpPr/>
            <p:nvPr/>
          </p:nvSpPr>
          <p:spPr>
            <a:xfrm>
              <a:off x="9749807" y="2503020"/>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HU"/>
            </a:p>
          </p:txBody>
        </p:sp>
        <p:pic>
          <p:nvPicPr>
            <p:cNvPr id="21" name="Picture 20">
              <a:extLst>
                <a:ext uri="{FF2B5EF4-FFF2-40B4-BE49-F238E27FC236}">
                  <a16:creationId xmlns:a16="http://schemas.microsoft.com/office/drawing/2014/main" id="{B7F64D1B-62E3-EC94-8D19-A84A8DCC0BAE}"/>
                </a:ext>
              </a:extLst>
            </p:cNvPr>
            <p:cNvPicPr>
              <a:picLocks noChangeAspect="1"/>
            </p:cNvPicPr>
            <p:nvPr/>
          </p:nvPicPr>
          <p:blipFill>
            <a:blip r:embed="rId6"/>
            <a:stretch>
              <a:fillRect/>
            </a:stretch>
          </p:blipFill>
          <p:spPr>
            <a:xfrm>
              <a:off x="9520782" y="2272515"/>
              <a:ext cx="1949551" cy="1787974"/>
            </a:xfrm>
            <a:prstGeom prst="rect">
              <a:avLst/>
            </a:prstGeom>
          </p:spPr>
        </p:pic>
      </p:grpSp>
      <p:sp>
        <p:nvSpPr>
          <p:cNvPr id="24" name="Text Placeholder 6">
            <a:extLst>
              <a:ext uri="{FF2B5EF4-FFF2-40B4-BE49-F238E27FC236}">
                <a16:creationId xmlns:a16="http://schemas.microsoft.com/office/drawing/2014/main" id="{25345DF6-83BB-5AA7-9F92-713E578B7CA3}"/>
              </a:ext>
            </a:extLst>
          </p:cNvPr>
          <p:cNvSpPr txBox="1">
            <a:spLocks/>
          </p:cNvSpPr>
          <p:nvPr/>
        </p:nvSpPr>
        <p:spPr>
          <a:xfrm>
            <a:off x="638095" y="6167445"/>
            <a:ext cx="10953013" cy="430711"/>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200">
                <a:latin typeface="Trebuchet MS"/>
              </a:rPr>
              <a:t>You can also protect your clothes by wearing scrubs or a lab coat. </a:t>
            </a:r>
          </a:p>
        </p:txBody>
      </p:sp>
      <p:sp>
        <p:nvSpPr>
          <p:cNvPr id="25" name="Text Placeholder 6">
            <a:extLst>
              <a:ext uri="{FF2B5EF4-FFF2-40B4-BE49-F238E27FC236}">
                <a16:creationId xmlns:a16="http://schemas.microsoft.com/office/drawing/2014/main" id="{276552D3-7C12-194F-4FFE-445244D2B636}"/>
              </a:ext>
            </a:extLst>
          </p:cNvPr>
          <p:cNvSpPr txBox="1">
            <a:spLocks/>
          </p:cNvSpPr>
          <p:nvPr/>
        </p:nvSpPr>
        <p:spPr>
          <a:xfrm>
            <a:off x="1987421" y="1283365"/>
            <a:ext cx="9603687" cy="691710"/>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a:latin typeface="Trebuchet MS" panose="020B0703020202090204" pitchFamily="34" charset="0"/>
              </a:rPr>
              <a:t>Protect yourself, your patients and your community. </a:t>
            </a:r>
          </a:p>
        </p:txBody>
      </p:sp>
      <p:sp>
        <p:nvSpPr>
          <p:cNvPr id="12" name="Google Shape;18;p31">
            <a:extLst>
              <a:ext uri="{FF2B5EF4-FFF2-40B4-BE49-F238E27FC236}">
                <a16:creationId xmlns:a16="http://schemas.microsoft.com/office/drawing/2014/main" id="{4235E041-9557-1781-0562-39E9E18145B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9</a:t>
            </a:fld>
            <a:endParaRPr b="1">
              <a:solidFill>
                <a:schemeClr val="tx1">
                  <a:lumMod val="40000"/>
                  <a:lumOff val="60000"/>
                </a:schemeClr>
              </a:solidFill>
            </a:endParaRPr>
          </a:p>
        </p:txBody>
      </p:sp>
    </p:spTree>
    <p:extLst>
      <p:ext uri="{BB962C8B-B14F-4D97-AF65-F5344CB8AC3E}">
        <p14:creationId xmlns:p14="http://schemas.microsoft.com/office/powerpoint/2010/main" val="1264486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4">
      <a:dk1>
        <a:srgbClr val="414142"/>
      </a:dk1>
      <a:lt1>
        <a:sysClr val="window" lastClr="FFFFFF"/>
      </a:lt1>
      <a:dk2>
        <a:srgbClr val="335B74"/>
      </a:dk2>
      <a:lt2>
        <a:srgbClr val="DFE3E5"/>
      </a:lt2>
      <a:accent1>
        <a:srgbClr val="119C94"/>
      </a:accent1>
      <a:accent2>
        <a:srgbClr val="D99229"/>
      </a:accent2>
      <a:accent3>
        <a:srgbClr val="26BCB4"/>
      </a:accent3>
      <a:accent4>
        <a:srgbClr val="F8C056"/>
      </a:accent4>
      <a:accent5>
        <a:srgbClr val="F8C056"/>
      </a:accent5>
      <a:accent6>
        <a:srgbClr val="D99229"/>
      </a:accent6>
      <a:hlink>
        <a:srgbClr val="119C94"/>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Template PresentationGo">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1d3f722-9873-401b-afb3-c19158721c8c">
      <UserInfo>
        <DisplayName>SharingLinks.5c41df79-e685-4e30-bfee-23f2db0d32cb.Flexible.f539529d-6213-4f27-b03b-37007f08b604</DisplayName>
        <AccountId>12</AccountId>
        <AccountType/>
      </UserInfo>
      <UserInfo>
        <DisplayName>SharingLinks.986700ac-7621-4ee8-b8a6-6eb544feac0b.Flexible.f974ccea-235f-4651-8498-98db6b0628a9</DisplayName>
        <AccountId>31</AccountId>
        <AccountType/>
      </UserInfo>
      <UserInfo>
        <DisplayName>Wang, Xin (CDC/DDID/NCEZID/DFWED)</DisplayName>
        <AccountId>17</AccountId>
        <AccountType/>
      </UserInfo>
      <UserInfo>
        <DisplayName>Turnsek, Maryann (CDC/DDID/NCEZID/DFWED)</DisplayName>
        <AccountId>15</AccountId>
        <AccountType/>
      </UserInfo>
      <UserInfo>
        <DisplayName>WAUQUIER, Nadia</DisplayName>
        <AccountId>11</AccountId>
        <AccountType/>
      </UserInfo>
      <UserInfo>
        <DisplayName>Amanda Debes</DisplayName>
        <AccountId>16</AccountId>
        <AccountType/>
      </UserInfo>
      <UserInfo>
        <DisplayName>BARAKAT, Amal</DisplayName>
        <AccountId>20</AccountId>
        <AccountType/>
      </UserInfo>
      <UserInfo>
        <DisplayName>MEREDITH, Luke William</DisplayName>
        <AccountId>52</AccountId>
        <AccountType/>
      </UserInfo>
      <UserInfo>
        <DisplayName>ELNOSSERY, Sherein</DisplayName>
        <AccountId>23</AccountId>
        <AccountType/>
      </UserInfo>
      <UserInfo>
        <DisplayName>INBANATHAN, Francis Yesurajan</DisplayName>
        <AccountId>21</AccountId>
        <AccountType/>
      </UserInfo>
      <UserInfo>
        <DisplayName>NAIDOO, Dhamari</DisplayName>
        <AccountId>73</AccountId>
        <AccountType/>
      </UserInfo>
      <UserInfo>
        <DisplayName>SODJINOU, Vincent Dossou</DisplayName>
        <AccountId>22</AccountId>
        <AccountType/>
      </UserInfo>
      <UserInfo>
        <DisplayName>Uzma Bashir</DisplayName>
        <AccountId>59</AccountId>
        <AccountType/>
      </UserInfo>
      <UserInfo>
        <DisplayName>ABOU FAYAD, Antoine</DisplayName>
        <AccountId>67</AccountId>
        <AccountType/>
      </UserInfo>
      <UserInfo>
        <DisplayName>DOMINGUEZ, Morgane</DisplayName>
        <AccountId>26</AccountId>
        <AccountType/>
      </UserInfo>
      <UserInfo>
        <DisplayName>SAX, Laurent</DisplayName>
        <AccountId>35</AccountId>
        <AccountType/>
      </UserInfo>
      <UserInfo>
        <DisplayName>ALBERTI, Kathryn</DisplayName>
        <AccountId>27</AccountId>
        <AccountType/>
      </UserInfo>
      <UserInfo>
        <DisplayName>BOUHENIA, Malika</DisplayName>
        <AccountId>25</AccountId>
        <AccountType/>
      </UserInfo>
      <UserInfo>
        <DisplayName>IKEJEZIE, Juniorcaius</DisplayName>
        <AccountId>79</AccountId>
        <AccountType/>
      </UserInfo>
      <UserInfo>
        <DisplayName>Rangel de Almeida, João</DisplayName>
        <AccountId>80</AccountId>
        <AccountType/>
      </UserInfo>
      <UserInfo>
        <DisplayName>MARTINEZ VALIENTE, Marion</DisplayName>
        <AccountId>81</AccountId>
        <AccountType/>
      </UserInfo>
      <UserInfo>
        <DisplayName>BARBOZA, Philippe</DisplayName>
        <AccountId>24</AccountId>
        <AccountType/>
      </UserInfo>
      <UserInfo>
        <DisplayName>BARON, Emmanuel</DisplayName>
        <AccountId>82</AccountId>
        <AccountType/>
      </UserInfo>
    </SharedWithUsers>
    <TaxCatchAll xmlns="c1d3f722-9873-401b-afb3-c19158721c8c" xsi:nil="true"/>
    <lcf76f155ced4ddcb4097134ff3c332f xmlns="377f6b08-aae8-43f5-a56a-7242e87ca57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07A1C2ACE47094D97FAEEBCF3C340C3" ma:contentTypeVersion="14" ma:contentTypeDescription="Create a new document." ma:contentTypeScope="" ma:versionID="a2cefc16a3667e9a6c3d1220e3d820dd">
  <xsd:schema xmlns:xsd="http://www.w3.org/2001/XMLSchema" xmlns:xs="http://www.w3.org/2001/XMLSchema" xmlns:p="http://schemas.microsoft.com/office/2006/metadata/properties" xmlns:ns2="377f6b08-aae8-43f5-a56a-7242e87ca57e" xmlns:ns3="c1d3f722-9873-401b-afb3-c19158721c8c" targetNamespace="http://schemas.microsoft.com/office/2006/metadata/properties" ma:root="true" ma:fieldsID="1c7691dcc5918663c8091db2c09207e4" ns2:_="" ns3:_="">
    <xsd:import namespace="377f6b08-aae8-43f5-a56a-7242e87ca57e"/>
    <xsd:import namespace="c1d3f722-9873-401b-afb3-c19158721c8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SearchPropertie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7f6b08-aae8-43f5-a56a-7242e87ca5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d3f722-9873-401b-afb3-c19158721c8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bcef044-9a8e-436b-880f-edc6e8d02d02}" ma:internalName="TaxCatchAll" ma:showField="CatchAllData" ma:web="c1d3f722-9873-401b-afb3-c19158721c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27852F-71C6-4F99-A9AB-BD7CEEE32C71}">
  <ds:schemaRefs>
    <ds:schemaRef ds:uri="377f6b08-aae8-43f5-a56a-7242e87ca57e"/>
    <ds:schemaRef ds:uri="c1d3f722-9873-401b-afb3-c19158721c8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8466EA9-6D2E-40D5-87C7-9885300CC469}">
  <ds:schemaRefs>
    <ds:schemaRef ds:uri="http://schemas.microsoft.com/sharepoint/v3/contenttype/forms"/>
  </ds:schemaRefs>
</ds:datastoreItem>
</file>

<file path=customXml/itemProps3.xml><?xml version="1.0" encoding="utf-8"?>
<ds:datastoreItem xmlns:ds="http://schemas.openxmlformats.org/officeDocument/2006/customXml" ds:itemID="{8FD64B31-7A93-43AC-8D1F-3C1E0BB421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7f6b08-aae8-43f5-a56a-7242e87ca57e"/>
    <ds:schemaRef ds:uri="c1d3f722-9873-401b-afb3-c19158721c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47</Slides>
  <Notes>45</Notes>
  <HiddenSlides>0</HiddenSlide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Integral</vt:lpstr>
      <vt:lpstr>Template PresentationGo</vt:lpstr>
      <vt:lpstr>PowerPoint Presentation</vt:lpstr>
      <vt:lpstr>Learning objectives</vt:lpstr>
      <vt:lpstr>Outline</vt:lpstr>
      <vt:lpstr>Sample collection</vt:lpstr>
      <vt:lpstr>PowerPoint Presentation</vt:lpstr>
      <vt:lpstr>Outcomes of sample collection</vt:lpstr>
      <vt:lpstr>Specimen criteria for cholera testing</vt:lpstr>
      <vt:lpstr>Antibiotics</vt:lpstr>
      <vt:lpstr>Safely collect samples</vt:lpstr>
      <vt:lpstr>How to collect specimens for cholera testing</vt:lpstr>
      <vt:lpstr>All about bleach </vt:lpstr>
      <vt:lpstr>Able patients </vt:lpstr>
      <vt:lpstr>Bed-ridden patients </vt:lpstr>
      <vt:lpstr>To transfer stool to a stool cup</vt:lpstr>
      <vt:lpstr>To transfer stool onto a faecal swab</vt:lpstr>
      <vt:lpstr>To collect a rectal swab</vt:lpstr>
      <vt:lpstr>How to handle a swab</vt:lpstr>
      <vt:lpstr>Waste management</vt:lpstr>
      <vt:lpstr>What next?</vt:lpstr>
      <vt:lpstr>Sample STORAGE AND Preparation FOR TRANSPORT</vt:lpstr>
      <vt:lpstr>Preparing samples for transport</vt:lpstr>
      <vt:lpstr>Preparing samples for transport</vt:lpstr>
      <vt:lpstr>PowerPoint Presentation</vt:lpstr>
      <vt:lpstr>PowerPoint Presentation</vt:lpstr>
      <vt:lpstr>PowerPoint Presentation</vt:lpstr>
      <vt:lpstr>PowerPoint Presentation</vt:lpstr>
      <vt:lpstr>PowerPoint Presentation</vt:lpstr>
      <vt:lpstr>PowerPoint Presentation</vt:lpstr>
      <vt:lpstr>Labelling specimens for transport</vt:lpstr>
      <vt:lpstr>Sample Transport</vt:lpstr>
      <vt:lpstr>Sample transport</vt:lpstr>
      <vt:lpstr>Requirements</vt:lpstr>
      <vt:lpstr>Transport regulations</vt:lpstr>
      <vt:lpstr>Triple packaging</vt:lpstr>
      <vt:lpstr>Domestic transport</vt:lpstr>
      <vt:lpstr>International Transport</vt:lpstr>
      <vt:lpstr>Transport DOS AND DON’TS</vt:lpstr>
      <vt:lpstr>Referral forms</vt:lpstr>
      <vt:lpstr>Few considerations!</vt:lpstr>
      <vt:lpstr>GTFCC Laboratory referral form for cholera suspected case</vt:lpstr>
      <vt:lpstr>Minimum recommendations  for referral </vt:lpstr>
      <vt:lpstr>Sample referral forms are critical</vt:lpstr>
      <vt:lpstr>Referral and reporting </vt:lpstr>
      <vt:lpstr>Links to GTFCC support material</vt:lpstr>
      <vt:lpstr>End of module assessment</vt:lpstr>
      <vt:lpstr>Assessment</vt:lpstr>
      <vt:lpstr>Assessment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Cholera Case definitions Discussions for update</dc:title>
  <dc:creator>WENDLAND, Annika</dc:creator>
  <cp:revision>226</cp:revision>
  <dcterms:created xsi:type="dcterms:W3CDTF">2020-12-07T15:45:52Z</dcterms:created>
  <dcterms:modified xsi:type="dcterms:W3CDTF">2025-03-20T17:37:22Z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0x010100507A1C2ACE47094D97FAEEBCF3C340C3</vt:lpwstr>
  </property>
  <property fmtid="{D5CDD505-2E9C-101B-9397-08002B2CF9AE}" pid="3" name="MediaServiceImageTags">
    <vt:lpwstr/>
  </property>
  <property fmtid="{D5CDD505-2E9C-101B-9397-08002B2CF9AE}" pid="4" name="MSIP_Label_7b94a7b8-f06c-4dfe-bdcc-9b548fd58c31_Enabled">
    <vt:lpwstr>true</vt:lpwstr>
  </property>
  <property fmtid="{D5CDD505-2E9C-101B-9397-08002B2CF9AE}" pid="5" name="MSIP_Label_7b94a7b8-f06c-4dfe-bdcc-9b548fd58c31_SetDate">
    <vt:lpwstr>2024-05-14T14:55:47Z</vt:lpwstr>
  </property>
  <property fmtid="{D5CDD505-2E9C-101B-9397-08002B2CF9AE}" pid="6" name="MSIP_Label_7b94a7b8-f06c-4dfe-bdcc-9b548fd58c31_Method">
    <vt:lpwstr>Privileged</vt:lpwstr>
  </property>
  <property fmtid="{D5CDD505-2E9C-101B-9397-08002B2CF9AE}" pid="7" name="MSIP_Label_7b94a7b8-f06c-4dfe-bdcc-9b548fd58c31_Name">
    <vt:lpwstr>7b94a7b8-f06c-4dfe-bdcc-9b548fd58c31</vt:lpwstr>
  </property>
  <property fmtid="{D5CDD505-2E9C-101B-9397-08002B2CF9AE}" pid="8" name="MSIP_Label_7b94a7b8-f06c-4dfe-bdcc-9b548fd58c31_SiteId">
    <vt:lpwstr>9ce70869-60db-44fd-abe8-d2767077fc8f</vt:lpwstr>
  </property>
  <property fmtid="{D5CDD505-2E9C-101B-9397-08002B2CF9AE}" pid="9" name="MSIP_Label_7b94a7b8-f06c-4dfe-bdcc-9b548fd58c31_ActionId">
    <vt:lpwstr>44c4dbc6-55f1-4dc3-a487-2f3a2cca882c</vt:lpwstr>
  </property>
  <property fmtid="{D5CDD505-2E9C-101B-9397-08002B2CF9AE}" pid="10" name="MSIP_Label_7b94a7b8-f06c-4dfe-bdcc-9b548fd58c31_ContentBits">
    <vt:lpwstr>0</vt:lpwstr>
  </property>
</Properties>
</file>