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78" r:id="rId5"/>
    <p:sldMasterId id="2147483684" r:id="rId6"/>
  </p:sldMasterIdLst>
  <p:notesMasterIdLst>
    <p:notesMasterId r:id="rId64"/>
  </p:notesMasterIdLst>
  <p:sldIdLst>
    <p:sldId id="994" r:id="rId7"/>
    <p:sldId id="878" r:id="rId8"/>
    <p:sldId id="2147474636" r:id="rId9"/>
    <p:sldId id="2147474640" r:id="rId10"/>
    <p:sldId id="2147474646" r:id="rId11"/>
    <p:sldId id="2147474647" r:id="rId12"/>
    <p:sldId id="955" r:id="rId13"/>
    <p:sldId id="886" r:id="rId14"/>
    <p:sldId id="880" r:id="rId15"/>
    <p:sldId id="990" r:id="rId16"/>
    <p:sldId id="2147474642" r:id="rId17"/>
    <p:sldId id="979" r:id="rId18"/>
    <p:sldId id="885" r:id="rId19"/>
    <p:sldId id="2147474650" r:id="rId20"/>
    <p:sldId id="2147474649" r:id="rId21"/>
    <p:sldId id="911" r:id="rId22"/>
    <p:sldId id="916" r:id="rId23"/>
    <p:sldId id="917" r:id="rId24"/>
    <p:sldId id="964" r:id="rId25"/>
    <p:sldId id="889" r:id="rId26"/>
    <p:sldId id="890" r:id="rId27"/>
    <p:sldId id="976" r:id="rId28"/>
    <p:sldId id="981" r:id="rId29"/>
    <p:sldId id="984" r:id="rId30"/>
    <p:sldId id="983" r:id="rId31"/>
    <p:sldId id="986" r:id="rId32"/>
    <p:sldId id="978" r:id="rId33"/>
    <p:sldId id="985" r:id="rId34"/>
    <p:sldId id="987" r:id="rId35"/>
    <p:sldId id="2147474639" r:id="rId36"/>
    <p:sldId id="965" r:id="rId37"/>
    <p:sldId id="966" r:id="rId38"/>
    <p:sldId id="968" r:id="rId39"/>
    <p:sldId id="967" r:id="rId40"/>
    <p:sldId id="969" r:id="rId41"/>
    <p:sldId id="971" r:id="rId42"/>
    <p:sldId id="972" r:id="rId43"/>
    <p:sldId id="975" r:id="rId44"/>
    <p:sldId id="974" r:id="rId45"/>
    <p:sldId id="973" r:id="rId46"/>
    <p:sldId id="894" r:id="rId47"/>
    <p:sldId id="920" r:id="rId48"/>
    <p:sldId id="921" r:id="rId49"/>
    <p:sldId id="895" r:id="rId50"/>
    <p:sldId id="950" r:id="rId51"/>
    <p:sldId id="949" r:id="rId52"/>
    <p:sldId id="897" r:id="rId53"/>
    <p:sldId id="2147474645" r:id="rId54"/>
    <p:sldId id="872" r:id="rId55"/>
    <p:sldId id="2147474615" r:id="rId56"/>
    <p:sldId id="2147474611" r:id="rId57"/>
    <p:sldId id="2147474623" r:id="rId58"/>
    <p:sldId id="2147474617" r:id="rId59"/>
    <p:sldId id="2147474618" r:id="rId60"/>
    <p:sldId id="2147474619" r:id="rId61"/>
    <p:sldId id="2147474620" r:id="rId62"/>
    <p:sldId id="2147474632" r:id="rId63"/>
  </p:sldIdLst>
  <p:sldSz cx="18288000" cy="10287000"/>
  <p:notesSz cx="6858000" cy="9144000"/>
  <p:embeddedFontLst>
    <p:embeddedFont>
      <p:font typeface="ADLaM Display" panose="02010000000000000000" pitchFamily="2" charset="0"/>
      <p:regular r:id="rId65"/>
    </p:embeddedFont>
    <p:embeddedFont>
      <p:font typeface="Atkinson Hyperlegible" panose="020B0604020202020204" charset="0"/>
      <p:regular r:id="rId66"/>
    </p:embeddedFont>
    <p:embeddedFont>
      <p:font typeface="Atkinson Hyperlegible Bold" panose="020B0604020202020204" charset="0"/>
      <p:regular r:id="rId67"/>
    </p:embeddedFont>
    <p:embeddedFont>
      <p:font typeface="Cavolini" panose="03000502040302020204" pitchFamily="66" charset="0"/>
      <p:regular r:id="rId68"/>
      <p:bold r:id="rId69"/>
      <p:italic r:id="rId70"/>
      <p:boldItalic r:id="rId71"/>
    </p:embeddedFont>
    <p:embeddedFont>
      <p:font typeface="Trebuchet MS" panose="020B0603020202020204" pitchFamily="34" charset="0"/>
      <p:regular r:id="rId72"/>
      <p:bold r:id="rId73"/>
      <p:italic r:id="rId74"/>
      <p:boldItalic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88" userDrawn="1">
          <p15:clr>
            <a:srgbClr val="A4A3A4"/>
          </p15:clr>
        </p15:guide>
        <p15:guide id="2" pos="300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290EA52E-558F-29FE-A173-1A1CE7DE6998}" name="Natalie  Fischer" initials="NF" userId="S::natalie.fischer_lshtm.ac.uk#ext#@worldhealthorg.onmicrosoft.com::9450b5f0-3a06-43da-a453-d89915c879d2" providerId="AD"/>
  <p188:author id="{F00BE82E-B2FE-5A11-6DDD-DCC97C69DF34}" name="ALBERTI, Kathryn" initials="AK" userId="S::albertik@who.int::b6ab0193-bb89-4217-858a-2e968de9a597" providerId="AD"/>
  <p188:author id="{3E14C238-3407-E97D-EADE-ED75DDC8B04A}" name="DOMINGUEZ, Morgane" initials="DM" userId="S::mdominguez@who.int::d29c428e-ee62-4017-a838-521138d5b01c" providerId="AD"/>
  <p188:author id="{886B4A95-4D5C-D9FE-31C2-86AFC6B13117}" name="Marie-Laure  QUILICI" initials="MQ" userId="S::marie-laure.quilici_pasteur.fr#ext#@worldhealthorg.onmicrosoft.com::64e3560b-0d64-44cc-bb94-453fa14be284" providerId="AD"/>
  <p188:author id="{C86E1C9F-EDEA-A088-F630-D2A000C1EE51}" name="Andrew Azman" initials="AA" userId="S::aazman1_jh.edu#ext#@worldhealthorg.onmicrosoft.com::b2860add-2acb-47ce-8211-c7e248b4720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4DB1A9"/>
    <a:srgbClr val="209D94"/>
    <a:srgbClr val="F9ECD5"/>
    <a:srgbClr val="FFFFFF"/>
    <a:srgbClr val="D65532"/>
    <a:srgbClr val="68A490"/>
    <a:srgbClr val="FBE8D7"/>
    <a:srgbClr val="D1EBED"/>
    <a:srgbClr val="64B8B1"/>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6091C0-FFBC-4EEA-AA4A-479CA5B4C6CB}" v="1" dt="2025-02-21T15:11:02.9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73677" autoAdjust="0"/>
  </p:normalViewPr>
  <p:slideViewPr>
    <p:cSldViewPr snapToGrid="0">
      <p:cViewPr varScale="1">
        <p:scale>
          <a:sx n="55" d="100"/>
          <a:sy n="55" d="100"/>
        </p:scale>
        <p:origin x="1722" y="72"/>
      </p:cViewPr>
      <p:guideLst>
        <p:guide orient="horz" pos="3888"/>
        <p:guide pos="30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font" Target="fonts/font4.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10.fntdata"/><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microsoft.com/office/2018/10/relationships/authors" Targe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8.fntdata"/><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3.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font" Target="fonts/font7.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14E5FD2D-CBB5-4CCA-904B-CE69E81BD744}"/>
    <pc:docChg chg="undo custSel modSld">
      <pc:chgData name="DOMINGUEZ, Morgane" userId="d29c428e-ee62-4017-a838-521138d5b01c" providerId="ADAL" clId="{14E5FD2D-CBB5-4CCA-904B-CE69E81BD744}" dt="2025-02-16T09:50:38.633" v="606"/>
      <pc:docMkLst>
        <pc:docMk/>
      </pc:docMkLst>
      <pc:sldChg chg="delSp modSp mod modTransition delAnim modAnim modNotesTx">
        <pc:chgData name="DOMINGUEZ, Morgane" userId="d29c428e-ee62-4017-a838-521138d5b01c" providerId="ADAL" clId="{14E5FD2D-CBB5-4CCA-904B-CE69E81BD744}" dt="2025-02-16T09:49:42.221" v="598"/>
        <pc:sldMkLst>
          <pc:docMk/>
          <pc:sldMk cId="980395221" sldId="872"/>
        </pc:sldMkLst>
        <pc:spChg chg="mod">
          <ac:chgData name="DOMINGUEZ, Morgane" userId="d29c428e-ee62-4017-a838-521138d5b01c" providerId="ADAL" clId="{14E5FD2D-CBB5-4CCA-904B-CE69E81BD744}" dt="2025-02-16T09:40:15.031" v="532" actId="255"/>
          <ac:spMkLst>
            <pc:docMk/>
            <pc:sldMk cId="980395221" sldId="872"/>
            <ac:spMk id="16" creationId="{556711AE-8352-5115-FB13-09F1DA8487A4}"/>
          </ac:spMkLst>
        </pc:spChg>
      </pc:sldChg>
      <pc:sldChg chg="addSp delSp modSp mod modTransition delAnim modNotesTx">
        <pc:chgData name="DOMINGUEZ, Morgane" userId="d29c428e-ee62-4017-a838-521138d5b01c" providerId="ADAL" clId="{14E5FD2D-CBB5-4CCA-904B-CE69E81BD744}" dt="2025-02-16T09:43:13.904" v="551"/>
        <pc:sldMkLst>
          <pc:docMk/>
          <pc:sldMk cId="2372577413" sldId="878"/>
        </pc:sldMkLst>
        <pc:picChg chg="add mod">
          <ac:chgData name="DOMINGUEZ, Morgane" userId="d29c428e-ee62-4017-a838-521138d5b01c" providerId="ADAL" clId="{14E5FD2D-CBB5-4CCA-904B-CE69E81BD744}" dt="2025-02-16T09:31:30.527" v="462"/>
          <ac:picMkLst>
            <pc:docMk/>
            <pc:sldMk cId="2372577413" sldId="878"/>
            <ac:picMk id="5" creationId="{B16E45EE-3DF9-E927-D742-AE6809FA4302}"/>
          </ac:picMkLst>
        </pc:picChg>
      </pc:sldChg>
      <pc:sldChg chg="delSp modSp mod modTransition delAnim modAnim modNotesTx">
        <pc:chgData name="DOMINGUEZ, Morgane" userId="d29c428e-ee62-4017-a838-521138d5b01c" providerId="ADAL" clId="{14E5FD2D-CBB5-4CCA-904B-CE69E81BD744}" dt="2025-02-16T09:43:58.156" v="558"/>
        <pc:sldMkLst>
          <pc:docMk/>
          <pc:sldMk cId="2577796785" sldId="880"/>
        </pc:sldMkLst>
        <pc:spChg chg="mod">
          <ac:chgData name="DOMINGUEZ, Morgane" userId="d29c428e-ee62-4017-a838-521138d5b01c" providerId="ADAL" clId="{14E5FD2D-CBB5-4CCA-904B-CE69E81BD744}" dt="2025-02-16T09:32:32.100" v="470" actId="1076"/>
          <ac:spMkLst>
            <pc:docMk/>
            <pc:sldMk cId="2577796785" sldId="880"/>
            <ac:spMk id="2" creationId="{FB8FC7D5-273E-14B8-103E-0DB9B0618295}"/>
          </ac:spMkLst>
        </pc:spChg>
      </pc:sldChg>
      <pc:sldChg chg="delSp mod modTransition delAnim modNotesTx">
        <pc:chgData name="DOMINGUEZ, Morgane" userId="d29c428e-ee62-4017-a838-521138d5b01c" providerId="ADAL" clId="{14E5FD2D-CBB5-4CCA-904B-CE69E81BD744}" dt="2025-02-16T09:44:50.346" v="562"/>
        <pc:sldMkLst>
          <pc:docMk/>
          <pc:sldMk cId="1659211124" sldId="885"/>
        </pc:sldMkLst>
      </pc:sldChg>
      <pc:sldChg chg="delSp modSp mod modTransition delAnim modAnim modNotesTx">
        <pc:chgData name="DOMINGUEZ, Morgane" userId="d29c428e-ee62-4017-a838-521138d5b01c" providerId="ADAL" clId="{14E5FD2D-CBB5-4CCA-904B-CE69E81BD744}" dt="2025-02-16T09:43:51.515" v="557"/>
        <pc:sldMkLst>
          <pc:docMk/>
          <pc:sldMk cId="3367551984" sldId="886"/>
        </pc:sldMkLst>
        <pc:spChg chg="mod">
          <ac:chgData name="DOMINGUEZ, Morgane" userId="d29c428e-ee62-4017-a838-521138d5b01c" providerId="ADAL" clId="{14E5FD2D-CBB5-4CCA-904B-CE69E81BD744}" dt="2025-02-16T09:32:24.757" v="469" actId="255"/>
          <ac:spMkLst>
            <pc:docMk/>
            <pc:sldMk cId="3367551984" sldId="886"/>
            <ac:spMk id="9" creationId="{93D7901B-0156-EAE9-3965-3819DE43E506}"/>
          </ac:spMkLst>
        </pc:spChg>
      </pc:sldChg>
      <pc:sldChg chg="addSp delSp modSp mod modTransition delAnim modNotesTx">
        <pc:chgData name="DOMINGUEZ, Morgane" userId="d29c428e-ee62-4017-a838-521138d5b01c" providerId="ADAL" clId="{14E5FD2D-CBB5-4CCA-904B-CE69E81BD744}" dt="2025-02-16T09:45:54.267" v="569"/>
        <pc:sldMkLst>
          <pc:docMk/>
          <pc:sldMk cId="2514464122" sldId="889"/>
        </pc:sldMkLst>
        <pc:picChg chg="add mod ord">
          <ac:chgData name="DOMINGUEZ, Morgane" userId="d29c428e-ee62-4017-a838-521138d5b01c" providerId="ADAL" clId="{14E5FD2D-CBB5-4CCA-904B-CE69E81BD744}" dt="2025-02-16T09:34:04.908" v="484" actId="167"/>
          <ac:picMkLst>
            <pc:docMk/>
            <pc:sldMk cId="2514464122" sldId="889"/>
            <ac:picMk id="4" creationId="{C8890878-005E-D554-B778-5B0D3DDF1805}"/>
          </ac:picMkLst>
        </pc:picChg>
      </pc:sldChg>
      <pc:sldChg chg="delSp modSp mod modTransition delAnim modAnim modNotesTx">
        <pc:chgData name="DOMINGUEZ, Morgane" userId="d29c428e-ee62-4017-a838-521138d5b01c" providerId="ADAL" clId="{14E5FD2D-CBB5-4CCA-904B-CE69E81BD744}" dt="2025-02-16T09:46:02.029" v="570"/>
        <pc:sldMkLst>
          <pc:docMk/>
          <pc:sldMk cId="2304485107" sldId="890"/>
        </pc:sldMkLst>
        <pc:spChg chg="mod">
          <ac:chgData name="DOMINGUEZ, Morgane" userId="d29c428e-ee62-4017-a838-521138d5b01c" providerId="ADAL" clId="{14E5FD2D-CBB5-4CCA-904B-CE69E81BD744}" dt="2025-02-16T09:34:12.423" v="485" actId="1076"/>
          <ac:spMkLst>
            <pc:docMk/>
            <pc:sldMk cId="2304485107" sldId="890"/>
            <ac:spMk id="6" creationId="{291E3D9E-1EBC-AC85-E476-96C6614E731F}"/>
          </ac:spMkLst>
        </pc:spChg>
      </pc:sldChg>
      <pc:sldChg chg="delSp mod modTransition delAnim modNotesTx">
        <pc:chgData name="DOMINGUEZ, Morgane" userId="d29c428e-ee62-4017-a838-521138d5b01c" providerId="ADAL" clId="{14E5FD2D-CBB5-4CCA-904B-CE69E81BD744}" dt="2025-02-16T09:48:43.277" v="590"/>
        <pc:sldMkLst>
          <pc:docMk/>
          <pc:sldMk cId="3908767101" sldId="894"/>
        </pc:sldMkLst>
      </pc:sldChg>
      <pc:sldChg chg="addSp delSp modSp mod modTransition delAnim modNotesTx">
        <pc:chgData name="DOMINGUEZ, Morgane" userId="d29c428e-ee62-4017-a838-521138d5b01c" providerId="ADAL" clId="{14E5FD2D-CBB5-4CCA-904B-CE69E81BD744}" dt="2025-02-16T09:49:03.620" v="593"/>
        <pc:sldMkLst>
          <pc:docMk/>
          <pc:sldMk cId="716490604" sldId="895"/>
        </pc:sldMkLst>
        <pc:picChg chg="add mod ord">
          <ac:chgData name="DOMINGUEZ, Morgane" userId="d29c428e-ee62-4017-a838-521138d5b01c" providerId="ADAL" clId="{14E5FD2D-CBB5-4CCA-904B-CE69E81BD744}" dt="2025-02-16T09:39:35.269" v="526" actId="167"/>
          <ac:picMkLst>
            <pc:docMk/>
            <pc:sldMk cId="716490604" sldId="895"/>
            <ac:picMk id="4" creationId="{26B42FA4-5354-DF9C-AC2D-3C0EE2E2E49B}"/>
          </ac:picMkLst>
        </pc:picChg>
      </pc:sldChg>
      <pc:sldChg chg="delSp modSp mod modTransition delAnim modAnim modNotesTx">
        <pc:chgData name="DOMINGUEZ, Morgane" userId="d29c428e-ee62-4017-a838-521138d5b01c" providerId="ADAL" clId="{14E5FD2D-CBB5-4CCA-904B-CE69E81BD744}" dt="2025-02-16T09:49:24.405" v="596"/>
        <pc:sldMkLst>
          <pc:docMk/>
          <pc:sldMk cId="4091021066" sldId="897"/>
        </pc:sldMkLst>
        <pc:spChg chg="mod">
          <ac:chgData name="DOMINGUEZ, Morgane" userId="d29c428e-ee62-4017-a838-521138d5b01c" providerId="ADAL" clId="{14E5FD2D-CBB5-4CCA-904B-CE69E81BD744}" dt="2025-02-16T09:39:53.548" v="529" actId="1076"/>
          <ac:spMkLst>
            <pc:docMk/>
            <pc:sldMk cId="4091021066" sldId="897"/>
            <ac:spMk id="4" creationId="{F100A773-17F1-BB81-4138-A773D30F35C9}"/>
          </ac:spMkLst>
        </pc:spChg>
      </pc:sldChg>
      <pc:sldChg chg="delSp modSp mod modTransition delAnim modAnim modNotesTx">
        <pc:chgData name="DOMINGUEZ, Morgane" userId="d29c428e-ee62-4017-a838-521138d5b01c" providerId="ADAL" clId="{14E5FD2D-CBB5-4CCA-904B-CE69E81BD744}" dt="2025-02-16T09:45:12.500" v="565"/>
        <pc:sldMkLst>
          <pc:docMk/>
          <pc:sldMk cId="2808128518" sldId="911"/>
        </pc:sldMkLst>
        <pc:spChg chg="mod">
          <ac:chgData name="DOMINGUEZ, Morgane" userId="d29c428e-ee62-4017-a838-521138d5b01c" providerId="ADAL" clId="{14E5FD2D-CBB5-4CCA-904B-CE69E81BD744}" dt="2025-02-16T09:33:12.346" v="477" actId="1076"/>
          <ac:spMkLst>
            <pc:docMk/>
            <pc:sldMk cId="2808128518" sldId="911"/>
            <ac:spMk id="3" creationId="{08D3EE46-23BB-8594-5B7E-777E669BEAD0}"/>
          </ac:spMkLst>
        </pc:spChg>
      </pc:sldChg>
      <pc:sldChg chg="delSp modSp mod modTransition delAnim modAnim modNotesTx">
        <pc:chgData name="DOMINGUEZ, Morgane" userId="d29c428e-ee62-4017-a838-521138d5b01c" providerId="ADAL" clId="{14E5FD2D-CBB5-4CCA-904B-CE69E81BD744}" dt="2025-02-16T09:45:19.984" v="566"/>
        <pc:sldMkLst>
          <pc:docMk/>
          <pc:sldMk cId="1518485166" sldId="916"/>
        </pc:sldMkLst>
        <pc:spChg chg="mod">
          <ac:chgData name="DOMINGUEZ, Morgane" userId="d29c428e-ee62-4017-a838-521138d5b01c" providerId="ADAL" clId="{14E5FD2D-CBB5-4CCA-904B-CE69E81BD744}" dt="2025-02-16T09:33:24.142" v="478" actId="1076"/>
          <ac:spMkLst>
            <pc:docMk/>
            <pc:sldMk cId="1518485166" sldId="916"/>
            <ac:spMk id="7" creationId="{95042B14-BD3C-8166-A18A-1FE12CBF66D0}"/>
          </ac:spMkLst>
        </pc:spChg>
      </pc:sldChg>
      <pc:sldChg chg="delSp modSp mod modTransition delAnim modAnim modNotesTx">
        <pc:chgData name="DOMINGUEZ, Morgane" userId="d29c428e-ee62-4017-a838-521138d5b01c" providerId="ADAL" clId="{14E5FD2D-CBB5-4CCA-904B-CE69E81BD744}" dt="2025-02-16T09:45:33.499" v="567"/>
        <pc:sldMkLst>
          <pc:docMk/>
          <pc:sldMk cId="927540140" sldId="917"/>
        </pc:sldMkLst>
        <pc:spChg chg="mod">
          <ac:chgData name="DOMINGUEZ, Morgane" userId="d29c428e-ee62-4017-a838-521138d5b01c" providerId="ADAL" clId="{14E5FD2D-CBB5-4CCA-904B-CE69E81BD744}" dt="2025-02-16T09:33:34.219" v="479" actId="1076"/>
          <ac:spMkLst>
            <pc:docMk/>
            <pc:sldMk cId="927540140" sldId="917"/>
            <ac:spMk id="4" creationId="{5273BB3B-6B91-893D-39E1-31D5030FCFFB}"/>
          </ac:spMkLst>
        </pc:spChg>
      </pc:sldChg>
      <pc:sldChg chg="delSp modSp mod modTransition delAnim modAnim modNotesTx">
        <pc:chgData name="DOMINGUEZ, Morgane" userId="d29c428e-ee62-4017-a838-521138d5b01c" providerId="ADAL" clId="{14E5FD2D-CBB5-4CCA-904B-CE69E81BD744}" dt="2025-02-16T09:48:51.433" v="591"/>
        <pc:sldMkLst>
          <pc:docMk/>
          <pc:sldMk cId="698320955" sldId="920"/>
        </pc:sldMkLst>
        <pc:spChg chg="mod">
          <ac:chgData name="DOMINGUEZ, Morgane" userId="d29c428e-ee62-4017-a838-521138d5b01c" providerId="ADAL" clId="{14E5FD2D-CBB5-4CCA-904B-CE69E81BD744}" dt="2025-02-16T09:39:16.005" v="521" actId="1076"/>
          <ac:spMkLst>
            <pc:docMk/>
            <pc:sldMk cId="698320955" sldId="920"/>
            <ac:spMk id="10" creationId="{B4694C63-D78B-0C07-B3CD-8B06C8B5CE6D}"/>
          </ac:spMkLst>
        </pc:spChg>
      </pc:sldChg>
      <pc:sldChg chg="delSp modSp mod modTransition delAnim modAnim modNotesTx">
        <pc:chgData name="DOMINGUEZ, Morgane" userId="d29c428e-ee62-4017-a838-521138d5b01c" providerId="ADAL" clId="{14E5FD2D-CBB5-4CCA-904B-CE69E81BD744}" dt="2025-02-16T09:48:57.230" v="592"/>
        <pc:sldMkLst>
          <pc:docMk/>
          <pc:sldMk cId="3257233512" sldId="921"/>
        </pc:sldMkLst>
        <pc:spChg chg="mod">
          <ac:chgData name="DOMINGUEZ, Morgane" userId="d29c428e-ee62-4017-a838-521138d5b01c" providerId="ADAL" clId="{14E5FD2D-CBB5-4CCA-904B-CE69E81BD744}" dt="2025-02-16T09:39:23.348" v="522" actId="1076"/>
          <ac:spMkLst>
            <pc:docMk/>
            <pc:sldMk cId="3257233512" sldId="921"/>
            <ac:spMk id="6" creationId="{83F490A1-6338-43B6-AC2A-CA957ED06FB5}"/>
          </ac:spMkLst>
        </pc:spChg>
      </pc:sldChg>
      <pc:sldChg chg="delSp modSp mod modTransition delAnim modAnim modNotesTx">
        <pc:chgData name="DOMINGUEZ, Morgane" userId="d29c428e-ee62-4017-a838-521138d5b01c" providerId="ADAL" clId="{14E5FD2D-CBB5-4CCA-904B-CE69E81BD744}" dt="2025-02-16T09:49:17.955" v="595"/>
        <pc:sldMkLst>
          <pc:docMk/>
          <pc:sldMk cId="191595185" sldId="949"/>
        </pc:sldMkLst>
        <pc:spChg chg="mod">
          <ac:chgData name="DOMINGUEZ, Morgane" userId="d29c428e-ee62-4017-a838-521138d5b01c" providerId="ADAL" clId="{14E5FD2D-CBB5-4CCA-904B-CE69E81BD744}" dt="2025-02-16T09:39:47.565" v="528" actId="1076"/>
          <ac:spMkLst>
            <pc:docMk/>
            <pc:sldMk cId="191595185" sldId="949"/>
            <ac:spMk id="5" creationId="{3807E7DA-01A2-B068-814D-AC8B06048335}"/>
          </ac:spMkLst>
        </pc:spChg>
      </pc:sldChg>
      <pc:sldChg chg="delSp modSp mod modTransition delAnim modAnim modNotesTx">
        <pc:chgData name="DOMINGUEZ, Morgane" userId="d29c428e-ee62-4017-a838-521138d5b01c" providerId="ADAL" clId="{14E5FD2D-CBB5-4CCA-904B-CE69E81BD744}" dt="2025-02-16T09:49:10.846" v="594"/>
        <pc:sldMkLst>
          <pc:docMk/>
          <pc:sldMk cId="2451646482" sldId="950"/>
        </pc:sldMkLst>
        <pc:spChg chg="mod">
          <ac:chgData name="DOMINGUEZ, Morgane" userId="d29c428e-ee62-4017-a838-521138d5b01c" providerId="ADAL" clId="{14E5FD2D-CBB5-4CCA-904B-CE69E81BD744}" dt="2025-02-16T09:39:41.456" v="527" actId="1076"/>
          <ac:spMkLst>
            <pc:docMk/>
            <pc:sldMk cId="2451646482" sldId="950"/>
            <ac:spMk id="7" creationId="{FC09D756-CEE0-3382-8F4C-F48E78C94DE6}"/>
          </ac:spMkLst>
        </pc:spChg>
      </pc:sldChg>
      <pc:sldChg chg="delSp mod modTransition delAnim modNotesTx">
        <pc:chgData name="DOMINGUEZ, Morgane" userId="d29c428e-ee62-4017-a838-521138d5b01c" providerId="ADAL" clId="{14E5FD2D-CBB5-4CCA-904B-CE69E81BD744}" dt="2025-02-16T09:43:45.407" v="556"/>
        <pc:sldMkLst>
          <pc:docMk/>
          <pc:sldMk cId="196352555" sldId="955"/>
        </pc:sldMkLst>
      </pc:sldChg>
      <pc:sldChg chg="delSp modSp mod modTransition delAnim modAnim modNotesTx">
        <pc:chgData name="DOMINGUEZ, Morgane" userId="d29c428e-ee62-4017-a838-521138d5b01c" providerId="ADAL" clId="{14E5FD2D-CBB5-4CCA-904B-CE69E81BD744}" dt="2025-02-16T09:45:41.920" v="568"/>
        <pc:sldMkLst>
          <pc:docMk/>
          <pc:sldMk cId="1832614266" sldId="964"/>
        </pc:sldMkLst>
        <pc:spChg chg="mod">
          <ac:chgData name="DOMINGUEZ, Morgane" userId="d29c428e-ee62-4017-a838-521138d5b01c" providerId="ADAL" clId="{14E5FD2D-CBB5-4CCA-904B-CE69E81BD744}" dt="2025-02-16T09:33:51.425" v="480" actId="1076"/>
          <ac:spMkLst>
            <pc:docMk/>
            <pc:sldMk cId="1832614266" sldId="964"/>
            <ac:spMk id="9" creationId="{9ABB4242-0B9F-C8C8-A18A-E4C22BC4EBEC}"/>
          </ac:spMkLst>
        </pc:spChg>
      </pc:sldChg>
      <pc:sldChg chg="delSp modSp mod modTransition delAnim modAnim modNotesTx">
        <pc:chgData name="DOMINGUEZ, Morgane" userId="d29c428e-ee62-4017-a838-521138d5b01c" providerId="ADAL" clId="{14E5FD2D-CBB5-4CCA-904B-CE69E81BD744}" dt="2025-02-16T09:47:22.254" v="580"/>
        <pc:sldMkLst>
          <pc:docMk/>
          <pc:sldMk cId="2528223505" sldId="965"/>
        </pc:sldMkLst>
        <pc:spChg chg="mod">
          <ac:chgData name="DOMINGUEZ, Morgane" userId="d29c428e-ee62-4017-a838-521138d5b01c" providerId="ADAL" clId="{14E5FD2D-CBB5-4CCA-904B-CE69E81BD744}" dt="2025-02-16T09:36:56.822" v="510" actId="1076"/>
          <ac:spMkLst>
            <pc:docMk/>
            <pc:sldMk cId="2528223505" sldId="965"/>
            <ac:spMk id="16" creationId="{6D8F95BE-4AC1-7D59-955F-6A694C72DA2D}"/>
          </ac:spMkLst>
        </pc:spChg>
      </pc:sldChg>
      <pc:sldChg chg="delSp modSp mod modTransition delAnim modAnim modNotesTx">
        <pc:chgData name="DOMINGUEZ, Morgane" userId="d29c428e-ee62-4017-a838-521138d5b01c" providerId="ADAL" clId="{14E5FD2D-CBB5-4CCA-904B-CE69E81BD744}" dt="2025-02-16T09:47:28.771" v="581"/>
        <pc:sldMkLst>
          <pc:docMk/>
          <pc:sldMk cId="748486636" sldId="966"/>
        </pc:sldMkLst>
        <pc:spChg chg="mod">
          <ac:chgData name="DOMINGUEZ, Morgane" userId="d29c428e-ee62-4017-a838-521138d5b01c" providerId="ADAL" clId="{14E5FD2D-CBB5-4CCA-904B-CE69E81BD744}" dt="2025-02-16T09:37:02.556" v="511" actId="1076"/>
          <ac:spMkLst>
            <pc:docMk/>
            <pc:sldMk cId="748486636" sldId="966"/>
            <ac:spMk id="8" creationId="{1061CB22-B5B6-4DEE-C556-DD0E3168079C}"/>
          </ac:spMkLst>
        </pc:spChg>
      </pc:sldChg>
      <pc:sldChg chg="delSp modSp mod modTransition delAnim modAnim modNotesTx">
        <pc:chgData name="DOMINGUEZ, Morgane" userId="d29c428e-ee62-4017-a838-521138d5b01c" providerId="ADAL" clId="{14E5FD2D-CBB5-4CCA-904B-CE69E81BD744}" dt="2025-02-16T09:47:43.189" v="583"/>
        <pc:sldMkLst>
          <pc:docMk/>
          <pc:sldMk cId="3670239687" sldId="967"/>
        </pc:sldMkLst>
        <pc:spChg chg="mod">
          <ac:chgData name="DOMINGUEZ, Morgane" userId="d29c428e-ee62-4017-a838-521138d5b01c" providerId="ADAL" clId="{14E5FD2D-CBB5-4CCA-904B-CE69E81BD744}" dt="2025-02-16T09:37:23.898" v="513" actId="1076"/>
          <ac:spMkLst>
            <pc:docMk/>
            <pc:sldMk cId="3670239687" sldId="967"/>
            <ac:spMk id="6" creationId="{30D8060D-4877-DE87-D082-C19583F3C176}"/>
          </ac:spMkLst>
        </pc:spChg>
      </pc:sldChg>
      <pc:sldChg chg="delSp modSp mod modTransition delAnim modAnim modNotesTx">
        <pc:chgData name="DOMINGUEZ, Morgane" userId="d29c428e-ee62-4017-a838-521138d5b01c" providerId="ADAL" clId="{14E5FD2D-CBB5-4CCA-904B-CE69E81BD744}" dt="2025-02-16T09:47:36.225" v="582"/>
        <pc:sldMkLst>
          <pc:docMk/>
          <pc:sldMk cId="2755667425" sldId="968"/>
        </pc:sldMkLst>
        <pc:spChg chg="mod">
          <ac:chgData name="DOMINGUEZ, Morgane" userId="d29c428e-ee62-4017-a838-521138d5b01c" providerId="ADAL" clId="{14E5FD2D-CBB5-4CCA-904B-CE69E81BD744}" dt="2025-02-16T09:37:15.164" v="512" actId="1076"/>
          <ac:spMkLst>
            <pc:docMk/>
            <pc:sldMk cId="2755667425" sldId="968"/>
            <ac:spMk id="3" creationId="{11C10A9F-3415-520B-7A00-C4C1D32860F2}"/>
          </ac:spMkLst>
        </pc:spChg>
      </pc:sldChg>
      <pc:sldChg chg="delSp modSp mod modTransition delAnim modAnim modNotesTx">
        <pc:chgData name="DOMINGUEZ, Morgane" userId="d29c428e-ee62-4017-a838-521138d5b01c" providerId="ADAL" clId="{14E5FD2D-CBB5-4CCA-904B-CE69E81BD744}" dt="2025-02-16T09:47:50.286" v="584"/>
        <pc:sldMkLst>
          <pc:docMk/>
          <pc:sldMk cId="850579058" sldId="969"/>
        </pc:sldMkLst>
        <pc:spChg chg="mod">
          <ac:chgData name="DOMINGUEZ, Morgane" userId="d29c428e-ee62-4017-a838-521138d5b01c" providerId="ADAL" clId="{14E5FD2D-CBB5-4CCA-904B-CE69E81BD744}" dt="2025-02-16T09:37:32.631" v="514" actId="1076"/>
          <ac:spMkLst>
            <pc:docMk/>
            <pc:sldMk cId="850579058" sldId="969"/>
            <ac:spMk id="6" creationId="{11164583-1FB7-56E3-C0A9-45E8B003CB47}"/>
          </ac:spMkLst>
        </pc:spChg>
      </pc:sldChg>
      <pc:sldChg chg="delSp modSp mod modTransition delAnim modAnim modNotesTx">
        <pc:chgData name="DOMINGUEZ, Morgane" userId="d29c428e-ee62-4017-a838-521138d5b01c" providerId="ADAL" clId="{14E5FD2D-CBB5-4CCA-904B-CE69E81BD744}" dt="2025-02-16T09:47:57.873" v="585"/>
        <pc:sldMkLst>
          <pc:docMk/>
          <pc:sldMk cId="2329765642" sldId="971"/>
        </pc:sldMkLst>
        <pc:spChg chg="mod">
          <ac:chgData name="DOMINGUEZ, Morgane" userId="d29c428e-ee62-4017-a838-521138d5b01c" providerId="ADAL" clId="{14E5FD2D-CBB5-4CCA-904B-CE69E81BD744}" dt="2025-02-16T09:37:39.849" v="515" actId="1076"/>
          <ac:spMkLst>
            <pc:docMk/>
            <pc:sldMk cId="2329765642" sldId="971"/>
            <ac:spMk id="3" creationId="{7296F479-BAC2-0F84-2967-0F2FE0AAEFE3}"/>
          </ac:spMkLst>
        </pc:spChg>
      </pc:sldChg>
      <pc:sldChg chg="delSp modSp mod modTransition delAnim modAnim modNotesTx">
        <pc:chgData name="DOMINGUEZ, Morgane" userId="d29c428e-ee62-4017-a838-521138d5b01c" providerId="ADAL" clId="{14E5FD2D-CBB5-4CCA-904B-CE69E81BD744}" dt="2025-02-16T09:48:09.519" v="586"/>
        <pc:sldMkLst>
          <pc:docMk/>
          <pc:sldMk cId="1532404146" sldId="972"/>
        </pc:sldMkLst>
        <pc:spChg chg="mod">
          <ac:chgData name="DOMINGUEZ, Morgane" userId="d29c428e-ee62-4017-a838-521138d5b01c" providerId="ADAL" clId="{14E5FD2D-CBB5-4CCA-904B-CE69E81BD744}" dt="2025-02-16T09:37:46.068" v="516" actId="1076"/>
          <ac:spMkLst>
            <pc:docMk/>
            <pc:sldMk cId="1532404146" sldId="972"/>
            <ac:spMk id="10" creationId="{EAD5374C-DBE5-9297-C23A-3D4B9C29E4D7}"/>
          </ac:spMkLst>
        </pc:spChg>
      </pc:sldChg>
      <pc:sldChg chg="delSp modSp mod modTransition delAnim modAnim modNotesTx">
        <pc:chgData name="DOMINGUEZ, Morgane" userId="d29c428e-ee62-4017-a838-521138d5b01c" providerId="ADAL" clId="{14E5FD2D-CBB5-4CCA-904B-CE69E81BD744}" dt="2025-02-16T09:48:36.291" v="589"/>
        <pc:sldMkLst>
          <pc:docMk/>
          <pc:sldMk cId="456059685" sldId="973"/>
        </pc:sldMkLst>
        <pc:spChg chg="mod">
          <ac:chgData name="DOMINGUEZ, Morgane" userId="d29c428e-ee62-4017-a838-521138d5b01c" providerId="ADAL" clId="{14E5FD2D-CBB5-4CCA-904B-CE69E81BD744}" dt="2025-02-16T09:38:13.712" v="519" actId="1076"/>
          <ac:spMkLst>
            <pc:docMk/>
            <pc:sldMk cId="456059685" sldId="973"/>
            <ac:spMk id="24" creationId="{F7751AB0-5ED1-EBA6-7C4B-BF2A6404D8DC}"/>
          </ac:spMkLst>
        </pc:spChg>
      </pc:sldChg>
      <pc:sldChg chg="delSp modSp mod modTransition delAnim modAnim modNotesTx">
        <pc:chgData name="DOMINGUEZ, Morgane" userId="d29c428e-ee62-4017-a838-521138d5b01c" providerId="ADAL" clId="{14E5FD2D-CBB5-4CCA-904B-CE69E81BD744}" dt="2025-02-16T09:48:29.015" v="588"/>
        <pc:sldMkLst>
          <pc:docMk/>
          <pc:sldMk cId="1961668693" sldId="974"/>
        </pc:sldMkLst>
        <pc:spChg chg="mod">
          <ac:chgData name="DOMINGUEZ, Morgane" userId="d29c428e-ee62-4017-a838-521138d5b01c" providerId="ADAL" clId="{14E5FD2D-CBB5-4CCA-904B-CE69E81BD744}" dt="2025-02-16T09:37:58.051" v="518" actId="1076"/>
          <ac:spMkLst>
            <pc:docMk/>
            <pc:sldMk cId="1961668693" sldId="974"/>
            <ac:spMk id="5" creationId="{8356868A-E7B6-4797-B4A5-0E9B9162327B}"/>
          </ac:spMkLst>
        </pc:spChg>
      </pc:sldChg>
      <pc:sldChg chg="delSp modSp mod modTransition delAnim modAnim modNotesTx">
        <pc:chgData name="DOMINGUEZ, Morgane" userId="d29c428e-ee62-4017-a838-521138d5b01c" providerId="ADAL" clId="{14E5FD2D-CBB5-4CCA-904B-CE69E81BD744}" dt="2025-02-16T09:48:19.050" v="587"/>
        <pc:sldMkLst>
          <pc:docMk/>
          <pc:sldMk cId="565080123" sldId="975"/>
        </pc:sldMkLst>
        <pc:spChg chg="mod">
          <ac:chgData name="DOMINGUEZ, Morgane" userId="d29c428e-ee62-4017-a838-521138d5b01c" providerId="ADAL" clId="{14E5FD2D-CBB5-4CCA-904B-CE69E81BD744}" dt="2025-02-16T09:37:52.083" v="517" actId="1076"/>
          <ac:spMkLst>
            <pc:docMk/>
            <pc:sldMk cId="565080123" sldId="975"/>
            <ac:spMk id="5" creationId="{793F2494-AB2B-C78E-186A-64CA48F65E09}"/>
          </ac:spMkLst>
        </pc:spChg>
      </pc:sldChg>
      <pc:sldChg chg="delSp modSp mod modTransition delAnim modAnim modNotesTx">
        <pc:chgData name="DOMINGUEZ, Morgane" userId="d29c428e-ee62-4017-a838-521138d5b01c" providerId="ADAL" clId="{14E5FD2D-CBB5-4CCA-904B-CE69E81BD744}" dt="2025-02-16T09:46:10.001" v="571"/>
        <pc:sldMkLst>
          <pc:docMk/>
          <pc:sldMk cId="3415244038" sldId="976"/>
        </pc:sldMkLst>
        <pc:spChg chg="mod">
          <ac:chgData name="DOMINGUEZ, Morgane" userId="d29c428e-ee62-4017-a838-521138d5b01c" providerId="ADAL" clId="{14E5FD2D-CBB5-4CCA-904B-CE69E81BD744}" dt="2025-02-16T09:34:19.688" v="486" actId="1076"/>
          <ac:spMkLst>
            <pc:docMk/>
            <pc:sldMk cId="3415244038" sldId="976"/>
            <ac:spMk id="2" creationId="{D4BECF9A-0167-4810-3882-C01487B5C58C}"/>
          </ac:spMkLst>
        </pc:spChg>
      </pc:sldChg>
      <pc:sldChg chg="delSp modSp mod modTransition delAnim modAnim modNotesTx">
        <pc:chgData name="DOMINGUEZ, Morgane" userId="d29c428e-ee62-4017-a838-521138d5b01c" providerId="ADAL" clId="{14E5FD2D-CBB5-4CCA-904B-CE69E81BD744}" dt="2025-02-16T09:46:48.863" v="576"/>
        <pc:sldMkLst>
          <pc:docMk/>
          <pc:sldMk cId="293871047" sldId="978"/>
        </pc:sldMkLst>
        <pc:spChg chg="mod">
          <ac:chgData name="DOMINGUEZ, Morgane" userId="d29c428e-ee62-4017-a838-521138d5b01c" providerId="ADAL" clId="{14E5FD2D-CBB5-4CCA-904B-CE69E81BD744}" dt="2025-02-16T09:35:00.254" v="493" actId="1076"/>
          <ac:spMkLst>
            <pc:docMk/>
            <pc:sldMk cId="293871047" sldId="978"/>
            <ac:spMk id="7" creationId="{752C969B-3204-04BA-097B-458F6F441BBD}"/>
          </ac:spMkLst>
        </pc:spChg>
      </pc:sldChg>
      <pc:sldChg chg="delSp modSp mod modTransition delAnim modAnim modNotesTx">
        <pc:chgData name="DOMINGUEZ, Morgane" userId="d29c428e-ee62-4017-a838-521138d5b01c" providerId="ADAL" clId="{14E5FD2D-CBB5-4CCA-904B-CE69E81BD744}" dt="2025-02-16T09:44:44.378" v="561"/>
        <pc:sldMkLst>
          <pc:docMk/>
          <pc:sldMk cId="0" sldId="979"/>
        </pc:sldMkLst>
        <pc:spChg chg="mod">
          <ac:chgData name="DOMINGUEZ, Morgane" userId="d29c428e-ee62-4017-a838-521138d5b01c" providerId="ADAL" clId="{14E5FD2D-CBB5-4CCA-904B-CE69E81BD744}" dt="2025-02-16T09:32:52.035" v="473" actId="1076"/>
          <ac:spMkLst>
            <pc:docMk/>
            <pc:sldMk cId="0" sldId="979"/>
            <ac:spMk id="4" creationId="{7FB48F49-6623-B2D3-E9C1-279E3FFDDF22}"/>
          </ac:spMkLst>
        </pc:spChg>
      </pc:sldChg>
      <pc:sldChg chg="delSp modSp mod modTransition delAnim modAnim modNotesTx">
        <pc:chgData name="DOMINGUEZ, Morgane" userId="d29c428e-ee62-4017-a838-521138d5b01c" providerId="ADAL" clId="{14E5FD2D-CBB5-4CCA-904B-CE69E81BD744}" dt="2025-02-16T09:46:17.047" v="572"/>
        <pc:sldMkLst>
          <pc:docMk/>
          <pc:sldMk cId="478810068" sldId="981"/>
        </pc:sldMkLst>
        <pc:spChg chg="mod">
          <ac:chgData name="DOMINGUEZ, Morgane" userId="d29c428e-ee62-4017-a838-521138d5b01c" providerId="ADAL" clId="{14E5FD2D-CBB5-4CCA-904B-CE69E81BD744}" dt="2025-02-16T09:34:34.390" v="489" actId="1076"/>
          <ac:spMkLst>
            <pc:docMk/>
            <pc:sldMk cId="478810068" sldId="981"/>
            <ac:spMk id="9" creationId="{B846F62A-BC3A-AF45-AFEE-087B7DBB9FF2}"/>
          </ac:spMkLst>
        </pc:spChg>
        <pc:spChg chg="mod">
          <ac:chgData name="DOMINGUEZ, Morgane" userId="d29c428e-ee62-4017-a838-521138d5b01c" providerId="ADAL" clId="{14E5FD2D-CBB5-4CCA-904B-CE69E81BD744}" dt="2025-02-16T09:34:27.672" v="488" actId="1076"/>
          <ac:spMkLst>
            <pc:docMk/>
            <pc:sldMk cId="478810068" sldId="981"/>
            <ac:spMk id="21" creationId="{3B154760-9AA8-13FC-0DDE-1FB26F4729A3}"/>
          </ac:spMkLst>
        </pc:spChg>
      </pc:sldChg>
      <pc:sldChg chg="delSp modSp mod modTransition delAnim modAnim modNotesTx">
        <pc:chgData name="DOMINGUEZ, Morgane" userId="d29c428e-ee62-4017-a838-521138d5b01c" providerId="ADAL" clId="{14E5FD2D-CBB5-4CCA-904B-CE69E81BD744}" dt="2025-02-16T09:46:34.505" v="574"/>
        <pc:sldMkLst>
          <pc:docMk/>
          <pc:sldMk cId="106678815" sldId="983"/>
        </pc:sldMkLst>
        <pc:spChg chg="mod">
          <ac:chgData name="DOMINGUEZ, Morgane" userId="d29c428e-ee62-4017-a838-521138d5b01c" providerId="ADAL" clId="{14E5FD2D-CBB5-4CCA-904B-CE69E81BD744}" dt="2025-02-16T09:34:46.943" v="491" actId="1076"/>
          <ac:spMkLst>
            <pc:docMk/>
            <pc:sldMk cId="106678815" sldId="983"/>
            <ac:spMk id="4" creationId="{811C6713-96AA-F98B-B2E1-38C9A90FF94D}"/>
          </ac:spMkLst>
        </pc:spChg>
      </pc:sldChg>
      <pc:sldChg chg="delSp modSp mod modTransition delAnim modAnim modNotesTx">
        <pc:chgData name="DOMINGUEZ, Morgane" userId="d29c428e-ee62-4017-a838-521138d5b01c" providerId="ADAL" clId="{14E5FD2D-CBB5-4CCA-904B-CE69E81BD744}" dt="2025-02-16T09:46:26.006" v="573"/>
        <pc:sldMkLst>
          <pc:docMk/>
          <pc:sldMk cId="1385475963" sldId="984"/>
        </pc:sldMkLst>
        <pc:spChg chg="mod">
          <ac:chgData name="DOMINGUEZ, Morgane" userId="d29c428e-ee62-4017-a838-521138d5b01c" providerId="ADAL" clId="{14E5FD2D-CBB5-4CCA-904B-CE69E81BD744}" dt="2025-02-16T09:34:40.761" v="490" actId="1076"/>
          <ac:spMkLst>
            <pc:docMk/>
            <pc:sldMk cId="1385475963" sldId="984"/>
            <ac:spMk id="4" creationId="{DFEC068C-C37E-744E-014E-886864C9CDB9}"/>
          </ac:spMkLst>
        </pc:spChg>
      </pc:sldChg>
      <pc:sldChg chg="addSp delSp modSp mod modTransition delAnim modAnim modNotesTx">
        <pc:chgData name="DOMINGUEZ, Morgane" userId="d29c428e-ee62-4017-a838-521138d5b01c" providerId="ADAL" clId="{14E5FD2D-CBB5-4CCA-904B-CE69E81BD744}" dt="2025-02-16T09:46:58.800" v="577"/>
        <pc:sldMkLst>
          <pc:docMk/>
          <pc:sldMk cId="808913271" sldId="985"/>
        </pc:sldMkLst>
        <pc:spChg chg="mod">
          <ac:chgData name="DOMINGUEZ, Morgane" userId="d29c428e-ee62-4017-a838-521138d5b01c" providerId="ADAL" clId="{14E5FD2D-CBB5-4CCA-904B-CE69E81BD744}" dt="2025-02-16T09:36:35.953" v="507" actId="1076"/>
          <ac:spMkLst>
            <pc:docMk/>
            <pc:sldMk cId="808913271" sldId="985"/>
            <ac:spMk id="9" creationId="{15E915A1-B9FC-E74D-0FFE-4923FE5DC233}"/>
          </ac:spMkLst>
        </pc:spChg>
        <pc:spChg chg="mod">
          <ac:chgData name="DOMINGUEZ, Morgane" userId="d29c428e-ee62-4017-a838-521138d5b01c" providerId="ADAL" clId="{14E5FD2D-CBB5-4CCA-904B-CE69E81BD744}" dt="2025-02-16T09:35:58.445" v="502" actId="1076"/>
          <ac:spMkLst>
            <pc:docMk/>
            <pc:sldMk cId="808913271" sldId="985"/>
            <ac:spMk id="26" creationId="{66A8155B-FAB7-B51C-4D19-0A5C3A98D028}"/>
          </ac:spMkLst>
        </pc:spChg>
        <pc:spChg chg="mod">
          <ac:chgData name="DOMINGUEZ, Morgane" userId="d29c428e-ee62-4017-a838-521138d5b01c" providerId="ADAL" clId="{14E5FD2D-CBB5-4CCA-904B-CE69E81BD744}" dt="2025-02-16T09:36:15.127" v="506"/>
          <ac:spMkLst>
            <pc:docMk/>
            <pc:sldMk cId="808913271" sldId="985"/>
            <ac:spMk id="40" creationId="{7EB75DF4-CBCE-8917-7AC1-10628E7D5B04}"/>
          </ac:spMkLst>
        </pc:spChg>
        <pc:grpChg chg="add del mod">
          <ac:chgData name="DOMINGUEZ, Morgane" userId="d29c428e-ee62-4017-a838-521138d5b01c" providerId="ADAL" clId="{14E5FD2D-CBB5-4CCA-904B-CE69E81BD744}" dt="2025-02-16T09:36:04.940" v="504" actId="1076"/>
          <ac:grpSpMkLst>
            <pc:docMk/>
            <pc:sldMk cId="808913271" sldId="985"/>
            <ac:grpSpMk id="36" creationId="{00C30515-A088-B84A-6FC9-72CE50A64392}"/>
          </ac:grpSpMkLst>
        </pc:grpChg>
        <pc:grpChg chg="add mod">
          <ac:chgData name="DOMINGUEZ, Morgane" userId="d29c428e-ee62-4017-a838-521138d5b01c" providerId="ADAL" clId="{14E5FD2D-CBB5-4CCA-904B-CE69E81BD744}" dt="2025-02-16T09:36:15.127" v="506"/>
          <ac:grpSpMkLst>
            <pc:docMk/>
            <pc:sldMk cId="808913271" sldId="985"/>
            <ac:grpSpMk id="38" creationId="{5FAAAFDF-1084-2B22-405B-F39F0BAC52E9}"/>
          </ac:grpSpMkLst>
        </pc:grpChg>
        <pc:picChg chg="mod">
          <ac:chgData name="DOMINGUEZ, Morgane" userId="d29c428e-ee62-4017-a838-521138d5b01c" providerId="ADAL" clId="{14E5FD2D-CBB5-4CCA-904B-CE69E81BD744}" dt="2025-02-16T09:36:15.127" v="506"/>
          <ac:picMkLst>
            <pc:docMk/>
            <pc:sldMk cId="808913271" sldId="985"/>
            <ac:picMk id="39" creationId="{545F0BDB-4973-FEFD-8EC3-A9A0A1D5556D}"/>
          </ac:picMkLst>
        </pc:picChg>
        <pc:picChg chg="mod">
          <ac:chgData name="DOMINGUEZ, Morgane" userId="d29c428e-ee62-4017-a838-521138d5b01c" providerId="ADAL" clId="{14E5FD2D-CBB5-4CCA-904B-CE69E81BD744}" dt="2025-02-16T09:36:15.127" v="506"/>
          <ac:picMkLst>
            <pc:docMk/>
            <pc:sldMk cId="808913271" sldId="985"/>
            <ac:picMk id="41" creationId="{0A435E3F-E4D5-F29B-7C2D-14B513441A0F}"/>
          </ac:picMkLst>
        </pc:picChg>
      </pc:sldChg>
      <pc:sldChg chg="delSp modSp mod modTransition delAnim modAnim modNotesTx">
        <pc:chgData name="DOMINGUEZ, Morgane" userId="d29c428e-ee62-4017-a838-521138d5b01c" providerId="ADAL" clId="{14E5FD2D-CBB5-4CCA-904B-CE69E81BD744}" dt="2025-02-16T09:46:41.098" v="575"/>
        <pc:sldMkLst>
          <pc:docMk/>
          <pc:sldMk cId="3269433195" sldId="986"/>
        </pc:sldMkLst>
        <pc:spChg chg="mod">
          <ac:chgData name="DOMINGUEZ, Morgane" userId="d29c428e-ee62-4017-a838-521138d5b01c" providerId="ADAL" clId="{14E5FD2D-CBB5-4CCA-904B-CE69E81BD744}" dt="2025-02-16T09:34:53.630" v="492" actId="1076"/>
          <ac:spMkLst>
            <pc:docMk/>
            <pc:sldMk cId="3269433195" sldId="986"/>
            <ac:spMk id="6" creationId="{7CFA4E50-06F8-64C5-888D-33291842E2E5}"/>
          </ac:spMkLst>
        </pc:spChg>
      </pc:sldChg>
      <pc:sldChg chg="delSp modSp mod modTransition delAnim modAnim modNotesTx">
        <pc:chgData name="DOMINGUEZ, Morgane" userId="d29c428e-ee62-4017-a838-521138d5b01c" providerId="ADAL" clId="{14E5FD2D-CBB5-4CCA-904B-CE69E81BD744}" dt="2025-02-16T09:47:09.818" v="578"/>
        <pc:sldMkLst>
          <pc:docMk/>
          <pc:sldMk cId="3726336899" sldId="987"/>
        </pc:sldMkLst>
        <pc:spChg chg="mod">
          <ac:chgData name="DOMINGUEZ, Morgane" userId="d29c428e-ee62-4017-a838-521138d5b01c" providerId="ADAL" clId="{14E5FD2D-CBB5-4CCA-904B-CE69E81BD744}" dt="2025-02-16T09:36:43.964" v="508" actId="1076"/>
          <ac:spMkLst>
            <pc:docMk/>
            <pc:sldMk cId="3726336899" sldId="987"/>
            <ac:spMk id="4" creationId="{8FB0A386-A4F7-23C5-008A-0527BEA57832}"/>
          </ac:spMkLst>
        </pc:spChg>
      </pc:sldChg>
      <pc:sldChg chg="delSp modSp mod modTransition delAnim modAnim modNotesTx">
        <pc:chgData name="DOMINGUEZ, Morgane" userId="d29c428e-ee62-4017-a838-521138d5b01c" providerId="ADAL" clId="{14E5FD2D-CBB5-4CCA-904B-CE69E81BD744}" dt="2025-02-16T09:44:28.351" v="559"/>
        <pc:sldMkLst>
          <pc:docMk/>
          <pc:sldMk cId="1259223558" sldId="990"/>
        </pc:sldMkLst>
        <pc:spChg chg="mod">
          <ac:chgData name="DOMINGUEZ, Morgane" userId="d29c428e-ee62-4017-a838-521138d5b01c" providerId="ADAL" clId="{14E5FD2D-CBB5-4CCA-904B-CE69E81BD744}" dt="2025-02-16T09:32:39.584" v="471" actId="1076"/>
          <ac:spMkLst>
            <pc:docMk/>
            <pc:sldMk cId="1259223558" sldId="990"/>
            <ac:spMk id="12" creationId="{E1047469-1FB6-B42F-2F9C-36B34532988D}"/>
          </ac:spMkLst>
        </pc:spChg>
      </pc:sldChg>
      <pc:sldChg chg="delSp mod modTransition delAnim modNotesTx">
        <pc:chgData name="DOMINGUEZ, Morgane" userId="d29c428e-ee62-4017-a838-521138d5b01c" providerId="ADAL" clId="{14E5FD2D-CBB5-4CCA-904B-CE69E81BD744}" dt="2025-02-16T09:43:07.795" v="550" actId="20577"/>
        <pc:sldMkLst>
          <pc:docMk/>
          <pc:sldMk cId="2351663805" sldId="994"/>
        </pc:sldMkLst>
      </pc:sldChg>
      <pc:sldChg chg="delSp modSp mod modTransition delAnim modAnim modNotesTx">
        <pc:chgData name="DOMINGUEZ, Morgane" userId="d29c428e-ee62-4017-a838-521138d5b01c" providerId="ADAL" clId="{14E5FD2D-CBB5-4CCA-904B-CE69E81BD744}" dt="2025-02-16T09:49:58.267" v="600"/>
        <pc:sldMkLst>
          <pc:docMk/>
          <pc:sldMk cId="1163143416" sldId="2147474611"/>
        </pc:sldMkLst>
        <pc:spChg chg="mod">
          <ac:chgData name="DOMINGUEZ, Morgane" userId="d29c428e-ee62-4017-a838-521138d5b01c" providerId="ADAL" clId="{14E5FD2D-CBB5-4CCA-904B-CE69E81BD744}" dt="2025-02-16T09:40:44.856" v="538" actId="255"/>
          <ac:spMkLst>
            <pc:docMk/>
            <pc:sldMk cId="1163143416" sldId="2147474611"/>
            <ac:spMk id="3" creationId="{6E35AABA-3D6E-84E5-1CF7-885B1420ED4A}"/>
          </ac:spMkLst>
        </pc:spChg>
      </pc:sldChg>
      <pc:sldChg chg="delSp modSp mod modTransition delAnim modNotesTx">
        <pc:chgData name="DOMINGUEZ, Morgane" userId="d29c428e-ee62-4017-a838-521138d5b01c" providerId="ADAL" clId="{14E5FD2D-CBB5-4CCA-904B-CE69E81BD744}" dt="2025-02-16T09:49:52.674" v="599"/>
        <pc:sldMkLst>
          <pc:docMk/>
          <pc:sldMk cId="4257536088" sldId="2147474615"/>
        </pc:sldMkLst>
        <pc:spChg chg="mod">
          <ac:chgData name="DOMINGUEZ, Morgane" userId="d29c428e-ee62-4017-a838-521138d5b01c" providerId="ADAL" clId="{14E5FD2D-CBB5-4CCA-904B-CE69E81BD744}" dt="2025-02-16T09:40:33.904" v="535" actId="1076"/>
          <ac:spMkLst>
            <pc:docMk/>
            <pc:sldMk cId="4257536088" sldId="2147474615"/>
            <ac:spMk id="3" creationId="{C0757E0D-EA86-3F1C-C4F0-4480EE84C934}"/>
          </ac:spMkLst>
        </pc:spChg>
      </pc:sldChg>
      <pc:sldChg chg="delSp modSp mod modTransition delAnim modNotesTx">
        <pc:chgData name="DOMINGUEZ, Morgane" userId="d29c428e-ee62-4017-a838-521138d5b01c" providerId="ADAL" clId="{14E5FD2D-CBB5-4CCA-904B-CE69E81BD744}" dt="2025-02-16T09:50:09.724" v="602"/>
        <pc:sldMkLst>
          <pc:docMk/>
          <pc:sldMk cId="4244080021" sldId="2147474617"/>
        </pc:sldMkLst>
        <pc:spChg chg="mod">
          <ac:chgData name="DOMINGUEZ, Morgane" userId="d29c428e-ee62-4017-a838-521138d5b01c" providerId="ADAL" clId="{14E5FD2D-CBB5-4CCA-904B-CE69E81BD744}" dt="2025-02-16T09:41:10.184" v="541" actId="1076"/>
          <ac:spMkLst>
            <pc:docMk/>
            <pc:sldMk cId="4244080021" sldId="2147474617"/>
            <ac:spMk id="2" creationId="{918BAEFE-E827-A174-2A76-E3213081EF9A}"/>
          </ac:spMkLst>
        </pc:spChg>
        <pc:spChg chg="mod">
          <ac:chgData name="DOMINGUEZ, Morgane" userId="d29c428e-ee62-4017-a838-521138d5b01c" providerId="ADAL" clId="{14E5FD2D-CBB5-4CCA-904B-CE69E81BD744}" dt="2025-02-16T09:41:15.949" v="542" actId="1076"/>
          <ac:spMkLst>
            <pc:docMk/>
            <pc:sldMk cId="4244080021" sldId="2147474617"/>
            <ac:spMk id="10" creationId="{322F0B21-A891-163F-2110-FD3FEE5B4863}"/>
          </ac:spMkLst>
        </pc:spChg>
      </pc:sldChg>
      <pc:sldChg chg="delSp modSp mod modTransition delAnim modNotesTx">
        <pc:chgData name="DOMINGUEZ, Morgane" userId="d29c428e-ee62-4017-a838-521138d5b01c" providerId="ADAL" clId="{14E5FD2D-CBB5-4CCA-904B-CE69E81BD744}" dt="2025-02-16T09:50:19.268" v="603"/>
        <pc:sldMkLst>
          <pc:docMk/>
          <pc:sldMk cId="1809511498" sldId="2147474618"/>
        </pc:sldMkLst>
        <pc:spChg chg="mod">
          <ac:chgData name="DOMINGUEZ, Morgane" userId="d29c428e-ee62-4017-a838-521138d5b01c" providerId="ADAL" clId="{14E5FD2D-CBB5-4CCA-904B-CE69E81BD744}" dt="2025-02-16T09:41:22.932" v="543" actId="1076"/>
          <ac:spMkLst>
            <pc:docMk/>
            <pc:sldMk cId="1809511498" sldId="2147474618"/>
            <ac:spMk id="7" creationId="{4ACD2AFF-B203-AD9F-0895-966742A3EDE6}"/>
          </ac:spMkLst>
        </pc:spChg>
      </pc:sldChg>
      <pc:sldChg chg="delSp modSp mod modTransition delAnim modNotesTx">
        <pc:chgData name="DOMINGUEZ, Morgane" userId="d29c428e-ee62-4017-a838-521138d5b01c" providerId="ADAL" clId="{14E5FD2D-CBB5-4CCA-904B-CE69E81BD744}" dt="2025-02-16T09:50:25.837" v="604"/>
        <pc:sldMkLst>
          <pc:docMk/>
          <pc:sldMk cId="1406677034" sldId="2147474619"/>
        </pc:sldMkLst>
        <pc:spChg chg="mod">
          <ac:chgData name="DOMINGUEZ, Morgane" userId="d29c428e-ee62-4017-a838-521138d5b01c" providerId="ADAL" clId="{14E5FD2D-CBB5-4CCA-904B-CE69E81BD744}" dt="2025-02-16T09:41:28.354" v="544" actId="1076"/>
          <ac:spMkLst>
            <pc:docMk/>
            <pc:sldMk cId="1406677034" sldId="2147474619"/>
            <ac:spMk id="11" creationId="{AFF35184-6B02-BCDD-060F-632FA8BF1652}"/>
          </ac:spMkLst>
        </pc:spChg>
      </pc:sldChg>
      <pc:sldChg chg="delSp modSp mod modTransition delAnim modNotesTx">
        <pc:chgData name="DOMINGUEZ, Morgane" userId="d29c428e-ee62-4017-a838-521138d5b01c" providerId="ADAL" clId="{14E5FD2D-CBB5-4CCA-904B-CE69E81BD744}" dt="2025-02-16T09:50:32.665" v="605"/>
        <pc:sldMkLst>
          <pc:docMk/>
          <pc:sldMk cId="1316753967" sldId="2147474620"/>
        </pc:sldMkLst>
        <pc:spChg chg="mod">
          <ac:chgData name="DOMINGUEZ, Morgane" userId="d29c428e-ee62-4017-a838-521138d5b01c" providerId="ADAL" clId="{14E5FD2D-CBB5-4CCA-904B-CE69E81BD744}" dt="2025-02-16T09:41:34.134" v="545" actId="1076"/>
          <ac:spMkLst>
            <pc:docMk/>
            <pc:sldMk cId="1316753967" sldId="2147474620"/>
            <ac:spMk id="9" creationId="{4BCD68E4-6063-2CF9-9A0B-4401D859EAC4}"/>
          </ac:spMkLst>
        </pc:spChg>
      </pc:sldChg>
      <pc:sldChg chg="delSp modSp mod modTransition delAnim modNotesTx">
        <pc:chgData name="DOMINGUEZ, Morgane" userId="d29c428e-ee62-4017-a838-521138d5b01c" providerId="ADAL" clId="{14E5FD2D-CBB5-4CCA-904B-CE69E81BD744}" dt="2025-02-16T09:50:04.161" v="601"/>
        <pc:sldMkLst>
          <pc:docMk/>
          <pc:sldMk cId="3867862830" sldId="2147474623"/>
        </pc:sldMkLst>
        <pc:spChg chg="mod">
          <ac:chgData name="DOMINGUEZ, Morgane" userId="d29c428e-ee62-4017-a838-521138d5b01c" providerId="ADAL" clId="{14E5FD2D-CBB5-4CCA-904B-CE69E81BD744}" dt="2025-02-16T09:40:52.621" v="539" actId="1076"/>
          <ac:spMkLst>
            <pc:docMk/>
            <pc:sldMk cId="3867862830" sldId="2147474623"/>
            <ac:spMk id="9" creationId="{04271E32-5DD1-2E47-EA95-CDF1B8705601}"/>
          </ac:spMkLst>
        </pc:spChg>
      </pc:sldChg>
      <pc:sldChg chg="delSp modSp mod modTransition delAnim modNotesTx">
        <pc:chgData name="DOMINGUEZ, Morgane" userId="d29c428e-ee62-4017-a838-521138d5b01c" providerId="ADAL" clId="{14E5FD2D-CBB5-4CCA-904B-CE69E81BD744}" dt="2025-02-16T09:50:38.633" v="606"/>
        <pc:sldMkLst>
          <pc:docMk/>
          <pc:sldMk cId="2849894684" sldId="2147474632"/>
        </pc:sldMkLst>
        <pc:spChg chg="mod">
          <ac:chgData name="DOMINGUEZ, Morgane" userId="d29c428e-ee62-4017-a838-521138d5b01c" providerId="ADAL" clId="{14E5FD2D-CBB5-4CCA-904B-CE69E81BD744}" dt="2025-02-16T09:41:45.758" v="548" actId="1076"/>
          <ac:spMkLst>
            <pc:docMk/>
            <pc:sldMk cId="2849894684" sldId="2147474632"/>
            <ac:spMk id="4" creationId="{C76839B7-0263-F295-EAA6-4ED39B17C04A}"/>
          </ac:spMkLst>
        </pc:spChg>
      </pc:sldChg>
      <pc:sldChg chg="delSp modSp mod modTransition delAnim modNotesTx">
        <pc:chgData name="DOMINGUEZ, Morgane" userId="d29c428e-ee62-4017-a838-521138d5b01c" providerId="ADAL" clId="{14E5FD2D-CBB5-4CCA-904B-CE69E81BD744}" dt="2025-02-16T09:43:19.597" v="552"/>
        <pc:sldMkLst>
          <pc:docMk/>
          <pc:sldMk cId="0" sldId="2147474636"/>
        </pc:sldMkLst>
        <pc:spChg chg="mod">
          <ac:chgData name="DOMINGUEZ, Morgane" userId="d29c428e-ee62-4017-a838-521138d5b01c" providerId="ADAL" clId="{14E5FD2D-CBB5-4CCA-904B-CE69E81BD744}" dt="2025-02-16T09:31:45.120" v="464" actId="1076"/>
          <ac:spMkLst>
            <pc:docMk/>
            <pc:sldMk cId="0" sldId="2147474636"/>
            <ac:spMk id="7" creationId="{EAEE489C-A08A-DF83-C7EA-BC44638A7331}"/>
          </ac:spMkLst>
        </pc:spChg>
      </pc:sldChg>
      <pc:sldChg chg="delSp mod modTransition delAnim modAnim modNotesTx">
        <pc:chgData name="DOMINGUEZ, Morgane" userId="d29c428e-ee62-4017-a838-521138d5b01c" providerId="ADAL" clId="{14E5FD2D-CBB5-4CCA-904B-CE69E81BD744}" dt="2025-02-16T09:47:15.677" v="579"/>
        <pc:sldMkLst>
          <pc:docMk/>
          <pc:sldMk cId="772104713" sldId="2147474639"/>
        </pc:sldMkLst>
      </pc:sldChg>
      <pc:sldChg chg="delSp modSp mod modTransition delAnim modAnim modNotesTx">
        <pc:chgData name="DOMINGUEZ, Morgane" userId="d29c428e-ee62-4017-a838-521138d5b01c" providerId="ADAL" clId="{14E5FD2D-CBB5-4CCA-904B-CE69E81BD744}" dt="2025-02-16T09:43:26.721" v="553"/>
        <pc:sldMkLst>
          <pc:docMk/>
          <pc:sldMk cId="0" sldId="2147474640"/>
        </pc:sldMkLst>
        <pc:spChg chg="mod">
          <ac:chgData name="DOMINGUEZ, Morgane" userId="d29c428e-ee62-4017-a838-521138d5b01c" providerId="ADAL" clId="{14E5FD2D-CBB5-4CCA-904B-CE69E81BD744}" dt="2025-02-16T09:31:52.150" v="465" actId="255"/>
          <ac:spMkLst>
            <pc:docMk/>
            <pc:sldMk cId="0" sldId="2147474640"/>
            <ac:spMk id="8" creationId="{4921F6B1-4304-5CA5-E1F3-F819C3BAB17C}"/>
          </ac:spMkLst>
        </pc:spChg>
      </pc:sldChg>
      <pc:sldChg chg="delSp modSp mod modTransition delAnim modAnim modNotesTx">
        <pc:chgData name="DOMINGUEZ, Morgane" userId="d29c428e-ee62-4017-a838-521138d5b01c" providerId="ADAL" clId="{14E5FD2D-CBB5-4CCA-904B-CE69E81BD744}" dt="2025-02-16T09:44:37.347" v="560"/>
        <pc:sldMkLst>
          <pc:docMk/>
          <pc:sldMk cId="1052754047" sldId="2147474642"/>
        </pc:sldMkLst>
        <pc:spChg chg="mod">
          <ac:chgData name="DOMINGUEZ, Morgane" userId="d29c428e-ee62-4017-a838-521138d5b01c" providerId="ADAL" clId="{14E5FD2D-CBB5-4CCA-904B-CE69E81BD744}" dt="2025-02-16T09:32:46.489" v="472" actId="1076"/>
          <ac:spMkLst>
            <pc:docMk/>
            <pc:sldMk cId="1052754047" sldId="2147474642"/>
            <ac:spMk id="3" creationId="{9DAE841C-6B68-E6DA-8DA9-25E4D0547734}"/>
          </ac:spMkLst>
        </pc:spChg>
      </pc:sldChg>
      <pc:sldChg chg="delSp modSp mod modTransition delAnim modAnim modNotesTx">
        <pc:chgData name="DOMINGUEZ, Morgane" userId="d29c428e-ee62-4017-a838-521138d5b01c" providerId="ADAL" clId="{14E5FD2D-CBB5-4CCA-904B-CE69E81BD744}" dt="2025-02-16T09:49:30.550" v="597"/>
        <pc:sldMkLst>
          <pc:docMk/>
          <pc:sldMk cId="3449955578" sldId="2147474645"/>
        </pc:sldMkLst>
        <pc:spChg chg="mod">
          <ac:chgData name="DOMINGUEZ, Morgane" userId="d29c428e-ee62-4017-a838-521138d5b01c" providerId="ADAL" clId="{14E5FD2D-CBB5-4CCA-904B-CE69E81BD744}" dt="2025-02-16T09:39:59.516" v="530" actId="1076"/>
          <ac:spMkLst>
            <pc:docMk/>
            <pc:sldMk cId="3449955578" sldId="2147474645"/>
            <ac:spMk id="2" creationId="{7DF64016-EE96-C810-8123-847991DE0F91}"/>
          </ac:spMkLst>
        </pc:spChg>
      </pc:sldChg>
      <pc:sldChg chg="delSp modSp mod modTransition delAnim modAnim modNotesTx">
        <pc:chgData name="DOMINGUEZ, Morgane" userId="d29c428e-ee62-4017-a838-521138d5b01c" providerId="ADAL" clId="{14E5FD2D-CBB5-4CCA-904B-CE69E81BD744}" dt="2025-02-16T09:43:32.705" v="554"/>
        <pc:sldMkLst>
          <pc:docMk/>
          <pc:sldMk cId="3154550820" sldId="2147474646"/>
        </pc:sldMkLst>
        <pc:spChg chg="mod">
          <ac:chgData name="DOMINGUEZ, Morgane" userId="d29c428e-ee62-4017-a838-521138d5b01c" providerId="ADAL" clId="{14E5FD2D-CBB5-4CCA-904B-CE69E81BD744}" dt="2025-02-16T09:32:00.306" v="466" actId="255"/>
          <ac:spMkLst>
            <pc:docMk/>
            <pc:sldMk cId="3154550820" sldId="2147474646"/>
            <ac:spMk id="10" creationId="{940B2061-FEA2-6648-D04A-BCF153852E51}"/>
          </ac:spMkLst>
        </pc:spChg>
      </pc:sldChg>
      <pc:sldChg chg="delSp modSp mod modTransition delAnim modAnim modNotesTx">
        <pc:chgData name="DOMINGUEZ, Morgane" userId="d29c428e-ee62-4017-a838-521138d5b01c" providerId="ADAL" clId="{14E5FD2D-CBB5-4CCA-904B-CE69E81BD744}" dt="2025-02-16T09:43:39.439" v="555"/>
        <pc:sldMkLst>
          <pc:docMk/>
          <pc:sldMk cId="4165406332" sldId="2147474647"/>
        </pc:sldMkLst>
        <pc:spChg chg="mod">
          <ac:chgData name="DOMINGUEZ, Morgane" userId="d29c428e-ee62-4017-a838-521138d5b01c" providerId="ADAL" clId="{14E5FD2D-CBB5-4CCA-904B-CE69E81BD744}" dt="2025-02-16T09:32:11.695" v="467" actId="1076"/>
          <ac:spMkLst>
            <pc:docMk/>
            <pc:sldMk cId="4165406332" sldId="2147474647"/>
            <ac:spMk id="14" creationId="{7BD1FC06-0E24-DFF9-61C4-244EFC51BA43}"/>
          </ac:spMkLst>
        </pc:spChg>
      </pc:sldChg>
      <pc:sldChg chg="delSp mod modTransition delAnim modNotesTx">
        <pc:chgData name="DOMINGUEZ, Morgane" userId="d29c428e-ee62-4017-a838-521138d5b01c" providerId="ADAL" clId="{14E5FD2D-CBB5-4CCA-904B-CE69E81BD744}" dt="2025-02-16T09:45:04.766" v="564"/>
        <pc:sldMkLst>
          <pc:docMk/>
          <pc:sldMk cId="3498864830" sldId="2147474649"/>
        </pc:sldMkLst>
      </pc:sldChg>
      <pc:sldChg chg="delSp modSp mod modTransition delAnim modAnim modNotesTx">
        <pc:chgData name="DOMINGUEZ, Morgane" userId="d29c428e-ee62-4017-a838-521138d5b01c" providerId="ADAL" clId="{14E5FD2D-CBB5-4CCA-904B-CE69E81BD744}" dt="2025-02-16T09:44:57.673" v="563"/>
        <pc:sldMkLst>
          <pc:docMk/>
          <pc:sldMk cId="881097512" sldId="2147474650"/>
        </pc:sldMkLst>
        <pc:spChg chg="mod">
          <ac:chgData name="DOMINGUEZ, Morgane" userId="d29c428e-ee62-4017-a838-521138d5b01c" providerId="ADAL" clId="{14E5FD2D-CBB5-4CCA-904B-CE69E81BD744}" dt="2025-02-16T09:33:02.519" v="475" actId="1076"/>
          <ac:spMkLst>
            <pc:docMk/>
            <pc:sldMk cId="881097512" sldId="2147474650"/>
            <ac:spMk id="2" creationId="{8C73B011-EB47-518F-404C-FB35CC0DCF0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44B27-67C2-4FB9-84C9-0D4E0287A4DF}"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AAA5E8-ED78-4FAE-B9FF-CD681FE4E435}" type="slidenum">
              <a:rPr lang="en-US" smtClean="0"/>
              <a:t>‹#›</a:t>
            </a:fld>
            <a:endParaRPr lang="en-US"/>
          </a:p>
        </p:txBody>
      </p:sp>
    </p:spTree>
    <p:extLst>
      <p:ext uri="{BB962C8B-B14F-4D97-AF65-F5344CB8AC3E}">
        <p14:creationId xmlns:p14="http://schemas.microsoft.com/office/powerpoint/2010/main" val="2173595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tinyurl.com/gtfccincidenc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4 of the GTFCC online course on cholera surveillance for health authorities.</a:t>
            </a:r>
          </a:p>
        </p:txBody>
      </p:sp>
      <p:sp>
        <p:nvSpPr>
          <p:cNvPr id="4" name="Slide Number Placeholder 3"/>
          <p:cNvSpPr>
            <a:spLocks noGrp="1"/>
          </p:cNvSpPr>
          <p:nvPr>
            <p:ph type="sldNum" sz="quarter" idx="5"/>
          </p:nvPr>
        </p:nvSpPr>
        <p:spPr/>
        <p:txBody>
          <a:bodyPr/>
          <a:lstStyle/>
          <a:p>
            <a:fld id="{ADAAA5E8-ED78-4FAE-B9FF-CD681FE4E435}" type="slidenum">
              <a:rPr lang="en-US" smtClean="0"/>
              <a:t>1</a:t>
            </a:fld>
            <a:endParaRPr lang="en-US"/>
          </a:p>
        </p:txBody>
      </p:sp>
    </p:spTree>
    <p:extLst>
      <p:ext uri="{BB962C8B-B14F-4D97-AF65-F5344CB8AC3E}">
        <p14:creationId xmlns:p14="http://schemas.microsoft.com/office/powerpoint/2010/main" val="3461085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general principle, case-based data is reported by health facility-based surveillance and aggregate data is reported by community-based surveillance.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a refresher on this, we encourage you to go back to module 2.</a:t>
            </a: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If under exceptional circumstances, during an outbreak, case-based health facility reporting cannot be sustained due to overstretched reporting capacity, aggregate health facility-based reporting may be considered.</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Case-based reporting should then resume as soon as possible.</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10</a:t>
            </a:fld>
            <a:endParaRPr lang="en-US"/>
          </a:p>
        </p:txBody>
      </p:sp>
    </p:spTree>
    <p:extLst>
      <p:ext uri="{BB962C8B-B14F-4D97-AF65-F5344CB8AC3E}">
        <p14:creationId xmlns:p14="http://schemas.microsoft.com/office/powerpoint/2010/main" val="3457554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the surveillance objective is to monitor a cholera outbreak, it is not necessary to test all suspected cholera cases. Only some suspected cases need to be tested.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reason why it is not necessary to test all suspected cases is because this is not required to treat cholera. Treatment depends on the dehydration level, not on individual test results.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However, it is essential to test some suspected cases in order to monitor the positivity rate to interpret the trends of an outbreak. In addition, this is also necessary to monitor the circulating strain including its susceptibility to antimicrobials in order to continue to treat cholera effectively.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Suspected cases for testing are selected according to a systematic sampling scheme applied consistently throughout the outbreak. A systematic sampling scheme means that the same sampling scheme is applied consistently in time and space.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390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surveillance units where Rapid Diagnostic Tests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available, each day and at each health-facility, the first three suspected cholera cases are tested with 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3 suspected cholera cases tested positive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tested every week by culture or PCR.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Three cholera cases confirmed by culture or PCR are also tested every month for antimicrobial susceptibility.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surveillance units where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not available, each week and at each health-facility, the first three suspected cholera cases are tested by culture or PCR.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three cholera cases confirmed by culture or PCR are also tested every month for antimicrobial susceptibility.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303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core function of health authorities in cholera surveillance is to continuously ensure that suspected cholera cases are reported and tested in accordance with applicable strategies. Let’s look into this.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13</a:t>
            </a:fld>
            <a:endParaRPr lang="en-US"/>
          </a:p>
        </p:txBody>
      </p:sp>
    </p:spTree>
    <p:extLst>
      <p:ext uri="{BB962C8B-B14F-4D97-AF65-F5344CB8AC3E}">
        <p14:creationId xmlns:p14="http://schemas.microsoft.com/office/powerpoint/2010/main" val="2877334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are responsible for ensuring that all reporting sites in the surveillance unit including for health facility-based surveillance and community-based surveillance as well as laboratories performing cholera testing are fully aware of the applicable strategies to report and test suspected cholera cases to monitor outbreak, and are in-capacity to implement reporting and testing accordingly.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then monitor surveillance performance indicators at least on a weekly basis to verify that reporting and testing is implemented according to applicable strategies. If any reporting site or laboratory does not implement reporting or testing in accordance with applicable strategies, health authorities then take supportive measures to improve reporting or testing.</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14</a:t>
            </a:fld>
            <a:endParaRPr lang="en-US"/>
          </a:p>
        </p:txBody>
      </p:sp>
    </p:spTree>
    <p:extLst>
      <p:ext uri="{BB962C8B-B14F-4D97-AF65-F5344CB8AC3E}">
        <p14:creationId xmlns:p14="http://schemas.microsoft.com/office/powerpoint/2010/main" val="476896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practice with a case study to better understand how health authorities routinely oversee reporting and testing.</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15</a:t>
            </a:fld>
            <a:endParaRPr lang="en-US"/>
          </a:p>
        </p:txBody>
      </p:sp>
    </p:spTree>
    <p:extLst>
      <p:ext uri="{BB962C8B-B14F-4D97-AF65-F5344CB8AC3E}">
        <p14:creationId xmlns:p14="http://schemas.microsoft.com/office/powerpoint/2010/main" val="3688352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scenario, you are a local health authority officer on your first day of deployment to support local health authorities in a surveillance unit with a confirmed cholera outbreak with community transmission.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start by reviewing surveillance performance indicators. You notice that all surveillance performance indicators’ targets have been reached in recent weeks except for one indicator.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completeness of health facility-based reporting has been below the target since week 4.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is the nature of the issue?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can be the impact of this issue?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Is this only an issue with health-facility based reporting?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are you going to do?</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Pause the video, and take the time you need to reflect about this scenario and the appropriate course of action.</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16</a:t>
            </a:fld>
            <a:endParaRPr lang="en-US"/>
          </a:p>
        </p:txBody>
      </p:sp>
    </p:spTree>
    <p:extLst>
      <p:ext uri="{BB962C8B-B14F-4D97-AF65-F5344CB8AC3E}">
        <p14:creationId xmlns:p14="http://schemas.microsoft.com/office/powerpoint/2010/main" val="4175329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 issue with completeness of reporting means that some health facilities do not report on the presence or absence of suspected cholera cases.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leads to under-reporting and is likely to result in an underestimate of the magnitude of the outbreak. As a result, the outbreak response will not be calibrated effectively.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if underreporting is localized spatially meaning that health facilities which do not report are localized in a specific area of the surveillance unit, the spatial extension of the outbreak gets underestimated and the outbreak response will not be targeted effectively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Overall, incomplete reporting is a major issue likely to hamper the control of an outbreak.</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17</a:t>
            </a:fld>
            <a:endParaRPr lang="en-US"/>
          </a:p>
        </p:txBody>
      </p:sp>
    </p:spTree>
    <p:extLst>
      <p:ext uri="{BB962C8B-B14F-4D97-AF65-F5344CB8AC3E}">
        <p14:creationId xmlns:p14="http://schemas.microsoft.com/office/powerpoint/2010/main" val="3830697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Incomplete health facility-based reporting also indicates an issue with the oversight of reporting by health authorities.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Incomplete health facility-based reporting has been ongoing for 4 weeks, from week 4 to week 7.</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Health authorities may not have investigated the issue to address it or if they did investigate the issue, they have not been able to resolve it yet.</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are responsible for supporting surveillance stakeholders in implementing reporting and testing. Therefore, if an issue with reporting or testing persists over time, there is also an issue with how effectively health authorities support surveillance stakeholders.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18</a:t>
            </a:fld>
            <a:endParaRPr lang="en-US"/>
          </a:p>
        </p:txBody>
      </p:sp>
    </p:spTree>
    <p:extLst>
      <p:ext uri="{BB962C8B-B14F-4D97-AF65-F5344CB8AC3E}">
        <p14:creationId xmlns:p14="http://schemas.microsoft.com/office/powerpoint/2010/main" val="825133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 advisable first step is to break down the indicator of concern at a finer geographic scale or by health facility type to better assess where and what the issue might be. This would help investigate the cause of the issue to determine how to resolve it.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scenario, here is how it went. The indicator of concern, that is completeness of health facility-based reporting, was broken down by health facility type.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showed that hospitals consistently met the target for completeness of reporting.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Cholera Treatment Centers (CTCs) and Cholera Treatment Units (CTUs) were set up on week 3 and consistently met the target for completeness of reporting.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Oral Rehydration Points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ORPs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were set up on week 4 and since then none of them reported.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issue was identified as the absence of reporting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ORPs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Local health authorities contacted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ORPs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 understand what was happening, and realized that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ORPs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workers were not aware that they should undertake reporting. The issue was then resolved by providing them with guidance and tools for reporting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Overall, this illustrates that as long as surveillance performance indicators are closely monitored, issues with how reporting and testing are performed get detected. From there, it is then possible to work it out and find solutions.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19</a:t>
            </a:fld>
            <a:endParaRPr lang="en-US"/>
          </a:p>
        </p:txBody>
      </p:sp>
    </p:spTree>
    <p:extLst>
      <p:ext uri="{BB962C8B-B14F-4D97-AF65-F5344CB8AC3E}">
        <p14:creationId xmlns:p14="http://schemas.microsoft.com/office/powerpoint/2010/main" val="476419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 this module, we will dive into surveillance to monitor a cholera outbreak.</a:t>
            </a:r>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a:t>
            </a:fld>
            <a:endParaRPr lang="en-US"/>
          </a:p>
        </p:txBody>
      </p:sp>
    </p:spTree>
    <p:extLst>
      <p:ext uri="{BB962C8B-B14F-4D97-AF65-F5344CB8AC3E}">
        <p14:creationId xmlns:p14="http://schemas.microsoft.com/office/powerpoint/2010/main" val="1717340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Moving on to the next core function of health authorities in cholera surveillance, let’s look into the analysis and interpretation of surveillance data when the surveillance objective is to monitor an outbreak. </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20</a:t>
            </a:fld>
            <a:endParaRPr lang="en-US"/>
          </a:p>
        </p:txBody>
      </p:sp>
    </p:spTree>
    <p:extLst>
      <p:ext uri="{BB962C8B-B14F-4D97-AF65-F5344CB8AC3E}">
        <p14:creationId xmlns:p14="http://schemas.microsoft.com/office/powerpoint/2010/main" val="1180448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monitor a cholera outbreak, surveillance data and test results are analyzed on a weekly basis at the surveillance unit level and, where possible, at lower level, for example at the level of health facility catchment areas.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surveillance data considered in the analysis are the suspected cholera cases reported by health facility-based and community-based surveillance, any cholera test results as well as cholera signals detected by event-based surveillance.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Importantly, the data reported by community-based surveillance and the data reported by health facility-based surveillance are analyzed separately but they are interpreted jointly to interpret the outbreak dynamics.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21</a:t>
            </a:fld>
            <a:endParaRPr lang="en-US"/>
          </a:p>
        </p:txBody>
      </p:sp>
    </p:spTree>
    <p:extLst>
      <p:ext uri="{BB962C8B-B14F-4D97-AF65-F5344CB8AC3E}">
        <p14:creationId xmlns:p14="http://schemas.microsoft.com/office/powerpoint/2010/main" val="540154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routine analysis of surveillance data aims to describe the outbreak by person, place and time and compare the current outbreak’s dynamics with previous weeks.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Key figures to describe the outbreak by person include:</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number of suspected cases;</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number of health facility deaths – those are cholera deaths that occurred after arrival at a health facility; </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number of community deaths, those are cholera deaths that occurred before reaching a health facility;</a:t>
            </a:r>
          </a:p>
          <a:p>
            <a:pPr marL="342900" marR="0" lvl="0" indent="-342900">
              <a:lnSpc>
                <a:spcPct val="107000"/>
              </a:lnSpc>
              <a:spcBef>
                <a:spcPts val="0"/>
              </a:spcBef>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the number of suspected cases tested and those tested positive - differentiating those tested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those tested by culture or PCR.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describe the outbreak by place, the spatial distribution of suspected and confirmed cases and of community deaths and health facility deaths are mapped.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to describe the outbreak over time, the weekly distribution of suspected and confirmed cases are represented on epidemic curves, preferably by week of onset.</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22</a:t>
            </a:fld>
            <a:endParaRPr lang="en-US"/>
          </a:p>
        </p:txBody>
      </p:sp>
    </p:spTree>
    <p:extLst>
      <p:ext uri="{BB962C8B-B14F-4D97-AF65-F5344CB8AC3E}">
        <p14:creationId xmlns:p14="http://schemas.microsoft.com/office/powerpoint/2010/main" val="1932302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Morbidity indicators are calculated and monitored at the surveillance unit level or lower level as part of the weekly data analysis in order to assess the extent of the outbreak in the population.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weekly incidence rate is calculated as the number of new cases reported on a given week in a given geographic area over the population living in this area.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Monitoring the incidence rate is essential to compare the speed of transmission between geographic areas and to assess whether transmission is increasing or decreasing over time.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Another common morbidity indicator is the cumulative incidence rate. It is calculated as the total number of cases reported in a geographic area since the beginning of the outbreak or since the beginning of the year over the population living in this area.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cumulative incidence rate is insightful to assess the impact of the outbreak, however this indicator is less informative than the incidence rate for monitoring the dynamics of an ongoing outbreak.</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23</a:t>
            </a:fld>
            <a:endParaRPr lang="en-US"/>
          </a:p>
        </p:txBody>
      </p:sp>
    </p:spTree>
    <p:extLst>
      <p:ext uri="{BB962C8B-B14F-4D97-AF65-F5344CB8AC3E}">
        <p14:creationId xmlns:p14="http://schemas.microsoft.com/office/powerpoint/2010/main" val="2622216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Mortality indicators are calculated and monitored at the surveillance unit level or lower level as part of the weekly data analysis. Weekly values are compared with previous weeks and with cumulative values. Monitoring mortality indicators is helpful to orient case management and community engagement interventions as needed.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Two mortality indicators are closely monitored.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case fatality ratio or CFR. It is calculated as the number of cholera deaths that occurred at a health facility over the number of cases reported by health facility-based surveillance. Cases that were dead on arrival at a health facility are not included in the calculation of the CFR.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Monitoring the CFR is essential to identify challenges with the quality of clinical care.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other mortality indicator that is monitored is the number of community deaths. Community deaths include cholera deaths reported by community-based surveillance and deaths on arrival at a health facility.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Monitoring the number of community deaths is essential to identify challenges with access to care or care seeking.</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24</a:t>
            </a:fld>
            <a:endParaRPr lang="en-US"/>
          </a:p>
        </p:txBody>
      </p:sp>
    </p:spTree>
    <p:extLst>
      <p:ext uri="{BB962C8B-B14F-4D97-AF65-F5344CB8AC3E}">
        <p14:creationId xmlns:p14="http://schemas.microsoft.com/office/powerpoint/2010/main" val="498371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Test positivity indicators are calculated and monitored at the surveillance unit level or lower level as part of the weekly data analysis. Weekly values are compared with previous weeks and with cumulative values. Monitoring test positivity indicators is insightful to interpret the cholera outbreak trends.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positivity rate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 calculated as the number of suspected cases tested positive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over the number of suspected cases tested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positivity rate by culture or PCR is calculated as the number of suspected cases tested positive by culture or PCR over the number of suspected cases tested by culture or PCR.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positivity rate’s trends are compared with the epidemic curve in order to interpret the cholera outbreak trend compared to trends in other diseases causing AWD that may occur concomitantly in the surveillance unit.</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25</a:t>
            </a:fld>
            <a:endParaRPr lang="en-US"/>
          </a:p>
        </p:txBody>
      </p:sp>
    </p:spTree>
    <p:extLst>
      <p:ext uri="{BB962C8B-B14F-4D97-AF65-F5344CB8AC3E}">
        <p14:creationId xmlns:p14="http://schemas.microsoft.com/office/powerpoint/2010/main" val="1162349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findings of the data analysis are interpreted every week.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Interpreting the findings aims to formulate hypothesis regarding why the observed trends have occurred. This is then used to guide and adapt the outbreak response as needed.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interpret the findings of the data analysis, contextual information is considered, such as the surveillance performance indicators, information on affected and at-risk geographic areas as well as affected and at-risk populations. Interventions that have been implemented and their impact are also considered.</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26</a:t>
            </a:fld>
            <a:endParaRPr lang="en-US"/>
          </a:p>
        </p:txBody>
      </p:sp>
    </p:spTree>
    <p:extLst>
      <p:ext uri="{BB962C8B-B14F-4D97-AF65-F5344CB8AC3E}">
        <p14:creationId xmlns:p14="http://schemas.microsoft.com/office/powerpoint/2010/main" val="1506515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part of the weekly data analysis, a deterioration of the outbreak may be detected.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 outbreak deterioration means that the epidemiological situation has worsened over at least two consecutive weeks. For example, this may be:</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marked increase in weekly incidence;</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spatial extension of the outbreak;</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marked increase in the CFR;</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marked increase in the number of community deaths;</a:t>
            </a:r>
          </a:p>
          <a:p>
            <a:pPr marL="342900" marR="0" lvl="0" indent="-342900">
              <a:lnSpc>
                <a:spcPct val="107000"/>
              </a:lnSpc>
              <a:spcBef>
                <a:spcPts val="0"/>
              </a:spcBef>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Or a shift in the socio-demographic profile of cases.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deterioration indicates that response activities are not sufficiently effective. This should be investigated as a warning that the response may have to be strengthened and adapted.</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27</a:t>
            </a:fld>
            <a:endParaRPr lang="en-US"/>
          </a:p>
        </p:txBody>
      </p:sp>
    </p:spTree>
    <p:extLst>
      <p:ext uri="{BB962C8B-B14F-4D97-AF65-F5344CB8AC3E}">
        <p14:creationId xmlns:p14="http://schemas.microsoft.com/office/powerpoint/2010/main" val="771201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surveillance units regularly affected by cholera and where weekly historical data are available for about the past 5 years, the deterioration of an outbreak can be detected in a quantitative manner using baseline thresholds.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Baseline thresholds correspond to the expected baseline level in a given surveillance unit on a given week. An indicator below the baseline threshold is considered as within the expected normal range.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an indicator exceeds the baseline threshold for at least 2 consecutive weeks, this indicates a deterioration.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illustrate this with a fictive example, on this figure, the weekly incidence during an ongoing outbreak is represented by the green epidemic curve. In orange is the baseline incidence threshold. On weeks 7 and 8, the incidence has been above the baseline threshold. This might correspond to a deterioration and should be investigated.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GTFCC Excel tool is available to automatize the calculations of baseline incidence thresholds. You can download this tool by scanning this QR Code.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28</a:t>
            </a:fld>
            <a:endParaRPr lang="en-US"/>
          </a:p>
        </p:txBody>
      </p:sp>
    </p:spTree>
    <p:extLst>
      <p:ext uri="{BB962C8B-B14F-4D97-AF65-F5344CB8AC3E}">
        <p14:creationId xmlns:p14="http://schemas.microsoft.com/office/powerpoint/2010/main" val="3365456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surveillance units not regularly affected by cholera or where weekly historical data are not available for about the past 5 years, the deterioration of an outbreak can be detected in a qualitative manner.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marked increase in an indicator can be detected visually when assessing trends in weekly indicators.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illustrate this with a fictive example. This figure represents the weekly CFR during an ongoing outbreak. On weeks 43, 44 and 45, there has been a marked increase in the CFR. This might correspond to a deterioration and should be investigated.</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29</a:t>
            </a:fld>
            <a:endParaRPr lang="en-US"/>
          </a:p>
        </p:txBody>
      </p:sp>
    </p:spTree>
    <p:extLst>
      <p:ext uri="{BB962C8B-B14F-4D97-AF65-F5344CB8AC3E}">
        <p14:creationId xmlns:p14="http://schemas.microsoft.com/office/powerpoint/2010/main" val="1135175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module goes through the different core functions of health authorities in cholera surveillance and describe how strategies are adapted when the surveillance objective is to monitor an outbreak. As a prerequisite to follow this module, you should be familiar with the core functions of health authorities in cholera surveillance. Therefore, if you have not yet already done so, we encourage you to take module 2 of this course before taking this module.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a:t>
            </a:fld>
            <a:endParaRPr lang="en-US"/>
          </a:p>
        </p:txBody>
      </p:sp>
    </p:spTree>
    <p:extLst>
      <p:ext uri="{BB962C8B-B14F-4D97-AF65-F5344CB8AC3E}">
        <p14:creationId xmlns:p14="http://schemas.microsoft.com/office/powerpoint/2010/main" val="1189625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practice with a case study to better understand how health authorities continuously analyze and interpret surveillance data to monitor a cholera outbreak.</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30</a:t>
            </a:fld>
            <a:endParaRPr lang="en-US"/>
          </a:p>
        </p:txBody>
      </p:sp>
    </p:spTree>
    <p:extLst>
      <p:ext uri="{BB962C8B-B14F-4D97-AF65-F5344CB8AC3E}">
        <p14:creationId xmlns:p14="http://schemas.microsoft.com/office/powerpoint/2010/main" val="1265197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scenario, you are a public health officer on your first day of deployment to support local health authorities in a surveillance unit with a confirmed cholera outbreak with community transmission.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familiarize yourself with the local outbreak situation, you read the latest cholera situation report.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Regarding mortality, the report states that it remains high. Since the beginning of the outbreak, 321 suspected cholera cases have been reported in the surveillance unit, including 16 cholera deaths in total (CFR 5%). In the last epidemiological week (week 7), 52 suspected cholera cases have been reported, including 3 cholera deaths (CFR 6%). According to the report improving the quality of care is a priority for follow up.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is your interpretation of the CFR? What would you like to check?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Pause the video, take the time you need to reflect about this scenario and consult the GTFCC Surveillance guidance as needed.</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31</a:t>
            </a:fld>
            <a:endParaRPr lang="en-US"/>
          </a:p>
        </p:txBody>
      </p:sp>
    </p:spTree>
    <p:extLst>
      <p:ext uri="{BB962C8B-B14F-4D97-AF65-F5344CB8AC3E}">
        <p14:creationId xmlns:p14="http://schemas.microsoft.com/office/powerpoint/2010/main" val="2133442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5% is a high CFR value and is of great concern. However, the information provided in the situation report is ambiguous and as a result the CFR is challenging to interpret. In particular, it is unclear whether “16 cholera deaths in total” means all type of cholera deaths. If all type of cholera deaths were included in the calculations of the CFR as opposed to only cholera deaths that occurred at a health facility as recommended, the CFR would be misleading.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better understand cholera mortality in the surveillance unit, an advisable first step would be to review the cholera database to check the type of the deaths that were reported, understand how the CFR was calculated, and better assess deaths by time, place, and person.</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32</a:t>
            </a:fld>
            <a:endParaRPr lang="en-US"/>
          </a:p>
        </p:txBody>
      </p:sp>
    </p:spTree>
    <p:extLst>
      <p:ext uri="{BB962C8B-B14F-4D97-AF65-F5344CB8AC3E}">
        <p14:creationId xmlns:p14="http://schemas.microsoft.com/office/powerpoint/2010/main" val="2226390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You went through the cholera database and extracted key information on the cholera deaths reported in the surveillance unit since the beginning of the outbreak, and summarized this information in this table.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You also noted that the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321 suspected cholera cases mentioned in the situation report were reported by health-facility based surveillance.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Based on the information you have compiled, how many health facility deaths and how many community deaths have been reported?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is the CFR in the surveillance unit?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Considering the mortality indicators you computed and the spatial distribution of cholera death, what do you recommend as a priority for follow up?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Pause the video, take the time you need to reflect about this scenario and consult the GTFCC Surveillance guidance as needed.</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33</a:t>
            </a:fld>
            <a:endParaRPr lang="en-US"/>
          </a:p>
        </p:txBody>
      </p:sp>
    </p:spTree>
    <p:extLst>
      <p:ext uri="{BB962C8B-B14F-4D97-AF65-F5344CB8AC3E}">
        <p14:creationId xmlns:p14="http://schemas.microsoft.com/office/powerpoint/2010/main" val="2959034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Among the 16 cholera deaths: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en-US" sz="1800" b="0" kern="100" dirty="0">
                <a:solidFill>
                  <a:srgbClr val="009999"/>
                </a:solidFill>
                <a:effectLst/>
                <a:latin typeface="Calibri" panose="020F0502020204030204" pitchFamily="34" charset="0"/>
                <a:ea typeface="Calibri" panose="020F0502020204030204" pitchFamily="34" charset="0"/>
                <a:cs typeface="Times New Roman" panose="02020603050405020304" pitchFamily="18" charset="0"/>
              </a:rPr>
              <a:t>2 were deaths that occurred at a health facility;</a:t>
            </a:r>
            <a:endParaRPr lang="en-US" sz="1800" b="1" kern="100" dirty="0">
              <a:solidFill>
                <a:srgbClr val="00999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en-US" sz="1800" b="0" kern="100" dirty="0">
                <a:solidFill>
                  <a:srgbClr val="009999"/>
                </a:solidFill>
                <a:effectLst/>
                <a:latin typeface="Calibri" panose="020F0502020204030204" pitchFamily="34" charset="0"/>
                <a:ea typeface="Calibri" panose="020F0502020204030204" pitchFamily="34" charset="0"/>
                <a:cs typeface="Times New Roman" panose="02020603050405020304" pitchFamily="18" charset="0"/>
              </a:rPr>
              <a:t>4 were dead on arrival at a health facility;</a:t>
            </a:r>
            <a:endParaRPr lang="en-US" sz="1800" b="1" kern="100" dirty="0">
              <a:solidFill>
                <a:srgbClr val="009999"/>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en-US" sz="1800" b="0" kern="100" dirty="0">
                <a:solidFill>
                  <a:srgbClr val="009999"/>
                </a:solidFill>
                <a:effectLst/>
                <a:latin typeface="Calibri" panose="020F0502020204030204" pitchFamily="34" charset="0"/>
                <a:ea typeface="Calibri" panose="020F0502020204030204" pitchFamily="34" charset="0"/>
                <a:cs typeface="Times New Roman" panose="02020603050405020304" pitchFamily="18" charset="0"/>
              </a:rPr>
              <a:t>and 10 were deaths in the community.</a:t>
            </a:r>
            <a:endParaRPr lang="en-US" sz="1800" b="1" kern="100" dirty="0">
              <a:solidFill>
                <a:srgbClr val="009999"/>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Dead on arrival at a health facility are considered community deaths.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Overall, there have been 2 health facility deaths and 14 community deaths.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CFR is calculated as the number of health facility deaths (2) over the number of suspected cholera cases reported by health facility-based surveillance (321).</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CFR in the surveillance unit is 0.6%, instead of 5% as stated in the situation report.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illustrates that errors in the calculation of the CFR can be highly misleading.</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34</a:t>
            </a:fld>
            <a:endParaRPr lang="en-US"/>
          </a:p>
        </p:txBody>
      </p:sp>
    </p:spTree>
    <p:extLst>
      <p:ext uri="{BB962C8B-B14F-4D97-AF65-F5344CB8AC3E}">
        <p14:creationId xmlns:p14="http://schemas.microsoft.com/office/powerpoint/2010/main" val="3754122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computed two mortality indicators: the CFR which is 0.6%, and the number of community deaths, that is 14. You also noticed that 12 community deaths were reported in geographic area 5 of the surveillance unit.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top priority for follow up is the number of community deaths in geographic area 5.</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Access to care in geographic area 5 should be assessed to explore whether there are sufficiently accessible treatment facilities or if cholera treatment centers, cholera treatment units or Oral Rehydration Points need to be set up.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care seeking behavior also needs to be assessed to explore whether community members in geographic area 5 may be reluctant to seek care at a health facility, and if so why.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By correcting calculations of mortality indicators, you identified a major priority for follow up while the situation report focused on the quality of clinical care.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7439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continue to go through the latest situation report.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Regarding cholera incidence, the report states that it remains stable. Since the beginning of the outbreak, 321 suspected cholera cases have been reported in the surveillance unit by health facility-based surveillance. In the last epidemiological week (week 7), 61 suspected cholera cases have been reported by health facility-based surveillance.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Do you remember your review of surveillance performance indicator in the first case study?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completeness of reporting by health facility-based surveillance in the surveillance unit is as follows.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is your interpretation of the incidence trend?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would you like to do?</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Pause the video, and take the time you need to reflect about this scenario.</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36</a:t>
            </a:fld>
            <a:endParaRPr lang="en-US"/>
          </a:p>
        </p:txBody>
      </p:sp>
    </p:spTree>
    <p:extLst>
      <p:ext uri="{BB962C8B-B14F-4D97-AF65-F5344CB8AC3E}">
        <p14:creationId xmlns:p14="http://schemas.microsoft.com/office/powerpoint/2010/main" val="2467418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Considering the issues with completeness of health facility-based reporting, trends in incidence derived from health facility-based surveillance lack reliability since week 4.</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Therefore, it cannot be concluded with confidence that incidence has remained stable in the surveillance unit as stated in the situation report.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better understand the cholera situation in the surveillance unit, you could compare trends in incidence derived from health facility-based surveillance with the trends in incidence derived from community-based surveillance. In addition, since in the first case study it was identified that no surveillance data was reported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ORPs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since week 4, you could actively check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ORPs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records to try to retrieve the weekly number of suspected cholera cases treated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ORPs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9317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did manage to retrieve community-based surveillance data and surveillance data from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ORPs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plotted this data on epidemic curves.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epidemic curve represents the number of suspected cholera cases reported by community-based surveillance, showing an increasing trend in incidence.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epidemic curve represents the number of suspected cholera cases reported by health facility-based surveillance when adding the number of suspected cases identified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ORPs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also showing an increasing trend.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interpretation that incidence was stable, as stated in the situation report, was misleading because surveillance performance indicators were not taken into account to interpret the situation.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are wondering how the current trend compares with baseline levels in this surveillance unit.</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38</a:t>
            </a:fld>
            <a:endParaRPr lang="en-US"/>
          </a:p>
        </p:txBody>
      </p:sp>
    </p:spTree>
    <p:extLst>
      <p:ext uri="{BB962C8B-B14F-4D97-AF65-F5344CB8AC3E}">
        <p14:creationId xmlns:p14="http://schemas.microsoft.com/office/powerpoint/2010/main" val="7489430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assess this, you determine to compare the weekly incidence in the surveillance unit with the historical baseline.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authority colleagues provided you with the GTFCC Excel tool for calculating weekly incidence thresholds filled with historical data for the surveillance unit over the period 2020 - 2024.</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Download the GTFCC Excel tool with prefilled data for previous years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https://tinyurl.com/</a:t>
            </a:r>
            <a:r>
              <a:rPr lang="en-US"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gtfccincidence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or by scanning this QR Code.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Go to the sheet Data.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Add incidence data for 2025 on weeks 1 to 7. As shown on the right side, that is 5 on week 1, 15 on week 2, etc. While doing so, do not modify data for previous years in the Excel tool.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Explore the following sheets of the GTFCC Excel tool: Weekly summary, Weekly graph (full time series), Weekly graph (last 52 weeks). As of week 7, is there a deterioration of the outbreak?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Pause the video, and take the time you need to download the prefilled Excel tool, enter data for 2025 and explore the different sheets of the tool.</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39</a:t>
            </a:fld>
            <a:endParaRPr lang="en-US"/>
          </a:p>
        </p:txBody>
      </p:sp>
    </p:spTree>
    <p:extLst>
      <p:ext uri="{BB962C8B-B14F-4D97-AF65-F5344CB8AC3E}">
        <p14:creationId xmlns:p14="http://schemas.microsoft.com/office/powerpoint/2010/main" val="1652788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be familiar with surveillance strategies to monitor cholera outbreaks including:</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health authorities monitor that these strategies are effectively implemented;</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health authorities analyze surveillance data and investigate as needed to interpret the outbreak dynamics;</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how health authorities disseminate findings to guide the response.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a:t>
            </a:fld>
            <a:endParaRPr lang="en-US"/>
          </a:p>
        </p:txBody>
      </p:sp>
    </p:spTree>
    <p:extLst>
      <p:ext uri="{BB962C8B-B14F-4D97-AF65-F5344CB8AC3E}">
        <p14:creationId xmlns:p14="http://schemas.microsoft.com/office/powerpoint/2010/main" val="36288567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After entering the data for 2025 in the sheet data, in the sheet Weekly summary, you can see that as of week 7, incidence has been above the baseline threshold for two consecutive weeks. This is indicative of a deterioration of the outbreak. In the sheets Weekly graph (full time series) and Weekly graph (last 52 weeks), you can see how the current outbreak compares with the baseline threshold.</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Overall, this illustrates the importance of careful interpretation of surveillance data. Although at a first glance, the incidence appeared stable in the surveillance unit, by digging further you managed to identify that the outbreak is actually deteriorating which should be rapidly investigated.</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40</a:t>
            </a:fld>
            <a:endParaRPr lang="en-US"/>
          </a:p>
        </p:txBody>
      </p:sp>
    </p:spTree>
    <p:extLst>
      <p:ext uri="{BB962C8B-B14F-4D97-AF65-F5344CB8AC3E}">
        <p14:creationId xmlns:p14="http://schemas.microsoft.com/office/powerpoint/2010/main" val="34832936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look into investigation, another core function of health authorities in cholera surveillance.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41</a:t>
            </a:fld>
            <a:endParaRPr lang="en-US"/>
          </a:p>
        </p:txBody>
      </p:sp>
    </p:spTree>
    <p:extLst>
      <p:ext uri="{BB962C8B-B14F-4D97-AF65-F5344CB8AC3E}">
        <p14:creationId xmlns:p14="http://schemas.microsoft.com/office/powerpoint/2010/main" val="17089159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Regarding case investigation, on a routine basis, this is not undertaken to monitor a cholera outbreak. The monitoring of an outbreak routinely relies on surveillance data reported by health facility-based surveillance, community-based surveillance, and laboratories.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However, under specific circumstances, additional information may be needed to better assess the cholera situation. Then, case investigations are performed.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Performing case investigations is recommended at the onset of an outbreak. Investigating all suspected cases at the onset phase is helpful to orient initial field investigation and immediate control measures.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Performing case investigations may also be considered if a deterioration of the outbreak is detected. Investigating a subset of suspected cases may be insightful. The cases investigated are selected based on the characteristics of the indicator showing a deterioration. The findings of the case investigation are then used to orient a field investigation and control measures.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towards the end of an outbreak, when the number of cases is low, performing case investigations on all confirmed cases might be useful to orient highly targeted interventions to end the outbreak.</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42</a:t>
            </a:fld>
            <a:endParaRPr lang="en-US"/>
          </a:p>
        </p:txBody>
      </p:sp>
    </p:spTree>
    <p:extLst>
      <p:ext uri="{BB962C8B-B14F-4D97-AF65-F5344CB8AC3E}">
        <p14:creationId xmlns:p14="http://schemas.microsoft.com/office/powerpoint/2010/main" val="34895338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Regarding field investigation, it should be undertaken at the onset of an outbreak and if a deterioration of an outbreak is detected.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the onset of an outbreak, the findings of a field investigation are critical to assess the risks and orient the response accordingly.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 deterioration of an outbreak is detected, the findings of a field investigation are insightful to determine the conditions that led to the deterioration, and adapt the response accordingly.</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43</a:t>
            </a:fld>
            <a:endParaRPr lang="en-US"/>
          </a:p>
        </p:txBody>
      </p:sp>
    </p:spTree>
    <p:extLst>
      <p:ext uri="{BB962C8B-B14F-4D97-AF65-F5344CB8AC3E}">
        <p14:creationId xmlns:p14="http://schemas.microsoft.com/office/powerpoint/2010/main" val="2888773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Moving on to the last core function of health authorities in cholera surveillance, disseminating the surveillance outcomes for public health response.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44</a:t>
            </a:fld>
            <a:endParaRPr lang="en-US"/>
          </a:p>
        </p:txBody>
      </p:sp>
    </p:spTree>
    <p:extLst>
      <p:ext uri="{BB962C8B-B14F-4D97-AF65-F5344CB8AC3E}">
        <p14:creationId xmlns:p14="http://schemas.microsoft.com/office/powerpoint/2010/main" val="18840419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During an outbreak, health authorities prepare epidemiological reports that describe and interpret the outbreak situation at least on a weekly basis and make sure to disseminate them to a broad range of stakeholders.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Stakeholders to be informed include the upper-level health authority; stakeholders, partners, agencies from all sectors involved in responding to the outbreak; as well as health professionals including community health workers or volunteers.</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45</a:t>
            </a:fld>
            <a:endParaRPr lang="en-US"/>
          </a:p>
        </p:txBody>
      </p:sp>
    </p:spTree>
    <p:extLst>
      <p:ext uri="{BB962C8B-B14F-4D97-AF65-F5344CB8AC3E}">
        <p14:creationId xmlns:p14="http://schemas.microsoft.com/office/powerpoint/2010/main" val="14772294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information should then be considered in a multisectoral manner to guide the decision-making on effective interventions across all pillars to control the outbreak.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regarding the case management pillar, the information generated by surveillance can be used to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identify locations where cholera treatment facilities or referral system need to be set up; to quantify needs for treatment supplies; and to identify potential issues with access to health care or treatment of patients.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Regarding the community engagement pillar, the information generated by surveillance can be used for example to identify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affected and at-risk communities where behaviors and practices to prevent cholera should be promoted in priority and where early care seeking should be encouraged.</a:t>
            </a:r>
          </a:p>
          <a:p>
            <a:pPr marL="0" marR="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Regarding the WASH pillar, the information generated by surveillance can be used for example to identify locations where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emergency access to clean water, sanitation and hygiene should be provided in priority.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regarding the vaccination pillar,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the information generated by surveillance can be used for example to identify geographic areas and populations to be targeted by reactive vaccination.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We cannot stress enough that using surveillance data to continuously guide interventions across all pillars and to monitor the impact of these interventions are absolutely critical to successfully end a cholera outbreak.</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46</a:t>
            </a:fld>
            <a:endParaRPr lang="en-US"/>
          </a:p>
        </p:txBody>
      </p:sp>
    </p:spTree>
    <p:extLst>
      <p:ext uri="{BB962C8B-B14F-4D97-AF65-F5344CB8AC3E}">
        <p14:creationId xmlns:p14="http://schemas.microsoft.com/office/powerpoint/2010/main" val="6084293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general principle, a probable or confirmed cholera outbreak can be considered over, when for a minimum of four consecutive weeks, all suspected cholera cases have a negative test result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culture, or PCR.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However, where there are issues with the performance of surveillance or concerns over the reliability of testing for cholera, a period longer than 4 weeks is advisable to gain sufficient confidence that the outbreak has reached its end.</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47</a:t>
            </a:fld>
            <a:endParaRPr lang="en-US"/>
          </a:p>
        </p:txBody>
      </p:sp>
    </p:spTree>
    <p:extLst>
      <p:ext uri="{BB962C8B-B14F-4D97-AF65-F5344CB8AC3E}">
        <p14:creationId xmlns:p14="http://schemas.microsoft.com/office/powerpoint/2010/main" val="29171574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Once a probable or confirmed cholera outbreak is over, the surveillance strategies need to be adapted as the surveillance objective becomes to detect any new outbreak early. Health authorities should inform and train surveillance stakeholders on the new surveillance strategies.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Surveillance stakeholders to be sensitized include health facility workers, community health workers or volunteers, and laboratories.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a refresher on these surveillance strategies, we encourage you to go back to module 3.</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48</a:t>
            </a:fld>
            <a:endParaRPr lang="en-US"/>
          </a:p>
        </p:txBody>
      </p:sp>
    </p:spTree>
    <p:extLst>
      <p:ext uri="{BB962C8B-B14F-4D97-AF65-F5344CB8AC3E}">
        <p14:creationId xmlns:p14="http://schemas.microsoft.com/office/powerpoint/2010/main" val="28180715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wrap up this module, here is a summary of the key role of health authorities when the surveillance objective is to monitor an outbreak.</a:t>
            </a:r>
          </a:p>
          <a:p>
            <a:r>
              <a:rPr lang="en-US" dirty="0"/>
              <a:t>On a routine basis, health authorities monitor that suspected cases are reported on a weekly basis and that a subset of suspected cases are tested.  Health authorities analyze the reported data and test results on a weekly basis to interpret the outbreak dynamics. Health authorities then update weekly all stakeholders on the cholera situation and this is used to guide multisectoral interventions across all pillars to control the outbreak.</a:t>
            </a:r>
          </a:p>
          <a:p>
            <a:r>
              <a:rPr lang="en-US" dirty="0"/>
              <a:t>If a deterioration of the outbreak is detected, health authorities perform a field investigation to determine the conditions that led to the deterioration in order to adapt the response accordingly.</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49</a:t>
            </a:fld>
            <a:endParaRPr lang="en-US"/>
          </a:p>
        </p:txBody>
      </p:sp>
    </p:spTree>
    <p:extLst>
      <p:ext uri="{BB962C8B-B14F-4D97-AF65-F5344CB8AC3E}">
        <p14:creationId xmlns:p14="http://schemas.microsoft.com/office/powerpoint/2010/main" val="459874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Case studies are offered throughout this module. They are based on fictional scenarios. These case studies will help you better understand how health authorities monitor cholera outbreaks.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encourage you to download the GTFCC guidance on cholera surveillance. Having it on hand will help you take the case studies. You can download the GTFCC surveillance guidance at https://tinyurl.com/</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cholerasurv2024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or by scanning this QR code.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a:t>
            </a:fld>
            <a:endParaRPr lang="en-US"/>
          </a:p>
        </p:txBody>
      </p:sp>
    </p:spTree>
    <p:extLst>
      <p:ext uri="{BB962C8B-B14F-4D97-AF65-F5344CB8AC3E}">
        <p14:creationId xmlns:p14="http://schemas.microsoft.com/office/powerpoint/2010/main" val="40575665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moving on to the next module, we encourage you to take a short quiz. There are three questions in this quiz.</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1. Select all that apply. When the surveillance objective is to monitor a cholera outbreak, health authorities review surveillance performance indicators to monitor that:</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Suspected cholera cases are reported within 24 hours.</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Suspected cholera cases are reported on a weekly basis.</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absence of suspected cholera cases is reported within 24 hours.</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absence of suspected cholera cases is reported on a weekly basis.</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suspected cholera cases are tested for cholera.</a:t>
            </a:r>
          </a:p>
          <a:p>
            <a:pPr marL="342900" marR="0" lvl="0" indent="-342900">
              <a:lnSpc>
                <a:spcPct val="107000"/>
              </a:lnSpc>
              <a:spcBef>
                <a:spcPts val="0"/>
              </a:spcBef>
              <a:spcAft>
                <a:spcPts val="80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subset of suspected cholera cases selected according to a systematic sampling scheme are tested for cholera.</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answers are b, d and f. When the surveillance objective is to monitor a cholera outbreak, health authorities review surveillance performance indicators to monitor that suspected cholera cases are reported on a weekly basis, that the absence of suspected cholera cases is also reported on a weekly basis, and that a subset of suspected cholera cases selected according to a systematic sampling scheme are tested for cholera.</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52</a:t>
            </a:fld>
            <a:endParaRPr lang="en-US"/>
          </a:p>
        </p:txBody>
      </p:sp>
    </p:spTree>
    <p:extLst>
      <p:ext uri="{BB962C8B-B14F-4D97-AF65-F5344CB8AC3E}">
        <p14:creationId xmlns:p14="http://schemas.microsoft.com/office/powerpoint/2010/main" val="33477663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2. When the surveillance objective is to monitor a cholera outbreak, health authorities: </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Add up data reported by health facility-based surveillance and data reported by community-based surveillance and analyze them jointly to have a comprehensive description of the outbreak situation.</a:t>
            </a:r>
          </a:p>
          <a:p>
            <a:pPr marL="342900" marR="0" lvl="0" indent="-342900">
              <a:lnSpc>
                <a:spcPct val="107000"/>
              </a:lnSpc>
              <a:spcBef>
                <a:spcPts val="0"/>
              </a:spcBef>
              <a:spcAft>
                <a:spcPts val="80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Analyze data reported by health facility-based surveillance and data reported by community-based surveillance separately but interpret them jointly to have a sound understanding of the outbreak situation.</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53</a:t>
            </a:fld>
            <a:endParaRPr lang="en-US"/>
          </a:p>
        </p:txBody>
      </p:sp>
    </p:spTree>
    <p:extLst>
      <p:ext uri="{BB962C8B-B14F-4D97-AF65-F5344CB8AC3E}">
        <p14:creationId xmlns:p14="http://schemas.microsoft.com/office/powerpoint/2010/main" val="29062839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Health authorities analyze data reported by health facility-based surveillance and data reported by community-based surveillance separately but interpret them jointly to have a sound understanding of the outbreak situation.</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54</a:t>
            </a:fld>
            <a:endParaRPr lang="en-US"/>
          </a:p>
        </p:txBody>
      </p:sp>
    </p:spTree>
    <p:extLst>
      <p:ext uri="{BB962C8B-B14F-4D97-AF65-F5344CB8AC3E}">
        <p14:creationId xmlns:p14="http://schemas.microsoft.com/office/powerpoint/2010/main" val="28618446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3. This is the last question. If a deterioration of a cholera outbreak is detected:</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Surveillance modalities should be adapted and all suspected cholera cases should be tested to verify that the deterioration is due to cholera;</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case investigation should be performed on all suspected cholera cases reported in the surveillance unit;</a:t>
            </a:r>
          </a:p>
          <a:p>
            <a:pPr marL="342900" marR="0" lvl="0" indent="-342900">
              <a:lnSpc>
                <a:spcPct val="107000"/>
              </a:lnSpc>
              <a:spcBef>
                <a:spcPts val="0"/>
              </a:spcBef>
              <a:spcAft>
                <a:spcPts val="80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field investigation should be rapidly performed.</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55</a:t>
            </a:fld>
            <a:endParaRPr lang="en-US"/>
          </a:p>
        </p:txBody>
      </p:sp>
    </p:spTree>
    <p:extLst>
      <p:ext uri="{BB962C8B-B14F-4D97-AF65-F5344CB8AC3E}">
        <p14:creationId xmlns:p14="http://schemas.microsoft.com/office/powerpoint/2010/main" val="16156161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c. If a deterioration of a cholera outbreak is detected, a field investigation should be rapidly performed.</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56</a:t>
            </a:fld>
            <a:endParaRPr lang="en-US"/>
          </a:p>
        </p:txBody>
      </p:sp>
    </p:spTree>
    <p:extLst>
      <p:ext uri="{BB962C8B-B14F-4D97-AF65-F5344CB8AC3E}">
        <p14:creationId xmlns:p14="http://schemas.microsoft.com/office/powerpoint/2010/main" val="36651432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this module.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57</a:t>
            </a:fld>
            <a:endParaRPr lang="en-US"/>
          </a:p>
        </p:txBody>
      </p:sp>
    </p:spTree>
    <p:extLst>
      <p:ext uri="{BB962C8B-B14F-4D97-AF65-F5344CB8AC3E}">
        <p14:creationId xmlns:p14="http://schemas.microsoft.com/office/powerpoint/2010/main" val="606571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Surveillance is implemented to monitor a cholera outbreak in any surveillance unit where there is a probable or confirmed outbreak with community transmission or considered to be community transmission by default.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transmission is by default considered as community transmission in surveillance units where epidemiological links between cases are not investigated.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surveillance objective is then to continuously generate information to orient control measures to mitigate the impact and the spread of the outbreak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surveillance to reach this objective effectively, it should be implemented in accordance with the recommendations outlined in this module.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7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look into how suspected cholera cases are reported and tested when the surveillance objective is to monitor a cholera outbreak.</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7</a:t>
            </a:fld>
            <a:endParaRPr lang="en-US"/>
          </a:p>
        </p:txBody>
      </p:sp>
    </p:spTree>
    <p:extLst>
      <p:ext uri="{BB962C8B-B14F-4D97-AF65-F5344CB8AC3E}">
        <p14:creationId xmlns:p14="http://schemas.microsoft.com/office/powerpoint/2010/main" val="1878786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the surveillance objective is to monitor an outbreak, a suspected cholera case is any person who has acute watery diarrhoea (AWD) or who died from AWD.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no additional criteria on age or severe dehydration to identify suspected cholera cases.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because when there is a cholera outbreak in a surveillance unit, it is likely that a person with AWD has cholera. This allows a sensitive and comprehensive monitoring of the outbreak to guide response measures effectively.</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8</a:t>
            </a:fld>
            <a:endParaRPr lang="en-US"/>
          </a:p>
        </p:txBody>
      </p:sp>
    </p:spTree>
    <p:extLst>
      <p:ext uri="{BB962C8B-B14F-4D97-AF65-F5344CB8AC3E}">
        <p14:creationId xmlns:p14="http://schemas.microsoft.com/office/powerpoint/2010/main" val="3716385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the routine monitoring of an outbreak, suspected cholera cases are reported to the health authority on a weekly basis.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applies both for health facility-based reporting and community-based reporting. Reporting on a weekly basis avoids overwhelming reporting sites but still provides sufficiently timely information to monitor the dynamics of an outbreak.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on a given week, no suspected cholera case was detected, the absence of cases is reported on a weekly basis. This is zero reporting.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the onset or towards the end of an outbreak, reporting suspected cases on a daily basis is encouraged. Increasing the reporting frequency at these outbreak phases is to support the implementation of timely and targeted interventions to end the outbreak.</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9</a:t>
            </a:fld>
            <a:endParaRPr lang="en-US"/>
          </a:p>
        </p:txBody>
      </p:sp>
    </p:spTree>
    <p:extLst>
      <p:ext uri="{BB962C8B-B14F-4D97-AF65-F5344CB8AC3E}">
        <p14:creationId xmlns:p14="http://schemas.microsoft.com/office/powerpoint/2010/main" val="902004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FE934C-395B-49EA-A18C-F2EF5AB5AB7C}" type="datetime1">
              <a:rPr lang="en-GB" smtClean="0"/>
              <a:t>21/02/2025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08704C-2274-4AAD-B246-F2FC9D1265B4}" type="datetime1">
              <a:rPr lang="en-GB" smtClean="0"/>
              <a:t>21/02/2025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30C044-8571-4AE8-B0F7-2D24B2EBABA8}" type="datetime1">
              <a:rPr lang="en-GB" smtClean="0"/>
              <a:t>21/02/2025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18C7018-3802-4A17-B2BC-D9B9D3763BCB}" type="datetime1">
              <a:rPr lang="en-GB" smtClean="0"/>
              <a:t>21/02/2025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17458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23F0405-1B48-4900-9953-DD924D3CB1CF}" type="datetime1">
              <a:rPr lang="en-GB" smtClean="0"/>
              <a:t>21/02/2025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22735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663BFC7D-9652-4178-AB33-732C692C1EB6}" type="datetime1">
              <a:rPr lang="en-GB" smtClean="0"/>
              <a:t>21/02/2025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23773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493714BC-9D52-4910-BE0C-618D3B5FECAA}" type="datetime1">
              <a:rPr lang="en-GB" smtClean="0"/>
              <a:t>21/02/2025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5336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3335A08A-18A9-4E92-B6D4-4108A09FA33A}" type="datetime1">
              <a:rPr lang="en-GB" smtClean="0"/>
              <a:t>21/02/2025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86999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1D22B2FE-A368-4D0E-BB93-3DC87095F5A1}" type="datetime1">
              <a:rPr lang="en-GB" smtClean="0"/>
              <a:t>21/02/2025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59234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07C3A10-F331-4CA9-AFB9-7C3638CEC530}" type="datetime1">
              <a:rPr lang="en-GB" smtClean="0"/>
              <a:t>21/02/2025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729954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9FE6B553-A943-47A8-AC5F-834AB8C077FD}" type="datetime1">
              <a:rPr lang="en-GB" smtClean="0"/>
              <a:t>21/02/2025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00050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A764FD-A16D-4730-A45B-A4B9D2E0C87C}" type="datetime1">
              <a:rPr lang="en-GB" smtClean="0"/>
              <a:t>21/02/2025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FCBA70F-57F6-484A-901F-21FE8AE9A630}" type="datetime1">
              <a:rPr lang="en-GB" smtClean="0"/>
              <a:t>21/02/2025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846497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53CF0B3B-83AA-4C2F-9D93-FD59B8AE83A5}" type="datetime1">
              <a:rPr lang="en-GB" smtClean="0"/>
              <a:t>21/02/2025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13261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72FB06C-B18C-4D94-B1B7-70091B292356}" type="datetime1">
              <a:rPr lang="en-GB" smtClean="0"/>
              <a:t>21/02/2025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93266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219A2ED-130B-4B57-8981-AED383BE7D47}" type="datetime1">
              <a:rPr lang="en-GB" smtClean="0"/>
              <a:t>21/02/2025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569212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6BB8D3A-E4F9-4070-B418-9AA00E048E8D}" type="datetime1">
              <a:rPr lang="en-GB" smtClean="0"/>
              <a:t>21/02/2025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8769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9"/>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7"/>
            <a:ext cx="15773400" cy="2250281"/>
          </a:xfrm>
        </p:spPr>
        <p:txBody>
          <a:bodyPr/>
          <a:lstStyle>
            <a:lvl1pPr marL="0" indent="0">
              <a:buNone/>
              <a:defRPr sz="3600">
                <a:solidFill>
                  <a:schemeClr val="tx1">
                    <a:tint val="82000"/>
                  </a:schemeClr>
                </a:solidFill>
              </a:defRPr>
            </a:lvl1pPr>
            <a:lvl2pPr marL="685835" indent="0">
              <a:buNone/>
              <a:defRPr sz="3000">
                <a:solidFill>
                  <a:schemeClr val="tx1">
                    <a:tint val="82000"/>
                  </a:schemeClr>
                </a:solidFill>
              </a:defRPr>
            </a:lvl2pPr>
            <a:lvl3pPr marL="1371669" indent="0">
              <a:buNone/>
              <a:defRPr sz="2700">
                <a:solidFill>
                  <a:schemeClr val="tx1">
                    <a:tint val="82000"/>
                  </a:schemeClr>
                </a:solidFill>
              </a:defRPr>
            </a:lvl3pPr>
            <a:lvl4pPr marL="2057504" indent="0">
              <a:buNone/>
              <a:defRPr sz="2400">
                <a:solidFill>
                  <a:schemeClr val="tx1">
                    <a:tint val="82000"/>
                  </a:schemeClr>
                </a:solidFill>
              </a:defRPr>
            </a:lvl4pPr>
            <a:lvl5pPr marL="2743337" indent="0">
              <a:buNone/>
              <a:defRPr sz="2400">
                <a:solidFill>
                  <a:schemeClr val="tx1">
                    <a:tint val="82000"/>
                  </a:schemeClr>
                </a:solidFill>
              </a:defRPr>
            </a:lvl5pPr>
            <a:lvl6pPr marL="3429171" indent="0">
              <a:buNone/>
              <a:defRPr sz="2400">
                <a:solidFill>
                  <a:schemeClr val="tx1">
                    <a:tint val="82000"/>
                  </a:schemeClr>
                </a:solidFill>
              </a:defRPr>
            </a:lvl6pPr>
            <a:lvl7pPr marL="4115006" indent="0">
              <a:buNone/>
              <a:defRPr sz="2400">
                <a:solidFill>
                  <a:schemeClr val="tx1">
                    <a:tint val="82000"/>
                  </a:schemeClr>
                </a:solidFill>
              </a:defRPr>
            </a:lvl7pPr>
            <a:lvl8pPr marL="4800840" indent="0">
              <a:buNone/>
              <a:defRPr sz="2400">
                <a:solidFill>
                  <a:schemeClr val="tx1">
                    <a:tint val="82000"/>
                  </a:schemeClr>
                </a:solidFill>
              </a:defRPr>
            </a:lvl8pPr>
            <a:lvl9pPr marL="5486675"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33AFF5E7-9E60-47C0-B50A-0A201BD371E3}" type="datetime1">
              <a:rPr lang="en-GB" smtClean="0"/>
              <a:t>21/02/2025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507019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BAF89787-8D28-498D-83B8-2CC70861684C}" type="datetime1">
              <a:rPr lang="en-GB" smtClean="0"/>
              <a:t>21/02/2025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28333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90"/>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4"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D660B6DF-8668-419F-B5BD-9382F0B4BADF}" type="datetime1">
              <a:rPr lang="en-GB" smtClean="0"/>
              <a:t>21/02/2025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485398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61EC3C30-1176-4CF1-AC53-2C0E3E021A1C}" type="datetime1">
              <a:rPr lang="en-GB" smtClean="0"/>
              <a:t>21/02/2025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323913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9EE2924D-6A20-4B55-B2B1-A08D5B83D63F}" type="datetime1">
              <a:rPr lang="en-GB" smtClean="0"/>
              <a:t>21/02/2025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403952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9C1E4D-356D-4F72-BB00-7EECC51F9070}" type="datetime1">
              <a:rPr lang="en-GB" smtClean="0"/>
              <a:t>21/02/2025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135D0AB4-9B6F-40F0-BB71-680BA55F37EF}" type="datetime1">
              <a:rPr lang="en-GB" smtClean="0"/>
              <a:t>21/02/2025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9807855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72E47B3D-DE1C-446B-A766-46997318E947}" type="datetime1">
              <a:rPr lang="en-GB" smtClean="0"/>
              <a:t>21/02/2025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483419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787EAF9E-D921-4777-8793-BC1C17F92B0C}" type="datetime1">
              <a:rPr lang="en-GB" smtClean="0"/>
              <a:t>21/02/2025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5888451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9"/>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9"/>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40E9CD96-2A4E-420B-8D71-7A091502438E}" type="datetime1">
              <a:rPr lang="en-GB" smtClean="0"/>
              <a:t>21/02/2025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12238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B998A4-F0F1-4319-B6DB-32EA5F804563}" type="datetime1">
              <a:rPr lang="en-GB" smtClean="0"/>
              <a:t>21/02/2025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6C4B3E-22FE-4FB4-A6B1-4DE3F4A64707}" type="datetime1">
              <a:rPr lang="en-GB" smtClean="0"/>
              <a:t>21/02/2025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7F9533-C96D-4A32-A956-49720950DE46}" type="datetime1">
              <a:rPr lang="en-GB" smtClean="0"/>
              <a:t>21/02/2025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2E98C3-B40A-441C-931E-D2044C92D2CD}" type="datetime1">
              <a:rPr lang="en-GB" smtClean="0"/>
              <a:t>21/02/2025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3CB4E7-8BDB-4E37-AC8E-3F07E15BAC26}" type="datetime1">
              <a:rPr lang="en-GB" smtClean="0"/>
              <a:t>21/02/2025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008591-7915-432C-B217-C18564BE05C4}" type="datetime1">
              <a:rPr lang="en-GB" smtClean="0"/>
              <a:t>21/02/2025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F61A0-59E2-435F-AFA8-2569BBCEA7AA}" type="datetime1">
              <a:rPr lang="en-GB" smtClean="0"/>
              <a:t>21/02/2025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69A53583-9221-4474-B24B-C5DE12A34657}" type="datetime1">
              <a:rPr lang="en-GB" smtClean="0"/>
              <a:t>21/02/2025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660777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584340F4-58CF-4052-B18C-DE04D891C2A7}" type="datetime1">
              <a:rPr lang="en-GB" smtClean="0"/>
              <a:t>21/02/2025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4931241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hdr="0" ftr="0" dt="0"/>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8.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7.sv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2.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8.png"/><Relationship Id="rId7"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8.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8.png"/><Relationship Id="rId7" Type="http://schemas.openxmlformats.org/officeDocument/2006/relationships/image" Target="../media/image66.sv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1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325D5D-B03B-C68B-0143-046C1F25E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3516638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1" y="-239946"/>
            <a:ext cx="9525001"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21656" y="513312"/>
            <a:ext cx="11244182"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Case-based Vs aggregate</a:t>
            </a:r>
          </a:p>
        </p:txBody>
      </p:sp>
      <p:sp>
        <p:nvSpPr>
          <p:cNvPr id="15" name="TextBox 15"/>
          <p:cNvSpPr txBox="1"/>
          <p:nvPr/>
        </p:nvSpPr>
        <p:spPr>
          <a:xfrm>
            <a:off x="9852418" y="4349924"/>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2" name="Freeform 4">
            <a:extLst>
              <a:ext uri="{FF2B5EF4-FFF2-40B4-BE49-F238E27FC236}">
                <a16:creationId xmlns:a16="http://schemas.microsoft.com/office/drawing/2014/main" id="{FB3F7725-448C-E3A6-45A7-13DB7F5DB3D5}"/>
              </a:ext>
            </a:extLst>
          </p:cNvPr>
          <p:cNvSpPr/>
          <p:nvPr/>
        </p:nvSpPr>
        <p:spPr>
          <a:xfrm>
            <a:off x="1902233" y="2395372"/>
            <a:ext cx="14483533" cy="125641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4" name="TextBox 3">
            <a:extLst>
              <a:ext uri="{FF2B5EF4-FFF2-40B4-BE49-F238E27FC236}">
                <a16:creationId xmlns:a16="http://schemas.microsoft.com/office/drawing/2014/main" id="{12A3E6BD-6046-7023-BEC1-FF5A32F97E59}"/>
              </a:ext>
            </a:extLst>
          </p:cNvPr>
          <p:cNvSpPr txBox="1"/>
          <p:nvPr/>
        </p:nvSpPr>
        <p:spPr>
          <a:xfrm>
            <a:off x="1902232" y="2761967"/>
            <a:ext cx="14483533" cy="523220"/>
          </a:xfrm>
          <a:prstGeom prst="rect">
            <a:avLst/>
          </a:prstGeom>
          <a:noFill/>
        </p:spPr>
        <p:txBody>
          <a:bodyPr wrap="square" lIns="91440" tIns="45720" rIns="91440" bIns="45720" rtlCol="0" anchor="t">
            <a:spAutoFit/>
          </a:bodyPr>
          <a:lstStyle/>
          <a:p>
            <a:pPr algn="ctr">
              <a:spcAft>
                <a:spcPts val="600"/>
              </a:spcAft>
              <a:defRPr/>
            </a:pP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a:t>
            </a:r>
            <a:r>
              <a:rPr kumimoji="0" lang="fr-FR"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ase-based health </a:t>
            </a:r>
            <a:r>
              <a:rPr kumimoji="0" lang="fr-FR" sz="2800" b="0" i="0" u="none" strike="noStrike" kern="1200" cap="none" spc="0" normalizeH="0" baseline="0" noProof="0" dirty="0" err="1">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facility</a:t>
            </a:r>
            <a:r>
              <a:rPr kumimoji="0" lang="fr-FR"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reporting</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and </a:t>
            </a:r>
            <a:r>
              <a:rPr lang="fr-FR"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aggregate</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community reporting </a:t>
            </a:r>
            <a:endPar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p:txBody>
      </p:sp>
      <p:grpSp>
        <p:nvGrpSpPr>
          <p:cNvPr id="16" name="Group 15">
            <a:extLst>
              <a:ext uri="{FF2B5EF4-FFF2-40B4-BE49-F238E27FC236}">
                <a16:creationId xmlns:a16="http://schemas.microsoft.com/office/drawing/2014/main" id="{FD1839F2-795D-FA13-3E04-F4DE1AFDD835}"/>
              </a:ext>
            </a:extLst>
          </p:cNvPr>
          <p:cNvGrpSpPr/>
          <p:nvPr/>
        </p:nvGrpSpPr>
        <p:grpSpPr>
          <a:xfrm>
            <a:off x="5084302" y="3743466"/>
            <a:ext cx="8119391" cy="1055594"/>
            <a:chOff x="5084302" y="3743466"/>
            <a:chExt cx="8119391" cy="1055594"/>
          </a:xfrm>
        </p:grpSpPr>
        <p:sp>
          <p:nvSpPr>
            <p:cNvPr id="5" name="TextBox 4">
              <a:extLst>
                <a:ext uri="{FF2B5EF4-FFF2-40B4-BE49-F238E27FC236}">
                  <a16:creationId xmlns:a16="http://schemas.microsoft.com/office/drawing/2014/main" id="{EB7B1057-B545-2AB1-574F-682D3AF92329}"/>
                </a:ext>
              </a:extLst>
            </p:cNvPr>
            <p:cNvSpPr txBox="1"/>
            <p:nvPr/>
          </p:nvSpPr>
          <p:spPr>
            <a:xfrm>
              <a:off x="5084302" y="3743466"/>
              <a:ext cx="8119391"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about reporting in Module 2</a:t>
              </a:r>
            </a:p>
          </p:txBody>
        </p:sp>
        <p:pic>
          <p:nvPicPr>
            <p:cNvPr id="6" name="Graphic 5" descr="Information with solid fill">
              <a:extLst>
                <a:ext uri="{FF2B5EF4-FFF2-40B4-BE49-F238E27FC236}">
                  <a16:creationId xmlns:a16="http://schemas.microsoft.com/office/drawing/2014/main" id="{9B049680-EE02-ED08-99A1-DB97275BB6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45902" y="3805369"/>
              <a:ext cx="1014393" cy="993691"/>
            </a:xfrm>
            <a:prstGeom prst="rect">
              <a:avLst/>
            </a:prstGeom>
          </p:spPr>
        </p:pic>
      </p:grpSp>
      <p:grpSp>
        <p:nvGrpSpPr>
          <p:cNvPr id="17" name="Group 16">
            <a:extLst>
              <a:ext uri="{FF2B5EF4-FFF2-40B4-BE49-F238E27FC236}">
                <a16:creationId xmlns:a16="http://schemas.microsoft.com/office/drawing/2014/main" id="{73465A6C-B92B-FDCA-A3FD-4FB4D91B4AE7}"/>
              </a:ext>
            </a:extLst>
          </p:cNvPr>
          <p:cNvGrpSpPr/>
          <p:nvPr/>
        </p:nvGrpSpPr>
        <p:grpSpPr>
          <a:xfrm>
            <a:off x="1633241" y="5440456"/>
            <a:ext cx="15625591" cy="3996798"/>
            <a:chOff x="1633241" y="5440456"/>
            <a:chExt cx="15625591" cy="3996798"/>
          </a:xfrm>
        </p:grpSpPr>
        <p:pic>
          <p:nvPicPr>
            <p:cNvPr id="9" name="Picture 8">
              <a:extLst>
                <a:ext uri="{FF2B5EF4-FFF2-40B4-BE49-F238E27FC236}">
                  <a16:creationId xmlns:a16="http://schemas.microsoft.com/office/drawing/2014/main" id="{CA9A6B5A-D7B5-C152-1E20-A3CCC126F3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832" y="7517940"/>
              <a:ext cx="2162705" cy="1919314"/>
            </a:xfrm>
            <a:prstGeom prst="rect">
              <a:avLst/>
            </a:prstGeom>
          </p:spPr>
        </p:pic>
        <p:sp>
          <p:nvSpPr>
            <p:cNvPr id="14" name="TextBox 13">
              <a:extLst>
                <a:ext uri="{FF2B5EF4-FFF2-40B4-BE49-F238E27FC236}">
                  <a16:creationId xmlns:a16="http://schemas.microsoft.com/office/drawing/2014/main" id="{FF2B2C2E-9E40-05A5-CCAE-40FF6A9668F4}"/>
                </a:ext>
              </a:extLst>
            </p:cNvPr>
            <p:cNvSpPr txBox="1"/>
            <p:nvPr/>
          </p:nvSpPr>
          <p:spPr>
            <a:xfrm>
              <a:off x="2165836" y="6845844"/>
              <a:ext cx="12944645" cy="55399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6"/>
                </a:buBlip>
                <a:tabLst/>
                <a:defRPr/>
              </a:pPr>
              <a:r>
                <a:rPr kumimoji="0" lang="en-US" sz="30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Aggregate health facility-based </a:t>
              </a:r>
              <a:r>
                <a:rPr kumimoji="0" lang="en-US" sz="3000" b="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reporting</a:t>
              </a:r>
              <a:endParaRPr kumimoji="0" lang="en-US" sz="30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20" name="TextBox 19">
              <a:extLst>
                <a:ext uri="{FF2B5EF4-FFF2-40B4-BE49-F238E27FC236}">
                  <a16:creationId xmlns:a16="http://schemas.microsoft.com/office/drawing/2014/main" id="{915A9DCB-F503-D897-18A0-1373C08A83FD}"/>
                </a:ext>
              </a:extLst>
            </p:cNvPr>
            <p:cNvSpPr txBox="1"/>
            <p:nvPr/>
          </p:nvSpPr>
          <p:spPr>
            <a:xfrm>
              <a:off x="4448672" y="7633313"/>
              <a:ext cx="12810160" cy="1107996"/>
            </a:xfrm>
            <a:prstGeom prst="rect">
              <a:avLst/>
            </a:prstGeom>
            <a:noFill/>
          </p:spPr>
          <p:txBody>
            <a:bodyPr wrap="square" rtlCol="0">
              <a:spAutoFit/>
            </a:bodyPr>
            <a:lstStyle/>
            <a:p>
              <a:pPr marL="457200" lvl="0" indent="-457200">
                <a:spcAft>
                  <a:spcPts val="1200"/>
                </a:spcAft>
                <a:buClr>
                  <a:srgbClr val="009999"/>
                </a:buClr>
                <a:buFont typeface="Arial" panose="020B0604020202020204" pitchFamily="34" charset="0"/>
                <a:buChar char="•"/>
              </a:pPr>
              <a:r>
                <a:rPr lang="en-US" sz="2800" dirty="0">
                  <a:solidFill>
                    <a:srgbClr val="2A1720"/>
                  </a:solidFill>
                  <a:latin typeface="Atkinson Hyperlegible"/>
                </a:rPr>
                <a:t>If case-based health facility reporting cannot be sustained </a:t>
              </a:r>
            </a:p>
            <a:p>
              <a:pPr marL="914400" lvl="1" indent="-457200">
                <a:spcAft>
                  <a:spcPts val="1200"/>
                </a:spcAft>
                <a:buClr>
                  <a:srgbClr val="009999"/>
                </a:buClr>
                <a:buFont typeface="Courier New" panose="02070309020205020404" pitchFamily="49" charset="0"/>
                <a:buChar char="o"/>
              </a:pPr>
              <a:r>
                <a:rPr lang="en-US" sz="2800" dirty="0">
                  <a:solidFill>
                    <a:srgbClr val="2A1720"/>
                  </a:solidFill>
                  <a:latin typeface="Atkinson Hyperlegible"/>
                </a:rPr>
                <a:t>Overstretched reporting capacity</a:t>
              </a:r>
            </a:p>
          </p:txBody>
        </p:sp>
        <p:pic>
          <p:nvPicPr>
            <p:cNvPr id="11" name="Picture 10">
              <a:extLst>
                <a:ext uri="{FF2B5EF4-FFF2-40B4-BE49-F238E27FC236}">
                  <a16:creationId xmlns:a16="http://schemas.microsoft.com/office/drawing/2014/main" id="{73278D0F-61D7-7717-2120-D26D6BF7C3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3241" y="5440456"/>
              <a:ext cx="7186410" cy="1077152"/>
            </a:xfrm>
            <a:prstGeom prst="rect">
              <a:avLst/>
            </a:prstGeom>
          </p:spPr>
        </p:pic>
        <p:sp>
          <p:nvSpPr>
            <p:cNvPr id="13" name="TextBox 12">
              <a:extLst>
                <a:ext uri="{FF2B5EF4-FFF2-40B4-BE49-F238E27FC236}">
                  <a16:creationId xmlns:a16="http://schemas.microsoft.com/office/drawing/2014/main" id="{8A5C8958-4B9F-3071-838C-06D8C2FD9142}"/>
                </a:ext>
              </a:extLst>
            </p:cNvPr>
            <p:cNvSpPr txBox="1"/>
            <p:nvPr/>
          </p:nvSpPr>
          <p:spPr>
            <a:xfrm>
              <a:off x="2555832" y="5686516"/>
              <a:ext cx="5359941" cy="584775"/>
            </a:xfrm>
            <a:prstGeom prst="rect">
              <a:avLst/>
            </a:prstGeom>
            <a:noFill/>
          </p:spPr>
          <p:txBody>
            <a:bodyPr wrap="square">
              <a:spAutoFit/>
            </a:bodyPr>
            <a:lstStyle/>
            <a:p>
              <a:r>
                <a:rPr lang="en-US" sz="32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Exceptional circumstances</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8" name="TextBox 7">
            <a:extLst>
              <a:ext uri="{FF2B5EF4-FFF2-40B4-BE49-F238E27FC236}">
                <a16:creationId xmlns:a16="http://schemas.microsoft.com/office/drawing/2014/main" id="{BA8E171A-4F53-025C-2EFE-7D7DB4F7688D}"/>
              </a:ext>
            </a:extLst>
          </p:cNvPr>
          <p:cNvSpPr txBox="1"/>
          <p:nvPr/>
        </p:nvSpPr>
        <p:spPr>
          <a:xfrm>
            <a:off x="4448672" y="8856682"/>
            <a:ext cx="10268356" cy="954107"/>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Case-based reporting </a:t>
            </a:r>
            <a:r>
              <a:rPr kumimoji="0" lang="en-US" sz="2800" b="0" i="0" u="none" strike="noStrike" kern="1200" cap="none" spc="0" normalizeH="0" baseline="0" noProof="0" dirty="0">
                <a:ln>
                  <a:noFill/>
                </a:ln>
                <a:solidFill>
                  <a:srgbClr val="209D94"/>
                </a:solidFill>
                <a:effectLst/>
                <a:uLnTx/>
                <a:uFillTx/>
                <a:latin typeface="Atkinson Hyperlegible Bold" panose="020B0604020202020204" charset="0"/>
              </a:rPr>
              <a:t>resumes as soon as possible</a:t>
            </a:r>
          </a:p>
          <a:p>
            <a:endParaRPr lang="en-US" dirty="0"/>
          </a:p>
        </p:txBody>
      </p:sp>
      <p:sp>
        <p:nvSpPr>
          <p:cNvPr id="12" name="Slide Number Placeholder 11">
            <a:extLst>
              <a:ext uri="{FF2B5EF4-FFF2-40B4-BE49-F238E27FC236}">
                <a16:creationId xmlns:a16="http://schemas.microsoft.com/office/drawing/2014/main" id="{E1047469-1FB6-B42F-2F9C-36B34532988D}"/>
              </a:ext>
            </a:extLst>
          </p:cNvPr>
          <p:cNvSpPr>
            <a:spLocks noGrp="1"/>
          </p:cNvSpPr>
          <p:nvPr>
            <p:ph type="sldNum" sz="quarter" idx="12"/>
          </p:nvPr>
        </p:nvSpPr>
        <p:spPr>
          <a:xfrm>
            <a:off x="15377965" y="9628226"/>
            <a:ext cx="2133600" cy="365125"/>
          </a:xfrm>
        </p:spPr>
        <p:txBody>
          <a:bodyPr/>
          <a:lstStyle/>
          <a:p>
            <a:fld id="{B6F15528-21DE-4FAA-801E-634DDDAF4B2B}" type="slidenum">
              <a:rPr lang="en-US" smtClean="0"/>
              <a:pPr/>
              <a:t>10</a:t>
            </a:fld>
            <a:endParaRPr lang="en-US" dirty="0"/>
          </a:p>
        </p:txBody>
      </p:sp>
    </p:spTree>
    <p:extLst>
      <p:ext uri="{BB962C8B-B14F-4D97-AF65-F5344CB8AC3E}">
        <p14:creationId xmlns:p14="http://schemas.microsoft.com/office/powerpoint/2010/main" val="1259223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38199" y="-2009228"/>
            <a:ext cx="9982200" cy="3423411"/>
            <a:chOff x="0" y="-47625"/>
            <a:chExt cx="1035615" cy="282691"/>
          </a:xfrm>
          <a:scene3d>
            <a:camera prst="orthographicFront">
              <a:rot lat="0" lon="0" rev="0"/>
            </a:camera>
            <a:lightRig rig="balanced" dir="t">
              <a:rot lat="0" lon="0" rev="8700000"/>
            </a:lightRig>
          </a:scene3d>
        </p:grpSpPr>
        <p:sp>
          <p:nvSpPr>
            <p:cNvPr id="5" name="Freeform 5"/>
            <p:cNvSpPr/>
            <p:nvPr/>
          </p:nvSpPr>
          <p:spPr>
            <a:xfrm>
              <a:off x="0" y="0"/>
              <a:ext cx="1035615"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898700" y="511894"/>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Principles for testing</a:t>
            </a:r>
          </a:p>
        </p:txBody>
      </p:sp>
      <p:sp>
        <p:nvSpPr>
          <p:cNvPr id="18" name="Freeform 4">
            <a:extLst>
              <a:ext uri="{FF2B5EF4-FFF2-40B4-BE49-F238E27FC236}">
                <a16:creationId xmlns:a16="http://schemas.microsoft.com/office/drawing/2014/main" id="{A038D7F5-710F-BA5E-3082-41DF68B25D9F}"/>
              </a:ext>
            </a:extLst>
          </p:cNvPr>
          <p:cNvSpPr/>
          <p:nvPr/>
        </p:nvSpPr>
        <p:spPr>
          <a:xfrm>
            <a:off x="1811918" y="2434660"/>
            <a:ext cx="14664164" cy="97941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9" name="TextBox 18">
            <a:extLst>
              <a:ext uri="{FF2B5EF4-FFF2-40B4-BE49-F238E27FC236}">
                <a16:creationId xmlns:a16="http://schemas.microsoft.com/office/drawing/2014/main" id="{B8C84D80-4FD3-B34B-DF28-CC81447E9792}"/>
              </a:ext>
            </a:extLst>
          </p:cNvPr>
          <p:cNvSpPr txBox="1"/>
          <p:nvPr/>
        </p:nvSpPr>
        <p:spPr>
          <a:xfrm>
            <a:off x="830350" y="2685506"/>
            <a:ext cx="16764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Some</a:t>
            </a:r>
            <a:r>
              <a:rPr kumimoji="0" lang="fr-FR"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kumimoji="0" lang="fr-FR"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suspected cholera cases are tested</a:t>
            </a:r>
            <a:endParaRPr kumimoji="0" lang="fr-FR"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2" name="Group 11">
            <a:extLst>
              <a:ext uri="{FF2B5EF4-FFF2-40B4-BE49-F238E27FC236}">
                <a16:creationId xmlns:a16="http://schemas.microsoft.com/office/drawing/2014/main" id="{42DB6592-3AF2-53F3-4EEF-F491932F6659}"/>
              </a:ext>
            </a:extLst>
          </p:cNvPr>
          <p:cNvGrpSpPr/>
          <p:nvPr/>
        </p:nvGrpSpPr>
        <p:grpSpPr>
          <a:xfrm>
            <a:off x="1793102" y="4084809"/>
            <a:ext cx="7109704" cy="2433236"/>
            <a:chOff x="1150144" y="4471855"/>
            <a:chExt cx="7109704" cy="2433236"/>
          </a:xfrm>
        </p:grpSpPr>
        <p:sp>
          <p:nvSpPr>
            <p:cNvPr id="13" name="TextBox 12">
              <a:extLst>
                <a:ext uri="{FF2B5EF4-FFF2-40B4-BE49-F238E27FC236}">
                  <a16:creationId xmlns:a16="http://schemas.microsoft.com/office/drawing/2014/main" id="{043D1A58-0541-63B6-5731-B163394FDB9B}"/>
                </a:ext>
              </a:extLst>
            </p:cNvPr>
            <p:cNvSpPr txBox="1"/>
            <p:nvPr/>
          </p:nvSpPr>
          <p:spPr>
            <a:xfrm>
              <a:off x="1150144" y="5797095"/>
              <a:ext cx="7049206" cy="110799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Tx/>
                <a:buBlip>
                  <a:blip r:embed="rId3"/>
                </a:buBlip>
                <a:tabLst/>
                <a:defRPr/>
              </a:pP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Treatment</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depends</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on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dehydration</a:t>
              </a:r>
              <a:endPar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14400" lvl="1" indent="-457200">
                <a:spcAft>
                  <a:spcPts val="3000"/>
                </a:spcAft>
                <a:buClr>
                  <a:srgbClr val="009999"/>
                </a:buClr>
                <a:buFont typeface="Courier New" panose="02070309020205020404" pitchFamily="49" charset="0"/>
                <a:buChar char="o"/>
                <a:defRPr/>
              </a:pPr>
              <a:r>
                <a:rPr lang="fr-FR" sz="2800" dirty="0">
                  <a:solidFill>
                    <a:prstClr val="black"/>
                  </a:solidFill>
                  <a:latin typeface="Atkinson Hyperlegible" panose="020B0604020202020204" charset="0"/>
                </a:rPr>
                <a:t>NOT on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individual</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lang="fr-FR" sz="2800" dirty="0">
                  <a:solidFill>
                    <a:prstClr val="black"/>
                  </a:solidFill>
                  <a:latin typeface="Atkinson Hyperlegible" panose="020B0604020202020204" charset="0"/>
                </a:rPr>
                <a:t>test</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results</a:t>
              </a:r>
              <a:endPar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2" name="Rectangle 1">
              <a:extLst>
                <a:ext uri="{FF2B5EF4-FFF2-40B4-BE49-F238E27FC236}">
                  <a16:creationId xmlns:a16="http://schemas.microsoft.com/office/drawing/2014/main" id="{7361A9AC-E0F4-6706-2CB8-416AC83458FA}"/>
                </a:ext>
              </a:extLst>
            </p:cNvPr>
            <p:cNvSpPr/>
            <p:nvPr/>
          </p:nvSpPr>
          <p:spPr>
            <a:xfrm>
              <a:off x="1168960" y="4471855"/>
              <a:ext cx="7030389" cy="83820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813FD41A-FDD8-813E-2B82-7047E2786EA3}"/>
                </a:ext>
              </a:extLst>
            </p:cNvPr>
            <p:cNvSpPr txBox="1"/>
            <p:nvPr/>
          </p:nvSpPr>
          <p:spPr>
            <a:xfrm>
              <a:off x="1193280" y="4610470"/>
              <a:ext cx="70665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No need to test ALL</a:t>
              </a:r>
            </a:p>
          </p:txBody>
        </p:sp>
      </p:grpSp>
      <p:grpSp>
        <p:nvGrpSpPr>
          <p:cNvPr id="27" name="Group 26">
            <a:extLst>
              <a:ext uri="{FF2B5EF4-FFF2-40B4-BE49-F238E27FC236}">
                <a16:creationId xmlns:a16="http://schemas.microsoft.com/office/drawing/2014/main" id="{996662E5-3154-E8CA-4DD9-D03E63C12407}"/>
              </a:ext>
            </a:extLst>
          </p:cNvPr>
          <p:cNvGrpSpPr/>
          <p:nvPr/>
        </p:nvGrpSpPr>
        <p:grpSpPr>
          <a:xfrm>
            <a:off x="9173678" y="4094695"/>
            <a:ext cx="8038850" cy="1828015"/>
            <a:chOff x="10044025" y="4063649"/>
            <a:chExt cx="8038850" cy="1828015"/>
          </a:xfrm>
        </p:grpSpPr>
        <p:sp>
          <p:nvSpPr>
            <p:cNvPr id="8" name="TextBox 7">
              <a:extLst>
                <a:ext uri="{FF2B5EF4-FFF2-40B4-BE49-F238E27FC236}">
                  <a16:creationId xmlns:a16="http://schemas.microsoft.com/office/drawing/2014/main" id="{9047EB61-2246-0D9A-D338-E436C1F965E2}"/>
                </a:ext>
              </a:extLst>
            </p:cNvPr>
            <p:cNvSpPr txBox="1"/>
            <p:nvPr/>
          </p:nvSpPr>
          <p:spPr>
            <a:xfrm>
              <a:off x="10044025" y="5368444"/>
              <a:ext cx="8038850"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3000"/>
                </a:spcAft>
                <a:buClr>
                  <a:srgbClr val="009999"/>
                </a:buClr>
                <a:buSzTx/>
                <a:buFontTx/>
                <a:buBlip>
                  <a:blip r:embed="rId3"/>
                </a:buBlip>
                <a:tabLst/>
                <a:defRPr/>
              </a:pP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Monitor </a:t>
              </a:r>
              <a:r>
                <a:rPr lang="fr-FR" sz="2800" dirty="0" err="1">
                  <a:solidFill>
                    <a:prstClr val="black"/>
                  </a:solidFill>
                  <a:latin typeface="Atkinson Hyperlegible" panose="020B0604020202020204" charset="0"/>
                </a:rPr>
                <a:t>positivity</a:t>
              </a:r>
              <a:r>
                <a:rPr lang="fr-FR" sz="2800" dirty="0">
                  <a:solidFill>
                    <a:prstClr val="black"/>
                  </a:solidFill>
                  <a:latin typeface="Atkinson Hyperlegible" panose="020B0604020202020204" charset="0"/>
                </a:rPr>
                <a:t> rate</a:t>
              </a:r>
              <a:endPar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9" name="Rectangle 8">
              <a:extLst>
                <a:ext uri="{FF2B5EF4-FFF2-40B4-BE49-F238E27FC236}">
                  <a16:creationId xmlns:a16="http://schemas.microsoft.com/office/drawing/2014/main" id="{E5C69458-B526-C8D4-EAC3-18B0F3136A36}"/>
                </a:ext>
              </a:extLst>
            </p:cNvPr>
            <p:cNvSpPr/>
            <p:nvPr/>
          </p:nvSpPr>
          <p:spPr>
            <a:xfrm>
              <a:off x="10091728" y="4063649"/>
              <a:ext cx="7254700" cy="83820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9BBECE1C-8E19-7CC2-6C74-50FB2BAB2314}"/>
                </a:ext>
              </a:extLst>
            </p:cNvPr>
            <p:cNvSpPr txBox="1"/>
            <p:nvPr/>
          </p:nvSpPr>
          <p:spPr>
            <a:xfrm>
              <a:off x="10067409" y="4236527"/>
              <a:ext cx="72547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Necessary to test SOME</a:t>
              </a:r>
            </a:p>
          </p:txBody>
        </p:sp>
      </p:grpSp>
      <p:grpSp>
        <p:nvGrpSpPr>
          <p:cNvPr id="28" name="Group 27">
            <a:extLst>
              <a:ext uri="{FF2B5EF4-FFF2-40B4-BE49-F238E27FC236}">
                <a16:creationId xmlns:a16="http://schemas.microsoft.com/office/drawing/2014/main" id="{3C740161-9384-0D74-47C0-CC5C5144E2EA}"/>
              </a:ext>
            </a:extLst>
          </p:cNvPr>
          <p:cNvGrpSpPr/>
          <p:nvPr/>
        </p:nvGrpSpPr>
        <p:grpSpPr>
          <a:xfrm>
            <a:off x="3627747" y="7513403"/>
            <a:ext cx="11091862" cy="2254230"/>
            <a:chOff x="3598069" y="7704306"/>
            <a:chExt cx="11091862" cy="2254230"/>
          </a:xfrm>
        </p:grpSpPr>
        <p:pic>
          <p:nvPicPr>
            <p:cNvPr id="16" name="Picture 15">
              <a:extLst>
                <a:ext uri="{FF2B5EF4-FFF2-40B4-BE49-F238E27FC236}">
                  <a16:creationId xmlns:a16="http://schemas.microsoft.com/office/drawing/2014/main" id="{A4372D71-ADD5-28E4-607F-86CF749B5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8069" y="7704306"/>
              <a:ext cx="11091862" cy="2254230"/>
            </a:xfrm>
            <a:prstGeom prst="rect">
              <a:avLst/>
            </a:prstGeom>
          </p:spPr>
        </p:pic>
        <p:sp>
          <p:nvSpPr>
            <p:cNvPr id="20" name="TextBox 19">
              <a:extLst>
                <a:ext uri="{FF2B5EF4-FFF2-40B4-BE49-F238E27FC236}">
                  <a16:creationId xmlns:a16="http://schemas.microsoft.com/office/drawing/2014/main" id="{3C9A5114-7236-0384-18BE-41EA63C25524}"/>
                </a:ext>
              </a:extLst>
            </p:cNvPr>
            <p:cNvSpPr txBox="1"/>
            <p:nvPr/>
          </p:nvSpPr>
          <p:spPr>
            <a:xfrm>
              <a:off x="5245207" y="8008118"/>
              <a:ext cx="7855091" cy="164660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1200"/>
                </a:spcAft>
                <a:buClrTx/>
                <a:buSzTx/>
                <a:tabLst/>
                <a:defRPr/>
              </a:pPr>
              <a:r>
                <a:rPr kumimoji="0" lang="en-US" sz="30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Selection of suspected cases for testing</a:t>
              </a:r>
            </a:p>
            <a:p>
              <a:pPr marL="914400" lvl="1" indent="-457200">
                <a:spcAft>
                  <a:spcPts val="600"/>
                </a:spcAft>
                <a:buClr>
                  <a:srgbClr val="009999"/>
                </a:buClr>
                <a:buFont typeface="Arial" panose="020B0604020202020204" pitchFamily="34" charset="0"/>
                <a:buChar char="•"/>
                <a:defRPr/>
              </a:pPr>
              <a:r>
                <a:rPr lang="en-US" sz="2800" dirty="0">
                  <a:solidFill>
                    <a:srgbClr val="009999"/>
                  </a:solidFill>
                  <a:latin typeface="Atkinson Hyperlegible Bold" panose="020B0604020202020204" charset="0"/>
                </a:rPr>
                <a:t>Sy</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stematic</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sampling scheme</a:t>
              </a:r>
            </a:p>
            <a:p>
              <a:pPr marL="1371600" lvl="2" indent="-457200">
                <a:spcAft>
                  <a:spcPts val="600"/>
                </a:spcAft>
                <a:buClr>
                  <a:srgbClr val="009999"/>
                </a:buClr>
                <a:buFont typeface="Courier New" panose="02070309020205020404" pitchFamily="49" charset="0"/>
                <a:buChar char="o"/>
                <a:defRPr/>
              </a:pPr>
              <a:r>
                <a:rPr lang="en-US" sz="2800" dirty="0">
                  <a:solidFill>
                    <a:prstClr val="black"/>
                  </a:solidFill>
                  <a:latin typeface="Atkinson Hyperlegible" panose="020B0604020202020204" charset="0"/>
                </a:rPr>
                <a:t>Applied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consistently in time and space</a:t>
              </a:r>
              <a:endParaRPr lang="en-US" sz="2800" dirty="0"/>
            </a:p>
          </p:txBody>
        </p:sp>
      </p:grpSp>
      <p:sp>
        <p:nvSpPr>
          <p:cNvPr id="25" name="TextBox 24">
            <a:extLst>
              <a:ext uri="{FF2B5EF4-FFF2-40B4-BE49-F238E27FC236}">
                <a16:creationId xmlns:a16="http://schemas.microsoft.com/office/drawing/2014/main" id="{565D0ED9-ABBD-D591-6F43-3A62010FFF72}"/>
              </a:ext>
            </a:extLst>
          </p:cNvPr>
          <p:cNvSpPr txBox="1"/>
          <p:nvPr/>
        </p:nvSpPr>
        <p:spPr>
          <a:xfrm>
            <a:off x="9197062" y="6002519"/>
            <a:ext cx="7849704" cy="103105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
                <a:srgbClr val="009999"/>
              </a:buClr>
              <a:buSzTx/>
              <a:buFontTx/>
              <a:buBlip>
                <a:blip r:embed="rId3"/>
              </a:buBlip>
              <a:tabLst/>
              <a:defRPr/>
            </a:pP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Monitor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circulating</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strain</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p>
          <a:p>
            <a:pPr marL="914400" marR="0" lvl="1" indent="-457200" algn="l" defTabSz="914400" rtl="0" eaLnBrk="1" fontAlgn="auto" latinLnBrk="0" hangingPunct="1">
              <a:lnSpc>
                <a:spcPct val="100000"/>
              </a:lnSpc>
              <a:spcBef>
                <a:spcPts val="0"/>
              </a:spcBef>
              <a:spcAft>
                <a:spcPts val="3000"/>
              </a:spcAft>
              <a:buClr>
                <a:srgbClr val="009999"/>
              </a:buClr>
              <a:buSzTx/>
              <a:buFont typeface="Courier New" panose="02070309020205020404" pitchFamily="49" charset="0"/>
              <a:buChar char="o"/>
              <a:tabLst/>
              <a:defRPr/>
            </a:pP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Including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susceptibility</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to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antimicrobials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9DAE841C-6B68-E6DA-8DA9-25E4D0547734}"/>
              </a:ext>
            </a:extLst>
          </p:cNvPr>
          <p:cNvSpPr>
            <a:spLocks noGrp="1"/>
          </p:cNvSpPr>
          <p:nvPr>
            <p:ph type="sldNum" sz="quarter" idx="12"/>
          </p:nvPr>
        </p:nvSpPr>
        <p:spPr>
          <a:xfrm>
            <a:off x="15460750" y="9585070"/>
            <a:ext cx="2133600" cy="365125"/>
          </a:xfrm>
        </p:spPr>
        <p:txBody>
          <a:bodyPr/>
          <a:lstStyle/>
          <a:p>
            <a:fld id="{B6F15528-21DE-4FAA-801E-634DDDAF4B2B}" type="slidenum">
              <a:rPr lang="en-US" smtClean="0"/>
              <a:pPr/>
              <a:t>11</a:t>
            </a:fld>
            <a:endParaRPr lang="en-US" dirty="0"/>
          </a:p>
        </p:txBody>
      </p:sp>
    </p:spTree>
    <p:extLst>
      <p:ext uri="{BB962C8B-B14F-4D97-AF65-F5344CB8AC3E}">
        <p14:creationId xmlns:p14="http://schemas.microsoft.com/office/powerpoint/2010/main" val="1052754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67E31C59-8A68-07B5-FBD4-A950E0673EB9}"/>
              </a:ext>
            </a:extLst>
          </p:cNvPr>
          <p:cNvGrpSpPr/>
          <p:nvPr/>
        </p:nvGrpSpPr>
        <p:grpSpPr>
          <a:xfrm>
            <a:off x="-838199" y="-2009228"/>
            <a:ext cx="9982200" cy="3423411"/>
            <a:chOff x="0" y="-47625"/>
            <a:chExt cx="1035615" cy="282691"/>
          </a:xfrm>
          <a:scene3d>
            <a:camera prst="orthographicFront">
              <a:rot lat="0" lon="0" rev="0"/>
            </a:camera>
            <a:lightRig rig="balanced" dir="t">
              <a:rot lat="0" lon="0" rev="8700000"/>
            </a:lightRig>
          </a:scene3d>
        </p:grpSpPr>
        <p:sp>
          <p:nvSpPr>
            <p:cNvPr id="3" name="Freeform 5">
              <a:extLst>
                <a:ext uri="{FF2B5EF4-FFF2-40B4-BE49-F238E27FC236}">
                  <a16:creationId xmlns:a16="http://schemas.microsoft.com/office/drawing/2014/main" id="{8B7CD42D-559E-ED7D-BA54-E2E401D8A3FA}"/>
                </a:ext>
              </a:extLst>
            </p:cNvPr>
            <p:cNvSpPr/>
            <p:nvPr/>
          </p:nvSpPr>
          <p:spPr>
            <a:xfrm>
              <a:off x="0" y="0"/>
              <a:ext cx="1035615"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6">
              <a:extLst>
                <a:ext uri="{FF2B5EF4-FFF2-40B4-BE49-F238E27FC236}">
                  <a16:creationId xmlns:a16="http://schemas.microsoft.com/office/drawing/2014/main" id="{2BE688F7-14E7-AAD8-73E3-9443A3DD4E70}"/>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0">
            <a:extLst>
              <a:ext uri="{FF2B5EF4-FFF2-40B4-BE49-F238E27FC236}">
                <a16:creationId xmlns:a16="http://schemas.microsoft.com/office/drawing/2014/main" id="{73B4BC20-068C-CD88-2FF6-A0AD980194BF}"/>
              </a:ext>
            </a:extLst>
          </p:cNvPr>
          <p:cNvGrpSpPr/>
          <p:nvPr/>
        </p:nvGrpSpPr>
        <p:grpSpPr>
          <a:xfrm>
            <a:off x="1727773" y="2444254"/>
            <a:ext cx="6513364" cy="924538"/>
            <a:chOff x="1727773" y="2444254"/>
            <a:chExt cx="6513364" cy="924538"/>
          </a:xfrm>
        </p:grpSpPr>
        <p:sp>
          <p:nvSpPr>
            <p:cNvPr id="28" name="Rectangle 27">
              <a:extLst>
                <a:ext uri="{FF2B5EF4-FFF2-40B4-BE49-F238E27FC236}">
                  <a16:creationId xmlns:a16="http://schemas.microsoft.com/office/drawing/2014/main" id="{C006FBD9-4F82-BF76-A4D8-D3F009487DB3}"/>
                </a:ext>
              </a:extLst>
            </p:cNvPr>
            <p:cNvSpPr/>
            <p:nvPr/>
          </p:nvSpPr>
          <p:spPr>
            <a:xfrm>
              <a:off x="1727775" y="2444254"/>
              <a:ext cx="6513362" cy="924538"/>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7"/>
            <p:cNvSpPr txBox="1"/>
            <p:nvPr/>
          </p:nvSpPr>
          <p:spPr>
            <a:xfrm>
              <a:off x="1727773" y="2664120"/>
              <a:ext cx="6513362" cy="530850"/>
            </a:xfrm>
            <a:prstGeom prst="rect">
              <a:avLst/>
            </a:prstGeom>
          </p:spPr>
          <p:txBody>
            <a:bodyPr wrap="square" lIns="0" tIns="0" rIns="0" bIns="0" rtlCol="0" anchor="t">
              <a:spAutoFit/>
            </a:bodyPr>
            <a:lstStyle/>
            <a:p>
              <a:pPr marL="0" marR="0" lvl="0" indent="0" algn="ctr" defTabSz="914400" rtl="0" eaLnBrk="1" fontAlgn="auto" latinLnBrk="0" hangingPunct="1">
                <a:lnSpc>
                  <a:spcPts val="4519"/>
                </a:lnSpc>
                <a:spcBef>
                  <a:spcPts val="0"/>
                </a:spcBef>
                <a:spcAft>
                  <a:spcPts val="0"/>
                </a:spcAft>
                <a:buClrTx/>
                <a:buSzTx/>
                <a:buFontTx/>
                <a:buNone/>
                <a:tabLst/>
                <a:defRP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If </a:t>
              </a:r>
              <a:r>
                <a:rPr lang="en-US"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RDTs</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available</a:t>
              </a:r>
              <a:endParaRPr kumimoji="0" lang="en-US" sz="32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p:txBody>
        </p:sp>
      </p:grpSp>
      <p:sp>
        <p:nvSpPr>
          <p:cNvPr id="19" name="TextBox 18">
            <a:extLst>
              <a:ext uri="{FF2B5EF4-FFF2-40B4-BE49-F238E27FC236}">
                <a16:creationId xmlns:a16="http://schemas.microsoft.com/office/drawing/2014/main" id="{B8C84D80-4FD3-B34B-DF28-CC81447E9792}"/>
              </a:ext>
            </a:extLst>
          </p:cNvPr>
          <p:cNvSpPr txBox="1"/>
          <p:nvPr/>
        </p:nvSpPr>
        <p:spPr>
          <a:xfrm>
            <a:off x="2224120" y="3975570"/>
            <a:ext cx="6919880" cy="1569660"/>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600"/>
              </a:spcAft>
              <a:buClr>
                <a:srgbClr val="009999"/>
              </a:buClr>
              <a:buSzTx/>
              <a:buBlip>
                <a:blip r:embed="rId3"/>
              </a:buBlip>
              <a:tabLst/>
              <a:defRPr/>
            </a:pPr>
            <a:r>
              <a:rPr lang="pt-PT"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RDT </a:t>
            </a:r>
          </a:p>
          <a:p>
            <a:pPr marL="914400" lvl="1" indent="-457200">
              <a:spcAft>
                <a:spcPts val="600"/>
              </a:spcAft>
              <a:buClr>
                <a:srgbClr val="009999"/>
              </a:buClr>
              <a:buFont typeface="Arial" panose="020B0604020202020204" pitchFamily="34" charset="0"/>
              <a:buChar char="•"/>
              <a:defRPr/>
            </a:pPr>
            <a:r>
              <a:rPr lang="pt-PT" sz="2800" dirty="0">
                <a:solidFill>
                  <a:schemeClr val="tx1">
                    <a:lumMod val="95000"/>
                    <a:lumOff val="5000"/>
                  </a:schemeClr>
                </a:solidFill>
                <a:latin typeface="Atkinson Hyperlegible" panose="020B0604020202020204" charset="0"/>
              </a:rPr>
              <a:t>F</a:t>
            </a:r>
            <a:r>
              <a:rPr kumimoji="0" lang="pt-PT" sz="2800" i="0" u="none" strike="noStrike" kern="1200" cap="none" spc="0" normalizeH="0" baseline="0" noProof="0" dirty="0">
                <a:ln>
                  <a:noFill/>
                </a:ln>
                <a:solidFill>
                  <a:schemeClr val="tx1">
                    <a:lumMod val="95000"/>
                    <a:lumOff val="5000"/>
                  </a:schemeClr>
                </a:solidFill>
                <a:effectLst/>
                <a:uLnTx/>
                <a:uFillTx/>
                <a:latin typeface="Atkinson Hyperlegible" panose="020B0604020202020204" charset="0"/>
              </a:rPr>
              <a:t>irst 3 suspected cases </a:t>
            </a:r>
          </a:p>
          <a:p>
            <a:pPr marL="914400" lvl="1" indent="-457200">
              <a:spcAft>
                <a:spcPts val="600"/>
              </a:spcAft>
              <a:buClr>
                <a:srgbClr val="009999"/>
              </a:buClr>
              <a:buFont typeface="Arial" panose="020B0604020202020204" pitchFamily="34" charset="0"/>
              <a:buChar char="•"/>
              <a:defRPr/>
            </a:pPr>
            <a:r>
              <a:rPr lang="pt-PT" sz="2800" dirty="0">
                <a:solidFill>
                  <a:schemeClr val="tx1">
                    <a:lumMod val="95000"/>
                    <a:lumOff val="5000"/>
                  </a:schemeClr>
                </a:solidFill>
                <a:latin typeface="Atkinson Hyperlegible" panose="020B0604020202020204" charset="0"/>
              </a:rPr>
              <a:t>P</a:t>
            </a:r>
            <a:r>
              <a:rPr kumimoji="0" lang="pt-PT" sz="2800" i="0" u="none" strike="noStrike" kern="1200" cap="none" spc="0" normalizeH="0" baseline="0" noProof="0" dirty="0">
                <a:ln>
                  <a:noFill/>
                </a:ln>
                <a:solidFill>
                  <a:schemeClr val="tx1">
                    <a:lumMod val="95000"/>
                    <a:lumOff val="5000"/>
                  </a:schemeClr>
                </a:solidFill>
                <a:effectLst/>
                <a:uLnTx/>
                <a:uFillTx/>
                <a:latin typeface="Atkinson Hyperlegible" panose="020B0604020202020204" charset="0"/>
              </a:rPr>
              <a:t>er </a:t>
            </a:r>
            <a:r>
              <a:rPr kumimoji="0" lang="pt-PT" sz="2800" i="0" u="none" strike="noStrike" kern="1200" cap="none" spc="0" normalizeH="0" baseline="0" noProof="0" dirty="0">
                <a:ln>
                  <a:noFill/>
                </a:ln>
                <a:solidFill>
                  <a:schemeClr val="tx1">
                    <a:lumMod val="95000"/>
                    <a:lumOff val="5000"/>
                  </a:schemeClr>
                </a:solidFill>
                <a:effectLst/>
                <a:uLnTx/>
                <a:uFillTx/>
                <a:latin typeface="Atkinson Hyperlegible Bold" panose="020B0604020202020204" charset="0"/>
              </a:rPr>
              <a:t>day</a:t>
            </a:r>
            <a:r>
              <a:rPr kumimoji="0" lang="pt-PT" sz="2800" i="0" u="none" strike="noStrike" kern="1200" cap="none" spc="0" normalizeH="0" baseline="0" noProof="0" dirty="0">
                <a:ln>
                  <a:noFill/>
                </a:ln>
                <a:solidFill>
                  <a:schemeClr val="tx1">
                    <a:lumMod val="95000"/>
                    <a:lumOff val="5000"/>
                  </a:schemeClr>
                </a:solidFill>
                <a:effectLst/>
                <a:uLnTx/>
                <a:uFillTx/>
                <a:latin typeface="Atkinson Hyperlegible" panose="020B0604020202020204" charset="0"/>
              </a:rPr>
              <a:t> per health </a:t>
            </a:r>
            <a:r>
              <a:rPr lang="pt-PT" sz="2800" dirty="0">
                <a:solidFill>
                  <a:schemeClr val="tx1">
                    <a:lumMod val="95000"/>
                    <a:lumOff val="5000"/>
                  </a:schemeClr>
                </a:solidFill>
                <a:latin typeface="Atkinson Hyperlegible" panose="020B0604020202020204" charset="0"/>
              </a:rPr>
              <a:t>facility</a:t>
            </a:r>
            <a:endParaRPr lang="en-US" sz="2800" dirty="0">
              <a:solidFill>
                <a:schemeClr val="tx1">
                  <a:lumMod val="95000"/>
                  <a:lumOff val="5000"/>
                </a:schemeClr>
              </a:solidFill>
              <a:latin typeface="Atkinson Hyperlegible" panose="020B0604020202020204" charset="0"/>
            </a:endParaRPr>
          </a:p>
        </p:txBody>
      </p:sp>
      <p:sp>
        <p:nvSpPr>
          <p:cNvPr id="8" name="TextBox 7">
            <a:extLst>
              <a:ext uri="{FF2B5EF4-FFF2-40B4-BE49-F238E27FC236}">
                <a16:creationId xmlns:a16="http://schemas.microsoft.com/office/drawing/2014/main" id="{C2D491A7-0F7C-2B17-A74C-95CCB5982AE4}"/>
              </a:ext>
            </a:extLst>
          </p:cNvPr>
          <p:cNvSpPr txBox="1"/>
          <p:nvPr/>
        </p:nvSpPr>
        <p:spPr>
          <a:xfrm>
            <a:off x="2224120" y="7616640"/>
            <a:ext cx="7161637" cy="1569660"/>
          </a:xfrm>
          <a:prstGeom prst="rect">
            <a:avLst/>
          </a:prstGeom>
          <a:noFill/>
        </p:spPr>
        <p:txBody>
          <a:bodyPr wrap="square" rtlCol="0">
            <a:spAutoFit/>
          </a:bodyPr>
          <a:lstStyle/>
          <a:p>
            <a:pPr marL="457200" indent="-457200">
              <a:spcAft>
                <a:spcPts val="600"/>
              </a:spcAft>
              <a:buClr>
                <a:srgbClr val="009999"/>
              </a:buClr>
              <a:buBlip>
                <a:blip r:embed="rId3"/>
              </a:buBlip>
              <a:defRP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Antimicrobial susceptibility </a:t>
            </a:r>
          </a:p>
          <a:p>
            <a:pPr marL="914400" lvl="1" indent="-457200">
              <a:spcAft>
                <a:spcPts val="600"/>
              </a:spcAft>
              <a:buClr>
                <a:srgbClr val="009999"/>
              </a:buClr>
              <a:buFont typeface="Arial" panose="020B0604020202020204" pitchFamily="34" charset="0"/>
              <a:buChar char="•"/>
              <a:defRPr/>
            </a:pPr>
            <a:r>
              <a:rPr lang="en-US" sz="2800" dirty="0">
                <a:solidFill>
                  <a:schemeClr val="tx1">
                    <a:lumMod val="95000"/>
                    <a:lumOff val="5000"/>
                  </a:schemeClr>
                </a:solidFill>
                <a:latin typeface="Atkinson Hyperlegible" panose="020B0604020202020204" charset="0"/>
              </a:rPr>
              <a:t>3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culture+ or PCR+</a:t>
            </a:r>
            <a:endParaRPr lang="en-US" sz="2800" dirty="0">
              <a:solidFill>
                <a:schemeClr val="tx1">
                  <a:lumMod val="95000"/>
                  <a:lumOff val="5000"/>
                </a:schemeClr>
              </a:solidFill>
              <a:latin typeface="Atkinson Hyperlegible" panose="020B0604020202020204" charset="0"/>
            </a:endParaRPr>
          </a:p>
          <a:p>
            <a:pPr marL="914400" lvl="1" indent="-457200">
              <a:spcAft>
                <a:spcPts val="600"/>
              </a:spcAft>
              <a:buClr>
                <a:srgbClr val="009999"/>
              </a:buClr>
              <a:buFont typeface="Arial" panose="020B0604020202020204" pitchFamily="34" charset="0"/>
              <a:buChar char="•"/>
              <a:defRPr/>
            </a:pPr>
            <a:r>
              <a:rPr lang="en-US" sz="2800" dirty="0">
                <a:solidFill>
                  <a:schemeClr val="tx1">
                    <a:lumMod val="95000"/>
                    <a:lumOff val="5000"/>
                  </a:schemeClr>
                </a:solidFill>
                <a:latin typeface="Atkinson Hyperlegible" panose="020B0604020202020204" charset="0"/>
              </a:rPr>
              <a:t>Per </a:t>
            </a:r>
            <a:r>
              <a:rPr lang="en-US" sz="2800" dirty="0">
                <a:solidFill>
                  <a:schemeClr val="tx1">
                    <a:lumMod val="95000"/>
                    <a:lumOff val="5000"/>
                  </a:schemeClr>
                </a:solidFill>
                <a:latin typeface="Atkinson Hyperlegible Bold" panose="020B0604020202020204" charset="0"/>
              </a:rPr>
              <a:t>month </a:t>
            </a:r>
            <a:r>
              <a:rPr lang="en-US" sz="2800" dirty="0">
                <a:solidFill>
                  <a:schemeClr val="tx1">
                    <a:lumMod val="95000"/>
                    <a:lumOff val="5000"/>
                  </a:schemeClr>
                </a:solidFill>
                <a:latin typeface="Atkinson Hyperlegible" panose="020B0604020202020204" charset="0"/>
              </a:rPr>
              <a:t>per surveillance unit</a:t>
            </a:r>
          </a:p>
        </p:txBody>
      </p:sp>
      <p:sp>
        <p:nvSpPr>
          <p:cNvPr id="21" name="TextBox 20">
            <a:extLst>
              <a:ext uri="{FF2B5EF4-FFF2-40B4-BE49-F238E27FC236}">
                <a16:creationId xmlns:a16="http://schemas.microsoft.com/office/drawing/2014/main" id="{B8C84D80-4FD3-B34B-DF28-CC81447E9792}"/>
              </a:ext>
            </a:extLst>
          </p:cNvPr>
          <p:cNvSpPr txBox="1"/>
          <p:nvPr/>
        </p:nvSpPr>
        <p:spPr>
          <a:xfrm>
            <a:off x="10438638" y="3975570"/>
            <a:ext cx="5958840" cy="1569660"/>
          </a:xfrm>
          <a:prstGeom prst="rect">
            <a:avLst/>
          </a:prstGeom>
          <a:noFill/>
        </p:spPr>
        <p:txBody>
          <a:bodyPr wrap="square" rtlCol="0">
            <a:spAutoFit/>
          </a:bodyPr>
          <a:lstStyle/>
          <a:p>
            <a:pPr marL="457200" indent="-457200">
              <a:spcAft>
                <a:spcPts val="600"/>
              </a:spcAft>
              <a:buClr>
                <a:srgbClr val="009999"/>
              </a:buClr>
              <a:buBlip>
                <a:blip r:embed="rId3"/>
              </a:buBlip>
              <a:defRPr/>
            </a:pPr>
            <a:r>
              <a:rPr lang="pt-PT"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Culture or PCR </a:t>
            </a:r>
          </a:p>
          <a:p>
            <a:pPr marL="914400" lvl="1" indent="-457200">
              <a:spcAft>
                <a:spcPts val="600"/>
              </a:spcAft>
              <a:buClr>
                <a:srgbClr val="009999"/>
              </a:buClr>
              <a:buFont typeface="Arial" panose="020B0604020202020204" pitchFamily="34" charset="0"/>
              <a:buChar char="•"/>
              <a:defRPr/>
            </a:pPr>
            <a:r>
              <a:rPr lang="pt-PT" sz="2800" dirty="0">
                <a:solidFill>
                  <a:schemeClr val="tx1">
                    <a:lumMod val="95000"/>
                    <a:lumOff val="5000"/>
                  </a:schemeClr>
                </a:solidFill>
                <a:latin typeface="Atkinson Hyperlegible" panose="020B0604020202020204" charset="0"/>
              </a:rPr>
              <a:t>First 3 suspected cases </a:t>
            </a:r>
          </a:p>
          <a:p>
            <a:pPr marL="914400" lvl="1" indent="-457200">
              <a:spcAft>
                <a:spcPts val="600"/>
              </a:spcAft>
              <a:buClr>
                <a:srgbClr val="009999"/>
              </a:buClr>
              <a:buFont typeface="Arial" panose="020B0604020202020204" pitchFamily="34" charset="0"/>
              <a:buChar char="•"/>
              <a:defRPr/>
            </a:pPr>
            <a:r>
              <a:rPr lang="pt-PT" sz="2800" dirty="0">
                <a:solidFill>
                  <a:schemeClr val="tx1">
                    <a:lumMod val="95000"/>
                    <a:lumOff val="5000"/>
                  </a:schemeClr>
                </a:solidFill>
                <a:latin typeface="Atkinson Hyperlegible" panose="020B0604020202020204" charset="0"/>
              </a:rPr>
              <a:t>Per </a:t>
            </a:r>
            <a:r>
              <a:rPr lang="pt-PT" sz="2800" dirty="0">
                <a:solidFill>
                  <a:schemeClr val="tx1">
                    <a:lumMod val="95000"/>
                    <a:lumOff val="5000"/>
                  </a:schemeClr>
                </a:solidFill>
                <a:latin typeface="Atkinson Hyperlegible Bold" panose="020B0604020202020204" charset="0"/>
              </a:rPr>
              <a:t>week</a:t>
            </a:r>
            <a:r>
              <a:rPr lang="pt-PT" sz="2800" dirty="0">
                <a:solidFill>
                  <a:schemeClr val="tx1">
                    <a:lumMod val="95000"/>
                    <a:lumOff val="5000"/>
                  </a:schemeClr>
                </a:solidFill>
                <a:latin typeface="Atkinson Hyperlegible" panose="020B0604020202020204" charset="0"/>
              </a:rPr>
              <a:t> per health facility</a:t>
            </a:r>
          </a:p>
        </p:txBody>
      </p:sp>
      <p:sp>
        <p:nvSpPr>
          <p:cNvPr id="23" name="TextBox 7">
            <a:extLst>
              <a:ext uri="{FF2B5EF4-FFF2-40B4-BE49-F238E27FC236}">
                <a16:creationId xmlns:a16="http://schemas.microsoft.com/office/drawing/2014/main" id="{D88935F8-F813-383D-CA84-42885083AE1F}"/>
              </a:ext>
            </a:extLst>
          </p:cNvPr>
          <p:cNvSpPr txBox="1"/>
          <p:nvPr/>
        </p:nvSpPr>
        <p:spPr>
          <a:xfrm>
            <a:off x="1094687" y="547561"/>
            <a:ext cx="10672539"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cs typeface="Cavolini" panose="03000502040302020204" pitchFamily="66" charset="0"/>
                <a:sym typeface="Atkinson Hyperlegible Bold"/>
              </a:rPr>
              <a:t>Testing strategy</a:t>
            </a:r>
          </a:p>
        </p:txBody>
      </p:sp>
      <p:grpSp>
        <p:nvGrpSpPr>
          <p:cNvPr id="32" name="Group 31">
            <a:extLst>
              <a:ext uri="{FF2B5EF4-FFF2-40B4-BE49-F238E27FC236}">
                <a16:creationId xmlns:a16="http://schemas.microsoft.com/office/drawing/2014/main" id="{7C8B6863-B976-B84B-FC53-BBE2E0FBC686}"/>
              </a:ext>
            </a:extLst>
          </p:cNvPr>
          <p:cNvGrpSpPr/>
          <p:nvPr/>
        </p:nvGrpSpPr>
        <p:grpSpPr>
          <a:xfrm>
            <a:off x="10046865" y="2423814"/>
            <a:ext cx="6513362" cy="924538"/>
            <a:chOff x="10046865" y="2423814"/>
            <a:chExt cx="6513362" cy="924538"/>
          </a:xfrm>
        </p:grpSpPr>
        <p:sp>
          <p:nvSpPr>
            <p:cNvPr id="13" name="Rectangle 12">
              <a:extLst>
                <a:ext uri="{FF2B5EF4-FFF2-40B4-BE49-F238E27FC236}">
                  <a16:creationId xmlns:a16="http://schemas.microsoft.com/office/drawing/2014/main" id="{9C811D0B-42F9-2B50-4C90-21CBDA9379BF}"/>
                </a:ext>
              </a:extLst>
            </p:cNvPr>
            <p:cNvSpPr/>
            <p:nvPr/>
          </p:nvSpPr>
          <p:spPr>
            <a:xfrm>
              <a:off x="10046865" y="2423814"/>
              <a:ext cx="6513362" cy="924538"/>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7">
              <a:extLst>
                <a:ext uri="{FF2B5EF4-FFF2-40B4-BE49-F238E27FC236}">
                  <a16:creationId xmlns:a16="http://schemas.microsoft.com/office/drawing/2014/main" id="{530303C0-077A-0D65-B1A2-EE25C353FE09}"/>
                </a:ext>
              </a:extLst>
            </p:cNvPr>
            <p:cNvSpPr txBox="1"/>
            <p:nvPr/>
          </p:nvSpPr>
          <p:spPr>
            <a:xfrm>
              <a:off x="10073642" y="2620657"/>
              <a:ext cx="6459807" cy="530851"/>
            </a:xfrm>
            <a:prstGeom prst="rect">
              <a:avLst/>
            </a:prstGeom>
          </p:spPr>
          <p:txBody>
            <a:bodyPr wrap="square" lIns="0" tIns="0" rIns="0" bIns="0" rtlCol="0" anchor="t">
              <a:spAutoFit/>
            </a:bodyPr>
            <a:lstStyle/>
            <a:p>
              <a:pPr marL="0" marR="0" lvl="0" indent="0" algn="ctr" defTabSz="914400" rtl="0" eaLnBrk="1" fontAlgn="auto" latinLnBrk="0" hangingPunct="1">
                <a:lnSpc>
                  <a:spcPts val="4519"/>
                </a:lnSpc>
                <a:spcBef>
                  <a:spcPts val="0"/>
                </a:spcBef>
                <a:spcAft>
                  <a:spcPts val="0"/>
                </a:spcAft>
                <a:buClrTx/>
                <a:buSzTx/>
                <a:buFontTx/>
                <a:buNone/>
                <a:tabLst/>
                <a:defRP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If </a:t>
              </a:r>
              <a:r>
                <a:rPr lang="en-US"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RDTs</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NOT available</a:t>
              </a:r>
            </a:p>
          </p:txBody>
        </p:sp>
      </p:grpSp>
      <p:sp>
        <p:nvSpPr>
          <p:cNvPr id="18" name="TextBox 17">
            <a:extLst>
              <a:ext uri="{FF2B5EF4-FFF2-40B4-BE49-F238E27FC236}">
                <a16:creationId xmlns:a16="http://schemas.microsoft.com/office/drawing/2014/main" id="{C7B79035-A2F5-7D75-DC95-71D148EF1522}"/>
              </a:ext>
            </a:extLst>
          </p:cNvPr>
          <p:cNvSpPr txBox="1"/>
          <p:nvPr/>
        </p:nvSpPr>
        <p:spPr>
          <a:xfrm>
            <a:off x="2224120" y="5835997"/>
            <a:ext cx="6477920" cy="1569660"/>
          </a:xfrm>
          <a:prstGeom prst="rect">
            <a:avLst/>
          </a:prstGeom>
          <a:noFill/>
        </p:spPr>
        <p:txBody>
          <a:bodyPr wrap="square">
            <a:spAutoFit/>
          </a:bodyPr>
          <a:lstStyle/>
          <a:p>
            <a:pPr marL="457200" indent="-457200">
              <a:spcAft>
                <a:spcPts val="600"/>
              </a:spcAft>
              <a:buClr>
                <a:srgbClr val="009999"/>
              </a:buClr>
              <a:buBlip>
                <a:blip r:embed="rId3"/>
              </a:buBlip>
              <a:defRPr/>
            </a:pPr>
            <a:r>
              <a:rPr lang="pt-PT"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Culture or PCR </a:t>
            </a:r>
          </a:p>
          <a:p>
            <a:pPr marL="914400" marR="0" lvl="1"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pt-PT"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3</a:t>
            </a:r>
            <a:r>
              <a:rPr kumimoji="0" lang="pt-PT" sz="26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 </a:t>
            </a:r>
            <a:r>
              <a:rPr kumimoji="0" lang="pt-PT"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RDT+ </a:t>
            </a:r>
          </a:p>
          <a:p>
            <a:pPr marL="914400" marR="0" lvl="1"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pt-PT"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Per </a:t>
            </a:r>
            <a:r>
              <a:rPr kumimoji="0" lang="pt-PT"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rPr>
              <a:t>week</a:t>
            </a:r>
            <a:r>
              <a:rPr kumimoji="0" lang="pt-PT"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 per surveillance unit</a:t>
            </a:r>
          </a:p>
        </p:txBody>
      </p:sp>
      <p:sp>
        <p:nvSpPr>
          <p:cNvPr id="30" name="TextBox 29">
            <a:extLst>
              <a:ext uri="{FF2B5EF4-FFF2-40B4-BE49-F238E27FC236}">
                <a16:creationId xmlns:a16="http://schemas.microsoft.com/office/drawing/2014/main" id="{DF9ADD0D-CA0C-9551-B900-95642EBED56E}"/>
              </a:ext>
            </a:extLst>
          </p:cNvPr>
          <p:cNvSpPr txBox="1"/>
          <p:nvPr/>
        </p:nvSpPr>
        <p:spPr>
          <a:xfrm>
            <a:off x="10438638" y="6324303"/>
            <a:ext cx="6668445" cy="1569660"/>
          </a:xfrm>
          <a:prstGeom prst="rect">
            <a:avLst/>
          </a:prstGeom>
          <a:noFill/>
        </p:spPr>
        <p:txBody>
          <a:bodyPr wrap="square">
            <a:spAutoFit/>
          </a:bodyPr>
          <a:lstStyle/>
          <a:p>
            <a:pPr marL="457200" marR="0" lvl="0" indent="-457200" fontAlgn="auto">
              <a:lnSpc>
                <a:spcPct val="100000"/>
              </a:lnSpc>
              <a:spcBef>
                <a:spcPts val="0"/>
              </a:spcBef>
              <a:spcAft>
                <a:spcPts val="600"/>
              </a:spcAft>
              <a:buClr>
                <a:srgbClr val="009999"/>
              </a:buClr>
              <a:buSzTx/>
              <a:buBlip>
                <a:blip r:embed="rId3"/>
              </a:buBlip>
              <a:tabLst/>
              <a:defRP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Antimicrobial susceptibility </a:t>
            </a:r>
          </a:p>
          <a:p>
            <a:pPr marL="914400" marR="0" lvl="1"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3 culture+ or PCR+</a:t>
            </a:r>
          </a:p>
          <a:p>
            <a:pPr marL="914400" marR="0" lvl="1"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Per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rPr>
              <a:t>month</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 per surveillance unit</a:t>
            </a:r>
          </a:p>
        </p:txBody>
      </p:sp>
      <p:sp>
        <p:nvSpPr>
          <p:cNvPr id="4" name="Slide Number Placeholder 3">
            <a:extLst>
              <a:ext uri="{FF2B5EF4-FFF2-40B4-BE49-F238E27FC236}">
                <a16:creationId xmlns:a16="http://schemas.microsoft.com/office/drawing/2014/main" id="{7FB48F49-6623-B2D3-E9C1-279E3FFDDF22}"/>
              </a:ext>
            </a:extLst>
          </p:cNvPr>
          <p:cNvSpPr>
            <a:spLocks noGrp="1"/>
          </p:cNvSpPr>
          <p:nvPr>
            <p:ph type="sldNum" sz="quarter" idx="12"/>
          </p:nvPr>
        </p:nvSpPr>
        <p:spPr>
          <a:xfrm>
            <a:off x="15493427" y="9580813"/>
            <a:ext cx="2133600" cy="365125"/>
          </a:xfrm>
        </p:spPr>
        <p:txBody>
          <a:bodyPr/>
          <a:lstStyle/>
          <a:p>
            <a:fld id="{B6F15528-21DE-4FAA-801E-634DDDAF4B2B}" type="slidenum">
              <a:rPr lang="en-US" smtClean="0"/>
              <a:p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women in an office&#10;&#10;Description automatically generated">
            <a:extLst>
              <a:ext uri="{FF2B5EF4-FFF2-40B4-BE49-F238E27FC236}">
                <a16:creationId xmlns:a16="http://schemas.microsoft.com/office/drawing/2014/main" id="{D4893174-9E0E-A0ED-223C-BF9217474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525328"/>
          </a:xfrm>
          <a:prstGeom prst="rect">
            <a:avLst/>
          </a:prstGeom>
        </p:spPr>
      </p:pic>
      <p:sp>
        <p:nvSpPr>
          <p:cNvPr id="7" name="TextBox 6">
            <a:extLst>
              <a:ext uri="{FF2B5EF4-FFF2-40B4-BE49-F238E27FC236}">
                <a16:creationId xmlns:a16="http://schemas.microsoft.com/office/drawing/2014/main" id="{B4476B90-CD86-530D-8A3A-07A2D8DDD6F5}"/>
              </a:ext>
            </a:extLst>
          </p:cNvPr>
          <p:cNvSpPr txBox="1"/>
          <p:nvPr/>
        </p:nvSpPr>
        <p:spPr>
          <a:xfrm>
            <a:off x="14338570" y="9948446"/>
            <a:ext cx="394943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Genna</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 Print</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9E86FD37-9E76-F614-9FCC-09E3CCA7238F}"/>
              </a:ext>
            </a:extLst>
          </p:cNvPr>
          <p:cNvSpPr/>
          <p:nvPr/>
        </p:nvSpPr>
        <p:spPr>
          <a:xfrm>
            <a:off x="-1" y="3779520"/>
            <a:ext cx="7416801" cy="2697479"/>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Oversight of reporting &amp; testing</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by health authorities</a:t>
            </a:r>
          </a:p>
        </p:txBody>
      </p:sp>
    </p:spTree>
    <p:extLst>
      <p:ext uri="{BB962C8B-B14F-4D97-AF65-F5344CB8AC3E}">
        <p14:creationId xmlns:p14="http://schemas.microsoft.com/office/powerpoint/2010/main" val="1659211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9524999"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903105" y="589878"/>
            <a:ext cx="12556878"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Oversight</a:t>
            </a:r>
          </a:p>
        </p:txBody>
      </p:sp>
      <p:sp>
        <p:nvSpPr>
          <p:cNvPr id="4" name="TextBox 3">
            <a:extLst>
              <a:ext uri="{FF2B5EF4-FFF2-40B4-BE49-F238E27FC236}">
                <a16:creationId xmlns:a16="http://schemas.microsoft.com/office/drawing/2014/main" id="{C42CFC36-7E57-4F2A-D2B5-709E0B31E800}"/>
              </a:ext>
            </a:extLst>
          </p:cNvPr>
          <p:cNvSpPr txBox="1"/>
          <p:nvPr/>
        </p:nvSpPr>
        <p:spPr>
          <a:xfrm>
            <a:off x="4798595" y="7466761"/>
            <a:ext cx="11660606" cy="153888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Health </a:t>
            </a:r>
            <a:r>
              <a:rPr kumimoji="0" lang="fr-FR" sz="2800"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authorities</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monitor surveillance performance indicators </a:t>
            </a: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At least on a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weekly</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basis </a:t>
            </a: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fr-FR" sz="2800"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Take</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a:t>
            </a:r>
            <a:r>
              <a:rPr kumimoji="0" lang="fr-FR" sz="2800"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supportive</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a:t>
            </a:r>
            <a:r>
              <a:rPr kumimoji="0" lang="fr-FR" sz="2800"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measures</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as </a:t>
            </a:r>
            <a:r>
              <a:rPr kumimoji="0" lang="fr-FR" sz="2800"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needed</a:t>
            </a:r>
            <a:endParaRPr kumimoji="0" lang="en-US" sz="2800" b="0" i="0" u="none" strike="noStrike" kern="1200" cap="none" spc="0" normalizeH="0" baseline="0" noProof="0" dirty="0">
              <a:ln>
                <a:noFill/>
              </a:ln>
              <a:solidFill>
                <a:srgbClr val="2A1720"/>
              </a:solidFill>
              <a:effectLst/>
              <a:uLnTx/>
              <a:uFillTx/>
              <a:latin typeface="Atkinson Hyperlegible"/>
              <a:ea typeface="+mn-ea"/>
              <a:cs typeface="+mn-cs"/>
            </a:endParaRPr>
          </a:p>
        </p:txBody>
      </p:sp>
      <p:sp>
        <p:nvSpPr>
          <p:cNvPr id="6" name="TextBox 5">
            <a:extLst>
              <a:ext uri="{FF2B5EF4-FFF2-40B4-BE49-F238E27FC236}">
                <a16:creationId xmlns:a16="http://schemas.microsoft.com/office/drawing/2014/main" id="{19D1505C-475E-F784-6657-CF4BDB75CEE3}"/>
              </a:ext>
            </a:extLst>
          </p:cNvPr>
          <p:cNvSpPr txBox="1"/>
          <p:nvPr/>
        </p:nvSpPr>
        <p:spPr>
          <a:xfrm>
            <a:off x="4798595" y="3666086"/>
            <a:ext cx="11660605" cy="196977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Health authorities ensure that </a:t>
            </a: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ll</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reporting sites and laboratories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in the surveillance unit </a:t>
            </a: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Are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aware and in capacity</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to implement reporting and testing in accordance with applicable strategies</a:t>
            </a:r>
          </a:p>
        </p:txBody>
      </p:sp>
      <p:sp>
        <p:nvSpPr>
          <p:cNvPr id="7" name="TextBox 6">
            <a:extLst>
              <a:ext uri="{FF2B5EF4-FFF2-40B4-BE49-F238E27FC236}">
                <a16:creationId xmlns:a16="http://schemas.microsoft.com/office/drawing/2014/main" id="{8EDCD4CA-B2F9-24BC-EB5F-D6F304D3CD0A}"/>
              </a:ext>
            </a:extLst>
          </p:cNvPr>
          <p:cNvSpPr txBox="1"/>
          <p:nvPr/>
        </p:nvSpPr>
        <p:spPr>
          <a:xfrm>
            <a:off x="4798595" y="2919911"/>
            <a:ext cx="7988969" cy="55399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30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Awareness and capacity building</a:t>
            </a:r>
          </a:p>
        </p:txBody>
      </p:sp>
      <p:pic>
        <p:nvPicPr>
          <p:cNvPr id="13" name="Picture 12">
            <a:extLst>
              <a:ext uri="{FF2B5EF4-FFF2-40B4-BE49-F238E27FC236}">
                <a16:creationId xmlns:a16="http://schemas.microsoft.com/office/drawing/2014/main" id="{A411761B-745D-D03B-8CA9-421FA946BB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271" y="5992345"/>
            <a:ext cx="3638229" cy="3336011"/>
          </a:xfrm>
          <a:prstGeom prst="rect">
            <a:avLst/>
          </a:prstGeom>
        </p:spPr>
      </p:pic>
      <p:sp>
        <p:nvSpPr>
          <p:cNvPr id="15" name="TextBox 14">
            <a:extLst>
              <a:ext uri="{FF2B5EF4-FFF2-40B4-BE49-F238E27FC236}">
                <a16:creationId xmlns:a16="http://schemas.microsoft.com/office/drawing/2014/main" id="{7C73EF75-E266-D21D-B2B4-8855BCDD4C58}"/>
              </a:ext>
            </a:extLst>
          </p:cNvPr>
          <p:cNvSpPr txBox="1"/>
          <p:nvPr/>
        </p:nvSpPr>
        <p:spPr>
          <a:xfrm>
            <a:off x="4798595" y="6643642"/>
            <a:ext cx="7988969" cy="55399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30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Monitoring</a:t>
            </a:r>
          </a:p>
        </p:txBody>
      </p:sp>
      <p:pic>
        <p:nvPicPr>
          <p:cNvPr id="8" name="Picture 7">
            <a:extLst>
              <a:ext uri="{FF2B5EF4-FFF2-40B4-BE49-F238E27FC236}">
                <a16:creationId xmlns:a16="http://schemas.microsoft.com/office/drawing/2014/main" id="{6321492C-EDCC-CDEF-8E07-4DEDB1D69C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3872" y="2604967"/>
            <a:ext cx="3329924" cy="3032039"/>
          </a:xfrm>
          <a:prstGeom prst="rect">
            <a:avLst/>
          </a:prstGeom>
        </p:spPr>
      </p:pic>
      <p:sp>
        <p:nvSpPr>
          <p:cNvPr id="2" name="Slide Number Placeholder 1">
            <a:extLst>
              <a:ext uri="{FF2B5EF4-FFF2-40B4-BE49-F238E27FC236}">
                <a16:creationId xmlns:a16="http://schemas.microsoft.com/office/drawing/2014/main" id="{8C73B011-EB47-518F-404C-FB35CC0DCF02}"/>
              </a:ext>
            </a:extLst>
          </p:cNvPr>
          <p:cNvSpPr>
            <a:spLocks noGrp="1"/>
          </p:cNvSpPr>
          <p:nvPr>
            <p:ph type="sldNum" sz="quarter" idx="12"/>
          </p:nvPr>
        </p:nvSpPr>
        <p:spPr>
          <a:xfrm>
            <a:off x="15392400" y="9564771"/>
            <a:ext cx="2133600" cy="365125"/>
          </a:xfrm>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881097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CB7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4816593" cy="2709333"/>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5086357" y="1086307"/>
            <a:ext cx="7803997" cy="3545857"/>
          </a:xfrm>
          <a:custGeom>
            <a:avLst/>
            <a:gdLst/>
            <a:ahLst/>
            <a:cxnLst/>
            <a:rect l="l" t="t" r="r" b="b"/>
            <a:pathLst>
              <a:path w="7803997" h="4058078">
                <a:moveTo>
                  <a:pt x="0" y="0"/>
                </a:moveTo>
                <a:lnTo>
                  <a:pt x="7803997" y="0"/>
                </a:lnTo>
                <a:lnTo>
                  <a:pt x="7803997" y="4058079"/>
                </a:lnTo>
                <a:lnTo>
                  <a:pt x="0" y="40580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4499047" y="6873314"/>
            <a:ext cx="10269849"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Oversight of reporting &amp; testing by health authorities</a:t>
            </a:r>
          </a:p>
        </p:txBody>
      </p:sp>
      <p:pic>
        <p:nvPicPr>
          <p:cNvPr id="8" name="Picture 7">
            <a:extLst>
              <a:ext uri="{FF2B5EF4-FFF2-40B4-BE49-F238E27FC236}">
                <a16:creationId xmlns:a16="http://schemas.microsoft.com/office/drawing/2014/main" id="{201261DD-7443-5E47-D65B-9B6E2B1536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150" y="1780204"/>
            <a:ext cx="7821846" cy="2670279"/>
          </a:xfrm>
          <a:prstGeom prst="rect">
            <a:avLst/>
          </a:prstGeom>
        </p:spPr>
      </p:pic>
      <p:pic>
        <p:nvPicPr>
          <p:cNvPr id="14" name="Picture 13">
            <a:extLst>
              <a:ext uri="{FF2B5EF4-FFF2-40B4-BE49-F238E27FC236}">
                <a16:creationId xmlns:a16="http://schemas.microsoft.com/office/drawing/2014/main" id="{F06C1B4B-988D-67D1-D3E9-D48415818B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5164" y="6003160"/>
            <a:ext cx="2209800" cy="2438400"/>
          </a:xfrm>
          <a:prstGeom prst="rect">
            <a:avLst/>
          </a:prstGeom>
        </p:spPr>
      </p:pic>
    </p:spTree>
    <p:extLst>
      <p:ext uri="{BB962C8B-B14F-4D97-AF65-F5344CB8AC3E}">
        <p14:creationId xmlns:p14="http://schemas.microsoft.com/office/powerpoint/2010/main" val="3498864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A41F40C-074D-CBFE-D85F-C5BAA2254BED}"/>
              </a:ext>
            </a:extLst>
          </p:cNvPr>
          <p:cNvGrpSpPr/>
          <p:nvPr/>
        </p:nvGrpSpPr>
        <p:grpSpPr>
          <a:xfrm>
            <a:off x="4630108" y="6849949"/>
            <a:ext cx="11511882" cy="2526708"/>
            <a:chOff x="4630108" y="6849949"/>
            <a:chExt cx="11511882" cy="2526708"/>
          </a:xfrm>
        </p:grpSpPr>
        <p:sp>
          <p:nvSpPr>
            <p:cNvPr id="4" name="Rectangle: Rounded Corners 3">
              <a:extLst>
                <a:ext uri="{FF2B5EF4-FFF2-40B4-BE49-F238E27FC236}">
                  <a16:creationId xmlns:a16="http://schemas.microsoft.com/office/drawing/2014/main" id="{C51D36DB-06A6-B6CE-5FB2-C0B6A96B2655}"/>
                </a:ext>
              </a:extLst>
            </p:cNvPr>
            <p:cNvSpPr/>
            <p:nvPr/>
          </p:nvSpPr>
          <p:spPr>
            <a:xfrm>
              <a:off x="4630108" y="6849949"/>
              <a:ext cx="11511882" cy="2526708"/>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F3833B-9B5A-0F1C-B306-93307C0C79ED}"/>
                </a:ext>
              </a:extLst>
            </p:cNvPr>
            <p:cNvSpPr txBox="1"/>
            <p:nvPr/>
          </p:nvSpPr>
          <p:spPr>
            <a:xfrm>
              <a:off x="5362433" y="7137826"/>
              <a:ext cx="10454013" cy="2046714"/>
            </a:xfrm>
            <a:prstGeom prst="rect">
              <a:avLst/>
            </a:prstGeom>
            <a:noFill/>
            <a:ln>
              <a:noFill/>
            </a:ln>
          </p:spPr>
          <p:txBody>
            <a:bodyPr wrap="square" rtlCol="0">
              <a:spAutoFit/>
            </a:bodyPr>
            <a:lstStyle/>
            <a:p>
              <a:pPr marL="514350" indent="-514350">
                <a:spcAft>
                  <a:spcPts val="600"/>
                </a:spcAft>
                <a:buFont typeface="+mj-lt"/>
                <a:buAutoNum type="arabicParen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What is the nature of the issue?</a:t>
              </a:r>
            </a:p>
            <a:p>
              <a:pPr marL="514350" indent="-514350">
                <a:spcAft>
                  <a:spcPts val="600"/>
                </a:spcAft>
                <a:buFont typeface="+mj-lt"/>
                <a:buAutoNum type="arabicParen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What can be its impact?</a:t>
              </a:r>
            </a:p>
            <a:p>
              <a:pPr marL="514350" indent="-514350">
                <a:spcAft>
                  <a:spcPts val="600"/>
                </a:spcAft>
                <a:buFont typeface="+mj-lt"/>
                <a:buAutoNum type="arabicParen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Is this only an issue with health facility-based reporting?</a:t>
              </a:r>
            </a:p>
            <a:p>
              <a:pPr marL="514350" indent="-514350">
                <a:spcAft>
                  <a:spcPts val="600"/>
                </a:spcAft>
                <a:buFont typeface="+mj-lt"/>
                <a:buAutoNum type="arabicParen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What are you going to do?</a:t>
              </a:r>
            </a:p>
          </p:txBody>
        </p:sp>
      </p:grpSp>
      <p:pic>
        <p:nvPicPr>
          <p:cNvPr id="2" name="Picture 1">
            <a:extLst>
              <a:ext uri="{FF2B5EF4-FFF2-40B4-BE49-F238E27FC236}">
                <a16:creationId xmlns:a16="http://schemas.microsoft.com/office/drawing/2014/main" id="{51CC3A8A-B14D-112B-ED45-6F4312644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7506" y="460513"/>
            <a:ext cx="13181162" cy="2022027"/>
          </a:xfrm>
          <a:prstGeom prst="rect">
            <a:avLst/>
          </a:prstGeom>
        </p:spPr>
      </p:pic>
      <p:pic>
        <p:nvPicPr>
          <p:cNvPr id="9" name="Picture 8">
            <a:extLst>
              <a:ext uri="{FF2B5EF4-FFF2-40B4-BE49-F238E27FC236}">
                <a16:creationId xmlns:a16="http://schemas.microsoft.com/office/drawing/2014/main" id="{FFA2CB21-EDE2-F853-DA8F-ABA5020F3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326" y="460513"/>
            <a:ext cx="3831631" cy="1852132"/>
          </a:xfrm>
          <a:prstGeom prst="rect">
            <a:avLst/>
          </a:prstGeom>
        </p:spPr>
      </p:pic>
      <p:pic>
        <p:nvPicPr>
          <p:cNvPr id="10" name="Picture 9">
            <a:extLst>
              <a:ext uri="{FF2B5EF4-FFF2-40B4-BE49-F238E27FC236}">
                <a16:creationId xmlns:a16="http://schemas.microsoft.com/office/drawing/2014/main" id="{589F43DC-B68C-4414-5A39-5B220F3564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7853" y="7064167"/>
            <a:ext cx="2279653" cy="2194032"/>
          </a:xfrm>
          <a:prstGeom prst="rect">
            <a:avLst/>
          </a:prstGeom>
        </p:spPr>
      </p:pic>
      <p:sp>
        <p:nvSpPr>
          <p:cNvPr id="12" name="TextBox 11">
            <a:extLst>
              <a:ext uri="{FF2B5EF4-FFF2-40B4-BE49-F238E27FC236}">
                <a16:creationId xmlns:a16="http://schemas.microsoft.com/office/drawing/2014/main" id="{A8F7CFE1-19DE-2F96-CF29-BFE652D629B7}"/>
              </a:ext>
            </a:extLst>
          </p:cNvPr>
          <p:cNvSpPr txBox="1"/>
          <p:nvPr/>
        </p:nvSpPr>
        <p:spPr>
          <a:xfrm>
            <a:off x="5864660" y="776406"/>
            <a:ext cx="10066854" cy="1384995"/>
          </a:xfrm>
          <a:prstGeom prst="rect">
            <a:avLst/>
          </a:prstGeom>
          <a:noFill/>
        </p:spPr>
        <p:txBody>
          <a:bodyPr wrap="square">
            <a:spAutoFit/>
          </a:bodyPr>
          <a:lstStyle/>
          <a:p>
            <a:pPr algn="ctr">
              <a:spcAft>
                <a:spcPts val="600"/>
              </a:spcAft>
              <a:defRPr/>
            </a:pPr>
            <a:r>
              <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You are a public health officer on your first day of deployment in a surveillance unit with a confirmed cholera outbreak with community transmission</a:t>
            </a:r>
          </a:p>
        </p:txBody>
      </p:sp>
      <p:grpSp>
        <p:nvGrpSpPr>
          <p:cNvPr id="14" name="Group 13">
            <a:extLst>
              <a:ext uri="{FF2B5EF4-FFF2-40B4-BE49-F238E27FC236}">
                <a16:creationId xmlns:a16="http://schemas.microsoft.com/office/drawing/2014/main" id="{0A2BC973-F33B-5CC1-25EC-48D68BA84E52}"/>
              </a:ext>
            </a:extLst>
          </p:cNvPr>
          <p:cNvGrpSpPr/>
          <p:nvPr/>
        </p:nvGrpSpPr>
        <p:grpSpPr>
          <a:xfrm>
            <a:off x="1779085" y="2957453"/>
            <a:ext cx="14743749" cy="1135556"/>
            <a:chOff x="1779085" y="2957453"/>
            <a:chExt cx="14743749" cy="1135556"/>
          </a:xfrm>
        </p:grpSpPr>
        <p:sp>
          <p:nvSpPr>
            <p:cNvPr id="7" name="TextBox 6">
              <a:extLst>
                <a:ext uri="{FF2B5EF4-FFF2-40B4-BE49-F238E27FC236}">
                  <a16:creationId xmlns:a16="http://schemas.microsoft.com/office/drawing/2014/main" id="{49130667-E8D8-6727-D7E3-59CA2E678CFB}"/>
                </a:ext>
              </a:extLst>
            </p:cNvPr>
            <p:cNvSpPr txBox="1"/>
            <p:nvPr/>
          </p:nvSpPr>
          <p:spPr>
            <a:xfrm>
              <a:off x="2331720" y="3048178"/>
              <a:ext cx="14191114" cy="954107"/>
            </a:xfrm>
            <a:prstGeom prst="rect">
              <a:avLst/>
            </a:prstGeom>
            <a:noFill/>
          </p:spPr>
          <p:txBody>
            <a:bodyPr wrap="square">
              <a:spAutoFit/>
            </a:bodyPr>
            <a:lstStyle/>
            <a:p>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You review the surveillance performance indicators</a:t>
              </a:r>
            </a:p>
            <a:p>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All surveillance performance indicators’ targets have been reached, except for one</a:t>
              </a:r>
            </a:p>
          </p:txBody>
        </p:sp>
        <p:sp>
          <p:nvSpPr>
            <p:cNvPr id="15" name="Rectangle 14">
              <a:extLst>
                <a:ext uri="{FF2B5EF4-FFF2-40B4-BE49-F238E27FC236}">
                  <a16:creationId xmlns:a16="http://schemas.microsoft.com/office/drawing/2014/main" id="{908FFA9D-E2BB-0926-C787-2629CDC5CB85}"/>
                </a:ext>
              </a:extLst>
            </p:cNvPr>
            <p:cNvSpPr/>
            <p:nvPr/>
          </p:nvSpPr>
          <p:spPr>
            <a:xfrm>
              <a:off x="1779085" y="2957453"/>
              <a:ext cx="497537" cy="1135556"/>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4D5AD3B7-35C4-0961-2D01-C58F655FB5C8}"/>
              </a:ext>
            </a:extLst>
          </p:cNvPr>
          <p:cNvGrpSpPr/>
          <p:nvPr/>
        </p:nvGrpSpPr>
        <p:grpSpPr>
          <a:xfrm>
            <a:off x="1521335" y="4600575"/>
            <a:ext cx="15371818" cy="1496488"/>
            <a:chOff x="1521335" y="4600575"/>
            <a:chExt cx="15371818" cy="1496488"/>
          </a:xfrm>
        </p:grpSpPr>
        <p:pic>
          <p:nvPicPr>
            <p:cNvPr id="6" name="Picture 5">
              <a:extLst>
                <a:ext uri="{FF2B5EF4-FFF2-40B4-BE49-F238E27FC236}">
                  <a16:creationId xmlns:a16="http://schemas.microsoft.com/office/drawing/2014/main" id="{1312FEF7-2632-3436-7CDD-0246CE60EE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1335" y="4600575"/>
              <a:ext cx="15371818" cy="1496488"/>
            </a:xfrm>
            <a:prstGeom prst="rect">
              <a:avLst/>
            </a:prstGeom>
          </p:spPr>
        </p:pic>
        <p:sp>
          <p:nvSpPr>
            <p:cNvPr id="11" name="Rectangle: Rounded Corners 10">
              <a:extLst>
                <a:ext uri="{FF2B5EF4-FFF2-40B4-BE49-F238E27FC236}">
                  <a16:creationId xmlns:a16="http://schemas.microsoft.com/office/drawing/2014/main" id="{16F1BD89-289C-2109-2A48-A7E993BBAB44}"/>
                </a:ext>
              </a:extLst>
            </p:cNvPr>
            <p:cNvSpPr/>
            <p:nvPr/>
          </p:nvSpPr>
          <p:spPr>
            <a:xfrm rot="5400000">
              <a:off x="13807833" y="3263362"/>
              <a:ext cx="585263" cy="5082139"/>
            </a:xfrm>
            <a:prstGeom prst="roundRect">
              <a:avLst/>
            </a:prstGeom>
            <a:solidFill>
              <a:srgbClr val="FCD5B5">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lide Number Placeholder 2">
            <a:extLst>
              <a:ext uri="{FF2B5EF4-FFF2-40B4-BE49-F238E27FC236}">
                <a16:creationId xmlns:a16="http://schemas.microsoft.com/office/drawing/2014/main" id="{08D3EE46-23BB-8594-5B7E-777E669BEAD0}"/>
              </a:ext>
            </a:extLst>
          </p:cNvPr>
          <p:cNvSpPr>
            <a:spLocks noGrp="1"/>
          </p:cNvSpPr>
          <p:nvPr>
            <p:ph type="sldNum" sz="quarter" idx="12"/>
          </p:nvPr>
        </p:nvSpPr>
        <p:spPr>
          <a:xfrm>
            <a:off x="15456034" y="9510594"/>
            <a:ext cx="2133600" cy="365125"/>
          </a:xfrm>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2808128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BDA77-2392-1DA7-6FB8-F3943559C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218" y="6013887"/>
            <a:ext cx="2629512" cy="2480887"/>
          </a:xfrm>
          <a:prstGeom prst="rect">
            <a:avLst/>
          </a:prstGeom>
        </p:spPr>
      </p:pic>
      <p:sp>
        <p:nvSpPr>
          <p:cNvPr id="3" name="Freeform 8">
            <a:extLst>
              <a:ext uri="{FF2B5EF4-FFF2-40B4-BE49-F238E27FC236}">
                <a16:creationId xmlns:a16="http://schemas.microsoft.com/office/drawing/2014/main" id="{D18B61B7-80B1-95F9-5507-6947E444FEC2}"/>
              </a:ext>
            </a:extLst>
          </p:cNvPr>
          <p:cNvSpPr/>
          <p:nvPr/>
        </p:nvSpPr>
        <p:spPr>
          <a:xfrm>
            <a:off x="-381000" y="-239946"/>
            <a:ext cx="85725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solidFill>
              <a:srgbClr val="FBE8D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A7AABB6-F03E-6372-D287-98847940B2FD}"/>
              </a:ext>
            </a:extLst>
          </p:cNvPr>
          <p:cNvSpPr txBox="1"/>
          <p:nvPr/>
        </p:nvSpPr>
        <p:spPr>
          <a:xfrm>
            <a:off x="1115593" y="2181655"/>
            <a:ext cx="16056814" cy="584775"/>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1200"/>
              </a:spcAft>
              <a:buClrTx/>
              <a:buSzTx/>
              <a:buFont typeface="+mj-lt"/>
              <a:buAutoNum type="arabicParenR"/>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Issue</a:t>
            </a:r>
          </a:p>
        </p:txBody>
      </p:sp>
      <p:sp>
        <p:nvSpPr>
          <p:cNvPr id="5" name="Rectangle 4">
            <a:extLst>
              <a:ext uri="{FF2B5EF4-FFF2-40B4-BE49-F238E27FC236}">
                <a16:creationId xmlns:a16="http://schemas.microsoft.com/office/drawing/2014/main" id="{DA9B73A8-F088-A7BE-62A4-AF452B51D915}"/>
              </a:ext>
            </a:extLst>
          </p:cNvPr>
          <p:cNvSpPr/>
          <p:nvPr/>
        </p:nvSpPr>
        <p:spPr>
          <a:xfrm>
            <a:off x="0" y="0"/>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C909457-EDE3-54FB-DB3C-F9F9A4AFE09C}"/>
              </a:ext>
            </a:extLst>
          </p:cNvPr>
          <p:cNvSpPr txBox="1"/>
          <p:nvPr/>
        </p:nvSpPr>
        <p:spPr>
          <a:xfrm>
            <a:off x="3339776" y="3538089"/>
            <a:ext cx="9559690" cy="523220"/>
          </a:xfrm>
          <a:prstGeom prst="rect">
            <a:avLst/>
          </a:prstGeom>
          <a:noFill/>
        </p:spPr>
        <p:txBody>
          <a:bodyPr wrap="square" rtlCol="0">
            <a:spAutoFit/>
          </a:bodyPr>
          <a:lstStyle/>
          <a:p>
            <a:pPr marL="457200" indent="-457200">
              <a:buBlip>
                <a:blip r:embed="rId4"/>
              </a:buBlip>
            </a:pPr>
            <a:r>
              <a:rPr lang="en-US" sz="2800" dirty="0">
                <a:solidFill>
                  <a:prstClr val="black"/>
                </a:solidFill>
                <a:latin typeface="Atkinson Hyperlegible Bold" panose="020B0604020202020204" charset="0"/>
              </a:rPr>
              <a:t>Some health facilities do not report</a:t>
            </a:r>
          </a:p>
        </p:txBody>
      </p:sp>
      <p:sp>
        <p:nvSpPr>
          <p:cNvPr id="13" name="TextBox 12">
            <a:extLst>
              <a:ext uri="{FF2B5EF4-FFF2-40B4-BE49-F238E27FC236}">
                <a16:creationId xmlns:a16="http://schemas.microsoft.com/office/drawing/2014/main" id="{B8FDEF9C-167E-EB1D-5C73-49B7F31B25E1}"/>
              </a:ext>
            </a:extLst>
          </p:cNvPr>
          <p:cNvSpPr txBox="1"/>
          <p:nvPr/>
        </p:nvSpPr>
        <p:spPr>
          <a:xfrm>
            <a:off x="1263912" y="4818522"/>
            <a:ext cx="16056814" cy="584775"/>
          </a:xfrm>
          <a:prstGeom prst="rect">
            <a:avLst/>
          </a:prstGeom>
          <a:noFill/>
        </p:spPr>
        <p:txBody>
          <a:bodyPr wrap="square">
            <a:spAutoFit/>
          </a:bodyPr>
          <a:lstStyle/>
          <a:p>
            <a:pPr>
              <a:spcAft>
                <a:spcPts val="1200"/>
              </a:spcAf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2) Impact</a:t>
            </a:r>
          </a:p>
        </p:txBody>
      </p:sp>
      <p:sp>
        <p:nvSpPr>
          <p:cNvPr id="14" name="TextBox 13">
            <a:extLst>
              <a:ext uri="{FF2B5EF4-FFF2-40B4-BE49-F238E27FC236}">
                <a16:creationId xmlns:a16="http://schemas.microsoft.com/office/drawing/2014/main" id="{11614166-C8C0-9B1A-421C-AFB71346E90B}"/>
              </a:ext>
            </a:extLst>
          </p:cNvPr>
          <p:cNvSpPr txBox="1"/>
          <p:nvPr/>
        </p:nvSpPr>
        <p:spPr>
          <a:xfrm>
            <a:off x="3339776" y="5522434"/>
            <a:ext cx="15238666" cy="3785652"/>
          </a:xfrm>
          <a:prstGeom prst="rect">
            <a:avLst/>
          </a:prstGeom>
          <a:noFill/>
        </p:spPr>
        <p:txBody>
          <a:bodyPr wrap="square" rtlCol="0">
            <a:spAutoFit/>
          </a:bodyPr>
          <a:lstStyle/>
          <a:p>
            <a:pPr marL="457200" indent="-457200">
              <a:spcAft>
                <a:spcPts val="2400"/>
              </a:spcAft>
              <a:buClr>
                <a:srgbClr val="009999"/>
              </a:buClr>
              <a:buBlip>
                <a:blip r:embed="rId4"/>
              </a:buBlip>
            </a:pPr>
            <a:r>
              <a:rPr lang="en-US" sz="2800" dirty="0">
                <a:solidFill>
                  <a:prstClr val="black"/>
                </a:solidFill>
                <a:latin typeface="Atkinson Hyperlegible Bold" panose="020B0604020202020204" charset="0"/>
              </a:rPr>
              <a:t>Underreporting</a:t>
            </a:r>
          </a:p>
          <a:p>
            <a:pPr marL="914400" lvl="1" indent="-457200">
              <a:spcAft>
                <a:spcPts val="12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Magnitude of the outbreak (</a:t>
            </a:r>
            <a:r>
              <a:rPr lang="en-US" sz="2600" dirty="0">
                <a:solidFill>
                  <a:prstClr val="black"/>
                </a:solidFill>
                <a:latin typeface="Atkinson Hyperlegible Bold" panose="020B0604020202020204" charset="0"/>
              </a:rPr>
              <a:t>number of cases</a:t>
            </a:r>
            <a:r>
              <a:rPr lang="en-US" sz="2600" dirty="0">
                <a:solidFill>
                  <a:prstClr val="black"/>
                </a:solidFill>
                <a:latin typeface="Atkinson Hyperlegible" panose="020B0604020202020204" charset="0"/>
              </a:rPr>
              <a:t>) </a:t>
            </a:r>
            <a:r>
              <a:rPr lang="en-US" sz="2600" dirty="0">
                <a:solidFill>
                  <a:prstClr val="black"/>
                </a:solidFill>
                <a:latin typeface="Atkinson Hyperlegible Bold" panose="020B0604020202020204" charset="0"/>
              </a:rPr>
              <a:t>underestimated</a:t>
            </a:r>
          </a:p>
          <a:p>
            <a:pPr marL="1371600" lvl="2" indent="-457200">
              <a:spcAft>
                <a:spcPts val="2400"/>
              </a:spcAft>
              <a:buClr>
                <a:srgbClr val="009999"/>
              </a:buClr>
              <a:buFont typeface="Courier New" panose="02070309020205020404" pitchFamily="49" charset="0"/>
              <a:buChar char="o"/>
            </a:pPr>
            <a:r>
              <a:rPr lang="en-US" sz="2600" dirty="0">
                <a:solidFill>
                  <a:prstClr val="black"/>
                </a:solidFill>
                <a:latin typeface="Atkinson Hyperlegible" panose="020B0604020202020204" charset="0"/>
              </a:rPr>
              <a:t> Outbreak response not calibrated effectively</a:t>
            </a:r>
          </a:p>
          <a:p>
            <a:pPr marL="914400" lvl="1" indent="-457200">
              <a:spcAft>
                <a:spcPts val="12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If localized spatially, </a:t>
            </a:r>
            <a:r>
              <a:rPr lang="en-US" sz="2600" dirty="0">
                <a:solidFill>
                  <a:prstClr val="black"/>
                </a:solidFill>
                <a:latin typeface="Atkinson Hyperlegible Bold" panose="020B0604020202020204" charset="0"/>
              </a:rPr>
              <a:t>spatial extension of the outbreak underestimated </a:t>
            </a:r>
            <a:endParaRPr lang="en-US" sz="2600" dirty="0">
              <a:solidFill>
                <a:prstClr val="black"/>
              </a:solidFill>
              <a:latin typeface="Atkinson Hyperlegible" panose="020B0604020202020204" charset="0"/>
            </a:endParaRPr>
          </a:p>
          <a:p>
            <a:pPr marL="1371600" lvl="2" indent="-457200">
              <a:spcAft>
                <a:spcPts val="2400"/>
              </a:spcAft>
              <a:buClr>
                <a:srgbClr val="009999"/>
              </a:buClr>
              <a:buFont typeface="Courier New" panose="02070309020205020404" pitchFamily="49" charset="0"/>
              <a:buChar char="o"/>
            </a:pPr>
            <a:r>
              <a:rPr lang="en-US" sz="2600" dirty="0">
                <a:solidFill>
                  <a:prstClr val="black"/>
                </a:solidFill>
                <a:latin typeface="Atkinson Hyperlegible" panose="020B0604020202020204" charset="0"/>
              </a:rPr>
              <a:t> Outbreak response not targeted effectively</a:t>
            </a:r>
          </a:p>
          <a:p>
            <a:pPr marL="914400" lvl="1" indent="-457200">
              <a:spcAft>
                <a:spcPts val="1200"/>
              </a:spcAft>
              <a:buBlip>
                <a:blip r:embed="rId4"/>
              </a:buBlip>
            </a:pPr>
            <a:r>
              <a:rPr lang="en-US" sz="2800" dirty="0">
                <a:solidFill>
                  <a:prstClr val="black"/>
                </a:solidFill>
                <a:latin typeface="Atkinson Hyperlegible Bold" panose="020B0604020202020204" charset="0"/>
              </a:rPr>
              <a:t>Likely to hamper the control of the outbreak</a:t>
            </a:r>
          </a:p>
        </p:txBody>
      </p:sp>
      <p:pic>
        <p:nvPicPr>
          <p:cNvPr id="2" name="Picture 1">
            <a:extLst>
              <a:ext uri="{FF2B5EF4-FFF2-40B4-BE49-F238E27FC236}">
                <a16:creationId xmlns:a16="http://schemas.microsoft.com/office/drawing/2014/main" id="{D88A8CB2-CA9D-C994-0550-D4035A41A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425" y="-119137"/>
            <a:ext cx="3731075" cy="1755800"/>
          </a:xfrm>
          <a:prstGeom prst="rect">
            <a:avLst/>
          </a:prstGeom>
        </p:spPr>
      </p:pic>
      <p:pic>
        <p:nvPicPr>
          <p:cNvPr id="8" name="Picture 7">
            <a:extLst>
              <a:ext uri="{FF2B5EF4-FFF2-40B4-BE49-F238E27FC236}">
                <a16:creationId xmlns:a16="http://schemas.microsoft.com/office/drawing/2014/main" id="{15485EBA-0B29-AAD1-D086-60DC144F4F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9997" y="2912335"/>
            <a:ext cx="1406761" cy="1709290"/>
          </a:xfrm>
          <a:prstGeom prst="rect">
            <a:avLst/>
          </a:prstGeom>
        </p:spPr>
      </p:pic>
      <p:sp>
        <p:nvSpPr>
          <p:cNvPr id="7" name="Slide Number Placeholder 6">
            <a:extLst>
              <a:ext uri="{FF2B5EF4-FFF2-40B4-BE49-F238E27FC236}">
                <a16:creationId xmlns:a16="http://schemas.microsoft.com/office/drawing/2014/main" id="{95042B14-BD3C-8166-A18A-1FE12CBF66D0}"/>
              </a:ext>
            </a:extLst>
          </p:cNvPr>
          <p:cNvSpPr>
            <a:spLocks noGrp="1"/>
          </p:cNvSpPr>
          <p:nvPr>
            <p:ph type="sldNum" sz="quarter" idx="12"/>
          </p:nvPr>
        </p:nvSpPr>
        <p:spPr>
          <a:xfrm>
            <a:off x="15472611" y="9548032"/>
            <a:ext cx="2133600" cy="365125"/>
          </a:xfrm>
        </p:spPr>
        <p:txBody>
          <a:bodyPr/>
          <a:lstStyle/>
          <a:p>
            <a:fld id="{B6F15528-21DE-4FAA-801E-634DDDAF4B2B}" type="slidenum">
              <a:rPr lang="en-US" smtClean="0"/>
              <a:pPr/>
              <a:t>17</a:t>
            </a:fld>
            <a:endParaRPr lang="en-US" dirty="0"/>
          </a:p>
        </p:txBody>
      </p:sp>
    </p:spTree>
    <p:extLst>
      <p:ext uri="{BB962C8B-B14F-4D97-AF65-F5344CB8AC3E}">
        <p14:creationId xmlns:p14="http://schemas.microsoft.com/office/powerpoint/2010/main" val="1518485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8636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solidFill>
              <a:srgbClr val="FBE8D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A9B73A8-F088-A7BE-62A4-AF452B51D915}"/>
              </a:ext>
            </a:extLst>
          </p:cNvPr>
          <p:cNvSpPr/>
          <p:nvPr/>
        </p:nvSpPr>
        <p:spPr>
          <a:xfrm>
            <a:off x="0" y="0"/>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8C78AD5-7093-5B6F-86BA-3FEF5440D3BD}"/>
              </a:ext>
            </a:extLst>
          </p:cNvPr>
          <p:cNvSpPr txBox="1"/>
          <p:nvPr/>
        </p:nvSpPr>
        <p:spPr>
          <a:xfrm>
            <a:off x="1645649" y="2572785"/>
            <a:ext cx="14219992" cy="584775"/>
          </a:xfrm>
          <a:prstGeom prst="rect">
            <a:avLst/>
          </a:prstGeom>
          <a:noFill/>
        </p:spPr>
        <p:txBody>
          <a:bodyPr wrap="square">
            <a:spAutoFit/>
          </a:bodyPr>
          <a:lstStyle/>
          <a:p>
            <a:pPr>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3) Is this only an issue with health-facility based reporting?</a:t>
            </a:r>
          </a:p>
        </p:txBody>
      </p:sp>
      <p:sp>
        <p:nvSpPr>
          <p:cNvPr id="8" name="TextBox 7">
            <a:extLst>
              <a:ext uri="{FF2B5EF4-FFF2-40B4-BE49-F238E27FC236}">
                <a16:creationId xmlns:a16="http://schemas.microsoft.com/office/drawing/2014/main" id="{4E62E74A-2292-7288-0A77-8345052D4596}"/>
              </a:ext>
            </a:extLst>
          </p:cNvPr>
          <p:cNvSpPr txBox="1"/>
          <p:nvPr/>
        </p:nvSpPr>
        <p:spPr>
          <a:xfrm>
            <a:off x="4001673" y="4891143"/>
            <a:ext cx="12885544" cy="1600438"/>
          </a:xfrm>
          <a:prstGeom prst="rect">
            <a:avLst/>
          </a:prstGeom>
          <a:noFill/>
        </p:spPr>
        <p:txBody>
          <a:bodyPr wrap="square" rtlCol="0">
            <a:spAutoFit/>
          </a:bodyPr>
          <a:lstStyle/>
          <a:p>
            <a:pPr marL="457200" indent="-457200">
              <a:spcAft>
                <a:spcPts val="12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Incomplete health facility-based reporting ongoing for 4 weeks</a:t>
            </a:r>
          </a:p>
          <a:p>
            <a:pPr marL="1371600" lvl="2" indent="-457200">
              <a:spcAft>
                <a:spcPts val="1200"/>
              </a:spcAft>
              <a:buClr>
                <a:srgbClr val="009999"/>
              </a:buClr>
              <a:buFont typeface="Courier New" panose="02070309020205020404" pitchFamily="49" charset="0"/>
              <a:buChar char="o"/>
            </a:pPr>
            <a:r>
              <a:rPr lang="en-US" sz="2600" dirty="0">
                <a:solidFill>
                  <a:prstClr val="black"/>
                </a:solidFill>
                <a:latin typeface="Atkinson Hyperlegible" panose="020B0604020202020204" charset="0"/>
              </a:rPr>
              <a:t>Health authorities may not have investigated the issue</a:t>
            </a:r>
          </a:p>
          <a:p>
            <a:pPr marL="1371600" lvl="2" indent="-457200">
              <a:spcAft>
                <a:spcPts val="1200"/>
              </a:spcAft>
              <a:buClr>
                <a:srgbClr val="009999"/>
              </a:buClr>
              <a:buFont typeface="Courier New" panose="02070309020205020404" pitchFamily="49" charset="0"/>
              <a:buChar char="o"/>
            </a:pPr>
            <a:r>
              <a:rPr lang="en-US" sz="2600" dirty="0">
                <a:solidFill>
                  <a:prstClr val="black"/>
                </a:solidFill>
                <a:latin typeface="Atkinson Hyperlegible" panose="020B0604020202020204" charset="0"/>
              </a:rPr>
              <a:t>If they did, they have not been able to resolve it yet</a:t>
            </a:r>
          </a:p>
        </p:txBody>
      </p:sp>
      <p:sp>
        <p:nvSpPr>
          <p:cNvPr id="10" name="TextBox 9">
            <a:extLst>
              <a:ext uri="{FF2B5EF4-FFF2-40B4-BE49-F238E27FC236}">
                <a16:creationId xmlns:a16="http://schemas.microsoft.com/office/drawing/2014/main" id="{00A973FF-93A0-607A-0F72-328D9A344AAD}"/>
              </a:ext>
            </a:extLst>
          </p:cNvPr>
          <p:cNvSpPr txBox="1"/>
          <p:nvPr/>
        </p:nvSpPr>
        <p:spPr>
          <a:xfrm>
            <a:off x="4001673" y="6657834"/>
            <a:ext cx="13026190" cy="15234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800"/>
              </a:spcAft>
              <a:buClr>
                <a:srgbClr val="009999"/>
              </a:buClr>
              <a:buSzTx/>
              <a:buFont typeface="Arial" panose="020B0604020202020204" pitchFamily="34" charset="0"/>
              <a:buChar char="•"/>
              <a:tabLst/>
              <a:defRPr/>
            </a:pPr>
            <a:r>
              <a:rPr lang="en-US" sz="2600" dirty="0">
                <a:solidFill>
                  <a:prstClr val="black"/>
                </a:solidFill>
                <a:latin typeface="Atkinson Hyperlegible" panose="020B0604020202020204" charset="0"/>
              </a:rPr>
              <a:t>H</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ealth</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authorities responsible for supporting surveillance stakeholders</a:t>
            </a:r>
          </a:p>
          <a:p>
            <a:pPr marL="1371600" lvl="2" indent="-457200">
              <a:spcAft>
                <a:spcPts val="1800"/>
              </a:spcAft>
              <a:buClr>
                <a:srgbClr val="009999"/>
              </a:buClr>
              <a:buFont typeface="Courier New" panose="02070309020205020404" pitchFamily="49" charset="0"/>
              <a:buChar char="o"/>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If an issue </a:t>
            </a:r>
            <a:r>
              <a:rPr lang="en-US" sz="2600" dirty="0">
                <a:solidFill>
                  <a:prstClr val="black"/>
                </a:solidFill>
                <a:latin typeface="Atkinson Hyperlegible" panose="020B0604020202020204" charset="0"/>
              </a:rPr>
              <a:t>persists, there is also an issue with how stakeholders are supported</a:t>
            </a:r>
          </a:p>
        </p:txBody>
      </p:sp>
      <p:pic>
        <p:nvPicPr>
          <p:cNvPr id="2" name="Picture 1">
            <a:extLst>
              <a:ext uri="{FF2B5EF4-FFF2-40B4-BE49-F238E27FC236}">
                <a16:creationId xmlns:a16="http://schemas.microsoft.com/office/drawing/2014/main" id="{4FD0513A-5897-C2FC-B625-716B6FEE4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425" y="-119137"/>
            <a:ext cx="3731075" cy="1755800"/>
          </a:xfrm>
          <a:prstGeom prst="rect">
            <a:avLst/>
          </a:prstGeom>
        </p:spPr>
      </p:pic>
      <p:pic>
        <p:nvPicPr>
          <p:cNvPr id="12" name="Picture 11">
            <a:extLst>
              <a:ext uri="{FF2B5EF4-FFF2-40B4-BE49-F238E27FC236}">
                <a16:creationId xmlns:a16="http://schemas.microsoft.com/office/drawing/2014/main" id="{F89B447A-5600-CCCA-D702-358B368E4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423" y="4603567"/>
            <a:ext cx="3523250" cy="3291098"/>
          </a:xfrm>
          <a:prstGeom prst="rect">
            <a:avLst/>
          </a:prstGeom>
        </p:spPr>
      </p:pic>
      <p:sp>
        <p:nvSpPr>
          <p:cNvPr id="13" name="TextBox 12">
            <a:extLst>
              <a:ext uri="{FF2B5EF4-FFF2-40B4-BE49-F238E27FC236}">
                <a16:creationId xmlns:a16="http://schemas.microsoft.com/office/drawing/2014/main" id="{B82A95DB-6A09-129B-27AF-D8FE812B5E55}"/>
              </a:ext>
            </a:extLst>
          </p:cNvPr>
          <p:cNvSpPr txBox="1"/>
          <p:nvPr/>
        </p:nvSpPr>
        <p:spPr>
          <a:xfrm>
            <a:off x="1645649" y="3681218"/>
            <a:ext cx="12321756" cy="523220"/>
          </a:xfrm>
          <a:prstGeom prst="rect">
            <a:avLst/>
          </a:prstGeom>
          <a:noFill/>
        </p:spPr>
        <p:txBody>
          <a:bodyPr wrap="square" rtlCol="0">
            <a:spAutoFit/>
          </a:bodyPr>
          <a:lstStyle/>
          <a:p>
            <a:pPr marL="457200" indent="-457200">
              <a:buBlip>
                <a:blip r:embed="rId5"/>
              </a:buBlip>
            </a:pPr>
            <a:r>
              <a:rPr lang="en-US" sz="2800" dirty="0">
                <a:solidFill>
                  <a:prstClr val="black"/>
                </a:solidFill>
                <a:latin typeface="Atkinson Hyperlegible Bold" panose="020B0604020202020204" charset="0"/>
              </a:rPr>
              <a:t>Also an issue with health authorities’ oversight of reporting</a:t>
            </a:r>
          </a:p>
        </p:txBody>
      </p:sp>
      <p:sp>
        <p:nvSpPr>
          <p:cNvPr id="4" name="Slide Number Placeholder 3">
            <a:extLst>
              <a:ext uri="{FF2B5EF4-FFF2-40B4-BE49-F238E27FC236}">
                <a16:creationId xmlns:a16="http://schemas.microsoft.com/office/drawing/2014/main" id="{5273BB3B-6B91-893D-39E1-31D5030FCFFB}"/>
              </a:ext>
            </a:extLst>
          </p:cNvPr>
          <p:cNvSpPr>
            <a:spLocks noGrp="1"/>
          </p:cNvSpPr>
          <p:nvPr>
            <p:ph type="sldNum" sz="quarter" idx="12"/>
          </p:nvPr>
        </p:nvSpPr>
        <p:spPr>
          <a:xfrm>
            <a:off x="15360316" y="9450269"/>
            <a:ext cx="2133600" cy="365125"/>
          </a:xfrm>
        </p:spPr>
        <p:txBody>
          <a:bodyPr/>
          <a:lstStyle/>
          <a:p>
            <a:fld id="{B6F15528-21DE-4FAA-801E-634DDDAF4B2B}" type="slidenum">
              <a:rPr lang="en-US" smtClean="0"/>
              <a:pPr/>
              <a:t>18</a:t>
            </a:fld>
            <a:endParaRPr lang="en-US" dirty="0"/>
          </a:p>
        </p:txBody>
      </p:sp>
    </p:spTree>
    <p:extLst>
      <p:ext uri="{BB962C8B-B14F-4D97-AF65-F5344CB8AC3E}">
        <p14:creationId xmlns:p14="http://schemas.microsoft.com/office/powerpoint/2010/main" val="927540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86487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solidFill>
              <a:srgbClr val="FBE8D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A9B73A8-F088-A7BE-62A4-AF452B51D915}"/>
              </a:ext>
            </a:extLst>
          </p:cNvPr>
          <p:cNvSpPr/>
          <p:nvPr/>
        </p:nvSpPr>
        <p:spPr>
          <a:xfrm>
            <a:off x="0" y="0"/>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8C78AD5-7093-5B6F-86BA-3FEF5440D3BD}"/>
              </a:ext>
            </a:extLst>
          </p:cNvPr>
          <p:cNvSpPr txBox="1"/>
          <p:nvPr/>
        </p:nvSpPr>
        <p:spPr>
          <a:xfrm>
            <a:off x="792350" y="1908931"/>
            <a:ext cx="1421999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4) What </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to do?</a:t>
            </a:r>
          </a:p>
        </p:txBody>
      </p:sp>
      <p:sp>
        <p:nvSpPr>
          <p:cNvPr id="8" name="TextBox 7">
            <a:extLst>
              <a:ext uri="{FF2B5EF4-FFF2-40B4-BE49-F238E27FC236}">
                <a16:creationId xmlns:a16="http://schemas.microsoft.com/office/drawing/2014/main" id="{4E62E74A-2292-7288-0A77-8345052D4596}"/>
              </a:ext>
            </a:extLst>
          </p:cNvPr>
          <p:cNvSpPr txBox="1"/>
          <p:nvPr/>
        </p:nvSpPr>
        <p:spPr>
          <a:xfrm>
            <a:off x="3430232" y="2864072"/>
            <a:ext cx="15559508" cy="151580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Blip>
                <a:blip r:embed="rId3"/>
              </a:buBlip>
              <a:tabLst/>
              <a:defRPr/>
            </a:pPr>
            <a:r>
              <a:rPr lang="en-US" sz="2800" dirty="0">
                <a:solidFill>
                  <a:schemeClr val="tx1">
                    <a:lumMod val="95000"/>
                    <a:lumOff val="5000"/>
                  </a:schemeClr>
                </a:solidFill>
                <a:latin typeface="Atkinson Hyperlegible Bold" panose="020B0604020202020204" charset="0"/>
              </a:rPr>
              <a:t>B</a:t>
            </a:r>
            <a:r>
              <a:rPr kumimoji="0" lang="en-US" sz="2800" b="0" i="0" u="none" strike="noStrike" kern="1200" cap="none" spc="0" normalizeH="0" baseline="0" noProof="0" dirty="0" err="1">
                <a:ln>
                  <a:noFill/>
                </a:ln>
                <a:solidFill>
                  <a:schemeClr val="tx1">
                    <a:lumMod val="95000"/>
                    <a:lumOff val="5000"/>
                  </a:schemeClr>
                </a:solidFill>
                <a:effectLst/>
                <a:uLnTx/>
                <a:uFillTx/>
                <a:latin typeface="Atkinson Hyperlegible Bold" panose="020B0604020202020204" charset="0"/>
                <a:ea typeface="+mn-ea"/>
                <a:cs typeface="+mn-cs"/>
              </a:rPr>
              <a:t>reak</a:t>
            </a:r>
            <a:r>
              <a:rPr kumimoji="0" lang="en-US" sz="2800" b="0" i="0" u="none" strike="noStrike" kern="1200" cap="none" spc="0" normalizeH="0" baseline="0" noProof="0" dirty="0">
                <a:ln>
                  <a:noFill/>
                </a:ln>
                <a:solidFill>
                  <a:schemeClr val="tx1">
                    <a:lumMod val="95000"/>
                    <a:lumOff val="5000"/>
                  </a:schemeClr>
                </a:solidFill>
                <a:effectLst/>
                <a:uLnTx/>
                <a:uFillTx/>
                <a:latin typeface="Atkinson Hyperlegible Bold" panose="020B0604020202020204" charset="0"/>
                <a:ea typeface="+mn-ea"/>
                <a:cs typeface="+mn-cs"/>
              </a:rPr>
              <a:t> down the indicator of concern </a:t>
            </a:r>
            <a:endParaRPr lang="en-US" sz="2800" dirty="0">
              <a:solidFill>
                <a:prstClr val="black"/>
              </a:solidFill>
              <a:latin typeface="Atkinson Hyperlegible" panose="020B0604020202020204" charset="0"/>
            </a:endParaRPr>
          </a:p>
          <a:p>
            <a:pPr marL="914400" lvl="1" indent="-457200">
              <a:spcAft>
                <a:spcPts val="300"/>
              </a:spcAft>
              <a:buClr>
                <a:srgbClr val="009999"/>
              </a:buClr>
              <a:buFont typeface="Arial" panose="020B0604020202020204" pitchFamily="34" charset="0"/>
              <a:buChar char="•"/>
              <a:defRPr/>
            </a:pPr>
            <a:r>
              <a:rPr lang="en-US" sz="2600" dirty="0">
                <a:solidFill>
                  <a:prstClr val="black"/>
                </a:solidFill>
                <a:latin typeface="Atkinson Hyperlegible" panose="020B0604020202020204" charset="0"/>
              </a:rPr>
              <a:t>At</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 finer geographic scale</a:t>
            </a:r>
            <a:r>
              <a:rPr lang="en-US" sz="2600" dirty="0">
                <a:solidFill>
                  <a:prstClr val="black"/>
                </a:solidFill>
                <a:latin typeface="Atkinson Hyperlegible" panose="020B0604020202020204" charset="0"/>
              </a:rPr>
              <a:t> and/or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by health facility type</a:t>
            </a:r>
          </a:p>
          <a:p>
            <a:pPr marL="914400" lvl="1" indent="-457200">
              <a:spcAft>
                <a:spcPts val="1200"/>
              </a:spcAft>
              <a:buClr>
                <a:srgbClr val="009999"/>
              </a:buClr>
              <a:buFont typeface="Arial" panose="020B0604020202020204" pitchFamily="34" charset="0"/>
              <a:buChar char="•"/>
              <a:defRPr/>
            </a:pPr>
            <a:r>
              <a:rPr lang="en-US" sz="2600" dirty="0">
                <a:solidFill>
                  <a:prstClr val="black"/>
                </a:solidFill>
                <a:latin typeface="Atkinson Hyperlegible" panose="020B0604020202020204" charset="0"/>
              </a:rPr>
              <a:t>T</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o better assess where/what the issue might be</a:t>
            </a:r>
            <a:r>
              <a:rPr lang="en-US" sz="2600" dirty="0">
                <a:solidFill>
                  <a:prstClr val="black"/>
                </a:solidFill>
                <a:latin typeface="Atkinson Hyperlegible" panose="020B0604020202020204" charset="0"/>
              </a:rPr>
              <a:t> to determine how to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resolve it</a:t>
            </a:r>
          </a:p>
        </p:txBody>
      </p:sp>
      <p:grpSp>
        <p:nvGrpSpPr>
          <p:cNvPr id="20" name="Group 19">
            <a:extLst>
              <a:ext uri="{FF2B5EF4-FFF2-40B4-BE49-F238E27FC236}">
                <a16:creationId xmlns:a16="http://schemas.microsoft.com/office/drawing/2014/main" id="{6410D17D-C281-A87D-89AA-9550050B1ADF}"/>
              </a:ext>
            </a:extLst>
          </p:cNvPr>
          <p:cNvGrpSpPr/>
          <p:nvPr/>
        </p:nvGrpSpPr>
        <p:grpSpPr>
          <a:xfrm>
            <a:off x="2384985" y="5794057"/>
            <a:ext cx="13698686" cy="2414109"/>
            <a:chOff x="2384985" y="5794057"/>
            <a:chExt cx="13698686" cy="2414109"/>
          </a:xfrm>
        </p:grpSpPr>
        <p:pic>
          <p:nvPicPr>
            <p:cNvPr id="18" name="Picture 17">
              <a:extLst>
                <a:ext uri="{FF2B5EF4-FFF2-40B4-BE49-F238E27FC236}">
                  <a16:creationId xmlns:a16="http://schemas.microsoft.com/office/drawing/2014/main" id="{30E77F4B-4262-3B8C-C7A5-F6A30392FA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4985" y="6213096"/>
              <a:ext cx="13698686" cy="1995070"/>
            </a:xfrm>
            <a:prstGeom prst="rect">
              <a:avLst/>
            </a:prstGeom>
          </p:spPr>
        </p:pic>
        <p:sp>
          <p:nvSpPr>
            <p:cNvPr id="13" name="TextBox 12">
              <a:extLst>
                <a:ext uri="{FF2B5EF4-FFF2-40B4-BE49-F238E27FC236}">
                  <a16:creationId xmlns:a16="http://schemas.microsoft.com/office/drawing/2014/main" id="{77F2E346-8BFE-DD2C-DDAF-B04518F131B1}"/>
                </a:ext>
              </a:extLst>
            </p:cNvPr>
            <p:cNvSpPr txBox="1"/>
            <p:nvPr/>
          </p:nvSpPr>
          <p:spPr>
            <a:xfrm>
              <a:off x="2665708" y="5794057"/>
              <a:ext cx="1323730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a:t>
              </a:r>
              <a:r>
                <a:rPr kumimoji="0" lang="en-US" sz="26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ompleteness</a:t>
              </a:r>
              <a:r>
                <a:rPr kumimoji="0" lang="en-US" sz="26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of health</a:t>
              </a:r>
              <a:r>
                <a:rPr kumimoji="0" lang="en-US" sz="2600" b="0" i="0" u="none" strike="noStrike" kern="1200" cap="none" spc="0" normalizeH="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facility</a:t>
              </a:r>
              <a:r>
                <a:rPr kumimoji="0" lang="en-US" sz="26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-based reporting</a:t>
              </a:r>
              <a:r>
                <a:rPr kumimoji="0" lang="en-US" sz="2600" b="0" i="0" u="none" strike="noStrike" kern="1200" cap="none" spc="0" normalizeH="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by health facility type</a:t>
              </a:r>
              <a:endParaRPr kumimoji="0" lang="en-US" sz="1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16" name="TextBox 15">
            <a:extLst>
              <a:ext uri="{FF2B5EF4-FFF2-40B4-BE49-F238E27FC236}">
                <a16:creationId xmlns:a16="http://schemas.microsoft.com/office/drawing/2014/main" id="{77E9B8CF-E970-E37E-595C-0FF780150A8A}"/>
              </a:ext>
            </a:extLst>
          </p:cNvPr>
          <p:cNvSpPr txBox="1"/>
          <p:nvPr/>
        </p:nvSpPr>
        <p:spPr>
          <a:xfrm>
            <a:off x="3826803" y="8119724"/>
            <a:ext cx="11272068" cy="1600438"/>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lang="en-US" sz="2600" dirty="0">
                <a:solidFill>
                  <a:prstClr val="black"/>
                </a:solidFill>
                <a:latin typeface="Atkinson Hyperlegible Bold" panose="020B0604020202020204" charset="0"/>
              </a:rPr>
              <a:t>Oral Rehydration Points </a:t>
            </a:r>
            <a:r>
              <a:rPr lang="en-US" sz="2600" dirty="0">
                <a:solidFill>
                  <a:prstClr val="black"/>
                </a:solidFill>
                <a:latin typeface="Atkinson Hyperlegible" panose="020B0604020202020204" charset="0"/>
              </a:rPr>
              <a:t>(</a:t>
            </a:r>
            <a:r>
              <a:rPr lang="en-US" sz="2600" dirty="0" err="1">
                <a:solidFill>
                  <a:prstClr val="black"/>
                </a:solidFill>
                <a:latin typeface="Atkinson Hyperlegible" panose="020B0604020202020204" charset="0"/>
              </a:rPr>
              <a:t>ORPs</a:t>
            </a:r>
            <a:r>
              <a:rPr lang="en-US" sz="2600" dirty="0">
                <a:solidFill>
                  <a:prstClr val="black"/>
                </a:solidFill>
                <a:latin typeface="Atkinson Hyperlegible" panose="020B0604020202020204" charset="0"/>
              </a:rPr>
              <a:t>) set up on week 4 do not report</a:t>
            </a:r>
          </a:p>
          <a:p>
            <a:pPr marL="514350" marR="0" lvl="0" indent="-51435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lang="en-US" sz="2600" dirty="0" err="1">
                <a:solidFill>
                  <a:prstClr val="black"/>
                </a:solidFill>
                <a:latin typeface="Atkinson Hyperlegible" panose="020B0604020202020204" charset="0"/>
              </a:rPr>
              <a:t>ORPs</a:t>
            </a:r>
            <a:r>
              <a:rPr lang="en-US" sz="2600" dirty="0">
                <a:solidFill>
                  <a:prstClr val="black"/>
                </a:solidFill>
                <a:latin typeface="Atkinson Hyperlegible" panose="020B0604020202020204" charset="0"/>
              </a:rPr>
              <a:t> workers were </a:t>
            </a:r>
            <a:r>
              <a:rPr lang="en-US" sz="2600" dirty="0">
                <a:solidFill>
                  <a:prstClr val="black"/>
                </a:solidFill>
                <a:latin typeface="Atkinson Hyperlegible Bold" panose="020B0604020202020204" charset="0"/>
              </a:rPr>
              <a:t>not aware </a:t>
            </a:r>
            <a:r>
              <a:rPr lang="en-US" sz="2600" dirty="0">
                <a:solidFill>
                  <a:prstClr val="black"/>
                </a:solidFill>
                <a:latin typeface="Atkinson Hyperlegible" panose="020B0604020202020204" charset="0"/>
              </a:rPr>
              <a:t>of reporting requirements</a:t>
            </a:r>
          </a:p>
          <a:p>
            <a:pPr marL="514350" marR="0" lvl="0" indent="-514350"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lang="en-US" sz="2600" dirty="0">
                <a:solidFill>
                  <a:prstClr val="black"/>
                </a:solidFill>
                <a:latin typeface="Atkinson Hyperlegible" panose="020B0604020202020204" charset="0"/>
              </a:rPr>
              <a:t>Issue resolved by providing </a:t>
            </a:r>
            <a:r>
              <a:rPr lang="en-US" sz="2600" dirty="0" err="1">
                <a:solidFill>
                  <a:prstClr val="black"/>
                </a:solidFill>
                <a:latin typeface="Atkinson Hyperlegible" panose="020B0604020202020204" charset="0"/>
              </a:rPr>
              <a:t>ORPs</a:t>
            </a:r>
            <a:r>
              <a:rPr lang="en-US" sz="2600" dirty="0">
                <a:solidFill>
                  <a:prstClr val="black"/>
                </a:solidFill>
                <a:latin typeface="Atkinson Hyperlegible" panose="020B0604020202020204" charset="0"/>
              </a:rPr>
              <a:t> </a:t>
            </a:r>
            <a:r>
              <a:rPr lang="en-US" sz="2600" dirty="0">
                <a:solidFill>
                  <a:prstClr val="black"/>
                </a:solidFill>
                <a:latin typeface="Atkinson Hyperlegible Bold" panose="020B0604020202020204" charset="0"/>
              </a:rPr>
              <a:t>guidance and tools </a:t>
            </a:r>
            <a:r>
              <a:rPr lang="en-US" sz="2600" dirty="0">
                <a:solidFill>
                  <a:prstClr val="black"/>
                </a:solidFill>
                <a:latin typeface="Atkinson Hyperlegible" panose="020B0604020202020204" charset="0"/>
              </a:rPr>
              <a:t>for reporting</a:t>
            </a:r>
            <a:endParaRPr lang="en-US" sz="2600" dirty="0">
              <a:solidFill>
                <a:prstClr val="black"/>
              </a:solidFill>
              <a:latin typeface="Atkinson Hyperlegible Bold" panose="020B0604020202020204" charset="0"/>
            </a:endParaRPr>
          </a:p>
        </p:txBody>
      </p:sp>
      <p:pic>
        <p:nvPicPr>
          <p:cNvPr id="2" name="Picture 1">
            <a:extLst>
              <a:ext uri="{FF2B5EF4-FFF2-40B4-BE49-F238E27FC236}">
                <a16:creationId xmlns:a16="http://schemas.microsoft.com/office/drawing/2014/main" id="{C269B42F-58C7-5728-B46A-C59EFE8DC3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425" y="-119137"/>
            <a:ext cx="3731075" cy="1755800"/>
          </a:xfrm>
          <a:prstGeom prst="rect">
            <a:avLst/>
          </a:prstGeom>
        </p:spPr>
      </p:pic>
      <p:grpSp>
        <p:nvGrpSpPr>
          <p:cNvPr id="19" name="Group 18">
            <a:extLst>
              <a:ext uri="{FF2B5EF4-FFF2-40B4-BE49-F238E27FC236}">
                <a16:creationId xmlns:a16="http://schemas.microsoft.com/office/drawing/2014/main" id="{D9D0A78D-4178-0024-81DF-5E5EF01ADE87}"/>
              </a:ext>
            </a:extLst>
          </p:cNvPr>
          <p:cNvGrpSpPr/>
          <p:nvPr/>
        </p:nvGrpSpPr>
        <p:grpSpPr>
          <a:xfrm>
            <a:off x="3430232" y="4649285"/>
            <a:ext cx="11427533" cy="875359"/>
            <a:chOff x="3430232" y="4649285"/>
            <a:chExt cx="11427533" cy="875359"/>
          </a:xfrm>
        </p:grpSpPr>
        <p:pic>
          <p:nvPicPr>
            <p:cNvPr id="4" name="Picture 3">
              <a:extLst>
                <a:ext uri="{FF2B5EF4-FFF2-40B4-BE49-F238E27FC236}">
                  <a16:creationId xmlns:a16="http://schemas.microsoft.com/office/drawing/2014/main" id="{3F874D72-02C9-DCB7-8C63-A4EE742E76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0232" y="4649285"/>
              <a:ext cx="11427533" cy="875359"/>
            </a:xfrm>
            <a:prstGeom prst="rect">
              <a:avLst/>
            </a:prstGeom>
          </p:spPr>
        </p:pic>
        <p:sp>
          <p:nvSpPr>
            <p:cNvPr id="6" name="TextBox 5">
              <a:extLst>
                <a:ext uri="{FF2B5EF4-FFF2-40B4-BE49-F238E27FC236}">
                  <a16:creationId xmlns:a16="http://schemas.microsoft.com/office/drawing/2014/main" id="{2A623372-1879-151B-41D3-DEEA83C49991}"/>
                </a:ext>
              </a:extLst>
            </p:cNvPr>
            <p:cNvSpPr txBox="1"/>
            <p:nvPr/>
          </p:nvSpPr>
          <p:spPr>
            <a:xfrm>
              <a:off x="4762500" y="4825354"/>
              <a:ext cx="9400674" cy="52322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2800" b="1" dirty="0">
                  <a:solidFill>
                    <a:schemeClr val="bg1"/>
                  </a:solidFill>
                  <a:latin typeface="Cavolini" panose="03000502040302020204" pitchFamily="66" charset="0"/>
                  <a:cs typeface="Cavolini" panose="03000502040302020204" pitchFamily="66" charset="0"/>
                </a:rPr>
                <a:t>End of case study (</a:t>
              </a:r>
              <a:r>
                <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hypothetical scenario)</a:t>
              </a:r>
            </a:p>
          </p:txBody>
        </p:sp>
      </p:grpSp>
      <p:sp>
        <p:nvSpPr>
          <p:cNvPr id="12" name="Rectangle: Rounded Corners 11">
            <a:extLst>
              <a:ext uri="{FF2B5EF4-FFF2-40B4-BE49-F238E27FC236}">
                <a16:creationId xmlns:a16="http://schemas.microsoft.com/office/drawing/2014/main" id="{982DBCF6-791C-6487-F958-17B5F9AF7B99}"/>
              </a:ext>
            </a:extLst>
          </p:cNvPr>
          <p:cNvSpPr/>
          <p:nvPr/>
        </p:nvSpPr>
        <p:spPr>
          <a:xfrm rot="5400000">
            <a:off x="13079389" y="5176125"/>
            <a:ext cx="400007" cy="5247246"/>
          </a:xfrm>
          <a:prstGeom prst="roundRect">
            <a:avLst/>
          </a:prstGeom>
          <a:solidFill>
            <a:srgbClr val="FCD5B5">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BA4185FF-22C2-EFE7-C1E8-E24B85CE4F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866" y="2611766"/>
            <a:ext cx="2477234" cy="2417721"/>
          </a:xfrm>
          <a:prstGeom prst="rect">
            <a:avLst/>
          </a:prstGeom>
        </p:spPr>
      </p:pic>
      <p:sp>
        <p:nvSpPr>
          <p:cNvPr id="21" name="Rectangle: Rounded Corners 20">
            <a:extLst>
              <a:ext uri="{FF2B5EF4-FFF2-40B4-BE49-F238E27FC236}">
                <a16:creationId xmlns:a16="http://schemas.microsoft.com/office/drawing/2014/main" id="{CC9B0EA8-4953-198D-FC51-C61A9EFA21BF}"/>
              </a:ext>
            </a:extLst>
          </p:cNvPr>
          <p:cNvSpPr/>
          <p:nvPr/>
        </p:nvSpPr>
        <p:spPr>
          <a:xfrm rot="5400000">
            <a:off x="10971153" y="2248369"/>
            <a:ext cx="400007" cy="9463713"/>
          </a:xfrm>
          <a:prstGeom prst="roundRect">
            <a:avLst/>
          </a:prstGeom>
          <a:solidFill>
            <a:schemeClr val="accent3">
              <a:lumMod val="40000"/>
              <a:lumOff val="60000"/>
              <a:alpha val="2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360CEE63-75B4-D922-1D61-AD681A5BE31C}"/>
              </a:ext>
            </a:extLst>
          </p:cNvPr>
          <p:cNvSpPr/>
          <p:nvPr/>
        </p:nvSpPr>
        <p:spPr>
          <a:xfrm rot="5400000">
            <a:off x="12323503" y="4031127"/>
            <a:ext cx="400007" cy="6759015"/>
          </a:xfrm>
          <a:prstGeom prst="roundRect">
            <a:avLst/>
          </a:prstGeom>
          <a:solidFill>
            <a:schemeClr val="accent3">
              <a:lumMod val="40000"/>
              <a:lumOff val="60000"/>
              <a:alpha val="2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9ABB4242-0B9F-C8C8-A18A-E4C22BC4EBEC}"/>
              </a:ext>
            </a:extLst>
          </p:cNvPr>
          <p:cNvSpPr>
            <a:spLocks noGrp="1"/>
          </p:cNvSpPr>
          <p:nvPr>
            <p:ph type="sldNum" sz="quarter" idx="12"/>
          </p:nvPr>
        </p:nvSpPr>
        <p:spPr>
          <a:xfrm>
            <a:off x="15438470" y="9537599"/>
            <a:ext cx="2133600" cy="365125"/>
          </a:xfrm>
        </p:spPr>
        <p:txBody>
          <a:bodyPr/>
          <a:lstStyle/>
          <a:p>
            <a:fld id="{B6F15528-21DE-4FAA-801E-634DDDAF4B2B}" type="slidenum">
              <a:rPr lang="en-US" smtClean="0"/>
              <a:pPr/>
              <a:t>19</a:t>
            </a:fld>
            <a:endParaRPr lang="en-US" dirty="0"/>
          </a:p>
        </p:txBody>
      </p:sp>
    </p:spTree>
    <p:extLst>
      <p:ext uri="{BB962C8B-B14F-4D97-AF65-F5344CB8AC3E}">
        <p14:creationId xmlns:p14="http://schemas.microsoft.com/office/powerpoint/2010/main" val="1832614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6E45EE-3DF9-E927-D742-AE6809FA4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372577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typing on a computer&#10;&#10;Description automatically generated">
            <a:extLst>
              <a:ext uri="{FF2B5EF4-FFF2-40B4-BE49-F238E27FC236}">
                <a16:creationId xmlns:a16="http://schemas.microsoft.com/office/drawing/2014/main" id="{C8890878-005E-D554-B778-5B0D3DDF1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D4523871-D725-9D7A-2571-00A78FD96CA8}"/>
              </a:ext>
            </a:extLst>
          </p:cNvPr>
          <p:cNvSpPr txBox="1"/>
          <p:nvPr/>
        </p:nvSpPr>
        <p:spPr>
          <a:xfrm>
            <a:off x="13335001" y="9948447"/>
            <a:ext cx="49530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NOOR /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Alixandra</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Fazzina</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61C106ED-870C-FC38-0A8A-CF85F2379D1F}"/>
              </a:ext>
            </a:extLst>
          </p:cNvPr>
          <p:cNvSpPr/>
          <p:nvPr/>
        </p:nvSpPr>
        <p:spPr>
          <a:xfrm>
            <a:off x="-1" y="4089400"/>
            <a:ext cx="6451601" cy="2108199"/>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volini" panose="03000502040302020204" pitchFamily="66" charset="0"/>
                <a:cs typeface="Cavolini" panose="03000502040302020204" pitchFamily="66" charset="0"/>
              </a:rPr>
              <a:t>Data </a:t>
            </a: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analysis and</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interpretation </a:t>
            </a:r>
          </a:p>
        </p:txBody>
      </p:sp>
    </p:spTree>
    <p:extLst>
      <p:ext uri="{BB962C8B-B14F-4D97-AF65-F5344CB8AC3E}">
        <p14:creationId xmlns:p14="http://schemas.microsoft.com/office/powerpoint/2010/main" val="2514464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9669379"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83650" y="427582"/>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Weekly a</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nalysis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5" name="TextBox 15"/>
          <p:cNvSpPr txBox="1"/>
          <p:nvPr/>
        </p:nvSpPr>
        <p:spPr>
          <a:xfrm>
            <a:off x="8387349" y="4104598"/>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13" name="TextBox 12">
            <a:extLst>
              <a:ext uri="{FF2B5EF4-FFF2-40B4-BE49-F238E27FC236}">
                <a16:creationId xmlns:a16="http://schemas.microsoft.com/office/drawing/2014/main" id="{AC6D12E1-0FA7-2552-A9FC-E29F90D14C8D}"/>
              </a:ext>
            </a:extLst>
          </p:cNvPr>
          <p:cNvSpPr txBox="1"/>
          <p:nvPr/>
        </p:nvSpPr>
        <p:spPr>
          <a:xfrm>
            <a:off x="4017899" y="4739923"/>
            <a:ext cx="10444123" cy="2970044"/>
          </a:xfrm>
          <a:prstGeom prst="rect">
            <a:avLst/>
          </a:prstGeom>
          <a:noFill/>
        </p:spPr>
        <p:txBody>
          <a:bodyPr wrap="square">
            <a:spAutoFit/>
          </a:bodyPr>
          <a:lstStyle/>
          <a:p>
            <a:pPr marL="914400" lvl="1" indent="-457200">
              <a:spcAft>
                <a:spcPts val="1800"/>
              </a:spcAft>
              <a:buClr>
                <a:srgbClr val="009999"/>
              </a:buClr>
              <a:buBlip>
                <a:blip r:embed="rId3"/>
              </a:buBlip>
            </a:pPr>
            <a:r>
              <a:rPr lang="en-US" sz="30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Data considered</a:t>
            </a:r>
          </a:p>
          <a:p>
            <a:pPr marL="1371600" lvl="2"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Data reported by </a:t>
            </a:r>
            <a:r>
              <a:rPr lang="en-US" sz="2800" dirty="0">
                <a:solidFill>
                  <a:prstClr val="black"/>
                </a:solidFill>
                <a:latin typeface="Atkinson Hyperlegible Bold" panose="020B0604020202020204" charset="0"/>
              </a:rPr>
              <a:t>health facility-based surveillance</a:t>
            </a:r>
          </a:p>
          <a:p>
            <a:pPr marL="1371600" lvl="2"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Data reported by </a:t>
            </a:r>
            <a:r>
              <a:rPr lang="en-US" sz="2800" dirty="0">
                <a:solidFill>
                  <a:prstClr val="black"/>
                </a:solidFill>
                <a:latin typeface="Atkinson Hyperlegible Bold" panose="020B0604020202020204" charset="0"/>
              </a:rPr>
              <a:t>community-based surveillance</a:t>
            </a:r>
          </a:p>
          <a:p>
            <a:pPr marL="1371600" lvl="2"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Test results reported by </a:t>
            </a:r>
            <a:r>
              <a:rPr lang="en-US" sz="2800" dirty="0">
                <a:solidFill>
                  <a:prstClr val="black"/>
                </a:solidFill>
                <a:latin typeface="Atkinson Hyperlegible Bold" panose="020B0604020202020204" charset="0"/>
              </a:rPr>
              <a:t>laboratories</a:t>
            </a:r>
          </a:p>
          <a:p>
            <a:pPr marL="1371600" lvl="2"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Signals detected by </a:t>
            </a:r>
            <a:r>
              <a:rPr lang="en-US" sz="2800" dirty="0">
                <a:solidFill>
                  <a:prstClr val="black"/>
                </a:solidFill>
                <a:latin typeface="Atkinson Hyperlegible Bold" panose="020B0604020202020204" charset="0"/>
              </a:rPr>
              <a:t>event-based surveillance</a:t>
            </a:r>
          </a:p>
        </p:txBody>
      </p:sp>
      <p:sp>
        <p:nvSpPr>
          <p:cNvPr id="27" name="Freeform 4">
            <a:extLst>
              <a:ext uri="{FF2B5EF4-FFF2-40B4-BE49-F238E27FC236}">
                <a16:creationId xmlns:a16="http://schemas.microsoft.com/office/drawing/2014/main" id="{83B244AE-05B6-BF8E-51EF-0C6F1B684822}"/>
              </a:ext>
            </a:extLst>
          </p:cNvPr>
          <p:cNvSpPr/>
          <p:nvPr/>
        </p:nvSpPr>
        <p:spPr>
          <a:xfrm>
            <a:off x="1848254" y="2409657"/>
            <a:ext cx="14572035" cy="143116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8" name="TextBox 7">
            <a:extLst>
              <a:ext uri="{FF2B5EF4-FFF2-40B4-BE49-F238E27FC236}">
                <a16:creationId xmlns:a16="http://schemas.microsoft.com/office/drawing/2014/main" id="{894F9350-29C4-727C-B267-126994073E5D}"/>
              </a:ext>
            </a:extLst>
          </p:cNvPr>
          <p:cNvSpPr txBox="1"/>
          <p:nvPr/>
        </p:nvSpPr>
        <p:spPr>
          <a:xfrm>
            <a:off x="1848254" y="2644758"/>
            <a:ext cx="14591492" cy="1031051"/>
          </a:xfrm>
          <a:prstGeom prst="rect">
            <a:avLst/>
          </a:prstGeom>
          <a:noFill/>
        </p:spPr>
        <p:txBody>
          <a:bodyPr wrap="square" rtlCol="0">
            <a:spAutoFit/>
          </a:bodyPr>
          <a:lstStyle/>
          <a:p>
            <a:pPr lvl="1" algn="ctr">
              <a:spcAft>
                <a:spcPts val="600"/>
              </a:spcAft>
            </a:pP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Health authorities analyze the data </a:t>
            </a: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weekly </a:t>
            </a:r>
            <a:r>
              <a:rPr lang="en-US" sz="2800" dirty="0">
                <a:latin typeface="ADLaM Display" panose="02010000000000000000" pitchFamily="2" charset="0"/>
                <a:ea typeface="ADLaM Display" panose="02010000000000000000" pitchFamily="2" charset="0"/>
                <a:cs typeface="ADLaM Display" panose="02010000000000000000" pitchFamily="2" charset="0"/>
              </a:rPr>
              <a:t>at the surveillance unit level </a:t>
            </a:r>
          </a:p>
          <a:p>
            <a:pPr lvl="1" algn="ctr">
              <a:spcAft>
                <a:spcPts val="600"/>
              </a:spcAft>
            </a:pPr>
            <a:r>
              <a:rPr lang="en-GB" sz="2800" dirty="0">
                <a:latin typeface="ADLaM Display" panose="02010000000000000000" pitchFamily="2" charset="0"/>
                <a:ea typeface="ADLaM Display" panose="02010000000000000000" pitchFamily="2" charset="0"/>
                <a:cs typeface="ADLaM Display" panose="02010000000000000000" pitchFamily="2" charset="0"/>
              </a:rPr>
              <a:t>and, where possible, at lower level (e.g., health facility catchment areas)</a:t>
            </a:r>
          </a:p>
        </p:txBody>
      </p:sp>
      <p:pic>
        <p:nvPicPr>
          <p:cNvPr id="9" name="Picture 8">
            <a:extLst>
              <a:ext uri="{FF2B5EF4-FFF2-40B4-BE49-F238E27FC236}">
                <a16:creationId xmlns:a16="http://schemas.microsoft.com/office/drawing/2014/main" id="{6B34D55F-7542-B204-1EF0-F5F2C340D6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775" y="5268526"/>
            <a:ext cx="2513239" cy="2035947"/>
          </a:xfrm>
          <a:prstGeom prst="rect">
            <a:avLst/>
          </a:prstGeom>
        </p:spPr>
      </p:pic>
      <p:grpSp>
        <p:nvGrpSpPr>
          <p:cNvPr id="5" name="Group 4">
            <a:extLst>
              <a:ext uri="{FF2B5EF4-FFF2-40B4-BE49-F238E27FC236}">
                <a16:creationId xmlns:a16="http://schemas.microsoft.com/office/drawing/2014/main" id="{090E1D0E-7975-399C-722E-43D05910FCFC}"/>
              </a:ext>
            </a:extLst>
          </p:cNvPr>
          <p:cNvGrpSpPr/>
          <p:nvPr/>
        </p:nvGrpSpPr>
        <p:grpSpPr>
          <a:xfrm>
            <a:off x="2670634" y="8238570"/>
            <a:ext cx="12946731" cy="1620848"/>
            <a:chOff x="2670634" y="8238570"/>
            <a:chExt cx="12946731" cy="1620848"/>
          </a:xfrm>
        </p:grpSpPr>
        <p:pic>
          <p:nvPicPr>
            <p:cNvPr id="4" name="Picture 3">
              <a:extLst>
                <a:ext uri="{FF2B5EF4-FFF2-40B4-BE49-F238E27FC236}">
                  <a16:creationId xmlns:a16="http://schemas.microsoft.com/office/drawing/2014/main" id="{D3DF22F4-4CFA-13F9-70A1-4C50E55347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0634" y="8238570"/>
              <a:ext cx="12946731" cy="1620848"/>
            </a:xfrm>
            <a:prstGeom prst="rect">
              <a:avLst/>
            </a:prstGeom>
          </p:spPr>
        </p:pic>
        <p:sp>
          <p:nvSpPr>
            <p:cNvPr id="12" name="TextBox 11">
              <a:extLst>
                <a:ext uri="{FF2B5EF4-FFF2-40B4-BE49-F238E27FC236}">
                  <a16:creationId xmlns:a16="http://schemas.microsoft.com/office/drawing/2014/main" id="{54C4CA8C-71D0-9316-D5C2-D843F6DEE40C}"/>
                </a:ext>
              </a:extLst>
            </p:cNvPr>
            <p:cNvSpPr txBox="1"/>
            <p:nvPr/>
          </p:nvSpPr>
          <p:spPr>
            <a:xfrm>
              <a:off x="3770076" y="8644064"/>
              <a:ext cx="10150161" cy="892552"/>
            </a:xfrm>
            <a:prstGeom prst="rect">
              <a:avLst/>
            </a:prstGeom>
            <a:noFill/>
          </p:spPr>
          <p:txBody>
            <a:bodyPr wrap="square">
              <a:spAutoFit/>
            </a:bodyPr>
            <a:lstStyle/>
            <a:p>
              <a:pPr lvl="1" algn="ctr">
                <a:spcAft>
                  <a:spcPts val="600"/>
                </a:spcAft>
                <a:buClr>
                  <a:srgbClr val="009999"/>
                </a:buClr>
              </a:pP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Community-based &amp; health facility-based surveillance data </a:t>
              </a: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analyzed separately </a:t>
              </a: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and </a:t>
              </a: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interpreted jointly</a:t>
              </a:r>
            </a:p>
          </p:txBody>
        </p:sp>
      </p:grpSp>
      <p:sp>
        <p:nvSpPr>
          <p:cNvPr id="6" name="Slide Number Placeholder 5">
            <a:extLst>
              <a:ext uri="{FF2B5EF4-FFF2-40B4-BE49-F238E27FC236}">
                <a16:creationId xmlns:a16="http://schemas.microsoft.com/office/drawing/2014/main" id="{291E3D9E-1EBC-AC85-E476-96C6614E731F}"/>
              </a:ext>
            </a:extLst>
          </p:cNvPr>
          <p:cNvSpPr>
            <a:spLocks noGrp="1"/>
          </p:cNvSpPr>
          <p:nvPr>
            <p:ph type="sldNum" sz="quarter" idx="12"/>
          </p:nvPr>
        </p:nvSpPr>
        <p:spPr>
          <a:xfrm>
            <a:off x="15399129" y="9536616"/>
            <a:ext cx="2133600" cy="365125"/>
          </a:xfrm>
        </p:spPr>
        <p:txBody>
          <a:bodyPr/>
          <a:lstStyle/>
          <a:p>
            <a:fld id="{B6F15528-21DE-4FAA-801E-634DDDAF4B2B}" type="slidenum">
              <a:rPr lang="en-US" smtClean="0"/>
              <a:pPr/>
              <a:t>21</a:t>
            </a:fld>
            <a:endParaRPr lang="en-US" dirty="0"/>
          </a:p>
        </p:txBody>
      </p:sp>
    </p:spTree>
    <p:extLst>
      <p:ext uri="{BB962C8B-B14F-4D97-AF65-F5344CB8AC3E}">
        <p14:creationId xmlns:p14="http://schemas.microsoft.com/office/powerpoint/2010/main" val="2304485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66948" y="521772"/>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Descriptive analysis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4" name="Picture 3">
            <a:extLst>
              <a:ext uri="{FF2B5EF4-FFF2-40B4-BE49-F238E27FC236}">
                <a16:creationId xmlns:a16="http://schemas.microsoft.com/office/drawing/2014/main" id="{D4E2EF4A-C553-B50B-D056-EE06F289A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541" y="5056355"/>
            <a:ext cx="2827979" cy="2822593"/>
          </a:xfrm>
          <a:prstGeom prst="rect">
            <a:avLst/>
          </a:prstGeom>
        </p:spPr>
      </p:pic>
      <p:sp>
        <p:nvSpPr>
          <p:cNvPr id="5" name="Freeform 4">
            <a:extLst>
              <a:ext uri="{FF2B5EF4-FFF2-40B4-BE49-F238E27FC236}">
                <a16:creationId xmlns:a16="http://schemas.microsoft.com/office/drawing/2014/main" id="{F0E19F75-8A64-C84E-DD6F-44741CDE573A}"/>
              </a:ext>
            </a:extLst>
          </p:cNvPr>
          <p:cNvSpPr/>
          <p:nvPr/>
        </p:nvSpPr>
        <p:spPr>
          <a:xfrm>
            <a:off x="1848255" y="2408052"/>
            <a:ext cx="14609204" cy="98538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8" name="TextBox 7">
            <a:extLst>
              <a:ext uri="{FF2B5EF4-FFF2-40B4-BE49-F238E27FC236}">
                <a16:creationId xmlns:a16="http://schemas.microsoft.com/office/drawing/2014/main" id="{1062C359-5B1D-642B-C86C-AD28C8B477ED}"/>
              </a:ext>
            </a:extLst>
          </p:cNvPr>
          <p:cNvSpPr txBox="1"/>
          <p:nvPr/>
        </p:nvSpPr>
        <p:spPr>
          <a:xfrm>
            <a:off x="5057313" y="8780652"/>
            <a:ext cx="13014414" cy="1492716"/>
          </a:xfrm>
          <a:prstGeom prst="rect">
            <a:avLst/>
          </a:prstGeom>
          <a:noFill/>
        </p:spPr>
        <p:txBody>
          <a:bodyPr wrap="square" rtlCol="0">
            <a:spAutoFit/>
          </a:bodyPr>
          <a:lstStyle/>
          <a:p>
            <a:pPr marL="457200" indent="-457200">
              <a:spcAft>
                <a:spcPts val="600"/>
              </a:spcAft>
              <a:buBlip>
                <a:blip r:embed="rId4"/>
              </a:buBlip>
            </a:pPr>
            <a:r>
              <a:rPr lang="en-US" sz="3000" dirty="0">
                <a:latin typeface="Atkinson Hyperlegible Bold" panose="020B0604020202020204" charset="0"/>
              </a:rPr>
              <a:t>Time (epidemic curves)</a:t>
            </a:r>
          </a:p>
          <a:p>
            <a:pPr marL="1371600" lvl="2" indent="-457200">
              <a:buClr>
                <a:srgbClr val="009999"/>
              </a:buClr>
              <a:buFont typeface="Arial" panose="020B0604020202020204" pitchFamily="34" charset="0"/>
              <a:buChar char="•"/>
            </a:pPr>
            <a:r>
              <a:rPr lang="en-US" sz="2800" dirty="0">
                <a:solidFill>
                  <a:prstClr val="black"/>
                </a:solidFill>
                <a:latin typeface="Atkinson Hyperlegible" panose="020B0604020202020204" charset="0"/>
              </a:rPr>
              <a:t>Suspected and confirmed cases </a:t>
            </a:r>
          </a:p>
          <a:p>
            <a:pPr marL="1371600" lvl="2" indent="-457200">
              <a:buClr>
                <a:srgbClr val="009999"/>
              </a:buClr>
              <a:buFont typeface="Arial" panose="020B0604020202020204" pitchFamily="34" charset="0"/>
              <a:buChar char="•"/>
            </a:pPr>
            <a:r>
              <a:rPr lang="en-US" sz="2800" dirty="0">
                <a:solidFill>
                  <a:prstClr val="black"/>
                </a:solidFill>
                <a:latin typeface="Atkinson Hyperlegible" panose="020B0604020202020204" charset="0"/>
              </a:rPr>
              <a:t>Week of onset</a:t>
            </a:r>
          </a:p>
        </p:txBody>
      </p:sp>
      <p:sp>
        <p:nvSpPr>
          <p:cNvPr id="9" name="TextBox 8">
            <a:extLst>
              <a:ext uri="{FF2B5EF4-FFF2-40B4-BE49-F238E27FC236}">
                <a16:creationId xmlns:a16="http://schemas.microsoft.com/office/drawing/2014/main" id="{FD122359-3C36-9284-80F2-3FDF873D8E05}"/>
              </a:ext>
            </a:extLst>
          </p:cNvPr>
          <p:cNvSpPr txBox="1"/>
          <p:nvPr/>
        </p:nvSpPr>
        <p:spPr>
          <a:xfrm>
            <a:off x="4918143" y="7095576"/>
            <a:ext cx="12276719" cy="1492716"/>
          </a:xfrm>
          <a:prstGeom prst="rect">
            <a:avLst/>
          </a:prstGeom>
          <a:noFill/>
        </p:spPr>
        <p:txBody>
          <a:bodyPr wrap="square" rtlCol="0">
            <a:spAutoFit/>
          </a:bodyPr>
          <a:lstStyle/>
          <a:p>
            <a:pPr marL="457200" indent="-457200">
              <a:spcAft>
                <a:spcPts val="600"/>
              </a:spcAft>
              <a:buBlip>
                <a:blip r:embed="rId4"/>
              </a:buBlip>
            </a:pPr>
            <a:r>
              <a:rPr lang="en-US" sz="3000" dirty="0">
                <a:latin typeface="Atkinson Hyperlegible Bold" panose="020B0604020202020204" charset="0"/>
              </a:rPr>
              <a:t>Place (maps)</a:t>
            </a:r>
          </a:p>
          <a:p>
            <a:pPr marL="1371600" lvl="2" indent="-457200">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Suspected and confirmed cases </a:t>
            </a:r>
          </a:p>
          <a:p>
            <a:pPr marL="1371600" lvl="2" indent="-457200">
              <a:buClr>
                <a:srgbClr val="009999"/>
              </a:buClr>
              <a:buFont typeface="Arial" panose="020B0604020202020204" pitchFamily="34" charset="0"/>
              <a:buChar char="•"/>
              <a:defRPr/>
            </a:pPr>
            <a:r>
              <a:rPr lang="en-US" sz="2800" noProof="0" dirty="0">
                <a:solidFill>
                  <a:prstClr val="black"/>
                </a:solidFill>
                <a:latin typeface="Atkinson Hyperlegible" panose="020B0604020202020204" charset="0"/>
              </a:rPr>
              <a:t>Community and h</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ealth facility deaths</a:t>
            </a:r>
          </a:p>
        </p:txBody>
      </p:sp>
      <p:sp>
        <p:nvSpPr>
          <p:cNvPr id="11" name="TextBox 10">
            <a:extLst>
              <a:ext uri="{FF2B5EF4-FFF2-40B4-BE49-F238E27FC236}">
                <a16:creationId xmlns:a16="http://schemas.microsoft.com/office/drawing/2014/main" id="{5E15CF06-4C17-0B4A-A4FC-FE6C47DA5F6B}"/>
              </a:ext>
            </a:extLst>
          </p:cNvPr>
          <p:cNvSpPr txBox="1"/>
          <p:nvPr/>
        </p:nvSpPr>
        <p:spPr>
          <a:xfrm>
            <a:off x="4918143" y="3802367"/>
            <a:ext cx="13369857" cy="3216265"/>
          </a:xfrm>
          <a:prstGeom prst="rect">
            <a:avLst/>
          </a:prstGeom>
          <a:noFill/>
        </p:spPr>
        <p:txBody>
          <a:bodyPr wrap="square" rtlCol="0">
            <a:spAutoFit/>
          </a:bodyPr>
          <a:lstStyle/>
          <a:p>
            <a:pPr marL="457200" indent="-457200">
              <a:spcAft>
                <a:spcPts val="600"/>
              </a:spcAft>
              <a:buBlip>
                <a:blip r:embed="rId4"/>
              </a:buBlip>
            </a:pPr>
            <a:r>
              <a:rPr lang="en-US" sz="3000" dirty="0">
                <a:latin typeface="Atkinson Hyperlegible Bold" panose="020B0604020202020204" charset="0"/>
              </a:rPr>
              <a:t>Person</a:t>
            </a:r>
          </a:p>
          <a:p>
            <a:pPr marL="1371600" lvl="2" indent="-457200">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Suspected cases </a:t>
            </a:r>
          </a:p>
          <a:p>
            <a:pPr marL="1371600" lvl="2" indent="-457200">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Health facility deaths (after arrival at a health facility)</a:t>
            </a:r>
          </a:p>
          <a:p>
            <a:pPr marL="1371600" lvl="2" indent="-457200">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Community deaths (before arrival at a health facility)</a:t>
            </a:r>
          </a:p>
          <a:p>
            <a:pPr marL="1371600" lvl="2" indent="-457200">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Suspected cases tested and tested positive </a:t>
            </a:r>
          </a:p>
          <a:p>
            <a:pPr marL="2286000" lvl="4" indent="-457200">
              <a:buClr>
                <a:srgbClr val="009999"/>
              </a:buClr>
              <a:buFont typeface="Courier New" panose="02070309020205020404" pitchFamily="49" charset="0"/>
              <a:buChar char="o"/>
              <a:defRPr/>
            </a:pPr>
            <a:r>
              <a:rPr lang="en-US" sz="2800" dirty="0" err="1">
                <a:solidFill>
                  <a:prstClr val="black"/>
                </a:solidFill>
                <a:latin typeface="Atkinson Hyperlegible" panose="020B0604020202020204" charset="0"/>
              </a:rPr>
              <a:t>RDT</a:t>
            </a:r>
            <a:endParaRPr lang="en-US" sz="2800" dirty="0">
              <a:solidFill>
                <a:prstClr val="black"/>
              </a:solidFill>
              <a:latin typeface="Atkinson Hyperlegible" panose="020B0604020202020204" charset="0"/>
            </a:endParaRPr>
          </a:p>
          <a:p>
            <a:pPr marL="2286000" lvl="4" indent="-457200">
              <a:buClr>
                <a:srgbClr val="009999"/>
              </a:buClr>
              <a:buFont typeface="Courier New" panose="02070309020205020404" pitchFamily="49" charset="0"/>
              <a:buChar char="o"/>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Culture/PCR</a:t>
            </a:r>
          </a:p>
        </p:txBody>
      </p:sp>
      <p:sp>
        <p:nvSpPr>
          <p:cNvPr id="14" name="TextBox 13">
            <a:extLst>
              <a:ext uri="{FF2B5EF4-FFF2-40B4-BE49-F238E27FC236}">
                <a16:creationId xmlns:a16="http://schemas.microsoft.com/office/drawing/2014/main" id="{9E9B70C4-3700-2EE6-1D58-8874779FD53E}"/>
              </a:ext>
            </a:extLst>
          </p:cNvPr>
          <p:cNvSpPr txBox="1"/>
          <p:nvPr/>
        </p:nvSpPr>
        <p:spPr>
          <a:xfrm>
            <a:off x="1830541" y="2639132"/>
            <a:ext cx="14609204" cy="523220"/>
          </a:xfrm>
          <a:prstGeom prst="rect">
            <a:avLst/>
          </a:prstGeom>
          <a:noFill/>
        </p:spPr>
        <p:txBody>
          <a:bodyPr wrap="square" rtlCol="0">
            <a:spAutoFit/>
          </a:bodyPr>
          <a:lstStyle/>
          <a:p>
            <a:pPr algn="ct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Outbreak described by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person, place, time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and compared with previous weeks</a:t>
            </a:r>
          </a:p>
        </p:txBody>
      </p:sp>
      <p:sp>
        <p:nvSpPr>
          <p:cNvPr id="2" name="Slide Number Placeholder 1">
            <a:extLst>
              <a:ext uri="{FF2B5EF4-FFF2-40B4-BE49-F238E27FC236}">
                <a16:creationId xmlns:a16="http://schemas.microsoft.com/office/drawing/2014/main" id="{D4BECF9A-0167-4810-3882-C01487B5C58C}"/>
              </a:ext>
            </a:extLst>
          </p:cNvPr>
          <p:cNvSpPr>
            <a:spLocks noGrp="1"/>
          </p:cNvSpPr>
          <p:nvPr>
            <p:ph type="sldNum" sz="quarter" idx="12"/>
          </p:nvPr>
        </p:nvSpPr>
        <p:spPr>
          <a:xfrm>
            <a:off x="15390659" y="9527010"/>
            <a:ext cx="2133600" cy="365125"/>
          </a:xfrm>
        </p:spPr>
        <p:txBody>
          <a:bodyPr/>
          <a:lstStyle/>
          <a:p>
            <a:fld id="{B6F15528-21DE-4FAA-801E-634DDDAF4B2B}" type="slidenum">
              <a:rPr lang="en-US" smtClean="0"/>
              <a:pPr/>
              <a:t>22</a:t>
            </a:fld>
            <a:endParaRPr lang="en-US" dirty="0"/>
          </a:p>
        </p:txBody>
      </p:sp>
    </p:spTree>
    <p:extLst>
      <p:ext uri="{BB962C8B-B14F-4D97-AF65-F5344CB8AC3E}">
        <p14:creationId xmlns:p14="http://schemas.microsoft.com/office/powerpoint/2010/main" val="3415244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11787" y="589878"/>
            <a:ext cx="11117850"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Morbidity</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indicators</a:t>
            </a:r>
          </a:p>
        </p:txBody>
      </p:sp>
      <p:sp>
        <p:nvSpPr>
          <p:cNvPr id="5" name="Freeform 4">
            <a:extLst>
              <a:ext uri="{FF2B5EF4-FFF2-40B4-BE49-F238E27FC236}">
                <a16:creationId xmlns:a16="http://schemas.microsoft.com/office/drawing/2014/main" id="{F0E19F75-8A64-C84E-DD6F-44741CDE573A}"/>
              </a:ext>
            </a:extLst>
          </p:cNvPr>
          <p:cNvSpPr/>
          <p:nvPr/>
        </p:nvSpPr>
        <p:spPr>
          <a:xfrm>
            <a:off x="899829" y="2243748"/>
            <a:ext cx="16489608" cy="90381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6" name="TextBox 5">
            <a:extLst>
              <a:ext uri="{FF2B5EF4-FFF2-40B4-BE49-F238E27FC236}">
                <a16:creationId xmlns:a16="http://schemas.microsoft.com/office/drawing/2014/main" id="{12E746D7-06C4-539D-A2A1-9F5E8EAF0FB7}"/>
              </a:ext>
            </a:extLst>
          </p:cNvPr>
          <p:cNvSpPr txBox="1"/>
          <p:nvPr/>
        </p:nvSpPr>
        <p:spPr>
          <a:xfrm>
            <a:off x="898563" y="2453770"/>
            <a:ext cx="161160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orbidity indicators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monitored to assess the extent of the outbreak in the population</a:t>
            </a:r>
            <a:endParaRPr kumimoji="0" lang="en-US" sz="2600" b="0" i="0" u="none" strike="noStrike" kern="1200" cap="none" spc="0" normalizeH="0" noProof="0" dirty="0">
              <a:ln>
                <a:noFill/>
              </a:ln>
              <a:solidFill>
                <a:prstClr val="black"/>
              </a:solidFill>
              <a:effectLst/>
              <a:uLnTx/>
              <a:uFillTx/>
              <a:latin typeface="Atkinson Hyperlegible Bold" panose="020B0604020202020204" charset="0"/>
            </a:endParaRPr>
          </a:p>
        </p:txBody>
      </p:sp>
      <p:sp>
        <p:nvSpPr>
          <p:cNvPr id="23" name="Content Placeholder 2">
            <a:extLst>
              <a:ext uri="{FF2B5EF4-FFF2-40B4-BE49-F238E27FC236}">
                <a16:creationId xmlns:a16="http://schemas.microsoft.com/office/drawing/2014/main" id="{6F08C166-0649-FC83-A1BA-E188FDB9F17B}"/>
              </a:ext>
            </a:extLst>
          </p:cNvPr>
          <p:cNvSpPr txBox="1">
            <a:spLocks/>
          </p:cNvSpPr>
          <p:nvPr/>
        </p:nvSpPr>
        <p:spPr>
          <a:xfrm>
            <a:off x="1421346" y="7291022"/>
            <a:ext cx="7532924" cy="24061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800"/>
              </a:spcAft>
              <a:buClr>
                <a:srgbClr val="4DB1A9"/>
              </a:buClr>
              <a:buBlip>
                <a:blip r:embed="rId3"/>
              </a:buBlip>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Interpretation</a:t>
            </a:r>
          </a:p>
          <a:p>
            <a:pPr lvl="1">
              <a:spcBef>
                <a:spcPts val="0"/>
              </a:spcBef>
              <a:spcAft>
                <a:spcPts val="1200"/>
              </a:spcAft>
              <a:buClr>
                <a:srgbClr val="009999"/>
              </a:buClr>
              <a:buFont typeface="Arial" panose="020B0604020202020204" pitchFamily="34" charset="0"/>
              <a:buChar char="•"/>
            </a:pPr>
            <a:r>
              <a:rPr lang="en-US" dirty="0">
                <a:solidFill>
                  <a:srgbClr val="009999"/>
                </a:solidFill>
                <a:latin typeface="Atkinson Hyperlegible Bold" panose="020B0604020202020204" charset="0"/>
              </a:rPr>
              <a:t>Speed of transmission </a:t>
            </a:r>
          </a:p>
          <a:p>
            <a:pPr marL="1371600" lvl="2" indent="-457200">
              <a:spcBef>
                <a:spcPts val="0"/>
              </a:spcBef>
              <a:spcAft>
                <a:spcPts val="1200"/>
              </a:spcAft>
              <a:buClr>
                <a:srgbClr val="4DB1A9"/>
              </a:buClr>
              <a:buFont typeface="Courier New" panose="02070309020205020404" pitchFamily="49" charset="0"/>
              <a:buChar char="o"/>
            </a:pPr>
            <a:r>
              <a:rPr lang="en-US" sz="2800" dirty="0" err="1">
                <a:solidFill>
                  <a:prstClr val="black"/>
                </a:solidFill>
                <a:latin typeface="Atkinson Hyperlegible" panose="020B0604020202020204" charset="0"/>
              </a:rPr>
              <a:t>Comparaison</a:t>
            </a:r>
            <a:r>
              <a:rPr lang="en-US" sz="2800" dirty="0">
                <a:solidFill>
                  <a:prstClr val="black"/>
                </a:solidFill>
                <a:latin typeface="Atkinson Hyperlegible" panose="020B0604020202020204" charset="0"/>
              </a:rPr>
              <a:t> between geographic areas</a:t>
            </a:r>
          </a:p>
        </p:txBody>
      </p:sp>
      <p:grpSp>
        <p:nvGrpSpPr>
          <p:cNvPr id="7" name="Group 6">
            <a:extLst>
              <a:ext uri="{FF2B5EF4-FFF2-40B4-BE49-F238E27FC236}">
                <a16:creationId xmlns:a16="http://schemas.microsoft.com/office/drawing/2014/main" id="{C7E41414-A4F9-81B7-2D83-5132A946CB9D}"/>
              </a:ext>
            </a:extLst>
          </p:cNvPr>
          <p:cNvGrpSpPr/>
          <p:nvPr/>
        </p:nvGrpSpPr>
        <p:grpSpPr>
          <a:xfrm>
            <a:off x="811787" y="3593057"/>
            <a:ext cx="8071319" cy="3399188"/>
            <a:chOff x="811787" y="3593057"/>
            <a:chExt cx="8071319" cy="3399188"/>
          </a:xfrm>
        </p:grpSpPr>
        <p:sp>
          <p:nvSpPr>
            <p:cNvPr id="4" name="Rectangle 3">
              <a:extLst>
                <a:ext uri="{FF2B5EF4-FFF2-40B4-BE49-F238E27FC236}">
                  <a16:creationId xmlns:a16="http://schemas.microsoft.com/office/drawing/2014/main" id="{C1BEFB0F-C941-6576-57C7-218EB83B2DB7}"/>
                </a:ext>
              </a:extLst>
            </p:cNvPr>
            <p:cNvSpPr/>
            <p:nvPr/>
          </p:nvSpPr>
          <p:spPr>
            <a:xfrm>
              <a:off x="811787" y="5127800"/>
              <a:ext cx="8025705" cy="1864445"/>
            </a:xfrm>
            <a:prstGeom prst="rect">
              <a:avLst/>
            </a:prstGeom>
            <a:solidFill>
              <a:srgbClr val="FFF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Straight Connector 19">
              <a:extLst>
                <a:ext uri="{FF2B5EF4-FFF2-40B4-BE49-F238E27FC236}">
                  <a16:creationId xmlns:a16="http://schemas.microsoft.com/office/drawing/2014/main" id="{CF6771B0-5C1B-A064-EE11-E90E700620A2}"/>
                </a:ext>
              </a:extLst>
            </p:cNvPr>
            <p:cNvCxnSpPr>
              <a:cxnSpLocks/>
            </p:cNvCxnSpPr>
            <p:nvPr/>
          </p:nvCxnSpPr>
          <p:spPr>
            <a:xfrm>
              <a:off x="1564784" y="6230851"/>
              <a:ext cx="6543751" cy="0"/>
            </a:xfrm>
            <a:prstGeom prst="line">
              <a:avLst/>
            </a:prstGeom>
            <a:ln w="57150">
              <a:solidFill>
                <a:srgbClr val="4DB1A9"/>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B154760-9AA8-13FC-0DDE-1FB26F4729A3}"/>
                </a:ext>
              </a:extLst>
            </p:cNvPr>
            <p:cNvSpPr txBox="1"/>
            <p:nvPr/>
          </p:nvSpPr>
          <p:spPr>
            <a:xfrm>
              <a:off x="899830" y="6357357"/>
              <a:ext cx="7983276" cy="523209"/>
            </a:xfrm>
            <a:prstGeom prst="rect">
              <a:avLst/>
            </a:prstGeom>
            <a:noFill/>
          </p:spPr>
          <p:txBody>
            <a:bodyPr wrap="square" rtlCol="0">
              <a:spAutoFit/>
            </a:bodyPr>
            <a:lstStyle/>
            <a:p>
              <a:pPr algn="ct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Population</a:t>
              </a:r>
              <a:endPar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2" name="TextBox 21">
              <a:extLst>
                <a:ext uri="{FF2B5EF4-FFF2-40B4-BE49-F238E27FC236}">
                  <a16:creationId xmlns:a16="http://schemas.microsoft.com/office/drawing/2014/main" id="{B08C744F-CE29-7E32-94E1-FC989D1BA4DE}"/>
                </a:ext>
              </a:extLst>
            </p:cNvPr>
            <p:cNvSpPr txBox="1"/>
            <p:nvPr/>
          </p:nvSpPr>
          <p:spPr>
            <a:xfrm>
              <a:off x="811787" y="5528278"/>
              <a:ext cx="8025705" cy="523220"/>
            </a:xfrm>
            <a:prstGeom prst="rect">
              <a:avLst/>
            </a:prstGeom>
            <a:noFill/>
          </p:spPr>
          <p:txBody>
            <a:bodyPr wrap="square" rtlCol="0">
              <a:spAutoFit/>
            </a:bodyPr>
            <a:lstStyle/>
            <a:p>
              <a:pPr algn="ct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Number of new cases </a:t>
              </a:r>
              <a:r>
                <a:rPr lang="en-US" sz="2600" dirty="0">
                  <a:solidFill>
                    <a:schemeClr val="tx1">
                      <a:lumMod val="95000"/>
                      <a:lumOff val="5000"/>
                    </a:schemeClr>
                  </a:solidFill>
                  <a:latin typeface="Atkinson Hyperlegible" panose="020B0604020202020204" charset="0"/>
                </a:rPr>
                <a:t>in a week</a:t>
              </a:r>
            </a:p>
          </p:txBody>
        </p:sp>
        <p:sp>
          <p:nvSpPr>
            <p:cNvPr id="25" name="Rectangle 24">
              <a:extLst>
                <a:ext uri="{FF2B5EF4-FFF2-40B4-BE49-F238E27FC236}">
                  <a16:creationId xmlns:a16="http://schemas.microsoft.com/office/drawing/2014/main" id="{5AE3A578-5A02-B379-5FD6-706E5F87A963}"/>
                </a:ext>
              </a:extLst>
            </p:cNvPr>
            <p:cNvSpPr/>
            <p:nvPr/>
          </p:nvSpPr>
          <p:spPr>
            <a:xfrm>
              <a:off x="811787" y="3593057"/>
              <a:ext cx="8025705" cy="1201069"/>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Incidence rate</a:t>
              </a:r>
            </a:p>
          </p:txBody>
        </p:sp>
      </p:grpSp>
      <p:sp>
        <p:nvSpPr>
          <p:cNvPr id="32" name="TextBox 31">
            <a:extLst>
              <a:ext uri="{FF2B5EF4-FFF2-40B4-BE49-F238E27FC236}">
                <a16:creationId xmlns:a16="http://schemas.microsoft.com/office/drawing/2014/main" id="{B5A5B741-3D76-246C-82E1-64E744E7D67A}"/>
              </a:ext>
            </a:extLst>
          </p:cNvPr>
          <p:cNvSpPr txBox="1"/>
          <p:nvPr/>
        </p:nvSpPr>
        <p:spPr>
          <a:xfrm>
            <a:off x="9953576" y="7271058"/>
            <a:ext cx="7660715" cy="1708160"/>
          </a:xfrm>
          <a:prstGeom prst="rect">
            <a:avLst/>
          </a:prstGeom>
          <a:noFill/>
        </p:spPr>
        <p:txBody>
          <a:bodyPr wrap="square">
            <a:spAutoFit/>
          </a:bodyPr>
          <a:lstStyle/>
          <a:p>
            <a:pPr marL="457200" indent="-457200">
              <a:spcAft>
                <a:spcPts val="1800"/>
              </a:spcAft>
              <a:buClr>
                <a:srgbClr val="009999"/>
              </a:buClr>
              <a:buBlip>
                <a:blip r:embed="rId3"/>
              </a:buBlip>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Interpretation</a:t>
            </a:r>
          </a:p>
          <a:p>
            <a:pPr marL="457200" indent="-457200">
              <a:spcAft>
                <a:spcPts val="1200"/>
              </a:spcAft>
              <a:buClr>
                <a:srgbClr val="009999"/>
              </a:buClr>
              <a:buFont typeface="Arial" panose="020B0604020202020204" pitchFamily="34" charset="0"/>
              <a:buChar char="•"/>
            </a:pPr>
            <a:r>
              <a:rPr lang="en-US" sz="2600" dirty="0">
                <a:solidFill>
                  <a:srgbClr val="009999"/>
                </a:solidFill>
                <a:latin typeface="Atkinson Hyperlegible Bold" panose="020B0604020202020204" charset="0"/>
              </a:rPr>
              <a:t>Impact of the outbreak</a:t>
            </a:r>
          </a:p>
          <a:p>
            <a:pPr marL="1371600" lvl="2" indent="-457200">
              <a:buClr>
                <a:srgbClr val="009999"/>
              </a:buClr>
              <a:buFont typeface="Courier New" panose="02070309020205020404" pitchFamily="49" charset="0"/>
              <a:buChar char="o"/>
            </a:pPr>
            <a:r>
              <a:rPr lang="en-US" sz="2600" dirty="0">
                <a:solidFill>
                  <a:prstClr val="black"/>
                </a:solidFill>
                <a:latin typeface="Atkinson Hyperlegible" panose="020B0604020202020204" charset="0"/>
              </a:rPr>
              <a:t>Less informative for weekly monitoring</a:t>
            </a:r>
          </a:p>
        </p:txBody>
      </p:sp>
      <p:grpSp>
        <p:nvGrpSpPr>
          <p:cNvPr id="8" name="Group 7">
            <a:extLst>
              <a:ext uri="{FF2B5EF4-FFF2-40B4-BE49-F238E27FC236}">
                <a16:creationId xmlns:a16="http://schemas.microsoft.com/office/drawing/2014/main" id="{96E7C992-D966-6D2D-D60A-DA746A15E177}"/>
              </a:ext>
            </a:extLst>
          </p:cNvPr>
          <p:cNvGrpSpPr/>
          <p:nvPr/>
        </p:nvGrpSpPr>
        <p:grpSpPr>
          <a:xfrm>
            <a:off x="9363732" y="3580459"/>
            <a:ext cx="8025705" cy="3427486"/>
            <a:chOff x="9363732" y="3580459"/>
            <a:chExt cx="8025705" cy="3427486"/>
          </a:xfrm>
        </p:grpSpPr>
        <p:sp>
          <p:nvSpPr>
            <p:cNvPr id="27" name="Rectangle 26">
              <a:extLst>
                <a:ext uri="{FF2B5EF4-FFF2-40B4-BE49-F238E27FC236}">
                  <a16:creationId xmlns:a16="http://schemas.microsoft.com/office/drawing/2014/main" id="{82D5BEA3-82CF-65BD-400A-281B0B5C9A36}"/>
                </a:ext>
              </a:extLst>
            </p:cNvPr>
            <p:cNvSpPr/>
            <p:nvPr/>
          </p:nvSpPr>
          <p:spPr>
            <a:xfrm>
              <a:off x="9450510" y="5143500"/>
              <a:ext cx="7937660" cy="1864445"/>
            </a:xfrm>
            <a:prstGeom prst="rect">
              <a:avLst/>
            </a:prstGeom>
            <a:solidFill>
              <a:srgbClr val="FFF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DA9BFE7B-4C97-5150-AF44-17093309A372}"/>
                </a:ext>
              </a:extLst>
            </p:cNvPr>
            <p:cNvSpPr/>
            <p:nvPr/>
          </p:nvSpPr>
          <p:spPr>
            <a:xfrm>
              <a:off x="9363732" y="3580459"/>
              <a:ext cx="8025705" cy="1201069"/>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fontAlgn="auto">
                <a:lnSpc>
                  <a:spcPct val="100000"/>
                </a:lnSpc>
                <a:spcBef>
                  <a:spcPts val="0"/>
                </a:spcBef>
                <a:spcAft>
                  <a:spcPts val="0"/>
                </a:spcAft>
                <a:buClrTx/>
                <a:buSzTx/>
                <a:tabLst/>
                <a:defRP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Cumulative incidence rate</a:t>
              </a:r>
            </a:p>
          </p:txBody>
        </p:sp>
        <p:cxnSp>
          <p:nvCxnSpPr>
            <p:cNvPr id="28" name="Straight Connector 27">
              <a:extLst>
                <a:ext uri="{FF2B5EF4-FFF2-40B4-BE49-F238E27FC236}">
                  <a16:creationId xmlns:a16="http://schemas.microsoft.com/office/drawing/2014/main" id="{FB2986D6-AF91-AD3C-AB15-66F84678DC92}"/>
                </a:ext>
              </a:extLst>
            </p:cNvPr>
            <p:cNvCxnSpPr>
              <a:cxnSpLocks/>
            </p:cNvCxnSpPr>
            <p:nvPr/>
          </p:nvCxnSpPr>
          <p:spPr>
            <a:xfrm>
              <a:off x="9812580" y="6204883"/>
              <a:ext cx="7202071" cy="0"/>
            </a:xfrm>
            <a:prstGeom prst="line">
              <a:avLst/>
            </a:prstGeom>
            <a:ln w="57150">
              <a:solidFill>
                <a:srgbClr val="4DB1A9"/>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DE90147-A465-902C-C100-F769BC127BEA}"/>
                </a:ext>
              </a:extLst>
            </p:cNvPr>
            <p:cNvSpPr txBox="1"/>
            <p:nvPr/>
          </p:nvSpPr>
          <p:spPr>
            <a:xfrm>
              <a:off x="9477218" y="5176249"/>
              <a:ext cx="7709336" cy="923330"/>
            </a:xfrm>
            <a:prstGeom prst="rect">
              <a:avLst/>
            </a:prstGeom>
            <a:noFill/>
          </p:spPr>
          <p:txBody>
            <a:bodyPr wrap="square">
              <a:spAutoFit/>
            </a:bodyPr>
            <a:lstStyle/>
            <a:p>
              <a:pPr marL="0" indent="0" algn="ctr">
                <a:buNone/>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Total number of cases </a:t>
              </a:r>
              <a:r>
                <a:rPr lang="en-US" sz="2600" dirty="0">
                  <a:solidFill>
                    <a:schemeClr val="tx1">
                      <a:lumMod val="95000"/>
                      <a:lumOff val="5000"/>
                    </a:schemeClr>
                  </a:solidFill>
                  <a:latin typeface="Atkinson Hyperlegible" panose="020B0604020202020204" charset="0"/>
                </a:rPr>
                <a:t>since the beginning of the outbreak (or beginning of the year)</a:t>
              </a:r>
            </a:p>
          </p:txBody>
        </p:sp>
        <p:sp>
          <p:nvSpPr>
            <p:cNvPr id="35" name="TextBox 34">
              <a:extLst>
                <a:ext uri="{FF2B5EF4-FFF2-40B4-BE49-F238E27FC236}">
                  <a16:creationId xmlns:a16="http://schemas.microsoft.com/office/drawing/2014/main" id="{5708AEBE-9512-2719-8E0F-FFFA02C77ECD}"/>
                </a:ext>
              </a:extLst>
            </p:cNvPr>
            <p:cNvSpPr txBox="1"/>
            <p:nvPr/>
          </p:nvSpPr>
          <p:spPr>
            <a:xfrm>
              <a:off x="9522831" y="6382592"/>
              <a:ext cx="7765094" cy="523220"/>
            </a:xfrm>
            <a:prstGeom prst="rect">
              <a:avLst/>
            </a:prstGeom>
            <a:noFill/>
          </p:spPr>
          <p:txBody>
            <a:bodyPr wrap="square" rtlCol="0">
              <a:spAutoFit/>
            </a:bodyPr>
            <a:lstStyle/>
            <a:p>
              <a:pPr algn="ct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Population</a:t>
              </a:r>
            </a:p>
          </p:txBody>
        </p:sp>
      </p:grpSp>
      <p:sp>
        <p:nvSpPr>
          <p:cNvPr id="9" name="Slide Number Placeholder 8">
            <a:extLst>
              <a:ext uri="{FF2B5EF4-FFF2-40B4-BE49-F238E27FC236}">
                <a16:creationId xmlns:a16="http://schemas.microsoft.com/office/drawing/2014/main" id="{B846F62A-BC3A-AF45-AFEE-087B7DBB9FF2}"/>
              </a:ext>
            </a:extLst>
          </p:cNvPr>
          <p:cNvSpPr>
            <a:spLocks noGrp="1"/>
          </p:cNvSpPr>
          <p:nvPr>
            <p:ph type="sldNum" sz="quarter" idx="12"/>
          </p:nvPr>
        </p:nvSpPr>
        <p:spPr>
          <a:xfrm>
            <a:off x="15582599" y="9697122"/>
            <a:ext cx="2133600" cy="365125"/>
          </a:xfrm>
        </p:spPr>
        <p:txBody>
          <a:bodyPr/>
          <a:lstStyle/>
          <a:p>
            <a:fld id="{B6F15528-21DE-4FAA-801E-634DDDAF4B2B}" type="slidenum">
              <a:rPr lang="en-US" smtClean="0"/>
              <a:pPr/>
              <a:t>23</a:t>
            </a:fld>
            <a:endParaRPr lang="en-US" dirty="0"/>
          </a:p>
        </p:txBody>
      </p:sp>
    </p:spTree>
    <p:extLst>
      <p:ext uri="{BB962C8B-B14F-4D97-AF65-F5344CB8AC3E}">
        <p14:creationId xmlns:p14="http://schemas.microsoft.com/office/powerpoint/2010/main" val="478810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9524999"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83650" y="427582"/>
            <a:ext cx="11389313"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Mortality indicators</a:t>
            </a:r>
          </a:p>
        </p:txBody>
      </p:sp>
      <p:sp>
        <p:nvSpPr>
          <p:cNvPr id="5" name="Freeform 4">
            <a:extLst>
              <a:ext uri="{FF2B5EF4-FFF2-40B4-BE49-F238E27FC236}">
                <a16:creationId xmlns:a16="http://schemas.microsoft.com/office/drawing/2014/main" id="{F0E19F75-8A64-C84E-DD6F-44741CDE573A}"/>
              </a:ext>
            </a:extLst>
          </p:cNvPr>
          <p:cNvSpPr/>
          <p:nvPr/>
        </p:nvSpPr>
        <p:spPr>
          <a:xfrm>
            <a:off x="883650" y="1861133"/>
            <a:ext cx="16519758" cy="98467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6" name="TextBox 5">
            <a:extLst>
              <a:ext uri="{FF2B5EF4-FFF2-40B4-BE49-F238E27FC236}">
                <a16:creationId xmlns:a16="http://schemas.microsoft.com/office/drawing/2014/main" id="{12E746D7-06C4-539D-A2A1-9F5E8EAF0FB7}"/>
              </a:ext>
            </a:extLst>
          </p:cNvPr>
          <p:cNvSpPr txBox="1"/>
          <p:nvPr/>
        </p:nvSpPr>
        <p:spPr>
          <a:xfrm>
            <a:off x="1451495" y="2141340"/>
            <a:ext cx="15384067" cy="523220"/>
          </a:xfrm>
          <a:prstGeom prst="rect">
            <a:avLst/>
          </a:prstGeom>
          <a:noFill/>
        </p:spPr>
        <p:txBody>
          <a:bodyPr wrap="square" rtlCol="0">
            <a:spAutoFit/>
          </a:bodyPr>
          <a:lstStyle/>
          <a:p>
            <a:pPr algn="ct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o</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rtality</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indicators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monitored to orient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case management and community engagement</a:t>
            </a:r>
            <a:endPar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21" name="TextBox 20">
            <a:extLst>
              <a:ext uri="{FF2B5EF4-FFF2-40B4-BE49-F238E27FC236}">
                <a16:creationId xmlns:a16="http://schemas.microsoft.com/office/drawing/2014/main" id="{3B154760-9AA8-13FC-0DDE-1FB26F4729A3}"/>
              </a:ext>
            </a:extLst>
          </p:cNvPr>
          <p:cNvSpPr txBox="1"/>
          <p:nvPr/>
        </p:nvSpPr>
        <p:spPr>
          <a:xfrm>
            <a:off x="1215983" y="7103207"/>
            <a:ext cx="6480097" cy="1538883"/>
          </a:xfrm>
          <a:prstGeom prst="rect">
            <a:avLst/>
          </a:prstGeom>
          <a:noFill/>
        </p:spPr>
        <p:txBody>
          <a:bodyPr wrap="square" rtlCol="0">
            <a:spAutoFit/>
          </a:bodyPr>
          <a:lstStyle/>
          <a:p>
            <a:pPr marL="457200" indent="-457200">
              <a:spcAft>
                <a:spcPts val="600"/>
              </a:spcAft>
              <a:buBlip>
                <a:blip r:embed="rId3"/>
              </a:buBlip>
              <a:defRPr/>
            </a:pPr>
            <a:r>
              <a:rPr lang="en-US"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Calculation</a:t>
            </a:r>
          </a:p>
          <a:p>
            <a:pPr marL="914400" lvl="1" indent="-457200">
              <a:spcAft>
                <a:spcPts val="600"/>
              </a:spcAft>
              <a:buClr>
                <a:srgbClr val="009999"/>
              </a:buClr>
              <a:buFont typeface="Arial" panose="020B0604020202020204" pitchFamily="34" charset="0"/>
              <a:buChar char="•"/>
              <a:defRPr/>
            </a:pPr>
            <a:r>
              <a:rPr lang="en-US" sz="2800" dirty="0">
                <a:solidFill>
                  <a:srgbClr val="009999"/>
                </a:solidFill>
                <a:latin typeface="Atkinson Hyperlegible Bold" panose="020B0604020202020204" charset="0"/>
              </a:rPr>
              <a:t>Does not include</a:t>
            </a:r>
          </a:p>
          <a:p>
            <a:pPr marL="1371600" lvl="2" indent="-457200">
              <a:spcAft>
                <a:spcPts val="600"/>
              </a:spcAft>
              <a:buClr>
                <a:srgbClr val="009999"/>
              </a:buClr>
              <a:buFont typeface="Courier New" panose="02070309020205020404" pitchFamily="49" charset="0"/>
              <a:buChar char="o"/>
              <a:defRPr/>
            </a:pPr>
            <a:r>
              <a:rPr lang="en-US" sz="2600" dirty="0">
                <a:solidFill>
                  <a:schemeClr val="tx1">
                    <a:lumMod val="95000"/>
                    <a:lumOff val="5000"/>
                  </a:schemeClr>
                </a:solidFill>
                <a:latin typeface="Atkinson Hyperlegible" panose="020B0604020202020204" charset="0"/>
              </a:rPr>
              <a:t>Dead on arrival at health facility</a:t>
            </a:r>
            <a:endParaRPr lang="fr-FR" sz="2600" dirty="0">
              <a:solidFill>
                <a:schemeClr val="tx1">
                  <a:lumMod val="95000"/>
                  <a:lumOff val="5000"/>
                </a:schemeClr>
              </a:solidFill>
              <a:latin typeface="Atkinson Hyperlegible" panose="020B0604020202020204" charset="0"/>
            </a:endParaRPr>
          </a:p>
        </p:txBody>
      </p:sp>
      <p:sp>
        <p:nvSpPr>
          <p:cNvPr id="24" name="TextBox 23">
            <a:extLst>
              <a:ext uri="{FF2B5EF4-FFF2-40B4-BE49-F238E27FC236}">
                <a16:creationId xmlns:a16="http://schemas.microsoft.com/office/drawing/2014/main" id="{6EB4FEB0-BF15-C801-3364-A0B0D06BF951}"/>
              </a:ext>
            </a:extLst>
          </p:cNvPr>
          <p:cNvSpPr txBox="1"/>
          <p:nvPr/>
        </p:nvSpPr>
        <p:spPr>
          <a:xfrm>
            <a:off x="1215983" y="8887208"/>
            <a:ext cx="7328635" cy="1071062"/>
          </a:xfrm>
          <a:prstGeom prst="rect">
            <a:avLst/>
          </a:prstGeom>
          <a:noFill/>
        </p:spPr>
        <p:txBody>
          <a:bodyPr wrap="square" rtlCol="0">
            <a:spAutoFit/>
          </a:bodyPr>
          <a:lstStyle/>
          <a:p>
            <a:pPr marL="457200" indent="-457200">
              <a:buBlip>
                <a:blip r:embed="rId3"/>
              </a:buBlip>
              <a:defRPr/>
            </a:pPr>
            <a:r>
              <a:rPr lang="en-US"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Interpretation</a:t>
            </a:r>
          </a:p>
          <a:p>
            <a:pPr marL="800100" lvl="1" indent="-342900">
              <a:spcBef>
                <a:spcPts val="600"/>
              </a:spcBef>
              <a:spcAft>
                <a:spcPts val="2400"/>
              </a:spcAft>
              <a:buClr>
                <a:srgbClr val="4DB1A9"/>
              </a:buClr>
              <a:buFont typeface="Arial" pitchFamily="34" charset="0"/>
              <a:buChar char="•"/>
              <a:defRPr/>
            </a:pPr>
            <a:r>
              <a:rPr lang="en-US" sz="2800" dirty="0">
                <a:solidFill>
                  <a:srgbClr val="009999"/>
                </a:solidFill>
                <a:latin typeface="Atkinson Hyperlegible Bold" panose="020B0604020202020204" charset="0"/>
              </a:rPr>
              <a:t>C</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linical</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care </a:t>
            </a:r>
          </a:p>
        </p:txBody>
      </p:sp>
      <p:sp>
        <p:nvSpPr>
          <p:cNvPr id="25" name="Rectangle 24">
            <a:extLst>
              <a:ext uri="{FF2B5EF4-FFF2-40B4-BE49-F238E27FC236}">
                <a16:creationId xmlns:a16="http://schemas.microsoft.com/office/drawing/2014/main" id="{5AE3A578-5A02-B379-5FD6-706E5F87A963}"/>
              </a:ext>
            </a:extLst>
          </p:cNvPr>
          <p:cNvSpPr/>
          <p:nvPr/>
        </p:nvSpPr>
        <p:spPr>
          <a:xfrm>
            <a:off x="884593" y="3287238"/>
            <a:ext cx="8025705" cy="1201069"/>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Case Fatality Ratio (CFR)</a:t>
            </a:r>
          </a:p>
        </p:txBody>
      </p:sp>
      <p:grpSp>
        <p:nvGrpSpPr>
          <p:cNvPr id="11" name="Group 10">
            <a:extLst>
              <a:ext uri="{FF2B5EF4-FFF2-40B4-BE49-F238E27FC236}">
                <a16:creationId xmlns:a16="http://schemas.microsoft.com/office/drawing/2014/main" id="{2BA396A5-E06D-CEF1-B2D5-5E613EAE0463}"/>
              </a:ext>
            </a:extLst>
          </p:cNvPr>
          <p:cNvGrpSpPr/>
          <p:nvPr/>
        </p:nvGrpSpPr>
        <p:grpSpPr>
          <a:xfrm>
            <a:off x="9413991" y="3299414"/>
            <a:ext cx="8055147" cy="3554059"/>
            <a:chOff x="9413991" y="3299414"/>
            <a:chExt cx="8055147" cy="3554059"/>
          </a:xfrm>
        </p:grpSpPr>
        <p:sp>
          <p:nvSpPr>
            <p:cNvPr id="26" name="Rectangle 25">
              <a:extLst>
                <a:ext uri="{FF2B5EF4-FFF2-40B4-BE49-F238E27FC236}">
                  <a16:creationId xmlns:a16="http://schemas.microsoft.com/office/drawing/2014/main" id="{DA9BFE7B-4C97-5150-AF44-17093309A372}"/>
                </a:ext>
              </a:extLst>
            </p:cNvPr>
            <p:cNvSpPr/>
            <p:nvPr/>
          </p:nvSpPr>
          <p:spPr>
            <a:xfrm>
              <a:off x="9413991" y="3299414"/>
              <a:ext cx="7989417" cy="1201069"/>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Number of community deaths</a:t>
              </a:r>
            </a:p>
          </p:txBody>
        </p:sp>
        <p:sp>
          <p:nvSpPr>
            <p:cNvPr id="27" name="Rectangle 26">
              <a:extLst>
                <a:ext uri="{FF2B5EF4-FFF2-40B4-BE49-F238E27FC236}">
                  <a16:creationId xmlns:a16="http://schemas.microsoft.com/office/drawing/2014/main" id="{82D5BEA3-82CF-65BD-400A-281B0B5C9A36}"/>
                </a:ext>
              </a:extLst>
            </p:cNvPr>
            <p:cNvSpPr/>
            <p:nvPr/>
          </p:nvSpPr>
          <p:spPr>
            <a:xfrm>
              <a:off x="9413992" y="4954090"/>
              <a:ext cx="7989417" cy="1899383"/>
            </a:xfrm>
            <a:prstGeom prst="rect">
              <a:avLst/>
            </a:prstGeom>
            <a:solidFill>
              <a:srgbClr val="FFF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ADE90147-A465-902C-C100-F769BC127BEA}"/>
                </a:ext>
              </a:extLst>
            </p:cNvPr>
            <p:cNvSpPr txBox="1"/>
            <p:nvPr/>
          </p:nvSpPr>
          <p:spPr>
            <a:xfrm>
              <a:off x="9413991" y="5633038"/>
              <a:ext cx="8055147" cy="533766"/>
            </a:xfrm>
            <a:prstGeom prst="rect">
              <a:avLst/>
            </a:prstGeom>
            <a:noFill/>
          </p:spPr>
          <p:txBody>
            <a:bodyPr wrap="square">
              <a:spAutoFit/>
            </a:bodyPr>
            <a:lstStyle/>
            <a:p>
              <a:pPr marR="0" lvl="0" indent="0" algn="ctr" fontAlgn="auto">
                <a:lnSpc>
                  <a:spcPct val="100000"/>
                </a:lnSpc>
                <a:spcBef>
                  <a:spcPts val="0"/>
                </a:spcBef>
                <a:spcAft>
                  <a:spcPts val="0"/>
                </a:spcAft>
                <a:buClrTx/>
                <a:buSzTx/>
                <a:buFontTx/>
                <a:buNone/>
                <a:tabLst/>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Number of community deaths</a:t>
              </a:r>
            </a:p>
          </p:txBody>
        </p:sp>
      </p:grpSp>
      <p:sp>
        <p:nvSpPr>
          <p:cNvPr id="34" name="TextBox 33">
            <a:extLst>
              <a:ext uri="{FF2B5EF4-FFF2-40B4-BE49-F238E27FC236}">
                <a16:creationId xmlns:a16="http://schemas.microsoft.com/office/drawing/2014/main" id="{D0D65889-422A-A1E1-BAA1-D97317E2EF04}"/>
              </a:ext>
            </a:extLst>
          </p:cNvPr>
          <p:cNvSpPr txBox="1"/>
          <p:nvPr/>
        </p:nvSpPr>
        <p:spPr>
          <a:xfrm>
            <a:off x="9338520" y="9017569"/>
            <a:ext cx="9237409" cy="1523494"/>
          </a:xfrm>
          <a:prstGeom prst="rect">
            <a:avLst/>
          </a:prstGeom>
          <a:noFill/>
        </p:spPr>
        <p:txBody>
          <a:bodyPr wrap="square" rtlCol="0">
            <a:spAutoFit/>
          </a:bodyPr>
          <a:lstStyle/>
          <a:p>
            <a:pPr marL="457200" indent="-457200">
              <a:buBlip>
                <a:blip r:embed="rId3"/>
              </a:buBlip>
              <a:defRPr/>
            </a:pPr>
            <a:r>
              <a:rPr lang="en-US"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Interpretation</a:t>
            </a:r>
          </a:p>
          <a:p>
            <a:pPr marL="914400" lvl="1" indent="-457200">
              <a:spcBef>
                <a:spcPts val="600"/>
              </a:spcBef>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Access to care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and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care seeking</a:t>
            </a:r>
          </a:p>
          <a:p>
            <a:pPr>
              <a:defRPr/>
            </a:pPr>
            <a:endParaRPr lang="en-US"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9" name="Group 8">
            <a:extLst>
              <a:ext uri="{FF2B5EF4-FFF2-40B4-BE49-F238E27FC236}">
                <a16:creationId xmlns:a16="http://schemas.microsoft.com/office/drawing/2014/main" id="{8A28CADB-D5BA-DB89-D874-B0042783660F}"/>
              </a:ext>
            </a:extLst>
          </p:cNvPr>
          <p:cNvGrpSpPr/>
          <p:nvPr/>
        </p:nvGrpSpPr>
        <p:grpSpPr>
          <a:xfrm>
            <a:off x="818861" y="4899948"/>
            <a:ext cx="8262798" cy="1901091"/>
            <a:chOff x="818861" y="4899948"/>
            <a:chExt cx="8262798" cy="1901091"/>
          </a:xfrm>
        </p:grpSpPr>
        <p:sp>
          <p:nvSpPr>
            <p:cNvPr id="19" name="Rectangle 18">
              <a:extLst>
                <a:ext uri="{FF2B5EF4-FFF2-40B4-BE49-F238E27FC236}">
                  <a16:creationId xmlns:a16="http://schemas.microsoft.com/office/drawing/2014/main" id="{08EAC576-4EA4-3C37-1471-EF90A15EB708}"/>
                </a:ext>
              </a:extLst>
            </p:cNvPr>
            <p:cNvSpPr/>
            <p:nvPr/>
          </p:nvSpPr>
          <p:spPr>
            <a:xfrm>
              <a:off x="883650" y="4899948"/>
              <a:ext cx="8026648" cy="1901091"/>
            </a:xfrm>
            <a:prstGeom prst="rect">
              <a:avLst/>
            </a:prstGeom>
            <a:solidFill>
              <a:srgbClr val="FFF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0" name="Straight Connector 19">
              <a:extLst>
                <a:ext uri="{FF2B5EF4-FFF2-40B4-BE49-F238E27FC236}">
                  <a16:creationId xmlns:a16="http://schemas.microsoft.com/office/drawing/2014/main" id="{CF6771B0-5C1B-A064-EE11-E90E700620A2}"/>
                </a:ext>
              </a:extLst>
            </p:cNvPr>
            <p:cNvCxnSpPr>
              <a:cxnSpLocks/>
            </p:cNvCxnSpPr>
            <p:nvPr/>
          </p:nvCxnSpPr>
          <p:spPr>
            <a:xfrm>
              <a:off x="1714500" y="6114053"/>
              <a:ext cx="6424396" cy="0"/>
            </a:xfrm>
            <a:prstGeom prst="line">
              <a:avLst/>
            </a:prstGeom>
            <a:ln w="57150">
              <a:solidFill>
                <a:srgbClr val="4DB1A9"/>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08C744F-CE29-7E32-94E1-FC989D1BA4DE}"/>
                </a:ext>
              </a:extLst>
            </p:cNvPr>
            <p:cNvSpPr txBox="1"/>
            <p:nvPr/>
          </p:nvSpPr>
          <p:spPr>
            <a:xfrm>
              <a:off x="818861" y="5063169"/>
              <a:ext cx="802570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Number of deaths that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occured</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 health facility</a:t>
              </a:r>
            </a:p>
          </p:txBody>
        </p:sp>
        <p:sp>
          <p:nvSpPr>
            <p:cNvPr id="7" name="TextBox 6">
              <a:extLst>
                <a:ext uri="{FF2B5EF4-FFF2-40B4-BE49-F238E27FC236}">
                  <a16:creationId xmlns:a16="http://schemas.microsoft.com/office/drawing/2014/main" id="{069AE133-B2A6-682D-CAB0-CFA52B77BCE8}"/>
                </a:ext>
              </a:extLst>
            </p:cNvPr>
            <p:cNvSpPr txBox="1"/>
            <p:nvPr/>
          </p:nvSpPr>
          <p:spPr>
            <a:xfrm>
              <a:off x="883651" y="6166804"/>
              <a:ext cx="8198008" cy="523220"/>
            </a:xfrm>
            <a:prstGeom prst="rect">
              <a:avLst/>
            </a:prstGeom>
            <a:noFill/>
          </p:spPr>
          <p:txBody>
            <a:bodyPr wrap="square" rtlCol="0">
              <a:spAutoFit/>
            </a:bodyPr>
            <a:lstStyle/>
            <a:p>
              <a:pPr algn="ctr">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Number of cases (health facility)</a:t>
              </a:r>
            </a:p>
          </p:txBody>
        </p:sp>
      </p:grpSp>
      <p:sp>
        <p:nvSpPr>
          <p:cNvPr id="13" name="TextBox 12">
            <a:extLst>
              <a:ext uri="{FF2B5EF4-FFF2-40B4-BE49-F238E27FC236}">
                <a16:creationId xmlns:a16="http://schemas.microsoft.com/office/drawing/2014/main" id="{AC4955F8-185B-1663-4121-351026472940}"/>
              </a:ext>
            </a:extLst>
          </p:cNvPr>
          <p:cNvSpPr txBox="1"/>
          <p:nvPr/>
        </p:nvSpPr>
        <p:spPr>
          <a:xfrm>
            <a:off x="9160635" y="7001633"/>
            <a:ext cx="9593178" cy="2015936"/>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Tx/>
              <a:buSzTx/>
              <a:buFontTx/>
              <a:buBlip>
                <a:blip r:embed="rId3"/>
              </a:buBlip>
              <a:tabLst/>
              <a:defRPr/>
            </a:pPr>
            <a:r>
              <a:rPr kumimoji="0" lang="en-US" sz="30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Calculation</a:t>
            </a:r>
            <a:endPar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a:p>
            <a:pPr marL="914400" lvl="1" indent="-457200">
              <a:spcAft>
                <a:spcPts val="600"/>
              </a:spcAft>
              <a:buClr>
                <a:srgbClr val="009999"/>
              </a:buClr>
              <a:buFont typeface="Arial" panose="020B0604020202020204" pitchFamily="34" charset="0"/>
              <a:buChar char="•"/>
              <a:defRPr/>
            </a:pPr>
            <a:r>
              <a:rPr lang="en-US" sz="2800" dirty="0">
                <a:solidFill>
                  <a:srgbClr val="009999"/>
                </a:solidFill>
                <a:latin typeface="Atkinson Hyperlegible Bold" panose="020B0604020202020204" charset="0"/>
              </a:rPr>
              <a:t>Includes</a:t>
            </a:r>
          </a:p>
          <a:p>
            <a:pPr marL="1371600" lvl="2" indent="-457200">
              <a:spcAft>
                <a:spcPts val="600"/>
              </a:spcAft>
              <a:buClr>
                <a:srgbClr val="009999"/>
              </a:buClr>
              <a:buFont typeface="Courier New" panose="02070309020205020404" pitchFamily="49" charset="0"/>
              <a:buChar char="o"/>
              <a:defRPr/>
            </a:pPr>
            <a:r>
              <a:rPr lang="en-US" sz="2600" dirty="0">
                <a:solidFill>
                  <a:schemeClr val="tx1">
                    <a:lumMod val="95000"/>
                    <a:lumOff val="5000"/>
                  </a:schemeClr>
                </a:solidFill>
                <a:latin typeface="Atkinson Hyperlegible" panose="020B0604020202020204" charset="0"/>
              </a:rPr>
              <a:t>Deaths reported by community-based surveillance</a:t>
            </a:r>
          </a:p>
          <a:p>
            <a:pPr marL="1371600" lvl="2" indent="-457200">
              <a:spcAft>
                <a:spcPts val="600"/>
              </a:spcAft>
              <a:buClr>
                <a:srgbClr val="009999"/>
              </a:buClr>
              <a:buFont typeface="Courier New" panose="02070309020205020404" pitchFamily="49" charset="0"/>
              <a:buChar char="o"/>
              <a:defRPr/>
            </a:pPr>
            <a:r>
              <a:rPr lang="en-US" sz="2600" dirty="0">
                <a:solidFill>
                  <a:schemeClr val="tx1">
                    <a:lumMod val="95000"/>
                    <a:lumOff val="5000"/>
                  </a:schemeClr>
                </a:solidFill>
                <a:latin typeface="Atkinson Hyperlegible" panose="020B0604020202020204" charset="0"/>
              </a:rPr>
              <a:t>Dead on arrival at health facility </a:t>
            </a:r>
          </a:p>
        </p:txBody>
      </p:sp>
      <p:sp>
        <p:nvSpPr>
          <p:cNvPr id="4" name="Slide Number Placeholder 3">
            <a:extLst>
              <a:ext uri="{FF2B5EF4-FFF2-40B4-BE49-F238E27FC236}">
                <a16:creationId xmlns:a16="http://schemas.microsoft.com/office/drawing/2014/main" id="{DFEC068C-C37E-744E-014E-886864C9CDB9}"/>
              </a:ext>
            </a:extLst>
          </p:cNvPr>
          <p:cNvSpPr>
            <a:spLocks noGrp="1"/>
          </p:cNvSpPr>
          <p:nvPr>
            <p:ph type="sldNum" sz="quarter" idx="12"/>
          </p:nvPr>
        </p:nvSpPr>
        <p:spPr>
          <a:xfrm>
            <a:off x="15464471" y="9669835"/>
            <a:ext cx="2133600" cy="365125"/>
          </a:xfrm>
        </p:spPr>
        <p:txBody>
          <a:bodyPr/>
          <a:lstStyle/>
          <a:p>
            <a:fld id="{B6F15528-21DE-4FAA-801E-634DDDAF4B2B}" type="slidenum">
              <a:rPr lang="en-US" smtClean="0"/>
              <a:pPr/>
              <a:t>24</a:t>
            </a:fld>
            <a:endParaRPr lang="en-US" dirty="0"/>
          </a:p>
        </p:txBody>
      </p:sp>
    </p:spTree>
    <p:extLst>
      <p:ext uri="{BB962C8B-B14F-4D97-AF65-F5344CB8AC3E}">
        <p14:creationId xmlns:p14="http://schemas.microsoft.com/office/powerpoint/2010/main" val="1385475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83650" y="516772"/>
            <a:ext cx="13046663"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Test positivity</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indicators</a:t>
            </a:r>
          </a:p>
        </p:txBody>
      </p:sp>
      <p:sp>
        <p:nvSpPr>
          <p:cNvPr id="5" name="Freeform 4">
            <a:extLst>
              <a:ext uri="{FF2B5EF4-FFF2-40B4-BE49-F238E27FC236}">
                <a16:creationId xmlns:a16="http://schemas.microsoft.com/office/drawing/2014/main" id="{F0E19F75-8A64-C84E-DD6F-44741CDE573A}"/>
              </a:ext>
            </a:extLst>
          </p:cNvPr>
          <p:cNvSpPr/>
          <p:nvPr/>
        </p:nvSpPr>
        <p:spPr>
          <a:xfrm>
            <a:off x="902475" y="2352864"/>
            <a:ext cx="16634755" cy="87808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6" name="TextBox 5">
            <a:extLst>
              <a:ext uri="{FF2B5EF4-FFF2-40B4-BE49-F238E27FC236}">
                <a16:creationId xmlns:a16="http://schemas.microsoft.com/office/drawing/2014/main" id="{12E746D7-06C4-539D-A2A1-9F5E8EAF0FB7}"/>
              </a:ext>
            </a:extLst>
          </p:cNvPr>
          <p:cNvSpPr txBox="1"/>
          <p:nvPr/>
        </p:nvSpPr>
        <p:spPr>
          <a:xfrm>
            <a:off x="943701" y="2570591"/>
            <a:ext cx="16441824" cy="523220"/>
          </a:xfrm>
          <a:prstGeom prst="rect">
            <a:avLst/>
          </a:prstGeom>
          <a:noFill/>
        </p:spPr>
        <p:txBody>
          <a:bodyPr wrap="square" rtlCol="0">
            <a:spAutoFit/>
          </a:bodyPr>
          <a:lstStyle/>
          <a:p>
            <a:pPr algn="ct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est</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positivity indicators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are monitored to interpret cholera outbreak trends</a:t>
            </a:r>
            <a:endParaRPr kumimoji="0" lang="en-US" sz="2800" b="0" i="0" u="none" strike="noStrike" kern="1200" cap="none" spc="0" normalizeH="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7" name="Rectangle 6">
            <a:extLst>
              <a:ext uri="{FF2B5EF4-FFF2-40B4-BE49-F238E27FC236}">
                <a16:creationId xmlns:a16="http://schemas.microsoft.com/office/drawing/2014/main" id="{5C706499-1839-0B68-04B2-B5EB679CBB68}"/>
              </a:ext>
            </a:extLst>
          </p:cNvPr>
          <p:cNvSpPr/>
          <p:nvPr/>
        </p:nvSpPr>
        <p:spPr>
          <a:xfrm>
            <a:off x="883650" y="3910949"/>
            <a:ext cx="8045069" cy="1201069"/>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Positivity rate by </a:t>
            </a:r>
            <a:r>
              <a:rPr lang="en-US"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RDT</a:t>
            </a:r>
            <a:endPar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1" name="Rectangle 10">
            <a:extLst>
              <a:ext uri="{FF2B5EF4-FFF2-40B4-BE49-F238E27FC236}">
                <a16:creationId xmlns:a16="http://schemas.microsoft.com/office/drawing/2014/main" id="{017974A1-BDE2-EBE5-6FF9-9759FFB78663}"/>
              </a:ext>
            </a:extLst>
          </p:cNvPr>
          <p:cNvSpPr/>
          <p:nvPr/>
        </p:nvSpPr>
        <p:spPr>
          <a:xfrm>
            <a:off x="9278915" y="3910949"/>
            <a:ext cx="8355581" cy="1201069"/>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Positivity rate by culture or PCR</a:t>
            </a:r>
          </a:p>
        </p:txBody>
      </p:sp>
      <p:grpSp>
        <p:nvGrpSpPr>
          <p:cNvPr id="17" name="Group 16">
            <a:extLst>
              <a:ext uri="{FF2B5EF4-FFF2-40B4-BE49-F238E27FC236}">
                <a16:creationId xmlns:a16="http://schemas.microsoft.com/office/drawing/2014/main" id="{E2C417B9-D8DE-1B39-FAE9-C054B764ACBA}"/>
              </a:ext>
            </a:extLst>
          </p:cNvPr>
          <p:cNvGrpSpPr/>
          <p:nvPr/>
        </p:nvGrpSpPr>
        <p:grpSpPr>
          <a:xfrm>
            <a:off x="902323" y="5479432"/>
            <a:ext cx="8026397" cy="1783325"/>
            <a:chOff x="902323" y="5479432"/>
            <a:chExt cx="8026397" cy="1783325"/>
          </a:xfrm>
        </p:grpSpPr>
        <p:sp>
          <p:nvSpPr>
            <p:cNvPr id="12" name="Rectangle 11">
              <a:extLst>
                <a:ext uri="{FF2B5EF4-FFF2-40B4-BE49-F238E27FC236}">
                  <a16:creationId xmlns:a16="http://schemas.microsoft.com/office/drawing/2014/main" id="{A9A455FD-A299-B614-AC65-A0C782B7B7EC}"/>
                </a:ext>
              </a:extLst>
            </p:cNvPr>
            <p:cNvSpPr/>
            <p:nvPr/>
          </p:nvSpPr>
          <p:spPr>
            <a:xfrm>
              <a:off x="902324" y="5479432"/>
              <a:ext cx="8026396" cy="1783325"/>
            </a:xfrm>
            <a:prstGeom prst="rect">
              <a:avLst/>
            </a:prstGeom>
            <a:solidFill>
              <a:srgbClr val="FFF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3" name="Straight Connector 12">
              <a:extLst>
                <a:ext uri="{FF2B5EF4-FFF2-40B4-BE49-F238E27FC236}">
                  <a16:creationId xmlns:a16="http://schemas.microsoft.com/office/drawing/2014/main" id="{3D976580-ECEC-456C-19C9-A5F9ABC738A7}"/>
                </a:ext>
              </a:extLst>
            </p:cNvPr>
            <p:cNvCxnSpPr>
              <a:cxnSpLocks/>
            </p:cNvCxnSpPr>
            <p:nvPr/>
          </p:nvCxnSpPr>
          <p:spPr>
            <a:xfrm>
              <a:off x="1431543" y="6319838"/>
              <a:ext cx="6932972" cy="16927"/>
            </a:xfrm>
            <a:prstGeom prst="line">
              <a:avLst/>
            </a:prstGeom>
            <a:ln w="57150">
              <a:solidFill>
                <a:srgbClr val="4DB1A9"/>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01890C5-625A-ECF0-A284-60972745023F}"/>
                </a:ext>
              </a:extLst>
            </p:cNvPr>
            <p:cNvSpPr txBox="1"/>
            <p:nvPr/>
          </p:nvSpPr>
          <p:spPr>
            <a:xfrm>
              <a:off x="902323" y="6524153"/>
              <a:ext cx="7923197" cy="523194"/>
            </a:xfrm>
            <a:prstGeom prst="rect">
              <a:avLst/>
            </a:prstGeom>
            <a:noFill/>
          </p:spPr>
          <p:txBody>
            <a:bodyPr wrap="square" rtlCol="0">
              <a:spAutoFit/>
            </a:bodyPr>
            <a:lstStyle/>
            <a:p>
              <a:pPr algn="ctr"/>
              <a:r>
                <a:rPr lang="en-US" sz="2600" dirty="0">
                  <a:solidFill>
                    <a:schemeClr val="tx1">
                      <a:lumMod val="95000"/>
                      <a:lumOff val="5000"/>
                    </a:schemeClr>
                  </a:solidFill>
                  <a:latin typeface="Atkinson Hyperlegible" panose="020B0604020202020204" charset="0"/>
                </a:rPr>
                <a:t>Number of cases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tested by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RDT</a:t>
              </a:r>
              <a:endPar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9" name="TextBox 18">
              <a:extLst>
                <a:ext uri="{FF2B5EF4-FFF2-40B4-BE49-F238E27FC236}">
                  <a16:creationId xmlns:a16="http://schemas.microsoft.com/office/drawing/2014/main" id="{A37BA630-ADD8-6697-B7D6-7B549A91F583}"/>
                </a:ext>
              </a:extLst>
            </p:cNvPr>
            <p:cNvSpPr txBox="1"/>
            <p:nvPr/>
          </p:nvSpPr>
          <p:spPr>
            <a:xfrm>
              <a:off x="1005521" y="5725899"/>
              <a:ext cx="7923197" cy="523205"/>
            </a:xfrm>
            <a:prstGeom prst="rect">
              <a:avLst/>
            </a:prstGeom>
            <a:noFill/>
          </p:spPr>
          <p:txBody>
            <a:bodyPr wrap="square" rtlCol="0">
              <a:spAutoFit/>
            </a:bodyPr>
            <a:lstStyle/>
            <a:p>
              <a:pPr algn="ctr"/>
              <a:r>
                <a:rPr lang="en-US" sz="2600" dirty="0">
                  <a:solidFill>
                    <a:schemeClr val="tx1">
                      <a:lumMod val="95000"/>
                      <a:lumOff val="5000"/>
                    </a:schemeClr>
                  </a:solidFill>
                  <a:latin typeface="Atkinson Hyperlegible" panose="020B0604020202020204" charset="0"/>
                </a:rPr>
                <a:t>Number of cases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tested positive by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RDT</a:t>
              </a:r>
              <a:endPar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18" name="Group 17">
            <a:extLst>
              <a:ext uri="{FF2B5EF4-FFF2-40B4-BE49-F238E27FC236}">
                <a16:creationId xmlns:a16="http://schemas.microsoft.com/office/drawing/2014/main" id="{3D24601E-F81C-7C2D-9D33-C6AB81891AA1}"/>
              </a:ext>
            </a:extLst>
          </p:cNvPr>
          <p:cNvGrpSpPr/>
          <p:nvPr/>
        </p:nvGrpSpPr>
        <p:grpSpPr>
          <a:xfrm>
            <a:off x="9241266" y="5412743"/>
            <a:ext cx="8430879" cy="1850014"/>
            <a:chOff x="9241266" y="5412743"/>
            <a:chExt cx="8430879" cy="1850014"/>
          </a:xfrm>
        </p:grpSpPr>
        <p:sp>
          <p:nvSpPr>
            <p:cNvPr id="20" name="Rectangle 19">
              <a:extLst>
                <a:ext uri="{FF2B5EF4-FFF2-40B4-BE49-F238E27FC236}">
                  <a16:creationId xmlns:a16="http://schemas.microsoft.com/office/drawing/2014/main" id="{6684B0C7-6A0A-26D4-C63C-CD37C84C1673}"/>
                </a:ext>
              </a:extLst>
            </p:cNvPr>
            <p:cNvSpPr/>
            <p:nvPr/>
          </p:nvSpPr>
          <p:spPr>
            <a:xfrm>
              <a:off x="9278915" y="5412743"/>
              <a:ext cx="8393230" cy="1850014"/>
            </a:xfrm>
            <a:prstGeom prst="rect">
              <a:avLst/>
            </a:prstGeom>
            <a:solidFill>
              <a:srgbClr val="FFF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1" name="Straight Connector 20">
              <a:extLst>
                <a:ext uri="{FF2B5EF4-FFF2-40B4-BE49-F238E27FC236}">
                  <a16:creationId xmlns:a16="http://schemas.microsoft.com/office/drawing/2014/main" id="{733EA757-CA79-D5A1-7CB7-4ADE4708F0B7}"/>
                </a:ext>
              </a:extLst>
            </p:cNvPr>
            <p:cNvCxnSpPr>
              <a:cxnSpLocks/>
              <a:stCxn id="20" idx="1"/>
              <a:endCxn id="20" idx="3"/>
            </p:cNvCxnSpPr>
            <p:nvPr/>
          </p:nvCxnSpPr>
          <p:spPr>
            <a:xfrm>
              <a:off x="9278915" y="6337750"/>
              <a:ext cx="8393230" cy="0"/>
            </a:xfrm>
            <a:prstGeom prst="line">
              <a:avLst/>
            </a:prstGeom>
            <a:ln w="57150">
              <a:solidFill>
                <a:srgbClr val="4DB1A9"/>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B964382-F851-DFBF-43B5-2BE491706729}"/>
                </a:ext>
              </a:extLst>
            </p:cNvPr>
            <p:cNvSpPr txBox="1"/>
            <p:nvPr/>
          </p:nvSpPr>
          <p:spPr>
            <a:xfrm>
              <a:off x="9928857" y="6497837"/>
              <a:ext cx="7530831" cy="523220"/>
            </a:xfrm>
            <a:prstGeom prst="rect">
              <a:avLst/>
            </a:prstGeom>
            <a:noFill/>
          </p:spPr>
          <p:txBody>
            <a:bodyPr wrap="square" rtlCol="0">
              <a:spAutoFit/>
            </a:bodyPr>
            <a:lstStyle/>
            <a:p>
              <a:pPr algn="ctr"/>
              <a:r>
                <a:rPr lang="en-US" sz="2600" dirty="0">
                  <a:solidFill>
                    <a:schemeClr val="tx1">
                      <a:lumMod val="95000"/>
                      <a:lumOff val="5000"/>
                    </a:schemeClr>
                  </a:solidFill>
                  <a:latin typeface="Atkinson Hyperlegible" panose="020B0604020202020204" charset="0"/>
                </a:rPr>
                <a:t>Number of cases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tested by culture or PCR</a:t>
              </a:r>
              <a:endPar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3" name="TextBox 22">
              <a:extLst>
                <a:ext uri="{FF2B5EF4-FFF2-40B4-BE49-F238E27FC236}">
                  <a16:creationId xmlns:a16="http://schemas.microsoft.com/office/drawing/2014/main" id="{E963072E-C11A-FDE0-DD24-765F009DC5D6}"/>
                </a:ext>
              </a:extLst>
            </p:cNvPr>
            <p:cNvSpPr txBox="1"/>
            <p:nvPr/>
          </p:nvSpPr>
          <p:spPr>
            <a:xfrm>
              <a:off x="9241266" y="5665557"/>
              <a:ext cx="8393230" cy="523220"/>
            </a:xfrm>
            <a:prstGeom prst="rect">
              <a:avLst/>
            </a:prstGeom>
            <a:noFill/>
          </p:spPr>
          <p:txBody>
            <a:bodyPr wrap="square" rtlCol="0">
              <a:spAutoFit/>
            </a:bodyPr>
            <a:lstStyle/>
            <a:p>
              <a:pPr algn="ctr"/>
              <a:r>
                <a:rPr lang="en-US" sz="2600" dirty="0">
                  <a:solidFill>
                    <a:schemeClr val="tx1">
                      <a:lumMod val="95000"/>
                      <a:lumOff val="5000"/>
                    </a:schemeClr>
                  </a:solidFill>
                  <a:latin typeface="Atkinson Hyperlegible" panose="020B0604020202020204" charset="0"/>
                </a:rPr>
                <a:t>Number of cases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tested positive by culture or PCR</a:t>
              </a:r>
            </a:p>
          </p:txBody>
        </p:sp>
      </p:grpSp>
      <p:sp>
        <p:nvSpPr>
          <p:cNvPr id="29" name="TextBox 28">
            <a:extLst>
              <a:ext uri="{FF2B5EF4-FFF2-40B4-BE49-F238E27FC236}">
                <a16:creationId xmlns:a16="http://schemas.microsoft.com/office/drawing/2014/main" id="{15C6CAF1-D17C-EBCE-F2BD-7285870AD7AC}"/>
              </a:ext>
            </a:extLst>
          </p:cNvPr>
          <p:cNvSpPr txBox="1"/>
          <p:nvPr/>
        </p:nvSpPr>
        <p:spPr>
          <a:xfrm>
            <a:off x="1708775" y="7716409"/>
            <a:ext cx="15321150" cy="1723549"/>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en-US" sz="30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Interpretation</a:t>
            </a:r>
          </a:p>
          <a:p>
            <a:pPr marL="457200"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Compare </a:t>
            </a:r>
            <a:r>
              <a:rPr lang="en-US" sz="2800" dirty="0">
                <a:solidFill>
                  <a:srgbClr val="009999"/>
                </a:solidFill>
                <a:latin typeface="Atkinson Hyperlegible Bold" panose="020B0604020202020204" charset="0"/>
              </a:rPr>
              <a:t>trends in positivity rates </a:t>
            </a:r>
            <a:r>
              <a:rPr lang="en-US" sz="2800" dirty="0">
                <a:solidFill>
                  <a:prstClr val="black"/>
                </a:solidFill>
                <a:latin typeface="Atkinson Hyperlegible" panose="020B0604020202020204" charset="0"/>
              </a:rPr>
              <a:t>with the epidemic curve </a:t>
            </a:r>
          </a:p>
          <a:p>
            <a:pPr marL="914400" lvl="1" indent="-457200">
              <a:spcAft>
                <a:spcPts val="1200"/>
              </a:spcAft>
              <a:buClr>
                <a:srgbClr val="009999"/>
              </a:buClr>
              <a:buFont typeface="Courier New" panose="02070309020205020404" pitchFamily="49" charset="0"/>
              <a:buChar char="o"/>
            </a:pPr>
            <a:r>
              <a:rPr lang="en-US" sz="2800" dirty="0">
                <a:solidFill>
                  <a:prstClr val="black"/>
                </a:solidFill>
                <a:latin typeface="Atkinson Hyperlegible" panose="020B0604020202020204" charset="0"/>
              </a:rPr>
              <a:t>Interpret cholera outbreak trends compared to trends in other diseases causing AWD</a:t>
            </a:r>
          </a:p>
        </p:txBody>
      </p:sp>
      <p:sp>
        <p:nvSpPr>
          <p:cNvPr id="4" name="Slide Number Placeholder 3">
            <a:extLst>
              <a:ext uri="{FF2B5EF4-FFF2-40B4-BE49-F238E27FC236}">
                <a16:creationId xmlns:a16="http://schemas.microsoft.com/office/drawing/2014/main" id="{811C6713-96AA-F98B-B2E1-38C9A90FF94D}"/>
              </a:ext>
            </a:extLst>
          </p:cNvPr>
          <p:cNvSpPr>
            <a:spLocks noGrp="1"/>
          </p:cNvSpPr>
          <p:nvPr>
            <p:ph type="sldNum" sz="quarter" idx="12"/>
          </p:nvPr>
        </p:nvSpPr>
        <p:spPr>
          <a:xfrm>
            <a:off x="15394166" y="9502023"/>
            <a:ext cx="2133600" cy="365125"/>
          </a:xfrm>
        </p:spPr>
        <p:txBody>
          <a:bodyPr/>
          <a:lstStyle/>
          <a:p>
            <a:fld id="{B6F15528-21DE-4FAA-801E-634DDDAF4B2B}" type="slidenum">
              <a:rPr lang="en-US" smtClean="0"/>
              <a:pPr/>
              <a:t>25</a:t>
            </a:fld>
            <a:endParaRPr lang="en-US" dirty="0"/>
          </a:p>
        </p:txBody>
      </p:sp>
    </p:spTree>
    <p:extLst>
      <p:ext uri="{BB962C8B-B14F-4D97-AF65-F5344CB8AC3E}">
        <p14:creationId xmlns:p14="http://schemas.microsoft.com/office/powerpoint/2010/main" val="106678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697BA121-4734-25A0-8AE6-5F5C5211BD7A}"/>
              </a:ext>
            </a:extLst>
          </p:cNvPr>
          <p:cNvSpPr/>
          <p:nvPr/>
        </p:nvSpPr>
        <p:spPr>
          <a:xfrm>
            <a:off x="1796716" y="2371641"/>
            <a:ext cx="14694567" cy="113234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3" name="Freeform 8">
            <a:extLst>
              <a:ext uri="{FF2B5EF4-FFF2-40B4-BE49-F238E27FC236}">
                <a16:creationId xmlns:a16="http://schemas.microsoft.com/office/drawing/2014/main" id="{D18B61B7-80B1-95F9-5507-6947E444FEC2}"/>
              </a:ext>
            </a:extLst>
          </p:cNvPr>
          <p:cNvSpPr/>
          <p:nvPr/>
        </p:nvSpPr>
        <p:spPr>
          <a:xfrm>
            <a:off x="-381000" y="-239946"/>
            <a:ext cx="9669379"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915734" y="553350"/>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Interpretation</a:t>
            </a:r>
          </a:p>
        </p:txBody>
      </p:sp>
      <p:sp>
        <p:nvSpPr>
          <p:cNvPr id="2" name="TextBox 1">
            <a:extLst>
              <a:ext uri="{FF2B5EF4-FFF2-40B4-BE49-F238E27FC236}">
                <a16:creationId xmlns:a16="http://schemas.microsoft.com/office/drawing/2014/main" id="{A447FF15-066B-C7B4-143C-41B8FE959E90}"/>
              </a:ext>
            </a:extLst>
          </p:cNvPr>
          <p:cNvSpPr txBox="1"/>
          <p:nvPr/>
        </p:nvSpPr>
        <p:spPr>
          <a:xfrm>
            <a:off x="5165886" y="7139140"/>
            <a:ext cx="11325398" cy="2739211"/>
          </a:xfrm>
          <a:prstGeom prst="rect">
            <a:avLst/>
          </a:prstGeom>
          <a:noFill/>
        </p:spPr>
        <p:txBody>
          <a:bodyPr wrap="square" rtlCol="0">
            <a:spAutoFit/>
          </a:bodyPr>
          <a:lstStyle/>
          <a:p>
            <a:pPr marL="457200" indent="-457200">
              <a:spcAft>
                <a:spcPts val="1800"/>
              </a:spcAft>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Contextual information</a:t>
            </a:r>
          </a:p>
          <a:p>
            <a:pPr marL="914400" lvl="1" indent="-457200">
              <a:spcAft>
                <a:spcPts val="600"/>
              </a:spcAft>
              <a:buClr>
                <a:srgbClr val="009999"/>
              </a:buClr>
              <a:buFont typeface="Arial" panose="020B0604020202020204" pitchFamily="34" charset="0"/>
              <a:buChar char="•"/>
            </a:pPr>
            <a:r>
              <a:rPr lang="en-US" sz="2800" dirty="0">
                <a:latin typeface="Atkinson Hyperlegible" panose="020B0604020202020204" charset="0"/>
              </a:rPr>
              <a:t>Surveillance performance indicators</a:t>
            </a:r>
          </a:p>
          <a:p>
            <a:pPr marL="914400" lvl="1" indent="-457200">
              <a:spcAft>
                <a:spcPts val="600"/>
              </a:spcAft>
              <a:buClr>
                <a:srgbClr val="009999"/>
              </a:buClr>
              <a:buFont typeface="Arial" panose="020B0604020202020204" pitchFamily="34" charset="0"/>
              <a:buChar char="•"/>
            </a:pPr>
            <a:r>
              <a:rPr lang="en-US" sz="2800" dirty="0">
                <a:latin typeface="Atkinson Hyperlegible" panose="020B0604020202020204" charset="0"/>
              </a:rPr>
              <a:t>Affected and at-risk geographic areas</a:t>
            </a:r>
          </a:p>
          <a:p>
            <a:pPr marL="914400" lvl="1" indent="-457200">
              <a:spcAft>
                <a:spcPts val="600"/>
              </a:spcAft>
              <a:buClr>
                <a:srgbClr val="009999"/>
              </a:buClr>
              <a:buFont typeface="Arial" panose="020B0604020202020204" pitchFamily="34" charset="0"/>
              <a:buChar char="•"/>
            </a:pPr>
            <a:r>
              <a:rPr lang="en-US" sz="2800" dirty="0">
                <a:latin typeface="Atkinson Hyperlegible" panose="020B0604020202020204" charset="0"/>
              </a:rPr>
              <a:t>Affected and at-risk populations</a:t>
            </a:r>
          </a:p>
          <a:p>
            <a:pPr marL="914400" lvl="1" indent="-457200">
              <a:spcAft>
                <a:spcPts val="600"/>
              </a:spcAft>
              <a:buClr>
                <a:srgbClr val="009999"/>
              </a:buClr>
              <a:buFont typeface="Arial" panose="020B0604020202020204" pitchFamily="34" charset="0"/>
              <a:buChar char="•"/>
            </a:pPr>
            <a:r>
              <a:rPr lang="en-US" sz="2800" dirty="0">
                <a:latin typeface="Atkinson Hyperlegible" panose="020B0604020202020204" charset="0"/>
              </a:rPr>
              <a:t>Interventions implemented</a:t>
            </a:r>
          </a:p>
        </p:txBody>
      </p:sp>
      <p:sp>
        <p:nvSpPr>
          <p:cNvPr id="8" name="TextBox 7">
            <a:extLst>
              <a:ext uri="{FF2B5EF4-FFF2-40B4-BE49-F238E27FC236}">
                <a16:creationId xmlns:a16="http://schemas.microsoft.com/office/drawing/2014/main" id="{2E638E55-0AA6-010C-6A32-8D742609A0E1}"/>
              </a:ext>
            </a:extLst>
          </p:cNvPr>
          <p:cNvSpPr txBox="1"/>
          <p:nvPr/>
        </p:nvSpPr>
        <p:spPr>
          <a:xfrm>
            <a:off x="1796716" y="2703834"/>
            <a:ext cx="1469456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F</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indings</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of the analysis interpreted on a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weekly basis</a:t>
            </a:r>
          </a:p>
        </p:txBody>
      </p:sp>
      <p:grpSp>
        <p:nvGrpSpPr>
          <p:cNvPr id="21" name="Group 20">
            <a:extLst>
              <a:ext uri="{FF2B5EF4-FFF2-40B4-BE49-F238E27FC236}">
                <a16:creationId xmlns:a16="http://schemas.microsoft.com/office/drawing/2014/main" id="{EEDC08AD-517D-6757-7738-79F9D7B2A295}"/>
              </a:ext>
            </a:extLst>
          </p:cNvPr>
          <p:cNvGrpSpPr/>
          <p:nvPr/>
        </p:nvGrpSpPr>
        <p:grpSpPr>
          <a:xfrm>
            <a:off x="2684294" y="4191176"/>
            <a:ext cx="11187349" cy="2219325"/>
            <a:chOff x="2684294" y="4191176"/>
            <a:chExt cx="11187349" cy="2219325"/>
          </a:xfrm>
        </p:grpSpPr>
        <p:sp>
          <p:nvSpPr>
            <p:cNvPr id="4" name="TextBox 3">
              <a:extLst>
                <a:ext uri="{FF2B5EF4-FFF2-40B4-BE49-F238E27FC236}">
                  <a16:creationId xmlns:a16="http://schemas.microsoft.com/office/drawing/2014/main" id="{ECEF43A5-91BD-80CA-D7BA-7B58F26B9398}"/>
                </a:ext>
              </a:extLst>
            </p:cNvPr>
            <p:cNvSpPr txBox="1"/>
            <p:nvPr/>
          </p:nvSpPr>
          <p:spPr>
            <a:xfrm>
              <a:off x="4762500" y="4698317"/>
              <a:ext cx="9109143" cy="1246495"/>
            </a:xfrm>
            <a:prstGeom prst="rect">
              <a:avLst/>
            </a:prstGeom>
            <a:noFill/>
          </p:spPr>
          <p:txBody>
            <a:bodyPr wrap="square" rtlCol="0">
              <a:spAutoFit/>
            </a:bodyPr>
            <a:lstStyle/>
            <a:p>
              <a:pPr marL="914400" lvl="1" indent="-457200">
                <a:spcAft>
                  <a:spcPts val="1800"/>
                </a:spcAft>
                <a:buClr>
                  <a:srgbClr val="009999"/>
                </a:buClr>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Why have the observed trends occurred?</a:t>
              </a:r>
            </a:p>
            <a:p>
              <a:pPr marL="914400" lvl="1" indent="-457200">
                <a:spcAft>
                  <a:spcPts val="1200"/>
                </a:spcAft>
                <a:buClr>
                  <a:srgbClr val="009999"/>
                </a:buClr>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What does this imply for interventions?</a:t>
              </a:r>
            </a:p>
          </p:txBody>
        </p:sp>
        <p:pic>
          <p:nvPicPr>
            <p:cNvPr id="18" name="Picture 17">
              <a:extLst>
                <a:ext uri="{FF2B5EF4-FFF2-40B4-BE49-F238E27FC236}">
                  <a16:creationId xmlns:a16="http://schemas.microsoft.com/office/drawing/2014/main" id="{175FF616-E738-AA0A-12AD-36D6B872C9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4294" y="4191176"/>
              <a:ext cx="2400300" cy="2219325"/>
            </a:xfrm>
            <a:prstGeom prst="rect">
              <a:avLst/>
            </a:prstGeom>
          </p:spPr>
        </p:pic>
      </p:grpSp>
      <p:pic>
        <p:nvPicPr>
          <p:cNvPr id="9" name="Picture 8">
            <a:extLst>
              <a:ext uri="{FF2B5EF4-FFF2-40B4-BE49-F238E27FC236}">
                <a16:creationId xmlns:a16="http://schemas.microsoft.com/office/drawing/2014/main" id="{AEE3E122-9D4F-E5AD-1B88-F3F1E4077C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8764" y="7478051"/>
            <a:ext cx="2352675" cy="2400300"/>
          </a:xfrm>
          <a:prstGeom prst="rect">
            <a:avLst/>
          </a:prstGeom>
        </p:spPr>
      </p:pic>
      <p:sp>
        <p:nvSpPr>
          <p:cNvPr id="6" name="Slide Number Placeholder 5">
            <a:extLst>
              <a:ext uri="{FF2B5EF4-FFF2-40B4-BE49-F238E27FC236}">
                <a16:creationId xmlns:a16="http://schemas.microsoft.com/office/drawing/2014/main" id="{7CFA4E50-06F8-64C5-888D-33291842E2E5}"/>
              </a:ext>
            </a:extLst>
          </p:cNvPr>
          <p:cNvSpPr>
            <a:spLocks noGrp="1"/>
          </p:cNvSpPr>
          <p:nvPr>
            <p:ph type="sldNum" sz="quarter" idx="12"/>
          </p:nvPr>
        </p:nvSpPr>
        <p:spPr>
          <a:xfrm>
            <a:off x="15424483" y="9513226"/>
            <a:ext cx="2133600" cy="365125"/>
          </a:xfrm>
        </p:spPr>
        <p:txBody>
          <a:bodyPr/>
          <a:lstStyle/>
          <a:p>
            <a:fld id="{B6F15528-21DE-4FAA-801E-634DDDAF4B2B}" type="slidenum">
              <a:rPr lang="en-US" smtClean="0"/>
              <a:pPr/>
              <a:t>26</a:t>
            </a:fld>
            <a:endParaRPr lang="en-US" dirty="0"/>
          </a:p>
        </p:txBody>
      </p:sp>
    </p:spTree>
    <p:extLst>
      <p:ext uri="{BB962C8B-B14F-4D97-AF65-F5344CB8AC3E}">
        <p14:creationId xmlns:p14="http://schemas.microsoft.com/office/powerpoint/2010/main" val="3269433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83650" y="532991"/>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Outbreak deterioration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4" name="Freeform 4">
            <a:extLst>
              <a:ext uri="{FF2B5EF4-FFF2-40B4-BE49-F238E27FC236}">
                <a16:creationId xmlns:a16="http://schemas.microsoft.com/office/drawing/2014/main" id="{E5126171-4236-0509-1DEC-A753CBACC400}"/>
              </a:ext>
            </a:extLst>
          </p:cNvPr>
          <p:cNvSpPr/>
          <p:nvPr/>
        </p:nvSpPr>
        <p:spPr>
          <a:xfrm>
            <a:off x="1862013" y="2382288"/>
            <a:ext cx="14668624" cy="110021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5" name="TextBox 4">
            <a:extLst>
              <a:ext uri="{FF2B5EF4-FFF2-40B4-BE49-F238E27FC236}">
                <a16:creationId xmlns:a16="http://schemas.microsoft.com/office/drawing/2014/main" id="{95F1A125-6382-C9A7-5B58-3ED5ACC2522F}"/>
              </a:ext>
            </a:extLst>
          </p:cNvPr>
          <p:cNvSpPr txBox="1"/>
          <p:nvPr/>
        </p:nvSpPr>
        <p:spPr>
          <a:xfrm>
            <a:off x="1862013" y="2685989"/>
            <a:ext cx="14563974" cy="523220"/>
          </a:xfrm>
          <a:prstGeom prst="rect">
            <a:avLst/>
          </a:prstGeom>
          <a:noFill/>
        </p:spPr>
        <p:txBody>
          <a:bodyPr wrap="square" rtlCol="0">
            <a:spAutoFit/>
          </a:bodyPr>
          <a:lstStyle/>
          <a:p>
            <a:pPr algn="ct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deterioration of an outbreak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may be detected as part of the weekly analysis </a:t>
            </a:r>
          </a:p>
        </p:txBody>
      </p:sp>
      <p:sp>
        <p:nvSpPr>
          <p:cNvPr id="6" name="TextBox 5">
            <a:extLst>
              <a:ext uri="{FF2B5EF4-FFF2-40B4-BE49-F238E27FC236}">
                <a16:creationId xmlns:a16="http://schemas.microsoft.com/office/drawing/2014/main" id="{4E6D5D22-80CC-0363-FDF6-DC39E671F438}"/>
              </a:ext>
            </a:extLst>
          </p:cNvPr>
          <p:cNvSpPr txBox="1"/>
          <p:nvPr/>
        </p:nvSpPr>
        <p:spPr>
          <a:xfrm>
            <a:off x="2752725" y="4151446"/>
            <a:ext cx="17716500" cy="553998"/>
          </a:xfrm>
          <a:prstGeom prst="rect">
            <a:avLst/>
          </a:prstGeom>
          <a:noFill/>
        </p:spPr>
        <p:txBody>
          <a:bodyPr wrap="square" rtlCol="0">
            <a:spAutoFit/>
          </a:bodyPr>
          <a:lstStyle/>
          <a:p>
            <a:pPr marL="457200" indent="-457200">
              <a:spcAft>
                <a:spcPts val="1200"/>
              </a:spcAft>
              <a:buBlip>
                <a:blip r:embed="rId3"/>
              </a:buBlip>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Epidemiological situation worsens </a:t>
            </a:r>
            <a:r>
              <a:rPr lang="en-US" sz="2800" dirty="0">
                <a:solidFill>
                  <a:prstClr val="black"/>
                </a:solidFill>
                <a:latin typeface="Atkinson Hyperlegible" panose="020B0604020202020204" charset="0"/>
              </a:rPr>
              <a:t>over at least 2 consecutive weeks</a:t>
            </a:r>
          </a:p>
        </p:txBody>
      </p:sp>
      <p:sp>
        <p:nvSpPr>
          <p:cNvPr id="8" name="TextBox 7">
            <a:extLst>
              <a:ext uri="{FF2B5EF4-FFF2-40B4-BE49-F238E27FC236}">
                <a16:creationId xmlns:a16="http://schemas.microsoft.com/office/drawing/2014/main" id="{9203E123-FBF5-E24D-A2CE-5B82F16A266E}"/>
              </a:ext>
            </a:extLst>
          </p:cNvPr>
          <p:cNvSpPr txBox="1"/>
          <p:nvPr/>
        </p:nvSpPr>
        <p:spPr>
          <a:xfrm>
            <a:off x="4688734" y="4846623"/>
            <a:ext cx="9816727" cy="2862322"/>
          </a:xfrm>
          <a:prstGeom prst="rect">
            <a:avLst/>
          </a:prstGeom>
          <a:noFill/>
        </p:spPr>
        <p:txBody>
          <a:bodyPr wrap="square">
            <a:spAutoFit/>
          </a:bodyPr>
          <a:lstStyle/>
          <a:p>
            <a:pPr marL="914400" lvl="1"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Marked increase in weekly </a:t>
            </a:r>
            <a:r>
              <a:rPr lang="en-US" sz="2800" dirty="0">
                <a:solidFill>
                  <a:schemeClr val="tx1">
                    <a:lumMod val="95000"/>
                    <a:lumOff val="5000"/>
                  </a:schemeClr>
                </a:solidFill>
                <a:latin typeface="Atkinson Hyperlegible Bold" panose="020B0604020202020204" charset="0"/>
              </a:rPr>
              <a:t>incidence</a:t>
            </a:r>
          </a:p>
          <a:p>
            <a:pPr marL="914400" lvl="1" indent="-457200">
              <a:spcAft>
                <a:spcPts val="12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Bold" panose="020B0604020202020204" charset="0"/>
              </a:rPr>
              <a:t>Spatial extension </a:t>
            </a:r>
            <a:r>
              <a:rPr lang="en-US" sz="2800" dirty="0">
                <a:solidFill>
                  <a:prstClr val="black"/>
                </a:solidFill>
                <a:latin typeface="Atkinson Hyperlegible" panose="020B0604020202020204" charset="0"/>
              </a:rPr>
              <a:t>of the outbreak</a:t>
            </a:r>
          </a:p>
          <a:p>
            <a:pPr marL="914400" lvl="1"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Marked increase in </a:t>
            </a:r>
            <a:r>
              <a:rPr lang="en-US" sz="2800" dirty="0">
                <a:solidFill>
                  <a:schemeClr val="tx1">
                    <a:lumMod val="95000"/>
                    <a:lumOff val="5000"/>
                  </a:schemeClr>
                </a:solidFill>
                <a:latin typeface="Atkinson Hyperlegible Bold" panose="020B0604020202020204" charset="0"/>
              </a:rPr>
              <a:t>CFR</a:t>
            </a:r>
          </a:p>
          <a:p>
            <a:pPr marL="914400" lvl="1"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Marked increase in the number of </a:t>
            </a:r>
            <a:r>
              <a:rPr lang="en-US" sz="2800" dirty="0">
                <a:solidFill>
                  <a:schemeClr val="tx1">
                    <a:lumMod val="95000"/>
                    <a:lumOff val="5000"/>
                  </a:schemeClr>
                </a:solidFill>
                <a:latin typeface="Atkinson Hyperlegible Bold" panose="020B0604020202020204" charset="0"/>
              </a:rPr>
              <a:t>community deaths </a:t>
            </a:r>
          </a:p>
          <a:p>
            <a:pPr marL="914400" lvl="1"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Shift in the </a:t>
            </a:r>
            <a:r>
              <a:rPr lang="en-US" sz="2800" dirty="0">
                <a:solidFill>
                  <a:schemeClr val="tx1">
                    <a:lumMod val="95000"/>
                    <a:lumOff val="5000"/>
                  </a:schemeClr>
                </a:solidFill>
                <a:latin typeface="Atkinson Hyperlegible Bold" panose="020B0604020202020204" charset="0"/>
              </a:rPr>
              <a:t>socio-demographic profile </a:t>
            </a:r>
            <a:r>
              <a:rPr lang="en-US" sz="2800" dirty="0">
                <a:solidFill>
                  <a:prstClr val="black"/>
                </a:solidFill>
                <a:latin typeface="Atkinson Hyperlegible" panose="020B0604020202020204" charset="0"/>
              </a:rPr>
              <a:t>of cases</a:t>
            </a:r>
            <a:endParaRPr lang="en-US" sz="2800" dirty="0"/>
          </a:p>
        </p:txBody>
      </p:sp>
      <p:grpSp>
        <p:nvGrpSpPr>
          <p:cNvPr id="11" name="Group 10">
            <a:extLst>
              <a:ext uri="{FF2B5EF4-FFF2-40B4-BE49-F238E27FC236}">
                <a16:creationId xmlns:a16="http://schemas.microsoft.com/office/drawing/2014/main" id="{6C531AA9-9FE1-3204-0DFE-02E80C311F82}"/>
              </a:ext>
            </a:extLst>
          </p:cNvPr>
          <p:cNvGrpSpPr/>
          <p:nvPr/>
        </p:nvGrpSpPr>
        <p:grpSpPr>
          <a:xfrm>
            <a:off x="3262482" y="8179720"/>
            <a:ext cx="11940964" cy="1299470"/>
            <a:chOff x="3262482" y="8179720"/>
            <a:chExt cx="11940964" cy="1299470"/>
          </a:xfrm>
        </p:grpSpPr>
        <p:pic>
          <p:nvPicPr>
            <p:cNvPr id="9" name="Picture 8">
              <a:extLst>
                <a:ext uri="{FF2B5EF4-FFF2-40B4-BE49-F238E27FC236}">
                  <a16:creationId xmlns:a16="http://schemas.microsoft.com/office/drawing/2014/main" id="{1E3455D5-5113-313F-08A2-06B42987E1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2482" y="8179720"/>
              <a:ext cx="11940964" cy="1299470"/>
            </a:xfrm>
            <a:prstGeom prst="rect">
              <a:avLst/>
            </a:prstGeom>
          </p:spPr>
        </p:pic>
        <p:sp>
          <p:nvSpPr>
            <p:cNvPr id="14" name="TextBox 13">
              <a:extLst>
                <a:ext uri="{FF2B5EF4-FFF2-40B4-BE49-F238E27FC236}">
                  <a16:creationId xmlns:a16="http://schemas.microsoft.com/office/drawing/2014/main" id="{41036DF5-013F-6B94-5B41-9FC80A54744A}"/>
                </a:ext>
              </a:extLst>
            </p:cNvPr>
            <p:cNvSpPr txBox="1"/>
            <p:nvPr/>
          </p:nvSpPr>
          <p:spPr>
            <a:xfrm>
              <a:off x="3609766" y="8567845"/>
              <a:ext cx="11037095" cy="523220"/>
            </a:xfrm>
            <a:prstGeom prst="rect">
              <a:avLst/>
            </a:prstGeom>
            <a:noFill/>
          </p:spPr>
          <p:txBody>
            <a:bodyPr wrap="square">
              <a:spAutoFit/>
            </a:bodyPr>
            <a:lstStyle/>
            <a:p>
              <a:pPr algn="ctr">
                <a:spcAft>
                  <a:spcPts val="1200"/>
                </a:spcAft>
                <a:buClr>
                  <a:srgbClr val="009999"/>
                </a:buCl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Outbreak response to be strengthened and adapted </a:t>
              </a:r>
            </a:p>
          </p:txBody>
        </p:sp>
      </p:grpSp>
      <p:pic>
        <p:nvPicPr>
          <p:cNvPr id="16" name="Picture 15">
            <a:extLst>
              <a:ext uri="{FF2B5EF4-FFF2-40B4-BE49-F238E27FC236}">
                <a16:creationId xmlns:a16="http://schemas.microsoft.com/office/drawing/2014/main" id="{6857DCAE-6846-8F3A-7EE0-4599A13EA4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2482" y="5027197"/>
            <a:ext cx="1500018" cy="2067010"/>
          </a:xfrm>
          <a:prstGeom prst="rect">
            <a:avLst/>
          </a:prstGeom>
        </p:spPr>
      </p:pic>
      <p:sp>
        <p:nvSpPr>
          <p:cNvPr id="7" name="Slide Number Placeholder 6">
            <a:extLst>
              <a:ext uri="{FF2B5EF4-FFF2-40B4-BE49-F238E27FC236}">
                <a16:creationId xmlns:a16="http://schemas.microsoft.com/office/drawing/2014/main" id="{752C969B-3204-04BA-097B-458F6F441BBD}"/>
              </a:ext>
            </a:extLst>
          </p:cNvPr>
          <p:cNvSpPr>
            <a:spLocks noGrp="1"/>
          </p:cNvSpPr>
          <p:nvPr>
            <p:ph type="sldNum" sz="quarter" idx="12"/>
          </p:nvPr>
        </p:nvSpPr>
        <p:spPr>
          <a:xfrm>
            <a:off x="15463837" y="9479190"/>
            <a:ext cx="2133600" cy="365125"/>
          </a:xfrm>
        </p:spPr>
        <p:txBody>
          <a:bodyPr/>
          <a:lstStyle/>
          <a:p>
            <a:fld id="{B6F15528-21DE-4FAA-801E-634DDDAF4B2B}" type="slidenum">
              <a:rPr lang="en-US" smtClean="0"/>
              <a:pPr/>
              <a:t>27</a:t>
            </a:fld>
            <a:endParaRPr lang="en-US" dirty="0"/>
          </a:p>
        </p:txBody>
      </p:sp>
    </p:spTree>
    <p:extLst>
      <p:ext uri="{BB962C8B-B14F-4D97-AF65-F5344CB8AC3E}">
        <p14:creationId xmlns:p14="http://schemas.microsoft.com/office/powerpoint/2010/main" val="293871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4">
            <a:extLst>
              <a:ext uri="{FF2B5EF4-FFF2-40B4-BE49-F238E27FC236}">
                <a16:creationId xmlns:a16="http://schemas.microsoft.com/office/drawing/2014/main" id="{D851EB10-3EAB-85E1-D844-D791CA7455B7}"/>
              </a:ext>
            </a:extLst>
          </p:cNvPr>
          <p:cNvSpPr/>
          <p:nvPr/>
        </p:nvSpPr>
        <p:spPr>
          <a:xfrm>
            <a:off x="1177948" y="2341376"/>
            <a:ext cx="15932103" cy="118229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3" name="Freeform 8">
            <a:extLst>
              <a:ext uri="{FF2B5EF4-FFF2-40B4-BE49-F238E27FC236}">
                <a16:creationId xmlns:a16="http://schemas.microsoft.com/office/drawing/2014/main" id="{D18B61B7-80B1-95F9-5507-6947E444FEC2}"/>
              </a:ext>
            </a:extLst>
          </p:cNvPr>
          <p:cNvSpPr/>
          <p:nvPr/>
        </p:nvSpPr>
        <p:spPr>
          <a:xfrm>
            <a:off x="-381000" y="-230970"/>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696484" y="519528"/>
            <a:ext cx="14719516"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Quantitative detection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4" name="TextBox 3">
            <a:extLst>
              <a:ext uri="{FF2B5EF4-FFF2-40B4-BE49-F238E27FC236}">
                <a16:creationId xmlns:a16="http://schemas.microsoft.com/office/drawing/2014/main" id="{14992595-8DB8-0CE4-8A36-7A468E6E2A5E}"/>
              </a:ext>
            </a:extLst>
          </p:cNvPr>
          <p:cNvSpPr txBox="1"/>
          <p:nvPr/>
        </p:nvSpPr>
        <p:spPr>
          <a:xfrm>
            <a:off x="1177949" y="2457211"/>
            <a:ext cx="16009846" cy="969496"/>
          </a:xfrm>
          <a:prstGeom prst="rect">
            <a:avLst/>
          </a:prstGeom>
          <a:noFill/>
        </p:spPr>
        <p:txBody>
          <a:bodyPr wrap="square" rtlCol="0">
            <a:spAutoFit/>
          </a:bodyPr>
          <a:lstStyle/>
          <a:p>
            <a:pPr algn="ctr">
              <a:spcAft>
                <a:spcPts val="600"/>
              </a:spcAft>
            </a:pPr>
            <a:r>
              <a:rPr lang="en-US" sz="2600" dirty="0">
                <a:latin typeface="ADLaM Display" panose="02010000000000000000" pitchFamily="2" charset="0"/>
                <a:ea typeface="ADLaM Display" panose="02010000000000000000" pitchFamily="2" charset="0"/>
                <a:cs typeface="ADLaM Display" panose="02010000000000000000" pitchFamily="2" charset="0"/>
              </a:rPr>
              <a:t>In surveillance units regularly affected by cholera with weekly historical data (for ≈ 5 years),</a:t>
            </a:r>
          </a:p>
          <a:p>
            <a:pPr algn="ctr">
              <a:spcAft>
                <a:spcPts val="600"/>
              </a:spcAft>
            </a:pP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baseline thresholds </a:t>
            </a:r>
            <a:r>
              <a:rPr lang="en-US" sz="2600" dirty="0">
                <a:latin typeface="ADLaM Display" panose="02010000000000000000" pitchFamily="2" charset="0"/>
                <a:ea typeface="ADLaM Display" panose="02010000000000000000" pitchFamily="2" charset="0"/>
                <a:cs typeface="ADLaM Display" panose="02010000000000000000" pitchFamily="2" charset="0"/>
              </a:rPr>
              <a:t>are used to detect a deterioration</a:t>
            </a:r>
          </a:p>
        </p:txBody>
      </p:sp>
      <p:sp>
        <p:nvSpPr>
          <p:cNvPr id="7" name="TextBox 6">
            <a:extLst>
              <a:ext uri="{FF2B5EF4-FFF2-40B4-BE49-F238E27FC236}">
                <a16:creationId xmlns:a16="http://schemas.microsoft.com/office/drawing/2014/main" id="{79F395EB-A097-9F09-A725-49BCEE571477}"/>
              </a:ext>
            </a:extLst>
          </p:cNvPr>
          <p:cNvSpPr txBox="1"/>
          <p:nvPr/>
        </p:nvSpPr>
        <p:spPr>
          <a:xfrm>
            <a:off x="1610165" y="4375954"/>
            <a:ext cx="7923751" cy="3077766"/>
          </a:xfrm>
          <a:prstGeom prst="rect">
            <a:avLst/>
          </a:prstGeom>
          <a:noFill/>
        </p:spPr>
        <p:txBody>
          <a:bodyPr wrap="square">
            <a:spAutoFit/>
          </a:bodyPr>
          <a:lstStyle/>
          <a:p>
            <a:pPr marL="457200" indent="-457200">
              <a:spcAft>
                <a:spcPts val="1200"/>
              </a:spcAft>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Baseline threshold</a:t>
            </a:r>
          </a:p>
          <a:p>
            <a:pPr marL="914400" lvl="1" indent="-457200">
              <a:spcAft>
                <a:spcPts val="2400"/>
              </a:spcAft>
              <a:buClr>
                <a:srgbClr val="009999"/>
              </a:buClr>
              <a:buFont typeface="Arial" panose="020B0604020202020204" pitchFamily="34" charset="0"/>
              <a:buChar char="•"/>
            </a:pPr>
            <a:r>
              <a:rPr lang="en-US" sz="2800" dirty="0">
                <a:latin typeface="Atkinson Hyperlegible" panose="020B0604020202020204" charset="0"/>
              </a:rPr>
              <a:t>Expected baseline level </a:t>
            </a:r>
          </a:p>
          <a:p>
            <a:pPr marL="457200" indent="-457200">
              <a:spcAft>
                <a:spcPts val="1200"/>
              </a:spcAft>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Deterioration</a:t>
            </a:r>
          </a:p>
          <a:p>
            <a:pPr marL="914400" lvl="1" indent="-457200">
              <a:spcAft>
                <a:spcPts val="1200"/>
              </a:spcAft>
              <a:buClr>
                <a:srgbClr val="009999"/>
              </a:buClr>
              <a:buFont typeface="Arial" panose="020B0604020202020204" pitchFamily="34" charset="0"/>
              <a:buChar char="•"/>
            </a:pPr>
            <a:r>
              <a:rPr lang="en-US" sz="2800" dirty="0">
                <a:latin typeface="Atkinson Hyperlegible" panose="020B0604020202020204" charset="0"/>
              </a:rPr>
              <a:t>An indicator exceeds baseline threshold</a:t>
            </a:r>
          </a:p>
          <a:p>
            <a:pPr marL="914400" lvl="1" indent="-457200">
              <a:spcAft>
                <a:spcPts val="1200"/>
              </a:spcAft>
              <a:buClr>
                <a:srgbClr val="009999"/>
              </a:buClr>
              <a:buFont typeface="Arial" panose="020B0604020202020204" pitchFamily="34" charset="0"/>
              <a:buChar char="•"/>
            </a:pPr>
            <a:r>
              <a:rPr lang="en-US" sz="2800" dirty="0">
                <a:latin typeface="Atkinson Hyperlegible" panose="020B0604020202020204" charset="0"/>
              </a:rPr>
              <a:t>For ≥ 2 consecutive weeks</a:t>
            </a:r>
          </a:p>
        </p:txBody>
      </p:sp>
      <p:pic>
        <p:nvPicPr>
          <p:cNvPr id="30" name="Picture 29">
            <a:extLst>
              <a:ext uri="{FF2B5EF4-FFF2-40B4-BE49-F238E27FC236}">
                <a16:creationId xmlns:a16="http://schemas.microsoft.com/office/drawing/2014/main" id="{790944AE-0F17-5406-5393-E9B239508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0445" y="8132128"/>
            <a:ext cx="561616" cy="194631"/>
          </a:xfrm>
          <a:prstGeom prst="rect">
            <a:avLst/>
          </a:prstGeom>
        </p:spPr>
      </p:pic>
      <p:sp>
        <p:nvSpPr>
          <p:cNvPr id="31" name="TextBox 30">
            <a:extLst>
              <a:ext uri="{FF2B5EF4-FFF2-40B4-BE49-F238E27FC236}">
                <a16:creationId xmlns:a16="http://schemas.microsoft.com/office/drawing/2014/main" id="{5998153D-FDD7-4663-5B91-16D2E9BAF449}"/>
              </a:ext>
            </a:extLst>
          </p:cNvPr>
          <p:cNvSpPr txBox="1"/>
          <p:nvPr/>
        </p:nvSpPr>
        <p:spPr>
          <a:xfrm>
            <a:off x="11657586" y="8022846"/>
            <a:ext cx="5020249" cy="400110"/>
          </a:xfrm>
          <a:prstGeom prst="rect">
            <a:avLst/>
          </a:prstGeom>
          <a:solidFill>
            <a:schemeClr val="bg1"/>
          </a:solidFill>
        </p:spPr>
        <p:txBody>
          <a:bodyPr wrap="square" rtlCol="0">
            <a:spAutoFit/>
          </a:bodyPr>
          <a:lstStyle/>
          <a:p>
            <a:r>
              <a:rPr lang="en-US" sz="2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Deterioration</a:t>
            </a:r>
            <a:endParaRPr lang="fr-FR" sz="2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36" name="Group 35">
            <a:extLst>
              <a:ext uri="{FF2B5EF4-FFF2-40B4-BE49-F238E27FC236}">
                <a16:creationId xmlns:a16="http://schemas.microsoft.com/office/drawing/2014/main" id="{00C30515-A088-B84A-6FC9-72CE50A64392}"/>
              </a:ext>
            </a:extLst>
          </p:cNvPr>
          <p:cNvGrpSpPr/>
          <p:nvPr/>
        </p:nvGrpSpPr>
        <p:grpSpPr>
          <a:xfrm>
            <a:off x="10108989" y="4304937"/>
            <a:ext cx="6529306" cy="3798889"/>
            <a:chOff x="9182872" y="4457114"/>
            <a:chExt cx="6529306" cy="3798889"/>
          </a:xfrm>
        </p:grpSpPr>
        <p:grpSp>
          <p:nvGrpSpPr>
            <p:cNvPr id="28" name="Group 27">
              <a:extLst>
                <a:ext uri="{FF2B5EF4-FFF2-40B4-BE49-F238E27FC236}">
                  <a16:creationId xmlns:a16="http://schemas.microsoft.com/office/drawing/2014/main" id="{761CDFE5-8351-BB89-A0B7-2C3CC9649587}"/>
                </a:ext>
              </a:extLst>
            </p:cNvPr>
            <p:cNvGrpSpPr/>
            <p:nvPr/>
          </p:nvGrpSpPr>
          <p:grpSpPr>
            <a:xfrm>
              <a:off x="9182872" y="4457114"/>
              <a:ext cx="6529306" cy="3798889"/>
              <a:chOff x="9144000" y="4377955"/>
              <a:chExt cx="6529306" cy="3798889"/>
            </a:xfrm>
          </p:grpSpPr>
          <p:pic>
            <p:nvPicPr>
              <p:cNvPr id="11" name="Picture 10">
                <a:extLst>
                  <a:ext uri="{FF2B5EF4-FFF2-40B4-BE49-F238E27FC236}">
                    <a16:creationId xmlns:a16="http://schemas.microsoft.com/office/drawing/2014/main" id="{AB8FB98D-E7C9-9145-169B-50D5CDDC6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6975" y="4377955"/>
                <a:ext cx="6038850" cy="2324100"/>
              </a:xfrm>
              <a:prstGeom prst="rect">
                <a:avLst/>
              </a:prstGeom>
              <a:noFill/>
            </p:spPr>
          </p:pic>
          <p:sp>
            <p:nvSpPr>
              <p:cNvPr id="20" name="TextBox 19">
                <a:extLst>
                  <a:ext uri="{FF2B5EF4-FFF2-40B4-BE49-F238E27FC236}">
                    <a16:creationId xmlns:a16="http://schemas.microsoft.com/office/drawing/2014/main" id="{8ED253F2-B5F2-935B-CF5D-E45532026F6A}"/>
                  </a:ext>
                </a:extLst>
              </p:cNvPr>
              <p:cNvSpPr txBox="1"/>
              <p:nvPr/>
            </p:nvSpPr>
            <p:spPr>
              <a:xfrm rot="16200000">
                <a:off x="8416058" y="5536099"/>
                <a:ext cx="1794438" cy="33855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Number of cases</a:t>
                </a:r>
              </a:p>
            </p:txBody>
          </p:sp>
          <p:sp>
            <p:nvSpPr>
              <p:cNvPr id="21" name="TextBox 20">
                <a:extLst>
                  <a:ext uri="{FF2B5EF4-FFF2-40B4-BE49-F238E27FC236}">
                    <a16:creationId xmlns:a16="http://schemas.microsoft.com/office/drawing/2014/main" id="{97042F74-09CB-9D61-6B16-AF5E6BD7F841}"/>
                  </a:ext>
                </a:extLst>
              </p:cNvPr>
              <p:cNvSpPr txBox="1"/>
              <p:nvPr/>
            </p:nvSpPr>
            <p:spPr>
              <a:xfrm>
                <a:off x="12089239" y="6971980"/>
                <a:ext cx="2167490" cy="33855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Epi week</a:t>
                </a:r>
              </a:p>
            </p:txBody>
          </p:sp>
          <p:pic>
            <p:nvPicPr>
              <p:cNvPr id="22" name="Picture 21">
                <a:extLst>
                  <a:ext uri="{FF2B5EF4-FFF2-40B4-BE49-F238E27FC236}">
                    <a16:creationId xmlns:a16="http://schemas.microsoft.com/office/drawing/2014/main" id="{370CE555-22F0-0182-8AB9-2311620D51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0027" y="7444851"/>
                <a:ext cx="752475" cy="361950"/>
              </a:xfrm>
              <a:prstGeom prst="rect">
                <a:avLst/>
              </a:prstGeom>
              <a:solidFill>
                <a:schemeClr val="bg1"/>
              </a:solidFill>
            </p:spPr>
          </p:pic>
          <p:pic>
            <p:nvPicPr>
              <p:cNvPr id="23" name="Picture 22">
                <a:extLst>
                  <a:ext uri="{FF2B5EF4-FFF2-40B4-BE49-F238E27FC236}">
                    <a16:creationId xmlns:a16="http://schemas.microsoft.com/office/drawing/2014/main" id="{F77EE4D8-7B1F-5016-B282-B30A7018A8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17484" y="7826781"/>
                <a:ext cx="704850" cy="333375"/>
              </a:xfrm>
              <a:prstGeom prst="rect">
                <a:avLst/>
              </a:prstGeom>
              <a:solidFill>
                <a:schemeClr val="bg1"/>
              </a:solidFill>
            </p:spPr>
          </p:pic>
          <p:sp>
            <p:nvSpPr>
              <p:cNvPr id="24" name="TextBox 23">
                <a:extLst>
                  <a:ext uri="{FF2B5EF4-FFF2-40B4-BE49-F238E27FC236}">
                    <a16:creationId xmlns:a16="http://schemas.microsoft.com/office/drawing/2014/main" id="{5A37F0C1-E63F-943C-50B1-BFB6D8ABF76E}"/>
                  </a:ext>
                </a:extLst>
              </p:cNvPr>
              <p:cNvSpPr txBox="1"/>
              <p:nvPr/>
            </p:nvSpPr>
            <p:spPr>
              <a:xfrm>
                <a:off x="10650959" y="7440076"/>
                <a:ext cx="4474226" cy="400110"/>
              </a:xfrm>
              <a:prstGeom prst="rect">
                <a:avLst/>
              </a:prstGeom>
              <a:solidFill>
                <a:schemeClr val="bg1"/>
              </a:solidFill>
            </p:spPr>
            <p:txBody>
              <a:bodyPr wrap="square" rtlCol="0">
                <a:spAutoFit/>
              </a:bodyPr>
              <a:lstStyle/>
              <a:p>
                <a:r>
                  <a:rPr lang="en-US" sz="2000" dirty="0">
                    <a:latin typeface="ADLaM Display" panose="02010000000000000000" pitchFamily="2" charset="0"/>
                    <a:ea typeface="ADLaM Display" panose="02010000000000000000" pitchFamily="2" charset="0"/>
                    <a:cs typeface="ADLaM Display" panose="02010000000000000000" pitchFamily="2" charset="0"/>
                  </a:rPr>
                  <a:t>Weekly incidence</a:t>
                </a:r>
              </a:p>
            </p:txBody>
          </p:sp>
          <p:sp>
            <p:nvSpPr>
              <p:cNvPr id="25" name="TextBox 24">
                <a:extLst>
                  <a:ext uri="{FF2B5EF4-FFF2-40B4-BE49-F238E27FC236}">
                    <a16:creationId xmlns:a16="http://schemas.microsoft.com/office/drawing/2014/main" id="{E1F3B6C8-EB3D-48F8-363F-6CEAFC851607}"/>
                  </a:ext>
                </a:extLst>
              </p:cNvPr>
              <p:cNvSpPr txBox="1"/>
              <p:nvPr/>
            </p:nvSpPr>
            <p:spPr>
              <a:xfrm>
                <a:off x="10653057" y="7776734"/>
                <a:ext cx="5020249" cy="400110"/>
              </a:xfrm>
              <a:prstGeom prst="rect">
                <a:avLst/>
              </a:prstGeom>
              <a:solidFill>
                <a:schemeClr val="bg1"/>
              </a:solidFill>
            </p:spPr>
            <p:txBody>
              <a:bodyPr wrap="square" rtlCol="0">
                <a:spAutoFit/>
              </a:bodyPr>
              <a:lstStyle/>
              <a:p>
                <a:r>
                  <a:rPr lang="en-US" sz="2000" dirty="0">
                    <a:latin typeface="ADLaM Display" panose="02010000000000000000" pitchFamily="2" charset="0"/>
                    <a:ea typeface="ADLaM Display" panose="02010000000000000000" pitchFamily="2" charset="0"/>
                    <a:cs typeface="ADLaM Display" panose="02010000000000000000" pitchFamily="2" charset="0"/>
                  </a:rPr>
                  <a:t>Weekly baseline threshold</a:t>
                </a:r>
                <a:endParaRPr lang="fr-FR" sz="2000" dirty="0">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35" name="Group 34">
              <a:extLst>
                <a:ext uri="{FF2B5EF4-FFF2-40B4-BE49-F238E27FC236}">
                  <a16:creationId xmlns:a16="http://schemas.microsoft.com/office/drawing/2014/main" id="{9009D0BB-0345-DD50-DA27-AC192FCD9EA8}"/>
                </a:ext>
              </a:extLst>
            </p:cNvPr>
            <p:cNvGrpSpPr/>
            <p:nvPr/>
          </p:nvGrpSpPr>
          <p:grpSpPr>
            <a:xfrm>
              <a:off x="9951546" y="6683495"/>
              <a:ext cx="5731563" cy="341725"/>
              <a:chOff x="9951546" y="6683495"/>
              <a:chExt cx="5731563" cy="341725"/>
            </a:xfrm>
          </p:grpSpPr>
          <p:sp>
            <p:nvSpPr>
              <p:cNvPr id="12" name="TextBox 11">
                <a:extLst>
                  <a:ext uri="{FF2B5EF4-FFF2-40B4-BE49-F238E27FC236}">
                    <a16:creationId xmlns:a16="http://schemas.microsoft.com/office/drawing/2014/main" id="{AEB30B0F-8670-189C-7B4A-8350074F8A36}"/>
                  </a:ext>
                </a:extLst>
              </p:cNvPr>
              <p:cNvSpPr txBox="1"/>
              <p:nvPr/>
            </p:nvSpPr>
            <p:spPr>
              <a:xfrm>
                <a:off x="9951546" y="6689445"/>
                <a:ext cx="819150"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E7E6E6">
                        <a:lumMod val="50000"/>
                      </a:srgbClr>
                    </a:solidFill>
                    <a:effectLst/>
                    <a:uLnTx/>
                    <a:uFillTx/>
                    <a:latin typeface="Trebuchet MS" panose="020B0603020202020204" pitchFamily="34" charset="0"/>
                    <a:ea typeface="+mn-ea"/>
                    <a:cs typeface="+mn-cs"/>
                  </a:rPr>
                  <a:t>Week 1</a:t>
                </a:r>
              </a:p>
            </p:txBody>
          </p:sp>
          <p:sp>
            <p:nvSpPr>
              <p:cNvPr id="13" name="TextBox 12">
                <a:extLst>
                  <a:ext uri="{FF2B5EF4-FFF2-40B4-BE49-F238E27FC236}">
                    <a16:creationId xmlns:a16="http://schemas.microsoft.com/office/drawing/2014/main" id="{5DFAA4EF-2F0F-8993-FE91-A9FF2ACFB38E}"/>
                  </a:ext>
                </a:extLst>
              </p:cNvPr>
              <p:cNvSpPr txBox="1"/>
              <p:nvPr/>
            </p:nvSpPr>
            <p:spPr>
              <a:xfrm>
                <a:off x="10667028" y="6683495"/>
                <a:ext cx="819150"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E7E6E6">
                        <a:lumMod val="50000"/>
                      </a:srgbClr>
                    </a:solidFill>
                    <a:effectLst/>
                    <a:uLnTx/>
                    <a:uFillTx/>
                    <a:latin typeface="Trebuchet MS" panose="020B0603020202020204" pitchFamily="34" charset="0"/>
                    <a:ea typeface="+mn-ea"/>
                    <a:cs typeface="+mn-cs"/>
                  </a:rPr>
                  <a:t>Week 2</a:t>
                </a:r>
              </a:p>
            </p:txBody>
          </p:sp>
          <p:sp>
            <p:nvSpPr>
              <p:cNvPr id="15" name="TextBox 14">
                <a:extLst>
                  <a:ext uri="{FF2B5EF4-FFF2-40B4-BE49-F238E27FC236}">
                    <a16:creationId xmlns:a16="http://schemas.microsoft.com/office/drawing/2014/main" id="{484E8641-53D7-FA7C-26D8-33BC8FA73259}"/>
                  </a:ext>
                </a:extLst>
              </p:cNvPr>
              <p:cNvSpPr txBox="1"/>
              <p:nvPr/>
            </p:nvSpPr>
            <p:spPr>
              <a:xfrm>
                <a:off x="12068922" y="6707207"/>
                <a:ext cx="819150"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E7E6E6">
                        <a:lumMod val="50000"/>
                      </a:srgbClr>
                    </a:solidFill>
                    <a:effectLst/>
                    <a:uLnTx/>
                    <a:uFillTx/>
                    <a:latin typeface="Trebuchet MS" panose="020B0603020202020204" pitchFamily="34" charset="0"/>
                    <a:ea typeface="+mn-ea"/>
                    <a:cs typeface="+mn-cs"/>
                  </a:rPr>
                  <a:t>Week 4</a:t>
                </a:r>
              </a:p>
            </p:txBody>
          </p:sp>
          <p:sp>
            <p:nvSpPr>
              <p:cNvPr id="16" name="TextBox 15">
                <a:extLst>
                  <a:ext uri="{FF2B5EF4-FFF2-40B4-BE49-F238E27FC236}">
                    <a16:creationId xmlns:a16="http://schemas.microsoft.com/office/drawing/2014/main" id="{82E2D3B8-C877-B10B-1C97-9C95F05050FF}"/>
                  </a:ext>
                </a:extLst>
              </p:cNvPr>
              <p:cNvSpPr txBox="1"/>
              <p:nvPr/>
            </p:nvSpPr>
            <p:spPr>
              <a:xfrm>
                <a:off x="12756312" y="6714848"/>
                <a:ext cx="819150"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E7E6E6">
                        <a:lumMod val="50000"/>
                      </a:srgbClr>
                    </a:solidFill>
                    <a:effectLst/>
                    <a:uLnTx/>
                    <a:uFillTx/>
                    <a:latin typeface="Trebuchet MS" panose="020B0603020202020204" pitchFamily="34" charset="0"/>
                    <a:ea typeface="+mn-ea"/>
                    <a:cs typeface="+mn-cs"/>
                  </a:rPr>
                  <a:t>Week 5</a:t>
                </a:r>
              </a:p>
            </p:txBody>
          </p:sp>
          <p:sp>
            <p:nvSpPr>
              <p:cNvPr id="17" name="TextBox 16">
                <a:extLst>
                  <a:ext uri="{FF2B5EF4-FFF2-40B4-BE49-F238E27FC236}">
                    <a16:creationId xmlns:a16="http://schemas.microsoft.com/office/drawing/2014/main" id="{C5212613-C9D4-DDA9-4AEB-47CE69441669}"/>
                  </a:ext>
                </a:extLst>
              </p:cNvPr>
              <p:cNvSpPr txBox="1"/>
              <p:nvPr/>
            </p:nvSpPr>
            <p:spPr>
              <a:xfrm>
                <a:off x="13431396" y="6717443"/>
                <a:ext cx="819150"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E7E6E6">
                        <a:lumMod val="50000"/>
                      </a:srgbClr>
                    </a:solidFill>
                    <a:effectLst/>
                    <a:uLnTx/>
                    <a:uFillTx/>
                    <a:latin typeface="Trebuchet MS" panose="020B0603020202020204" pitchFamily="34" charset="0"/>
                    <a:ea typeface="+mn-ea"/>
                    <a:cs typeface="+mn-cs"/>
                  </a:rPr>
                  <a:t>Week 6</a:t>
                </a:r>
              </a:p>
            </p:txBody>
          </p:sp>
          <p:sp>
            <p:nvSpPr>
              <p:cNvPr id="18" name="TextBox 17">
                <a:extLst>
                  <a:ext uri="{FF2B5EF4-FFF2-40B4-BE49-F238E27FC236}">
                    <a16:creationId xmlns:a16="http://schemas.microsoft.com/office/drawing/2014/main" id="{4B60EC8C-1A77-C0BE-8FD5-151414C1D8F5}"/>
                  </a:ext>
                </a:extLst>
              </p:cNvPr>
              <p:cNvSpPr txBox="1"/>
              <p:nvPr/>
            </p:nvSpPr>
            <p:spPr>
              <a:xfrm>
                <a:off x="14150008" y="6714849"/>
                <a:ext cx="819150" cy="307777"/>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E7E6E6">
                        <a:lumMod val="50000"/>
                      </a:srgbClr>
                    </a:solidFill>
                    <a:effectLst/>
                    <a:uLnTx/>
                    <a:uFillTx/>
                    <a:latin typeface="Trebuchet MS" panose="020B0603020202020204" pitchFamily="34" charset="0"/>
                    <a:ea typeface="+mn-ea"/>
                    <a:cs typeface="+mn-cs"/>
                  </a:rPr>
                  <a:t>Week 7</a:t>
                </a:r>
              </a:p>
            </p:txBody>
          </p:sp>
          <p:sp>
            <p:nvSpPr>
              <p:cNvPr id="19" name="TextBox 18">
                <a:extLst>
                  <a:ext uri="{FF2B5EF4-FFF2-40B4-BE49-F238E27FC236}">
                    <a16:creationId xmlns:a16="http://schemas.microsoft.com/office/drawing/2014/main" id="{90BA73FB-2E1A-FC3A-6D7C-DDB01F4C6E0B}"/>
                  </a:ext>
                </a:extLst>
              </p:cNvPr>
              <p:cNvSpPr txBox="1"/>
              <p:nvPr/>
            </p:nvSpPr>
            <p:spPr>
              <a:xfrm>
                <a:off x="14863959" y="6704263"/>
                <a:ext cx="819150" cy="307777"/>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E7E6E6">
                        <a:lumMod val="50000"/>
                      </a:srgbClr>
                    </a:solidFill>
                    <a:effectLst/>
                    <a:uLnTx/>
                    <a:uFillTx/>
                    <a:latin typeface="Trebuchet MS" panose="020B0603020202020204" pitchFamily="34" charset="0"/>
                    <a:ea typeface="+mn-ea"/>
                    <a:cs typeface="+mn-cs"/>
                  </a:rPr>
                  <a:t>Week 8</a:t>
                </a:r>
              </a:p>
            </p:txBody>
          </p:sp>
          <p:sp>
            <p:nvSpPr>
              <p:cNvPr id="33" name="TextBox 32">
                <a:extLst>
                  <a:ext uri="{FF2B5EF4-FFF2-40B4-BE49-F238E27FC236}">
                    <a16:creationId xmlns:a16="http://schemas.microsoft.com/office/drawing/2014/main" id="{75244F88-9705-E674-505C-E204582C9C0D}"/>
                  </a:ext>
                </a:extLst>
              </p:cNvPr>
              <p:cNvSpPr txBox="1"/>
              <p:nvPr/>
            </p:nvSpPr>
            <p:spPr>
              <a:xfrm>
                <a:off x="11330498" y="6689445"/>
                <a:ext cx="819150"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E7E6E6">
                        <a:lumMod val="50000"/>
                      </a:srgbClr>
                    </a:solidFill>
                    <a:effectLst/>
                    <a:uLnTx/>
                    <a:uFillTx/>
                    <a:latin typeface="Trebuchet MS" panose="020B0603020202020204" pitchFamily="34" charset="0"/>
                    <a:ea typeface="+mn-ea"/>
                    <a:cs typeface="+mn-cs"/>
                  </a:rPr>
                  <a:t>Week 3</a:t>
                </a:r>
              </a:p>
            </p:txBody>
          </p:sp>
        </p:grpSp>
      </p:grpSp>
      <p:sp>
        <p:nvSpPr>
          <p:cNvPr id="26" name="Rectangle 25">
            <a:extLst>
              <a:ext uri="{FF2B5EF4-FFF2-40B4-BE49-F238E27FC236}">
                <a16:creationId xmlns:a16="http://schemas.microsoft.com/office/drawing/2014/main" id="{66A8155B-FAB7-B51C-4D19-0A5C3A98D028}"/>
              </a:ext>
            </a:extLst>
          </p:cNvPr>
          <p:cNvSpPr/>
          <p:nvPr/>
        </p:nvSpPr>
        <p:spPr>
          <a:xfrm>
            <a:off x="15182777" y="4118581"/>
            <a:ext cx="1426449" cy="2840504"/>
          </a:xfrm>
          <a:prstGeom prst="rect">
            <a:avLst/>
          </a:prstGeom>
          <a:solidFill>
            <a:srgbClr val="A50021">
              <a:alpha val="20000"/>
            </a:srgb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Slide Number Placeholder 8">
            <a:extLst>
              <a:ext uri="{FF2B5EF4-FFF2-40B4-BE49-F238E27FC236}">
                <a16:creationId xmlns:a16="http://schemas.microsoft.com/office/drawing/2014/main" id="{15E915A1-B9FC-E74D-0FFE-4923FE5DC233}"/>
              </a:ext>
            </a:extLst>
          </p:cNvPr>
          <p:cNvSpPr>
            <a:spLocks noGrp="1"/>
          </p:cNvSpPr>
          <p:nvPr>
            <p:ph type="sldNum" sz="quarter" idx="12"/>
          </p:nvPr>
        </p:nvSpPr>
        <p:spPr>
          <a:xfrm>
            <a:off x="15416000" y="9552966"/>
            <a:ext cx="2133600" cy="365125"/>
          </a:xfrm>
        </p:spPr>
        <p:txBody>
          <a:bodyPr/>
          <a:lstStyle/>
          <a:p>
            <a:fld id="{B6F15528-21DE-4FAA-801E-634DDDAF4B2B}" type="slidenum">
              <a:rPr lang="en-US" smtClean="0"/>
              <a:pPr/>
              <a:t>28</a:t>
            </a:fld>
            <a:endParaRPr lang="en-US" dirty="0"/>
          </a:p>
        </p:txBody>
      </p:sp>
      <p:grpSp>
        <p:nvGrpSpPr>
          <p:cNvPr id="38" name="Group 37">
            <a:extLst>
              <a:ext uri="{FF2B5EF4-FFF2-40B4-BE49-F238E27FC236}">
                <a16:creationId xmlns:a16="http://schemas.microsoft.com/office/drawing/2014/main" id="{5FAAAFDF-1084-2B22-405B-F39F0BAC52E9}"/>
              </a:ext>
            </a:extLst>
          </p:cNvPr>
          <p:cNvGrpSpPr/>
          <p:nvPr/>
        </p:nvGrpSpPr>
        <p:grpSpPr>
          <a:xfrm>
            <a:off x="2820606" y="8443302"/>
            <a:ext cx="12967234" cy="1763560"/>
            <a:chOff x="2820606" y="8443302"/>
            <a:chExt cx="12967234" cy="1763560"/>
          </a:xfrm>
        </p:grpSpPr>
        <p:pic>
          <p:nvPicPr>
            <p:cNvPr id="39" name="Picture 38">
              <a:extLst>
                <a:ext uri="{FF2B5EF4-FFF2-40B4-BE49-F238E27FC236}">
                  <a16:creationId xmlns:a16="http://schemas.microsoft.com/office/drawing/2014/main" id="{545F0BDB-4973-FEFD-8EC3-A9A0A1D555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5823" y="8443302"/>
              <a:ext cx="11272017" cy="1666269"/>
            </a:xfrm>
            <a:prstGeom prst="rect">
              <a:avLst/>
            </a:prstGeom>
          </p:spPr>
        </p:pic>
        <p:sp>
          <p:nvSpPr>
            <p:cNvPr id="40" name="TextBox 39">
              <a:extLst>
                <a:ext uri="{FF2B5EF4-FFF2-40B4-BE49-F238E27FC236}">
                  <a16:creationId xmlns:a16="http://schemas.microsoft.com/office/drawing/2014/main" id="{7EB75DF4-CBCE-8917-7AC1-10628E7D5B04}"/>
                </a:ext>
              </a:extLst>
            </p:cNvPr>
            <p:cNvSpPr txBox="1"/>
            <p:nvPr/>
          </p:nvSpPr>
          <p:spPr>
            <a:xfrm>
              <a:off x="4842354" y="8851275"/>
              <a:ext cx="10126804" cy="954107"/>
            </a:xfrm>
            <a:prstGeom prst="rect">
              <a:avLst/>
            </a:prstGeom>
            <a:noFill/>
          </p:spPr>
          <p:txBody>
            <a:bodyPr wrap="square" rtlCol="0">
              <a:spAutoFit/>
            </a:bodyPr>
            <a:lstStyle/>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A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GTFCC Excel tool </a:t>
              </a:r>
              <a:r>
                <a:rPr lang="en-US" sz="2800" dirty="0">
                  <a:latin typeface="ADLaM Display" panose="02010000000000000000" pitchFamily="2" charset="0"/>
                  <a:ea typeface="ADLaM Display" panose="02010000000000000000" pitchFamily="2" charset="0"/>
                  <a:cs typeface="ADLaM Display" panose="02010000000000000000" pitchFamily="2" charset="0"/>
                </a:rPr>
                <a:t>automatizes the calculation </a:t>
              </a:r>
            </a:p>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of baseline incidence thresholds</a:t>
              </a:r>
            </a:p>
          </p:txBody>
        </p:sp>
        <p:pic>
          <p:nvPicPr>
            <p:cNvPr id="41" name="Picture 40">
              <a:extLst>
                <a:ext uri="{FF2B5EF4-FFF2-40B4-BE49-F238E27FC236}">
                  <a16:creationId xmlns:a16="http://schemas.microsoft.com/office/drawing/2014/main" id="{0A435E3F-E4D5-F29B-7C2D-14B513441A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0606" y="8485575"/>
              <a:ext cx="1752024" cy="1721287"/>
            </a:xfrm>
            <a:prstGeom prst="rect">
              <a:avLst/>
            </a:prstGeom>
          </p:spPr>
        </p:pic>
      </p:grpSp>
    </p:spTree>
    <p:extLst>
      <p:ext uri="{BB962C8B-B14F-4D97-AF65-F5344CB8AC3E}">
        <p14:creationId xmlns:p14="http://schemas.microsoft.com/office/powerpoint/2010/main" val="808913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6582E5B0-C01A-CCD3-F52B-D2B0647EEBC3}"/>
              </a:ext>
            </a:extLst>
          </p:cNvPr>
          <p:cNvSpPr/>
          <p:nvPr/>
        </p:nvSpPr>
        <p:spPr>
          <a:xfrm>
            <a:off x="1177948" y="2341376"/>
            <a:ext cx="15932103" cy="118229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3" name="Freeform 8">
            <a:extLst>
              <a:ext uri="{FF2B5EF4-FFF2-40B4-BE49-F238E27FC236}">
                <a16:creationId xmlns:a16="http://schemas.microsoft.com/office/drawing/2014/main" id="{D18B61B7-80B1-95F9-5507-6947E444FEC2}"/>
              </a:ext>
            </a:extLst>
          </p:cNvPr>
          <p:cNvSpPr/>
          <p:nvPr/>
        </p:nvSpPr>
        <p:spPr>
          <a:xfrm>
            <a:off x="-714375" y="-239946"/>
            <a:ext cx="9858375"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29785" y="514582"/>
            <a:ext cx="14719516"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DLaM Display" panose="02010000000000000000" pitchFamily="2" charset="0"/>
                <a:cs typeface="Cavolini" panose="03000502040302020204" pitchFamily="66" charset="0"/>
                <a:sym typeface="Atkinson Hyperlegible Bold"/>
              </a:rPr>
              <a:t>Qualitative </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detection</a:t>
            </a:r>
          </a:p>
        </p:txBody>
      </p:sp>
      <p:sp>
        <p:nvSpPr>
          <p:cNvPr id="5" name="TextBox 4">
            <a:extLst>
              <a:ext uri="{FF2B5EF4-FFF2-40B4-BE49-F238E27FC236}">
                <a16:creationId xmlns:a16="http://schemas.microsoft.com/office/drawing/2014/main" id="{E9445226-BEDF-7793-C0A5-BE4099A4E75C}"/>
              </a:ext>
            </a:extLst>
          </p:cNvPr>
          <p:cNvSpPr txBox="1"/>
          <p:nvPr/>
        </p:nvSpPr>
        <p:spPr>
          <a:xfrm>
            <a:off x="1036975" y="2492546"/>
            <a:ext cx="16073076" cy="969496"/>
          </a:xfrm>
          <a:prstGeom prst="rect">
            <a:avLst/>
          </a:prstGeom>
          <a:noFill/>
        </p:spPr>
        <p:txBody>
          <a:bodyPr wrap="square" rtlCol="0">
            <a:spAutoFit/>
          </a:bodyPr>
          <a:lstStyle/>
          <a:p>
            <a:pPr algn="ctr">
              <a:spcAft>
                <a:spcPts val="600"/>
              </a:spcAft>
            </a:pPr>
            <a:r>
              <a:rPr lang="en-US" sz="2600" dirty="0">
                <a:latin typeface="ADLaM Display" panose="02010000000000000000" pitchFamily="2" charset="0"/>
                <a:ea typeface="ADLaM Display" panose="02010000000000000000" pitchFamily="2" charset="0"/>
                <a:cs typeface="ADLaM Display" panose="02010000000000000000" pitchFamily="2" charset="0"/>
              </a:rPr>
              <a:t>In surveillance units not regularly affected by cholera or without historical data (for ≈ 5 years),</a:t>
            </a:r>
          </a:p>
          <a:p>
            <a:pPr algn="ctr">
              <a:spcAft>
                <a:spcPts val="600"/>
              </a:spcAft>
            </a:pPr>
            <a:r>
              <a:rPr lang="en-US" sz="2600" dirty="0">
                <a:latin typeface="ADLaM Display" panose="02010000000000000000" pitchFamily="2" charset="0"/>
                <a:ea typeface="ADLaM Display" panose="02010000000000000000" pitchFamily="2" charset="0"/>
                <a:cs typeface="ADLaM Display" panose="02010000000000000000" pitchFamily="2" charset="0"/>
              </a:rPr>
              <a:t> a deterioration of an outbreak is detected in a </a:t>
            </a: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qualitative manner</a:t>
            </a:r>
          </a:p>
        </p:txBody>
      </p:sp>
      <p:sp>
        <p:nvSpPr>
          <p:cNvPr id="6" name="TextBox 5">
            <a:extLst>
              <a:ext uri="{FF2B5EF4-FFF2-40B4-BE49-F238E27FC236}">
                <a16:creationId xmlns:a16="http://schemas.microsoft.com/office/drawing/2014/main" id="{21CEA67C-02F7-DCC9-1CCB-CAA1DB025346}"/>
              </a:ext>
            </a:extLst>
          </p:cNvPr>
          <p:cNvSpPr txBox="1"/>
          <p:nvPr/>
        </p:nvSpPr>
        <p:spPr>
          <a:xfrm>
            <a:off x="1072964" y="5236670"/>
            <a:ext cx="7867604" cy="1785104"/>
          </a:xfrm>
          <a:prstGeom prst="rect">
            <a:avLst/>
          </a:prstGeom>
          <a:noFill/>
        </p:spPr>
        <p:txBody>
          <a:bodyPr wrap="square">
            <a:spAutoFit/>
          </a:bodyPr>
          <a:lstStyle/>
          <a:p>
            <a:pPr marL="457200" indent="-457200">
              <a:spcAft>
                <a:spcPts val="1800"/>
              </a:spcAft>
              <a:buBlip>
                <a:blip r:embed="rId3"/>
              </a:buBlip>
            </a:pPr>
            <a:r>
              <a:rPr lang="en-US" sz="2800" dirty="0">
                <a:latin typeface="ADLaM Display" panose="02010000000000000000" pitchFamily="2" charset="0"/>
                <a:ea typeface="ADLaM Display" panose="02010000000000000000" pitchFamily="2" charset="0"/>
                <a:cs typeface="ADLaM Display" panose="02010000000000000000" pitchFamily="2" charset="0"/>
              </a:rPr>
              <a:t>Deterioration</a:t>
            </a:r>
          </a:p>
          <a:p>
            <a:pPr marL="914400" lvl="1" indent="-457200">
              <a:spcAft>
                <a:spcPts val="1800"/>
              </a:spcAft>
              <a:buClr>
                <a:srgbClr val="009999"/>
              </a:buClr>
              <a:buFont typeface="Arial" panose="020B0604020202020204" pitchFamily="34" charset="0"/>
              <a:buChar char="•"/>
            </a:pPr>
            <a:r>
              <a:rPr lang="en-US" sz="2600" dirty="0">
                <a:latin typeface="Atkinson Hyperlegible" panose="020B0604020202020204" charset="0"/>
              </a:rPr>
              <a:t>Marked increase in an indicator </a:t>
            </a:r>
          </a:p>
          <a:p>
            <a:pPr marL="914400" lvl="1" indent="-457200">
              <a:spcAft>
                <a:spcPts val="1800"/>
              </a:spcAft>
              <a:buClr>
                <a:srgbClr val="009999"/>
              </a:buClr>
              <a:buFont typeface="Arial" panose="020B0604020202020204" pitchFamily="34" charset="0"/>
              <a:buChar char="•"/>
            </a:pPr>
            <a:r>
              <a:rPr lang="en-US" sz="2600" dirty="0">
                <a:latin typeface="Atkinson Hyperlegible" panose="020B0604020202020204" charset="0"/>
              </a:rPr>
              <a:t>Detected visually by assessing weekly trends</a:t>
            </a:r>
            <a:endParaRPr lang="en-US" sz="2600" dirty="0">
              <a:solidFill>
                <a:srgbClr val="009999"/>
              </a:solidFill>
              <a:highlight>
                <a:srgbClr val="FFFF00"/>
              </a:highlight>
              <a:latin typeface="Atkinson Hyperlegible Bold" panose="020B0604020202020204" charset="0"/>
            </a:endParaRPr>
          </a:p>
        </p:txBody>
      </p:sp>
      <p:grpSp>
        <p:nvGrpSpPr>
          <p:cNvPr id="27" name="Group 26">
            <a:extLst>
              <a:ext uri="{FF2B5EF4-FFF2-40B4-BE49-F238E27FC236}">
                <a16:creationId xmlns:a16="http://schemas.microsoft.com/office/drawing/2014/main" id="{6CD6C58B-54AC-C48C-F106-F86333A0067E}"/>
              </a:ext>
            </a:extLst>
          </p:cNvPr>
          <p:cNvGrpSpPr/>
          <p:nvPr/>
        </p:nvGrpSpPr>
        <p:grpSpPr>
          <a:xfrm>
            <a:off x="8940568" y="4596518"/>
            <a:ext cx="8169483" cy="4528693"/>
            <a:chOff x="8940568" y="4596518"/>
            <a:chExt cx="8169483" cy="4528693"/>
          </a:xfrm>
        </p:grpSpPr>
        <p:grpSp>
          <p:nvGrpSpPr>
            <p:cNvPr id="26" name="Group 25">
              <a:extLst>
                <a:ext uri="{FF2B5EF4-FFF2-40B4-BE49-F238E27FC236}">
                  <a16:creationId xmlns:a16="http://schemas.microsoft.com/office/drawing/2014/main" id="{DAC77D92-45B8-A4C6-E4B4-7F805E1F06ED}"/>
                </a:ext>
              </a:extLst>
            </p:cNvPr>
            <p:cNvGrpSpPr/>
            <p:nvPr/>
          </p:nvGrpSpPr>
          <p:grpSpPr>
            <a:xfrm>
              <a:off x="8940568" y="4596518"/>
              <a:ext cx="8169483" cy="3709807"/>
              <a:chOff x="8940568" y="4885778"/>
              <a:chExt cx="7434787" cy="3420547"/>
            </a:xfrm>
          </p:grpSpPr>
          <p:pic>
            <p:nvPicPr>
              <p:cNvPr id="8" name="Picture 7">
                <a:extLst>
                  <a:ext uri="{FF2B5EF4-FFF2-40B4-BE49-F238E27FC236}">
                    <a16:creationId xmlns:a16="http://schemas.microsoft.com/office/drawing/2014/main" id="{2797F005-68BC-8A2C-37CC-4E72F4C5DC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6573" y="4885778"/>
                <a:ext cx="7131394" cy="2856220"/>
              </a:xfrm>
              <a:prstGeom prst="rect">
                <a:avLst/>
              </a:prstGeom>
              <a:solidFill>
                <a:srgbClr val="A50021">
                  <a:alpha val="20000"/>
                </a:srgbClr>
              </a:solidFill>
              <a:ln w="57150">
                <a:noFill/>
                <a:prstDash val="dash"/>
              </a:ln>
            </p:spPr>
          </p:pic>
          <p:sp>
            <p:nvSpPr>
              <p:cNvPr id="9" name="TextBox 8">
                <a:extLst>
                  <a:ext uri="{FF2B5EF4-FFF2-40B4-BE49-F238E27FC236}">
                    <a16:creationId xmlns:a16="http://schemas.microsoft.com/office/drawing/2014/main" id="{FA917B73-FF36-3B7B-7C27-917E5F1105F8}"/>
                  </a:ext>
                </a:extLst>
              </p:cNvPr>
              <p:cNvSpPr txBox="1"/>
              <p:nvPr/>
            </p:nvSpPr>
            <p:spPr>
              <a:xfrm>
                <a:off x="9730327" y="7741998"/>
                <a:ext cx="895246" cy="307777"/>
              </a:xfrm>
              <a:prstGeom prst="rect">
                <a:avLst/>
              </a:prstGeom>
              <a:noFill/>
            </p:spPr>
            <p:txBody>
              <a:bodyPr wrap="square">
                <a:spAutoFit/>
              </a:bodyPr>
              <a:lstStyle/>
              <a:p>
                <a:pPr algn="r">
                  <a:defRPr/>
                </a:pPr>
                <a:r>
                  <a:rPr lang="fr-FR" sz="1400" dirty="0">
                    <a:solidFill>
                      <a:srgbClr val="E7E6E6">
                        <a:lumMod val="50000"/>
                      </a:srgbClr>
                    </a:solidFill>
                    <a:latin typeface="Trebuchet MS" panose="020B0603020202020204" pitchFamily="34" charset="0"/>
                  </a:rPr>
                  <a:t>Week 38</a:t>
                </a:r>
              </a:p>
            </p:txBody>
          </p:sp>
          <p:sp>
            <p:nvSpPr>
              <p:cNvPr id="11" name="TextBox 10">
                <a:extLst>
                  <a:ext uri="{FF2B5EF4-FFF2-40B4-BE49-F238E27FC236}">
                    <a16:creationId xmlns:a16="http://schemas.microsoft.com/office/drawing/2014/main" id="{7B41CABA-D6B3-2AEA-61D6-58F012B2DC3D}"/>
                  </a:ext>
                </a:extLst>
              </p:cNvPr>
              <p:cNvSpPr txBox="1"/>
              <p:nvPr/>
            </p:nvSpPr>
            <p:spPr>
              <a:xfrm>
                <a:off x="10538667" y="7741998"/>
                <a:ext cx="895246" cy="307777"/>
              </a:xfrm>
              <a:prstGeom prst="rect">
                <a:avLst/>
              </a:prstGeom>
              <a:noFill/>
            </p:spPr>
            <p:txBody>
              <a:bodyPr wrap="square">
                <a:spAutoFit/>
              </a:bodyPr>
              <a:lstStyle/>
              <a:p>
                <a:pPr algn="r">
                  <a:defRPr/>
                </a:pPr>
                <a:r>
                  <a:rPr lang="fr-FR" sz="1400" dirty="0">
                    <a:solidFill>
                      <a:srgbClr val="E7E6E6">
                        <a:lumMod val="50000"/>
                      </a:srgbClr>
                    </a:solidFill>
                    <a:latin typeface="Trebuchet MS" panose="020B0603020202020204" pitchFamily="34" charset="0"/>
                  </a:rPr>
                  <a:t>Week 39</a:t>
                </a:r>
              </a:p>
            </p:txBody>
          </p:sp>
          <p:sp>
            <p:nvSpPr>
              <p:cNvPr id="12" name="TextBox 11">
                <a:extLst>
                  <a:ext uri="{FF2B5EF4-FFF2-40B4-BE49-F238E27FC236}">
                    <a16:creationId xmlns:a16="http://schemas.microsoft.com/office/drawing/2014/main" id="{1C23F0F3-567B-4AFD-507F-A03D37E58D47}"/>
                  </a:ext>
                </a:extLst>
              </p:cNvPr>
              <p:cNvSpPr txBox="1"/>
              <p:nvPr/>
            </p:nvSpPr>
            <p:spPr>
              <a:xfrm>
                <a:off x="11365936" y="7735493"/>
                <a:ext cx="895246" cy="307777"/>
              </a:xfrm>
              <a:prstGeom prst="rect">
                <a:avLst/>
              </a:prstGeom>
              <a:noFill/>
            </p:spPr>
            <p:txBody>
              <a:bodyPr wrap="square">
                <a:spAutoFit/>
              </a:bodyPr>
              <a:lstStyle/>
              <a:p>
                <a:pPr algn="r">
                  <a:defRPr/>
                </a:pPr>
                <a:r>
                  <a:rPr lang="fr-FR" sz="1400" dirty="0">
                    <a:solidFill>
                      <a:srgbClr val="E7E6E6">
                        <a:lumMod val="50000"/>
                      </a:srgbClr>
                    </a:solidFill>
                    <a:latin typeface="Trebuchet MS" panose="020B0603020202020204" pitchFamily="34" charset="0"/>
                  </a:rPr>
                  <a:t>Week 40</a:t>
                </a:r>
              </a:p>
            </p:txBody>
          </p:sp>
          <p:sp>
            <p:nvSpPr>
              <p:cNvPr id="13" name="TextBox 12">
                <a:extLst>
                  <a:ext uri="{FF2B5EF4-FFF2-40B4-BE49-F238E27FC236}">
                    <a16:creationId xmlns:a16="http://schemas.microsoft.com/office/drawing/2014/main" id="{A9DAA36D-505E-707E-7D07-9F42346D5051}"/>
                  </a:ext>
                </a:extLst>
              </p:cNvPr>
              <p:cNvSpPr txBox="1"/>
              <p:nvPr/>
            </p:nvSpPr>
            <p:spPr>
              <a:xfrm>
                <a:off x="12193204" y="7741998"/>
                <a:ext cx="895246" cy="307777"/>
              </a:xfrm>
              <a:prstGeom prst="rect">
                <a:avLst/>
              </a:prstGeom>
              <a:noFill/>
            </p:spPr>
            <p:txBody>
              <a:bodyPr wrap="square">
                <a:spAutoFit/>
              </a:bodyPr>
              <a:lstStyle/>
              <a:p>
                <a:pPr algn="r">
                  <a:defRPr/>
                </a:pPr>
                <a:r>
                  <a:rPr lang="fr-FR" sz="1400" dirty="0">
                    <a:solidFill>
                      <a:srgbClr val="E7E6E6">
                        <a:lumMod val="50000"/>
                      </a:srgbClr>
                    </a:solidFill>
                    <a:latin typeface="Trebuchet MS" panose="020B0603020202020204" pitchFamily="34" charset="0"/>
                  </a:rPr>
                  <a:t>Week 41</a:t>
                </a:r>
              </a:p>
            </p:txBody>
          </p:sp>
          <p:sp>
            <p:nvSpPr>
              <p:cNvPr id="14" name="TextBox 13">
                <a:extLst>
                  <a:ext uri="{FF2B5EF4-FFF2-40B4-BE49-F238E27FC236}">
                    <a16:creationId xmlns:a16="http://schemas.microsoft.com/office/drawing/2014/main" id="{481F08F5-213A-0D9D-A014-4AAD40CF4793}"/>
                  </a:ext>
                </a:extLst>
              </p:cNvPr>
              <p:cNvSpPr txBox="1"/>
              <p:nvPr/>
            </p:nvSpPr>
            <p:spPr>
              <a:xfrm>
                <a:off x="13005694" y="7735492"/>
                <a:ext cx="895246" cy="307777"/>
              </a:xfrm>
              <a:prstGeom prst="rect">
                <a:avLst/>
              </a:prstGeom>
              <a:noFill/>
            </p:spPr>
            <p:txBody>
              <a:bodyPr wrap="square">
                <a:spAutoFit/>
              </a:bodyPr>
              <a:lstStyle/>
              <a:p>
                <a:pPr algn="r">
                  <a:defRPr/>
                </a:pPr>
                <a:r>
                  <a:rPr lang="fr-FR" sz="1400" dirty="0">
                    <a:solidFill>
                      <a:srgbClr val="E7E6E6">
                        <a:lumMod val="50000"/>
                      </a:srgbClr>
                    </a:solidFill>
                    <a:latin typeface="Trebuchet MS" panose="020B0603020202020204" pitchFamily="34" charset="0"/>
                  </a:rPr>
                  <a:t>Week 42</a:t>
                </a:r>
              </a:p>
            </p:txBody>
          </p:sp>
          <p:sp>
            <p:nvSpPr>
              <p:cNvPr id="15" name="TextBox 14">
                <a:extLst>
                  <a:ext uri="{FF2B5EF4-FFF2-40B4-BE49-F238E27FC236}">
                    <a16:creationId xmlns:a16="http://schemas.microsoft.com/office/drawing/2014/main" id="{60EC7E10-7FDF-19EE-70B8-1BAA56969BB6}"/>
                  </a:ext>
                </a:extLst>
              </p:cNvPr>
              <p:cNvSpPr txBox="1"/>
              <p:nvPr/>
            </p:nvSpPr>
            <p:spPr>
              <a:xfrm>
                <a:off x="13825573" y="7721492"/>
                <a:ext cx="895246" cy="307777"/>
              </a:xfrm>
              <a:prstGeom prst="rect">
                <a:avLst/>
              </a:prstGeom>
              <a:noFill/>
            </p:spPr>
            <p:txBody>
              <a:bodyPr wrap="square">
                <a:spAutoFit/>
              </a:bodyPr>
              <a:lstStyle/>
              <a:p>
                <a:pPr algn="r">
                  <a:defRPr/>
                </a:pPr>
                <a:r>
                  <a:rPr lang="fr-FR" sz="1400" dirty="0">
                    <a:solidFill>
                      <a:srgbClr val="E7E6E6">
                        <a:lumMod val="50000"/>
                      </a:srgbClr>
                    </a:solidFill>
                    <a:latin typeface="Trebuchet MS" panose="020B0603020202020204" pitchFamily="34" charset="0"/>
                  </a:rPr>
                  <a:t>Week 43</a:t>
                </a:r>
              </a:p>
            </p:txBody>
          </p:sp>
          <p:sp>
            <p:nvSpPr>
              <p:cNvPr id="16" name="TextBox 15">
                <a:extLst>
                  <a:ext uri="{FF2B5EF4-FFF2-40B4-BE49-F238E27FC236}">
                    <a16:creationId xmlns:a16="http://schemas.microsoft.com/office/drawing/2014/main" id="{C1A3BF50-4E35-0373-E825-B21D987E8878}"/>
                  </a:ext>
                </a:extLst>
              </p:cNvPr>
              <p:cNvSpPr txBox="1"/>
              <p:nvPr/>
            </p:nvSpPr>
            <p:spPr>
              <a:xfrm>
                <a:off x="14652841" y="7721491"/>
                <a:ext cx="895246" cy="307777"/>
              </a:xfrm>
              <a:prstGeom prst="rect">
                <a:avLst/>
              </a:prstGeom>
              <a:noFill/>
            </p:spPr>
            <p:txBody>
              <a:bodyPr wrap="square">
                <a:spAutoFit/>
              </a:bodyPr>
              <a:lstStyle/>
              <a:p>
                <a:pPr algn="r">
                  <a:defRPr/>
                </a:pPr>
                <a:r>
                  <a:rPr lang="fr-FR" sz="1400" dirty="0">
                    <a:solidFill>
                      <a:srgbClr val="E7E6E6">
                        <a:lumMod val="50000"/>
                      </a:srgbClr>
                    </a:solidFill>
                    <a:latin typeface="Trebuchet MS" panose="020B0603020202020204" pitchFamily="34" charset="0"/>
                  </a:rPr>
                  <a:t>Week 44</a:t>
                </a:r>
              </a:p>
            </p:txBody>
          </p:sp>
          <p:sp>
            <p:nvSpPr>
              <p:cNvPr id="17" name="TextBox 16">
                <a:extLst>
                  <a:ext uri="{FF2B5EF4-FFF2-40B4-BE49-F238E27FC236}">
                    <a16:creationId xmlns:a16="http://schemas.microsoft.com/office/drawing/2014/main" id="{CDFC3E18-498E-3D64-4B56-10CDA98F93C5}"/>
                  </a:ext>
                </a:extLst>
              </p:cNvPr>
              <p:cNvSpPr txBox="1"/>
              <p:nvPr/>
            </p:nvSpPr>
            <p:spPr>
              <a:xfrm>
                <a:off x="15480109" y="7721491"/>
                <a:ext cx="895246" cy="307777"/>
              </a:xfrm>
              <a:prstGeom prst="rect">
                <a:avLst/>
              </a:prstGeom>
              <a:noFill/>
            </p:spPr>
            <p:txBody>
              <a:bodyPr wrap="square">
                <a:spAutoFit/>
              </a:bodyPr>
              <a:lstStyle/>
              <a:p>
                <a:pPr algn="r">
                  <a:defRPr/>
                </a:pPr>
                <a:r>
                  <a:rPr lang="fr-FR" sz="1400" dirty="0">
                    <a:solidFill>
                      <a:srgbClr val="E7E6E6">
                        <a:lumMod val="50000"/>
                      </a:srgbClr>
                    </a:solidFill>
                    <a:latin typeface="Trebuchet MS" panose="020B0603020202020204" pitchFamily="34" charset="0"/>
                  </a:rPr>
                  <a:t>Week 45</a:t>
                </a:r>
              </a:p>
            </p:txBody>
          </p:sp>
          <p:sp>
            <p:nvSpPr>
              <p:cNvPr id="18" name="TextBox 17">
                <a:extLst>
                  <a:ext uri="{FF2B5EF4-FFF2-40B4-BE49-F238E27FC236}">
                    <a16:creationId xmlns:a16="http://schemas.microsoft.com/office/drawing/2014/main" id="{5C690271-B0EA-4CA4-B686-4E86A8BA9773}"/>
                  </a:ext>
                </a:extLst>
              </p:cNvPr>
              <p:cNvSpPr txBox="1"/>
              <p:nvPr/>
            </p:nvSpPr>
            <p:spPr>
              <a:xfrm>
                <a:off x="12071717" y="7967771"/>
                <a:ext cx="2167490" cy="338554"/>
              </a:xfrm>
              <a:prstGeom prst="rect">
                <a:avLst/>
              </a:prstGeom>
              <a:noFill/>
            </p:spPr>
            <p:txBody>
              <a:bodyPr wrap="square">
                <a:spAutoFit/>
              </a:bodyPr>
              <a:lstStyle/>
              <a:p>
                <a:pPr>
                  <a:defRPr/>
                </a:pPr>
                <a:r>
                  <a:rPr lang="fr-FR" sz="1600" dirty="0">
                    <a:solidFill>
                      <a:prstClr val="black"/>
                    </a:solidFill>
                    <a:latin typeface="Trebuchet MS" panose="020B0603020202020204" pitchFamily="34" charset="0"/>
                  </a:rPr>
                  <a:t>Epi week</a:t>
                </a:r>
              </a:p>
            </p:txBody>
          </p:sp>
          <p:sp>
            <p:nvSpPr>
              <p:cNvPr id="19" name="TextBox 18">
                <a:extLst>
                  <a:ext uri="{FF2B5EF4-FFF2-40B4-BE49-F238E27FC236}">
                    <a16:creationId xmlns:a16="http://schemas.microsoft.com/office/drawing/2014/main" id="{446253C7-7080-2F7F-3D40-A77B127B9327}"/>
                  </a:ext>
                </a:extLst>
              </p:cNvPr>
              <p:cNvSpPr txBox="1"/>
              <p:nvPr/>
            </p:nvSpPr>
            <p:spPr>
              <a:xfrm rot="16200000">
                <a:off x="8212626" y="6279183"/>
                <a:ext cx="1794438" cy="338554"/>
              </a:xfrm>
              <a:prstGeom prst="rect">
                <a:avLst/>
              </a:prstGeom>
              <a:noFill/>
            </p:spPr>
            <p:txBody>
              <a:bodyPr wrap="square">
                <a:spAutoFit/>
              </a:bodyPr>
              <a:lstStyle/>
              <a:p>
                <a:pPr algn="ctr">
                  <a:defRPr/>
                </a:pPr>
                <a:r>
                  <a:rPr lang="fr-FR" sz="1600" dirty="0">
                    <a:solidFill>
                      <a:prstClr val="black"/>
                    </a:solidFill>
                    <a:latin typeface="Trebuchet MS" panose="020B0603020202020204" pitchFamily="34" charset="0"/>
                  </a:rPr>
                  <a:t>CFR (%)</a:t>
                </a:r>
              </a:p>
            </p:txBody>
          </p:sp>
        </p:grpSp>
        <p:sp>
          <p:nvSpPr>
            <p:cNvPr id="22" name="TextBox 21">
              <a:extLst>
                <a:ext uri="{FF2B5EF4-FFF2-40B4-BE49-F238E27FC236}">
                  <a16:creationId xmlns:a16="http://schemas.microsoft.com/office/drawing/2014/main" id="{C9D1928C-1741-EEE9-611D-CF0025AECDFE}"/>
                </a:ext>
              </a:extLst>
            </p:cNvPr>
            <p:cNvSpPr txBox="1"/>
            <p:nvPr/>
          </p:nvSpPr>
          <p:spPr>
            <a:xfrm>
              <a:off x="11935052" y="8663546"/>
              <a:ext cx="4474226" cy="461665"/>
            </a:xfrm>
            <a:prstGeom prst="rect">
              <a:avLst/>
            </a:prstGeom>
            <a:noFill/>
          </p:spPr>
          <p:txBody>
            <a:bodyPr wrap="square" rtlCol="0">
              <a:spAutoFit/>
            </a:bodyPr>
            <a:lstStyle/>
            <a:p>
              <a:r>
                <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CFR </a:t>
              </a:r>
            </a:p>
          </p:txBody>
        </p:sp>
        <p:pic>
          <p:nvPicPr>
            <p:cNvPr id="23" name="Picture 22">
              <a:extLst>
                <a:ext uri="{FF2B5EF4-FFF2-40B4-BE49-F238E27FC236}">
                  <a16:creationId xmlns:a16="http://schemas.microsoft.com/office/drawing/2014/main" id="{AC9EF977-863C-B811-55A3-6F57552D61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14709" y="8737573"/>
              <a:ext cx="619125" cy="190500"/>
            </a:xfrm>
            <a:prstGeom prst="rect">
              <a:avLst/>
            </a:prstGeom>
          </p:spPr>
        </p:pic>
      </p:grpSp>
      <p:sp>
        <p:nvSpPr>
          <p:cNvPr id="24" name="Rectangle 23">
            <a:extLst>
              <a:ext uri="{FF2B5EF4-FFF2-40B4-BE49-F238E27FC236}">
                <a16:creationId xmlns:a16="http://schemas.microsoft.com/office/drawing/2014/main" id="{A895817B-8754-36E6-2886-AB50DC5DEB32}"/>
              </a:ext>
            </a:extLst>
          </p:cNvPr>
          <p:cNvSpPr/>
          <p:nvPr/>
        </p:nvSpPr>
        <p:spPr>
          <a:xfrm>
            <a:off x="14391117" y="4445349"/>
            <a:ext cx="2844308" cy="3532874"/>
          </a:xfrm>
          <a:prstGeom prst="rect">
            <a:avLst/>
          </a:prstGeom>
          <a:solidFill>
            <a:srgbClr val="A50021">
              <a:alpha val="20000"/>
            </a:srgb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0" name="Picture 19">
            <a:extLst>
              <a:ext uri="{FF2B5EF4-FFF2-40B4-BE49-F238E27FC236}">
                <a16:creationId xmlns:a16="http://schemas.microsoft.com/office/drawing/2014/main" id="{9452E31C-8726-E035-99FD-02F688B055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16693" y="9200181"/>
            <a:ext cx="561616" cy="194631"/>
          </a:xfrm>
          <a:prstGeom prst="rect">
            <a:avLst/>
          </a:prstGeom>
        </p:spPr>
      </p:pic>
      <p:sp>
        <p:nvSpPr>
          <p:cNvPr id="25" name="TextBox 24">
            <a:extLst>
              <a:ext uri="{FF2B5EF4-FFF2-40B4-BE49-F238E27FC236}">
                <a16:creationId xmlns:a16="http://schemas.microsoft.com/office/drawing/2014/main" id="{D76F622C-A088-BE18-CFB4-5233E861BEE0}"/>
              </a:ext>
            </a:extLst>
          </p:cNvPr>
          <p:cNvSpPr txBox="1"/>
          <p:nvPr/>
        </p:nvSpPr>
        <p:spPr>
          <a:xfrm>
            <a:off x="11833834" y="9090899"/>
            <a:ext cx="5020249" cy="461665"/>
          </a:xfrm>
          <a:prstGeom prst="rect">
            <a:avLst/>
          </a:prstGeom>
          <a:solidFill>
            <a:schemeClr val="bg1"/>
          </a:solidFill>
        </p:spPr>
        <p:txBody>
          <a:bodyPr wrap="square" rtlCol="0">
            <a:spAutoFit/>
          </a:bodyPr>
          <a:lstStyle/>
          <a:p>
            <a:r>
              <a:rPr lang="en-US" sz="24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Deterioration</a:t>
            </a:r>
            <a:endParaRPr lang="fr-FR" sz="24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Slide Number Placeholder 3">
            <a:extLst>
              <a:ext uri="{FF2B5EF4-FFF2-40B4-BE49-F238E27FC236}">
                <a16:creationId xmlns:a16="http://schemas.microsoft.com/office/drawing/2014/main" id="{8FB0A386-A4F7-23C5-008A-0527BEA57832}"/>
              </a:ext>
            </a:extLst>
          </p:cNvPr>
          <p:cNvSpPr>
            <a:spLocks noGrp="1"/>
          </p:cNvSpPr>
          <p:nvPr>
            <p:ph type="sldNum" sz="quarter" idx="12"/>
          </p:nvPr>
        </p:nvSpPr>
        <p:spPr>
          <a:xfrm>
            <a:off x="15549301" y="9552564"/>
            <a:ext cx="2133600" cy="365125"/>
          </a:xfrm>
        </p:spPr>
        <p:txBody>
          <a:bodyPr/>
          <a:lstStyle/>
          <a:p>
            <a:fld id="{B6F15528-21DE-4FAA-801E-634DDDAF4B2B}" type="slidenum">
              <a:rPr lang="en-US" smtClean="0"/>
              <a:pPr/>
              <a:t>29</a:t>
            </a:fld>
            <a:endParaRPr lang="en-US" dirty="0"/>
          </a:p>
        </p:txBody>
      </p:sp>
    </p:spTree>
    <p:extLst>
      <p:ext uri="{BB962C8B-B14F-4D97-AF65-F5344CB8AC3E}">
        <p14:creationId xmlns:p14="http://schemas.microsoft.com/office/powerpoint/2010/main" val="3726336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502813-2FA3-10CA-4217-A01D04188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160" y="2155235"/>
            <a:ext cx="13711852" cy="2229296"/>
          </a:xfrm>
          <a:prstGeom prst="rect">
            <a:avLst/>
          </a:prstGeom>
        </p:spPr>
      </p:pic>
      <p:grpSp>
        <p:nvGrpSpPr>
          <p:cNvPr id="3" name="Group 4">
            <a:extLst>
              <a:ext uri="{FF2B5EF4-FFF2-40B4-BE49-F238E27FC236}">
                <a16:creationId xmlns:a16="http://schemas.microsoft.com/office/drawing/2014/main" id="{3AB41C7F-8A76-5FE5-DF33-22C7B95ADE9C}"/>
              </a:ext>
            </a:extLst>
          </p:cNvPr>
          <p:cNvGrpSpPr/>
          <p:nvPr/>
        </p:nvGrpSpPr>
        <p:grpSpPr>
          <a:xfrm>
            <a:off x="-609600" y="-1943100"/>
            <a:ext cx="9753598" cy="3423410"/>
            <a:chOff x="0" y="-47625"/>
            <a:chExt cx="863214"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4B03E74A-7565-51D3-B4B5-7B945F3EABA0}"/>
                </a:ext>
              </a:extLst>
            </p:cNvPr>
            <p:cNvSpPr/>
            <p:nvPr/>
          </p:nvSpPr>
          <p:spPr>
            <a:xfrm>
              <a:off x="6581"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16CDEE8-2BBB-4029-19F5-3793B78E2F8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E8152052-3491-25B1-1D07-46A8267ECB80}"/>
              </a:ext>
            </a:extLst>
          </p:cNvPr>
          <p:cNvSpPr txBox="1"/>
          <p:nvPr/>
        </p:nvSpPr>
        <p:spPr>
          <a:xfrm>
            <a:off x="711909" y="586057"/>
            <a:ext cx="8432089" cy="602088"/>
          </a:xfrm>
          <a:prstGeom prst="rect">
            <a:avLst/>
          </a:prstGeom>
        </p:spPr>
        <p:txBody>
          <a:bodyPr lIns="0" tIns="0" rIns="0" bIns="0" rtlCol="0" anchor="t">
            <a:spAutoFit/>
          </a:bodyPr>
          <a:lstStyle/>
          <a:p>
            <a:pPr marL="0" marR="0" lvl="0" indent="0" algn="l" defTabSz="914445" rtl="0" eaLnBrk="1" fontAlgn="auto" latinLnBrk="0" hangingPunct="1">
              <a:lnSpc>
                <a:spcPts val="452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rPr>
              <a:t>Get ready for this module</a:t>
            </a:r>
          </a:p>
        </p:txBody>
      </p:sp>
      <p:sp>
        <p:nvSpPr>
          <p:cNvPr id="21" name="TextBox 20">
            <a:extLst>
              <a:ext uri="{FF2B5EF4-FFF2-40B4-BE49-F238E27FC236}">
                <a16:creationId xmlns:a16="http://schemas.microsoft.com/office/drawing/2014/main" id="{F0819B31-1A4C-E4E2-2809-5FC874398A98}"/>
              </a:ext>
            </a:extLst>
          </p:cNvPr>
          <p:cNvSpPr txBox="1"/>
          <p:nvPr/>
        </p:nvSpPr>
        <p:spPr>
          <a:xfrm>
            <a:off x="2152984" y="2903627"/>
            <a:ext cx="13982028" cy="523220"/>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Before taking this module, complete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2 ‘Core functions’</a:t>
            </a:r>
            <a:endPar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9" name="Picture 8">
            <a:extLst>
              <a:ext uri="{FF2B5EF4-FFF2-40B4-BE49-F238E27FC236}">
                <a16:creationId xmlns:a16="http://schemas.microsoft.com/office/drawing/2014/main" id="{F59BA01F-7C04-7F38-DD15-ACA203D6D6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0019" y="4384531"/>
            <a:ext cx="10395285" cy="5847348"/>
          </a:xfrm>
          <a:prstGeom prst="rect">
            <a:avLst/>
          </a:prstGeom>
        </p:spPr>
      </p:pic>
      <p:sp>
        <p:nvSpPr>
          <p:cNvPr id="7" name="Slide Number Placeholder 6">
            <a:extLst>
              <a:ext uri="{FF2B5EF4-FFF2-40B4-BE49-F238E27FC236}">
                <a16:creationId xmlns:a16="http://schemas.microsoft.com/office/drawing/2014/main" id="{EAEE489C-A08A-DF83-C7EA-BC44638A7331}"/>
              </a:ext>
            </a:extLst>
          </p:cNvPr>
          <p:cNvSpPr>
            <a:spLocks noGrp="1"/>
          </p:cNvSpPr>
          <p:nvPr>
            <p:ph type="sldNum" sz="quarter" idx="7"/>
          </p:nvPr>
        </p:nvSpPr>
        <p:spPr>
          <a:xfrm>
            <a:off x="13277038" y="9615036"/>
            <a:ext cx="4206240" cy="184666"/>
          </a:xfrm>
        </p:spPr>
        <p:txBody>
          <a:bodyPr/>
          <a:lstStyle/>
          <a:p>
            <a:fld id="{B6F15528-21DE-4FAA-801E-634DDDAF4B2B}" type="slidenum">
              <a:rPr lang="en-US" sz="1200" smtClean="0"/>
              <a:t>3</a:t>
            </a:fld>
            <a:endParaRPr lang="en-US" sz="1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340" y="-87291"/>
            <a:ext cx="18288000" cy="11040635"/>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CB7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4816593" cy="2709333"/>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5086357" y="1086307"/>
            <a:ext cx="7803997" cy="3545857"/>
          </a:xfrm>
          <a:custGeom>
            <a:avLst/>
            <a:gdLst/>
            <a:ahLst/>
            <a:cxnLst/>
            <a:rect l="l" t="t" r="r" b="b"/>
            <a:pathLst>
              <a:path w="7803997" h="4058078">
                <a:moveTo>
                  <a:pt x="0" y="0"/>
                </a:moveTo>
                <a:lnTo>
                  <a:pt x="7803997" y="0"/>
                </a:lnTo>
                <a:lnTo>
                  <a:pt x="7803997" y="4058079"/>
                </a:lnTo>
                <a:lnTo>
                  <a:pt x="0" y="40580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4396566" y="7090618"/>
            <a:ext cx="11996609" cy="135421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Analyze and interpret surveillance data</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dirty="0">
                <a:solidFill>
                  <a:srgbClr val="FFFFFF"/>
                </a:solidFill>
                <a:latin typeface="Cavolini" panose="03000502040302020204" pitchFamily="66" charset="0"/>
                <a:ea typeface="Chewy"/>
                <a:cs typeface="Cavolini" panose="03000502040302020204" pitchFamily="66" charset="0"/>
                <a:sym typeface="Chewy"/>
              </a:rPr>
              <a:t>t</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o monitor an outbreak</a:t>
            </a:r>
          </a:p>
        </p:txBody>
      </p:sp>
      <p:pic>
        <p:nvPicPr>
          <p:cNvPr id="8" name="Picture 7">
            <a:extLst>
              <a:ext uri="{FF2B5EF4-FFF2-40B4-BE49-F238E27FC236}">
                <a16:creationId xmlns:a16="http://schemas.microsoft.com/office/drawing/2014/main" id="{201261DD-7443-5E47-D65B-9B6E2B1536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150" y="1780204"/>
            <a:ext cx="7821846" cy="2670279"/>
          </a:xfrm>
          <a:prstGeom prst="rect">
            <a:avLst/>
          </a:prstGeom>
        </p:spPr>
      </p:pic>
      <p:pic>
        <p:nvPicPr>
          <p:cNvPr id="14" name="Picture 13">
            <a:extLst>
              <a:ext uri="{FF2B5EF4-FFF2-40B4-BE49-F238E27FC236}">
                <a16:creationId xmlns:a16="http://schemas.microsoft.com/office/drawing/2014/main" id="{F06C1B4B-988D-67D1-D3E9-D48415818B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4825" y="6210300"/>
            <a:ext cx="2209800" cy="2438400"/>
          </a:xfrm>
          <a:prstGeom prst="rect">
            <a:avLst/>
          </a:prstGeom>
        </p:spPr>
      </p:pic>
    </p:spTree>
    <p:extLst>
      <p:ext uri="{BB962C8B-B14F-4D97-AF65-F5344CB8AC3E}">
        <p14:creationId xmlns:p14="http://schemas.microsoft.com/office/powerpoint/2010/main" val="772104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1073EEC-F62D-E3CF-45B2-4B978B8E87C7}"/>
              </a:ext>
            </a:extLst>
          </p:cNvPr>
          <p:cNvGrpSpPr/>
          <p:nvPr/>
        </p:nvGrpSpPr>
        <p:grpSpPr>
          <a:xfrm>
            <a:off x="5283200" y="8341547"/>
            <a:ext cx="10261600" cy="1648539"/>
            <a:chOff x="5283200" y="8341547"/>
            <a:chExt cx="10261600" cy="1648539"/>
          </a:xfrm>
        </p:grpSpPr>
        <p:sp>
          <p:nvSpPr>
            <p:cNvPr id="2" name="Rectangle: Rounded Corners 1">
              <a:extLst>
                <a:ext uri="{FF2B5EF4-FFF2-40B4-BE49-F238E27FC236}">
                  <a16:creationId xmlns:a16="http://schemas.microsoft.com/office/drawing/2014/main" id="{80EA503D-FB77-C42B-4135-EC977A63CCFD}"/>
                </a:ext>
              </a:extLst>
            </p:cNvPr>
            <p:cNvSpPr/>
            <p:nvPr/>
          </p:nvSpPr>
          <p:spPr>
            <a:xfrm>
              <a:off x="5283200" y="8341547"/>
              <a:ext cx="10261600" cy="1648539"/>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F3833B-9B5A-0F1C-B306-93307C0C79ED}"/>
                </a:ext>
              </a:extLst>
            </p:cNvPr>
            <p:cNvSpPr txBox="1"/>
            <p:nvPr/>
          </p:nvSpPr>
          <p:spPr>
            <a:xfrm>
              <a:off x="5749592" y="8668375"/>
              <a:ext cx="7681946" cy="1107996"/>
            </a:xfrm>
            <a:prstGeom prst="rect">
              <a:avLst/>
            </a:prstGeom>
            <a:noFill/>
            <a:ln>
              <a:noFill/>
            </a:ln>
          </p:spPr>
          <p:txBody>
            <a:bodyPr wrap="square" rtlCol="0">
              <a:spAutoFit/>
            </a:bodyPr>
            <a:lstStyle/>
            <a:p>
              <a:pPr marL="514350" marR="0" lvl="0" indent="-514350" algn="l" defTabSz="914400" rtl="0" eaLnBrk="1" fontAlgn="auto" latinLnBrk="0" hangingPunct="1">
                <a:lnSpc>
                  <a:spcPct val="100000"/>
                </a:lnSpc>
                <a:spcBef>
                  <a:spcPts val="0"/>
                </a:spcBef>
                <a:spcAft>
                  <a:spcPts val="1200"/>
                </a:spcAft>
                <a:buClrTx/>
                <a:buSzTx/>
                <a:buFont typeface="+mj-lt"/>
                <a:buAutoNum type="arabicParenR"/>
                <a:tabLst/>
                <a:defRPr/>
              </a:pPr>
              <a:r>
                <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What</a:t>
              </a:r>
              <a:r>
                <a:rPr kumimoji="0" lang="en-US" sz="28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is your interpretation of the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CFR</a:t>
              </a:r>
              <a:r>
                <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p>
            <a:p>
              <a:pPr marL="514350" marR="0" lvl="0" indent="-514350" algn="l" defTabSz="914400" rtl="0" eaLnBrk="1" fontAlgn="auto" latinLnBrk="0" hangingPunct="1">
                <a:lnSpc>
                  <a:spcPct val="100000"/>
                </a:lnSpc>
                <a:spcBef>
                  <a:spcPts val="0"/>
                </a:spcBef>
                <a:spcAft>
                  <a:spcPts val="1200"/>
                </a:spcAft>
                <a:buClrTx/>
                <a:buSzTx/>
                <a:buFont typeface="+mj-lt"/>
                <a:buAutoNum type="arabicParenR"/>
                <a:tabLst/>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What would you like to check?</a:t>
              </a:r>
              <a:endPar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13" name="Group 12">
            <a:extLst>
              <a:ext uri="{FF2B5EF4-FFF2-40B4-BE49-F238E27FC236}">
                <a16:creationId xmlns:a16="http://schemas.microsoft.com/office/drawing/2014/main" id="{BFD003AD-1122-3B9E-2F70-51F680980C6F}"/>
              </a:ext>
            </a:extLst>
          </p:cNvPr>
          <p:cNvGrpSpPr/>
          <p:nvPr/>
        </p:nvGrpSpPr>
        <p:grpSpPr>
          <a:xfrm>
            <a:off x="2743201" y="3759055"/>
            <a:ext cx="12801600" cy="4184082"/>
            <a:chOff x="2743201" y="3759055"/>
            <a:chExt cx="12801600" cy="4184082"/>
          </a:xfrm>
        </p:grpSpPr>
        <p:sp>
          <p:nvSpPr>
            <p:cNvPr id="6" name="Rectangle 5">
              <a:extLst>
                <a:ext uri="{FF2B5EF4-FFF2-40B4-BE49-F238E27FC236}">
                  <a16:creationId xmlns:a16="http://schemas.microsoft.com/office/drawing/2014/main" id="{DF4D6E67-8F1A-42FC-0080-D78DA415301F}"/>
                </a:ext>
              </a:extLst>
            </p:cNvPr>
            <p:cNvSpPr/>
            <p:nvPr/>
          </p:nvSpPr>
          <p:spPr>
            <a:xfrm>
              <a:off x="2743201" y="3759055"/>
              <a:ext cx="12801600" cy="4184082"/>
            </a:xfrm>
            <a:prstGeom prst="rect">
              <a:avLst/>
            </a:prstGeom>
            <a:solidFill>
              <a:srgbClr val="D1EB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1949857-DCE0-C5F4-AC46-54EAE52E0AA8}"/>
                </a:ext>
              </a:extLst>
            </p:cNvPr>
            <p:cNvSpPr txBox="1"/>
            <p:nvPr/>
          </p:nvSpPr>
          <p:spPr>
            <a:xfrm>
              <a:off x="3132496" y="4142936"/>
              <a:ext cx="12412303" cy="523220"/>
            </a:xfrm>
            <a:prstGeom prst="rect">
              <a:avLst/>
            </a:prstGeom>
            <a:noFill/>
            <a:ln w="76200">
              <a:noFill/>
            </a:ln>
          </p:spPr>
          <p:txBody>
            <a:bodyPr wrap="square">
              <a:spAutoFit/>
            </a:bodyPr>
            <a:lstStyle/>
            <a:p>
              <a:pPr>
                <a:spcAft>
                  <a:spcPts val="600"/>
                </a:spcAft>
                <a:buClr>
                  <a:srgbClr val="009999"/>
                </a:buClr>
              </a:pPr>
              <a:r>
                <a:rPr lang="en-US" sz="2800" dirty="0">
                  <a:latin typeface="Atkinson Hyperlegible" panose="020B0604020202020204" charset="0"/>
                  <a:cs typeface="FrankRuehl" panose="020F0502020204030204" pitchFamily="34" charset="-79"/>
                </a:rPr>
                <a:t>Cholera mortality remains high</a:t>
              </a:r>
            </a:p>
          </p:txBody>
        </p:sp>
      </p:grpSp>
      <p:pic>
        <p:nvPicPr>
          <p:cNvPr id="3" name="Picture 2">
            <a:extLst>
              <a:ext uri="{FF2B5EF4-FFF2-40B4-BE49-F238E27FC236}">
                <a16:creationId xmlns:a16="http://schemas.microsoft.com/office/drawing/2014/main" id="{E546869A-BE81-0B0C-8FBE-6486C9CC5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2438" y="224723"/>
            <a:ext cx="13181162" cy="2082889"/>
          </a:xfrm>
          <a:prstGeom prst="rect">
            <a:avLst/>
          </a:prstGeom>
        </p:spPr>
      </p:pic>
      <p:pic>
        <p:nvPicPr>
          <p:cNvPr id="4" name="Picture 3">
            <a:extLst>
              <a:ext uri="{FF2B5EF4-FFF2-40B4-BE49-F238E27FC236}">
                <a16:creationId xmlns:a16="http://schemas.microsoft.com/office/drawing/2014/main" id="{EB6270DB-24CF-6171-E0CD-30830B4828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503" y="257313"/>
            <a:ext cx="3831631" cy="1852132"/>
          </a:xfrm>
          <a:prstGeom prst="rect">
            <a:avLst/>
          </a:prstGeom>
        </p:spPr>
      </p:pic>
      <p:pic>
        <p:nvPicPr>
          <p:cNvPr id="9" name="Picture 8">
            <a:extLst>
              <a:ext uri="{FF2B5EF4-FFF2-40B4-BE49-F238E27FC236}">
                <a16:creationId xmlns:a16="http://schemas.microsoft.com/office/drawing/2014/main" id="{FFB9B9FB-4FA0-4D03-9C83-B6F9A03F40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8125357"/>
            <a:ext cx="2279653" cy="2194032"/>
          </a:xfrm>
          <a:prstGeom prst="rect">
            <a:avLst/>
          </a:prstGeom>
        </p:spPr>
      </p:pic>
      <p:sp>
        <p:nvSpPr>
          <p:cNvPr id="12" name="TextBox 11">
            <a:extLst>
              <a:ext uri="{FF2B5EF4-FFF2-40B4-BE49-F238E27FC236}">
                <a16:creationId xmlns:a16="http://schemas.microsoft.com/office/drawing/2014/main" id="{C02CA259-C50A-6CA9-DCF7-FCCA5D95E806}"/>
              </a:ext>
            </a:extLst>
          </p:cNvPr>
          <p:cNvSpPr txBox="1"/>
          <p:nvPr/>
        </p:nvSpPr>
        <p:spPr>
          <a:xfrm>
            <a:off x="5749592" y="540616"/>
            <a:ext cx="10066854" cy="1384995"/>
          </a:xfrm>
          <a:prstGeom prst="rect">
            <a:avLst/>
          </a:prstGeom>
          <a:noFill/>
        </p:spPr>
        <p:txBody>
          <a:bodyPr wrap="square">
            <a:spAutoFit/>
          </a:bodyPr>
          <a:lstStyle/>
          <a:p>
            <a:pPr algn="ctr">
              <a:spcAft>
                <a:spcPts val="600"/>
              </a:spcAft>
              <a:defRPr/>
            </a:pPr>
            <a:r>
              <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You are a public health officer on your first day of deployment in a surveillance unit with a confirmed cholera outbreak with community transmission</a:t>
            </a:r>
          </a:p>
        </p:txBody>
      </p:sp>
      <p:grpSp>
        <p:nvGrpSpPr>
          <p:cNvPr id="11" name="Group 10">
            <a:extLst>
              <a:ext uri="{FF2B5EF4-FFF2-40B4-BE49-F238E27FC236}">
                <a16:creationId xmlns:a16="http://schemas.microsoft.com/office/drawing/2014/main" id="{4FAE91F7-C6BB-470F-7FEE-A6CE87A3270C}"/>
              </a:ext>
            </a:extLst>
          </p:cNvPr>
          <p:cNvGrpSpPr/>
          <p:nvPr/>
        </p:nvGrpSpPr>
        <p:grpSpPr>
          <a:xfrm>
            <a:off x="5910298" y="2706022"/>
            <a:ext cx="8047288" cy="741612"/>
            <a:chOff x="5910298" y="2706022"/>
            <a:chExt cx="8047288" cy="741612"/>
          </a:xfrm>
        </p:grpSpPr>
        <p:sp>
          <p:nvSpPr>
            <p:cNvPr id="7" name="TextBox 6">
              <a:extLst>
                <a:ext uri="{FF2B5EF4-FFF2-40B4-BE49-F238E27FC236}">
                  <a16:creationId xmlns:a16="http://schemas.microsoft.com/office/drawing/2014/main" id="{49130667-E8D8-6727-D7E3-59CA2E678CFB}"/>
                </a:ext>
              </a:extLst>
            </p:cNvPr>
            <p:cNvSpPr txBox="1"/>
            <p:nvPr/>
          </p:nvSpPr>
          <p:spPr>
            <a:xfrm>
              <a:off x="6393471" y="2852865"/>
              <a:ext cx="75641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You read the latest situation report</a:t>
              </a:r>
              <a:endPar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7" name="Rectangle 16">
              <a:extLst>
                <a:ext uri="{FF2B5EF4-FFF2-40B4-BE49-F238E27FC236}">
                  <a16:creationId xmlns:a16="http://schemas.microsoft.com/office/drawing/2014/main" id="{B22C458F-1CC1-B042-4242-FF54A0A786DC}"/>
                </a:ext>
              </a:extLst>
            </p:cNvPr>
            <p:cNvSpPr/>
            <p:nvPr/>
          </p:nvSpPr>
          <p:spPr>
            <a:xfrm>
              <a:off x="5910298" y="2706022"/>
              <a:ext cx="483173" cy="741612"/>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6A5D2267-FA61-7FB3-820A-A703F387BDA4}"/>
              </a:ext>
            </a:extLst>
          </p:cNvPr>
          <p:cNvSpPr txBox="1"/>
          <p:nvPr/>
        </p:nvSpPr>
        <p:spPr>
          <a:xfrm>
            <a:off x="3326859" y="4848376"/>
            <a:ext cx="11634281" cy="290848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
                <a:prstClr val="black">
                  <a:lumMod val="95000"/>
                  <a:lumOff val="5000"/>
                </a:prstClr>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FrankRuehl" panose="020F0502020204030204" pitchFamily="34" charset="-79"/>
              </a:rPr>
              <a:t>Since the beginning of the outbreak, 321 suspected cholera cases have been reported in the surveillance unit, including 16 cholera deaths in total (CFR: 5%)</a:t>
            </a:r>
          </a:p>
          <a:p>
            <a:pPr marL="457200" marR="0" lvl="0" indent="-457200" algn="l" defTabSz="914400" rtl="0" eaLnBrk="1" fontAlgn="auto" latinLnBrk="0" hangingPunct="1">
              <a:lnSpc>
                <a:spcPct val="100000"/>
              </a:lnSpc>
              <a:spcBef>
                <a:spcPts val="0"/>
              </a:spcBef>
              <a:spcAft>
                <a:spcPts val="1200"/>
              </a:spcAft>
              <a:buClr>
                <a:prstClr val="black">
                  <a:lumMod val="95000"/>
                  <a:lumOff val="5000"/>
                </a:prstClr>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FrankRuehl" panose="020F0502020204030204" pitchFamily="34" charset="-79"/>
              </a:rPr>
              <a:t>In the last epidemiological week (week 7), 52 suspected cholera cases have been reported, including 3 cholera deaths (CFR: 6%)</a:t>
            </a:r>
          </a:p>
          <a:p>
            <a:pPr marL="457200" marR="0" lvl="0" indent="-457200" algn="l" defTabSz="914400" rtl="0" eaLnBrk="1" fontAlgn="auto" latinLnBrk="0" hangingPunct="1">
              <a:lnSpc>
                <a:spcPct val="100000"/>
              </a:lnSpc>
              <a:spcBef>
                <a:spcPts val="0"/>
              </a:spcBef>
              <a:spcAft>
                <a:spcPts val="1200"/>
              </a:spcAft>
              <a:buClr>
                <a:prstClr val="black">
                  <a:lumMod val="95000"/>
                  <a:lumOff val="5000"/>
                </a:prstClr>
              </a:buClr>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cs typeface="FrankRuehl" panose="020F0502020204030204" pitchFamily="34" charset="-79"/>
              </a:rPr>
              <a:t>Priority for follow up: Quality of care</a:t>
            </a:r>
          </a:p>
        </p:txBody>
      </p:sp>
      <p:sp>
        <p:nvSpPr>
          <p:cNvPr id="16" name="Slide Number Placeholder 15">
            <a:extLst>
              <a:ext uri="{FF2B5EF4-FFF2-40B4-BE49-F238E27FC236}">
                <a16:creationId xmlns:a16="http://schemas.microsoft.com/office/drawing/2014/main" id="{6D8F95BE-4AC1-7D59-955F-6A694C72DA2D}"/>
              </a:ext>
            </a:extLst>
          </p:cNvPr>
          <p:cNvSpPr>
            <a:spLocks noGrp="1"/>
          </p:cNvSpPr>
          <p:nvPr>
            <p:ph type="sldNum" sz="quarter" idx="12"/>
          </p:nvPr>
        </p:nvSpPr>
        <p:spPr>
          <a:xfrm>
            <a:off x="15534631" y="9563821"/>
            <a:ext cx="2133600" cy="365125"/>
          </a:xfrm>
        </p:spPr>
        <p:txBody>
          <a:bodyPr/>
          <a:lstStyle/>
          <a:p>
            <a:fld id="{B6F15528-21DE-4FAA-801E-634DDDAF4B2B}" type="slidenum">
              <a:rPr lang="en-US" smtClean="0"/>
              <a:pPr/>
              <a:t>31</a:t>
            </a:fld>
            <a:endParaRPr lang="en-US" dirty="0"/>
          </a:p>
        </p:txBody>
      </p:sp>
    </p:spTree>
    <p:extLst>
      <p:ext uri="{BB962C8B-B14F-4D97-AF65-F5344CB8AC3E}">
        <p14:creationId xmlns:p14="http://schemas.microsoft.com/office/powerpoint/2010/main" val="2528223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BA15E36E-E850-004C-1CE5-C7FDC8D5C41C}"/>
              </a:ext>
            </a:extLst>
          </p:cNvPr>
          <p:cNvSpPr/>
          <p:nvPr/>
        </p:nvSpPr>
        <p:spPr>
          <a:xfrm>
            <a:off x="-381000" y="-239946"/>
            <a:ext cx="8594558" cy="1538455"/>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solidFill>
              <a:srgbClr val="FBE8D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A7A54207-07E9-91B5-EA0E-EE42967E268B}"/>
              </a:ext>
            </a:extLst>
          </p:cNvPr>
          <p:cNvSpPr txBox="1"/>
          <p:nvPr/>
        </p:nvSpPr>
        <p:spPr>
          <a:xfrm>
            <a:off x="1709701" y="1900164"/>
            <a:ext cx="13297685" cy="584775"/>
          </a:xfrm>
          <a:prstGeom prst="rect">
            <a:avLst/>
          </a:prstGeom>
          <a:noFill/>
        </p:spPr>
        <p:txBody>
          <a:bodyPr wrap="square">
            <a:spAutoFit/>
          </a:bodyPr>
          <a:lstStyle/>
          <a:p>
            <a:pPr marL="514350" indent="-514350">
              <a:buFont typeface="+mj-lt"/>
              <a:buAutoNum type="arabicParenR"/>
            </a:pPr>
            <a:r>
              <a:rPr kumimoji="0" lang="en-US" sz="3200" i="0" u="none" strike="noStrike" kern="1200" cap="none" spc="0" normalizeH="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CFR</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interpretation</a:t>
            </a:r>
          </a:p>
        </p:txBody>
      </p:sp>
      <p:sp>
        <p:nvSpPr>
          <p:cNvPr id="4" name="TextBox 3">
            <a:extLst>
              <a:ext uri="{FF2B5EF4-FFF2-40B4-BE49-F238E27FC236}">
                <a16:creationId xmlns:a16="http://schemas.microsoft.com/office/drawing/2014/main" id="{76C06502-8346-5DBC-C1FD-5D1C97C7F583}"/>
              </a:ext>
            </a:extLst>
          </p:cNvPr>
          <p:cNvSpPr txBox="1"/>
          <p:nvPr/>
        </p:nvSpPr>
        <p:spPr>
          <a:xfrm>
            <a:off x="1709701" y="5860134"/>
            <a:ext cx="13297685" cy="584775"/>
          </a:xfrm>
          <a:prstGeom prst="rect">
            <a:avLst/>
          </a:prstGeom>
          <a:noFill/>
        </p:spPr>
        <p:txBody>
          <a:bodyPr wrap="square">
            <a:spAutoFit/>
          </a:bodyPr>
          <a:lstStyle/>
          <a:p>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2) To be checked</a:t>
            </a:r>
          </a:p>
        </p:txBody>
      </p:sp>
      <p:sp>
        <p:nvSpPr>
          <p:cNvPr id="9" name="TextBox 8">
            <a:extLst>
              <a:ext uri="{FF2B5EF4-FFF2-40B4-BE49-F238E27FC236}">
                <a16:creationId xmlns:a16="http://schemas.microsoft.com/office/drawing/2014/main" id="{CD3EA4E3-9D22-3575-5109-E34CC3CCDE95}"/>
              </a:ext>
            </a:extLst>
          </p:cNvPr>
          <p:cNvSpPr txBox="1"/>
          <p:nvPr/>
        </p:nvSpPr>
        <p:spPr>
          <a:xfrm>
            <a:off x="4141912" y="3145480"/>
            <a:ext cx="13793059" cy="1708160"/>
          </a:xfrm>
          <a:prstGeom prst="rect">
            <a:avLst/>
          </a:prstGeom>
          <a:noFill/>
        </p:spPr>
        <p:txBody>
          <a:bodyPr wrap="square" rtlCol="0">
            <a:spAutoFit/>
          </a:bodyPr>
          <a:lstStyle/>
          <a:p>
            <a:pPr marL="91440" indent="-457200">
              <a:spcAft>
                <a:spcPts val="1800"/>
              </a:spcAft>
              <a:buClr>
                <a:srgbClr val="009999"/>
              </a:buClr>
              <a:buBlip>
                <a:blip r:embed="rId3"/>
              </a:buBlip>
            </a:pPr>
            <a:r>
              <a:rPr lang="en-US" sz="2800" dirty="0">
                <a:solidFill>
                  <a:schemeClr val="tx1">
                    <a:lumMod val="95000"/>
                    <a:lumOff val="5000"/>
                  </a:schemeClr>
                </a:solidFill>
                <a:latin typeface="Atkinson Hyperlegible Bold" panose="020B0604020202020204" charset="0"/>
              </a:rPr>
              <a:t>With the information provided, CFR challenging to interpret</a:t>
            </a:r>
          </a:p>
          <a:p>
            <a:pPr marL="1371600" lvl="2" indent="-457200">
              <a:spcAft>
                <a:spcPts val="12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Unclear whether “</a:t>
            </a:r>
            <a:r>
              <a:rPr lang="en-US" sz="2600" i="1" dirty="0">
                <a:solidFill>
                  <a:prstClr val="black"/>
                </a:solidFill>
                <a:latin typeface="Atkinson Hyperlegible" panose="020B0604020202020204" charset="0"/>
              </a:rPr>
              <a:t>16 cholera deaths in total</a:t>
            </a:r>
            <a:r>
              <a:rPr lang="en-US" sz="2600" dirty="0">
                <a:solidFill>
                  <a:prstClr val="black"/>
                </a:solidFill>
                <a:latin typeface="Atkinson Hyperlegible" panose="020B0604020202020204" charset="0"/>
              </a:rPr>
              <a:t>” include all type of cholera deaths</a:t>
            </a:r>
          </a:p>
          <a:p>
            <a:pPr marL="1371600" lvl="2" indent="-457200">
              <a:spcAft>
                <a:spcPts val="12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If all type of deaths included, CFR might be misleading</a:t>
            </a:r>
          </a:p>
        </p:txBody>
      </p:sp>
      <p:sp>
        <p:nvSpPr>
          <p:cNvPr id="18" name="TextBox 17">
            <a:extLst>
              <a:ext uri="{FF2B5EF4-FFF2-40B4-BE49-F238E27FC236}">
                <a16:creationId xmlns:a16="http://schemas.microsoft.com/office/drawing/2014/main" id="{427B7898-E5D8-229F-7235-B24FECD9EB16}"/>
              </a:ext>
            </a:extLst>
          </p:cNvPr>
          <p:cNvSpPr txBox="1"/>
          <p:nvPr/>
        </p:nvSpPr>
        <p:spPr>
          <a:xfrm>
            <a:off x="3245160" y="7211792"/>
            <a:ext cx="9945546" cy="1154162"/>
          </a:xfrm>
          <a:prstGeom prst="rect">
            <a:avLst/>
          </a:prstGeom>
          <a:noFill/>
        </p:spPr>
        <p:txBody>
          <a:bodyPr wrap="square" rtlCol="0">
            <a:spAutoFit/>
          </a:bodyPr>
          <a:lstStyle/>
          <a:p>
            <a:pPr marL="1371600" lvl="2" indent="-457200">
              <a:spcAft>
                <a:spcPts val="1800"/>
              </a:spcAft>
              <a:buClr>
                <a:srgbClr val="009999"/>
              </a:buClr>
              <a:buBlip>
                <a:blip r:embed="rId3"/>
              </a:buBlip>
            </a:pPr>
            <a:r>
              <a:rPr lang="en-US" sz="2800" dirty="0">
                <a:solidFill>
                  <a:schemeClr val="tx1">
                    <a:lumMod val="95000"/>
                    <a:lumOff val="5000"/>
                  </a:schemeClr>
                </a:solidFill>
                <a:latin typeface="Atkinson Hyperlegible Bold" panose="020B0604020202020204" charset="0"/>
              </a:rPr>
              <a:t>Type of deaths and CFR calculation</a:t>
            </a:r>
          </a:p>
          <a:p>
            <a:pPr marL="1371600" lvl="2" indent="-457200">
              <a:spcAft>
                <a:spcPts val="1800"/>
              </a:spcAft>
              <a:buClr>
                <a:srgbClr val="009999"/>
              </a:buClr>
              <a:buBlip>
                <a:blip r:embed="rId3"/>
              </a:buBlip>
            </a:pPr>
            <a:r>
              <a:rPr lang="en-US" sz="2600" dirty="0">
                <a:solidFill>
                  <a:prstClr val="black"/>
                </a:solidFill>
                <a:latin typeface="Atkinson Hyperlegible" panose="020B0604020202020204" charset="0"/>
              </a:rPr>
              <a:t>Cholera deaths by time, place, and person</a:t>
            </a:r>
          </a:p>
        </p:txBody>
      </p:sp>
      <p:sp>
        <p:nvSpPr>
          <p:cNvPr id="2" name="Rectangle 1">
            <a:extLst>
              <a:ext uri="{FF2B5EF4-FFF2-40B4-BE49-F238E27FC236}">
                <a16:creationId xmlns:a16="http://schemas.microsoft.com/office/drawing/2014/main" id="{CC4508B2-C40F-EDC3-C7B8-D051C1592ED7}"/>
              </a:ext>
            </a:extLst>
          </p:cNvPr>
          <p:cNvSpPr/>
          <p:nvPr/>
        </p:nvSpPr>
        <p:spPr>
          <a:xfrm>
            <a:off x="0" y="0"/>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F5EDE323-B0EA-C28B-9BFB-0FE90D59E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425" y="-119137"/>
            <a:ext cx="3731075" cy="1755800"/>
          </a:xfrm>
          <a:prstGeom prst="rect">
            <a:avLst/>
          </a:prstGeom>
        </p:spPr>
      </p:pic>
      <p:pic>
        <p:nvPicPr>
          <p:cNvPr id="10" name="Picture 9">
            <a:extLst>
              <a:ext uri="{FF2B5EF4-FFF2-40B4-BE49-F238E27FC236}">
                <a16:creationId xmlns:a16="http://schemas.microsoft.com/office/drawing/2014/main" id="{4E351561-5244-B20E-CF4A-8AED9EA6DE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195" y="2922235"/>
            <a:ext cx="3053112" cy="2548685"/>
          </a:xfrm>
          <a:prstGeom prst="rect">
            <a:avLst/>
          </a:prstGeom>
        </p:spPr>
      </p:pic>
      <p:pic>
        <p:nvPicPr>
          <p:cNvPr id="12" name="Picture 11">
            <a:extLst>
              <a:ext uri="{FF2B5EF4-FFF2-40B4-BE49-F238E27FC236}">
                <a16:creationId xmlns:a16="http://schemas.microsoft.com/office/drawing/2014/main" id="{A7B24542-8B81-4BAA-36D9-1A47F7CD82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60" y="6700612"/>
            <a:ext cx="3514552" cy="2356697"/>
          </a:xfrm>
          <a:prstGeom prst="rect">
            <a:avLst/>
          </a:prstGeom>
        </p:spPr>
      </p:pic>
      <p:sp>
        <p:nvSpPr>
          <p:cNvPr id="8" name="Slide Number Placeholder 7">
            <a:extLst>
              <a:ext uri="{FF2B5EF4-FFF2-40B4-BE49-F238E27FC236}">
                <a16:creationId xmlns:a16="http://schemas.microsoft.com/office/drawing/2014/main" id="{1061CB22-B5B6-4DEE-C556-DD0E3168079C}"/>
              </a:ext>
            </a:extLst>
          </p:cNvPr>
          <p:cNvSpPr>
            <a:spLocks noGrp="1"/>
          </p:cNvSpPr>
          <p:nvPr>
            <p:ph type="sldNum" sz="quarter" idx="12"/>
          </p:nvPr>
        </p:nvSpPr>
        <p:spPr>
          <a:xfrm>
            <a:off x="15360316" y="9500603"/>
            <a:ext cx="2133600" cy="365125"/>
          </a:xfrm>
        </p:spPr>
        <p:txBody>
          <a:bodyPr/>
          <a:lstStyle/>
          <a:p>
            <a:fld id="{B6F15528-21DE-4FAA-801E-634DDDAF4B2B}" type="slidenum">
              <a:rPr lang="en-US" smtClean="0"/>
              <a:pPr/>
              <a:t>32</a:t>
            </a:fld>
            <a:endParaRPr lang="en-US" dirty="0"/>
          </a:p>
        </p:txBody>
      </p:sp>
    </p:spTree>
    <p:extLst>
      <p:ext uri="{BB962C8B-B14F-4D97-AF65-F5344CB8AC3E}">
        <p14:creationId xmlns:p14="http://schemas.microsoft.com/office/powerpoint/2010/main" val="748486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13372C3-B958-B520-6935-FB05C1E4E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6934" y="3538376"/>
            <a:ext cx="2279653" cy="2194032"/>
          </a:xfrm>
          <a:prstGeom prst="rect">
            <a:avLst/>
          </a:prstGeom>
        </p:spPr>
      </p:pic>
      <p:sp>
        <p:nvSpPr>
          <p:cNvPr id="7" name="TextBox 6">
            <a:extLst>
              <a:ext uri="{FF2B5EF4-FFF2-40B4-BE49-F238E27FC236}">
                <a16:creationId xmlns:a16="http://schemas.microsoft.com/office/drawing/2014/main" id="{49130667-E8D8-6727-D7E3-59CA2E678CFB}"/>
              </a:ext>
            </a:extLst>
          </p:cNvPr>
          <p:cNvSpPr txBox="1"/>
          <p:nvPr/>
        </p:nvSpPr>
        <p:spPr>
          <a:xfrm>
            <a:off x="1444474" y="2491928"/>
            <a:ext cx="16045858" cy="135421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1200"/>
              </a:spcAft>
              <a:buClrTx/>
              <a:buSzTx/>
              <a:tabLst/>
              <a:defRPr/>
            </a:pPr>
            <a:r>
              <a:rPr lang="en-GB"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You went through the cholera database and extracted information on the </a:t>
            </a:r>
            <a:r>
              <a:rPr lang="en-GB" sz="24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16 cholera deaths</a:t>
            </a:r>
            <a:endParaRPr lang="en-GB"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a:p>
            <a:pPr lvl="0">
              <a:spcAft>
                <a:spcPts val="600"/>
              </a:spcAft>
            </a:pPr>
            <a:r>
              <a:rPr lang="en-GB"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You noted that the </a:t>
            </a:r>
            <a:r>
              <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321 suspected cases mentioned in the situation report were reported by health-facility based surveillance</a:t>
            </a:r>
            <a:endParaRPr lang="en-GB"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3" name="Group 12">
            <a:extLst>
              <a:ext uri="{FF2B5EF4-FFF2-40B4-BE49-F238E27FC236}">
                <a16:creationId xmlns:a16="http://schemas.microsoft.com/office/drawing/2014/main" id="{6B993BDC-8C45-1C83-AB8C-07FEA17557DD}"/>
              </a:ext>
            </a:extLst>
          </p:cNvPr>
          <p:cNvGrpSpPr/>
          <p:nvPr/>
        </p:nvGrpSpPr>
        <p:grpSpPr>
          <a:xfrm>
            <a:off x="9542420" y="5732408"/>
            <a:ext cx="8473694" cy="3849087"/>
            <a:chOff x="9542420" y="5732408"/>
            <a:chExt cx="8473694" cy="3849087"/>
          </a:xfrm>
        </p:grpSpPr>
        <p:sp>
          <p:nvSpPr>
            <p:cNvPr id="10" name="Rectangle: Rounded Corners 9">
              <a:extLst>
                <a:ext uri="{FF2B5EF4-FFF2-40B4-BE49-F238E27FC236}">
                  <a16:creationId xmlns:a16="http://schemas.microsoft.com/office/drawing/2014/main" id="{6A2F4261-1D9B-AE58-5027-A5C48BE357BE}"/>
                </a:ext>
              </a:extLst>
            </p:cNvPr>
            <p:cNvSpPr/>
            <p:nvPr/>
          </p:nvSpPr>
          <p:spPr>
            <a:xfrm>
              <a:off x="9542420" y="5732408"/>
              <a:ext cx="8473694" cy="3849087"/>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F3833B-9B5A-0F1C-B306-93307C0C79ED}"/>
                </a:ext>
              </a:extLst>
            </p:cNvPr>
            <p:cNvSpPr txBox="1"/>
            <p:nvPr/>
          </p:nvSpPr>
          <p:spPr>
            <a:xfrm>
              <a:off x="10100746" y="6278829"/>
              <a:ext cx="7389586" cy="2985433"/>
            </a:xfrm>
            <a:prstGeom prst="rect">
              <a:avLst/>
            </a:prstGeom>
            <a:noFill/>
            <a:ln>
              <a:noFill/>
            </a:ln>
          </p:spPr>
          <p:txBody>
            <a:bodyPr wrap="square" rtlCol="0">
              <a:spAutoFit/>
            </a:bodyPr>
            <a:lstStyle/>
            <a:p>
              <a:pPr marL="514350" lvl="0" indent="-514350">
                <a:spcAft>
                  <a:spcPts val="1200"/>
                </a:spcAft>
                <a:buFont typeface="+mj-lt"/>
                <a:buAutoNum type="arabicParenR"/>
              </a:pPr>
              <a:r>
                <a:rPr kumimoji="0" lang="en-US" sz="24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How many</a:t>
              </a:r>
              <a:r>
                <a:rPr kumimoji="0" lang="en-US" sz="24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health facility deaths</a:t>
              </a:r>
              <a:r>
                <a:rPr lang="en-US" sz="2400" noProof="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and h</a:t>
              </a: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ow many community deaths </a:t>
              </a:r>
              <a:r>
                <a:rPr kumimoji="0" lang="en-US" sz="24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have been reported?</a:t>
              </a:r>
            </a:p>
            <a:p>
              <a:pPr marL="514350" marR="0" lvl="0" indent="-514350" algn="l" defTabSz="914400" rtl="0" eaLnBrk="1" fontAlgn="auto" latinLnBrk="0" hangingPunct="1">
                <a:lnSpc>
                  <a:spcPct val="100000"/>
                </a:lnSpc>
                <a:spcBef>
                  <a:spcPts val="0"/>
                </a:spcBef>
                <a:spcAft>
                  <a:spcPts val="1200"/>
                </a:spcAft>
                <a:buClrTx/>
                <a:buSzTx/>
                <a:buFont typeface="+mj-lt"/>
                <a:buAutoNum type="arabicParenR"/>
                <a:tabLst/>
                <a:defRPr/>
              </a:pPr>
              <a:r>
                <a:rPr kumimoji="0" lang="en-US" sz="24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What</a:t>
              </a:r>
              <a:r>
                <a:rPr kumimoji="0" lang="en-US" sz="24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is the CFR?</a:t>
              </a:r>
            </a:p>
            <a:p>
              <a:pPr marL="514350" marR="0" lvl="0" indent="-514350" algn="l" defTabSz="914400" rtl="0" eaLnBrk="1" fontAlgn="auto" latinLnBrk="0" hangingPunct="1">
                <a:lnSpc>
                  <a:spcPct val="100000"/>
                </a:lnSpc>
                <a:spcBef>
                  <a:spcPts val="0"/>
                </a:spcBef>
                <a:spcAft>
                  <a:spcPts val="1200"/>
                </a:spcAft>
                <a:buClrTx/>
                <a:buSzTx/>
                <a:buFont typeface="+mj-lt"/>
                <a:buAutoNum type="arabicParenR"/>
                <a:tabLst/>
                <a:defRPr/>
              </a:pP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Considering the mortality indicators you computed, and the spatial distribution of cholera deaths, w</a:t>
              </a:r>
              <a:r>
                <a:rPr lang="en-US" sz="2400" baseline="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hat</a:t>
              </a: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do you recommend as a priority for follow up?</a:t>
              </a:r>
              <a:endParaRPr kumimoji="0" lang="en-US" sz="24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pic>
        <p:nvPicPr>
          <p:cNvPr id="2" name="Picture 1">
            <a:extLst>
              <a:ext uri="{FF2B5EF4-FFF2-40B4-BE49-F238E27FC236}">
                <a16:creationId xmlns:a16="http://schemas.microsoft.com/office/drawing/2014/main" id="{1FBE3B84-CA5E-4C17-534C-B5BF82506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29" y="291490"/>
            <a:ext cx="3831631" cy="1852132"/>
          </a:xfrm>
          <a:prstGeom prst="rect">
            <a:avLst/>
          </a:prstGeom>
        </p:spPr>
      </p:pic>
      <p:pic>
        <p:nvPicPr>
          <p:cNvPr id="4" name="Picture 3">
            <a:extLst>
              <a:ext uri="{FF2B5EF4-FFF2-40B4-BE49-F238E27FC236}">
                <a16:creationId xmlns:a16="http://schemas.microsoft.com/office/drawing/2014/main" id="{76130357-0A0D-4E55-FE48-9A92F94D9B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8185" y="512115"/>
            <a:ext cx="7829550" cy="1359640"/>
          </a:xfrm>
          <a:prstGeom prst="rect">
            <a:avLst/>
          </a:prstGeom>
        </p:spPr>
      </p:pic>
      <p:sp>
        <p:nvSpPr>
          <p:cNvPr id="9" name="TextBox 8">
            <a:extLst>
              <a:ext uri="{FF2B5EF4-FFF2-40B4-BE49-F238E27FC236}">
                <a16:creationId xmlns:a16="http://schemas.microsoft.com/office/drawing/2014/main" id="{11E56CCF-2619-0712-5D0D-5510A5B33679}"/>
              </a:ext>
            </a:extLst>
          </p:cNvPr>
          <p:cNvSpPr txBox="1"/>
          <p:nvPr/>
        </p:nvSpPr>
        <p:spPr>
          <a:xfrm>
            <a:off x="7657357" y="930325"/>
            <a:ext cx="5809403" cy="523220"/>
          </a:xfrm>
          <a:prstGeom prst="rect">
            <a:avLst/>
          </a:prstGeom>
          <a:noFill/>
        </p:spPr>
        <p:txBody>
          <a:bodyPr wrap="square">
            <a:spAutoFit/>
          </a:bodyPr>
          <a:lstStyle/>
          <a:p>
            <a:pPr algn="ctr">
              <a:spcAft>
                <a:spcPts val="600"/>
              </a:spcAft>
              <a:defRPr/>
            </a:pPr>
            <a:r>
              <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Continuation of scenario</a:t>
            </a:r>
          </a:p>
        </p:txBody>
      </p:sp>
      <p:sp>
        <p:nvSpPr>
          <p:cNvPr id="15" name="Rectangle 14">
            <a:extLst>
              <a:ext uri="{FF2B5EF4-FFF2-40B4-BE49-F238E27FC236}">
                <a16:creationId xmlns:a16="http://schemas.microsoft.com/office/drawing/2014/main" id="{22CB34A9-6B9A-17FE-9624-B02CE1D29E24}"/>
              </a:ext>
            </a:extLst>
          </p:cNvPr>
          <p:cNvSpPr/>
          <p:nvPr/>
        </p:nvSpPr>
        <p:spPr>
          <a:xfrm>
            <a:off x="1038074" y="2279670"/>
            <a:ext cx="406400" cy="1566475"/>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53B96C5-2172-B732-1CC2-C0009DECEB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668" y="4058403"/>
            <a:ext cx="8473693" cy="5839743"/>
          </a:xfrm>
          <a:prstGeom prst="rect">
            <a:avLst/>
          </a:prstGeom>
        </p:spPr>
      </p:pic>
      <p:sp>
        <p:nvSpPr>
          <p:cNvPr id="3" name="Slide Number Placeholder 2">
            <a:extLst>
              <a:ext uri="{FF2B5EF4-FFF2-40B4-BE49-F238E27FC236}">
                <a16:creationId xmlns:a16="http://schemas.microsoft.com/office/drawing/2014/main" id="{11C10A9F-3415-520B-7A00-C4C1D32860F2}"/>
              </a:ext>
            </a:extLst>
          </p:cNvPr>
          <p:cNvSpPr>
            <a:spLocks noGrp="1"/>
          </p:cNvSpPr>
          <p:nvPr>
            <p:ph type="sldNum" sz="quarter" idx="12"/>
          </p:nvPr>
        </p:nvSpPr>
        <p:spPr>
          <a:xfrm>
            <a:off x="15504694" y="9628120"/>
            <a:ext cx="2133600" cy="365125"/>
          </a:xfrm>
        </p:spPr>
        <p:txBody>
          <a:bodyPr/>
          <a:lstStyle/>
          <a:p>
            <a:fld id="{B6F15528-21DE-4FAA-801E-634DDDAF4B2B}" type="slidenum">
              <a:rPr lang="en-US" smtClean="0"/>
              <a:pPr/>
              <a:t>33</a:t>
            </a:fld>
            <a:endParaRPr lang="en-US" dirty="0"/>
          </a:p>
        </p:txBody>
      </p:sp>
    </p:spTree>
    <p:extLst>
      <p:ext uri="{BB962C8B-B14F-4D97-AF65-F5344CB8AC3E}">
        <p14:creationId xmlns:p14="http://schemas.microsoft.com/office/powerpoint/2010/main" val="2755667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BA15E36E-E850-004C-1CE5-C7FDC8D5C41C}"/>
              </a:ext>
            </a:extLst>
          </p:cNvPr>
          <p:cNvSpPr/>
          <p:nvPr/>
        </p:nvSpPr>
        <p:spPr>
          <a:xfrm>
            <a:off x="-381001" y="-239946"/>
            <a:ext cx="8626099" cy="1538455"/>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solidFill>
              <a:srgbClr val="FBE8D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37443CAC-C7E7-217D-33A1-B17851CF6499}"/>
              </a:ext>
            </a:extLst>
          </p:cNvPr>
          <p:cNvSpPr txBox="1"/>
          <p:nvPr/>
        </p:nvSpPr>
        <p:spPr>
          <a:xfrm>
            <a:off x="1495808" y="2022025"/>
            <a:ext cx="18214592" cy="584775"/>
          </a:xfrm>
          <a:prstGeom prst="rect">
            <a:avLst/>
          </a:prstGeom>
          <a:noFill/>
        </p:spPr>
        <p:txBody>
          <a:bodyPr wrap="square">
            <a:spAutoFit/>
          </a:bodyPr>
          <a:lstStyle/>
          <a:p>
            <a:pPr marL="514350" indent="-514350">
              <a:buFont typeface="+mj-lt"/>
              <a:buAutoNum type="arabicParen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Number of </a:t>
            </a:r>
            <a:r>
              <a:rPr kumimoji="0" lang="en-US" sz="3200" i="0" u="none" strike="noStrike" kern="1200" cap="none" spc="0" normalizeH="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health facility deaths</a:t>
            </a:r>
            <a:r>
              <a:rPr lang="en-US" sz="3200" noProof="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and </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community deaths</a:t>
            </a:r>
            <a:endParaRPr kumimoji="0" lang="en-US" sz="3200" i="0" u="none" strike="noStrike" kern="1200" cap="none" spc="0" normalizeH="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TextBox 3">
            <a:extLst>
              <a:ext uri="{FF2B5EF4-FFF2-40B4-BE49-F238E27FC236}">
                <a16:creationId xmlns:a16="http://schemas.microsoft.com/office/drawing/2014/main" id="{80580C50-4615-680C-5757-D72DC8ADEF49}"/>
              </a:ext>
            </a:extLst>
          </p:cNvPr>
          <p:cNvSpPr txBox="1"/>
          <p:nvPr/>
        </p:nvSpPr>
        <p:spPr>
          <a:xfrm>
            <a:off x="4582529" y="2902745"/>
            <a:ext cx="8622028" cy="2154436"/>
          </a:xfrm>
          <a:prstGeom prst="rect">
            <a:avLst/>
          </a:prstGeom>
          <a:noFill/>
        </p:spPr>
        <p:txBody>
          <a:bodyPr wrap="square">
            <a:spAutoFit/>
          </a:bodyPr>
          <a:lstStyle/>
          <a:p>
            <a:pPr marL="457200" indent="-457200">
              <a:spcAft>
                <a:spcPts val="12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2 deaths at health facility</a:t>
            </a:r>
          </a:p>
          <a:p>
            <a:pPr marL="457200" indent="-457200">
              <a:spcAft>
                <a:spcPts val="12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4 deaths on arrival</a:t>
            </a:r>
          </a:p>
          <a:p>
            <a:pPr marL="457200" indent="-457200">
              <a:spcAft>
                <a:spcPts val="12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10 deaths in the community</a:t>
            </a:r>
          </a:p>
          <a:p>
            <a:pPr marL="457200" indent="-457200">
              <a:spcAft>
                <a:spcPts val="12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Dead on arrival are community deaths</a:t>
            </a:r>
          </a:p>
        </p:txBody>
      </p:sp>
      <p:sp>
        <p:nvSpPr>
          <p:cNvPr id="9" name="TextBox 8">
            <a:extLst>
              <a:ext uri="{FF2B5EF4-FFF2-40B4-BE49-F238E27FC236}">
                <a16:creationId xmlns:a16="http://schemas.microsoft.com/office/drawing/2014/main" id="{5989A95A-F0F3-9DCA-475D-F2402F48E662}"/>
              </a:ext>
            </a:extLst>
          </p:cNvPr>
          <p:cNvSpPr txBox="1"/>
          <p:nvPr/>
        </p:nvSpPr>
        <p:spPr>
          <a:xfrm>
            <a:off x="1495808" y="6050940"/>
            <a:ext cx="13640430" cy="584775"/>
          </a:xfrm>
          <a:prstGeom prst="rect">
            <a:avLst/>
          </a:prstGeom>
          <a:noFill/>
        </p:spPr>
        <p:txBody>
          <a:bodyPr wrap="square">
            <a:spAutoFit/>
          </a:bodyPr>
          <a:lstStyle/>
          <a:p>
            <a:pPr marL="514350" indent="-514350">
              <a:buFont typeface="+mj-lt"/>
              <a:buAutoNum type="arabicParenR" startAt="2"/>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CFR</a:t>
            </a:r>
          </a:p>
        </p:txBody>
      </p:sp>
      <p:sp>
        <p:nvSpPr>
          <p:cNvPr id="12" name="TextBox 11">
            <a:extLst>
              <a:ext uri="{FF2B5EF4-FFF2-40B4-BE49-F238E27FC236}">
                <a16:creationId xmlns:a16="http://schemas.microsoft.com/office/drawing/2014/main" id="{6EEA2FED-A5D3-30B5-6B7F-D230584CF572}"/>
              </a:ext>
            </a:extLst>
          </p:cNvPr>
          <p:cNvSpPr txBox="1"/>
          <p:nvPr/>
        </p:nvSpPr>
        <p:spPr>
          <a:xfrm>
            <a:off x="4582529" y="6689251"/>
            <a:ext cx="13330990" cy="1446550"/>
          </a:xfrm>
          <a:prstGeom prst="rect">
            <a:avLst/>
          </a:prstGeom>
          <a:noFill/>
        </p:spPr>
        <p:txBody>
          <a:bodyPr wrap="square" rtlCol="0">
            <a:spAutoFit/>
          </a:bodyPr>
          <a:lstStyle/>
          <a:p>
            <a:pPr marL="457200" indent="-457200">
              <a:spcAft>
                <a:spcPts val="6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CFR calculation</a:t>
            </a:r>
          </a:p>
          <a:p>
            <a:pPr marL="914400" lvl="1" indent="-457200">
              <a:spcAft>
                <a:spcPts val="600"/>
              </a:spcAft>
              <a:buClr>
                <a:srgbClr val="009999"/>
              </a:buClr>
              <a:buFont typeface="Courier New" panose="02070309020205020404" pitchFamily="49" charset="0"/>
              <a:buChar char="o"/>
            </a:pPr>
            <a:r>
              <a:rPr lang="en-US" sz="2600" dirty="0">
                <a:solidFill>
                  <a:prstClr val="black"/>
                </a:solidFill>
                <a:latin typeface="Atkinson Hyperlegible" panose="020B0604020202020204" charset="0"/>
              </a:rPr>
              <a:t>Deaths at health facility (2) </a:t>
            </a:r>
          </a:p>
          <a:p>
            <a:pPr marL="914400" lvl="1" indent="-457200">
              <a:spcAft>
                <a:spcPts val="600"/>
              </a:spcAft>
              <a:buClr>
                <a:srgbClr val="009999"/>
              </a:buClr>
              <a:buFont typeface="Courier New" panose="02070309020205020404" pitchFamily="49" charset="0"/>
              <a:buChar char="o"/>
            </a:pPr>
            <a:r>
              <a:rPr lang="en-US" sz="2600" dirty="0">
                <a:solidFill>
                  <a:prstClr val="black"/>
                </a:solidFill>
                <a:latin typeface="Atkinson Hyperlegible" panose="020B0604020202020204" charset="0"/>
              </a:rPr>
              <a:t>Suspected cases reported by health facility-based surveillance (321)</a:t>
            </a:r>
          </a:p>
        </p:txBody>
      </p:sp>
      <p:sp>
        <p:nvSpPr>
          <p:cNvPr id="17" name="TextBox 16">
            <a:extLst>
              <a:ext uri="{FF2B5EF4-FFF2-40B4-BE49-F238E27FC236}">
                <a16:creationId xmlns:a16="http://schemas.microsoft.com/office/drawing/2014/main" id="{E19402EF-AC09-358C-0A18-3A4C381C4AFC}"/>
              </a:ext>
            </a:extLst>
          </p:cNvPr>
          <p:cNvSpPr txBox="1"/>
          <p:nvPr/>
        </p:nvSpPr>
        <p:spPr>
          <a:xfrm>
            <a:off x="4582529" y="8483552"/>
            <a:ext cx="10728808" cy="523220"/>
          </a:xfrm>
          <a:prstGeom prst="rect">
            <a:avLst/>
          </a:prstGeom>
          <a:noFill/>
        </p:spPr>
        <p:txBody>
          <a:bodyPr wrap="square" rtlCol="0">
            <a:spAutoFit/>
          </a:bodyPr>
          <a:lstStyle/>
          <a:p>
            <a:pPr marL="457200" indent="-457200">
              <a:buBlip>
                <a:blip r:embed="rId3"/>
              </a:buBlip>
            </a:pPr>
            <a:r>
              <a:rPr lang="en-US" sz="2800" dirty="0">
                <a:solidFill>
                  <a:schemeClr val="tx1">
                    <a:lumMod val="95000"/>
                    <a:lumOff val="5000"/>
                  </a:schemeClr>
                </a:solidFill>
                <a:latin typeface="Atkinson Hyperlegible Bold" panose="020B0604020202020204" charset="0"/>
              </a:rPr>
              <a:t>CFR: 0.6% </a:t>
            </a:r>
          </a:p>
        </p:txBody>
      </p:sp>
      <p:sp>
        <p:nvSpPr>
          <p:cNvPr id="3" name="Rectangle 2">
            <a:extLst>
              <a:ext uri="{FF2B5EF4-FFF2-40B4-BE49-F238E27FC236}">
                <a16:creationId xmlns:a16="http://schemas.microsoft.com/office/drawing/2014/main" id="{221A0F0F-FCEE-6FB9-1499-ADBAA91205B8}"/>
              </a:ext>
            </a:extLst>
          </p:cNvPr>
          <p:cNvSpPr/>
          <p:nvPr/>
        </p:nvSpPr>
        <p:spPr>
          <a:xfrm>
            <a:off x="0" y="142875"/>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4CE57892-D546-C337-51FC-4367561049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335" y="-239946"/>
            <a:ext cx="3731075" cy="1755800"/>
          </a:xfrm>
          <a:prstGeom prst="rect">
            <a:avLst/>
          </a:prstGeom>
        </p:spPr>
      </p:pic>
      <p:pic>
        <p:nvPicPr>
          <p:cNvPr id="10" name="Picture 9">
            <a:extLst>
              <a:ext uri="{FF2B5EF4-FFF2-40B4-BE49-F238E27FC236}">
                <a16:creationId xmlns:a16="http://schemas.microsoft.com/office/drawing/2014/main" id="{2E22D38C-8107-C084-B512-1469B79DC3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3253" y="2989277"/>
            <a:ext cx="2904157" cy="2833035"/>
          </a:xfrm>
          <a:prstGeom prst="rect">
            <a:avLst/>
          </a:prstGeom>
        </p:spPr>
      </p:pic>
      <p:pic>
        <p:nvPicPr>
          <p:cNvPr id="13" name="Picture 12">
            <a:extLst>
              <a:ext uri="{FF2B5EF4-FFF2-40B4-BE49-F238E27FC236}">
                <a16:creationId xmlns:a16="http://schemas.microsoft.com/office/drawing/2014/main" id="{AA87A7E1-E2C2-E963-A367-DA4BD09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425" y="6885206"/>
            <a:ext cx="3449813" cy="2752762"/>
          </a:xfrm>
          <a:prstGeom prst="rect">
            <a:avLst/>
          </a:prstGeom>
        </p:spPr>
      </p:pic>
      <p:sp>
        <p:nvSpPr>
          <p:cNvPr id="15" name="TextBox 14">
            <a:extLst>
              <a:ext uri="{FF2B5EF4-FFF2-40B4-BE49-F238E27FC236}">
                <a16:creationId xmlns:a16="http://schemas.microsoft.com/office/drawing/2014/main" id="{9474AA09-24ED-0C2D-072D-E54F49EF8604}"/>
              </a:ext>
            </a:extLst>
          </p:cNvPr>
          <p:cNvSpPr txBox="1"/>
          <p:nvPr/>
        </p:nvSpPr>
        <p:spPr>
          <a:xfrm>
            <a:off x="4762501" y="9100688"/>
            <a:ext cx="5568274" cy="492443"/>
          </a:xfrm>
          <a:prstGeom prst="rect">
            <a:avLst/>
          </a:prstGeom>
          <a:noFill/>
        </p:spPr>
        <p:txBody>
          <a:bodyPr wrap="square" rtlCol="0">
            <a:spAutoFit/>
          </a:bodyPr>
          <a:lstStyle/>
          <a:p>
            <a:pPr marL="457200" indent="-457200">
              <a:buClr>
                <a:srgbClr val="009999"/>
              </a:buClr>
              <a:buFont typeface="Arial" panose="020B0604020202020204" pitchFamily="34" charset="0"/>
              <a:buChar char="•"/>
            </a:pPr>
            <a:r>
              <a:rPr lang="en-US" sz="2600" dirty="0">
                <a:solidFill>
                  <a:prstClr val="black"/>
                </a:solidFill>
                <a:latin typeface="Atkinson Hyperlegible" panose="020B0604020202020204" charset="0"/>
              </a:rPr>
              <a:t>≠ situation report (5%)</a:t>
            </a:r>
          </a:p>
        </p:txBody>
      </p:sp>
      <p:sp>
        <p:nvSpPr>
          <p:cNvPr id="20" name="TextBox 19">
            <a:extLst>
              <a:ext uri="{FF2B5EF4-FFF2-40B4-BE49-F238E27FC236}">
                <a16:creationId xmlns:a16="http://schemas.microsoft.com/office/drawing/2014/main" id="{42D2E562-B5E7-C547-CF2C-1A13635FE07C}"/>
              </a:ext>
            </a:extLst>
          </p:cNvPr>
          <p:cNvSpPr txBox="1"/>
          <p:nvPr/>
        </p:nvSpPr>
        <p:spPr>
          <a:xfrm>
            <a:off x="9876848" y="2887491"/>
            <a:ext cx="10050650"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2 health facility deaths </a:t>
            </a:r>
          </a:p>
        </p:txBody>
      </p:sp>
      <p:sp>
        <p:nvSpPr>
          <p:cNvPr id="21" name="Right Brace 20">
            <a:extLst>
              <a:ext uri="{FF2B5EF4-FFF2-40B4-BE49-F238E27FC236}">
                <a16:creationId xmlns:a16="http://schemas.microsoft.com/office/drawing/2014/main" id="{4ED682BB-A181-3BEA-5630-A0A9CABCF467}"/>
              </a:ext>
            </a:extLst>
          </p:cNvPr>
          <p:cNvSpPr/>
          <p:nvPr/>
        </p:nvSpPr>
        <p:spPr>
          <a:xfrm>
            <a:off x="9344377" y="3582603"/>
            <a:ext cx="464948" cy="825768"/>
          </a:xfrm>
          <a:prstGeom prst="rightBrace">
            <a:avLst/>
          </a:prstGeom>
          <a:noFill/>
          <a:ln w="76200">
            <a:solidFill>
              <a:srgbClr val="FBE8D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ight Brace 21">
            <a:extLst>
              <a:ext uri="{FF2B5EF4-FFF2-40B4-BE49-F238E27FC236}">
                <a16:creationId xmlns:a16="http://schemas.microsoft.com/office/drawing/2014/main" id="{7E4B1B03-F2F1-025E-BCCA-B14CDC89B394}"/>
              </a:ext>
            </a:extLst>
          </p:cNvPr>
          <p:cNvSpPr/>
          <p:nvPr/>
        </p:nvSpPr>
        <p:spPr>
          <a:xfrm>
            <a:off x="9344375" y="2808828"/>
            <a:ext cx="464949" cy="679859"/>
          </a:xfrm>
          <a:prstGeom prst="rightBrace">
            <a:avLst/>
          </a:prstGeom>
          <a:noFill/>
          <a:ln w="76200">
            <a:solidFill>
              <a:srgbClr val="FBE8D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31C5C2DA-7ABB-9648-E1FE-A38461A80BAE}"/>
              </a:ext>
            </a:extLst>
          </p:cNvPr>
          <p:cNvSpPr txBox="1"/>
          <p:nvPr/>
        </p:nvSpPr>
        <p:spPr>
          <a:xfrm>
            <a:off x="9914020" y="3777509"/>
            <a:ext cx="10154652"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14 community deaths</a:t>
            </a:r>
          </a:p>
        </p:txBody>
      </p:sp>
      <p:sp>
        <p:nvSpPr>
          <p:cNvPr id="6" name="Slide Number Placeholder 5">
            <a:extLst>
              <a:ext uri="{FF2B5EF4-FFF2-40B4-BE49-F238E27FC236}">
                <a16:creationId xmlns:a16="http://schemas.microsoft.com/office/drawing/2014/main" id="{30D8060D-4877-DE87-D082-C19583F3C176}"/>
              </a:ext>
            </a:extLst>
          </p:cNvPr>
          <p:cNvSpPr>
            <a:spLocks noGrp="1"/>
          </p:cNvSpPr>
          <p:nvPr>
            <p:ph type="sldNum" sz="quarter" idx="12"/>
          </p:nvPr>
        </p:nvSpPr>
        <p:spPr>
          <a:xfrm>
            <a:off x="15488653" y="9592824"/>
            <a:ext cx="2133600" cy="365125"/>
          </a:xfrm>
        </p:spPr>
        <p:txBody>
          <a:bodyPr/>
          <a:lstStyle/>
          <a:p>
            <a:fld id="{B6F15528-21DE-4FAA-801E-634DDDAF4B2B}" type="slidenum">
              <a:rPr lang="en-US" smtClean="0"/>
              <a:pPr/>
              <a:t>34</a:t>
            </a:fld>
            <a:endParaRPr lang="en-US" dirty="0"/>
          </a:p>
        </p:txBody>
      </p:sp>
    </p:spTree>
    <p:extLst>
      <p:ext uri="{BB962C8B-B14F-4D97-AF65-F5344CB8AC3E}">
        <p14:creationId xmlns:p14="http://schemas.microsoft.com/office/powerpoint/2010/main" val="3670239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77CA21-510E-4CBE-E895-16831DA48F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13" y="5988552"/>
            <a:ext cx="3905250" cy="3495675"/>
          </a:xfrm>
          <a:prstGeom prst="rect">
            <a:avLst/>
          </a:prstGeom>
        </p:spPr>
      </p:pic>
      <p:sp>
        <p:nvSpPr>
          <p:cNvPr id="5" name="Freeform 8">
            <a:extLst>
              <a:ext uri="{FF2B5EF4-FFF2-40B4-BE49-F238E27FC236}">
                <a16:creationId xmlns:a16="http://schemas.microsoft.com/office/drawing/2014/main" id="{BA15E36E-E850-004C-1CE5-C7FDC8D5C41C}"/>
              </a:ext>
            </a:extLst>
          </p:cNvPr>
          <p:cNvSpPr/>
          <p:nvPr/>
        </p:nvSpPr>
        <p:spPr>
          <a:xfrm>
            <a:off x="-381001" y="-239946"/>
            <a:ext cx="8626099" cy="1538455"/>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solidFill>
              <a:srgbClr val="FBE8D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37443CAC-C7E7-217D-33A1-B17851CF6499}"/>
              </a:ext>
            </a:extLst>
          </p:cNvPr>
          <p:cNvSpPr txBox="1"/>
          <p:nvPr/>
        </p:nvSpPr>
        <p:spPr>
          <a:xfrm>
            <a:off x="1545273" y="2202368"/>
            <a:ext cx="17123728" cy="584775"/>
          </a:xfrm>
          <a:prstGeom prst="rect">
            <a:avLst/>
          </a:prstGeom>
          <a:noFill/>
        </p:spPr>
        <p:txBody>
          <a:bodyPr wrap="square">
            <a:spAutoFit/>
          </a:bodyPr>
          <a:lstStyle/>
          <a:p>
            <a:pPr marL="514350" indent="-514350">
              <a:buFont typeface="+mj-lt"/>
              <a:buAutoNum type="arabicParenR" startAt="3"/>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Priorities for follow up considering mortality indicators</a:t>
            </a:r>
            <a:endPar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TextBox 3">
            <a:extLst>
              <a:ext uri="{FF2B5EF4-FFF2-40B4-BE49-F238E27FC236}">
                <a16:creationId xmlns:a16="http://schemas.microsoft.com/office/drawing/2014/main" id="{80580C50-4615-680C-5757-D72DC8ADEF49}"/>
              </a:ext>
            </a:extLst>
          </p:cNvPr>
          <p:cNvSpPr txBox="1"/>
          <p:nvPr/>
        </p:nvSpPr>
        <p:spPr>
          <a:xfrm>
            <a:off x="1545273" y="3214196"/>
            <a:ext cx="15237612" cy="169277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4DB1A9"/>
              </a:buClr>
              <a:buSzTx/>
              <a:buFont typeface="Arial" panose="020B0604020202020204" pitchFamily="34" charset="0"/>
              <a:buChar char="•"/>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Mortality indicators </a:t>
            </a:r>
          </a:p>
          <a:p>
            <a:pPr marL="914400" lvl="1" indent="-457200">
              <a:spcAft>
                <a:spcPts val="1200"/>
              </a:spcAft>
              <a:buClr>
                <a:srgbClr val="009999"/>
              </a:buClr>
              <a:buFont typeface="Courier New" panose="02070309020205020404" pitchFamily="49" charset="0"/>
              <a:buChar char="o"/>
              <a:defRPr/>
            </a:pPr>
            <a:r>
              <a:rPr lang="en-US" sz="2600" dirty="0">
                <a:solidFill>
                  <a:prstClr val="black"/>
                </a:solidFill>
                <a:latin typeface="Atkinson Hyperlegible" panose="020B0604020202020204" charset="0"/>
              </a:rPr>
              <a:t>CFR: 0.6%</a:t>
            </a:r>
          </a:p>
          <a:p>
            <a:pPr marL="914400" lvl="1" indent="-457200">
              <a:spcAft>
                <a:spcPts val="1200"/>
              </a:spcAft>
              <a:buClr>
                <a:srgbClr val="009999"/>
              </a:buClr>
              <a:buFont typeface="Courier New" panose="02070309020205020404" pitchFamily="49" charset="0"/>
              <a:buChar char="o"/>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14 community deaths</a:t>
            </a:r>
            <a:r>
              <a:rPr lang="en-US" sz="2600" noProof="0" dirty="0">
                <a:solidFill>
                  <a:prstClr val="black"/>
                </a:solidFill>
                <a:latin typeface="Atkinson Hyperlegible" panose="020B0604020202020204" charset="0"/>
              </a:rPr>
              <a:t>,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including 12 (86%) in geographic </a:t>
            </a:r>
            <a:r>
              <a:rPr lang="en-US" sz="2600" dirty="0">
                <a:solidFill>
                  <a:prstClr val="black"/>
                </a:solidFill>
                <a:latin typeface="Atkinson Hyperlegible" panose="020B0604020202020204" charset="0"/>
              </a:rPr>
              <a:t>A</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rea 5</a:t>
            </a:r>
          </a:p>
        </p:txBody>
      </p:sp>
      <p:sp>
        <p:nvSpPr>
          <p:cNvPr id="3" name="TextBox 2">
            <a:extLst>
              <a:ext uri="{FF2B5EF4-FFF2-40B4-BE49-F238E27FC236}">
                <a16:creationId xmlns:a16="http://schemas.microsoft.com/office/drawing/2014/main" id="{8DFDC9C9-D03D-E5E6-196B-DCCE9819CE39}"/>
              </a:ext>
            </a:extLst>
          </p:cNvPr>
          <p:cNvSpPr txBox="1"/>
          <p:nvPr/>
        </p:nvSpPr>
        <p:spPr>
          <a:xfrm>
            <a:off x="1545273" y="5380034"/>
            <a:ext cx="16250653" cy="523220"/>
          </a:xfrm>
          <a:prstGeom prst="rect">
            <a:avLst/>
          </a:prstGeom>
          <a:noFill/>
        </p:spPr>
        <p:txBody>
          <a:bodyPr wrap="square" lIns="91440" tIns="45720" rIns="91440" bIns="45720" anchor="t">
            <a:spAutoFit/>
          </a:bodyPr>
          <a:lstStyle/>
          <a:p>
            <a:pPr marL="457200" indent="-457200">
              <a:spcAft>
                <a:spcPts val="1200"/>
              </a:spcAft>
              <a:buClr>
                <a:srgbClr val="4DB1A9"/>
              </a:buClr>
              <a:buFont typeface="Arial" panose="020B0604020202020204" pitchFamily="34" charset="0"/>
              <a:buChar char="•"/>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Priorities for follow up</a:t>
            </a:r>
          </a:p>
        </p:txBody>
      </p:sp>
      <p:sp>
        <p:nvSpPr>
          <p:cNvPr id="7" name="Rectangle 6">
            <a:extLst>
              <a:ext uri="{FF2B5EF4-FFF2-40B4-BE49-F238E27FC236}">
                <a16:creationId xmlns:a16="http://schemas.microsoft.com/office/drawing/2014/main" id="{C6A686F9-7D90-9D6D-A19F-E6C55FA539C7}"/>
              </a:ext>
            </a:extLst>
          </p:cNvPr>
          <p:cNvSpPr/>
          <p:nvPr/>
        </p:nvSpPr>
        <p:spPr>
          <a:xfrm>
            <a:off x="0" y="0"/>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E35038ED-FDA0-ABD2-AA7F-DB0D1F1BA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335" y="-151195"/>
            <a:ext cx="3731075" cy="1755800"/>
          </a:xfrm>
          <a:prstGeom prst="rect">
            <a:avLst/>
          </a:prstGeom>
        </p:spPr>
      </p:pic>
      <p:sp>
        <p:nvSpPr>
          <p:cNvPr id="14" name="TextBox 13">
            <a:extLst>
              <a:ext uri="{FF2B5EF4-FFF2-40B4-BE49-F238E27FC236}">
                <a16:creationId xmlns:a16="http://schemas.microsoft.com/office/drawing/2014/main" id="{3A9DE6A5-104C-CD5B-ED72-2C7E65F6911A}"/>
              </a:ext>
            </a:extLst>
          </p:cNvPr>
          <p:cNvSpPr txBox="1"/>
          <p:nvPr/>
        </p:nvSpPr>
        <p:spPr>
          <a:xfrm>
            <a:off x="4588287" y="6274450"/>
            <a:ext cx="12516015" cy="1554272"/>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1200"/>
              </a:spcAft>
              <a:buClr>
                <a:srgbClr val="009999"/>
              </a:buClr>
              <a:buSzTx/>
              <a:buFontTx/>
              <a:buBlip>
                <a:blip r:embed="rId5"/>
              </a:buBlip>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Access to care</a:t>
            </a:r>
          </a:p>
          <a:p>
            <a:pPr marL="1371600" marR="0" lvl="2"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en-US" sz="2600" b="0" i="0" u="none" strike="noStrike" kern="1200" cap="none" spc="0" normalizeH="0" baseline="0" noProof="0" dirty="0">
                <a:ln>
                  <a:noFill/>
                </a:ln>
                <a:solidFill>
                  <a:prstClr val="black"/>
                </a:solidFill>
                <a:effectLst/>
                <a:uLnTx/>
                <a:uFillTx/>
                <a:latin typeface="Atkinson Hyperlegible"/>
                <a:ea typeface="+mn-ea"/>
                <a:cs typeface="+mn-cs"/>
              </a:rPr>
              <a:t>Are there sufficiently accessible treatment facilities in Area 5?</a:t>
            </a:r>
          </a:p>
          <a:p>
            <a:pPr marL="1371600" marR="0" lvl="2" indent="-457200" algn="l" defTabSz="914400" rtl="0" eaLnBrk="1" fontAlgn="auto" latinLnBrk="0" hangingPunct="1">
              <a:lnSpc>
                <a:spcPct val="100000"/>
              </a:lnSpc>
              <a:spcBef>
                <a:spcPts val="0"/>
              </a:spcBef>
              <a:spcAft>
                <a:spcPts val="1800"/>
              </a:spcAft>
              <a:buClr>
                <a:srgbClr val="009999"/>
              </a:buClr>
              <a:buSzTx/>
              <a:buFont typeface="Courier New" panose="02070309020205020404" pitchFamily="49" charset="0"/>
              <a:buChar char="o"/>
              <a:tabLst/>
              <a:defRPr/>
            </a:pPr>
            <a:r>
              <a:rPr lang="en-US" sz="2600" dirty="0">
                <a:solidFill>
                  <a:prstClr val="black"/>
                </a:solidFill>
                <a:latin typeface="Atkinson Hyperlegible"/>
              </a:rPr>
              <a:t>S</a:t>
            </a:r>
            <a:r>
              <a:rPr kumimoji="0" lang="en-US" sz="2600" b="0" i="0" u="none" strike="noStrike" kern="1200" cap="none" spc="0" normalizeH="0" baseline="0" noProof="0" dirty="0" err="1">
                <a:ln>
                  <a:noFill/>
                </a:ln>
                <a:solidFill>
                  <a:prstClr val="black"/>
                </a:solidFill>
                <a:effectLst/>
                <a:uLnTx/>
                <a:uFillTx/>
                <a:latin typeface="Atkinson Hyperlegible"/>
                <a:ea typeface="+mn-ea"/>
                <a:cs typeface="+mn-cs"/>
              </a:rPr>
              <a:t>hould</a:t>
            </a:r>
            <a:r>
              <a:rPr kumimoji="0" lang="en-US" sz="2600" b="0" i="0" u="none" strike="noStrike" kern="1200" cap="none" spc="0" normalizeH="0" baseline="0" noProof="0" dirty="0">
                <a:ln>
                  <a:noFill/>
                </a:ln>
                <a:solidFill>
                  <a:prstClr val="black"/>
                </a:solidFill>
                <a:effectLst/>
                <a:uLnTx/>
                <a:uFillTx/>
                <a:latin typeface="Atkinson Hyperlegible"/>
                <a:ea typeface="+mn-ea"/>
                <a:cs typeface="+mn-cs"/>
              </a:rPr>
              <a:t> CTCs/CTUs or </a:t>
            </a:r>
            <a:r>
              <a:rPr kumimoji="0" lang="en-US" sz="2600" b="0" i="0" u="none" strike="noStrike" kern="1200" cap="none" spc="0" normalizeH="0" baseline="0" noProof="0" dirty="0" err="1">
                <a:ln>
                  <a:noFill/>
                </a:ln>
                <a:solidFill>
                  <a:prstClr val="black"/>
                </a:solidFill>
                <a:effectLst/>
                <a:uLnTx/>
                <a:uFillTx/>
                <a:latin typeface="Atkinson Hyperlegible"/>
                <a:ea typeface="+mn-ea"/>
                <a:cs typeface="+mn-cs"/>
              </a:rPr>
              <a:t>ORPs</a:t>
            </a:r>
            <a:r>
              <a:rPr kumimoji="0" lang="en-US" sz="2600" b="0" i="0" u="none" strike="noStrike" kern="1200" cap="none" spc="0" normalizeH="0" baseline="0" noProof="0" dirty="0">
                <a:ln>
                  <a:noFill/>
                </a:ln>
                <a:solidFill>
                  <a:prstClr val="black"/>
                </a:solidFill>
                <a:effectLst/>
                <a:uLnTx/>
                <a:uFillTx/>
                <a:latin typeface="Atkinson Hyperlegible"/>
                <a:ea typeface="+mn-ea"/>
                <a:cs typeface="+mn-cs"/>
              </a:rPr>
              <a:t> be set up, and where?</a:t>
            </a:r>
          </a:p>
        </p:txBody>
      </p:sp>
      <p:sp>
        <p:nvSpPr>
          <p:cNvPr id="19" name="TextBox 18">
            <a:extLst>
              <a:ext uri="{FF2B5EF4-FFF2-40B4-BE49-F238E27FC236}">
                <a16:creationId xmlns:a16="http://schemas.microsoft.com/office/drawing/2014/main" id="{70E8B6EE-4F68-0AFD-3AE2-2ADBB9E94F9C}"/>
              </a:ext>
            </a:extLst>
          </p:cNvPr>
          <p:cNvSpPr txBox="1"/>
          <p:nvPr/>
        </p:nvSpPr>
        <p:spPr>
          <a:xfrm>
            <a:off x="4534395" y="8342766"/>
            <a:ext cx="12248490" cy="1077218"/>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1200"/>
              </a:spcAft>
              <a:buClr>
                <a:srgbClr val="009999"/>
              </a:buClr>
              <a:buSzTx/>
              <a:buFontTx/>
              <a:buBlip>
                <a:blip r:embed="rId5"/>
              </a:buBlip>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Care seeking behavior</a:t>
            </a:r>
          </a:p>
          <a:p>
            <a:pPr marL="1371600" marR="0" lvl="2"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kumimoji="0" lang="en-US" sz="2600" b="0" i="0" u="none" strike="noStrike" kern="1200" cap="none" spc="0" normalizeH="0" baseline="0" noProof="0" dirty="0">
                <a:ln>
                  <a:noFill/>
                </a:ln>
                <a:solidFill>
                  <a:prstClr val="black"/>
                </a:solidFill>
                <a:effectLst/>
                <a:uLnTx/>
                <a:uFillTx/>
                <a:latin typeface="Atkinson Hyperlegible"/>
                <a:ea typeface="+mn-ea"/>
                <a:cs typeface="+mn-cs"/>
              </a:rPr>
              <a:t>Are community members of Area 5 reluctant to seek care,</a:t>
            </a:r>
            <a:r>
              <a:rPr kumimoji="0" lang="en-US" sz="2600" b="0" i="0" u="none" strike="noStrike" kern="1200" cap="none" spc="0" normalizeH="0" noProof="0" dirty="0">
                <a:ln>
                  <a:noFill/>
                </a:ln>
                <a:solidFill>
                  <a:prstClr val="black"/>
                </a:solidFill>
                <a:effectLst/>
                <a:uLnTx/>
                <a:uFillTx/>
                <a:latin typeface="Atkinson Hyperlegible"/>
                <a:ea typeface="+mn-ea"/>
                <a:cs typeface="+mn-cs"/>
              </a:rPr>
              <a:t> </a:t>
            </a:r>
            <a:r>
              <a:rPr kumimoji="0" lang="en-US" sz="2600" b="0" i="0" u="none" strike="noStrike" kern="1200" cap="none" spc="0" normalizeH="0" baseline="0" noProof="0" dirty="0">
                <a:ln>
                  <a:noFill/>
                </a:ln>
                <a:solidFill>
                  <a:prstClr val="black"/>
                </a:solidFill>
                <a:effectLst/>
                <a:uLnTx/>
                <a:uFillTx/>
                <a:latin typeface="Atkinson Hyperlegible"/>
                <a:ea typeface="+mn-ea"/>
                <a:cs typeface="+mn-cs"/>
              </a:rPr>
              <a:t>and why?</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11164583-1FB7-56E3-C0A9-45E8B003CB47}"/>
              </a:ext>
            </a:extLst>
          </p:cNvPr>
          <p:cNvSpPr>
            <a:spLocks noGrp="1"/>
          </p:cNvSpPr>
          <p:nvPr>
            <p:ph type="sldNum" sz="quarter" idx="12"/>
          </p:nvPr>
        </p:nvSpPr>
        <p:spPr>
          <a:xfrm>
            <a:off x="15440526" y="9568903"/>
            <a:ext cx="2133600" cy="365125"/>
          </a:xfrm>
        </p:spPr>
        <p:txBody>
          <a:bodyPr/>
          <a:lstStyle/>
          <a:p>
            <a:fld id="{B6F15528-21DE-4FAA-801E-634DDDAF4B2B}" type="slidenum">
              <a:rPr lang="en-US" smtClean="0"/>
              <a:pPr/>
              <a:t>35</a:t>
            </a:fld>
            <a:endParaRPr lang="en-US" dirty="0"/>
          </a:p>
        </p:txBody>
      </p:sp>
    </p:spTree>
    <p:extLst>
      <p:ext uri="{BB962C8B-B14F-4D97-AF65-F5344CB8AC3E}">
        <p14:creationId xmlns:p14="http://schemas.microsoft.com/office/powerpoint/2010/main" val="850579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130667-E8D8-6727-D7E3-59CA2E678CFB}"/>
              </a:ext>
            </a:extLst>
          </p:cNvPr>
          <p:cNvSpPr txBox="1"/>
          <p:nvPr/>
        </p:nvSpPr>
        <p:spPr>
          <a:xfrm>
            <a:off x="5549238" y="1828056"/>
            <a:ext cx="1101541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You continue to read the latest situation report</a:t>
            </a:r>
            <a:endParaRPr kumimoji="0" lang="en-GB"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8" name="Group 17">
            <a:extLst>
              <a:ext uri="{FF2B5EF4-FFF2-40B4-BE49-F238E27FC236}">
                <a16:creationId xmlns:a16="http://schemas.microsoft.com/office/drawing/2014/main" id="{BCC2D875-79A9-826E-D8B1-8DB1767FB467}"/>
              </a:ext>
            </a:extLst>
          </p:cNvPr>
          <p:cNvGrpSpPr/>
          <p:nvPr/>
        </p:nvGrpSpPr>
        <p:grpSpPr>
          <a:xfrm>
            <a:off x="3793787" y="8683405"/>
            <a:ext cx="10856067" cy="1368897"/>
            <a:chOff x="3793787" y="8683405"/>
            <a:chExt cx="10856067" cy="1368897"/>
          </a:xfrm>
        </p:grpSpPr>
        <p:sp>
          <p:nvSpPr>
            <p:cNvPr id="2" name="Rectangle: Rounded Corners 1">
              <a:extLst>
                <a:ext uri="{FF2B5EF4-FFF2-40B4-BE49-F238E27FC236}">
                  <a16:creationId xmlns:a16="http://schemas.microsoft.com/office/drawing/2014/main" id="{4448D00E-C927-D9B0-B309-D1EDE21A9264}"/>
                </a:ext>
              </a:extLst>
            </p:cNvPr>
            <p:cNvSpPr/>
            <p:nvPr/>
          </p:nvSpPr>
          <p:spPr>
            <a:xfrm>
              <a:off x="3793787" y="8683405"/>
              <a:ext cx="10856067" cy="1368897"/>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F3833B-9B5A-0F1C-B306-93307C0C79ED}"/>
                </a:ext>
              </a:extLst>
            </p:cNvPr>
            <p:cNvSpPr txBox="1"/>
            <p:nvPr/>
          </p:nvSpPr>
          <p:spPr>
            <a:xfrm>
              <a:off x="4762501" y="8848768"/>
              <a:ext cx="9496792" cy="1107996"/>
            </a:xfrm>
            <a:prstGeom prst="rect">
              <a:avLst/>
            </a:prstGeom>
            <a:noFill/>
            <a:ln>
              <a:noFill/>
            </a:ln>
          </p:spPr>
          <p:txBody>
            <a:bodyPr wrap="square" rtlCol="0">
              <a:spAutoFit/>
            </a:bodyPr>
            <a:lstStyle/>
            <a:p>
              <a:pPr marL="514350" marR="0" lvl="0" indent="-514350" algn="l" defTabSz="914400" rtl="0" eaLnBrk="1" fontAlgn="auto" latinLnBrk="0" hangingPunct="1">
                <a:lnSpc>
                  <a:spcPct val="100000"/>
                </a:lnSpc>
                <a:spcBef>
                  <a:spcPts val="0"/>
                </a:spcBef>
                <a:spcAft>
                  <a:spcPts val="1200"/>
                </a:spcAft>
                <a:buClrTx/>
                <a:buSzTx/>
                <a:buFont typeface="+mj-lt"/>
                <a:buAutoNum type="arabicParenR"/>
                <a:tabLst/>
                <a:defRPr/>
              </a:pPr>
              <a:r>
                <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What is your interpretation of the incidence trend?</a:t>
              </a:r>
            </a:p>
            <a:p>
              <a:pPr marL="514350" marR="0" lvl="0" indent="-514350" algn="l" defTabSz="914400" rtl="0" eaLnBrk="1" fontAlgn="auto" latinLnBrk="0" hangingPunct="1">
                <a:lnSpc>
                  <a:spcPct val="100000"/>
                </a:lnSpc>
                <a:spcBef>
                  <a:spcPts val="0"/>
                </a:spcBef>
                <a:spcAft>
                  <a:spcPts val="1200"/>
                </a:spcAft>
                <a:buClrTx/>
                <a:buSzTx/>
                <a:buFont typeface="+mj-lt"/>
                <a:buAutoNum type="arabicParenR"/>
                <a:tabLst/>
                <a:defRPr/>
              </a:pPr>
              <a:r>
                <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What would you like to do?</a:t>
              </a:r>
            </a:p>
          </p:txBody>
        </p:sp>
      </p:grpSp>
      <p:sp>
        <p:nvSpPr>
          <p:cNvPr id="12" name="TextBox 11">
            <a:extLst>
              <a:ext uri="{FF2B5EF4-FFF2-40B4-BE49-F238E27FC236}">
                <a16:creationId xmlns:a16="http://schemas.microsoft.com/office/drawing/2014/main" id="{725E0F2B-5664-E881-16F5-191B4B73B337}"/>
              </a:ext>
            </a:extLst>
          </p:cNvPr>
          <p:cNvSpPr txBox="1"/>
          <p:nvPr/>
        </p:nvSpPr>
        <p:spPr>
          <a:xfrm>
            <a:off x="3488582" y="6780132"/>
            <a:ext cx="14591488" cy="523220"/>
          </a:xfrm>
          <a:prstGeom prst="rect">
            <a:avLst/>
          </a:prstGeom>
          <a:noFill/>
        </p:spPr>
        <p:txBody>
          <a:bodyPr wrap="square" rtlCol="0">
            <a:spAutoFit/>
          </a:bodyPr>
          <a:lstStyle/>
          <a:p>
            <a:pPr marL="342900" indent="-342900">
              <a:buBlip>
                <a:blip r:embed="rId3"/>
              </a:buBlip>
            </a:pPr>
            <a:r>
              <a:rPr lang="en-US" sz="2800" dirty="0">
                <a:solidFill>
                  <a:prstClr val="black"/>
                </a:solidFill>
                <a:latin typeface="Atkinson Hyperlegible" panose="020B0604020202020204" charset="0"/>
                <a:ea typeface="ADLaM Display" panose="02010000000000000000" pitchFamily="2" charset="0"/>
                <a:cs typeface="ADLaM Display" panose="02010000000000000000" pitchFamily="2" charset="0"/>
              </a:rPr>
              <a:t>From review of surveillance performance indicator (1st case study)</a:t>
            </a:r>
          </a:p>
        </p:txBody>
      </p:sp>
      <p:pic>
        <p:nvPicPr>
          <p:cNvPr id="4" name="Picture 3">
            <a:extLst>
              <a:ext uri="{FF2B5EF4-FFF2-40B4-BE49-F238E27FC236}">
                <a16:creationId xmlns:a16="http://schemas.microsoft.com/office/drawing/2014/main" id="{817A2A71-8AA8-F22C-C58D-7531C520C1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349" y="234698"/>
            <a:ext cx="3831631" cy="1852132"/>
          </a:xfrm>
          <a:prstGeom prst="rect">
            <a:avLst/>
          </a:prstGeom>
        </p:spPr>
      </p:pic>
      <p:pic>
        <p:nvPicPr>
          <p:cNvPr id="15" name="Picture 14">
            <a:extLst>
              <a:ext uri="{FF2B5EF4-FFF2-40B4-BE49-F238E27FC236}">
                <a16:creationId xmlns:a16="http://schemas.microsoft.com/office/drawing/2014/main" id="{5A3ED158-F7EA-B7E5-352F-57B988A56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003" y="8092968"/>
            <a:ext cx="2279653" cy="2194032"/>
          </a:xfrm>
          <a:prstGeom prst="rect">
            <a:avLst/>
          </a:prstGeom>
        </p:spPr>
      </p:pic>
      <p:sp>
        <p:nvSpPr>
          <p:cNvPr id="20" name="Rectangle 19">
            <a:extLst>
              <a:ext uri="{FF2B5EF4-FFF2-40B4-BE49-F238E27FC236}">
                <a16:creationId xmlns:a16="http://schemas.microsoft.com/office/drawing/2014/main" id="{50C10181-2512-548E-FC84-A622D17358C6}"/>
              </a:ext>
            </a:extLst>
          </p:cNvPr>
          <p:cNvSpPr/>
          <p:nvPr/>
        </p:nvSpPr>
        <p:spPr>
          <a:xfrm>
            <a:off x="5082704" y="1676533"/>
            <a:ext cx="483173" cy="741612"/>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5247B64B-4CED-D5FD-FA41-8D7F48F2D7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1113" y="246246"/>
            <a:ext cx="7829550" cy="1359640"/>
          </a:xfrm>
          <a:prstGeom prst="rect">
            <a:avLst/>
          </a:prstGeom>
        </p:spPr>
      </p:pic>
      <p:sp>
        <p:nvSpPr>
          <p:cNvPr id="28" name="TextBox 27">
            <a:extLst>
              <a:ext uri="{FF2B5EF4-FFF2-40B4-BE49-F238E27FC236}">
                <a16:creationId xmlns:a16="http://schemas.microsoft.com/office/drawing/2014/main" id="{E71E1568-2F45-CE7D-E44D-9C549E2B5AEB}"/>
              </a:ext>
            </a:extLst>
          </p:cNvPr>
          <p:cNvSpPr txBox="1"/>
          <p:nvPr/>
        </p:nvSpPr>
        <p:spPr>
          <a:xfrm>
            <a:off x="4192438" y="705505"/>
            <a:ext cx="10066854" cy="523220"/>
          </a:xfrm>
          <a:prstGeom prst="rect">
            <a:avLst/>
          </a:prstGeom>
          <a:noFill/>
        </p:spPr>
        <p:txBody>
          <a:bodyPr wrap="square">
            <a:spAutoFit/>
          </a:bodyPr>
          <a:lstStyle/>
          <a:p>
            <a:pPr algn="ctr">
              <a:spcAft>
                <a:spcPts val="600"/>
              </a:spcAft>
              <a:defRPr/>
            </a:pPr>
            <a:r>
              <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Continuation of scenario</a:t>
            </a:r>
          </a:p>
        </p:txBody>
      </p:sp>
      <p:grpSp>
        <p:nvGrpSpPr>
          <p:cNvPr id="17" name="Group 16">
            <a:extLst>
              <a:ext uri="{FF2B5EF4-FFF2-40B4-BE49-F238E27FC236}">
                <a16:creationId xmlns:a16="http://schemas.microsoft.com/office/drawing/2014/main" id="{FD8BAC6C-7E5A-C166-CD5E-7F41E3540C8D}"/>
              </a:ext>
            </a:extLst>
          </p:cNvPr>
          <p:cNvGrpSpPr/>
          <p:nvPr/>
        </p:nvGrpSpPr>
        <p:grpSpPr>
          <a:xfrm>
            <a:off x="1789389" y="2575223"/>
            <a:ext cx="14591488" cy="3942309"/>
            <a:chOff x="1789389" y="2575223"/>
            <a:chExt cx="14591488" cy="3942309"/>
          </a:xfrm>
        </p:grpSpPr>
        <p:sp>
          <p:nvSpPr>
            <p:cNvPr id="5" name="Rectangle 4">
              <a:extLst>
                <a:ext uri="{FF2B5EF4-FFF2-40B4-BE49-F238E27FC236}">
                  <a16:creationId xmlns:a16="http://schemas.microsoft.com/office/drawing/2014/main" id="{4C13FD37-9D6D-A04B-5516-8AD90FE47CD3}"/>
                </a:ext>
              </a:extLst>
            </p:cNvPr>
            <p:cNvSpPr/>
            <p:nvPr/>
          </p:nvSpPr>
          <p:spPr>
            <a:xfrm>
              <a:off x="1789389" y="2575223"/>
              <a:ext cx="14591488" cy="3942309"/>
            </a:xfrm>
            <a:prstGeom prst="rect">
              <a:avLst/>
            </a:prstGeom>
            <a:solidFill>
              <a:srgbClr val="D1EB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a:p>
          </p:txBody>
        </p:sp>
        <p:sp>
          <p:nvSpPr>
            <p:cNvPr id="10" name="TextBox 9">
              <a:extLst>
                <a:ext uri="{FF2B5EF4-FFF2-40B4-BE49-F238E27FC236}">
                  <a16:creationId xmlns:a16="http://schemas.microsoft.com/office/drawing/2014/main" id="{D1949857-DCE0-C5F4-AC46-54EAE52E0AA8}"/>
                </a:ext>
              </a:extLst>
            </p:cNvPr>
            <p:cNvSpPr txBox="1"/>
            <p:nvPr/>
          </p:nvSpPr>
          <p:spPr>
            <a:xfrm>
              <a:off x="2162915" y="2837539"/>
              <a:ext cx="8007241" cy="523220"/>
            </a:xfrm>
            <a:prstGeom prst="rect">
              <a:avLst/>
            </a:prstGeom>
            <a:noFill/>
            <a:ln w="76200">
              <a:noFill/>
            </a:ln>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009999"/>
                </a:buClr>
                <a:buSzTx/>
                <a:buFontTx/>
                <a:buNone/>
                <a:tabLst/>
                <a:defRPr/>
              </a:pPr>
              <a:r>
                <a:rPr lang="en-US" sz="2800" dirty="0">
                  <a:latin typeface="Atkinson Hyperlegible" panose="020B0604020202020204" charset="0"/>
                  <a:cs typeface="FrankRuehl" panose="020F0502020204030204" pitchFamily="34" charset="-79"/>
                </a:rPr>
                <a:t>Cholera incidence remains stable</a:t>
              </a:r>
            </a:p>
          </p:txBody>
        </p:sp>
        <p:pic>
          <p:nvPicPr>
            <p:cNvPr id="11" name="Picture 10">
              <a:extLst>
                <a:ext uri="{FF2B5EF4-FFF2-40B4-BE49-F238E27FC236}">
                  <a16:creationId xmlns:a16="http://schemas.microsoft.com/office/drawing/2014/main" id="{FD5F0513-2483-CAA1-99CE-FE2774D557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84326" y="2835534"/>
              <a:ext cx="5340759" cy="3194539"/>
            </a:xfrm>
            <a:prstGeom prst="rect">
              <a:avLst/>
            </a:prstGeom>
          </p:spPr>
        </p:pic>
      </p:grpSp>
      <p:pic>
        <p:nvPicPr>
          <p:cNvPr id="16" name="Picture 15">
            <a:extLst>
              <a:ext uri="{FF2B5EF4-FFF2-40B4-BE49-F238E27FC236}">
                <a16:creationId xmlns:a16="http://schemas.microsoft.com/office/drawing/2014/main" id="{BDC7BCDA-1192-BE0E-CC2C-93F418AD3D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5229" y="7364185"/>
            <a:ext cx="11161272" cy="1066800"/>
          </a:xfrm>
          <a:prstGeom prst="rect">
            <a:avLst/>
          </a:prstGeom>
        </p:spPr>
      </p:pic>
      <p:sp>
        <p:nvSpPr>
          <p:cNvPr id="14" name="TextBox 13">
            <a:extLst>
              <a:ext uri="{FF2B5EF4-FFF2-40B4-BE49-F238E27FC236}">
                <a16:creationId xmlns:a16="http://schemas.microsoft.com/office/drawing/2014/main" id="{30D698AC-6721-4970-7F5A-6B914C98FC06}"/>
              </a:ext>
            </a:extLst>
          </p:cNvPr>
          <p:cNvSpPr txBox="1"/>
          <p:nvPr/>
        </p:nvSpPr>
        <p:spPr>
          <a:xfrm>
            <a:off x="1807408" y="3566260"/>
            <a:ext cx="8976918" cy="275460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
                <a:prstClr val="black">
                  <a:lumMod val="95000"/>
                  <a:lumOff val="5000"/>
                </a:prstClr>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FrankRuehl" panose="020F0502020204030204" pitchFamily="34" charset="-79"/>
              </a:rPr>
              <a:t>Since the beginning of the outbreak, 321 suspected cholera cases have been reported in the surveillance unit by health facility-based surveillance</a:t>
            </a:r>
          </a:p>
          <a:p>
            <a:pPr marL="457200" marR="0" lvl="0" indent="-457200" algn="l" defTabSz="914400" rtl="0" eaLnBrk="1" fontAlgn="auto" latinLnBrk="0" hangingPunct="1">
              <a:lnSpc>
                <a:spcPct val="100000"/>
              </a:lnSpc>
              <a:spcBef>
                <a:spcPts val="0"/>
              </a:spcBef>
              <a:spcAft>
                <a:spcPts val="600"/>
              </a:spcAft>
              <a:buClr>
                <a:prstClr val="black">
                  <a:lumMod val="95000"/>
                  <a:lumOff val="5000"/>
                </a:prstClr>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FrankRuehl" panose="020F0502020204030204" pitchFamily="34" charset="-79"/>
              </a:rPr>
              <a:t>In the last epidemiological week (week 7), 61 suspected cholera cases have been reported by health facility-based surveillance</a:t>
            </a:r>
          </a:p>
        </p:txBody>
      </p:sp>
      <p:sp>
        <p:nvSpPr>
          <p:cNvPr id="3" name="Slide Number Placeholder 2">
            <a:extLst>
              <a:ext uri="{FF2B5EF4-FFF2-40B4-BE49-F238E27FC236}">
                <a16:creationId xmlns:a16="http://schemas.microsoft.com/office/drawing/2014/main" id="{7296F479-BAC2-0F84-2967-0F2FE0AAEFE3}"/>
              </a:ext>
            </a:extLst>
          </p:cNvPr>
          <p:cNvSpPr>
            <a:spLocks noGrp="1"/>
          </p:cNvSpPr>
          <p:nvPr>
            <p:ph type="sldNum" sz="quarter" idx="12"/>
          </p:nvPr>
        </p:nvSpPr>
        <p:spPr>
          <a:xfrm>
            <a:off x="15497849" y="9650129"/>
            <a:ext cx="2133600" cy="365125"/>
          </a:xfrm>
        </p:spPr>
        <p:txBody>
          <a:bodyPr/>
          <a:lstStyle/>
          <a:p>
            <a:fld id="{B6F15528-21DE-4FAA-801E-634DDDAF4B2B}" type="slidenum">
              <a:rPr lang="en-US" smtClean="0"/>
              <a:pPr/>
              <a:t>36</a:t>
            </a:fld>
            <a:endParaRPr lang="en-US" dirty="0"/>
          </a:p>
        </p:txBody>
      </p:sp>
    </p:spTree>
    <p:extLst>
      <p:ext uri="{BB962C8B-B14F-4D97-AF65-F5344CB8AC3E}">
        <p14:creationId xmlns:p14="http://schemas.microsoft.com/office/powerpoint/2010/main" val="2329765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BA15E36E-E850-004C-1CE5-C7FDC8D5C41C}"/>
              </a:ext>
            </a:extLst>
          </p:cNvPr>
          <p:cNvSpPr/>
          <p:nvPr/>
        </p:nvSpPr>
        <p:spPr>
          <a:xfrm>
            <a:off x="-381000" y="-239946"/>
            <a:ext cx="8641598" cy="1538455"/>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solidFill>
              <a:srgbClr val="FBE8D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37443CAC-C7E7-217D-33A1-B17851CF6499}"/>
              </a:ext>
            </a:extLst>
          </p:cNvPr>
          <p:cNvSpPr txBox="1"/>
          <p:nvPr/>
        </p:nvSpPr>
        <p:spPr>
          <a:xfrm>
            <a:off x="1164272" y="2068595"/>
            <a:ext cx="17123728" cy="584775"/>
          </a:xfrm>
          <a:prstGeom prst="rect">
            <a:avLst/>
          </a:prstGeom>
          <a:noFill/>
        </p:spPr>
        <p:txBody>
          <a:bodyPr wrap="square">
            <a:spAutoFit/>
          </a:bodyPr>
          <a:lstStyle/>
          <a:p>
            <a:pPr marL="514350" indent="-514350">
              <a:buFont typeface="+mj-lt"/>
              <a:buAutoNum type="arabicParen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a:t>
            </a: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nterpretation</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of incidence trend</a:t>
            </a:r>
          </a:p>
        </p:txBody>
      </p:sp>
      <p:sp>
        <p:nvSpPr>
          <p:cNvPr id="4" name="TextBox 3">
            <a:extLst>
              <a:ext uri="{FF2B5EF4-FFF2-40B4-BE49-F238E27FC236}">
                <a16:creationId xmlns:a16="http://schemas.microsoft.com/office/drawing/2014/main" id="{80580C50-4615-680C-5757-D72DC8ADEF49}"/>
              </a:ext>
            </a:extLst>
          </p:cNvPr>
          <p:cNvSpPr txBox="1"/>
          <p:nvPr/>
        </p:nvSpPr>
        <p:spPr>
          <a:xfrm>
            <a:off x="3700378" y="3248274"/>
            <a:ext cx="15721264" cy="1631216"/>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lang="en-US" sz="2600" dirty="0">
                <a:solidFill>
                  <a:prstClr val="black"/>
                </a:solidFill>
                <a:latin typeface="Atkinson Hyperlegible" panose="020B0604020202020204" charset="0"/>
              </a:rPr>
              <a:t>T</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rend in incidence derived from health facility-based surveillance </a:t>
            </a:r>
            <a:r>
              <a:rPr lang="en-US" sz="2600" dirty="0">
                <a:solidFill>
                  <a:prstClr val="black"/>
                </a:solidFill>
                <a:latin typeface="Atkinson Hyperlegible" panose="020B0604020202020204" charset="0"/>
              </a:rPr>
              <a:t>lacks reliability </a:t>
            </a:r>
          </a:p>
          <a:p>
            <a:pPr marL="457200" marR="0" lvl="0" indent="-457200" algn="l" defTabSz="914400" rtl="0" eaLnBrk="1" fontAlgn="auto" latinLnBrk="0" hangingPunct="1">
              <a:lnSpc>
                <a:spcPct val="100000"/>
              </a:lnSpc>
              <a:spcBef>
                <a:spcPts val="0"/>
              </a:spcBef>
              <a:spcAft>
                <a:spcPts val="1200"/>
              </a:spcAft>
              <a:buClr>
                <a:srgbClr val="009999"/>
              </a:buClr>
              <a:buSzTx/>
              <a:buBlip>
                <a:blip r:embed="rId3"/>
              </a:buBlip>
              <a:tabLst/>
              <a:defRPr/>
            </a:pPr>
            <a:r>
              <a:rPr lang="en-US" sz="2800" dirty="0">
                <a:solidFill>
                  <a:schemeClr val="tx1">
                    <a:lumMod val="95000"/>
                    <a:lumOff val="5000"/>
                  </a:schemeClr>
                </a:solidFill>
                <a:latin typeface="Atkinson Hyperlegible Bold" panose="020B0604020202020204" charset="0"/>
              </a:rPr>
              <a:t>It cannot be concluded that incidence has remained stable</a:t>
            </a:r>
            <a:endParaRPr kumimoji="0" lang="en-US" sz="2800" b="0" i="0" u="none" strike="noStrike" kern="1200" cap="none" spc="0" normalizeH="0" baseline="0" noProof="0" dirty="0">
              <a:ln>
                <a:noFill/>
              </a:ln>
              <a:solidFill>
                <a:schemeClr val="tx1">
                  <a:lumMod val="95000"/>
                  <a:lumOff val="5000"/>
                </a:schemeClr>
              </a:solidFill>
              <a:effectLst/>
              <a:uLnTx/>
              <a:uFillTx/>
              <a:latin typeface="Atkinson Hyperlegible Bold" panose="020B0604020202020204" charset="0"/>
            </a:endParaRPr>
          </a:p>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endPar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3" name="TextBox 2">
            <a:extLst>
              <a:ext uri="{FF2B5EF4-FFF2-40B4-BE49-F238E27FC236}">
                <a16:creationId xmlns:a16="http://schemas.microsoft.com/office/drawing/2014/main" id="{8DFDC9C9-D03D-E5E6-196B-DCCE9819CE39}"/>
              </a:ext>
            </a:extLst>
          </p:cNvPr>
          <p:cNvSpPr txBox="1"/>
          <p:nvPr/>
        </p:nvSpPr>
        <p:spPr>
          <a:xfrm>
            <a:off x="3692415" y="6667367"/>
            <a:ext cx="13583909" cy="269304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2400"/>
              </a:spcAft>
              <a:buClrTx/>
              <a:buSzTx/>
              <a:buBlip>
                <a:blip r:embed="rId3"/>
              </a:buBlip>
              <a:tabLst/>
              <a:defRPr/>
            </a:pPr>
            <a:r>
              <a:rPr lang="en-US" sz="2600" dirty="0">
                <a:solidFill>
                  <a:prstClr val="black"/>
                </a:solidFill>
                <a:latin typeface="Atkinson Hyperlegible" panose="020B0604020202020204" charset="0"/>
              </a:rPr>
              <a:t>C</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ompare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trends in incidence derived from health facility-based with those derived from </a:t>
            </a:r>
            <a:r>
              <a:rPr lang="en-US" sz="2800" dirty="0">
                <a:solidFill>
                  <a:schemeClr val="tx1">
                    <a:lumMod val="95000"/>
                    <a:lumOff val="5000"/>
                  </a:schemeClr>
                </a:solidFill>
                <a:latin typeface="Atkinson Hyperlegible Bold" panose="020B0604020202020204" charset="0"/>
              </a:rPr>
              <a:t>community-based surveillance</a:t>
            </a:r>
          </a:p>
          <a:p>
            <a:pPr marL="457200" marR="0" lvl="0" indent="-457200" algn="l" defTabSz="914400" rtl="0" eaLnBrk="1" fontAlgn="auto" latinLnBrk="0" hangingPunct="1">
              <a:lnSpc>
                <a:spcPct val="100000"/>
              </a:lnSpc>
              <a:spcBef>
                <a:spcPts val="0"/>
              </a:spcBef>
              <a:spcAft>
                <a:spcPts val="600"/>
              </a:spcAft>
              <a:buClrTx/>
              <a:buSzTx/>
              <a:buBlip>
                <a:blip r:embed="rId3"/>
              </a:buBlip>
              <a:tabLst/>
              <a:defRPr/>
            </a:pPr>
            <a:r>
              <a:rPr lang="en-US" sz="2600" dirty="0">
                <a:solidFill>
                  <a:prstClr val="black"/>
                </a:solidFill>
                <a:latin typeface="Atkinson Hyperlegible" panose="020B0604020202020204" charset="0"/>
              </a:rPr>
              <a:t>No surveillance data were reported from </a:t>
            </a:r>
            <a:r>
              <a:rPr lang="en-US" sz="2600" dirty="0" err="1">
                <a:solidFill>
                  <a:prstClr val="black"/>
                </a:solidFill>
                <a:latin typeface="Atkinson Hyperlegible" panose="020B0604020202020204" charset="0"/>
              </a:rPr>
              <a:t>ORPs</a:t>
            </a:r>
            <a:r>
              <a:rPr lang="en-US" sz="2600" dirty="0">
                <a:solidFill>
                  <a:prstClr val="black"/>
                </a:solidFill>
                <a:latin typeface="Atkinson Hyperlegible" panose="020B0604020202020204" charset="0"/>
              </a:rPr>
              <a:t> (1</a:t>
            </a:r>
            <a:r>
              <a:rPr lang="en-US" sz="2600" baseline="30000" dirty="0">
                <a:solidFill>
                  <a:prstClr val="black"/>
                </a:solidFill>
                <a:latin typeface="Atkinson Hyperlegible" panose="020B0604020202020204" charset="0"/>
              </a:rPr>
              <a:t>st</a:t>
            </a:r>
            <a:r>
              <a:rPr lang="en-US" sz="2600" dirty="0">
                <a:solidFill>
                  <a:prstClr val="black"/>
                </a:solidFill>
                <a:latin typeface="Atkinson Hyperlegible" panose="020B0604020202020204" charset="0"/>
              </a:rPr>
              <a:t> case study)</a:t>
            </a:r>
          </a:p>
          <a:p>
            <a:pPr marL="914400" lvl="1" indent="-457200">
              <a:spcAft>
                <a:spcPts val="1200"/>
              </a:spcAft>
              <a:buClr>
                <a:srgbClr val="009999"/>
              </a:buClr>
              <a:buFont typeface="Arial" panose="020B0604020202020204" pitchFamily="34" charset="0"/>
              <a:buChar char="•"/>
              <a:defRPr/>
            </a:pPr>
            <a:r>
              <a:rPr lang="en-US" sz="2600" dirty="0">
                <a:solidFill>
                  <a:prstClr val="black"/>
                </a:solidFill>
                <a:latin typeface="Atkinson Hyperlegible" panose="020B0604020202020204" charset="0"/>
              </a:rPr>
              <a:t> Check </a:t>
            </a:r>
            <a:r>
              <a:rPr lang="en-US" sz="2600" dirty="0" err="1">
                <a:solidFill>
                  <a:prstClr val="black"/>
                </a:solidFill>
                <a:latin typeface="Atkinson Hyperlegible" panose="020B0604020202020204" charset="0"/>
              </a:rPr>
              <a:t>ORPs</a:t>
            </a:r>
            <a:r>
              <a:rPr lang="en-US" sz="2600" dirty="0">
                <a:solidFill>
                  <a:prstClr val="black"/>
                </a:solidFill>
                <a:latin typeface="Atkinson Hyperlegible" panose="020B0604020202020204" charset="0"/>
              </a:rPr>
              <a:t> records to retrieve the weekly </a:t>
            </a:r>
            <a:r>
              <a:rPr lang="en-US" sz="2800" dirty="0">
                <a:solidFill>
                  <a:schemeClr val="tx1">
                    <a:lumMod val="95000"/>
                    <a:lumOff val="5000"/>
                  </a:schemeClr>
                </a:solidFill>
                <a:latin typeface="Atkinson Hyperlegible Bold" panose="020B0604020202020204" charset="0"/>
              </a:rPr>
              <a:t>number of suspected cases at </a:t>
            </a:r>
            <a:r>
              <a:rPr lang="en-US" sz="2800" dirty="0" err="1">
                <a:solidFill>
                  <a:schemeClr val="tx1">
                    <a:lumMod val="95000"/>
                    <a:lumOff val="5000"/>
                  </a:schemeClr>
                </a:solidFill>
                <a:latin typeface="Atkinson Hyperlegible Bold" panose="020B0604020202020204" charset="0"/>
              </a:rPr>
              <a:t>ORPs</a:t>
            </a:r>
            <a:r>
              <a:rPr lang="en-US" sz="2800" dirty="0">
                <a:solidFill>
                  <a:schemeClr val="tx1">
                    <a:lumMod val="95000"/>
                    <a:lumOff val="5000"/>
                  </a:schemeClr>
                </a:solidFill>
                <a:latin typeface="Atkinson Hyperlegible Bold" panose="020B060402020202020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7" name="TextBox 6">
            <a:extLst>
              <a:ext uri="{FF2B5EF4-FFF2-40B4-BE49-F238E27FC236}">
                <a16:creationId xmlns:a16="http://schemas.microsoft.com/office/drawing/2014/main" id="{74B803CC-0BB5-07BE-C343-C4C58B6A081C}"/>
              </a:ext>
            </a:extLst>
          </p:cNvPr>
          <p:cNvSpPr txBox="1"/>
          <p:nvPr/>
        </p:nvSpPr>
        <p:spPr>
          <a:xfrm>
            <a:off x="1283368" y="5550976"/>
            <a:ext cx="17123728" cy="584775"/>
          </a:xfrm>
          <a:prstGeom prst="rect">
            <a:avLst/>
          </a:prstGeom>
          <a:noFill/>
        </p:spPr>
        <p:txBody>
          <a:bodyPr wrap="square">
            <a:spAutoFit/>
          </a:bodyPr>
          <a:lstStyle/>
          <a:p>
            <a:pPr marL="514350" indent="-514350">
              <a:buFont typeface="+mj-lt"/>
              <a:buAutoNum type="arabicParenR" startAt="2"/>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What to do?</a:t>
            </a:r>
          </a:p>
        </p:txBody>
      </p:sp>
      <p:sp>
        <p:nvSpPr>
          <p:cNvPr id="8" name="Rectangle 7">
            <a:extLst>
              <a:ext uri="{FF2B5EF4-FFF2-40B4-BE49-F238E27FC236}">
                <a16:creationId xmlns:a16="http://schemas.microsoft.com/office/drawing/2014/main" id="{C665B007-7A66-7EF8-15E3-F618075BE347}"/>
              </a:ext>
            </a:extLst>
          </p:cNvPr>
          <p:cNvSpPr/>
          <p:nvPr/>
        </p:nvSpPr>
        <p:spPr>
          <a:xfrm>
            <a:off x="0" y="0"/>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76DCE0C-2FE9-AEE9-7FFF-B719F44266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335" y="-151195"/>
            <a:ext cx="3731075" cy="1755800"/>
          </a:xfrm>
          <a:prstGeom prst="rect">
            <a:avLst/>
          </a:prstGeom>
        </p:spPr>
      </p:pic>
      <p:pic>
        <p:nvPicPr>
          <p:cNvPr id="11" name="Picture 10">
            <a:extLst>
              <a:ext uri="{FF2B5EF4-FFF2-40B4-BE49-F238E27FC236}">
                <a16:creationId xmlns:a16="http://schemas.microsoft.com/office/drawing/2014/main" id="{41892CE4-7B02-EC48-2C4A-4866AD62F2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7912" y="2954822"/>
            <a:ext cx="2121671" cy="2046234"/>
          </a:xfrm>
          <a:prstGeom prst="rect">
            <a:avLst/>
          </a:prstGeom>
        </p:spPr>
      </p:pic>
      <p:pic>
        <p:nvPicPr>
          <p:cNvPr id="15" name="Picture 14">
            <a:extLst>
              <a:ext uri="{FF2B5EF4-FFF2-40B4-BE49-F238E27FC236}">
                <a16:creationId xmlns:a16="http://schemas.microsoft.com/office/drawing/2014/main" id="{3A96E991-67CA-807B-5792-167FF0705E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1661" y="6531665"/>
            <a:ext cx="2203693" cy="2733994"/>
          </a:xfrm>
          <a:prstGeom prst="rect">
            <a:avLst/>
          </a:prstGeom>
        </p:spPr>
      </p:pic>
      <p:sp>
        <p:nvSpPr>
          <p:cNvPr id="10" name="Slide Number Placeholder 9">
            <a:extLst>
              <a:ext uri="{FF2B5EF4-FFF2-40B4-BE49-F238E27FC236}">
                <a16:creationId xmlns:a16="http://schemas.microsoft.com/office/drawing/2014/main" id="{EAD5374C-DBE5-9297-C23A-3D4B9C29E4D7}"/>
              </a:ext>
            </a:extLst>
          </p:cNvPr>
          <p:cNvSpPr>
            <a:spLocks noGrp="1"/>
          </p:cNvSpPr>
          <p:nvPr>
            <p:ph type="sldNum" sz="quarter" idx="12"/>
          </p:nvPr>
        </p:nvSpPr>
        <p:spPr>
          <a:xfrm>
            <a:off x="15440527" y="9600358"/>
            <a:ext cx="2133600" cy="365125"/>
          </a:xfrm>
        </p:spPr>
        <p:txBody>
          <a:bodyPr/>
          <a:lstStyle/>
          <a:p>
            <a:fld id="{B6F15528-21DE-4FAA-801E-634DDDAF4B2B}" type="slidenum">
              <a:rPr lang="en-US" smtClean="0"/>
              <a:pPr/>
              <a:t>37</a:t>
            </a:fld>
            <a:endParaRPr lang="en-US" dirty="0"/>
          </a:p>
        </p:txBody>
      </p:sp>
    </p:spTree>
    <p:extLst>
      <p:ext uri="{BB962C8B-B14F-4D97-AF65-F5344CB8AC3E}">
        <p14:creationId xmlns:p14="http://schemas.microsoft.com/office/powerpoint/2010/main" val="1532404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FD3FB1C-D349-00EB-E120-7B4B1075E309}"/>
              </a:ext>
            </a:extLst>
          </p:cNvPr>
          <p:cNvGrpSpPr/>
          <p:nvPr/>
        </p:nvGrpSpPr>
        <p:grpSpPr>
          <a:xfrm>
            <a:off x="1688158" y="3251047"/>
            <a:ext cx="7224590" cy="5179514"/>
            <a:chOff x="899006" y="3132690"/>
            <a:chExt cx="7224590" cy="5179514"/>
          </a:xfrm>
        </p:grpSpPr>
        <p:sp>
          <p:nvSpPr>
            <p:cNvPr id="19" name="TextBox 18">
              <a:extLst>
                <a:ext uri="{FF2B5EF4-FFF2-40B4-BE49-F238E27FC236}">
                  <a16:creationId xmlns:a16="http://schemas.microsoft.com/office/drawing/2014/main" id="{694250F7-B159-6257-CDDB-1A6535CD7422}"/>
                </a:ext>
              </a:extLst>
            </p:cNvPr>
            <p:cNvSpPr txBox="1"/>
            <p:nvPr/>
          </p:nvSpPr>
          <p:spPr>
            <a:xfrm>
              <a:off x="1025282" y="7542763"/>
              <a:ext cx="689810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Number of suspected cholera cases reported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by community-based surveillance</a:t>
              </a:r>
            </a:p>
          </p:txBody>
        </p:sp>
        <p:pic>
          <p:nvPicPr>
            <p:cNvPr id="22" name="Picture 21">
              <a:extLst>
                <a:ext uri="{FF2B5EF4-FFF2-40B4-BE49-F238E27FC236}">
                  <a16:creationId xmlns:a16="http://schemas.microsoft.com/office/drawing/2014/main" id="{159150E7-9EB8-ACDF-C161-4B458B5A7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006" y="3132690"/>
              <a:ext cx="7224590" cy="4294208"/>
            </a:xfrm>
            <a:prstGeom prst="rect">
              <a:avLst/>
            </a:prstGeom>
          </p:spPr>
        </p:pic>
      </p:grpSp>
      <p:sp>
        <p:nvSpPr>
          <p:cNvPr id="25" name="TextBox 24">
            <a:extLst>
              <a:ext uri="{FF2B5EF4-FFF2-40B4-BE49-F238E27FC236}">
                <a16:creationId xmlns:a16="http://schemas.microsoft.com/office/drawing/2014/main" id="{E30F7208-C896-33B3-B570-DDD0BBF6C3F1}"/>
              </a:ext>
            </a:extLst>
          </p:cNvPr>
          <p:cNvSpPr txBox="1"/>
          <p:nvPr/>
        </p:nvSpPr>
        <p:spPr>
          <a:xfrm>
            <a:off x="1828885" y="2243076"/>
            <a:ext cx="15433760" cy="49244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You managed to retrieve community-based surveillance data and surveillance data from </a:t>
            </a:r>
            <a:r>
              <a:rPr kumimoji="0" lang="en-US"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ORPs</a:t>
            </a: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p>
        </p:txBody>
      </p:sp>
      <p:grpSp>
        <p:nvGrpSpPr>
          <p:cNvPr id="21" name="Group 20">
            <a:extLst>
              <a:ext uri="{FF2B5EF4-FFF2-40B4-BE49-F238E27FC236}">
                <a16:creationId xmlns:a16="http://schemas.microsoft.com/office/drawing/2014/main" id="{483447B4-0AD2-A87E-620D-CDB72CDF8387}"/>
              </a:ext>
            </a:extLst>
          </p:cNvPr>
          <p:cNvGrpSpPr/>
          <p:nvPr/>
        </p:nvGrpSpPr>
        <p:grpSpPr>
          <a:xfrm>
            <a:off x="9575462" y="3013940"/>
            <a:ext cx="8028659" cy="5397503"/>
            <a:chOff x="9545765" y="2916204"/>
            <a:chExt cx="8028659" cy="5397503"/>
          </a:xfrm>
        </p:grpSpPr>
        <p:sp>
          <p:nvSpPr>
            <p:cNvPr id="20" name="TextBox 19">
              <a:extLst>
                <a:ext uri="{FF2B5EF4-FFF2-40B4-BE49-F238E27FC236}">
                  <a16:creationId xmlns:a16="http://schemas.microsoft.com/office/drawing/2014/main" id="{EA29BBEE-9D43-F99F-B32E-E9354F672500}"/>
                </a:ext>
              </a:extLst>
            </p:cNvPr>
            <p:cNvSpPr txBox="1"/>
            <p:nvPr/>
          </p:nvSpPr>
          <p:spPr>
            <a:xfrm>
              <a:off x="9545765" y="7544266"/>
              <a:ext cx="802865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Number of suspected cholera cases reported </a:t>
              </a:r>
              <a:r>
                <a:rPr lang="en-US" sz="2200" dirty="0">
                  <a:solidFill>
                    <a:prstClr val="black"/>
                  </a:solidFill>
                  <a:latin typeface="Atkinson Hyperlegible Bold" panose="020B0604020202020204" charset="0"/>
                </a:rPr>
                <a:t>by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health facility-based surveillance with </a:t>
              </a:r>
              <a:r>
                <a:rPr kumimoji="0" lang="en-US" sz="22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ORP</a:t>
              </a:r>
              <a:r>
                <a:rPr kumimoji="0" lang="en-US" sz="22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data retrieved</a:t>
              </a:r>
            </a:p>
          </p:txBody>
        </p:sp>
        <p:pic>
          <p:nvPicPr>
            <p:cNvPr id="24" name="Picture 23">
              <a:extLst>
                <a:ext uri="{FF2B5EF4-FFF2-40B4-BE49-F238E27FC236}">
                  <a16:creationId xmlns:a16="http://schemas.microsoft.com/office/drawing/2014/main" id="{138E4240-B585-B0A0-4A6A-C3429E3059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1426" y="3749870"/>
              <a:ext cx="6308901" cy="3756445"/>
            </a:xfrm>
            <a:prstGeom prst="rect">
              <a:avLst/>
            </a:prstGeom>
          </p:spPr>
        </p:pic>
        <p:sp>
          <p:nvSpPr>
            <p:cNvPr id="4" name="Rectangle 3">
              <a:extLst>
                <a:ext uri="{FF2B5EF4-FFF2-40B4-BE49-F238E27FC236}">
                  <a16:creationId xmlns:a16="http://schemas.microsoft.com/office/drawing/2014/main" id="{082E9504-A3CA-AFE6-FB75-DF55707B49D4}"/>
                </a:ext>
              </a:extLst>
            </p:cNvPr>
            <p:cNvSpPr/>
            <p:nvPr/>
          </p:nvSpPr>
          <p:spPr>
            <a:xfrm>
              <a:off x="10091447" y="2999060"/>
              <a:ext cx="384048" cy="265176"/>
            </a:xfrm>
            <a:prstGeom prst="rect">
              <a:avLst/>
            </a:prstGeom>
            <a:solidFill>
              <a:srgbClr val="0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308BC29-DF39-561F-BF67-E1608600F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5910" y="3392902"/>
              <a:ext cx="381000" cy="266700"/>
            </a:xfrm>
            <a:prstGeom prst="rect">
              <a:avLst/>
            </a:prstGeom>
          </p:spPr>
        </p:pic>
        <p:sp>
          <p:nvSpPr>
            <p:cNvPr id="9" name="TextBox 8">
              <a:extLst>
                <a:ext uri="{FF2B5EF4-FFF2-40B4-BE49-F238E27FC236}">
                  <a16:creationId xmlns:a16="http://schemas.microsoft.com/office/drawing/2014/main" id="{70560456-5A24-8C7E-FC64-92C0D98CD92B}"/>
                </a:ext>
              </a:extLst>
            </p:cNvPr>
            <p:cNvSpPr txBox="1"/>
            <p:nvPr/>
          </p:nvSpPr>
          <p:spPr>
            <a:xfrm>
              <a:off x="10475495" y="2916204"/>
              <a:ext cx="7098929" cy="430887"/>
            </a:xfrm>
            <a:prstGeom prst="rect">
              <a:avLst/>
            </a:prstGeom>
            <a:noFill/>
          </p:spPr>
          <p:txBody>
            <a:bodyPr wrap="square" rtlCol="0">
              <a:spAutoFit/>
            </a:bodyPr>
            <a:lstStyle/>
            <a:p>
              <a:r>
                <a:rPr lang="en-US" sz="2200" dirty="0">
                  <a:latin typeface="Atkinson Hyperlegible" panose="020B0604020202020204" charset="0"/>
                </a:rPr>
                <a:t>Health facility-based surveillance data initially reported</a:t>
              </a:r>
            </a:p>
          </p:txBody>
        </p:sp>
        <p:sp>
          <p:nvSpPr>
            <p:cNvPr id="10" name="TextBox 9">
              <a:extLst>
                <a:ext uri="{FF2B5EF4-FFF2-40B4-BE49-F238E27FC236}">
                  <a16:creationId xmlns:a16="http://schemas.microsoft.com/office/drawing/2014/main" id="{99F92A91-0B49-59A1-20C9-0A5F93258D80}"/>
                </a:ext>
              </a:extLst>
            </p:cNvPr>
            <p:cNvSpPr txBox="1"/>
            <p:nvPr/>
          </p:nvSpPr>
          <p:spPr>
            <a:xfrm>
              <a:off x="10475495" y="3310808"/>
              <a:ext cx="7098929" cy="430887"/>
            </a:xfrm>
            <a:prstGeom prst="rect">
              <a:avLst/>
            </a:prstGeom>
            <a:noFill/>
          </p:spPr>
          <p:txBody>
            <a:bodyPr wrap="square" rtlCol="0">
              <a:spAutoFit/>
            </a:bodyPr>
            <a:lstStyle/>
            <a:p>
              <a:r>
                <a:rPr lang="en-US" sz="2200" dirty="0" err="1">
                  <a:latin typeface="Atkinson Hyperlegible" panose="020B0604020202020204" charset="0"/>
                </a:rPr>
                <a:t>ORP</a:t>
              </a:r>
              <a:r>
                <a:rPr lang="en-US" sz="2200" dirty="0">
                  <a:latin typeface="Atkinson Hyperlegible" panose="020B0604020202020204" charset="0"/>
                </a:rPr>
                <a:t> data retrieved</a:t>
              </a:r>
            </a:p>
          </p:txBody>
        </p:sp>
      </p:grpSp>
      <p:pic>
        <p:nvPicPr>
          <p:cNvPr id="2" name="Picture 1">
            <a:extLst>
              <a:ext uri="{FF2B5EF4-FFF2-40B4-BE49-F238E27FC236}">
                <a16:creationId xmlns:a16="http://schemas.microsoft.com/office/drawing/2014/main" id="{FE8FA205-4959-0E1A-7546-72D6C73952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807" y="215085"/>
            <a:ext cx="3831631" cy="1852132"/>
          </a:xfrm>
          <a:prstGeom prst="rect">
            <a:avLst/>
          </a:prstGeom>
        </p:spPr>
      </p:pic>
      <p:pic>
        <p:nvPicPr>
          <p:cNvPr id="3" name="Picture 2">
            <a:extLst>
              <a:ext uri="{FF2B5EF4-FFF2-40B4-BE49-F238E27FC236}">
                <a16:creationId xmlns:a16="http://schemas.microsoft.com/office/drawing/2014/main" id="{8249C089-C9D4-E202-F763-94C7C97A02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1113" y="246246"/>
            <a:ext cx="7829550" cy="1359640"/>
          </a:xfrm>
          <a:prstGeom prst="rect">
            <a:avLst/>
          </a:prstGeom>
        </p:spPr>
      </p:pic>
      <p:sp>
        <p:nvSpPr>
          <p:cNvPr id="7" name="TextBox 6">
            <a:extLst>
              <a:ext uri="{FF2B5EF4-FFF2-40B4-BE49-F238E27FC236}">
                <a16:creationId xmlns:a16="http://schemas.microsoft.com/office/drawing/2014/main" id="{BD8E0E8D-C678-B209-B3DA-6C4D6D1D2755}"/>
              </a:ext>
            </a:extLst>
          </p:cNvPr>
          <p:cNvSpPr txBox="1"/>
          <p:nvPr/>
        </p:nvSpPr>
        <p:spPr>
          <a:xfrm>
            <a:off x="4192438" y="705505"/>
            <a:ext cx="10066854" cy="523220"/>
          </a:xfrm>
          <a:prstGeom prst="rect">
            <a:avLst/>
          </a:prstGeom>
          <a:noFill/>
        </p:spPr>
        <p:txBody>
          <a:bodyPr wrap="square">
            <a:spAutoFit/>
          </a:bodyPr>
          <a:lstStyle/>
          <a:p>
            <a:pPr algn="ctr">
              <a:spcAft>
                <a:spcPts val="600"/>
              </a:spcAft>
              <a:defRPr/>
            </a:pPr>
            <a:r>
              <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Continuation of scenario</a:t>
            </a:r>
          </a:p>
        </p:txBody>
      </p:sp>
      <p:sp>
        <p:nvSpPr>
          <p:cNvPr id="11" name="Rectangle 10">
            <a:extLst>
              <a:ext uri="{FF2B5EF4-FFF2-40B4-BE49-F238E27FC236}">
                <a16:creationId xmlns:a16="http://schemas.microsoft.com/office/drawing/2014/main" id="{3F16066F-3151-5EDA-7723-3FB624AF54C7}"/>
              </a:ext>
            </a:extLst>
          </p:cNvPr>
          <p:cNvSpPr/>
          <p:nvPr/>
        </p:nvSpPr>
        <p:spPr>
          <a:xfrm>
            <a:off x="1322292" y="2118491"/>
            <a:ext cx="483173" cy="741612"/>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43A7B150-56C4-8958-FB20-A0A63D38E2F7}"/>
              </a:ext>
            </a:extLst>
          </p:cNvPr>
          <p:cNvGrpSpPr/>
          <p:nvPr/>
        </p:nvGrpSpPr>
        <p:grpSpPr>
          <a:xfrm>
            <a:off x="5300453" y="8814431"/>
            <a:ext cx="10235864" cy="1206617"/>
            <a:chOff x="5300453" y="8814431"/>
            <a:chExt cx="10235864" cy="1206617"/>
          </a:xfrm>
        </p:grpSpPr>
        <p:pic>
          <p:nvPicPr>
            <p:cNvPr id="13" name="Picture 12">
              <a:extLst>
                <a:ext uri="{FF2B5EF4-FFF2-40B4-BE49-F238E27FC236}">
                  <a16:creationId xmlns:a16="http://schemas.microsoft.com/office/drawing/2014/main" id="{2EBF683C-24ED-7FC4-9344-673BD7D2DC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0453" y="8814431"/>
              <a:ext cx="1019676" cy="1206617"/>
            </a:xfrm>
            <a:prstGeom prst="rect">
              <a:avLst/>
            </a:prstGeom>
          </p:spPr>
        </p:pic>
        <p:sp>
          <p:nvSpPr>
            <p:cNvPr id="6" name="TextBox 5">
              <a:extLst>
                <a:ext uri="{FF2B5EF4-FFF2-40B4-BE49-F238E27FC236}">
                  <a16:creationId xmlns:a16="http://schemas.microsoft.com/office/drawing/2014/main" id="{ECD6EA6A-E52F-BD29-E44C-FC1B35D12CD8}"/>
                </a:ext>
              </a:extLst>
            </p:cNvPr>
            <p:cNvSpPr txBox="1"/>
            <p:nvPr/>
          </p:nvSpPr>
          <p:spPr>
            <a:xfrm>
              <a:off x="6320129" y="8931015"/>
              <a:ext cx="9216188" cy="1031051"/>
            </a:xfrm>
            <a:prstGeom prst="rect">
              <a:avLst/>
            </a:prstGeom>
            <a:noFill/>
          </p:spPr>
          <p:txBody>
            <a:bodyPr wrap="square">
              <a:spAutoFit/>
            </a:bodyPr>
            <a:lstStyle/>
            <a:p>
              <a:pPr>
                <a:spcAft>
                  <a:spcPts val="600"/>
                </a:spcAft>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ncreasing</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trend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in cholera incidence</a:t>
              </a:r>
            </a:p>
            <a:p>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How does this compare with baseline?</a:t>
              </a:r>
              <a:endParaRPr lang="en-US" sz="2800" dirty="0"/>
            </a:p>
          </p:txBody>
        </p:sp>
      </p:grpSp>
      <p:sp>
        <p:nvSpPr>
          <p:cNvPr id="5" name="Slide Number Placeholder 4">
            <a:extLst>
              <a:ext uri="{FF2B5EF4-FFF2-40B4-BE49-F238E27FC236}">
                <a16:creationId xmlns:a16="http://schemas.microsoft.com/office/drawing/2014/main" id="{793F2494-AB2B-C78E-186A-64CA48F65E09}"/>
              </a:ext>
            </a:extLst>
          </p:cNvPr>
          <p:cNvSpPr>
            <a:spLocks noGrp="1"/>
          </p:cNvSpPr>
          <p:nvPr>
            <p:ph type="sldNum" sz="quarter" idx="12"/>
          </p:nvPr>
        </p:nvSpPr>
        <p:spPr>
          <a:xfrm>
            <a:off x="15489193" y="9614640"/>
            <a:ext cx="2133600" cy="365125"/>
          </a:xfrm>
        </p:spPr>
        <p:txBody>
          <a:bodyPr/>
          <a:lstStyle/>
          <a:p>
            <a:fld id="{B6F15528-21DE-4FAA-801E-634DDDAF4B2B}" type="slidenum">
              <a:rPr lang="en-US" smtClean="0"/>
              <a:pPr/>
              <a:t>38</a:t>
            </a:fld>
            <a:endParaRPr lang="en-US" dirty="0"/>
          </a:p>
        </p:txBody>
      </p:sp>
    </p:spTree>
    <p:extLst>
      <p:ext uri="{BB962C8B-B14F-4D97-AF65-F5344CB8AC3E}">
        <p14:creationId xmlns:p14="http://schemas.microsoft.com/office/powerpoint/2010/main" val="565080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A969BC-55A6-DAB0-A3E5-6E25BBE8F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439" y="7843956"/>
            <a:ext cx="2279653" cy="2194032"/>
          </a:xfrm>
          <a:prstGeom prst="rect">
            <a:avLst/>
          </a:prstGeom>
        </p:spPr>
      </p:pic>
      <p:grpSp>
        <p:nvGrpSpPr>
          <p:cNvPr id="24" name="Group 23">
            <a:extLst>
              <a:ext uri="{FF2B5EF4-FFF2-40B4-BE49-F238E27FC236}">
                <a16:creationId xmlns:a16="http://schemas.microsoft.com/office/drawing/2014/main" id="{336D3034-5D35-0423-E1C1-EEE7F803912E}"/>
              </a:ext>
            </a:extLst>
          </p:cNvPr>
          <p:cNvGrpSpPr/>
          <p:nvPr/>
        </p:nvGrpSpPr>
        <p:grpSpPr>
          <a:xfrm>
            <a:off x="3714092" y="7938895"/>
            <a:ext cx="13735632" cy="1855120"/>
            <a:chOff x="3714092" y="7938895"/>
            <a:chExt cx="13735632" cy="1855120"/>
          </a:xfrm>
        </p:grpSpPr>
        <p:sp>
          <p:nvSpPr>
            <p:cNvPr id="7" name="Rectangle: Rounded Corners 6">
              <a:extLst>
                <a:ext uri="{FF2B5EF4-FFF2-40B4-BE49-F238E27FC236}">
                  <a16:creationId xmlns:a16="http://schemas.microsoft.com/office/drawing/2014/main" id="{F288C523-792F-D455-46C9-400EDD183AD2}"/>
                </a:ext>
              </a:extLst>
            </p:cNvPr>
            <p:cNvSpPr/>
            <p:nvPr/>
          </p:nvSpPr>
          <p:spPr>
            <a:xfrm>
              <a:off x="3714092" y="7938895"/>
              <a:ext cx="13735632" cy="1855120"/>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F3833B-9B5A-0F1C-B306-93307C0C79ED}"/>
                </a:ext>
              </a:extLst>
            </p:cNvPr>
            <p:cNvSpPr txBox="1"/>
            <p:nvPr/>
          </p:nvSpPr>
          <p:spPr>
            <a:xfrm>
              <a:off x="4399884" y="8102344"/>
              <a:ext cx="12956445" cy="1538883"/>
            </a:xfrm>
            <a:prstGeom prst="rect">
              <a:avLst/>
            </a:prstGeom>
            <a:noFill/>
            <a:ln>
              <a:noFill/>
            </a:ln>
          </p:spPr>
          <p:txBody>
            <a:bodyPr wrap="square" rtlCol="0">
              <a:spAutoFit/>
            </a:bodyPr>
            <a:lstStyle/>
            <a:p>
              <a:pPr marL="514350" lvl="0" indent="-514350">
                <a:spcAft>
                  <a:spcPts val="1200"/>
                </a:spcAft>
                <a:buFont typeface="+mj-lt"/>
                <a:buAutoNum type="arabicPeriod"/>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Explore the sheets Weekly summary, Weekly graph (full time series), Weekly graph (last 52 weeks)</a:t>
              </a:r>
            </a:p>
            <a:p>
              <a:pPr marL="514350" marR="0" lvl="0" indent="-514350" algn="l" defTabSz="914400" rtl="0" eaLnBrk="1" fontAlgn="auto" latinLnBrk="0" hangingPunct="1">
                <a:lnSpc>
                  <a:spcPct val="100000"/>
                </a:lnSpc>
                <a:spcBef>
                  <a:spcPts val="0"/>
                </a:spcBef>
                <a:spcAft>
                  <a:spcPts val="1200"/>
                </a:spcAft>
                <a:buClrTx/>
                <a:buSzTx/>
                <a:buFont typeface="+mj-lt"/>
                <a:buAutoNum type="arabicPeriod"/>
                <a:tabLst/>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As of week 7,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a:t>
              </a:r>
              <a:r>
                <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s there a deterioration</a:t>
              </a:r>
              <a:r>
                <a:rPr kumimoji="0" lang="en-US" sz="28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of the cholera outbreak?</a:t>
              </a:r>
              <a:endPar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25" name="TextBox 24">
            <a:extLst>
              <a:ext uri="{FF2B5EF4-FFF2-40B4-BE49-F238E27FC236}">
                <a16:creationId xmlns:a16="http://schemas.microsoft.com/office/drawing/2014/main" id="{E30F7208-C896-33B3-B570-DDD0BBF6C3F1}"/>
              </a:ext>
            </a:extLst>
          </p:cNvPr>
          <p:cNvSpPr txBox="1"/>
          <p:nvPr/>
        </p:nvSpPr>
        <p:spPr>
          <a:xfrm>
            <a:off x="2574266" y="2048773"/>
            <a:ext cx="14438909" cy="954107"/>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1200"/>
              </a:spcAft>
              <a:buClr>
                <a:srgbClr val="009999"/>
              </a:buClr>
              <a:buSzTx/>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You compare weekly incidence with historical baseline using the GTFCC Excel tool, already filled with historical data for previous years (2020-2024)</a:t>
            </a:r>
          </a:p>
        </p:txBody>
      </p:sp>
      <p:sp>
        <p:nvSpPr>
          <p:cNvPr id="26" name="TextBox 25">
            <a:extLst>
              <a:ext uri="{FF2B5EF4-FFF2-40B4-BE49-F238E27FC236}">
                <a16:creationId xmlns:a16="http://schemas.microsoft.com/office/drawing/2014/main" id="{7CD66F61-A292-4595-D14A-EDE3A79E3735}"/>
              </a:ext>
            </a:extLst>
          </p:cNvPr>
          <p:cNvSpPr txBox="1"/>
          <p:nvPr/>
        </p:nvSpPr>
        <p:spPr>
          <a:xfrm>
            <a:off x="12793292" y="3471718"/>
            <a:ext cx="4656432" cy="3693319"/>
          </a:xfrm>
          <a:prstGeom prst="rect">
            <a:avLst/>
          </a:prstGeom>
          <a:solidFill>
            <a:srgbClr val="D1EBED"/>
          </a:solidFill>
        </p:spPr>
        <p:txBody>
          <a:bodyPr wrap="square" rtlCol="0">
            <a:spAutoFit/>
          </a:bodyPr>
          <a:lstStyle/>
          <a:p>
            <a:pPr algn="ctr">
              <a:spcAft>
                <a:spcPts val="1200"/>
              </a:spcAft>
              <a:buClr>
                <a:srgbClr val="009999"/>
              </a:buCl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Weekly incidence (2025)</a:t>
            </a:r>
          </a:p>
          <a:p>
            <a:pPr marL="1257300" lvl="2" indent="-342900">
              <a:buClr>
                <a:srgbClr val="009999"/>
              </a:buClr>
              <a:buFont typeface="Arial" panose="020B0604020202020204" pitchFamily="34" charset="0"/>
              <a:buChar cha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Week 1: 5</a:t>
            </a:r>
          </a:p>
          <a:p>
            <a:pPr marL="1257300" lvl="2" indent="-342900">
              <a:buClr>
                <a:srgbClr val="009999"/>
              </a:buClr>
              <a:buFont typeface="Arial" panose="020B0604020202020204" pitchFamily="34" charset="0"/>
              <a:buChar cha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Week 2: 15</a:t>
            </a:r>
          </a:p>
          <a:p>
            <a:pPr marL="1257300" lvl="2" indent="-342900">
              <a:buClr>
                <a:srgbClr val="009999"/>
              </a:buClr>
              <a:buFont typeface="Arial" panose="020B0604020202020204" pitchFamily="34" charset="0"/>
              <a:buChar cha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Week 3: 50</a:t>
            </a:r>
          </a:p>
          <a:p>
            <a:pPr marL="1257300" lvl="2" indent="-342900">
              <a:buClr>
                <a:srgbClr val="009999"/>
              </a:buClr>
              <a:buFont typeface="Arial" panose="020B0604020202020204" pitchFamily="34" charset="0"/>
              <a:buChar cha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Week 4: 95</a:t>
            </a:r>
          </a:p>
          <a:p>
            <a:pPr marL="1257300" lvl="2" indent="-342900">
              <a:buClr>
                <a:srgbClr val="009999"/>
              </a:buClr>
              <a:buFont typeface="Arial" panose="020B0604020202020204" pitchFamily="34" charset="0"/>
              <a:buChar cha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Week 5: 120</a:t>
            </a:r>
          </a:p>
          <a:p>
            <a:pPr marL="1257300" lvl="2" indent="-342900">
              <a:buClr>
                <a:srgbClr val="009999"/>
              </a:buClr>
              <a:buFont typeface="Arial" panose="020B0604020202020204" pitchFamily="34" charset="0"/>
              <a:buChar cha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Week 6: 155</a:t>
            </a:r>
          </a:p>
          <a:p>
            <a:pPr marL="1257300" lvl="2" indent="-342900">
              <a:spcAft>
                <a:spcPts val="1200"/>
              </a:spcAft>
              <a:buClr>
                <a:srgbClr val="009999"/>
              </a:buClr>
              <a:buFont typeface="Arial" panose="020B0604020202020204" pitchFamily="34" charset="0"/>
              <a:buChar cha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Week 7: 181</a:t>
            </a:r>
          </a:p>
        </p:txBody>
      </p:sp>
      <p:sp>
        <p:nvSpPr>
          <p:cNvPr id="28" name="TextBox 27">
            <a:extLst>
              <a:ext uri="{FF2B5EF4-FFF2-40B4-BE49-F238E27FC236}">
                <a16:creationId xmlns:a16="http://schemas.microsoft.com/office/drawing/2014/main" id="{3E9CDD9F-1FC6-765D-4955-139109A32650}"/>
              </a:ext>
            </a:extLst>
          </p:cNvPr>
          <p:cNvSpPr txBox="1"/>
          <p:nvPr/>
        </p:nvSpPr>
        <p:spPr>
          <a:xfrm>
            <a:off x="2008102" y="5963705"/>
            <a:ext cx="10196614" cy="1538883"/>
          </a:xfrm>
          <a:prstGeom prst="rect">
            <a:avLst/>
          </a:prstGeom>
          <a:noFill/>
        </p:spPr>
        <p:txBody>
          <a:bodyPr wrap="square" rtlCol="0">
            <a:spAutoFit/>
          </a:bodyPr>
          <a:lstStyle/>
          <a:p>
            <a:pPr marL="457200" lvl="2" indent="-457200">
              <a:spcAft>
                <a:spcPts val="600"/>
              </a:spcAft>
              <a:buClr>
                <a:prstClr val="white"/>
              </a:buClr>
              <a:buBlip>
                <a:blip r:embed="rId4"/>
              </a:buBlip>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Go to the sheet Data </a:t>
            </a:r>
          </a:p>
          <a:p>
            <a:pPr marL="914400" lvl="3" indent="-457200">
              <a:spcAft>
                <a:spcPts val="600"/>
              </a:spcAft>
              <a:buClr>
                <a:srgbClr val="009999"/>
              </a:buClr>
              <a:buFont typeface="Arial" panose="020B0604020202020204" pitchFamily="34" charset="0"/>
              <a:buChar char="•"/>
              <a:defRPr/>
            </a:pPr>
            <a:r>
              <a:rPr lang="en-US" sz="2800" dirty="0">
                <a:solidFill>
                  <a:schemeClr val="tx1">
                    <a:lumMod val="95000"/>
                    <a:lumOff val="5000"/>
                  </a:schemeClr>
                </a:solidFill>
                <a:latin typeface="Atkinson Hyperlegible" panose="020B0604020202020204" charset="0"/>
                <a:ea typeface="ADLaM Display" panose="02010000000000000000" pitchFamily="2" charset="0"/>
                <a:cs typeface="ADLaM Display" panose="02010000000000000000" pitchFamily="2" charset="0"/>
              </a:rPr>
              <a:t>Add</a:t>
            </a:r>
            <a:r>
              <a:rPr kumimoji="0" lang="en-US" sz="2800" b="0" i="0" u="none" strike="noStrike" kern="1200" cap="none" spc="0" normalizeH="0" baseline="0" noProof="0" dirty="0">
                <a:ln>
                  <a:noFill/>
                </a:ln>
                <a:solidFill>
                  <a:schemeClr val="tx1">
                    <a:lumMod val="95000"/>
                    <a:lumOff val="5000"/>
                  </a:schemeClr>
                </a:solidFill>
                <a:effectLst/>
                <a:uLnTx/>
                <a:uFillTx/>
                <a:latin typeface="Atkinson Hyperlegible" panose="020B0604020202020204" charset="0"/>
                <a:ea typeface="ADLaM Display" panose="02010000000000000000" pitchFamily="2" charset="0"/>
                <a:cs typeface="ADLaM Display" panose="02010000000000000000" pitchFamily="2" charset="0"/>
              </a:rPr>
              <a:t> 2025 weekly incidence (weeks 1</a:t>
            </a:r>
            <a:r>
              <a:rPr kumimoji="0" lang="en-US" sz="2800" b="0" i="0" u="none" strike="noStrike" kern="1200" cap="none" spc="0" normalizeH="0" noProof="0" dirty="0">
                <a:ln>
                  <a:noFill/>
                </a:ln>
                <a:solidFill>
                  <a:schemeClr val="tx1">
                    <a:lumMod val="95000"/>
                    <a:lumOff val="5000"/>
                  </a:schemeClr>
                </a:solidFill>
                <a:effectLst/>
                <a:uLnTx/>
                <a:uFillTx/>
                <a:latin typeface="Atkinson Hyperlegible" panose="020B0604020202020204" charset="0"/>
                <a:ea typeface="ADLaM Display" panose="02010000000000000000" pitchFamily="2" charset="0"/>
                <a:cs typeface="ADLaM Display" panose="02010000000000000000" pitchFamily="2" charset="0"/>
              </a:rPr>
              <a:t> to 7</a:t>
            </a:r>
            <a:r>
              <a:rPr kumimoji="0" lang="en-US" sz="2800" b="0" i="0" u="none" strike="noStrike" kern="1200" cap="none" spc="0" normalizeH="0" baseline="0" noProof="0" dirty="0">
                <a:ln>
                  <a:noFill/>
                </a:ln>
                <a:solidFill>
                  <a:schemeClr val="tx1">
                    <a:lumMod val="95000"/>
                    <a:lumOff val="5000"/>
                  </a:schemeClr>
                </a:solidFill>
                <a:effectLst/>
                <a:uLnTx/>
                <a:uFillTx/>
                <a:latin typeface="Atkinson Hyperlegible" panose="020B0604020202020204" charset="0"/>
                <a:ea typeface="ADLaM Display" panose="02010000000000000000" pitchFamily="2" charset="0"/>
                <a:cs typeface="ADLaM Display" panose="02010000000000000000" pitchFamily="2" charset="0"/>
              </a:rPr>
              <a:t>) </a:t>
            </a:r>
          </a:p>
          <a:p>
            <a:pPr marL="914400" lvl="3" indent="-457200">
              <a:spcAft>
                <a:spcPts val="600"/>
              </a:spcAft>
              <a:buClr>
                <a:srgbClr val="009999"/>
              </a:buClr>
              <a:buFont typeface="Arial" panose="020B0604020202020204" pitchFamily="34" charset="0"/>
              <a:buChar char="•"/>
              <a:defRPr/>
            </a:pPr>
            <a:r>
              <a:rPr lang="en-US" sz="2800" noProof="0" dirty="0">
                <a:solidFill>
                  <a:schemeClr val="tx1">
                    <a:lumMod val="95000"/>
                    <a:lumOff val="5000"/>
                  </a:schemeClr>
                </a:solidFill>
                <a:latin typeface="Atkinson Hyperlegible" panose="020B0604020202020204" charset="0"/>
                <a:ea typeface="ADLaM Display" panose="02010000000000000000" pitchFamily="2" charset="0"/>
                <a:cs typeface="ADLaM Display" panose="02010000000000000000" pitchFamily="2" charset="0"/>
              </a:rPr>
              <a:t>Do not modify data for previous years (2020-2024)</a:t>
            </a:r>
            <a:endParaRPr lang="en-US" dirty="0">
              <a:solidFill>
                <a:schemeClr val="tx1">
                  <a:lumMod val="95000"/>
                  <a:lumOff val="5000"/>
                </a:schemeClr>
              </a:solidFill>
              <a:latin typeface="Atkinson Hyperlegible" panose="020B0604020202020204" charset="0"/>
            </a:endParaRPr>
          </a:p>
        </p:txBody>
      </p:sp>
      <p:pic>
        <p:nvPicPr>
          <p:cNvPr id="2" name="Picture 1">
            <a:extLst>
              <a:ext uri="{FF2B5EF4-FFF2-40B4-BE49-F238E27FC236}">
                <a16:creationId xmlns:a16="http://schemas.microsoft.com/office/drawing/2014/main" id="{D295ECD1-817D-0946-7D82-C84AAC138D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807" y="216146"/>
            <a:ext cx="3831631" cy="1852132"/>
          </a:xfrm>
          <a:prstGeom prst="rect">
            <a:avLst/>
          </a:prstGeom>
        </p:spPr>
      </p:pic>
      <p:pic>
        <p:nvPicPr>
          <p:cNvPr id="3" name="Picture 2">
            <a:extLst>
              <a:ext uri="{FF2B5EF4-FFF2-40B4-BE49-F238E27FC236}">
                <a16:creationId xmlns:a16="http://schemas.microsoft.com/office/drawing/2014/main" id="{8DCA7666-2ED9-4A13-3D5F-B59CD2CEC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1113" y="246246"/>
            <a:ext cx="7829550" cy="1359640"/>
          </a:xfrm>
          <a:prstGeom prst="rect">
            <a:avLst/>
          </a:prstGeom>
        </p:spPr>
      </p:pic>
      <p:sp>
        <p:nvSpPr>
          <p:cNvPr id="4" name="TextBox 3">
            <a:extLst>
              <a:ext uri="{FF2B5EF4-FFF2-40B4-BE49-F238E27FC236}">
                <a16:creationId xmlns:a16="http://schemas.microsoft.com/office/drawing/2014/main" id="{4F8DCDA1-DF07-D261-59BB-C65528AFB816}"/>
              </a:ext>
            </a:extLst>
          </p:cNvPr>
          <p:cNvSpPr txBox="1"/>
          <p:nvPr/>
        </p:nvSpPr>
        <p:spPr>
          <a:xfrm>
            <a:off x="4192438" y="705505"/>
            <a:ext cx="10066854" cy="523220"/>
          </a:xfrm>
          <a:prstGeom prst="rect">
            <a:avLst/>
          </a:prstGeom>
          <a:noFill/>
        </p:spPr>
        <p:txBody>
          <a:bodyPr wrap="square">
            <a:spAutoFit/>
          </a:bodyPr>
          <a:lstStyle/>
          <a:p>
            <a:pPr algn="ctr">
              <a:spcAft>
                <a:spcPts val="600"/>
              </a:spcAft>
              <a:defRPr/>
            </a:pPr>
            <a:r>
              <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Continuation of scenario</a:t>
            </a:r>
          </a:p>
        </p:txBody>
      </p:sp>
      <p:sp>
        <p:nvSpPr>
          <p:cNvPr id="10" name="Rectangle 9">
            <a:extLst>
              <a:ext uri="{FF2B5EF4-FFF2-40B4-BE49-F238E27FC236}">
                <a16:creationId xmlns:a16="http://schemas.microsoft.com/office/drawing/2014/main" id="{B786D056-CAAD-D113-D2E4-DFCEC0EE8D59}"/>
              </a:ext>
            </a:extLst>
          </p:cNvPr>
          <p:cNvSpPr/>
          <p:nvPr/>
        </p:nvSpPr>
        <p:spPr>
          <a:xfrm>
            <a:off x="2008102" y="2029692"/>
            <a:ext cx="483173" cy="911406"/>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0BEB74FC-9A1C-3E9E-1CD2-A8F2A7AE6DCE}"/>
              </a:ext>
            </a:extLst>
          </p:cNvPr>
          <p:cNvGrpSpPr/>
          <p:nvPr/>
        </p:nvGrpSpPr>
        <p:grpSpPr>
          <a:xfrm>
            <a:off x="2008102" y="3301846"/>
            <a:ext cx="9630382" cy="2383469"/>
            <a:chOff x="2008102" y="3301846"/>
            <a:chExt cx="9630382" cy="2383469"/>
          </a:xfrm>
        </p:grpSpPr>
        <p:pic>
          <p:nvPicPr>
            <p:cNvPr id="13" name="Picture 12">
              <a:extLst>
                <a:ext uri="{FF2B5EF4-FFF2-40B4-BE49-F238E27FC236}">
                  <a16:creationId xmlns:a16="http://schemas.microsoft.com/office/drawing/2014/main" id="{896D0DDC-DA56-66F0-5F16-9901D41F7D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4266" y="3883509"/>
              <a:ext cx="1825618" cy="1801806"/>
            </a:xfrm>
            <a:prstGeom prst="rect">
              <a:avLst/>
            </a:prstGeom>
          </p:spPr>
        </p:pic>
        <p:sp>
          <p:nvSpPr>
            <p:cNvPr id="18" name="TextBox 17">
              <a:extLst>
                <a:ext uri="{FF2B5EF4-FFF2-40B4-BE49-F238E27FC236}">
                  <a16:creationId xmlns:a16="http://schemas.microsoft.com/office/drawing/2014/main" id="{A657A62F-6D49-CF3A-8D4A-3D99890FE49C}"/>
                </a:ext>
              </a:extLst>
            </p:cNvPr>
            <p:cNvSpPr txBox="1"/>
            <p:nvPr/>
          </p:nvSpPr>
          <p:spPr>
            <a:xfrm>
              <a:off x="2008102" y="3301846"/>
              <a:ext cx="9630382" cy="523220"/>
            </a:xfrm>
            <a:prstGeom prst="rect">
              <a:avLst/>
            </a:prstGeom>
            <a:noFill/>
          </p:spPr>
          <p:txBody>
            <a:bodyPr wrap="square">
              <a:spAutoFit/>
            </a:bodyPr>
            <a:lstStyle/>
            <a:p>
              <a:pPr marL="457200" marR="0" lvl="2" indent="-457200" algn="l" defTabSz="914400" rtl="0" eaLnBrk="1" fontAlgn="auto" latinLnBrk="0" hangingPunct="1">
                <a:lnSpc>
                  <a:spcPct val="100000"/>
                </a:lnSpc>
                <a:spcBef>
                  <a:spcPts val="0"/>
                </a:spcBef>
                <a:spcAft>
                  <a:spcPts val="600"/>
                </a:spcAft>
                <a:buClr>
                  <a:prstClr val="white"/>
                </a:buClr>
                <a:buSzTx/>
                <a:buFontTx/>
                <a:buBlip>
                  <a:blip r:embed="rId4"/>
                </a:buBlip>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Download the GTFCC Excel tool with prefilled data</a:t>
              </a:r>
            </a:p>
          </p:txBody>
        </p:sp>
        <p:sp>
          <p:nvSpPr>
            <p:cNvPr id="19" name="TextBox 18">
              <a:extLst>
                <a:ext uri="{FF2B5EF4-FFF2-40B4-BE49-F238E27FC236}">
                  <a16:creationId xmlns:a16="http://schemas.microsoft.com/office/drawing/2014/main" id="{C7B49F92-BCF7-143E-8A50-1BC5BC22B840}"/>
                </a:ext>
              </a:extLst>
            </p:cNvPr>
            <p:cNvSpPr txBox="1"/>
            <p:nvPr/>
          </p:nvSpPr>
          <p:spPr>
            <a:xfrm>
              <a:off x="4725398" y="4507594"/>
              <a:ext cx="6508988" cy="523220"/>
            </a:xfrm>
            <a:prstGeom prst="rect">
              <a:avLst/>
            </a:prstGeom>
            <a:noFill/>
          </p:spPr>
          <p:txBody>
            <a:bodyPr wrap="square" rtlCol="0">
              <a:spAutoFit/>
            </a:bodyPr>
            <a:lstStyle/>
            <a:p>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https://tinyurl.com/</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gtfccincidence</a:t>
              </a:r>
              <a:endPar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5" name="Slide Number Placeholder 4">
            <a:extLst>
              <a:ext uri="{FF2B5EF4-FFF2-40B4-BE49-F238E27FC236}">
                <a16:creationId xmlns:a16="http://schemas.microsoft.com/office/drawing/2014/main" id="{8356868A-E7B6-4797-B4A5-0E9B9162327B}"/>
              </a:ext>
            </a:extLst>
          </p:cNvPr>
          <p:cNvSpPr>
            <a:spLocks noGrp="1"/>
          </p:cNvSpPr>
          <p:nvPr>
            <p:ph type="sldNum" sz="quarter" idx="12"/>
          </p:nvPr>
        </p:nvSpPr>
        <p:spPr>
          <a:xfrm>
            <a:off x="15456568" y="9706391"/>
            <a:ext cx="2133600" cy="365125"/>
          </a:xfrm>
        </p:spPr>
        <p:txBody>
          <a:bodyPr/>
          <a:lstStyle/>
          <a:p>
            <a:fld id="{B6F15528-21DE-4FAA-801E-634DDDAF4B2B}" type="slidenum">
              <a:rPr lang="en-US" smtClean="0"/>
              <a:pPr/>
              <a:t>39</a:t>
            </a:fld>
            <a:endParaRPr lang="en-US" dirty="0"/>
          </a:p>
        </p:txBody>
      </p:sp>
    </p:spTree>
    <p:extLst>
      <p:ext uri="{BB962C8B-B14F-4D97-AF65-F5344CB8AC3E}">
        <p14:creationId xmlns:p14="http://schemas.microsoft.com/office/powerpoint/2010/main" val="1961668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1627FB2-8E68-86B6-B469-2297AE8B4EBA}"/>
              </a:ext>
            </a:extLst>
          </p:cNvPr>
          <p:cNvGrpSpPr/>
          <p:nvPr/>
        </p:nvGrpSpPr>
        <p:grpSpPr>
          <a:xfrm>
            <a:off x="1126758" y="2775283"/>
            <a:ext cx="16034484" cy="6015792"/>
            <a:chOff x="1126758" y="2775283"/>
            <a:chExt cx="16034484" cy="6015792"/>
          </a:xfrm>
        </p:grpSpPr>
        <p:sp>
          <p:nvSpPr>
            <p:cNvPr id="20" name="Rectangle 19">
              <a:extLst>
                <a:ext uri="{FF2B5EF4-FFF2-40B4-BE49-F238E27FC236}">
                  <a16:creationId xmlns:a16="http://schemas.microsoft.com/office/drawing/2014/main" id="{6BAB5282-636C-49C9-8906-400122A811EC}"/>
                </a:ext>
              </a:extLst>
            </p:cNvPr>
            <p:cNvSpPr/>
            <p:nvPr/>
          </p:nvSpPr>
          <p:spPr>
            <a:xfrm>
              <a:off x="2530744" y="3414503"/>
              <a:ext cx="13340068" cy="4787394"/>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126758" y="2775283"/>
              <a:ext cx="1443990" cy="6015791"/>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717252" y="2775283"/>
              <a:ext cx="1443990" cy="6015792"/>
            </a:xfrm>
            <a:prstGeom prst="rect">
              <a:avLst/>
            </a:prstGeom>
            <a:solidFill>
              <a:srgbClr val="4DB1A9"/>
            </a:solidFill>
            <a:ln>
              <a:solidFill>
                <a:srgbClr val="4DB1A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2758184" y="4272810"/>
            <a:ext cx="12999072" cy="3385542"/>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1200"/>
              </a:spcAft>
              <a:buClrTx/>
              <a:buSzTx/>
              <a:buFontTx/>
              <a:buBlip>
                <a:blip r:embed="rId3"/>
              </a:buBlip>
              <a:tabLst/>
              <a:defRPr/>
            </a:pP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Surveillance strategies </a:t>
            </a:r>
            <a:r>
              <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to monitor a cholera outbreak </a:t>
            </a:r>
          </a:p>
          <a:p>
            <a:pPr marL="457200" marR="0" lvl="0" indent="-457200" algn="l" defTabSz="1371600" rtl="0" eaLnBrk="1" fontAlgn="auto" latinLnBrk="0" hangingPunct="1">
              <a:lnSpc>
                <a:spcPct val="100000"/>
              </a:lnSpc>
              <a:spcBef>
                <a:spcPts val="0"/>
              </a:spcBef>
              <a:spcAft>
                <a:spcPts val="1200"/>
              </a:spcAft>
              <a:buClrTx/>
              <a:buSzTx/>
              <a:buFontTx/>
              <a:buBlip>
                <a:blip r:embed="rId3"/>
              </a:buBlip>
              <a:tabLst/>
              <a:defRPr/>
            </a:pPr>
            <a:r>
              <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How </a:t>
            </a:r>
            <a:r>
              <a:rPr lang="en-US" sz="2600" noProof="0" dirty="0">
                <a:solidFill>
                  <a:srgbClr val="37290F"/>
                </a:solidFill>
                <a:latin typeface="Atkinson Hyperlegible" panose="020B0604020202020204" charset="0"/>
                <a:sym typeface="Atkinson Hyperlegible Bold"/>
              </a:rPr>
              <a:t>health authorities</a:t>
            </a: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endParaRPr>
          </a:p>
          <a:p>
            <a:pPr marL="914400" marR="0" lvl="1" indent="-457200" algn="l" defTabSz="13716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Monitor</a:t>
            </a:r>
            <a:r>
              <a:rPr kumimoji="0" lang="en-US" sz="2600" b="0" i="0" u="none" strike="noStrike" kern="1200" cap="none" spc="0" normalizeH="0" baseline="0" noProof="0" dirty="0">
                <a:ln>
                  <a:noFill/>
                </a:ln>
                <a:solidFill>
                  <a:srgbClr val="008080"/>
                </a:solidFill>
                <a:effectLst/>
                <a:uLnTx/>
                <a:uFillTx/>
                <a:latin typeface="Atkinson Hyperlegible Bold" panose="020B0604020202020204" charset="0"/>
                <a:ea typeface="+mn-ea"/>
                <a:cs typeface="+mn-cs"/>
                <a:sym typeface="Atkinson Hyperlegible Bold"/>
              </a:rPr>
              <a:t> </a:t>
            </a:r>
            <a:r>
              <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that these strategies are </a:t>
            </a: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effectively implemented</a:t>
            </a:r>
          </a:p>
          <a:p>
            <a:pPr marL="914400" lvl="1" indent="-457200" defTabSz="1371600">
              <a:spcAft>
                <a:spcPts val="1200"/>
              </a:spcAft>
              <a:buClr>
                <a:srgbClr val="009999"/>
              </a:buClr>
              <a:buFont typeface="Arial" panose="020B0604020202020204" pitchFamily="34" charset="0"/>
              <a:buChar char="•"/>
              <a:defRPr/>
            </a:pPr>
            <a:r>
              <a:rPr lang="en-US" sz="2800" b="1" dirty="0">
                <a:solidFill>
                  <a:srgbClr val="009999"/>
                </a:solidFill>
                <a:latin typeface="Atkinson Hyperlegible Bold" panose="020B0604020202020204" charset="0"/>
                <a:sym typeface="Atkinson Hyperlegible Bold"/>
              </a:rPr>
              <a:t>Analyze</a:t>
            </a:r>
            <a:r>
              <a:rPr lang="en-US" sz="2600" dirty="0">
                <a:solidFill>
                  <a:srgbClr val="37290F"/>
                </a:solidFill>
                <a:latin typeface="Atkinson Hyperlegible" panose="020B0604020202020204" charset="0"/>
                <a:sym typeface="Atkinson Hyperlegible Bold"/>
              </a:rPr>
              <a:t> data and </a:t>
            </a:r>
            <a:r>
              <a:rPr lang="en-US" sz="2800" b="1" dirty="0">
                <a:solidFill>
                  <a:srgbClr val="009999"/>
                </a:solidFill>
                <a:latin typeface="Atkinson Hyperlegible Bold" panose="020B0604020202020204" charset="0"/>
                <a:sym typeface="Atkinson Hyperlegible Bold"/>
              </a:rPr>
              <a:t>investigate</a:t>
            </a:r>
            <a:r>
              <a:rPr lang="en-US" sz="2600" dirty="0">
                <a:solidFill>
                  <a:srgbClr val="37290F"/>
                </a:solidFill>
                <a:latin typeface="Atkinson Hyperlegible" panose="020B0604020202020204" charset="0"/>
                <a:sym typeface="Atkinson Hyperlegible Bold"/>
              </a:rPr>
              <a:t> to interpret outbreak dynamics</a:t>
            </a:r>
          </a:p>
          <a:p>
            <a:pPr marL="914400" lvl="1" indent="-457200" defTabSz="1371600">
              <a:spcAft>
                <a:spcPts val="1200"/>
              </a:spcAft>
              <a:buClr>
                <a:srgbClr val="009999"/>
              </a:buClr>
              <a:buFont typeface="Arial" panose="020B0604020202020204" pitchFamily="34" charset="0"/>
              <a:buChar char="•"/>
              <a:defRPr/>
            </a:pPr>
            <a:r>
              <a:rPr lang="en-US" sz="2800" b="1" dirty="0">
                <a:solidFill>
                  <a:srgbClr val="009999"/>
                </a:solidFill>
                <a:latin typeface="Atkinson Hyperlegible Bold" panose="020B0604020202020204" charset="0"/>
                <a:sym typeface="Atkinson Hyperlegible Bold"/>
              </a:rPr>
              <a:t>Disseminate findings </a:t>
            </a:r>
            <a:r>
              <a:rPr lang="en-US" sz="2600" dirty="0">
                <a:solidFill>
                  <a:srgbClr val="37290F"/>
                </a:solidFill>
                <a:latin typeface="Atkinson Hyperlegible" panose="020B0604020202020204" charset="0"/>
                <a:sym typeface="Atkinson Hyperlegible Bold"/>
              </a:rPr>
              <a:t>to </a:t>
            </a:r>
            <a:r>
              <a:rPr lang="en-US" sz="2800" b="1" dirty="0">
                <a:solidFill>
                  <a:srgbClr val="009999"/>
                </a:solidFill>
                <a:latin typeface="Atkinson Hyperlegible Bold" panose="020B0604020202020204" charset="0"/>
                <a:sym typeface="Atkinson Hyperlegible Bold"/>
              </a:rPr>
              <a:t>guide the response</a:t>
            </a:r>
          </a:p>
          <a:p>
            <a:pPr marL="914400" marR="0" lvl="1" indent="-457200" algn="l" defTabSz="13716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endParaRPr>
          </a:p>
        </p:txBody>
      </p:sp>
      <p:grpSp>
        <p:nvGrpSpPr>
          <p:cNvPr id="3" name="Group 4">
            <a:extLst>
              <a:ext uri="{FF2B5EF4-FFF2-40B4-BE49-F238E27FC236}">
                <a16:creationId xmlns:a16="http://schemas.microsoft.com/office/drawing/2014/main" id="{5C606562-B6C3-C35E-1166-9B139E72D204}"/>
              </a:ext>
            </a:extLst>
          </p:cNvPr>
          <p:cNvGrpSpPr/>
          <p:nvPr/>
        </p:nvGrpSpPr>
        <p:grpSpPr>
          <a:xfrm>
            <a:off x="-641683" y="-1432486"/>
            <a:ext cx="9785683"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861AB907-8B3F-B262-3914-6FC05325BD8B}"/>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DB354D8-9916-DD52-D9E4-6E68A4A462A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86BFA9B5-F43E-76D8-F917-BF627B10BD18}"/>
              </a:ext>
            </a:extLst>
          </p:cNvPr>
          <p:cNvSpPr txBox="1"/>
          <p:nvPr/>
        </p:nvSpPr>
        <p:spPr>
          <a:xfrm>
            <a:off x="932136" y="453975"/>
            <a:ext cx="9383811" cy="592772"/>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8" name="Slide Number Placeholder 7">
            <a:extLst>
              <a:ext uri="{FF2B5EF4-FFF2-40B4-BE49-F238E27FC236}">
                <a16:creationId xmlns:a16="http://schemas.microsoft.com/office/drawing/2014/main" id="{4921F6B1-4304-5CA5-E1F3-F819C3BAB17C}"/>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4</a:t>
            </a:fld>
            <a:endParaRPr lang="en-US" sz="1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3620EECC-A895-E442-1EC6-F7ED9B85BBD8}"/>
              </a:ext>
            </a:extLst>
          </p:cNvPr>
          <p:cNvSpPr/>
          <p:nvPr/>
        </p:nvSpPr>
        <p:spPr>
          <a:xfrm>
            <a:off x="-381001" y="-239946"/>
            <a:ext cx="8610601" cy="1538455"/>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solidFill>
              <a:srgbClr val="FBE8D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13070ED5-2F01-C97C-761C-360CFF57448A}"/>
              </a:ext>
            </a:extLst>
          </p:cNvPr>
          <p:cNvSpPr/>
          <p:nvPr/>
        </p:nvSpPr>
        <p:spPr>
          <a:xfrm>
            <a:off x="0" y="0"/>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8B619231-4FB0-CB86-4DAA-617C3844A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335" y="-151195"/>
            <a:ext cx="3731075" cy="1755800"/>
          </a:xfrm>
          <a:prstGeom prst="rect">
            <a:avLst/>
          </a:prstGeom>
        </p:spPr>
      </p:pic>
      <p:grpSp>
        <p:nvGrpSpPr>
          <p:cNvPr id="16" name="Group 15">
            <a:extLst>
              <a:ext uri="{FF2B5EF4-FFF2-40B4-BE49-F238E27FC236}">
                <a16:creationId xmlns:a16="http://schemas.microsoft.com/office/drawing/2014/main" id="{EB575F82-97AD-0537-D631-37F7E38BAC36}"/>
              </a:ext>
            </a:extLst>
          </p:cNvPr>
          <p:cNvGrpSpPr/>
          <p:nvPr/>
        </p:nvGrpSpPr>
        <p:grpSpPr>
          <a:xfrm>
            <a:off x="10223049" y="1811879"/>
            <a:ext cx="7571109" cy="8100594"/>
            <a:chOff x="10223049" y="1811879"/>
            <a:chExt cx="7571109" cy="8100594"/>
          </a:xfrm>
        </p:grpSpPr>
        <p:grpSp>
          <p:nvGrpSpPr>
            <p:cNvPr id="40" name="Group 39">
              <a:extLst>
                <a:ext uri="{FF2B5EF4-FFF2-40B4-BE49-F238E27FC236}">
                  <a16:creationId xmlns:a16="http://schemas.microsoft.com/office/drawing/2014/main" id="{0CEB248F-2BE3-4ECF-2028-143D3C2B0A8F}"/>
                </a:ext>
              </a:extLst>
            </p:cNvPr>
            <p:cNvGrpSpPr/>
            <p:nvPr/>
          </p:nvGrpSpPr>
          <p:grpSpPr>
            <a:xfrm>
              <a:off x="10223049" y="1811879"/>
              <a:ext cx="7571109" cy="8068721"/>
              <a:chOff x="10223049" y="1811879"/>
              <a:chExt cx="7571109" cy="8217331"/>
            </a:xfrm>
          </p:grpSpPr>
          <p:pic>
            <p:nvPicPr>
              <p:cNvPr id="34" name="Picture 33">
                <a:extLst>
                  <a:ext uri="{FF2B5EF4-FFF2-40B4-BE49-F238E27FC236}">
                    <a16:creationId xmlns:a16="http://schemas.microsoft.com/office/drawing/2014/main" id="{5A33F49A-BA5A-1B5E-D68D-BEEF5436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6762" y="3978124"/>
                <a:ext cx="7113752" cy="2529334"/>
              </a:xfrm>
              <a:prstGeom prst="rect">
                <a:avLst/>
              </a:prstGeom>
            </p:spPr>
          </p:pic>
          <p:sp>
            <p:nvSpPr>
              <p:cNvPr id="31" name="Rectangle: Rounded Corners 30">
                <a:extLst>
                  <a:ext uri="{FF2B5EF4-FFF2-40B4-BE49-F238E27FC236}">
                    <a16:creationId xmlns:a16="http://schemas.microsoft.com/office/drawing/2014/main" id="{2FEA142F-F017-E2F1-68D6-4CF462719AAB}"/>
                  </a:ext>
                </a:extLst>
              </p:cNvPr>
              <p:cNvSpPr/>
              <p:nvPr/>
            </p:nvSpPr>
            <p:spPr>
              <a:xfrm>
                <a:off x="10417304" y="1811879"/>
                <a:ext cx="7268212" cy="1001804"/>
              </a:xfrm>
              <a:prstGeom prst="roundRect">
                <a:avLst/>
              </a:prstGeom>
              <a:solidFill>
                <a:srgbClr val="FBE8D7"/>
              </a:solidFill>
              <a:ln>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A893E82-5406-7B5F-5567-8236EB653A2A}"/>
                  </a:ext>
                </a:extLst>
              </p:cNvPr>
              <p:cNvSpPr txBox="1"/>
              <p:nvPr/>
            </p:nvSpPr>
            <p:spPr>
              <a:xfrm>
                <a:off x="10485130" y="3155928"/>
                <a:ext cx="7200386" cy="461665"/>
              </a:xfrm>
              <a:prstGeom prst="rect">
                <a:avLst/>
              </a:prstGeom>
              <a:noFill/>
            </p:spPr>
            <p:txBody>
              <a:bodyPr wrap="square">
                <a:spAutoFit/>
              </a:bodyPr>
              <a:lstStyle/>
              <a:p>
                <a:pPr algn="ctr"/>
                <a:r>
                  <a:rPr lang="en-US" sz="2400" dirty="0">
                    <a:latin typeface="Atkinson Hyperlegible" panose="020B0604020202020204" charset="0"/>
                  </a:rPr>
                  <a:t>Current outbreak compared with historical baseline</a:t>
                </a:r>
              </a:p>
            </p:txBody>
          </p:sp>
          <p:pic>
            <p:nvPicPr>
              <p:cNvPr id="14" name="Picture 13">
                <a:extLst>
                  <a:ext uri="{FF2B5EF4-FFF2-40B4-BE49-F238E27FC236}">
                    <a16:creationId xmlns:a16="http://schemas.microsoft.com/office/drawing/2014/main" id="{E9D47851-7663-A552-B2BF-2B9A796C21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3049" y="6706220"/>
                <a:ext cx="7269041" cy="3322990"/>
              </a:xfrm>
              <a:prstGeom prst="rect">
                <a:avLst/>
              </a:prstGeom>
            </p:spPr>
          </p:pic>
          <p:sp>
            <p:nvSpPr>
              <p:cNvPr id="21" name="Freeform 3"/>
              <p:cNvSpPr/>
              <p:nvPr/>
            </p:nvSpPr>
            <p:spPr>
              <a:xfrm>
                <a:off x="16916400" y="6791807"/>
                <a:ext cx="877758" cy="1285393"/>
              </a:xfrm>
              <a:custGeom>
                <a:avLst/>
                <a:gdLst/>
                <a:ahLst/>
                <a:cxnLst/>
                <a:rect l="l" t="t" r="r" b="b"/>
                <a:pathLst>
                  <a:path w="5018049" h="4114800">
                    <a:moveTo>
                      <a:pt x="0" y="0"/>
                    </a:moveTo>
                    <a:lnTo>
                      <a:pt x="5018048" y="0"/>
                    </a:lnTo>
                    <a:lnTo>
                      <a:pt x="501804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DD1E8C85-75BF-AF6C-70F2-EB5A903F43DC}"/>
                  </a:ext>
                </a:extLst>
              </p:cNvPr>
              <p:cNvSpPr txBox="1"/>
              <p:nvPr/>
            </p:nvSpPr>
            <p:spPr>
              <a:xfrm>
                <a:off x="10832211" y="1946094"/>
                <a:ext cx="6659880" cy="830997"/>
              </a:xfrm>
              <a:prstGeom prst="rect">
                <a:avLst/>
              </a:prstGeom>
              <a:noFill/>
            </p:spPr>
            <p:txBody>
              <a:bodyPr wrap="square">
                <a:spAutoFit/>
              </a:bodyPr>
              <a:lstStyle/>
              <a:p>
                <a:pPr algn="ctr"/>
                <a:r>
                  <a:rPr lang="en-US" sz="2400" dirty="0">
                    <a:latin typeface="ADLaM Display" panose="02010000000000000000" pitchFamily="2" charset="0"/>
                    <a:ea typeface="ADLaM Display" panose="02010000000000000000" pitchFamily="2" charset="0"/>
                    <a:cs typeface="ADLaM Display" panose="02010000000000000000" pitchFamily="2" charset="0"/>
                  </a:rPr>
                  <a:t>Sheets Weekly graph (full time series) </a:t>
                </a:r>
              </a:p>
              <a:p>
                <a:pPr algn="ctr"/>
                <a:r>
                  <a:rPr lang="en-US" sz="2400" dirty="0">
                    <a:latin typeface="ADLaM Display" panose="02010000000000000000" pitchFamily="2" charset="0"/>
                    <a:ea typeface="ADLaM Display" panose="02010000000000000000" pitchFamily="2" charset="0"/>
                    <a:cs typeface="ADLaM Display" panose="02010000000000000000" pitchFamily="2" charset="0"/>
                  </a:rPr>
                  <a:t>and Weekly graph (last 52 weeks)</a:t>
                </a:r>
              </a:p>
            </p:txBody>
          </p:sp>
          <p:sp>
            <p:nvSpPr>
              <p:cNvPr id="35" name="Freeform 3">
                <a:extLst>
                  <a:ext uri="{FF2B5EF4-FFF2-40B4-BE49-F238E27FC236}">
                    <a16:creationId xmlns:a16="http://schemas.microsoft.com/office/drawing/2014/main" id="{C237A501-B045-ACC0-526C-1ED18392C1B7}"/>
                  </a:ext>
                </a:extLst>
              </p:cNvPr>
              <p:cNvSpPr/>
              <p:nvPr/>
            </p:nvSpPr>
            <p:spPr>
              <a:xfrm>
                <a:off x="17132300" y="3857539"/>
                <a:ext cx="553216" cy="1026850"/>
              </a:xfrm>
              <a:custGeom>
                <a:avLst/>
                <a:gdLst/>
                <a:ahLst/>
                <a:cxnLst/>
                <a:rect l="l" t="t" r="r" b="b"/>
                <a:pathLst>
                  <a:path w="5018049" h="4114800">
                    <a:moveTo>
                      <a:pt x="0" y="0"/>
                    </a:moveTo>
                    <a:lnTo>
                      <a:pt x="5018048" y="0"/>
                    </a:lnTo>
                    <a:lnTo>
                      <a:pt x="501804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7" name="TextBox 6">
              <a:extLst>
                <a:ext uri="{FF2B5EF4-FFF2-40B4-BE49-F238E27FC236}">
                  <a16:creationId xmlns:a16="http://schemas.microsoft.com/office/drawing/2014/main" id="{8CC8741B-7205-539D-2288-0EA512D41213}"/>
                </a:ext>
              </a:extLst>
            </p:cNvPr>
            <p:cNvSpPr txBox="1"/>
            <p:nvPr/>
          </p:nvSpPr>
          <p:spPr>
            <a:xfrm>
              <a:off x="10679532" y="6022429"/>
              <a:ext cx="6868982" cy="400110"/>
            </a:xfrm>
            <a:prstGeom prst="rect">
              <a:avLst/>
            </a:prstGeom>
            <a:solidFill>
              <a:schemeClr val="bg1"/>
            </a:solidFill>
          </p:spPr>
          <p:txBody>
            <a:bodyPr wrap="square" rtlCol="0">
              <a:spAutoFit/>
            </a:bodyPr>
            <a:lstStyle/>
            <a:p>
              <a:pPr algn="ctr"/>
              <a:r>
                <a:rPr lang="en-US" sz="2000" dirty="0">
                  <a:latin typeface="ADLaM Display" panose="02010000000000000000" pitchFamily="2" charset="0"/>
                  <a:ea typeface="ADLaM Display" panose="02010000000000000000" pitchFamily="2" charset="0"/>
                  <a:cs typeface="ADLaM Display" panose="02010000000000000000" pitchFamily="2" charset="0"/>
                </a:rPr>
                <a:t>Full time series</a:t>
              </a:r>
            </a:p>
          </p:txBody>
        </p:sp>
        <p:sp>
          <p:nvSpPr>
            <p:cNvPr id="9" name="TextBox 8">
              <a:extLst>
                <a:ext uri="{FF2B5EF4-FFF2-40B4-BE49-F238E27FC236}">
                  <a16:creationId xmlns:a16="http://schemas.microsoft.com/office/drawing/2014/main" id="{C866B425-8CF5-271D-7D23-92D635CE21C4}"/>
                </a:ext>
              </a:extLst>
            </p:cNvPr>
            <p:cNvSpPr txBox="1"/>
            <p:nvPr/>
          </p:nvSpPr>
          <p:spPr>
            <a:xfrm>
              <a:off x="10679532" y="9383362"/>
              <a:ext cx="6868982" cy="400110"/>
            </a:xfrm>
            <a:prstGeom prst="rect">
              <a:avLst/>
            </a:prstGeom>
            <a:solidFill>
              <a:schemeClr val="bg1"/>
            </a:solidFill>
          </p:spPr>
          <p:txBody>
            <a:bodyPr wrap="square" rtlCol="0">
              <a:spAutoFit/>
            </a:bodyPr>
            <a:lstStyle/>
            <a:p>
              <a:pPr algn="ctr"/>
              <a:r>
                <a:rPr lang="en-US" sz="2000" dirty="0">
                  <a:latin typeface="ADLaM Display" panose="02010000000000000000" pitchFamily="2" charset="0"/>
                  <a:ea typeface="ADLaM Display" panose="02010000000000000000" pitchFamily="2" charset="0"/>
                  <a:cs typeface="ADLaM Display" panose="02010000000000000000" pitchFamily="2" charset="0"/>
                </a:rPr>
                <a:t>Last 52 weeks</a:t>
              </a:r>
            </a:p>
          </p:txBody>
        </p:sp>
        <p:sp>
          <p:nvSpPr>
            <p:cNvPr id="12" name="Rectangle 11">
              <a:extLst>
                <a:ext uri="{FF2B5EF4-FFF2-40B4-BE49-F238E27FC236}">
                  <a16:creationId xmlns:a16="http://schemas.microsoft.com/office/drawing/2014/main" id="{C59CF63E-9918-C5C5-531B-D367B4D3322B}"/>
                </a:ext>
              </a:extLst>
            </p:cNvPr>
            <p:cNvSpPr/>
            <p:nvPr/>
          </p:nvSpPr>
          <p:spPr>
            <a:xfrm>
              <a:off x="11224039" y="9683007"/>
              <a:ext cx="4809997" cy="2294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8AD8E615-ECE5-CCF4-FE8C-269B8DC6928E}"/>
              </a:ext>
            </a:extLst>
          </p:cNvPr>
          <p:cNvGrpSpPr/>
          <p:nvPr/>
        </p:nvGrpSpPr>
        <p:grpSpPr>
          <a:xfrm>
            <a:off x="270502" y="1842255"/>
            <a:ext cx="4829951" cy="7486084"/>
            <a:chOff x="270502" y="1842255"/>
            <a:chExt cx="4829951" cy="7486084"/>
          </a:xfrm>
        </p:grpSpPr>
        <p:grpSp>
          <p:nvGrpSpPr>
            <p:cNvPr id="38" name="Group 37">
              <a:extLst>
                <a:ext uri="{FF2B5EF4-FFF2-40B4-BE49-F238E27FC236}">
                  <a16:creationId xmlns:a16="http://schemas.microsoft.com/office/drawing/2014/main" id="{E094AA8E-E28F-AD51-317F-077C74798A34}"/>
                </a:ext>
              </a:extLst>
            </p:cNvPr>
            <p:cNvGrpSpPr/>
            <p:nvPr/>
          </p:nvGrpSpPr>
          <p:grpSpPr>
            <a:xfrm>
              <a:off x="270502" y="1842255"/>
              <a:ext cx="4829951" cy="7486084"/>
              <a:chOff x="270502" y="1842255"/>
              <a:chExt cx="4829951" cy="7486084"/>
            </a:xfrm>
          </p:grpSpPr>
          <p:sp>
            <p:nvSpPr>
              <p:cNvPr id="28" name="Rectangle: Rounded Corners 27">
                <a:extLst>
                  <a:ext uri="{FF2B5EF4-FFF2-40B4-BE49-F238E27FC236}">
                    <a16:creationId xmlns:a16="http://schemas.microsoft.com/office/drawing/2014/main" id="{CCE4E8D3-6412-4CE9-CCAB-4DB45713898B}"/>
                  </a:ext>
                </a:extLst>
              </p:cNvPr>
              <p:cNvSpPr/>
              <p:nvPr/>
            </p:nvSpPr>
            <p:spPr>
              <a:xfrm>
                <a:off x="461044" y="1842255"/>
                <a:ext cx="4597129" cy="1005840"/>
              </a:xfrm>
              <a:prstGeom prst="roundRect">
                <a:avLst/>
              </a:prstGeom>
              <a:solidFill>
                <a:srgbClr val="FBE8D7"/>
              </a:solidFill>
              <a:ln>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386C5A9-3356-B71A-07EE-CC7A24EF0A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9926" y="3832414"/>
                <a:ext cx="4720527" cy="5495925"/>
              </a:xfrm>
              <a:prstGeom prst="rect">
                <a:avLst/>
              </a:prstGeom>
            </p:spPr>
          </p:pic>
          <p:sp>
            <p:nvSpPr>
              <p:cNvPr id="8" name="TextBox 7">
                <a:extLst>
                  <a:ext uri="{FF2B5EF4-FFF2-40B4-BE49-F238E27FC236}">
                    <a16:creationId xmlns:a16="http://schemas.microsoft.com/office/drawing/2014/main" id="{CC6F016D-7691-7160-CA7C-8B6B58DB7C59}"/>
                  </a:ext>
                </a:extLst>
              </p:cNvPr>
              <p:cNvSpPr txBox="1"/>
              <p:nvPr/>
            </p:nvSpPr>
            <p:spPr>
              <a:xfrm>
                <a:off x="270502" y="3116696"/>
                <a:ext cx="4792360" cy="461665"/>
              </a:xfrm>
              <a:prstGeom prst="rect">
                <a:avLst/>
              </a:prstGeom>
              <a:noFill/>
            </p:spPr>
            <p:txBody>
              <a:bodyPr wrap="square" rtlCol="0">
                <a:spAutoFit/>
              </a:bodyPr>
              <a:lstStyle/>
              <a:p>
                <a:pPr algn="ctr"/>
                <a:r>
                  <a:rPr lang="en-US" sz="2400" dirty="0">
                    <a:latin typeface="Atkinson Hyperlegible" panose="020B0604020202020204" charset="0"/>
                  </a:rPr>
                  <a:t>2025 data entered (week 1 -7)</a:t>
                </a:r>
              </a:p>
            </p:txBody>
          </p:sp>
          <p:sp>
            <p:nvSpPr>
              <p:cNvPr id="15" name="TextBox 14">
                <a:extLst>
                  <a:ext uri="{FF2B5EF4-FFF2-40B4-BE49-F238E27FC236}">
                    <a16:creationId xmlns:a16="http://schemas.microsoft.com/office/drawing/2014/main" id="{34D4D1E4-311A-A010-6123-5FA688B9D8BA}"/>
                  </a:ext>
                </a:extLst>
              </p:cNvPr>
              <p:cNvSpPr txBox="1"/>
              <p:nvPr/>
            </p:nvSpPr>
            <p:spPr>
              <a:xfrm>
                <a:off x="270502" y="2085907"/>
                <a:ext cx="4588985" cy="461665"/>
              </a:xfrm>
              <a:prstGeom prst="rect">
                <a:avLst/>
              </a:prstGeom>
              <a:noFill/>
            </p:spPr>
            <p:txBody>
              <a:bodyPr wrap="square">
                <a:spAutoFit/>
              </a:bodyPr>
              <a:lstStyle/>
              <a:p>
                <a:pPr algn="ctr"/>
                <a:r>
                  <a:rPr lang="en-US" sz="2400" dirty="0">
                    <a:latin typeface="ADLaM Display" panose="02010000000000000000" pitchFamily="2" charset="0"/>
                    <a:ea typeface="ADLaM Display" panose="02010000000000000000" pitchFamily="2" charset="0"/>
                    <a:cs typeface="ADLaM Display" panose="02010000000000000000" pitchFamily="2" charset="0"/>
                  </a:rPr>
                  <a:t>Sheet data</a:t>
                </a:r>
              </a:p>
            </p:txBody>
          </p:sp>
        </p:grpSp>
        <p:sp>
          <p:nvSpPr>
            <p:cNvPr id="17" name="Rectangle 16">
              <a:extLst>
                <a:ext uri="{FF2B5EF4-FFF2-40B4-BE49-F238E27FC236}">
                  <a16:creationId xmlns:a16="http://schemas.microsoft.com/office/drawing/2014/main" id="{93405109-CF8E-D136-6A2F-E308EA31C5DD}"/>
                </a:ext>
              </a:extLst>
            </p:cNvPr>
            <p:cNvSpPr/>
            <p:nvPr/>
          </p:nvSpPr>
          <p:spPr>
            <a:xfrm>
              <a:off x="4610100" y="4743450"/>
              <a:ext cx="490353" cy="1428750"/>
            </a:xfrm>
            <a:prstGeom prst="rect">
              <a:avLst/>
            </a:prstGeom>
            <a:solidFill>
              <a:srgbClr val="4DB1A9">
                <a:alpha val="4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750BAB1E-2845-54E6-84F0-B8C2691C4A4B}"/>
              </a:ext>
            </a:extLst>
          </p:cNvPr>
          <p:cNvGrpSpPr/>
          <p:nvPr/>
        </p:nvGrpSpPr>
        <p:grpSpPr>
          <a:xfrm>
            <a:off x="5062862" y="1811879"/>
            <a:ext cx="5295900" cy="7839255"/>
            <a:chOff x="5062862" y="1811879"/>
            <a:chExt cx="5295900" cy="7839255"/>
          </a:xfrm>
        </p:grpSpPr>
        <p:grpSp>
          <p:nvGrpSpPr>
            <p:cNvPr id="45" name="Group 44">
              <a:extLst>
                <a:ext uri="{FF2B5EF4-FFF2-40B4-BE49-F238E27FC236}">
                  <a16:creationId xmlns:a16="http://schemas.microsoft.com/office/drawing/2014/main" id="{88EB1DD9-784C-B4AB-7000-12DC0A12DA0C}"/>
                </a:ext>
              </a:extLst>
            </p:cNvPr>
            <p:cNvGrpSpPr/>
            <p:nvPr/>
          </p:nvGrpSpPr>
          <p:grpSpPr>
            <a:xfrm>
              <a:off x="5062862" y="1811879"/>
              <a:ext cx="5295900" cy="7839255"/>
              <a:chOff x="5062862" y="1811879"/>
              <a:chExt cx="5295900" cy="7839255"/>
            </a:xfrm>
          </p:grpSpPr>
          <p:grpSp>
            <p:nvGrpSpPr>
              <p:cNvPr id="39" name="Group 38">
                <a:extLst>
                  <a:ext uri="{FF2B5EF4-FFF2-40B4-BE49-F238E27FC236}">
                    <a16:creationId xmlns:a16="http://schemas.microsoft.com/office/drawing/2014/main" id="{E3D1389E-8541-1C3D-84C0-1B456D855407}"/>
                  </a:ext>
                </a:extLst>
              </p:cNvPr>
              <p:cNvGrpSpPr/>
              <p:nvPr/>
            </p:nvGrpSpPr>
            <p:grpSpPr>
              <a:xfrm>
                <a:off x="5062862" y="1811879"/>
                <a:ext cx="5295900" cy="7063022"/>
                <a:chOff x="5062862" y="1811879"/>
                <a:chExt cx="5295900" cy="7063022"/>
              </a:xfrm>
            </p:grpSpPr>
            <p:sp>
              <p:nvSpPr>
                <p:cNvPr id="30" name="Rectangle: Rounded Corners 29">
                  <a:extLst>
                    <a:ext uri="{FF2B5EF4-FFF2-40B4-BE49-F238E27FC236}">
                      <a16:creationId xmlns:a16="http://schemas.microsoft.com/office/drawing/2014/main" id="{08693CD2-DBBA-2213-A7D9-91FF87159B33}"/>
                    </a:ext>
                  </a:extLst>
                </p:cNvPr>
                <p:cNvSpPr/>
                <p:nvPr/>
              </p:nvSpPr>
              <p:spPr>
                <a:xfrm>
                  <a:off x="5439174" y="1811879"/>
                  <a:ext cx="4597129" cy="1005840"/>
                </a:xfrm>
                <a:prstGeom prst="roundRect">
                  <a:avLst/>
                </a:prstGeom>
                <a:solidFill>
                  <a:srgbClr val="FBE8D7"/>
                </a:solidFill>
                <a:ln>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16E92F7-E777-F1AC-7A0F-F51162CD8F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5943" y="4194039"/>
                  <a:ext cx="4136106" cy="4680862"/>
                </a:xfrm>
                <a:prstGeom prst="rect">
                  <a:avLst/>
                </a:prstGeom>
              </p:spPr>
            </p:pic>
            <p:sp>
              <p:nvSpPr>
                <p:cNvPr id="11" name="TextBox 10">
                  <a:extLst>
                    <a:ext uri="{FF2B5EF4-FFF2-40B4-BE49-F238E27FC236}">
                      <a16:creationId xmlns:a16="http://schemas.microsoft.com/office/drawing/2014/main" id="{456545CE-1CAC-0759-0605-814FB1E32633}"/>
                    </a:ext>
                  </a:extLst>
                </p:cNvPr>
                <p:cNvSpPr txBox="1"/>
                <p:nvPr/>
              </p:nvSpPr>
              <p:spPr>
                <a:xfrm>
                  <a:off x="5377816" y="3048474"/>
                  <a:ext cx="4792360" cy="830997"/>
                </a:xfrm>
                <a:prstGeom prst="rect">
                  <a:avLst/>
                </a:prstGeom>
                <a:noFill/>
              </p:spPr>
              <p:txBody>
                <a:bodyPr wrap="square" rtlCol="0">
                  <a:spAutoFit/>
                </a:bodyPr>
                <a:lstStyle/>
                <a:p>
                  <a:pPr algn="ctr"/>
                  <a:r>
                    <a:rPr lang="en-US" sz="2400" dirty="0">
                      <a:latin typeface="Atkinson Hyperlegible" panose="020B0604020202020204" charset="0"/>
                    </a:rPr>
                    <a:t>Incidence above threshold </a:t>
                  </a:r>
                </a:p>
                <a:p>
                  <a:pPr algn="ctr"/>
                  <a:r>
                    <a:rPr lang="en-US" sz="2400" dirty="0">
                      <a:latin typeface="Atkinson Hyperlegible" panose="020B0604020202020204" charset="0"/>
                    </a:rPr>
                    <a:t>for two consecutive weeks</a:t>
                  </a:r>
                </a:p>
              </p:txBody>
            </p:sp>
            <p:sp>
              <p:nvSpPr>
                <p:cNvPr id="18" name="TextBox 17">
                  <a:extLst>
                    <a:ext uri="{FF2B5EF4-FFF2-40B4-BE49-F238E27FC236}">
                      <a16:creationId xmlns:a16="http://schemas.microsoft.com/office/drawing/2014/main" id="{9F981763-F1AB-BD3A-CFFF-52E474EC76EE}"/>
                    </a:ext>
                  </a:extLst>
                </p:cNvPr>
                <p:cNvSpPr txBox="1"/>
                <p:nvPr/>
              </p:nvSpPr>
              <p:spPr>
                <a:xfrm>
                  <a:off x="5062862" y="3866417"/>
                  <a:ext cx="5295900" cy="461665"/>
                </a:xfrm>
                <a:prstGeom prst="rect">
                  <a:avLst/>
                </a:prstGeom>
                <a:noFill/>
              </p:spPr>
              <p:txBody>
                <a:bodyPr wrap="square" rtlCol="0">
                  <a:spAutoFit/>
                </a:bodyPr>
                <a:lstStyle/>
                <a:p>
                  <a:pPr algn="ct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There is a deterioration</a:t>
                  </a:r>
                </a:p>
              </p:txBody>
            </p:sp>
            <p:sp>
              <p:nvSpPr>
                <p:cNvPr id="23" name="TextBox 22">
                  <a:extLst>
                    <a:ext uri="{FF2B5EF4-FFF2-40B4-BE49-F238E27FC236}">
                      <a16:creationId xmlns:a16="http://schemas.microsoft.com/office/drawing/2014/main" id="{9C46418A-CD56-5844-DEC4-1673B5EEC3B4}"/>
                    </a:ext>
                  </a:extLst>
                </p:cNvPr>
                <p:cNvSpPr txBox="1"/>
                <p:nvPr/>
              </p:nvSpPr>
              <p:spPr>
                <a:xfrm>
                  <a:off x="5695330" y="2126373"/>
                  <a:ext cx="4340973" cy="461665"/>
                </a:xfrm>
                <a:prstGeom prst="rect">
                  <a:avLst/>
                </a:prstGeom>
                <a:noFill/>
              </p:spPr>
              <p:txBody>
                <a:bodyPr wrap="square">
                  <a:spAutoFit/>
                </a:bodyPr>
                <a:lstStyle/>
                <a:p>
                  <a:pPr algn="ctr"/>
                  <a:r>
                    <a:rPr lang="en-US" sz="2400" dirty="0">
                      <a:latin typeface="ADLaM Display" panose="02010000000000000000" pitchFamily="2" charset="0"/>
                      <a:ea typeface="ADLaM Display" panose="02010000000000000000" pitchFamily="2" charset="0"/>
                      <a:cs typeface="ADLaM Display" panose="02010000000000000000" pitchFamily="2" charset="0"/>
                    </a:rPr>
                    <a:t>Sheet Weekly summary</a:t>
                  </a:r>
                </a:p>
              </p:txBody>
            </p:sp>
          </p:grpSp>
          <p:sp>
            <p:nvSpPr>
              <p:cNvPr id="41" name="Oval 40">
                <a:extLst>
                  <a:ext uri="{FF2B5EF4-FFF2-40B4-BE49-F238E27FC236}">
                    <a16:creationId xmlns:a16="http://schemas.microsoft.com/office/drawing/2014/main" id="{279E1A35-C919-2875-DED1-4CC0EED1E6F5}"/>
                  </a:ext>
                </a:extLst>
              </p:cNvPr>
              <p:cNvSpPr/>
              <p:nvPr/>
            </p:nvSpPr>
            <p:spPr>
              <a:xfrm>
                <a:off x="6460067" y="8874901"/>
                <a:ext cx="274320" cy="274320"/>
              </a:xfrm>
              <a:prstGeom prst="ellipse">
                <a:avLst/>
              </a:prstGeom>
              <a:solidFill>
                <a:srgbClr val="68A490"/>
              </a:solidFill>
              <a:ln>
                <a:solidFill>
                  <a:srgbClr val="68A4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756021C-BD78-7522-BE7A-89D36553E77E}"/>
                  </a:ext>
                </a:extLst>
              </p:cNvPr>
              <p:cNvSpPr/>
              <p:nvPr/>
            </p:nvSpPr>
            <p:spPr>
              <a:xfrm>
                <a:off x="6460067" y="9272468"/>
                <a:ext cx="274320" cy="274320"/>
              </a:xfrm>
              <a:prstGeom prst="ellipse">
                <a:avLst/>
              </a:prstGeom>
              <a:solidFill>
                <a:srgbClr val="D65532"/>
              </a:solidFill>
              <a:ln>
                <a:solidFill>
                  <a:srgbClr val="D655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2713F0A3-B36E-3EE2-D509-4F0385009C6D}"/>
                  </a:ext>
                </a:extLst>
              </p:cNvPr>
              <p:cNvSpPr txBox="1"/>
              <p:nvPr/>
            </p:nvSpPr>
            <p:spPr>
              <a:xfrm>
                <a:off x="6763720" y="8846666"/>
                <a:ext cx="2558080" cy="461665"/>
              </a:xfrm>
              <a:prstGeom prst="rect">
                <a:avLst/>
              </a:prstGeom>
              <a:noFill/>
            </p:spPr>
            <p:txBody>
              <a:bodyPr wrap="square" rtlCol="0">
                <a:spAutoFit/>
              </a:bodyPr>
              <a:lstStyle/>
              <a:p>
                <a:r>
                  <a:rPr lang="en-US" sz="2400" dirty="0">
                    <a:latin typeface="Atkinson Hyperlegible" panose="020B0604020202020204" charset="0"/>
                  </a:rPr>
                  <a:t>Below threshold</a:t>
                </a:r>
              </a:p>
            </p:txBody>
          </p:sp>
          <p:sp>
            <p:nvSpPr>
              <p:cNvPr id="44" name="TextBox 43">
                <a:extLst>
                  <a:ext uri="{FF2B5EF4-FFF2-40B4-BE49-F238E27FC236}">
                    <a16:creationId xmlns:a16="http://schemas.microsoft.com/office/drawing/2014/main" id="{6F2DEDB7-0E3F-50A8-B1FA-103C30B4501B}"/>
                  </a:ext>
                </a:extLst>
              </p:cNvPr>
              <p:cNvSpPr txBox="1"/>
              <p:nvPr/>
            </p:nvSpPr>
            <p:spPr>
              <a:xfrm>
                <a:off x="6785912" y="9189469"/>
                <a:ext cx="2558080" cy="461665"/>
              </a:xfrm>
              <a:prstGeom prst="rect">
                <a:avLst/>
              </a:prstGeom>
              <a:noFill/>
            </p:spPr>
            <p:txBody>
              <a:bodyPr wrap="square" rtlCol="0">
                <a:spAutoFit/>
              </a:bodyPr>
              <a:lstStyle/>
              <a:p>
                <a:r>
                  <a:rPr lang="en-US" sz="2400" dirty="0">
                    <a:latin typeface="Atkinson Hyperlegible" panose="020B0604020202020204" charset="0"/>
                  </a:rPr>
                  <a:t>Above threshold</a:t>
                </a:r>
              </a:p>
            </p:txBody>
          </p:sp>
        </p:grpSp>
        <p:sp>
          <p:nvSpPr>
            <p:cNvPr id="20" name="Rectangle 19">
              <a:extLst>
                <a:ext uri="{FF2B5EF4-FFF2-40B4-BE49-F238E27FC236}">
                  <a16:creationId xmlns:a16="http://schemas.microsoft.com/office/drawing/2014/main" id="{D11BD0E0-4539-7946-3259-F9CCDB3F18C3}"/>
                </a:ext>
              </a:extLst>
            </p:cNvPr>
            <p:cNvSpPr/>
            <p:nvPr/>
          </p:nvSpPr>
          <p:spPr>
            <a:xfrm>
              <a:off x="6083831" y="4567683"/>
              <a:ext cx="3361732" cy="4032898"/>
            </a:xfrm>
            <a:prstGeom prst="rect">
              <a:avLst/>
            </a:prstGeom>
            <a:noFill/>
            <a:ln w="76200">
              <a:solidFill>
                <a:srgbClr val="00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Slide Number Placeholder 23">
            <a:extLst>
              <a:ext uri="{FF2B5EF4-FFF2-40B4-BE49-F238E27FC236}">
                <a16:creationId xmlns:a16="http://schemas.microsoft.com/office/drawing/2014/main" id="{F7751AB0-5ED1-EBA6-7C4B-BF2A6404D8DC}"/>
              </a:ext>
            </a:extLst>
          </p:cNvPr>
          <p:cNvSpPr>
            <a:spLocks noGrp="1"/>
          </p:cNvSpPr>
          <p:nvPr>
            <p:ph type="sldNum" sz="quarter" idx="12"/>
          </p:nvPr>
        </p:nvSpPr>
        <p:spPr>
          <a:xfrm>
            <a:off x="15509524" y="9515475"/>
            <a:ext cx="2133600" cy="365125"/>
          </a:xfrm>
        </p:spPr>
        <p:txBody>
          <a:bodyPr/>
          <a:lstStyle/>
          <a:p>
            <a:fld id="{B6F15528-21DE-4FAA-801E-634DDDAF4B2B}" type="slidenum">
              <a:rPr lang="en-US" smtClean="0"/>
              <a:pPr/>
              <a:t>40</a:t>
            </a:fld>
            <a:endParaRPr lang="en-US" dirty="0"/>
          </a:p>
        </p:txBody>
      </p:sp>
    </p:spTree>
    <p:extLst>
      <p:ext uri="{BB962C8B-B14F-4D97-AF65-F5344CB8AC3E}">
        <p14:creationId xmlns:p14="http://schemas.microsoft.com/office/powerpoint/2010/main" val="456059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outside&#10;&#10;Description automatically generated">
            <a:extLst>
              <a:ext uri="{FF2B5EF4-FFF2-40B4-BE49-F238E27FC236}">
                <a16:creationId xmlns:a16="http://schemas.microsoft.com/office/drawing/2014/main" id="{DDBB64D7-6196-9A12-A487-107D73979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80716B41-D032-9C79-5623-60462FB8BC41}"/>
              </a:ext>
            </a:extLst>
          </p:cNvPr>
          <p:cNvSpPr txBox="1"/>
          <p:nvPr/>
        </p:nvSpPr>
        <p:spPr>
          <a:xfrm>
            <a:off x="13548360" y="9948447"/>
            <a:ext cx="4739641"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NOOR /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Alixandra</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Fazzina</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85E5C012-207F-AD92-BEA6-C6845680DD34}"/>
              </a:ext>
            </a:extLst>
          </p:cNvPr>
          <p:cNvSpPr/>
          <p:nvPr/>
        </p:nvSpPr>
        <p:spPr>
          <a:xfrm>
            <a:off x="-1" y="4130463"/>
            <a:ext cx="4693921" cy="2026073"/>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Investigation</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3908767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01D7124D-9C5C-DACD-EC27-DF5CEC754F0D}"/>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10">
            <a:extLst>
              <a:ext uri="{FF2B5EF4-FFF2-40B4-BE49-F238E27FC236}">
                <a16:creationId xmlns:a16="http://schemas.microsoft.com/office/drawing/2014/main" id="{B69FFC82-F545-4866-E574-213DE62BB087}"/>
              </a:ext>
            </a:extLst>
          </p:cNvPr>
          <p:cNvSpPr txBox="1"/>
          <p:nvPr/>
        </p:nvSpPr>
        <p:spPr>
          <a:xfrm>
            <a:off x="883650" y="427582"/>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Case investigation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5" name="Picture 4">
            <a:extLst>
              <a:ext uri="{FF2B5EF4-FFF2-40B4-BE49-F238E27FC236}">
                <a16:creationId xmlns:a16="http://schemas.microsoft.com/office/drawing/2014/main" id="{59730FD6-D746-081E-0DBE-2A2C50B65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52" y="5795288"/>
            <a:ext cx="2661127" cy="2722069"/>
          </a:xfrm>
          <a:prstGeom prst="rect">
            <a:avLst/>
          </a:prstGeom>
        </p:spPr>
      </p:pic>
      <p:sp>
        <p:nvSpPr>
          <p:cNvPr id="6" name="TextBox 5">
            <a:extLst>
              <a:ext uri="{FF2B5EF4-FFF2-40B4-BE49-F238E27FC236}">
                <a16:creationId xmlns:a16="http://schemas.microsoft.com/office/drawing/2014/main" id="{35EAB5DC-9755-4C5F-25C1-8309DFE1B8F9}"/>
              </a:ext>
            </a:extLst>
          </p:cNvPr>
          <p:cNvSpPr txBox="1"/>
          <p:nvPr/>
        </p:nvSpPr>
        <p:spPr>
          <a:xfrm>
            <a:off x="4381500" y="5103502"/>
            <a:ext cx="11689741" cy="1569660"/>
          </a:xfrm>
          <a:prstGeom prst="rect">
            <a:avLst/>
          </a:prstGeom>
          <a:noFill/>
        </p:spPr>
        <p:txBody>
          <a:bodyPr wrap="square" rtlCol="0">
            <a:spAutoFit/>
          </a:bodyPr>
          <a:lstStyle/>
          <a:p>
            <a:pPr marL="457200" indent="-457200">
              <a:spcAft>
                <a:spcPts val="600"/>
              </a:spcAft>
              <a:buBlip>
                <a:blip r:embed="rId4"/>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Onset of an outbreak</a:t>
            </a:r>
          </a:p>
          <a:p>
            <a:pPr marL="914400" lvl="1" indent="-457200">
              <a:spcAft>
                <a:spcPts val="600"/>
              </a:spcAft>
              <a:buClr>
                <a:srgbClr val="009999"/>
              </a:buClr>
              <a:buFont typeface="Arial" panose="020B0604020202020204" pitchFamily="34" charset="0"/>
              <a:buChar char="•"/>
              <a:defRPr/>
            </a:pPr>
            <a:r>
              <a:rPr lang="en-US" sz="2800" dirty="0">
                <a:solidFill>
                  <a:schemeClr val="tx1">
                    <a:lumMod val="95000"/>
                    <a:lumOff val="5000"/>
                  </a:schemeClr>
                </a:solidFill>
                <a:latin typeface="Atkinson Hyperlegible Bold" panose="020B0604020202020204" charset="0"/>
              </a:rPr>
              <a:t>All</a:t>
            </a:r>
            <a:r>
              <a:rPr lang="en-US" sz="2800" dirty="0">
                <a:solidFill>
                  <a:prstClr val="black"/>
                </a:solidFill>
                <a:latin typeface="Atkinson Hyperlegible" panose="020B0604020202020204" charset="0"/>
              </a:rPr>
              <a:t> suspected cases </a:t>
            </a:r>
          </a:p>
          <a:p>
            <a:pPr marL="914400" lvl="1" indent="-457200">
              <a:spcAft>
                <a:spcPts val="6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To orient initial field investigation and immediate control measures</a:t>
            </a:r>
            <a:endParaRPr kumimoji="0" lang="en-US" sz="2800" b="0" i="0" u="none" strike="noStrike" kern="1200" cap="none" spc="0" normalizeH="0" baseline="0" noProof="0" dirty="0">
              <a:ln>
                <a:noFill/>
              </a:ln>
              <a:solidFill>
                <a:srgbClr val="F7AF76"/>
              </a:solidFill>
              <a:effectLst/>
              <a:uLnTx/>
              <a:uFillTx/>
              <a:latin typeface="Atkinson Hyperlegible Bold" panose="020B0604020202020204" charset="0"/>
              <a:ea typeface="+mn-ea"/>
              <a:cs typeface="+mn-cs"/>
            </a:endParaRPr>
          </a:p>
        </p:txBody>
      </p:sp>
      <p:sp>
        <p:nvSpPr>
          <p:cNvPr id="7" name="Freeform 4">
            <a:extLst>
              <a:ext uri="{FF2B5EF4-FFF2-40B4-BE49-F238E27FC236}">
                <a16:creationId xmlns:a16="http://schemas.microsoft.com/office/drawing/2014/main" id="{9F5DD0BC-BDEE-9D93-00AC-AF754CF6BCAF}"/>
              </a:ext>
            </a:extLst>
          </p:cNvPr>
          <p:cNvSpPr/>
          <p:nvPr/>
        </p:nvSpPr>
        <p:spPr>
          <a:xfrm>
            <a:off x="883650" y="2135812"/>
            <a:ext cx="16520701" cy="99486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8" name="TextBox 7">
            <a:extLst>
              <a:ext uri="{FF2B5EF4-FFF2-40B4-BE49-F238E27FC236}">
                <a16:creationId xmlns:a16="http://schemas.microsoft.com/office/drawing/2014/main" id="{5C6C7027-A33D-E91C-C804-18B1ED59D1DB}"/>
              </a:ext>
            </a:extLst>
          </p:cNvPr>
          <p:cNvSpPr txBox="1"/>
          <p:nvPr/>
        </p:nvSpPr>
        <p:spPr>
          <a:xfrm>
            <a:off x="1357268" y="2404200"/>
            <a:ext cx="16047084" cy="523220"/>
          </a:xfrm>
          <a:prstGeom prst="rect">
            <a:avLst/>
          </a:prstGeom>
          <a:noFill/>
        </p:spPr>
        <p:txBody>
          <a:bodyPr wrap="square" rtlCol="0">
            <a:spAutoFit/>
          </a:bodyPr>
          <a:lstStyle>
            <a:defPPr>
              <a:defRPr lang="en-US"/>
            </a:defPPr>
            <a:lvl1pPr>
              <a:defRPr sz="2600">
                <a:solidFill>
                  <a:prstClr val="black"/>
                </a:solidFill>
                <a:latin typeface="Atkinson Hyperlegible" panose="020B0604020202020204" charset="0"/>
              </a:defRPr>
            </a:lvl1pPr>
          </a:lstStyle>
          <a:p>
            <a:pPr>
              <a:spcAft>
                <a:spcPts val="1200"/>
              </a:spcAft>
            </a:pPr>
            <a:r>
              <a:rPr lang="en-US" sz="2800" dirty="0">
                <a:latin typeface="ADLaM Display" panose="02010000000000000000" pitchFamily="2" charset="0"/>
                <a:ea typeface="ADLaM Display" panose="02010000000000000000" pitchFamily="2" charset="0"/>
                <a:cs typeface="ADLaM Display" panose="02010000000000000000" pitchFamily="2" charset="0"/>
              </a:rPr>
              <a:t>On a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routine basis</a:t>
            </a:r>
            <a:r>
              <a:rPr lang="en-US" sz="2800" dirty="0">
                <a:latin typeface="ADLaM Display" panose="02010000000000000000" pitchFamily="2" charset="0"/>
                <a:ea typeface="ADLaM Display" panose="02010000000000000000" pitchFamily="2" charset="0"/>
                <a:cs typeface="ADLaM Display" panose="02010000000000000000" pitchFamily="2" charset="0"/>
              </a:rPr>
              <a:t>, performing case investigation is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not necessary </a:t>
            </a:r>
            <a:r>
              <a:rPr lang="en-US" sz="2800" dirty="0">
                <a:latin typeface="ADLaM Display" panose="02010000000000000000" pitchFamily="2" charset="0"/>
                <a:ea typeface="ADLaM Display" panose="02010000000000000000" pitchFamily="2" charset="0"/>
                <a:cs typeface="ADLaM Display" panose="02010000000000000000" pitchFamily="2" charset="0"/>
              </a:rPr>
              <a:t>to monitor an outbreak</a:t>
            </a:r>
          </a:p>
        </p:txBody>
      </p:sp>
      <p:sp>
        <p:nvSpPr>
          <p:cNvPr id="9" name="TextBox 8">
            <a:extLst>
              <a:ext uri="{FF2B5EF4-FFF2-40B4-BE49-F238E27FC236}">
                <a16:creationId xmlns:a16="http://schemas.microsoft.com/office/drawing/2014/main" id="{8315E653-2925-FAD6-6987-ABAD4DB2A2AF}"/>
              </a:ext>
            </a:extLst>
          </p:cNvPr>
          <p:cNvSpPr txBox="1"/>
          <p:nvPr/>
        </p:nvSpPr>
        <p:spPr>
          <a:xfrm>
            <a:off x="4403279" y="6918782"/>
            <a:ext cx="11689740" cy="2108269"/>
          </a:xfrm>
          <a:prstGeom prst="rect">
            <a:avLst/>
          </a:prstGeom>
          <a:noFill/>
        </p:spPr>
        <p:txBody>
          <a:bodyPr wrap="square" rtlCol="0">
            <a:spAutoFit/>
          </a:bodyPr>
          <a:lstStyle/>
          <a:p>
            <a:pPr marL="457200" indent="-457200">
              <a:spcAft>
                <a:spcPts val="600"/>
              </a:spcAft>
              <a:buBlip>
                <a:blip r:embed="rId4"/>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Deterioration of an outbreak</a:t>
            </a:r>
          </a:p>
          <a:p>
            <a:pPr marL="914400" marR="0" lvl="1"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lang="en-US" sz="2800" dirty="0">
                <a:solidFill>
                  <a:schemeClr val="tx1">
                    <a:lumMod val="95000"/>
                    <a:lumOff val="5000"/>
                  </a:schemeClr>
                </a:solidFill>
                <a:latin typeface="Atkinson Hyperlegible Bold" panose="020B0604020202020204" charset="0"/>
              </a:rPr>
              <a:t>A subset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of suspected cases</a:t>
            </a:r>
          </a:p>
          <a:p>
            <a:pPr marL="914400" marR="0" lvl="1"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To orient field investigations and control measures</a:t>
            </a:r>
          </a:p>
          <a:p>
            <a:endParaRPr lang="en-US" sz="3000" dirty="0">
              <a:latin typeface="Atkinson Hyperlegible Bold" panose="020B0604020202020204" charset="0"/>
            </a:endParaRPr>
          </a:p>
        </p:txBody>
      </p:sp>
      <p:sp>
        <p:nvSpPr>
          <p:cNvPr id="11" name="TextBox 10">
            <a:extLst>
              <a:ext uri="{FF2B5EF4-FFF2-40B4-BE49-F238E27FC236}">
                <a16:creationId xmlns:a16="http://schemas.microsoft.com/office/drawing/2014/main" id="{F2B5F360-C2C4-EDE1-B82F-6EF3127270FF}"/>
              </a:ext>
            </a:extLst>
          </p:cNvPr>
          <p:cNvSpPr txBox="1"/>
          <p:nvPr/>
        </p:nvSpPr>
        <p:spPr>
          <a:xfrm>
            <a:off x="4381500" y="8596346"/>
            <a:ext cx="11413521" cy="1569660"/>
          </a:xfrm>
          <a:prstGeom prst="rect">
            <a:avLst/>
          </a:prstGeom>
          <a:noFill/>
        </p:spPr>
        <p:txBody>
          <a:bodyPr wrap="square" rtlCol="0">
            <a:spAutoFit/>
          </a:bodyPr>
          <a:lstStyle/>
          <a:p>
            <a:pPr marL="457200" indent="-457200">
              <a:spcAft>
                <a:spcPts val="600"/>
              </a:spcAft>
              <a:buBlip>
                <a:blip r:embed="rId4"/>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Towards the end of an outbreak</a:t>
            </a:r>
          </a:p>
          <a:p>
            <a:pPr marL="914400" marR="0" lvl="1"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lang="en-US" sz="2800" dirty="0">
                <a:solidFill>
                  <a:schemeClr val="tx1">
                    <a:lumMod val="95000"/>
                    <a:lumOff val="5000"/>
                  </a:schemeClr>
                </a:solidFill>
                <a:latin typeface="Atkinson Hyperlegible Bold" panose="020B0604020202020204" charset="0"/>
              </a:rPr>
              <a:t>All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confirmed cases </a:t>
            </a:r>
          </a:p>
          <a:p>
            <a:pPr marL="914400" marR="0" lvl="1"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To orient highly targeted interventions to end the outbreak</a:t>
            </a:r>
          </a:p>
        </p:txBody>
      </p:sp>
      <p:grpSp>
        <p:nvGrpSpPr>
          <p:cNvPr id="16" name="Group 15">
            <a:extLst>
              <a:ext uri="{FF2B5EF4-FFF2-40B4-BE49-F238E27FC236}">
                <a16:creationId xmlns:a16="http://schemas.microsoft.com/office/drawing/2014/main" id="{8BFCE758-931A-5093-9841-9C7C85AD1413}"/>
              </a:ext>
            </a:extLst>
          </p:cNvPr>
          <p:cNvGrpSpPr/>
          <p:nvPr/>
        </p:nvGrpSpPr>
        <p:grpSpPr>
          <a:xfrm>
            <a:off x="2604479" y="3311327"/>
            <a:ext cx="12932113" cy="1546555"/>
            <a:chOff x="2604479" y="3311327"/>
            <a:chExt cx="12932113" cy="1546555"/>
          </a:xfrm>
        </p:grpSpPr>
        <p:pic>
          <p:nvPicPr>
            <p:cNvPr id="14" name="Picture 13">
              <a:extLst>
                <a:ext uri="{FF2B5EF4-FFF2-40B4-BE49-F238E27FC236}">
                  <a16:creationId xmlns:a16="http://schemas.microsoft.com/office/drawing/2014/main" id="{17CEF1ED-6BF5-9711-4549-AA86975E31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4479" y="3311327"/>
              <a:ext cx="12932113" cy="1546555"/>
            </a:xfrm>
            <a:prstGeom prst="rect">
              <a:avLst/>
            </a:prstGeom>
          </p:spPr>
        </p:pic>
        <p:sp>
          <p:nvSpPr>
            <p:cNvPr id="4" name="TextBox 3">
              <a:extLst>
                <a:ext uri="{FF2B5EF4-FFF2-40B4-BE49-F238E27FC236}">
                  <a16:creationId xmlns:a16="http://schemas.microsoft.com/office/drawing/2014/main" id="{36E73C4D-670B-DAE1-8991-EB0DDE220635}"/>
                </a:ext>
              </a:extLst>
            </p:cNvPr>
            <p:cNvSpPr txBox="1"/>
            <p:nvPr/>
          </p:nvSpPr>
          <p:spPr>
            <a:xfrm>
              <a:off x="3507105" y="3626776"/>
              <a:ext cx="11273790" cy="123110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Case investigations </a:t>
              </a:r>
              <a:r>
                <a:rPr lang="en-US" sz="2800">
                  <a:solidFill>
                    <a:prstClr val="black"/>
                  </a:solidFill>
                  <a:latin typeface="ADLaM Display" panose="02010000000000000000" pitchFamily="2" charset="0"/>
                  <a:ea typeface="ADLaM Display" panose="02010000000000000000" pitchFamily="2" charset="0"/>
                  <a:cs typeface="ADLaM Display" panose="02010000000000000000" pitchFamily="2" charset="0"/>
                </a:rPr>
                <a:t>performed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when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additional information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needed to understand the cholera situation</a:t>
              </a:r>
            </a:p>
            <a:p>
              <a:endParaRPr lang="en-US" dirty="0"/>
            </a:p>
          </p:txBody>
        </p:sp>
      </p:grpSp>
      <p:sp>
        <p:nvSpPr>
          <p:cNvPr id="10" name="Slide Number Placeholder 9">
            <a:extLst>
              <a:ext uri="{FF2B5EF4-FFF2-40B4-BE49-F238E27FC236}">
                <a16:creationId xmlns:a16="http://schemas.microsoft.com/office/drawing/2014/main" id="{B4694C63-D78B-0C07-B3CD-8B06C8B5CE6D}"/>
              </a:ext>
            </a:extLst>
          </p:cNvPr>
          <p:cNvSpPr>
            <a:spLocks noGrp="1"/>
          </p:cNvSpPr>
          <p:nvPr>
            <p:ph type="sldNum" sz="quarter" idx="12"/>
          </p:nvPr>
        </p:nvSpPr>
        <p:spPr>
          <a:xfrm>
            <a:off x="15392400" y="9564771"/>
            <a:ext cx="2133600" cy="365125"/>
          </a:xfrm>
        </p:spPr>
        <p:txBody>
          <a:bodyPr/>
          <a:lstStyle/>
          <a:p>
            <a:fld id="{B6F15528-21DE-4FAA-801E-634DDDAF4B2B}" type="slidenum">
              <a:rPr lang="en-US" smtClean="0"/>
              <a:pPr/>
              <a:t>42</a:t>
            </a:fld>
            <a:endParaRPr lang="en-US" dirty="0"/>
          </a:p>
        </p:txBody>
      </p:sp>
    </p:spTree>
    <p:extLst>
      <p:ext uri="{BB962C8B-B14F-4D97-AF65-F5344CB8AC3E}">
        <p14:creationId xmlns:p14="http://schemas.microsoft.com/office/powerpoint/2010/main" val="698320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FB8593C6-6CBD-3AA3-BAD5-ADD69725CBA9}"/>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10">
            <a:extLst>
              <a:ext uri="{FF2B5EF4-FFF2-40B4-BE49-F238E27FC236}">
                <a16:creationId xmlns:a16="http://schemas.microsoft.com/office/drawing/2014/main" id="{3BD391E8-01A0-AD69-91B3-3A49F876A59D}"/>
              </a:ext>
            </a:extLst>
          </p:cNvPr>
          <p:cNvSpPr txBox="1"/>
          <p:nvPr/>
        </p:nvSpPr>
        <p:spPr>
          <a:xfrm>
            <a:off x="869136" y="498594"/>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Field investigation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7" name="Picture 6">
            <a:extLst>
              <a:ext uri="{FF2B5EF4-FFF2-40B4-BE49-F238E27FC236}">
                <a16:creationId xmlns:a16="http://schemas.microsoft.com/office/drawing/2014/main" id="{2074ADFB-927E-F94F-7426-794B7B637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01" y="5787370"/>
            <a:ext cx="3905484" cy="2102174"/>
          </a:xfrm>
          <a:prstGeom prst="rect">
            <a:avLst/>
          </a:prstGeom>
        </p:spPr>
      </p:pic>
      <p:sp>
        <p:nvSpPr>
          <p:cNvPr id="4" name="Freeform 4">
            <a:extLst>
              <a:ext uri="{FF2B5EF4-FFF2-40B4-BE49-F238E27FC236}">
                <a16:creationId xmlns:a16="http://schemas.microsoft.com/office/drawing/2014/main" id="{AFE384F3-A470-8868-A01E-A603DED55B17}"/>
              </a:ext>
            </a:extLst>
          </p:cNvPr>
          <p:cNvSpPr/>
          <p:nvPr/>
        </p:nvSpPr>
        <p:spPr>
          <a:xfrm>
            <a:off x="1937926" y="2397456"/>
            <a:ext cx="14649610" cy="112004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5" name="TextBox 4">
            <a:extLst>
              <a:ext uri="{FF2B5EF4-FFF2-40B4-BE49-F238E27FC236}">
                <a16:creationId xmlns:a16="http://schemas.microsoft.com/office/drawing/2014/main" id="{2613F0BC-D492-032A-7CAE-0209607954BD}"/>
              </a:ext>
            </a:extLst>
          </p:cNvPr>
          <p:cNvSpPr txBox="1"/>
          <p:nvPr/>
        </p:nvSpPr>
        <p:spPr>
          <a:xfrm>
            <a:off x="1937926" y="2724702"/>
            <a:ext cx="14649610" cy="523220"/>
          </a:xfrm>
          <a:prstGeom prst="rect">
            <a:avLst/>
          </a:prstGeom>
          <a:noFill/>
        </p:spPr>
        <p:txBody>
          <a:bodyPr wrap="square" rtlCol="0">
            <a:spAutoFit/>
          </a:bodyPr>
          <a:lstStyle>
            <a:defPPr>
              <a:defRPr lang="en-US"/>
            </a:defPPr>
            <a:lvl1pPr>
              <a:defRPr sz="2600">
                <a:solidFill>
                  <a:prstClr val="black"/>
                </a:solidFill>
                <a:latin typeface="Atkinson Hyperlegible" panose="020B0604020202020204" charset="0"/>
              </a:defRPr>
            </a:lvl1pPr>
          </a:lstStyle>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A field investigation is performed at the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onset</a:t>
            </a:r>
            <a:r>
              <a:rPr lang="en-US" sz="2800" dirty="0">
                <a:latin typeface="ADLaM Display" panose="02010000000000000000" pitchFamily="2" charset="0"/>
                <a:ea typeface="ADLaM Display" panose="02010000000000000000" pitchFamily="2" charset="0"/>
                <a:cs typeface="ADLaM Display" panose="02010000000000000000" pitchFamily="2" charset="0"/>
              </a:rPr>
              <a:t> of an outbreak or if it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deteriorates</a:t>
            </a:r>
          </a:p>
        </p:txBody>
      </p:sp>
      <p:sp>
        <p:nvSpPr>
          <p:cNvPr id="8" name="TextBox 7">
            <a:extLst>
              <a:ext uri="{FF2B5EF4-FFF2-40B4-BE49-F238E27FC236}">
                <a16:creationId xmlns:a16="http://schemas.microsoft.com/office/drawing/2014/main" id="{20CE2CFA-7119-186F-C973-27C53FA8998C}"/>
              </a:ext>
            </a:extLst>
          </p:cNvPr>
          <p:cNvSpPr txBox="1"/>
          <p:nvPr/>
        </p:nvSpPr>
        <p:spPr>
          <a:xfrm>
            <a:off x="5815859" y="4382857"/>
            <a:ext cx="9206716" cy="1800493"/>
          </a:xfrm>
          <a:prstGeom prst="rect">
            <a:avLst/>
          </a:prstGeom>
          <a:noFill/>
        </p:spPr>
        <p:txBody>
          <a:bodyPr wrap="square" rtlCol="0">
            <a:spAutoFit/>
          </a:bodyPr>
          <a:lstStyle/>
          <a:p>
            <a:pPr marL="457200" indent="-457200">
              <a:spcAft>
                <a:spcPts val="1800"/>
              </a:spcAft>
              <a:buBlip>
                <a:blip r:embed="rId4"/>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Onset of an outbreak</a:t>
            </a:r>
          </a:p>
          <a:p>
            <a:pPr marL="914400" lvl="1" indent="-457200">
              <a:spcAft>
                <a:spcPts val="12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Assess the risks</a:t>
            </a:r>
          </a:p>
          <a:p>
            <a:pPr marL="914400" lvl="1" indent="-457200">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Orient the response accordingly </a:t>
            </a:r>
            <a:endParaRPr kumimoji="0" lang="en-US" sz="2800" b="0" i="0" u="none" strike="noStrike" kern="1200" cap="none" spc="0" normalizeH="0" baseline="0" noProof="0" dirty="0">
              <a:ln>
                <a:noFill/>
              </a:ln>
              <a:solidFill>
                <a:srgbClr val="F7AF76"/>
              </a:solidFill>
              <a:effectLst/>
              <a:uLnTx/>
              <a:uFillTx/>
              <a:latin typeface="Atkinson Hyperlegible Bold" panose="020B0604020202020204" charset="0"/>
              <a:ea typeface="+mn-ea"/>
              <a:cs typeface="+mn-cs"/>
            </a:endParaRPr>
          </a:p>
        </p:txBody>
      </p:sp>
      <p:sp>
        <p:nvSpPr>
          <p:cNvPr id="13" name="TextBox 12">
            <a:extLst>
              <a:ext uri="{FF2B5EF4-FFF2-40B4-BE49-F238E27FC236}">
                <a16:creationId xmlns:a16="http://schemas.microsoft.com/office/drawing/2014/main" id="{E09E6842-8728-1FC2-682C-B242873A52CC}"/>
              </a:ext>
            </a:extLst>
          </p:cNvPr>
          <p:cNvSpPr txBox="1"/>
          <p:nvPr/>
        </p:nvSpPr>
        <p:spPr>
          <a:xfrm>
            <a:off x="5815859" y="7048709"/>
            <a:ext cx="10604430" cy="2262158"/>
          </a:xfrm>
          <a:prstGeom prst="rect">
            <a:avLst/>
          </a:prstGeom>
          <a:noFill/>
        </p:spPr>
        <p:txBody>
          <a:bodyPr wrap="square" rtlCol="0">
            <a:spAutoFit/>
          </a:bodyPr>
          <a:lstStyle/>
          <a:p>
            <a:pPr marL="457200" indent="-457200">
              <a:spcAft>
                <a:spcPts val="1800"/>
              </a:spcAft>
              <a:buBlip>
                <a:blip r:embed="rId4"/>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Deterioration of an outbreak</a:t>
            </a:r>
          </a:p>
          <a:p>
            <a:pPr marL="914400" lvl="1" indent="-457200">
              <a:spcAft>
                <a:spcPts val="12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Assess the conditions that led to the deterioration </a:t>
            </a:r>
          </a:p>
          <a:p>
            <a:pPr marL="914400" lvl="1" indent="-457200">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A</a:t>
            </a:r>
            <a:r>
              <a:rPr lang="en-US" sz="2800" dirty="0" err="1">
                <a:solidFill>
                  <a:prstClr val="black"/>
                </a:solidFill>
                <a:latin typeface="Atkinson Hyperlegible" panose="020B0604020202020204" charset="0"/>
              </a:rPr>
              <a:t>dapt</a:t>
            </a:r>
            <a:r>
              <a:rPr lang="en-US" sz="2800" dirty="0">
                <a:solidFill>
                  <a:prstClr val="black"/>
                </a:solidFill>
                <a:latin typeface="Atkinson Hyperlegible" panose="020B0604020202020204" charset="0"/>
              </a:rPr>
              <a:t> the response accordingly</a:t>
            </a:r>
          </a:p>
          <a:p>
            <a:pPr>
              <a:spcAft>
                <a:spcPts val="600"/>
              </a:spcAft>
            </a:pPr>
            <a:endParaRPr lang="en-US" sz="30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6" name="Slide Number Placeholder 5">
            <a:extLst>
              <a:ext uri="{FF2B5EF4-FFF2-40B4-BE49-F238E27FC236}">
                <a16:creationId xmlns:a16="http://schemas.microsoft.com/office/drawing/2014/main" id="{83F490A1-6338-43B6-AC2A-CA957ED06FB5}"/>
              </a:ext>
            </a:extLst>
          </p:cNvPr>
          <p:cNvSpPr>
            <a:spLocks noGrp="1"/>
          </p:cNvSpPr>
          <p:nvPr>
            <p:ph type="sldNum" sz="quarter" idx="12"/>
          </p:nvPr>
        </p:nvSpPr>
        <p:spPr>
          <a:xfrm>
            <a:off x="15520736" y="9564771"/>
            <a:ext cx="2133600" cy="365125"/>
          </a:xfrm>
        </p:spPr>
        <p:txBody>
          <a:bodyPr/>
          <a:lstStyle/>
          <a:p>
            <a:fld id="{B6F15528-21DE-4FAA-801E-634DDDAF4B2B}" type="slidenum">
              <a:rPr lang="en-US" smtClean="0"/>
              <a:pPr/>
              <a:t>43</a:t>
            </a:fld>
            <a:endParaRPr lang="en-US" dirty="0"/>
          </a:p>
        </p:txBody>
      </p:sp>
    </p:spTree>
    <p:extLst>
      <p:ext uri="{BB962C8B-B14F-4D97-AF65-F5344CB8AC3E}">
        <p14:creationId xmlns:p14="http://schemas.microsoft.com/office/powerpoint/2010/main" val="3257233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B42FA4-5354-DF9C-AC2D-3C0EE2E2E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13F7FD33-2669-E84B-8ABE-4C40B2A31A06}"/>
              </a:ext>
            </a:extLst>
          </p:cNvPr>
          <p:cNvSpPr txBox="1"/>
          <p:nvPr/>
        </p:nvSpPr>
        <p:spPr>
          <a:xfrm>
            <a:off x="13822680" y="9997440"/>
            <a:ext cx="446532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NOOR / Billy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Miaron</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E5FCB3F6-383A-5F92-1FD0-4B3879D2AE54}"/>
              </a:ext>
            </a:extLst>
          </p:cNvPr>
          <p:cNvSpPr/>
          <p:nvPr/>
        </p:nvSpPr>
        <p:spPr>
          <a:xfrm>
            <a:off x="0" y="3764492"/>
            <a:ext cx="5516880" cy="2361988"/>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Dissemination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of outcomes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and response</a:t>
            </a:r>
          </a:p>
        </p:txBody>
      </p:sp>
    </p:spTree>
    <p:extLst>
      <p:ext uri="{BB962C8B-B14F-4D97-AF65-F5344CB8AC3E}">
        <p14:creationId xmlns:p14="http://schemas.microsoft.com/office/powerpoint/2010/main" val="716490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a:extLst>
              <a:ext uri="{FF2B5EF4-FFF2-40B4-BE49-F238E27FC236}">
                <a16:creationId xmlns:a16="http://schemas.microsoft.com/office/drawing/2014/main" id="{68DEF806-5C9C-B32F-5AA7-3723005C1C46}"/>
              </a:ext>
            </a:extLst>
          </p:cNvPr>
          <p:cNvSpPr/>
          <p:nvPr/>
        </p:nvSpPr>
        <p:spPr>
          <a:xfrm>
            <a:off x="-466928" y="-239946"/>
            <a:ext cx="9610928"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533FEEE-9D91-49A0-1770-9A1DB4F2C6F4}"/>
              </a:ext>
            </a:extLst>
          </p:cNvPr>
          <p:cNvSpPr txBox="1"/>
          <p:nvPr/>
        </p:nvSpPr>
        <p:spPr>
          <a:xfrm>
            <a:off x="905133" y="492049"/>
            <a:ext cx="7992124"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Update stakeholders</a:t>
            </a:r>
          </a:p>
        </p:txBody>
      </p:sp>
      <p:sp>
        <p:nvSpPr>
          <p:cNvPr id="20" name="TextBox 19">
            <a:extLst>
              <a:ext uri="{FF2B5EF4-FFF2-40B4-BE49-F238E27FC236}">
                <a16:creationId xmlns:a16="http://schemas.microsoft.com/office/drawing/2014/main" id="{EEB88835-E92A-D1D8-4838-10366EF65C52}"/>
              </a:ext>
            </a:extLst>
          </p:cNvPr>
          <p:cNvSpPr txBox="1"/>
          <p:nvPr/>
        </p:nvSpPr>
        <p:spPr>
          <a:xfrm>
            <a:off x="5041988" y="4770287"/>
            <a:ext cx="12759629" cy="2893100"/>
          </a:xfrm>
          <a:prstGeom prst="rect">
            <a:avLst/>
          </a:prstGeom>
          <a:noFill/>
        </p:spPr>
        <p:txBody>
          <a:bodyPr wrap="square" rtlCol="0">
            <a:spAutoFit/>
          </a:bodyPr>
          <a:lstStyle/>
          <a:p>
            <a:pPr marL="457200" indent="-457200">
              <a:spcAft>
                <a:spcPts val="1200"/>
              </a:spcAft>
              <a:buClr>
                <a:srgbClr val="1B9B91"/>
              </a:buClr>
              <a:buBlip>
                <a:blip r:embed="rId3"/>
              </a:buBlip>
            </a:pPr>
            <a:r>
              <a:rPr lang="en-US"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Stakeholders</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Upper-level health authority</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Multisectoral stakeholders, partners, agencies involved in the response </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Health professionals, community health workers / volunteers</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Etc</a:t>
            </a:r>
          </a:p>
        </p:txBody>
      </p:sp>
      <p:pic>
        <p:nvPicPr>
          <p:cNvPr id="3" name="Picture 2">
            <a:extLst>
              <a:ext uri="{FF2B5EF4-FFF2-40B4-BE49-F238E27FC236}">
                <a16:creationId xmlns:a16="http://schemas.microsoft.com/office/drawing/2014/main" id="{8163956A-DB23-26FB-402E-E702CE22A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4632" y="4634938"/>
            <a:ext cx="3277356" cy="3074523"/>
          </a:xfrm>
          <a:prstGeom prst="rect">
            <a:avLst/>
          </a:prstGeom>
        </p:spPr>
      </p:pic>
      <p:sp>
        <p:nvSpPr>
          <p:cNvPr id="4" name="Freeform 4">
            <a:extLst>
              <a:ext uri="{FF2B5EF4-FFF2-40B4-BE49-F238E27FC236}">
                <a16:creationId xmlns:a16="http://schemas.microsoft.com/office/drawing/2014/main" id="{B2E234E7-F1AC-3838-DA06-CE3195BB1C8D}"/>
              </a:ext>
            </a:extLst>
          </p:cNvPr>
          <p:cNvSpPr/>
          <p:nvPr/>
        </p:nvSpPr>
        <p:spPr>
          <a:xfrm>
            <a:off x="1764632" y="2422989"/>
            <a:ext cx="14694569" cy="104005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5" name="TextBox 4">
            <a:extLst>
              <a:ext uri="{FF2B5EF4-FFF2-40B4-BE49-F238E27FC236}">
                <a16:creationId xmlns:a16="http://schemas.microsoft.com/office/drawing/2014/main" id="{19E24D9A-0081-9255-12D6-417D6BDB45D1}"/>
              </a:ext>
            </a:extLst>
          </p:cNvPr>
          <p:cNvSpPr txBox="1"/>
          <p:nvPr/>
        </p:nvSpPr>
        <p:spPr>
          <a:xfrm>
            <a:off x="1828799" y="2681407"/>
            <a:ext cx="14336347" cy="523220"/>
          </a:xfrm>
          <a:prstGeom prst="rect">
            <a:avLst/>
          </a:prstGeom>
          <a:noFill/>
        </p:spPr>
        <p:txBody>
          <a:bodyPr wrap="square" rtlCol="0">
            <a:spAutoFit/>
          </a:bodyPr>
          <a:lstStyle/>
          <a:p>
            <a:pPr algn="ctr">
              <a:spcAft>
                <a:spcPts val="600"/>
              </a:spcAft>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Situation reports disseminated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weekly</a:t>
            </a:r>
          </a:p>
        </p:txBody>
      </p:sp>
      <p:sp>
        <p:nvSpPr>
          <p:cNvPr id="7" name="Slide Number Placeholder 6">
            <a:extLst>
              <a:ext uri="{FF2B5EF4-FFF2-40B4-BE49-F238E27FC236}">
                <a16:creationId xmlns:a16="http://schemas.microsoft.com/office/drawing/2014/main" id="{FC09D756-CEE0-3382-8F4C-F48E78C94DE6}"/>
              </a:ext>
            </a:extLst>
          </p:cNvPr>
          <p:cNvSpPr>
            <a:spLocks noGrp="1"/>
          </p:cNvSpPr>
          <p:nvPr>
            <p:ph type="sldNum" sz="quarter" idx="12"/>
          </p:nvPr>
        </p:nvSpPr>
        <p:spPr>
          <a:xfrm>
            <a:off x="15536779" y="9644981"/>
            <a:ext cx="2133600" cy="365125"/>
          </a:xfrm>
        </p:spPr>
        <p:txBody>
          <a:bodyPr/>
          <a:lstStyle/>
          <a:p>
            <a:fld id="{B6F15528-21DE-4FAA-801E-634DDDAF4B2B}" type="slidenum">
              <a:rPr lang="en-US" smtClean="0"/>
              <a:pPr/>
              <a:t>45</a:t>
            </a:fld>
            <a:endParaRPr lang="en-US" dirty="0"/>
          </a:p>
        </p:txBody>
      </p:sp>
    </p:spTree>
    <p:extLst>
      <p:ext uri="{BB962C8B-B14F-4D97-AF65-F5344CB8AC3E}">
        <p14:creationId xmlns:p14="http://schemas.microsoft.com/office/powerpoint/2010/main" val="24516464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9610199"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9229199" y="5039661"/>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13" name="TextBox 12">
            <a:extLst>
              <a:ext uri="{FF2B5EF4-FFF2-40B4-BE49-F238E27FC236}">
                <a16:creationId xmlns:a16="http://schemas.microsoft.com/office/drawing/2014/main" id="{4AC8073A-7637-408C-787D-E0F48126B524}"/>
              </a:ext>
            </a:extLst>
          </p:cNvPr>
          <p:cNvSpPr txBox="1"/>
          <p:nvPr/>
        </p:nvSpPr>
        <p:spPr>
          <a:xfrm>
            <a:off x="687419" y="501691"/>
            <a:ext cx="11822368"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Orient the response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20" name="Freeform 4">
            <a:extLst>
              <a:ext uri="{FF2B5EF4-FFF2-40B4-BE49-F238E27FC236}">
                <a16:creationId xmlns:a16="http://schemas.microsoft.com/office/drawing/2014/main" id="{1537B0CF-5BF5-36F4-B600-E189D8D02216}"/>
              </a:ext>
            </a:extLst>
          </p:cNvPr>
          <p:cNvSpPr/>
          <p:nvPr/>
        </p:nvSpPr>
        <p:spPr>
          <a:xfrm>
            <a:off x="1790699" y="2193999"/>
            <a:ext cx="14706600" cy="112911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457200" marR="0" lvl="0" indent="-457200" algn="l" defTabSz="914400" rtl="0" eaLnBrk="1" fontAlgn="auto" latinLnBrk="0" hangingPunct="1">
              <a:lnSpc>
                <a:spcPct val="100000"/>
              </a:lnSpc>
              <a:spcBef>
                <a:spcPts val="0"/>
              </a:spcBef>
              <a:spcAft>
                <a:spcPts val="1800"/>
              </a:spcAft>
              <a:buClr>
                <a:srgbClr val="008080"/>
              </a:buClr>
              <a:buSzTx/>
              <a:buBlip>
                <a:blip r:embed="rId3"/>
              </a:buBlip>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sp>
        <p:nvSpPr>
          <p:cNvPr id="21" name="TextBox 5">
            <a:extLst>
              <a:ext uri="{FF2B5EF4-FFF2-40B4-BE49-F238E27FC236}">
                <a16:creationId xmlns:a16="http://schemas.microsoft.com/office/drawing/2014/main" id="{396D539F-73AE-5397-901D-A51C91C99303}"/>
              </a:ext>
            </a:extLst>
          </p:cNvPr>
          <p:cNvSpPr txBox="1"/>
          <p:nvPr/>
        </p:nvSpPr>
        <p:spPr>
          <a:xfrm>
            <a:off x="1832213" y="3035220"/>
            <a:ext cx="14706600" cy="3619333"/>
          </a:xfrm>
          <a:prstGeom prst="rect">
            <a:avLst/>
          </a:prstGeom>
        </p:spPr>
        <p:txBody>
          <a:bodyPr lIns="50800" tIns="50800" rIns="50800" bIns="50800" rtlCol="0" anchor="ctr"/>
          <a:lstStyle/>
          <a:p>
            <a:pPr algn="ctr">
              <a:lnSpc>
                <a:spcPts val="2659"/>
              </a:lnSpc>
            </a:pPr>
            <a:endParaRPr/>
          </a:p>
        </p:txBody>
      </p:sp>
      <p:sp>
        <p:nvSpPr>
          <p:cNvPr id="22" name="TextBox 21">
            <a:extLst>
              <a:ext uri="{FF2B5EF4-FFF2-40B4-BE49-F238E27FC236}">
                <a16:creationId xmlns:a16="http://schemas.microsoft.com/office/drawing/2014/main" id="{04ADE0DB-0570-26AB-4CC7-A80075E4578E}"/>
              </a:ext>
            </a:extLst>
          </p:cNvPr>
          <p:cNvSpPr txBox="1"/>
          <p:nvPr/>
        </p:nvSpPr>
        <p:spPr>
          <a:xfrm>
            <a:off x="1811457" y="2464857"/>
            <a:ext cx="14706599" cy="523220"/>
          </a:xfrm>
          <a:prstGeom prst="rect">
            <a:avLst/>
          </a:prstGeom>
          <a:noFill/>
        </p:spPr>
        <p:txBody>
          <a:bodyPr wrap="square" rtlCol="0">
            <a:spAutoFit/>
          </a:bodyPr>
          <a:lstStyle/>
          <a:p>
            <a:pPr algn="ctr"/>
            <a:r>
              <a:rPr lang="en-CA"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Information used to guide </a:t>
            </a:r>
            <a:r>
              <a:rPr lang="en-CA"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multisectoral interventions </a:t>
            </a:r>
            <a:r>
              <a:rPr lang="en-CA"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and monitor their impact</a:t>
            </a:r>
          </a:p>
        </p:txBody>
      </p:sp>
      <p:sp>
        <p:nvSpPr>
          <p:cNvPr id="28" name="TextBox 27">
            <a:extLst>
              <a:ext uri="{FF2B5EF4-FFF2-40B4-BE49-F238E27FC236}">
                <a16:creationId xmlns:a16="http://schemas.microsoft.com/office/drawing/2014/main" id="{F4451933-63E0-0965-9C4B-B881B0862595}"/>
              </a:ext>
            </a:extLst>
          </p:cNvPr>
          <p:cNvSpPr txBox="1"/>
          <p:nvPr/>
        </p:nvSpPr>
        <p:spPr>
          <a:xfrm>
            <a:off x="4424099" y="3832263"/>
            <a:ext cx="12156228" cy="6263253"/>
          </a:xfrm>
          <a:prstGeom prst="rect">
            <a:avLst/>
          </a:prstGeom>
          <a:noFill/>
        </p:spPr>
        <p:txBody>
          <a:bodyPr wrap="square" rtlCol="0">
            <a:spAutoFit/>
          </a:bodyPr>
          <a:lstStyle/>
          <a:p>
            <a:pPr marL="457200" indent="-457200">
              <a:spcAft>
                <a:spcPts val="600"/>
              </a:spcAft>
              <a:buBlip>
                <a:blip r:embed="rId4"/>
              </a:buBlip>
            </a:pPr>
            <a:r>
              <a:rPr lang="en-US" sz="30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Case management</a:t>
            </a:r>
          </a:p>
          <a:p>
            <a:pPr marL="914400" lvl="1" indent="-457200">
              <a:spcAft>
                <a:spcPts val="600"/>
              </a:spcAft>
              <a:buClr>
                <a:srgbClr val="008080"/>
              </a:buClr>
              <a:buFont typeface="Arial" panose="020B0604020202020204" pitchFamily="34" charset="0"/>
              <a:buChar char="•"/>
            </a:pPr>
            <a:r>
              <a:rPr lang="en-CA" sz="2800" dirty="0">
                <a:solidFill>
                  <a:srgbClr val="2A1720"/>
                </a:solidFill>
                <a:latin typeface="Atkinson Hyperlegible"/>
              </a:rPr>
              <a:t>Where to set up treatment facilities or referral system</a:t>
            </a:r>
          </a:p>
          <a:p>
            <a:pPr marL="914400" lvl="1" indent="-457200">
              <a:spcAft>
                <a:spcPts val="600"/>
              </a:spcAft>
              <a:buClr>
                <a:srgbClr val="008080"/>
              </a:buClr>
              <a:buFont typeface="Arial" panose="020B0604020202020204" pitchFamily="34" charset="0"/>
              <a:buChar char="•"/>
            </a:pPr>
            <a:r>
              <a:rPr lang="en-CA" sz="2800" dirty="0">
                <a:solidFill>
                  <a:srgbClr val="2A1720"/>
                </a:solidFill>
                <a:latin typeface="Atkinson Hyperlegible"/>
              </a:rPr>
              <a:t>Quantify needs for treatment supplies </a:t>
            </a:r>
          </a:p>
          <a:p>
            <a:pPr marL="914400" lvl="1" indent="-457200">
              <a:spcAft>
                <a:spcPts val="600"/>
              </a:spcAft>
              <a:buClr>
                <a:srgbClr val="008080"/>
              </a:buClr>
              <a:buFont typeface="Arial" panose="020B0604020202020204" pitchFamily="34" charset="0"/>
              <a:buChar char="•"/>
            </a:pPr>
            <a:r>
              <a:rPr lang="en-CA" sz="2800" dirty="0">
                <a:solidFill>
                  <a:srgbClr val="2A1720"/>
                </a:solidFill>
                <a:latin typeface="Atkinson Hyperlegible"/>
              </a:rPr>
              <a:t>Identify issues with access to health care or treatment</a:t>
            </a:r>
            <a:endParaRPr lang="en-US" sz="2800" dirty="0">
              <a:solidFill>
                <a:srgbClr val="2A1720"/>
              </a:solidFill>
              <a:latin typeface="Atkinson Hyperlegible"/>
            </a:endParaRPr>
          </a:p>
          <a:p>
            <a:pPr marL="457200" indent="-457200">
              <a:spcBef>
                <a:spcPts val="1800"/>
              </a:spcBef>
              <a:spcAft>
                <a:spcPts val="600"/>
              </a:spcAft>
              <a:buBlip>
                <a:blip r:embed="rId4"/>
              </a:buBlip>
            </a:pPr>
            <a:r>
              <a:rPr lang="en-US" sz="30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Community engagement</a:t>
            </a:r>
          </a:p>
          <a:p>
            <a:pPr marL="914400" lvl="1" indent="-457200">
              <a:spcAft>
                <a:spcPts val="600"/>
              </a:spcAft>
              <a:buClr>
                <a:srgbClr val="008080"/>
              </a:buClr>
              <a:buFont typeface="Arial" panose="020B0604020202020204" pitchFamily="34" charset="0"/>
              <a:buChar char="•"/>
            </a:pPr>
            <a:r>
              <a:rPr lang="en-US" sz="2800" dirty="0">
                <a:solidFill>
                  <a:srgbClr val="2A1720"/>
                </a:solidFill>
                <a:latin typeface="Atkinson Hyperlegible"/>
              </a:rPr>
              <a:t>Where to promote behaviors and practices to prevent cholera</a:t>
            </a:r>
          </a:p>
          <a:p>
            <a:pPr marL="914400" lvl="1" indent="-457200">
              <a:buClr>
                <a:srgbClr val="009999"/>
              </a:buClr>
              <a:buFont typeface="Arial" panose="020B0604020202020204" pitchFamily="34" charset="0"/>
              <a:buChar char="•"/>
            </a:pPr>
            <a:r>
              <a:rPr lang="en-US" sz="2800" dirty="0">
                <a:solidFill>
                  <a:srgbClr val="2A1720"/>
                </a:solidFill>
                <a:latin typeface="Atkinson Hyperlegible"/>
              </a:rPr>
              <a:t>Where to encourage early care seeking</a:t>
            </a:r>
          </a:p>
          <a:p>
            <a:pPr marL="457200" indent="-457200">
              <a:spcBef>
                <a:spcPts val="1800"/>
              </a:spcBef>
              <a:spcAft>
                <a:spcPts val="600"/>
              </a:spcAft>
              <a:buBlip>
                <a:blip r:embed="rId4"/>
              </a:buBlip>
            </a:pPr>
            <a:r>
              <a:rPr lang="en-US" sz="30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WaSH</a:t>
            </a:r>
          </a:p>
          <a:p>
            <a:pPr marL="800100" lvl="1" indent="-342900">
              <a:buClr>
                <a:srgbClr val="009999"/>
              </a:buClr>
              <a:buFont typeface="Arial" panose="020B0604020202020204" pitchFamily="34" charset="0"/>
              <a:buChar char="•"/>
            </a:pPr>
            <a:r>
              <a:rPr lang="en-US" sz="2800" dirty="0">
                <a:solidFill>
                  <a:srgbClr val="2A1720"/>
                </a:solidFill>
                <a:latin typeface="Atkinson Hyperlegible"/>
              </a:rPr>
              <a:t>Where to provide emergency WaSH</a:t>
            </a:r>
          </a:p>
          <a:p>
            <a:pPr marL="457200" indent="-457200">
              <a:spcBef>
                <a:spcPts val="1800"/>
              </a:spcBef>
              <a:spcAft>
                <a:spcPts val="600"/>
              </a:spcAft>
              <a:buBlip>
                <a:blip r:embed="rId4"/>
              </a:buBlip>
            </a:pPr>
            <a:r>
              <a:rPr lang="en-US" sz="30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Vaccination</a:t>
            </a:r>
          </a:p>
          <a:p>
            <a:pPr marL="914400" lvl="1" indent="-457200">
              <a:buClr>
                <a:srgbClr val="009999"/>
              </a:buClr>
              <a:buFont typeface="Arial" panose="020B0604020202020204" pitchFamily="34" charset="0"/>
              <a:buChar char="•"/>
            </a:pPr>
            <a:r>
              <a:rPr lang="en-US" sz="2800" dirty="0">
                <a:solidFill>
                  <a:srgbClr val="2A1720"/>
                </a:solidFill>
                <a:latin typeface="Atkinson Hyperlegible"/>
              </a:rPr>
              <a:t>Identify areas and populations to be targeted by vaccination</a:t>
            </a:r>
          </a:p>
        </p:txBody>
      </p:sp>
      <p:pic>
        <p:nvPicPr>
          <p:cNvPr id="4" name="Picture 3">
            <a:extLst>
              <a:ext uri="{FF2B5EF4-FFF2-40B4-BE49-F238E27FC236}">
                <a16:creationId xmlns:a16="http://schemas.microsoft.com/office/drawing/2014/main" id="{EEF16CF8-C079-7BEE-F774-5C03CAE67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3936" y="5073894"/>
            <a:ext cx="3110163" cy="3161318"/>
          </a:xfrm>
          <a:prstGeom prst="rect">
            <a:avLst/>
          </a:prstGeom>
        </p:spPr>
      </p:pic>
      <p:sp>
        <p:nvSpPr>
          <p:cNvPr id="5" name="Slide Number Placeholder 4">
            <a:extLst>
              <a:ext uri="{FF2B5EF4-FFF2-40B4-BE49-F238E27FC236}">
                <a16:creationId xmlns:a16="http://schemas.microsoft.com/office/drawing/2014/main" id="{3807E7DA-01A2-B068-814D-AC8B06048335}"/>
              </a:ext>
            </a:extLst>
          </p:cNvPr>
          <p:cNvSpPr>
            <a:spLocks noGrp="1"/>
          </p:cNvSpPr>
          <p:nvPr>
            <p:ph type="sldNum" sz="quarter" idx="12"/>
          </p:nvPr>
        </p:nvSpPr>
        <p:spPr>
          <a:xfrm>
            <a:off x="15472013" y="9695386"/>
            <a:ext cx="2133600" cy="365125"/>
          </a:xfrm>
        </p:spPr>
        <p:txBody>
          <a:bodyPr/>
          <a:lstStyle/>
          <a:p>
            <a:fld id="{B6F15528-21DE-4FAA-801E-634DDDAF4B2B}" type="slidenum">
              <a:rPr lang="en-US" smtClean="0"/>
              <a:pPr/>
              <a:t>46</a:t>
            </a:fld>
            <a:endParaRPr lang="en-US" dirty="0"/>
          </a:p>
        </p:txBody>
      </p:sp>
    </p:spTree>
    <p:extLst>
      <p:ext uri="{BB962C8B-B14F-4D97-AF65-F5344CB8AC3E}">
        <p14:creationId xmlns:p14="http://schemas.microsoft.com/office/powerpoint/2010/main" val="191595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25D7362-1743-6731-4CDD-7E0BB3A7A5C0}"/>
              </a:ext>
            </a:extLst>
          </p:cNvPr>
          <p:cNvGrpSpPr/>
          <p:nvPr/>
        </p:nvGrpSpPr>
        <p:grpSpPr>
          <a:xfrm>
            <a:off x="3902039" y="4979566"/>
            <a:ext cx="13407186" cy="2462213"/>
            <a:chOff x="3902039" y="4979566"/>
            <a:chExt cx="13407186" cy="2462213"/>
          </a:xfrm>
        </p:grpSpPr>
        <p:sp>
          <p:nvSpPr>
            <p:cNvPr id="9" name="TextBox 8">
              <a:extLst>
                <a:ext uri="{FF2B5EF4-FFF2-40B4-BE49-F238E27FC236}">
                  <a16:creationId xmlns:a16="http://schemas.microsoft.com/office/drawing/2014/main" id="{083FAED1-FC3C-45E8-B54B-7FA38A1468B7}"/>
                </a:ext>
              </a:extLst>
            </p:cNvPr>
            <p:cNvSpPr txBox="1"/>
            <p:nvPr/>
          </p:nvSpPr>
          <p:spPr>
            <a:xfrm>
              <a:off x="4381500" y="4979566"/>
              <a:ext cx="12927725" cy="2462213"/>
            </a:xfrm>
            <a:prstGeom prst="rect">
              <a:avLst/>
            </a:prstGeom>
            <a:noFill/>
          </p:spPr>
          <p:txBody>
            <a:bodyPr wrap="square">
              <a:spAutoFit/>
            </a:bodyPr>
            <a:lstStyle/>
            <a:p>
              <a:pPr marL="457200" indent="-457200">
                <a:spcAft>
                  <a:spcPts val="2400"/>
                </a:spcAft>
                <a:buBlip>
                  <a:blip r:embed="rId3"/>
                </a:buBlip>
              </a:pPr>
              <a:r>
                <a:rPr lang="en-US"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Period longer than four weeks advisable</a:t>
              </a:r>
            </a:p>
            <a:p>
              <a:pPr marL="1371600" lvl="2"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If surveillance performance targets not met</a:t>
              </a:r>
            </a:p>
            <a:p>
              <a:pPr lvl="2">
                <a:spcAft>
                  <a:spcPts val="1200"/>
                </a:spcAft>
                <a:buClr>
                  <a:srgbClr val="009999"/>
                </a:buClr>
              </a:pPr>
              <a:r>
                <a:rPr lang="en-US" sz="2800" dirty="0">
                  <a:solidFill>
                    <a:prstClr val="black"/>
                  </a:solidFill>
                  <a:latin typeface="Atkinson Hyperlegible Bold" panose="020B0604020202020204" charset="0"/>
                </a:rPr>
                <a:t>    or</a:t>
              </a:r>
              <a:r>
                <a:rPr lang="en-US" sz="2800" dirty="0">
                  <a:solidFill>
                    <a:prstClr val="black"/>
                  </a:solidFill>
                  <a:latin typeface="Atkinson Hyperlegible" panose="020B0604020202020204" charset="0"/>
                </a:rPr>
                <a:t> </a:t>
              </a:r>
            </a:p>
            <a:p>
              <a:pPr marL="1371600" lvl="2"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If testing lacks reliability</a:t>
              </a:r>
            </a:p>
          </p:txBody>
        </p:sp>
        <p:pic>
          <p:nvPicPr>
            <p:cNvPr id="5" name="Picture 4">
              <a:extLst>
                <a:ext uri="{FF2B5EF4-FFF2-40B4-BE49-F238E27FC236}">
                  <a16:creationId xmlns:a16="http://schemas.microsoft.com/office/drawing/2014/main" id="{9E3ADE28-40F6-172D-1230-FD3397DC4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2039" y="5456722"/>
              <a:ext cx="1370725" cy="1908112"/>
            </a:xfrm>
            <a:prstGeom prst="rect">
              <a:avLst/>
            </a:prstGeom>
          </p:spPr>
        </p:pic>
      </p:grpSp>
      <p:sp>
        <p:nvSpPr>
          <p:cNvPr id="7" name="Freeform 4">
            <a:extLst>
              <a:ext uri="{FF2B5EF4-FFF2-40B4-BE49-F238E27FC236}">
                <a16:creationId xmlns:a16="http://schemas.microsoft.com/office/drawing/2014/main" id="{E2D011D4-0F2B-44F5-96D1-25371A9D4AE8}"/>
              </a:ext>
            </a:extLst>
          </p:cNvPr>
          <p:cNvSpPr/>
          <p:nvPr/>
        </p:nvSpPr>
        <p:spPr>
          <a:xfrm>
            <a:off x="1900463" y="2474024"/>
            <a:ext cx="14870022" cy="141918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457200" marR="0" lvl="0" indent="-457200" algn="l" defTabSz="914400" rtl="0" eaLnBrk="1" fontAlgn="auto" latinLnBrk="0" hangingPunct="1">
              <a:lnSpc>
                <a:spcPct val="100000"/>
              </a:lnSpc>
              <a:spcBef>
                <a:spcPts val="0"/>
              </a:spcBef>
              <a:spcAft>
                <a:spcPts val="1800"/>
              </a:spcAft>
              <a:buClr>
                <a:srgbClr val="008080"/>
              </a:buClr>
              <a:buSzTx/>
              <a:buBlip>
                <a:blip r:embed="rId5"/>
              </a:buBlip>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sp>
        <p:nvSpPr>
          <p:cNvPr id="3" name="Freeform 8">
            <a:extLst>
              <a:ext uri="{FF2B5EF4-FFF2-40B4-BE49-F238E27FC236}">
                <a16:creationId xmlns:a16="http://schemas.microsoft.com/office/drawing/2014/main" id="{D18B61B7-80B1-95F9-5507-6947E444FEC2}"/>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6984831" y="3499330"/>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12" name="TextBox 11">
            <a:extLst>
              <a:ext uri="{FF2B5EF4-FFF2-40B4-BE49-F238E27FC236}">
                <a16:creationId xmlns:a16="http://schemas.microsoft.com/office/drawing/2014/main" id="{03653805-1847-1A34-53FE-DC6C1C7200C8}"/>
              </a:ext>
            </a:extLst>
          </p:cNvPr>
          <p:cNvSpPr txBox="1"/>
          <p:nvPr/>
        </p:nvSpPr>
        <p:spPr>
          <a:xfrm>
            <a:off x="754344" y="484569"/>
            <a:ext cx="11822368"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End of outbreak</a:t>
            </a:r>
          </a:p>
        </p:txBody>
      </p:sp>
      <p:sp>
        <p:nvSpPr>
          <p:cNvPr id="6" name="TextBox 5">
            <a:extLst>
              <a:ext uri="{FF2B5EF4-FFF2-40B4-BE49-F238E27FC236}">
                <a16:creationId xmlns:a16="http://schemas.microsoft.com/office/drawing/2014/main" id="{A10FF32F-4309-4B9F-587B-497EB12B80D2}"/>
              </a:ext>
            </a:extLst>
          </p:cNvPr>
          <p:cNvSpPr txBox="1"/>
          <p:nvPr/>
        </p:nvSpPr>
        <p:spPr>
          <a:xfrm>
            <a:off x="2091938" y="2668089"/>
            <a:ext cx="14487072" cy="1031051"/>
          </a:xfrm>
          <a:prstGeom prst="rect">
            <a:avLst/>
          </a:prstGeom>
          <a:noFill/>
        </p:spPr>
        <p:txBody>
          <a:bodyPr wrap="square">
            <a:spAutoFit/>
          </a:bodyPr>
          <a:lstStyle/>
          <a:p>
            <a:pPr algn="ctr">
              <a:spcAft>
                <a:spcPts val="600"/>
              </a:spcAft>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 probable or confirmed outbreak is over when, for a minimum of</a:t>
            </a:r>
          </a:p>
          <a:p>
            <a:pPr algn="ct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4 consecutive weeks, all suspected cases tested negative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RDT</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culture, or PCR)</a:t>
            </a:r>
          </a:p>
        </p:txBody>
      </p:sp>
      <p:sp>
        <p:nvSpPr>
          <p:cNvPr id="4" name="Slide Number Placeholder 3">
            <a:extLst>
              <a:ext uri="{FF2B5EF4-FFF2-40B4-BE49-F238E27FC236}">
                <a16:creationId xmlns:a16="http://schemas.microsoft.com/office/drawing/2014/main" id="{F100A773-17F1-BB81-4138-A773D30F35C9}"/>
              </a:ext>
            </a:extLst>
          </p:cNvPr>
          <p:cNvSpPr>
            <a:spLocks noGrp="1"/>
          </p:cNvSpPr>
          <p:nvPr>
            <p:ph type="sldNum" sz="quarter" idx="12"/>
          </p:nvPr>
        </p:nvSpPr>
        <p:spPr>
          <a:xfrm>
            <a:off x="15512210" y="9661024"/>
            <a:ext cx="2133600" cy="365125"/>
          </a:xfrm>
        </p:spPr>
        <p:txBody>
          <a:bodyPr/>
          <a:lstStyle/>
          <a:p>
            <a:fld id="{B6F15528-21DE-4FAA-801E-634DDDAF4B2B}" type="slidenum">
              <a:rPr lang="en-US" smtClean="0"/>
              <a:pPr/>
              <a:t>47</a:t>
            </a:fld>
            <a:endParaRPr lang="en-US" dirty="0"/>
          </a:p>
        </p:txBody>
      </p:sp>
    </p:spTree>
    <p:extLst>
      <p:ext uri="{BB962C8B-B14F-4D97-AF65-F5344CB8AC3E}">
        <p14:creationId xmlns:p14="http://schemas.microsoft.com/office/powerpoint/2010/main" val="40910210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03653805-1847-1A34-53FE-DC6C1C7200C8}"/>
              </a:ext>
            </a:extLst>
          </p:cNvPr>
          <p:cNvSpPr txBox="1"/>
          <p:nvPr/>
        </p:nvSpPr>
        <p:spPr>
          <a:xfrm>
            <a:off x="676110" y="445762"/>
            <a:ext cx="11822368"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Adaptive surveillance</a:t>
            </a:r>
          </a:p>
        </p:txBody>
      </p:sp>
      <p:sp>
        <p:nvSpPr>
          <p:cNvPr id="11" name="Freeform 4">
            <a:extLst>
              <a:ext uri="{FF2B5EF4-FFF2-40B4-BE49-F238E27FC236}">
                <a16:creationId xmlns:a16="http://schemas.microsoft.com/office/drawing/2014/main" id="{4FFB5085-15CA-435E-9AC7-05CFA96AA81F}"/>
              </a:ext>
            </a:extLst>
          </p:cNvPr>
          <p:cNvSpPr/>
          <p:nvPr/>
        </p:nvSpPr>
        <p:spPr>
          <a:xfrm>
            <a:off x="1890611" y="3308104"/>
            <a:ext cx="14589674" cy="84786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pic>
        <p:nvPicPr>
          <p:cNvPr id="13" name="Picture 12">
            <a:extLst>
              <a:ext uri="{FF2B5EF4-FFF2-40B4-BE49-F238E27FC236}">
                <a16:creationId xmlns:a16="http://schemas.microsoft.com/office/drawing/2014/main" id="{044CE0AF-F7A8-AFD2-4695-45C07A617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4567" y="5003751"/>
            <a:ext cx="3241633" cy="3363500"/>
          </a:xfrm>
          <a:prstGeom prst="rect">
            <a:avLst/>
          </a:prstGeom>
        </p:spPr>
      </p:pic>
      <p:sp>
        <p:nvSpPr>
          <p:cNvPr id="14" name="TextBox 13">
            <a:extLst>
              <a:ext uri="{FF2B5EF4-FFF2-40B4-BE49-F238E27FC236}">
                <a16:creationId xmlns:a16="http://schemas.microsoft.com/office/drawing/2014/main" id="{DC95DBEA-A1C4-4EF3-44B8-C376B161C947}"/>
              </a:ext>
            </a:extLst>
          </p:cNvPr>
          <p:cNvSpPr txBox="1"/>
          <p:nvPr/>
        </p:nvSpPr>
        <p:spPr>
          <a:xfrm>
            <a:off x="4762500" y="5003751"/>
            <a:ext cx="14583103" cy="523220"/>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
                <a:srgbClr val="009999"/>
              </a:buClr>
              <a:buSzTx/>
              <a:buFontTx/>
              <a:buBlip>
                <a:blip r:embed="rId4"/>
              </a:buBlip>
              <a:tabLst/>
              <a:defRPr/>
            </a:pPr>
            <a:r>
              <a:rPr kumimoji="0" lang="en-US" sz="2800" b="0" i="0" u="none" strike="noStrike" kern="1200" cap="none" spc="0" normalizeH="0" baseline="0" noProof="0" dirty="0">
                <a:ln>
                  <a:noFill/>
                </a:ln>
                <a:solidFill>
                  <a:srgbClr val="1B9B91"/>
                </a:solidFill>
                <a:effectLst/>
                <a:uLnTx/>
                <a:uFillTx/>
                <a:latin typeface="Atkinson Hyperlegible Bold" panose="020B0604020202020204" charset="0"/>
                <a:ea typeface="+mn-ea"/>
                <a:cs typeface="+mn-cs"/>
              </a:rPr>
              <a:t>Inform and train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surveillance stakeholders</a:t>
            </a:r>
          </a:p>
        </p:txBody>
      </p:sp>
      <p:sp>
        <p:nvSpPr>
          <p:cNvPr id="18" name="TextBox 17">
            <a:extLst>
              <a:ext uri="{FF2B5EF4-FFF2-40B4-BE49-F238E27FC236}">
                <a16:creationId xmlns:a16="http://schemas.microsoft.com/office/drawing/2014/main" id="{B98C0AB7-93B6-1981-6615-1A63FAB51429}"/>
              </a:ext>
            </a:extLst>
          </p:cNvPr>
          <p:cNvSpPr txBox="1"/>
          <p:nvPr/>
        </p:nvSpPr>
        <p:spPr>
          <a:xfrm>
            <a:off x="1807715" y="3470426"/>
            <a:ext cx="146725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S</a:t>
            </a:r>
            <a:r>
              <a:rPr kumimoji="0" lang="en-US" sz="28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urveillance</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strategies adapted</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for the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early detection of an outbreak</a:t>
            </a:r>
          </a:p>
        </p:txBody>
      </p:sp>
      <p:sp>
        <p:nvSpPr>
          <p:cNvPr id="19" name="TextBox 18">
            <a:extLst>
              <a:ext uri="{FF2B5EF4-FFF2-40B4-BE49-F238E27FC236}">
                <a16:creationId xmlns:a16="http://schemas.microsoft.com/office/drawing/2014/main" id="{DDB359AA-B31B-4972-A10A-B1F3FDDBDB8C}"/>
              </a:ext>
            </a:extLst>
          </p:cNvPr>
          <p:cNvSpPr txBox="1"/>
          <p:nvPr/>
        </p:nvSpPr>
        <p:spPr>
          <a:xfrm>
            <a:off x="5676756" y="5753100"/>
            <a:ext cx="10766677" cy="1538883"/>
          </a:xfrm>
          <a:prstGeom prst="rect">
            <a:avLst/>
          </a:prstGeom>
          <a:noFill/>
        </p:spPr>
        <p:txBody>
          <a:bodyPr wrap="square">
            <a:spAutoFit/>
          </a:bodyPr>
          <a:lstStyle/>
          <a:p>
            <a:pPr marL="914400" lvl="1" indent="-457200">
              <a:spcAft>
                <a:spcPts val="600"/>
              </a:spcAft>
              <a:buClr>
                <a:srgbClr val="209D94"/>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Health facility workers</a:t>
            </a:r>
          </a:p>
          <a:p>
            <a:pPr marL="914400" lvl="1" indent="-457200">
              <a:spcAft>
                <a:spcPts val="600"/>
              </a:spcAft>
              <a:buClr>
                <a:srgbClr val="209D94"/>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Community health workers / volunteers</a:t>
            </a:r>
          </a:p>
          <a:p>
            <a:pPr marL="914400" lvl="1" indent="-457200">
              <a:spcAft>
                <a:spcPts val="600"/>
              </a:spcAft>
              <a:buClr>
                <a:srgbClr val="209D94"/>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Laboratories</a:t>
            </a:r>
          </a:p>
        </p:txBody>
      </p:sp>
      <p:grpSp>
        <p:nvGrpSpPr>
          <p:cNvPr id="20" name="Group 19">
            <a:extLst>
              <a:ext uri="{FF2B5EF4-FFF2-40B4-BE49-F238E27FC236}">
                <a16:creationId xmlns:a16="http://schemas.microsoft.com/office/drawing/2014/main" id="{378BC8A5-152A-9A05-011A-3F04DE880814}"/>
              </a:ext>
            </a:extLst>
          </p:cNvPr>
          <p:cNvGrpSpPr/>
          <p:nvPr/>
        </p:nvGrpSpPr>
        <p:grpSpPr>
          <a:xfrm>
            <a:off x="5433582" y="7518112"/>
            <a:ext cx="11781071" cy="993691"/>
            <a:chOff x="5433582" y="7518112"/>
            <a:chExt cx="11781071" cy="993691"/>
          </a:xfrm>
        </p:grpSpPr>
        <p:sp>
          <p:nvSpPr>
            <p:cNvPr id="21" name="TextBox 20">
              <a:extLst>
                <a:ext uri="{FF2B5EF4-FFF2-40B4-BE49-F238E27FC236}">
                  <a16:creationId xmlns:a16="http://schemas.microsoft.com/office/drawing/2014/main" id="{C28B8A41-245C-969D-AC4A-618C00E8EA34}"/>
                </a:ext>
              </a:extLst>
            </p:cNvPr>
            <p:cNvSpPr txBox="1"/>
            <p:nvPr/>
          </p:nvSpPr>
          <p:spPr>
            <a:xfrm>
              <a:off x="6447975" y="7518112"/>
              <a:ext cx="10766678"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about surveillance for early detection in Module 3</a:t>
              </a:r>
            </a:p>
          </p:txBody>
        </p:sp>
        <p:pic>
          <p:nvPicPr>
            <p:cNvPr id="22" name="Graphic 21" descr="Information with solid fill">
              <a:extLst>
                <a:ext uri="{FF2B5EF4-FFF2-40B4-BE49-F238E27FC236}">
                  <a16:creationId xmlns:a16="http://schemas.microsoft.com/office/drawing/2014/main" id="{A2DDE6B2-9525-74BF-F63C-30093A56B5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3582" y="7518112"/>
              <a:ext cx="1014393" cy="993691"/>
            </a:xfrm>
            <a:prstGeom prst="rect">
              <a:avLst/>
            </a:prstGeom>
          </p:spPr>
        </p:pic>
      </p:grpSp>
      <p:pic>
        <p:nvPicPr>
          <p:cNvPr id="23" name="Picture 22">
            <a:extLst>
              <a:ext uri="{FF2B5EF4-FFF2-40B4-BE49-F238E27FC236}">
                <a16:creationId xmlns:a16="http://schemas.microsoft.com/office/drawing/2014/main" id="{E8D693AC-AFFD-77FB-C23B-28B8CF5519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4603" y="1780584"/>
            <a:ext cx="5154972" cy="1081861"/>
          </a:xfrm>
          <a:prstGeom prst="rect">
            <a:avLst/>
          </a:prstGeom>
        </p:spPr>
      </p:pic>
      <p:sp>
        <p:nvSpPr>
          <p:cNvPr id="24" name="TextBox 23">
            <a:extLst>
              <a:ext uri="{FF2B5EF4-FFF2-40B4-BE49-F238E27FC236}">
                <a16:creationId xmlns:a16="http://schemas.microsoft.com/office/drawing/2014/main" id="{803A8774-07C5-E12B-E22D-053D664BBCF9}"/>
              </a:ext>
            </a:extLst>
          </p:cNvPr>
          <p:cNvSpPr txBox="1"/>
          <p:nvPr/>
        </p:nvSpPr>
        <p:spPr>
          <a:xfrm>
            <a:off x="1890611" y="2038457"/>
            <a:ext cx="4482956" cy="584775"/>
          </a:xfrm>
          <a:prstGeom prst="rect">
            <a:avLst/>
          </a:prstGeom>
          <a:noFill/>
        </p:spPr>
        <p:txBody>
          <a:bodyPr wrap="square" rtlCol="0">
            <a:spAutoFit/>
          </a:bodyPr>
          <a:lstStyle/>
          <a:p>
            <a:pPr algn="ctr"/>
            <a:r>
              <a:rPr lang="en-US" sz="3200" dirty="0">
                <a:latin typeface="ADLaM Display" panose="02010000000000000000" pitchFamily="2" charset="0"/>
                <a:ea typeface="ADLaM Display" panose="02010000000000000000" pitchFamily="2" charset="0"/>
                <a:cs typeface="ADLaM Display" panose="02010000000000000000" pitchFamily="2" charset="0"/>
              </a:rPr>
              <a:t>End of outbreak</a:t>
            </a:r>
          </a:p>
        </p:txBody>
      </p:sp>
      <p:sp>
        <p:nvSpPr>
          <p:cNvPr id="2" name="Slide Number Placeholder 1">
            <a:extLst>
              <a:ext uri="{FF2B5EF4-FFF2-40B4-BE49-F238E27FC236}">
                <a16:creationId xmlns:a16="http://schemas.microsoft.com/office/drawing/2014/main" id="{7DF64016-EE96-C810-8123-847991DE0F91}"/>
              </a:ext>
            </a:extLst>
          </p:cNvPr>
          <p:cNvSpPr>
            <a:spLocks noGrp="1"/>
          </p:cNvSpPr>
          <p:nvPr>
            <p:ph type="sldNum" sz="quarter" idx="12"/>
          </p:nvPr>
        </p:nvSpPr>
        <p:spPr>
          <a:xfrm>
            <a:off x="15413485" y="9612898"/>
            <a:ext cx="2133600" cy="365125"/>
          </a:xfrm>
        </p:spPr>
        <p:txBody>
          <a:bodyPr/>
          <a:lstStyle/>
          <a:p>
            <a:fld id="{B6F15528-21DE-4FAA-801E-634DDDAF4B2B}" type="slidenum">
              <a:rPr lang="en-US" smtClean="0"/>
              <a:pPr/>
              <a:t>48</a:t>
            </a:fld>
            <a:endParaRPr lang="en-US" dirty="0"/>
          </a:p>
        </p:txBody>
      </p:sp>
    </p:spTree>
    <p:extLst>
      <p:ext uri="{BB962C8B-B14F-4D97-AF65-F5344CB8AC3E}">
        <p14:creationId xmlns:p14="http://schemas.microsoft.com/office/powerpoint/2010/main" val="3449955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88DC08-1BC1-8752-0E5E-EB39543856EB}"/>
              </a:ext>
            </a:extLst>
          </p:cNvPr>
          <p:cNvSpPr/>
          <p:nvPr/>
        </p:nvSpPr>
        <p:spPr>
          <a:xfrm>
            <a:off x="-473546" y="-292186"/>
            <a:ext cx="9617546" cy="1696391"/>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10">
            <a:extLst>
              <a:ext uri="{FF2B5EF4-FFF2-40B4-BE49-F238E27FC236}">
                <a16:creationId xmlns:a16="http://schemas.microsoft.com/office/drawing/2014/main" id="{E964470A-6613-002E-EBAF-4E3B8CC7D6AA}"/>
              </a:ext>
            </a:extLst>
          </p:cNvPr>
          <p:cNvSpPr txBox="1"/>
          <p:nvPr/>
        </p:nvSpPr>
        <p:spPr>
          <a:xfrm>
            <a:off x="881743" y="525006"/>
            <a:ext cx="11314889"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Wrap up</a:t>
            </a:r>
          </a:p>
        </p:txBody>
      </p:sp>
      <p:grpSp>
        <p:nvGrpSpPr>
          <p:cNvPr id="22" name="Group 21">
            <a:extLst>
              <a:ext uri="{FF2B5EF4-FFF2-40B4-BE49-F238E27FC236}">
                <a16:creationId xmlns:a16="http://schemas.microsoft.com/office/drawing/2014/main" id="{30EE7606-8A7D-B6A5-B461-2A13B8730210}"/>
              </a:ext>
            </a:extLst>
          </p:cNvPr>
          <p:cNvGrpSpPr/>
          <p:nvPr/>
        </p:nvGrpSpPr>
        <p:grpSpPr>
          <a:xfrm>
            <a:off x="-68143" y="3389340"/>
            <a:ext cx="3707912" cy="6372654"/>
            <a:chOff x="-68143" y="3389340"/>
            <a:chExt cx="3707912" cy="6372654"/>
          </a:xfrm>
        </p:grpSpPr>
        <p:pic>
          <p:nvPicPr>
            <p:cNvPr id="25" name="Picture 24">
              <a:extLst>
                <a:ext uri="{FF2B5EF4-FFF2-40B4-BE49-F238E27FC236}">
                  <a16:creationId xmlns:a16="http://schemas.microsoft.com/office/drawing/2014/main" id="{39E90ED8-3248-87B0-0761-A1F6C4E48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43" y="5180630"/>
              <a:ext cx="3707912" cy="1640038"/>
            </a:xfrm>
            <a:prstGeom prst="rect">
              <a:avLst/>
            </a:prstGeom>
          </p:spPr>
        </p:pic>
        <p:sp>
          <p:nvSpPr>
            <p:cNvPr id="7" name="Rectangle 6">
              <a:extLst>
                <a:ext uri="{FF2B5EF4-FFF2-40B4-BE49-F238E27FC236}">
                  <a16:creationId xmlns:a16="http://schemas.microsoft.com/office/drawing/2014/main" id="{205B7EA4-62BB-7AE0-9067-1F4DE68EE5C5}"/>
                </a:ext>
              </a:extLst>
            </p:cNvPr>
            <p:cNvSpPr/>
            <p:nvPr/>
          </p:nvSpPr>
          <p:spPr>
            <a:xfrm>
              <a:off x="256489" y="3389340"/>
              <a:ext cx="3383280" cy="1502765"/>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Oversee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reporting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and testing</a:t>
              </a:r>
            </a:p>
          </p:txBody>
        </p:sp>
        <p:sp>
          <p:nvSpPr>
            <p:cNvPr id="33" name="Rectangle 32">
              <a:extLst>
                <a:ext uri="{FF2B5EF4-FFF2-40B4-BE49-F238E27FC236}">
                  <a16:creationId xmlns:a16="http://schemas.microsoft.com/office/drawing/2014/main" id="{DB776CC9-700A-8BC3-2877-336F651AF1EB}"/>
                </a:ext>
              </a:extLst>
            </p:cNvPr>
            <p:cNvSpPr/>
            <p:nvPr/>
          </p:nvSpPr>
          <p:spPr>
            <a:xfrm>
              <a:off x="193793" y="6868482"/>
              <a:ext cx="3383280" cy="2893512"/>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DB9EFAEF-50A1-2A5B-F27D-2627B8DDA65B}"/>
                </a:ext>
              </a:extLst>
            </p:cNvPr>
            <p:cNvSpPr txBox="1"/>
            <p:nvPr/>
          </p:nvSpPr>
          <p:spPr>
            <a:xfrm>
              <a:off x="262270" y="7073330"/>
              <a:ext cx="3246326" cy="2492990"/>
            </a:xfrm>
            <a:prstGeom prst="rect">
              <a:avLst/>
            </a:prstGeom>
            <a:noFill/>
          </p:spPr>
          <p:txBody>
            <a:bodyPr wrap="square" rtlCol="0">
              <a:spAutoFit/>
            </a:bodyPr>
            <a:lstStyle/>
            <a:p>
              <a:pPr lvl="0" algn="ctr">
                <a:defRPr/>
              </a:pPr>
              <a:r>
                <a:rPr lang="en-US" sz="2600" kern="100" dirty="0">
                  <a:solidFill>
                    <a:srgbClr val="1B9B91"/>
                  </a:solidFill>
                  <a:latin typeface="Atkinson Hyperlegible Bold" panose="020B0604020202020204" charset="0"/>
                  <a:cs typeface="Times New Roman" panose="02020603050405020304" pitchFamily="18" charset="0"/>
                </a:rPr>
                <a:t>Monitor </a:t>
              </a:r>
              <a:r>
                <a:rPr lang="en-US" sz="2600" kern="100" dirty="0">
                  <a:solidFill>
                    <a:prstClr val="black"/>
                  </a:solidFill>
                  <a:latin typeface="Atkinson Hyperlegible" panose="020B0604020202020204" charset="0"/>
                  <a:cs typeface="Times New Roman" panose="02020603050405020304" pitchFamily="18" charset="0"/>
                </a:rPr>
                <a:t>that suspected cases are </a:t>
              </a:r>
              <a:r>
                <a:rPr lang="en-US" sz="2600" kern="100" dirty="0">
                  <a:solidFill>
                    <a:srgbClr val="1B9B91"/>
                  </a:solidFill>
                  <a:latin typeface="Atkinson Hyperlegible Bold" panose="020B0604020202020204" charset="0"/>
                  <a:cs typeface="Times New Roman" panose="02020603050405020304" pitchFamily="18" charset="0"/>
                </a:rPr>
                <a:t>reported weekly </a:t>
              </a:r>
              <a:r>
                <a:rPr lang="en-US" sz="2600" kern="100" dirty="0">
                  <a:solidFill>
                    <a:prstClr val="black"/>
                  </a:solidFill>
                  <a:latin typeface="Atkinson Hyperlegible" panose="020B0604020202020204" charset="0"/>
                  <a:cs typeface="Times New Roman" panose="02020603050405020304" pitchFamily="18" charset="0"/>
                </a:rPr>
                <a:t>and a </a:t>
              </a:r>
              <a:r>
                <a:rPr lang="en-US" sz="2600" kern="100" dirty="0">
                  <a:solidFill>
                    <a:srgbClr val="1B9B91"/>
                  </a:solidFill>
                  <a:latin typeface="Atkinson Hyperlegible Bold" panose="020B0604020202020204" charset="0"/>
                  <a:cs typeface="Times New Roman" panose="02020603050405020304" pitchFamily="18" charset="0"/>
                </a:rPr>
                <a:t>subset </a:t>
              </a:r>
              <a:r>
                <a:rPr lang="en-US" sz="2600" kern="100" dirty="0">
                  <a:solidFill>
                    <a:prstClr val="black"/>
                  </a:solidFill>
                  <a:latin typeface="Atkinson Hyperlegible" panose="020B0604020202020204" charset="0"/>
                  <a:cs typeface="Times New Roman" panose="02020603050405020304" pitchFamily="18" charset="0"/>
                </a:rPr>
                <a:t>of</a:t>
              </a:r>
              <a:r>
                <a:rPr lang="en-US" sz="2600" kern="100" dirty="0">
                  <a:solidFill>
                    <a:prstClr val="black"/>
                  </a:solidFill>
                  <a:latin typeface="Atkinson Hyperlegible Bold" panose="020B0604020202020204" charset="0"/>
                  <a:cs typeface="Times New Roman" panose="02020603050405020304" pitchFamily="18" charset="0"/>
                </a:rPr>
                <a:t> </a:t>
              </a:r>
              <a:r>
                <a:rPr lang="en-US" sz="2600" kern="100" dirty="0">
                  <a:solidFill>
                    <a:prstClr val="black"/>
                  </a:solidFill>
                  <a:latin typeface="Atkinson Hyperlegible" panose="020B0604020202020204" charset="0"/>
                  <a:cs typeface="Times New Roman" panose="02020603050405020304" pitchFamily="18" charset="0"/>
                </a:rPr>
                <a:t>suspected cases are</a:t>
              </a:r>
              <a:r>
                <a:rPr lang="en-US" sz="2600" kern="100" dirty="0">
                  <a:solidFill>
                    <a:srgbClr val="1B9B91"/>
                  </a:solidFill>
                  <a:latin typeface="Atkinson Hyperlegible Bold" panose="020B0604020202020204" charset="0"/>
                  <a:cs typeface="Times New Roman" panose="02020603050405020304" pitchFamily="18" charset="0"/>
                </a:rPr>
                <a:t> tested</a:t>
              </a:r>
            </a:p>
          </p:txBody>
        </p:sp>
      </p:grpSp>
      <p:grpSp>
        <p:nvGrpSpPr>
          <p:cNvPr id="24" name="Group 23">
            <a:extLst>
              <a:ext uri="{FF2B5EF4-FFF2-40B4-BE49-F238E27FC236}">
                <a16:creationId xmlns:a16="http://schemas.microsoft.com/office/drawing/2014/main" id="{CE085373-A819-2359-380E-8FE2BD623B87}"/>
              </a:ext>
            </a:extLst>
          </p:cNvPr>
          <p:cNvGrpSpPr/>
          <p:nvPr/>
        </p:nvGrpSpPr>
        <p:grpSpPr>
          <a:xfrm>
            <a:off x="3565611" y="3389340"/>
            <a:ext cx="3772895" cy="6372654"/>
            <a:chOff x="3565611" y="3389340"/>
            <a:chExt cx="3772895" cy="6372654"/>
          </a:xfrm>
        </p:grpSpPr>
        <p:pic>
          <p:nvPicPr>
            <p:cNvPr id="9" name="Picture 8">
              <a:extLst>
                <a:ext uri="{FF2B5EF4-FFF2-40B4-BE49-F238E27FC236}">
                  <a16:creationId xmlns:a16="http://schemas.microsoft.com/office/drawing/2014/main" id="{7D1D2855-37B9-6A7C-5896-59520BA46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5611" y="5030332"/>
              <a:ext cx="3772895" cy="1908641"/>
            </a:xfrm>
            <a:prstGeom prst="rect">
              <a:avLst/>
            </a:prstGeom>
          </p:spPr>
        </p:pic>
        <p:sp>
          <p:nvSpPr>
            <p:cNvPr id="10" name="Rectangle 9">
              <a:extLst>
                <a:ext uri="{FF2B5EF4-FFF2-40B4-BE49-F238E27FC236}">
                  <a16:creationId xmlns:a16="http://schemas.microsoft.com/office/drawing/2014/main" id="{29C95611-8B26-1967-D092-E5434629D350}"/>
                </a:ext>
              </a:extLst>
            </p:cNvPr>
            <p:cNvSpPr/>
            <p:nvPr/>
          </p:nvSpPr>
          <p:spPr>
            <a:xfrm>
              <a:off x="3872544" y="3389340"/>
              <a:ext cx="3383280" cy="1486522"/>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3000" b="1" dirty="0">
                  <a:solidFill>
                    <a:prstClr val="white"/>
                  </a:solidFill>
                  <a:latin typeface="Cavolini" panose="03000502040302020204" pitchFamily="66" charset="0"/>
                  <a:cs typeface="Cavolini" panose="03000502040302020204" pitchFamily="66" charset="0"/>
                </a:rPr>
                <a:t>Transmit, analyze, interpret data</a:t>
              </a:r>
            </a:p>
          </p:txBody>
        </p:sp>
        <p:sp>
          <p:nvSpPr>
            <p:cNvPr id="34" name="Rectangle 33">
              <a:extLst>
                <a:ext uri="{FF2B5EF4-FFF2-40B4-BE49-F238E27FC236}">
                  <a16:creationId xmlns:a16="http://schemas.microsoft.com/office/drawing/2014/main" id="{8FA52255-CA20-7679-A9F9-E6DCA1D504F1}"/>
                </a:ext>
              </a:extLst>
            </p:cNvPr>
            <p:cNvSpPr/>
            <p:nvPr/>
          </p:nvSpPr>
          <p:spPr>
            <a:xfrm>
              <a:off x="3872544" y="6868894"/>
              <a:ext cx="3383280" cy="2893100"/>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394E0066-4D4E-77FC-F618-8A9995039798}"/>
                </a:ext>
              </a:extLst>
            </p:cNvPr>
            <p:cNvSpPr txBox="1"/>
            <p:nvPr/>
          </p:nvSpPr>
          <p:spPr>
            <a:xfrm>
              <a:off x="3872544" y="7038286"/>
              <a:ext cx="3292010" cy="2492990"/>
            </a:xfrm>
            <a:prstGeom prst="rect">
              <a:avLst/>
            </a:prstGeom>
            <a:noFill/>
          </p:spPr>
          <p:txBody>
            <a:bodyPr wrap="square" rtlCol="0">
              <a:spAutoFit/>
            </a:bodyPr>
            <a:lstStyle/>
            <a:p>
              <a:pPr lvl="0" algn="ctr">
                <a:defRPr/>
              </a:pPr>
              <a:r>
                <a:rPr lang="en-US" sz="2600" kern="100" dirty="0">
                  <a:solidFill>
                    <a:srgbClr val="1B9B91"/>
                  </a:solidFill>
                  <a:latin typeface="Atkinson Hyperlegible Bold" panose="020B0604020202020204" charset="0"/>
                  <a:cs typeface="Times New Roman" panose="02020603050405020304" pitchFamily="18" charset="0"/>
                </a:rPr>
                <a:t>Analyze </a:t>
              </a:r>
              <a:r>
                <a:rPr lang="en-US" sz="2600" kern="100" dirty="0">
                  <a:solidFill>
                    <a:prstClr val="black"/>
                  </a:solidFill>
                  <a:latin typeface="Atkinson Hyperlegible" panose="020B0604020202020204" charset="0"/>
                  <a:cs typeface="Times New Roman" panose="02020603050405020304" pitchFamily="18" charset="0"/>
                </a:rPr>
                <a:t>the reported </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data and test results on a </a:t>
              </a:r>
              <a:r>
                <a:rPr lang="en-US" sz="2600" kern="100" dirty="0">
                  <a:solidFill>
                    <a:srgbClr val="1B9B91"/>
                  </a:solidFill>
                  <a:latin typeface="Atkinson Hyperlegible Bold" panose="020B0604020202020204" charset="0"/>
                  <a:cs typeface="Times New Roman" panose="02020603050405020304" pitchFamily="18" charset="0"/>
                </a:rPr>
                <a:t>weekly</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 </a:t>
              </a:r>
              <a:r>
                <a:rPr lang="en-US" sz="2600" kern="100" dirty="0">
                  <a:solidFill>
                    <a:prstClr val="black"/>
                  </a:solidFill>
                  <a:latin typeface="Atkinson Hyperlegible" panose="020B0604020202020204" charset="0"/>
                  <a:cs typeface="Times New Roman" panose="02020603050405020304" pitchFamily="18" charset="0"/>
                </a:rPr>
                <a:t>basis and interpret the outbreak dynamics</a:t>
              </a:r>
            </a:p>
          </p:txBody>
        </p:sp>
      </p:grpSp>
      <p:grpSp>
        <p:nvGrpSpPr>
          <p:cNvPr id="26" name="Group 25">
            <a:extLst>
              <a:ext uri="{FF2B5EF4-FFF2-40B4-BE49-F238E27FC236}">
                <a16:creationId xmlns:a16="http://schemas.microsoft.com/office/drawing/2014/main" id="{FE92D8D0-B29E-2120-530F-F691CE2BCF83}"/>
              </a:ext>
            </a:extLst>
          </p:cNvPr>
          <p:cNvGrpSpPr/>
          <p:nvPr/>
        </p:nvGrpSpPr>
        <p:grpSpPr>
          <a:xfrm>
            <a:off x="7522980" y="3390058"/>
            <a:ext cx="3389091" cy="6356411"/>
            <a:chOff x="7522980" y="3390058"/>
            <a:chExt cx="3389091" cy="6356411"/>
          </a:xfrm>
        </p:grpSpPr>
        <p:pic>
          <p:nvPicPr>
            <p:cNvPr id="23" name="Picture 22">
              <a:extLst>
                <a:ext uri="{FF2B5EF4-FFF2-40B4-BE49-F238E27FC236}">
                  <a16:creationId xmlns:a16="http://schemas.microsoft.com/office/drawing/2014/main" id="{F9A1CF3B-BEEC-5BA1-1F28-37C0E3CEC2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7086" y="4816604"/>
              <a:ext cx="2667864" cy="1882236"/>
            </a:xfrm>
            <a:prstGeom prst="rect">
              <a:avLst/>
            </a:prstGeom>
          </p:spPr>
        </p:pic>
        <p:sp>
          <p:nvSpPr>
            <p:cNvPr id="13" name="Rectangle 12">
              <a:extLst>
                <a:ext uri="{FF2B5EF4-FFF2-40B4-BE49-F238E27FC236}">
                  <a16:creationId xmlns:a16="http://schemas.microsoft.com/office/drawing/2014/main" id="{60161673-B4C3-DD5B-4EE6-DEC6B8A50813}"/>
                </a:ext>
              </a:extLst>
            </p:cNvPr>
            <p:cNvSpPr/>
            <p:nvPr/>
          </p:nvSpPr>
          <p:spPr>
            <a:xfrm>
              <a:off x="7528791" y="3390058"/>
              <a:ext cx="3383280" cy="1430581"/>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en-US" sz="3000" b="1" dirty="0">
                  <a:solidFill>
                    <a:prstClr val="white"/>
                  </a:solidFill>
                  <a:latin typeface="Cavolini" panose="03000502040302020204" pitchFamily="66" charset="0"/>
                  <a:cs typeface="Cavolini" panose="03000502040302020204" pitchFamily="66" charset="0"/>
                </a:rPr>
                <a:t>Disseminate outcomes</a:t>
              </a:r>
            </a:p>
          </p:txBody>
        </p:sp>
        <p:sp>
          <p:nvSpPr>
            <p:cNvPr id="35" name="Rectangle 34">
              <a:extLst>
                <a:ext uri="{FF2B5EF4-FFF2-40B4-BE49-F238E27FC236}">
                  <a16:creationId xmlns:a16="http://schemas.microsoft.com/office/drawing/2014/main" id="{E351ECAC-6C29-DEE9-DE54-0CDB5695E82B}"/>
                </a:ext>
              </a:extLst>
            </p:cNvPr>
            <p:cNvSpPr/>
            <p:nvPr/>
          </p:nvSpPr>
          <p:spPr>
            <a:xfrm>
              <a:off x="7522980" y="6924566"/>
              <a:ext cx="3383280" cy="2821903"/>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993DF9BE-B6FF-F909-9914-0FCDF1C5504D}"/>
                </a:ext>
              </a:extLst>
            </p:cNvPr>
            <p:cNvSpPr txBox="1"/>
            <p:nvPr/>
          </p:nvSpPr>
          <p:spPr>
            <a:xfrm>
              <a:off x="7822502" y="7256124"/>
              <a:ext cx="2739303" cy="2092881"/>
            </a:xfrm>
            <a:prstGeom prst="rect">
              <a:avLst/>
            </a:prstGeom>
            <a:noFill/>
          </p:spPr>
          <p:txBody>
            <a:bodyPr wrap="square" rtlCol="0">
              <a:spAutoFit/>
            </a:bodyPr>
            <a:lstStyle/>
            <a:p>
              <a:pPr lvl="0" algn="ctr">
                <a:defRPr/>
              </a:pPr>
              <a:r>
                <a:rPr lang="en-US" sz="2600" kern="100" dirty="0">
                  <a:solidFill>
                    <a:srgbClr val="1B9B91"/>
                  </a:solidFill>
                  <a:latin typeface="Atkinson Hyperlegible Bold" panose="020B0604020202020204" charset="0"/>
                  <a:cs typeface="Times New Roman" panose="02020603050405020304" pitchFamily="18" charset="0"/>
                </a:rPr>
                <a:t> Inform </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all stakeholders of the</a:t>
              </a:r>
              <a:r>
                <a:rPr kumimoji="0" lang="en-US" sz="2600" b="0" i="0" u="none" strike="noStrike" kern="100" cap="none" spc="0" normalizeH="0" noProof="0" dirty="0">
                  <a:ln>
                    <a:noFill/>
                  </a:ln>
                  <a:solidFill>
                    <a:prstClr val="black"/>
                  </a:solidFill>
                  <a:effectLst/>
                  <a:uLnTx/>
                  <a:uFillTx/>
                  <a:latin typeface="Atkinson Hyperlegible" panose="020B0604020202020204" charset="0"/>
                  <a:ea typeface="+mn-ea"/>
                  <a:cs typeface="Times New Roman" panose="02020603050405020304" pitchFamily="18" charset="0"/>
                </a:rPr>
                <a:t> cholera situation on a </a:t>
              </a:r>
              <a:r>
                <a:rPr lang="en-US" sz="2600" kern="100" dirty="0">
                  <a:solidFill>
                    <a:srgbClr val="1B9B91"/>
                  </a:solidFill>
                  <a:latin typeface="Atkinson Hyperlegible Bold" panose="020B0604020202020204" charset="0"/>
                  <a:cs typeface="Times New Roman" panose="02020603050405020304" pitchFamily="18" charset="0"/>
                </a:rPr>
                <a:t>weekly basis</a:t>
              </a:r>
            </a:p>
          </p:txBody>
        </p:sp>
      </p:grpSp>
      <p:grpSp>
        <p:nvGrpSpPr>
          <p:cNvPr id="27" name="Group 26">
            <a:extLst>
              <a:ext uri="{FF2B5EF4-FFF2-40B4-BE49-F238E27FC236}">
                <a16:creationId xmlns:a16="http://schemas.microsoft.com/office/drawing/2014/main" id="{7BDB9C6B-A07C-7AF4-1F9F-538A1C0AB6E4}"/>
              </a:ext>
            </a:extLst>
          </p:cNvPr>
          <p:cNvGrpSpPr/>
          <p:nvPr/>
        </p:nvGrpSpPr>
        <p:grpSpPr>
          <a:xfrm>
            <a:off x="11112789" y="3389340"/>
            <a:ext cx="3298264" cy="6356411"/>
            <a:chOff x="11112789" y="3389340"/>
            <a:chExt cx="3298264" cy="6356411"/>
          </a:xfrm>
        </p:grpSpPr>
        <p:pic>
          <p:nvPicPr>
            <p:cNvPr id="15" name="Picture 14">
              <a:extLst>
                <a:ext uri="{FF2B5EF4-FFF2-40B4-BE49-F238E27FC236}">
                  <a16:creationId xmlns:a16="http://schemas.microsoft.com/office/drawing/2014/main" id="{8F08EEE7-BEE3-D480-44B1-2940607653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0558" y="4948112"/>
              <a:ext cx="1943353" cy="1899185"/>
            </a:xfrm>
            <a:prstGeom prst="rect">
              <a:avLst/>
            </a:prstGeom>
          </p:spPr>
        </p:pic>
        <p:sp>
          <p:nvSpPr>
            <p:cNvPr id="18" name="Rectangle 17">
              <a:extLst>
                <a:ext uri="{FF2B5EF4-FFF2-40B4-BE49-F238E27FC236}">
                  <a16:creationId xmlns:a16="http://schemas.microsoft.com/office/drawing/2014/main" id="{39854DA2-9CEC-9813-0C7F-AB2121893D8A}"/>
                </a:ext>
              </a:extLst>
            </p:cNvPr>
            <p:cNvSpPr/>
            <p:nvPr/>
          </p:nvSpPr>
          <p:spPr>
            <a:xfrm>
              <a:off x="11251993" y="3389340"/>
              <a:ext cx="3159060" cy="1404942"/>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Cavolini" panose="03000502040302020204" pitchFamily="66" charset="0"/>
                  <a:cs typeface="Cavolini" panose="03000502040302020204" pitchFamily="66" charset="0"/>
                </a:rPr>
                <a:t>Respond</a:t>
              </a:r>
            </a:p>
          </p:txBody>
        </p:sp>
        <p:sp>
          <p:nvSpPr>
            <p:cNvPr id="36" name="Rectangle 35">
              <a:extLst>
                <a:ext uri="{FF2B5EF4-FFF2-40B4-BE49-F238E27FC236}">
                  <a16:creationId xmlns:a16="http://schemas.microsoft.com/office/drawing/2014/main" id="{40D33C81-EA09-708E-93D8-641593D49C9E}"/>
                </a:ext>
              </a:extLst>
            </p:cNvPr>
            <p:cNvSpPr/>
            <p:nvPr/>
          </p:nvSpPr>
          <p:spPr>
            <a:xfrm>
              <a:off x="11154421" y="6923847"/>
              <a:ext cx="3175628" cy="2821904"/>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9D0F404E-5759-9F58-79EE-1E0155AB50C7}"/>
                </a:ext>
              </a:extLst>
            </p:cNvPr>
            <p:cNvSpPr txBox="1"/>
            <p:nvPr/>
          </p:nvSpPr>
          <p:spPr>
            <a:xfrm>
              <a:off x="11112789" y="7540586"/>
              <a:ext cx="3129983" cy="1692771"/>
            </a:xfrm>
            <a:prstGeom prst="rect">
              <a:avLst/>
            </a:prstGeom>
            <a:noFill/>
          </p:spPr>
          <p:txBody>
            <a:bodyPr wrap="square" rtlCol="0">
              <a:spAutoFit/>
            </a:bodyPr>
            <a:lstStyle/>
            <a:p>
              <a:pPr lvl="0" algn="ctr">
                <a:defRPr/>
              </a:pPr>
              <a:r>
                <a:rPr lang="en-CA" sz="2600" kern="100" dirty="0">
                  <a:solidFill>
                    <a:srgbClr val="1B9B91"/>
                  </a:solidFill>
                  <a:latin typeface="Atkinson Hyperlegible Bold" panose="020B0604020202020204" charset="0"/>
                  <a:cs typeface="Times New Roman" panose="02020603050405020304" pitchFamily="18" charset="0"/>
                </a:rPr>
                <a:t>Guide multisectoral interventions </a:t>
              </a:r>
              <a:r>
                <a:rPr lang="en-CA" sz="2600" kern="100" dirty="0">
                  <a:solidFill>
                    <a:prstClr val="black"/>
                  </a:solidFill>
                  <a:latin typeface="Atkinson Hyperlegible" panose="020B0604020202020204" charset="0"/>
                  <a:cs typeface="Times New Roman" panose="02020603050405020304" pitchFamily="18" charset="0"/>
                </a:rPr>
                <a:t>across all pillars</a:t>
              </a:r>
              <a:endParaRPr lang="en-US" sz="2600" kern="100" dirty="0">
                <a:solidFill>
                  <a:prstClr val="black"/>
                </a:solidFill>
                <a:latin typeface="Atkinson Hyperlegible" panose="020B0604020202020204"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95BB6EBE-5213-7BA3-095F-2146CF7AEC07}"/>
              </a:ext>
            </a:extLst>
          </p:cNvPr>
          <p:cNvGrpSpPr/>
          <p:nvPr/>
        </p:nvGrpSpPr>
        <p:grpSpPr>
          <a:xfrm>
            <a:off x="14342028" y="2146493"/>
            <a:ext cx="3788783" cy="7596272"/>
            <a:chOff x="14342028" y="2146493"/>
            <a:chExt cx="3788783" cy="7596272"/>
          </a:xfrm>
        </p:grpSpPr>
        <p:pic>
          <p:nvPicPr>
            <p:cNvPr id="11" name="Picture 10">
              <a:extLst>
                <a:ext uri="{FF2B5EF4-FFF2-40B4-BE49-F238E27FC236}">
                  <a16:creationId xmlns:a16="http://schemas.microsoft.com/office/drawing/2014/main" id="{550AEB9F-8824-27C2-5541-526A632270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6575" y="4794282"/>
              <a:ext cx="2185193" cy="2159282"/>
            </a:xfrm>
            <a:prstGeom prst="rect">
              <a:avLst/>
            </a:prstGeom>
          </p:spPr>
        </p:pic>
        <p:sp>
          <p:nvSpPr>
            <p:cNvPr id="4" name="Rectangle 3">
              <a:extLst>
                <a:ext uri="{FF2B5EF4-FFF2-40B4-BE49-F238E27FC236}">
                  <a16:creationId xmlns:a16="http://schemas.microsoft.com/office/drawing/2014/main" id="{436FA00F-3C38-D2D1-A0AC-1EBF894A5908}"/>
                </a:ext>
              </a:extLst>
            </p:cNvPr>
            <p:cNvSpPr/>
            <p:nvPr/>
          </p:nvSpPr>
          <p:spPr>
            <a:xfrm>
              <a:off x="14713261" y="3386023"/>
              <a:ext cx="3383280" cy="1430581"/>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Cavolini" panose="03000502040302020204" pitchFamily="66" charset="0"/>
                  <a:cs typeface="Cavolini" panose="03000502040302020204" pitchFamily="66" charset="0"/>
                </a:rPr>
                <a:t>Investigate</a:t>
              </a:r>
            </a:p>
          </p:txBody>
        </p:sp>
        <p:sp>
          <p:nvSpPr>
            <p:cNvPr id="12" name="Rectangle 11">
              <a:extLst>
                <a:ext uri="{FF2B5EF4-FFF2-40B4-BE49-F238E27FC236}">
                  <a16:creationId xmlns:a16="http://schemas.microsoft.com/office/drawing/2014/main" id="{1A492ACB-5D17-863C-7369-8E73268B5CC3}"/>
                </a:ext>
              </a:extLst>
            </p:cNvPr>
            <p:cNvSpPr/>
            <p:nvPr/>
          </p:nvSpPr>
          <p:spPr>
            <a:xfrm>
              <a:off x="14747531" y="6862365"/>
              <a:ext cx="3383280" cy="2880400"/>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2A87F76-FE7D-ABC9-714D-F84D5EADF173}"/>
                </a:ext>
              </a:extLst>
            </p:cNvPr>
            <p:cNvSpPr txBox="1"/>
            <p:nvPr/>
          </p:nvSpPr>
          <p:spPr>
            <a:xfrm>
              <a:off x="14713261" y="7124441"/>
              <a:ext cx="3417550" cy="2492990"/>
            </a:xfrm>
            <a:prstGeom prst="rect">
              <a:avLst/>
            </a:prstGeom>
            <a:noFill/>
          </p:spPr>
          <p:txBody>
            <a:bodyPr wrap="square" rtlCol="0">
              <a:spAutoFit/>
            </a:bodyPr>
            <a:lstStyle/>
            <a:p>
              <a:pPr lvl="0" algn="ctr">
                <a:defRPr/>
              </a:pPr>
              <a:r>
                <a:rPr lang="en-US" sz="2600" kern="100" dirty="0">
                  <a:solidFill>
                    <a:prstClr val="black"/>
                  </a:solidFill>
                  <a:latin typeface="Atkinson Hyperlegible" panose="020B0604020202020204" charset="0"/>
                  <a:cs typeface="Times New Roman" panose="02020603050405020304" pitchFamily="18" charset="0"/>
                </a:rPr>
                <a:t>P</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cs typeface="Times New Roman" panose="02020603050405020304" pitchFamily="18" charset="0"/>
                </a:rPr>
                <a:t>erform</a:t>
              </a:r>
              <a:r>
                <a:rPr lang="en-US" sz="2600" kern="100" dirty="0">
                  <a:solidFill>
                    <a:prstClr val="black"/>
                  </a:solidFill>
                  <a:latin typeface="Atkinson Hyperlegible" panose="020B0604020202020204" charset="0"/>
                  <a:cs typeface="Times New Roman" panose="02020603050405020304" pitchFamily="18" charset="0"/>
                </a:rPr>
                <a:t> a </a:t>
              </a:r>
              <a:r>
                <a:rPr lang="en-US" sz="2600" kern="100" dirty="0">
                  <a:solidFill>
                    <a:srgbClr val="1B9B91"/>
                  </a:solidFill>
                  <a:latin typeface="Atkinson Hyperlegible Bold" panose="020B0604020202020204" charset="0"/>
                  <a:cs typeface="Times New Roman" panose="02020603050405020304" pitchFamily="18" charset="0"/>
                </a:rPr>
                <a:t>field investigation</a:t>
              </a:r>
              <a:r>
                <a:rPr lang="en-US" sz="2600" kern="100" dirty="0">
                  <a:solidFill>
                    <a:prstClr val="black"/>
                  </a:solidFill>
                  <a:latin typeface="Atkinson Hyperlegible" panose="020B0604020202020204" charset="0"/>
                  <a:cs typeface="Times New Roman" panose="02020603050405020304" pitchFamily="18" charset="0"/>
                </a:rPr>
                <a:t> to assess the cause of the deterioration to </a:t>
              </a:r>
              <a:r>
                <a:rPr lang="en-US" sz="2600" kern="100" dirty="0">
                  <a:solidFill>
                    <a:srgbClr val="1B9B91"/>
                  </a:solidFill>
                  <a:latin typeface="Atkinson Hyperlegible Bold" panose="020B0604020202020204" charset="0"/>
                  <a:cs typeface="Times New Roman" panose="02020603050405020304" pitchFamily="18" charset="0"/>
                </a:rPr>
                <a:t>adapt the response accordingly</a:t>
              </a:r>
              <a:endParaRPr lang="en-US" sz="2600" kern="100" dirty="0">
                <a:solidFill>
                  <a:prstClr val="black"/>
                </a:solidFill>
                <a:latin typeface="Atkinson Hyperlegible" panose="020B0604020202020204" charset="0"/>
                <a:cs typeface="Times New Roman" panose="02020603050405020304" pitchFamily="18" charset="0"/>
              </a:endParaRPr>
            </a:p>
          </p:txBody>
        </p:sp>
        <p:sp>
          <p:nvSpPr>
            <p:cNvPr id="17" name="TextBox 16">
              <a:extLst>
                <a:ext uri="{FF2B5EF4-FFF2-40B4-BE49-F238E27FC236}">
                  <a16:creationId xmlns:a16="http://schemas.microsoft.com/office/drawing/2014/main" id="{9E70550C-E689-2A97-0A48-ED162785DD25}"/>
                </a:ext>
              </a:extLst>
            </p:cNvPr>
            <p:cNvSpPr txBox="1"/>
            <p:nvPr/>
          </p:nvSpPr>
          <p:spPr>
            <a:xfrm>
              <a:off x="14747531" y="2146493"/>
              <a:ext cx="3383280" cy="830997"/>
            </a:xfrm>
            <a:prstGeom prst="rect">
              <a:avLst/>
            </a:prstGeom>
            <a:solidFill>
              <a:srgbClr val="F9ECD5"/>
            </a:solidFill>
            <a:ln>
              <a:solidFill>
                <a:srgbClr val="F9ECD5"/>
              </a:solidFill>
            </a:ln>
          </p:spPr>
          <p:txBody>
            <a:bodyPr wrap="square" rtlCol="0">
              <a:spAutoFit/>
            </a:bodyPr>
            <a:lstStyle/>
            <a:p>
              <a:pPr algn="ctr"/>
              <a:r>
                <a:rPr lang="en-US" sz="2400" dirty="0">
                  <a:latin typeface="ADLaM Display" panose="02010000000000000000" pitchFamily="2" charset="0"/>
                  <a:ea typeface="ADLaM Display" panose="02010000000000000000" pitchFamily="2" charset="0"/>
                  <a:cs typeface="ADLaM Display" panose="02010000000000000000" pitchFamily="2" charset="0"/>
                </a:rPr>
                <a:t>If a deterioration is detected</a:t>
              </a:r>
            </a:p>
          </p:txBody>
        </p:sp>
        <p:sp>
          <p:nvSpPr>
            <p:cNvPr id="5" name="Arrow: Left 4">
              <a:extLst>
                <a:ext uri="{FF2B5EF4-FFF2-40B4-BE49-F238E27FC236}">
                  <a16:creationId xmlns:a16="http://schemas.microsoft.com/office/drawing/2014/main" id="{4579F996-0259-76BF-48AD-65195EFA9F94}"/>
                </a:ext>
              </a:extLst>
            </p:cNvPr>
            <p:cNvSpPr/>
            <p:nvPr/>
          </p:nvSpPr>
          <p:spPr>
            <a:xfrm>
              <a:off x="14342028" y="7842118"/>
              <a:ext cx="380239" cy="614882"/>
            </a:xfrm>
            <a:prstGeom prst="leftArrow">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3627FCF3-C812-F333-63BC-AE0249F90A0B}"/>
              </a:ext>
            </a:extLst>
          </p:cNvPr>
          <p:cNvGrpSpPr/>
          <p:nvPr/>
        </p:nvGrpSpPr>
        <p:grpSpPr>
          <a:xfrm>
            <a:off x="186390" y="2073410"/>
            <a:ext cx="14438676" cy="948444"/>
            <a:chOff x="186390" y="2073410"/>
            <a:chExt cx="14438676" cy="948444"/>
          </a:xfrm>
        </p:grpSpPr>
        <p:sp>
          <p:nvSpPr>
            <p:cNvPr id="6" name="Rectangle 5">
              <a:extLst>
                <a:ext uri="{FF2B5EF4-FFF2-40B4-BE49-F238E27FC236}">
                  <a16:creationId xmlns:a16="http://schemas.microsoft.com/office/drawing/2014/main" id="{0DFA5C82-0224-B10C-3506-CE151A8A2A38}"/>
                </a:ext>
              </a:extLst>
            </p:cNvPr>
            <p:cNvSpPr/>
            <p:nvPr/>
          </p:nvSpPr>
          <p:spPr>
            <a:xfrm>
              <a:off x="186390" y="2073410"/>
              <a:ext cx="14221913" cy="948444"/>
            </a:xfrm>
            <a:prstGeom prst="rect">
              <a:avLst/>
            </a:prstGeom>
            <a:solidFill>
              <a:srgbClr val="F9EC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81DB7B-1549-7B2D-B066-BF6FA281FDA5}"/>
                </a:ext>
              </a:extLst>
            </p:cNvPr>
            <p:cNvSpPr txBox="1"/>
            <p:nvPr/>
          </p:nvSpPr>
          <p:spPr>
            <a:xfrm>
              <a:off x="186390" y="2333321"/>
              <a:ext cx="14438676" cy="461665"/>
            </a:xfrm>
            <a:prstGeom prst="rect">
              <a:avLst/>
            </a:prstGeom>
            <a:noFill/>
          </p:spPr>
          <p:txBody>
            <a:bodyPr wrap="square" rtlCol="0">
              <a:spAutoFit/>
            </a:bodyPr>
            <a:lstStyle/>
            <a:p>
              <a:pPr algn="ctr"/>
              <a:r>
                <a:rPr lang="en-US" sz="2400" dirty="0">
                  <a:latin typeface="ADLaM Display" panose="02010000000000000000" pitchFamily="2" charset="0"/>
                  <a:ea typeface="ADLaM Display" panose="02010000000000000000" pitchFamily="2" charset="0"/>
                  <a:cs typeface="ADLaM Display" panose="02010000000000000000" pitchFamily="2" charset="0"/>
                </a:rPr>
                <a:t>Routinely</a:t>
              </a:r>
            </a:p>
          </p:txBody>
        </p:sp>
      </p:grpSp>
      <p:sp>
        <p:nvSpPr>
          <p:cNvPr id="16" name="Slide Number Placeholder 15">
            <a:extLst>
              <a:ext uri="{FF2B5EF4-FFF2-40B4-BE49-F238E27FC236}">
                <a16:creationId xmlns:a16="http://schemas.microsoft.com/office/drawing/2014/main" id="{556711AE-8352-5115-FB13-09F1DA8487A4}"/>
              </a:ext>
            </a:extLst>
          </p:cNvPr>
          <p:cNvSpPr>
            <a:spLocks noGrp="1"/>
          </p:cNvSpPr>
          <p:nvPr>
            <p:ph type="sldNum" sz="quarter" idx="7"/>
          </p:nvPr>
        </p:nvSpPr>
        <p:spPr>
          <a:xfrm>
            <a:off x="13325528" y="9840578"/>
            <a:ext cx="4206240" cy="184666"/>
          </a:xfrm>
        </p:spPr>
        <p:txBody>
          <a:bodyPr/>
          <a:lstStyle/>
          <a:p>
            <a:fld id="{B6F15528-21DE-4FAA-801E-634DDDAF4B2B}" type="slidenum">
              <a:rPr lang="en-US" sz="1200" smtClean="0"/>
              <a:t>49</a:t>
            </a:fld>
            <a:endParaRPr lang="en-US" sz="1200" dirty="0"/>
          </a:p>
        </p:txBody>
      </p:sp>
    </p:spTree>
    <p:extLst>
      <p:ext uri="{BB962C8B-B14F-4D97-AF65-F5344CB8AC3E}">
        <p14:creationId xmlns:p14="http://schemas.microsoft.com/office/powerpoint/2010/main" val="980395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5C606562-B6C3-C35E-1166-9B139E72D204}"/>
              </a:ext>
            </a:extLst>
          </p:cNvPr>
          <p:cNvGrpSpPr/>
          <p:nvPr/>
        </p:nvGrpSpPr>
        <p:grpSpPr>
          <a:xfrm>
            <a:off x="-834189" y="-1423335"/>
            <a:ext cx="997818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861AB907-8B3F-B262-3914-6FC05325BD8B}"/>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DB354D8-9916-DD52-D9E4-6E68A4A462A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86BFA9B5-F43E-76D8-F917-BF627B10BD18}"/>
              </a:ext>
            </a:extLst>
          </p:cNvPr>
          <p:cNvSpPr txBox="1"/>
          <p:nvPr/>
        </p:nvSpPr>
        <p:spPr>
          <a:xfrm>
            <a:off x="813335" y="444250"/>
            <a:ext cx="10586586"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Get ready to practice</a:t>
            </a:r>
          </a:p>
        </p:txBody>
      </p:sp>
      <p:grpSp>
        <p:nvGrpSpPr>
          <p:cNvPr id="8" name="Group 7">
            <a:extLst>
              <a:ext uri="{FF2B5EF4-FFF2-40B4-BE49-F238E27FC236}">
                <a16:creationId xmlns:a16="http://schemas.microsoft.com/office/drawing/2014/main" id="{A02C90F5-3F3D-2C43-D0C3-367DB4EF1CE2}"/>
              </a:ext>
            </a:extLst>
          </p:cNvPr>
          <p:cNvGrpSpPr/>
          <p:nvPr/>
        </p:nvGrpSpPr>
        <p:grpSpPr>
          <a:xfrm>
            <a:off x="5114917" y="7845483"/>
            <a:ext cx="9539009" cy="1997267"/>
            <a:chOff x="5114917" y="7845483"/>
            <a:chExt cx="9539009" cy="1997267"/>
          </a:xfrm>
        </p:grpSpPr>
        <p:sp>
          <p:nvSpPr>
            <p:cNvPr id="12" name="Rectangle 11">
              <a:extLst>
                <a:ext uri="{FF2B5EF4-FFF2-40B4-BE49-F238E27FC236}">
                  <a16:creationId xmlns:a16="http://schemas.microsoft.com/office/drawing/2014/main" id="{1ABF2080-C09E-0B00-AAA1-1CA5EEE110F7}"/>
                </a:ext>
              </a:extLst>
            </p:cNvPr>
            <p:cNvSpPr/>
            <p:nvPr/>
          </p:nvSpPr>
          <p:spPr>
            <a:xfrm rot="5400000">
              <a:off x="10690560" y="5441037"/>
              <a:ext cx="998207" cy="6928525"/>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B873FA9E-F47D-6D72-560D-34656C71C299}"/>
                </a:ext>
              </a:extLst>
            </p:cNvPr>
            <p:cNvSpPr txBox="1"/>
            <p:nvPr/>
          </p:nvSpPr>
          <p:spPr>
            <a:xfrm>
              <a:off x="7725402" y="8643689"/>
              <a:ext cx="692852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https://tinyurl.com/</a:t>
              </a:r>
              <a:r>
                <a:rPr kumimoji="0" lang="en-US" sz="2800" b="0" i="0" u="none" strike="noStrike" kern="1200" cap="none" spc="0" normalizeH="0" baseline="0" noProof="0" dirty="0" err="1">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cholerasurv2024</a:t>
              </a:r>
              <a:r>
                <a:rPr kumimoji="0" lang="en-US" sz="28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p>
          </p:txBody>
        </p:sp>
        <p:pic>
          <p:nvPicPr>
            <p:cNvPr id="11" name="Picture 10">
              <a:extLst>
                <a:ext uri="{FF2B5EF4-FFF2-40B4-BE49-F238E27FC236}">
                  <a16:creationId xmlns:a16="http://schemas.microsoft.com/office/drawing/2014/main" id="{B553E432-1487-897B-FE62-27BA6E6254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4917" y="7845483"/>
              <a:ext cx="1983421" cy="1997267"/>
            </a:xfrm>
            <a:prstGeom prst="rect">
              <a:avLst/>
            </a:prstGeom>
          </p:spPr>
        </p:pic>
      </p:grpSp>
      <p:sp>
        <p:nvSpPr>
          <p:cNvPr id="2" name="Rectangle: Rounded Corners 1">
            <a:extLst>
              <a:ext uri="{FF2B5EF4-FFF2-40B4-BE49-F238E27FC236}">
                <a16:creationId xmlns:a16="http://schemas.microsoft.com/office/drawing/2014/main" id="{A962F262-D5A7-1868-4751-AA833A6044AE}"/>
              </a:ext>
            </a:extLst>
          </p:cNvPr>
          <p:cNvSpPr/>
          <p:nvPr/>
        </p:nvSpPr>
        <p:spPr>
          <a:xfrm>
            <a:off x="4686300" y="2838122"/>
            <a:ext cx="10883900" cy="2487858"/>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F26D891F-CD1C-EFF9-385D-1C6DF97ED8DF}"/>
              </a:ext>
            </a:extLst>
          </p:cNvPr>
          <p:cNvSpPr/>
          <p:nvPr/>
        </p:nvSpPr>
        <p:spPr>
          <a:xfrm>
            <a:off x="4519996" y="2838121"/>
            <a:ext cx="998207" cy="2487859"/>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5BE840D0-8055-D538-EDFD-B1457F8C7917}"/>
              </a:ext>
            </a:extLst>
          </p:cNvPr>
          <p:cNvSpPr txBox="1"/>
          <p:nvPr/>
        </p:nvSpPr>
        <p:spPr>
          <a:xfrm>
            <a:off x="5684507" y="3017362"/>
            <a:ext cx="9757537" cy="2185214"/>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1200"/>
              </a:spcAft>
              <a:buClrTx/>
              <a:buSzTx/>
              <a:buFontTx/>
              <a:buBlip>
                <a:blip r:embed="rId4"/>
              </a:buBlip>
              <a:tabLst/>
              <a:defRPr/>
            </a:pPr>
            <a:r>
              <a:rPr kumimoji="0" lang="en-US" sz="32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Case studies </a:t>
            </a:r>
          </a:p>
          <a:p>
            <a:pPr marL="914400" lvl="1" indent="-457200" defTabSz="1371600">
              <a:spcAft>
                <a:spcPts val="1200"/>
              </a:spcAft>
              <a:buClr>
                <a:srgbClr val="209D94"/>
              </a:buClr>
              <a:buFont typeface="Arial" panose="020B0604020202020204" pitchFamily="34" charset="0"/>
              <a:buChar char="•"/>
              <a:defRPr/>
            </a:pP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B</a:t>
            </a: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ased</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on fictional scenarios</a:t>
            </a:r>
          </a:p>
          <a:p>
            <a:pPr marL="914400" lvl="1" indent="-457200" defTabSz="1371600">
              <a:spcAft>
                <a:spcPts val="1200"/>
              </a:spcAft>
              <a:buClr>
                <a:srgbClr val="209D94"/>
              </a:buClr>
              <a:buFont typeface="Arial" panose="020B0604020202020204" pitchFamily="34" charset="0"/>
              <a:buChar char="•"/>
              <a:defRPr/>
            </a:pP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To deepen your understanding of </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how</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health authorities </a:t>
            </a:r>
            <a:r>
              <a:rPr lang="en-US" sz="2800" noProof="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monitor</a:t>
            </a:r>
            <a:r>
              <a:rPr kumimoji="0" lang="en-US" sz="2800" b="0" i="0" u="none" strike="noStrike" kern="1200" cap="none" spc="0" normalizeH="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cholera outbreaks</a:t>
            </a:r>
            <a:endPar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p:txBody>
      </p:sp>
      <p:pic>
        <p:nvPicPr>
          <p:cNvPr id="16" name="Picture 15">
            <a:extLst>
              <a:ext uri="{FF2B5EF4-FFF2-40B4-BE49-F238E27FC236}">
                <a16:creationId xmlns:a16="http://schemas.microsoft.com/office/drawing/2014/main" id="{F0E242AF-6278-6191-BDC9-775B681BC2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4666" y="2527167"/>
            <a:ext cx="1905346" cy="2798813"/>
          </a:xfrm>
          <a:prstGeom prst="rect">
            <a:avLst/>
          </a:prstGeom>
        </p:spPr>
      </p:pic>
      <p:grpSp>
        <p:nvGrpSpPr>
          <p:cNvPr id="13" name="Group 12">
            <a:extLst>
              <a:ext uri="{FF2B5EF4-FFF2-40B4-BE49-F238E27FC236}">
                <a16:creationId xmlns:a16="http://schemas.microsoft.com/office/drawing/2014/main" id="{1DA95D02-9B9D-FD5B-CF64-2DF8CE67A773}"/>
              </a:ext>
            </a:extLst>
          </p:cNvPr>
          <p:cNvGrpSpPr/>
          <p:nvPr/>
        </p:nvGrpSpPr>
        <p:grpSpPr>
          <a:xfrm>
            <a:off x="4571050" y="6004941"/>
            <a:ext cx="10999149" cy="1067826"/>
            <a:chOff x="4571051" y="6004941"/>
            <a:chExt cx="10883900" cy="1067826"/>
          </a:xfrm>
        </p:grpSpPr>
        <p:sp>
          <p:nvSpPr>
            <p:cNvPr id="18" name="Rectangle: Rounded Corners 17">
              <a:extLst>
                <a:ext uri="{FF2B5EF4-FFF2-40B4-BE49-F238E27FC236}">
                  <a16:creationId xmlns:a16="http://schemas.microsoft.com/office/drawing/2014/main" id="{86CD86B2-3D1B-CA5B-2FB5-1666D5A009AB}"/>
                </a:ext>
              </a:extLst>
            </p:cNvPr>
            <p:cNvSpPr/>
            <p:nvPr/>
          </p:nvSpPr>
          <p:spPr>
            <a:xfrm>
              <a:off x="4571051" y="6004941"/>
              <a:ext cx="10883900" cy="1067826"/>
            </a:xfrm>
            <a:prstGeom prst="roundRect">
              <a:avLst/>
            </a:prstGeom>
            <a:solidFill>
              <a:srgbClr val="F9ECD5"/>
            </a:solidFill>
            <a:ln>
              <a:solidFill>
                <a:srgbClr val="F9EC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4AF721A-588E-D10C-0C77-005A474C71A0}"/>
                </a:ext>
              </a:extLst>
            </p:cNvPr>
            <p:cNvSpPr txBox="1"/>
            <p:nvPr/>
          </p:nvSpPr>
          <p:spPr>
            <a:xfrm>
              <a:off x="4571051" y="6347772"/>
              <a:ext cx="10883900" cy="553998"/>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1200"/>
                </a:spcAft>
                <a:buClrTx/>
                <a:buSzTx/>
                <a:buFontTx/>
                <a:buNone/>
                <a:tabLst/>
                <a:defRPr/>
              </a:pPr>
              <a:r>
                <a:rPr kumimoji="0" lang="en-US" sz="3000" b="1" i="0" u="none" strike="noStrike" kern="1200" cap="none" spc="0" normalizeH="0" baseline="0" noProof="0" dirty="0">
                  <a:ln>
                    <a:noFill/>
                  </a:ln>
                  <a:solidFill>
                    <a:srgbClr val="009999"/>
                  </a:solidFill>
                  <a:effectLst/>
                  <a:uLnTx/>
                  <a:uFillTx/>
                  <a:latin typeface="Cavolini" panose="03000502040302020204" pitchFamily="66" charset="0"/>
                  <a:ea typeface="+mn-ea"/>
                  <a:cs typeface="Cavolini" panose="03000502040302020204" pitchFamily="66" charset="0"/>
                  <a:sym typeface="Atkinson Hyperlegible Bold"/>
                </a:rPr>
                <a:t>Use the GTFCC Surveillance Guidance</a:t>
              </a:r>
            </a:p>
          </p:txBody>
        </p:sp>
      </p:grpSp>
      <p:sp>
        <p:nvSpPr>
          <p:cNvPr id="10" name="Slide Number Placeholder 9">
            <a:extLst>
              <a:ext uri="{FF2B5EF4-FFF2-40B4-BE49-F238E27FC236}">
                <a16:creationId xmlns:a16="http://schemas.microsoft.com/office/drawing/2014/main" id="{940B2061-FEA2-6648-D04A-BCF153852E51}"/>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5</a:t>
            </a:fld>
            <a:endParaRPr lang="en-US" sz="1200" dirty="0"/>
          </a:p>
        </p:txBody>
      </p:sp>
    </p:spTree>
    <p:extLst>
      <p:ext uri="{BB962C8B-B14F-4D97-AF65-F5344CB8AC3E}">
        <p14:creationId xmlns:p14="http://schemas.microsoft.com/office/powerpoint/2010/main" val="31545508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DBA051-DEE7-BCB0-8DB2-BF0E6F380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4762" y="1399742"/>
            <a:ext cx="7455989" cy="7487515"/>
          </a:xfrm>
          <a:prstGeom prst="rect">
            <a:avLst/>
          </a:prstGeom>
        </p:spPr>
      </p:pic>
      <p:sp>
        <p:nvSpPr>
          <p:cNvPr id="3" name="Slide Number Placeholder 2">
            <a:extLst>
              <a:ext uri="{FF2B5EF4-FFF2-40B4-BE49-F238E27FC236}">
                <a16:creationId xmlns:a16="http://schemas.microsoft.com/office/drawing/2014/main" id="{C0757E0D-EA86-3F1C-C4F0-4480EE84C934}"/>
              </a:ext>
            </a:extLst>
          </p:cNvPr>
          <p:cNvSpPr>
            <a:spLocks noGrp="1"/>
          </p:cNvSpPr>
          <p:nvPr>
            <p:ph type="sldNum" sz="quarter" idx="12"/>
          </p:nvPr>
        </p:nvSpPr>
        <p:spPr>
          <a:xfrm>
            <a:off x="13413205" y="9518485"/>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50</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75360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18633"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4970379" y="2567329"/>
            <a:ext cx="12210716" cy="645856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Tx/>
              <a:buSzTx/>
              <a:buFontTx/>
              <a:buBlip>
                <a:blip r:embed="rId3"/>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When the surveillance objective is to monitor a cholera outbreak, health authorities review surveillance performance indicators to monitor that:</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8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     Select all that apply</a:t>
            </a:r>
            <a:endPar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Suspected cholera cases are reported within 24 hours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Suspected cholera cases are reported on a weekly basis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The absence of suspected cholera cases is reported within 24 hours </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The absence of suspected cholera cases is reported on a weekly basis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All suspected cholera cases are tested for cholera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A subset of </a:t>
            </a:r>
            <a:r>
              <a:rPr lang="en-US" sz="2600" kern="100" dirty="0">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suspected </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cholera cases selected according to a systematic sampling scheme are tested for cholera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500" y="3390900"/>
            <a:ext cx="4610100" cy="4524375"/>
          </a:xfrm>
          <a:prstGeom prst="rect">
            <a:avLst/>
          </a:prstGeom>
        </p:spPr>
      </p:pic>
      <p:sp>
        <p:nvSpPr>
          <p:cNvPr id="3" name="Slide Number Placeholder 2">
            <a:extLst>
              <a:ext uri="{FF2B5EF4-FFF2-40B4-BE49-F238E27FC236}">
                <a16:creationId xmlns:a16="http://schemas.microsoft.com/office/drawing/2014/main" id="{6E35AABA-3D6E-84E5-1CF7-885B1420ED4A}"/>
              </a:ext>
            </a:extLst>
          </p:cNvPr>
          <p:cNvSpPr>
            <a:spLocks noGrp="1"/>
          </p:cNvSpPr>
          <p:nvPr>
            <p:ph type="sldNum" sz="quarter" idx="12"/>
          </p:nvPr>
        </p:nvSpPr>
        <p:spPr>
          <a:xfrm>
            <a:off x="13622235" y="9496016"/>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51</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1434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10018" y="505968"/>
            <a:ext cx="8552464"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1 – Answers</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555156"/>
            <a:ext cx="5276850" cy="4562475"/>
          </a:xfrm>
          <a:prstGeom prst="rect">
            <a:avLst/>
          </a:prstGeom>
        </p:spPr>
      </p:pic>
      <p:sp>
        <p:nvSpPr>
          <p:cNvPr id="7" name="TextBox 6">
            <a:extLst>
              <a:ext uri="{FF2B5EF4-FFF2-40B4-BE49-F238E27FC236}">
                <a16:creationId xmlns:a16="http://schemas.microsoft.com/office/drawing/2014/main" id="{48260647-FF97-94E4-32AE-FD8208C6507C}"/>
              </a:ext>
            </a:extLst>
          </p:cNvPr>
          <p:cNvSpPr txBox="1"/>
          <p:nvPr/>
        </p:nvSpPr>
        <p:spPr>
          <a:xfrm>
            <a:off x="4970379" y="2567329"/>
            <a:ext cx="12836358" cy="595073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When the surveillance objective is to monitor a cholera outbreak, health authorities review surveillance performance indicators to monitor that:</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prstClr val="white">
                    <a:lumMod val="65000"/>
                  </a:prstClr>
                </a:solidFill>
                <a:latin typeface="Atkinson Hyperlegible" panose="020B0604020202020204" charset="0"/>
                <a:cs typeface="Arial" panose="020B0604020202020204" pitchFamily="34" charset="0"/>
              </a:rPr>
              <a:t>Suspected cholera cases are reported within 24 hours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Suspected cholera cases are reported on a weekly basis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white">
                    <a:lumMod val="65000"/>
                  </a:prstClr>
                </a:solidFill>
                <a:effectLst/>
                <a:uLnTx/>
                <a:uFillTx/>
                <a:latin typeface="Atkinson Hyperlegible" panose="020B0604020202020204" charset="0"/>
                <a:ea typeface="Calibri" panose="020F0502020204030204" pitchFamily="34" charset="0"/>
                <a:cs typeface="Arial" panose="020B0604020202020204" pitchFamily="34" charset="0"/>
              </a:rPr>
              <a:t>The absence of suspected cholera cases is reported within 24 hours </a:t>
            </a:r>
          </a:p>
          <a:p>
            <a:pPr marL="1371600" lvl="2" indent="-457200">
              <a:lnSpc>
                <a:spcPct val="107000"/>
              </a:lnSpc>
              <a:spcAft>
                <a:spcPts val="1200"/>
              </a:spcAft>
              <a:buFontTx/>
              <a:buAutoNum type="alphaLcParenR"/>
              <a:defRPr/>
            </a:pP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The absence of suspected cholera cases is reported on a weekly basis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prstClr val="white">
                    <a:lumMod val="65000"/>
                  </a:prstClr>
                </a:solidFill>
                <a:latin typeface="Atkinson Hyperlegible" panose="020B0604020202020204" charset="0"/>
                <a:cs typeface="Arial" panose="020B0604020202020204" pitchFamily="34" charset="0"/>
              </a:rPr>
              <a:t>All suspected cholera cases are tested for cholera</a:t>
            </a:r>
          </a:p>
          <a:p>
            <a:pPr marL="1371600" marR="0" lvl="2" indent="-457200" fontAlgn="auto">
              <a:lnSpc>
                <a:spcPct val="107000"/>
              </a:lnSpc>
              <a:spcBef>
                <a:spcPts val="0"/>
              </a:spcBef>
              <a:spcAft>
                <a:spcPts val="1200"/>
              </a:spcAft>
              <a:buClrTx/>
              <a:buSzTx/>
              <a:buFontTx/>
              <a:buAutoNum type="alphaLcParenR"/>
              <a:tabLst/>
              <a:defRPr/>
            </a:pP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A subset of suspected cholera cases selected according to a systematic sampling scheme are tested for cholera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04271E32-5DD1-2E47-EA95-CDF1B8705601}"/>
              </a:ext>
            </a:extLst>
          </p:cNvPr>
          <p:cNvSpPr>
            <a:spLocks noGrp="1"/>
          </p:cNvSpPr>
          <p:nvPr>
            <p:ph type="sldNum" sz="quarter" idx="12"/>
          </p:nvPr>
        </p:nvSpPr>
        <p:spPr>
          <a:xfrm>
            <a:off x="15440526" y="9673685"/>
            <a:ext cx="2133600" cy="365125"/>
          </a:xfrm>
        </p:spPr>
        <p:txBody>
          <a:bodyPr/>
          <a:lstStyle/>
          <a:p>
            <a:fld id="{B6F15528-21DE-4FAA-801E-634DDDAF4B2B}" type="slidenum">
              <a:rPr lang="en-US" smtClean="0"/>
              <a:pPr/>
              <a:t>52</a:t>
            </a:fld>
            <a:endParaRPr lang="en-US" dirty="0"/>
          </a:p>
        </p:txBody>
      </p:sp>
    </p:spTree>
    <p:extLst>
      <p:ext uri="{BB962C8B-B14F-4D97-AF65-F5344CB8AC3E}">
        <p14:creationId xmlns:p14="http://schemas.microsoft.com/office/powerpoint/2010/main" val="3867862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07815"/>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38770" y="48016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a:t>
            </a:r>
          </a:p>
        </p:txBody>
      </p:sp>
      <p:sp>
        <p:nvSpPr>
          <p:cNvPr id="10" name="TextBox 9">
            <a:extLst>
              <a:ext uri="{FF2B5EF4-FFF2-40B4-BE49-F238E27FC236}">
                <a16:creationId xmlns:a16="http://schemas.microsoft.com/office/drawing/2014/main" id="{322F0B21-A891-163F-2110-FD3FEE5B4863}"/>
              </a:ext>
            </a:extLst>
          </p:cNvPr>
          <p:cNvSpPr txBox="1"/>
          <p:nvPr/>
        </p:nvSpPr>
        <p:spPr>
          <a:xfrm>
            <a:off x="4682460" y="3304535"/>
            <a:ext cx="13385385" cy="36779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When the surveillance objective is to monitor a cholera outbreak, health authorities: </a:t>
            </a:r>
            <a:endPar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a:p>
            <a:pPr marL="1428750" marR="0" lvl="2" indent="-514350" algn="l" defTabSz="914400" rtl="0" eaLnBrk="1" fontAlgn="auto" latinLnBrk="0" hangingPunct="1">
              <a:lnSpc>
                <a:spcPct val="100000"/>
              </a:lnSpc>
              <a:spcBef>
                <a:spcPts val="0"/>
              </a:spcBef>
              <a:spcAft>
                <a:spcPts val="1200"/>
              </a:spcAft>
              <a:buClrTx/>
              <a:buSzTx/>
              <a:buFontTx/>
              <a:buAutoNum type="alphaLcParenR"/>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Add up data reported by health facility-based surveillance and data reported by community-based surveillance and analyze them jointly to have a comprehensive description of the outbreak situation </a:t>
            </a:r>
          </a:p>
          <a:p>
            <a:pPr marL="1428750" marR="0" lvl="2" indent="-514350" algn="l" defTabSz="914400" rtl="0" eaLnBrk="1" fontAlgn="auto" latinLnBrk="0" hangingPunct="1">
              <a:lnSpc>
                <a:spcPct val="100000"/>
              </a:lnSpc>
              <a:spcBef>
                <a:spcPts val="0"/>
              </a:spcBef>
              <a:spcAft>
                <a:spcPts val="1200"/>
              </a:spcAft>
              <a:buClrTx/>
              <a:buSzTx/>
              <a:buFontTx/>
              <a:buAutoNum type="alphaLcParenR"/>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Analyze data reported by health facility-based surveillance and data reported by community-based surveillance separately but interpret them jointly to have a sound understanding of the outbreak situation</a:t>
            </a: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29" y="3140390"/>
            <a:ext cx="4610100" cy="4524375"/>
          </a:xfrm>
          <a:prstGeom prst="rect">
            <a:avLst/>
          </a:prstGeom>
        </p:spPr>
      </p:pic>
      <p:sp>
        <p:nvSpPr>
          <p:cNvPr id="2" name="Slide Number Placeholder 1">
            <a:extLst>
              <a:ext uri="{FF2B5EF4-FFF2-40B4-BE49-F238E27FC236}">
                <a16:creationId xmlns:a16="http://schemas.microsoft.com/office/drawing/2014/main" id="{918BAEFE-E827-A174-2A76-E3213081EF9A}"/>
              </a:ext>
            </a:extLst>
          </p:cNvPr>
          <p:cNvSpPr>
            <a:spLocks noGrp="1"/>
          </p:cNvSpPr>
          <p:nvPr>
            <p:ph type="sldNum" sz="quarter" idx="12"/>
          </p:nvPr>
        </p:nvSpPr>
        <p:spPr>
          <a:xfrm>
            <a:off x="15472610" y="9532687"/>
            <a:ext cx="2133600" cy="365125"/>
          </a:xfrm>
        </p:spPr>
        <p:txBody>
          <a:bodyPr/>
          <a:lstStyle/>
          <a:p>
            <a:fld id="{B6F15528-21DE-4FAA-801E-634DDDAF4B2B}" type="slidenum">
              <a:rPr lang="en-US" smtClean="0"/>
              <a:pPr/>
              <a:t>53</a:t>
            </a:fld>
            <a:endParaRPr lang="en-US"/>
          </a:p>
        </p:txBody>
      </p:sp>
    </p:spTree>
    <p:extLst>
      <p:ext uri="{BB962C8B-B14F-4D97-AF65-F5344CB8AC3E}">
        <p14:creationId xmlns:p14="http://schemas.microsoft.com/office/powerpoint/2010/main" val="4244080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93085" y="59393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 – Answer</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74" y="3687840"/>
            <a:ext cx="5276850" cy="4562475"/>
          </a:xfrm>
          <a:prstGeom prst="rect">
            <a:avLst/>
          </a:prstGeom>
        </p:spPr>
      </p:pic>
      <p:sp>
        <p:nvSpPr>
          <p:cNvPr id="9" name="TextBox 8">
            <a:extLst>
              <a:ext uri="{FF2B5EF4-FFF2-40B4-BE49-F238E27FC236}">
                <a16:creationId xmlns:a16="http://schemas.microsoft.com/office/drawing/2014/main" id="{33B2446F-B0F4-3FAE-98B3-AD99C91760CB}"/>
              </a:ext>
            </a:extLst>
          </p:cNvPr>
          <p:cNvSpPr txBox="1"/>
          <p:nvPr/>
        </p:nvSpPr>
        <p:spPr>
          <a:xfrm>
            <a:off x="4217893" y="3687840"/>
            <a:ext cx="13385385" cy="374852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When the surveillance objective is to monitor a cholera outbreak, health authorities: </a:t>
            </a:r>
            <a:endPar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a:p>
            <a:pPr marL="1428750" marR="0" lvl="2" indent="-514350" algn="l" defTabSz="914400" rtl="0" eaLnBrk="1" fontAlgn="auto" latinLnBrk="0" hangingPunct="1">
              <a:lnSpc>
                <a:spcPct val="100000"/>
              </a:lnSpc>
              <a:spcBef>
                <a:spcPts val="0"/>
              </a:spcBef>
              <a:spcAft>
                <a:spcPts val="1200"/>
              </a:spcAft>
              <a:buClrTx/>
              <a:buSzTx/>
              <a:buFontTx/>
              <a:buAutoNum type="alphaLcParenR"/>
              <a:tabLst/>
              <a:defRPr/>
            </a:pPr>
            <a:r>
              <a:rPr kumimoji="0" lang="en-US" sz="2600" b="0" i="0" u="none" strike="noStrike" kern="1200" cap="none" spc="0" normalizeH="0" baseline="0" noProof="0" dirty="0">
                <a:ln>
                  <a:noFill/>
                </a:ln>
                <a:solidFill>
                  <a:schemeClr val="bg1">
                    <a:lumMod val="65000"/>
                  </a:schemeClr>
                </a:solidFill>
                <a:effectLst/>
                <a:uLnTx/>
                <a:uFillTx/>
                <a:latin typeface="Atkinson Hyperlegible" panose="020B0604020202020204" charset="0"/>
                <a:ea typeface="+mn-ea"/>
                <a:cs typeface="+mn-cs"/>
              </a:rPr>
              <a:t>Add up data reported by health facility-based surveillance and data reported by community-based surveillance and analyze them jointly to have a comprehensive description of the outbreak situation </a:t>
            </a:r>
          </a:p>
          <a:p>
            <a:pPr marL="1371600" lvl="2" indent="-457200">
              <a:lnSpc>
                <a:spcPct val="107000"/>
              </a:lnSpc>
              <a:spcAft>
                <a:spcPts val="1200"/>
              </a:spcAft>
              <a:buFontTx/>
              <a:buAutoNum type="alphaLcParenR"/>
              <a:defRPr/>
            </a:pP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Analyze data reported by health facility-based surveillance and data reported by community-based surveillance separately but interpret them jointly to have a sound understanding of the outbreak situation</a:t>
            </a:r>
          </a:p>
        </p:txBody>
      </p:sp>
      <p:sp>
        <p:nvSpPr>
          <p:cNvPr id="7" name="Slide Number Placeholder 6">
            <a:extLst>
              <a:ext uri="{FF2B5EF4-FFF2-40B4-BE49-F238E27FC236}">
                <a16:creationId xmlns:a16="http://schemas.microsoft.com/office/drawing/2014/main" id="{4ACD2AFF-B203-AD9F-0895-966742A3EDE6}"/>
              </a:ext>
            </a:extLst>
          </p:cNvPr>
          <p:cNvSpPr>
            <a:spLocks noGrp="1"/>
          </p:cNvSpPr>
          <p:nvPr>
            <p:ph type="sldNum" sz="quarter" idx="12"/>
          </p:nvPr>
        </p:nvSpPr>
        <p:spPr>
          <a:xfrm>
            <a:off x="15469678" y="9529939"/>
            <a:ext cx="2133600" cy="365125"/>
          </a:xfrm>
        </p:spPr>
        <p:txBody>
          <a:bodyPr/>
          <a:lstStyle/>
          <a:p>
            <a:fld id="{B6F15528-21DE-4FAA-801E-634DDDAF4B2B}" type="slidenum">
              <a:rPr lang="en-US" smtClean="0"/>
              <a:pPr/>
              <a:t>54</a:t>
            </a:fld>
            <a:endParaRPr lang="en-US" dirty="0"/>
          </a:p>
        </p:txBody>
      </p:sp>
    </p:spTree>
    <p:extLst>
      <p:ext uri="{BB962C8B-B14F-4D97-AF65-F5344CB8AC3E}">
        <p14:creationId xmlns:p14="http://schemas.microsoft.com/office/powerpoint/2010/main" val="18095114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06503" y="545643"/>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a:t>
            </a: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29" y="3140390"/>
            <a:ext cx="4610100" cy="4524375"/>
          </a:xfrm>
          <a:prstGeom prst="rect">
            <a:avLst/>
          </a:prstGeom>
        </p:spPr>
      </p:pic>
      <p:sp>
        <p:nvSpPr>
          <p:cNvPr id="10" name="TextBox 9">
            <a:extLst>
              <a:ext uri="{FF2B5EF4-FFF2-40B4-BE49-F238E27FC236}">
                <a16:creationId xmlns:a16="http://schemas.microsoft.com/office/drawing/2014/main" id="{B97A7BD9-A34A-849E-C6B1-8F9DBE0A069A}"/>
              </a:ext>
            </a:extLst>
          </p:cNvPr>
          <p:cNvSpPr txBox="1"/>
          <p:nvPr/>
        </p:nvSpPr>
        <p:spPr>
          <a:xfrm>
            <a:off x="4782129" y="3868951"/>
            <a:ext cx="12210716" cy="311207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If a deterioration of a cholera outbreak is detected:</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Surveillance modalities should be adapted, and all suspected cholera cases should be tested to verify that the deterioration is due to cholera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A case investigation should be performed on all suspected cholera cases reported in the surveillance unit</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A field investigation should be rapidly performed</a:t>
            </a:r>
          </a:p>
        </p:txBody>
      </p:sp>
      <p:sp>
        <p:nvSpPr>
          <p:cNvPr id="11" name="Slide Number Placeholder 10">
            <a:extLst>
              <a:ext uri="{FF2B5EF4-FFF2-40B4-BE49-F238E27FC236}">
                <a16:creationId xmlns:a16="http://schemas.microsoft.com/office/drawing/2014/main" id="{AFF35184-6B02-BCDD-060F-632FA8BF1652}"/>
              </a:ext>
            </a:extLst>
          </p:cNvPr>
          <p:cNvSpPr>
            <a:spLocks noGrp="1"/>
          </p:cNvSpPr>
          <p:nvPr>
            <p:ph type="sldNum" sz="quarter" idx="12"/>
          </p:nvPr>
        </p:nvSpPr>
        <p:spPr>
          <a:xfrm>
            <a:off x="15488653" y="9558150"/>
            <a:ext cx="2133600" cy="365125"/>
          </a:xfrm>
        </p:spPr>
        <p:txBody>
          <a:bodyPr/>
          <a:lstStyle/>
          <a:p>
            <a:fld id="{B6F15528-21DE-4FAA-801E-634DDDAF4B2B}" type="slidenum">
              <a:rPr lang="en-US" smtClean="0"/>
              <a:pPr/>
              <a:t>55</a:t>
            </a:fld>
            <a:endParaRPr lang="en-US" dirty="0"/>
          </a:p>
        </p:txBody>
      </p:sp>
    </p:spTree>
    <p:extLst>
      <p:ext uri="{BB962C8B-B14F-4D97-AF65-F5344CB8AC3E}">
        <p14:creationId xmlns:p14="http://schemas.microsoft.com/office/powerpoint/2010/main" val="14066770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22930"/>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79403" y="59465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 – Answer</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555156"/>
            <a:ext cx="5276850" cy="4562475"/>
          </a:xfrm>
          <a:prstGeom prst="rect">
            <a:avLst/>
          </a:prstGeom>
        </p:spPr>
      </p:pic>
      <p:sp>
        <p:nvSpPr>
          <p:cNvPr id="7" name="TextBox 6">
            <a:extLst>
              <a:ext uri="{FF2B5EF4-FFF2-40B4-BE49-F238E27FC236}">
                <a16:creationId xmlns:a16="http://schemas.microsoft.com/office/drawing/2014/main" id="{4BC03595-9020-F3E9-4687-38651ED81EC8}"/>
              </a:ext>
            </a:extLst>
          </p:cNvPr>
          <p:cNvSpPr txBox="1"/>
          <p:nvPr/>
        </p:nvSpPr>
        <p:spPr>
          <a:xfrm>
            <a:off x="5155635" y="4140413"/>
            <a:ext cx="12210716" cy="311207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If a deterioration of a cholera outbreak is detected:</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Surveillance modalities should be adapted, and all suspected cholera cases should be tested to verify that the deterioration is due to cholera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A case investigation should be performed on all suspected cholera cases reported in the surveillance unit</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A field investigation should be rapidly performed</a:t>
            </a:r>
          </a:p>
        </p:txBody>
      </p:sp>
      <p:sp>
        <p:nvSpPr>
          <p:cNvPr id="9" name="Slide Number Placeholder 8">
            <a:extLst>
              <a:ext uri="{FF2B5EF4-FFF2-40B4-BE49-F238E27FC236}">
                <a16:creationId xmlns:a16="http://schemas.microsoft.com/office/drawing/2014/main" id="{4BCD68E4-6063-2CF9-9A0B-4401D859EAC4}"/>
              </a:ext>
            </a:extLst>
          </p:cNvPr>
          <p:cNvSpPr>
            <a:spLocks noGrp="1"/>
          </p:cNvSpPr>
          <p:nvPr>
            <p:ph type="sldNum" sz="quarter" idx="12"/>
          </p:nvPr>
        </p:nvSpPr>
        <p:spPr>
          <a:xfrm>
            <a:off x="15456568" y="9556799"/>
            <a:ext cx="2133600" cy="365125"/>
          </a:xfrm>
        </p:spPr>
        <p:txBody>
          <a:bodyPr/>
          <a:lstStyle/>
          <a:p>
            <a:fld id="{B6F15528-21DE-4FAA-801E-634DDDAF4B2B}" type="slidenum">
              <a:rPr lang="en-US" smtClean="0"/>
              <a:pPr/>
              <a:t>56</a:t>
            </a:fld>
            <a:endParaRPr lang="en-US" dirty="0"/>
          </a:p>
        </p:txBody>
      </p:sp>
    </p:spTree>
    <p:extLst>
      <p:ext uri="{BB962C8B-B14F-4D97-AF65-F5344CB8AC3E}">
        <p14:creationId xmlns:p14="http://schemas.microsoft.com/office/powerpoint/2010/main" val="13167539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C76839B7-0263-F295-EAA6-4ED39B17C04A}"/>
              </a:ext>
            </a:extLst>
          </p:cNvPr>
          <p:cNvSpPr>
            <a:spLocks noGrp="1"/>
          </p:cNvSpPr>
          <p:nvPr>
            <p:ph type="sldNum" sz="quarter" idx="12"/>
          </p:nvPr>
        </p:nvSpPr>
        <p:spPr>
          <a:xfrm>
            <a:off x="13429248" y="9518485"/>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57</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5E21698-9035-49D0-1603-D74F25C6C1E9}"/>
              </a:ext>
            </a:extLst>
          </p:cNvPr>
          <p:cNvSpPr/>
          <p:nvPr/>
        </p:nvSpPr>
        <p:spPr>
          <a:xfrm>
            <a:off x="-721894" y="-1299182"/>
            <a:ext cx="12047620" cy="2785897"/>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CF6AD6C-6200-3E58-9F4A-BACD1BAEF6E5}"/>
              </a:ext>
            </a:extLst>
          </p:cNvPr>
          <p:cNvSpPr txBox="1"/>
          <p:nvPr/>
        </p:nvSpPr>
        <p:spPr>
          <a:xfrm>
            <a:off x="4978337" y="-2852963"/>
            <a:ext cx="10373889" cy="336263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739D1DD5-C9C9-E917-97AD-74D3326F1117}"/>
              </a:ext>
            </a:extLst>
          </p:cNvPr>
          <p:cNvSpPr txBox="1"/>
          <p:nvPr/>
        </p:nvSpPr>
        <p:spPr>
          <a:xfrm>
            <a:off x="651636" y="607721"/>
            <a:ext cx="14347049"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Surveillance </a:t>
            </a:r>
            <a:r>
              <a:rPr lang="en-US" sz="4400" b="1" dirty="0">
                <a:solidFill>
                  <a:srgbClr val="FFFFFF"/>
                </a:solidFill>
                <a:latin typeface="Cavolini" panose="03000502040302020204" pitchFamily="66" charset="0"/>
                <a:cs typeface="Cavolini" panose="03000502040302020204" pitchFamily="66" charset="0"/>
                <a:sym typeface="Atkinson Hyperlegible Bold"/>
              </a:rPr>
              <a:t>to monitor outbreaks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endParaRPr>
          </a:p>
        </p:txBody>
      </p:sp>
      <p:sp>
        <p:nvSpPr>
          <p:cNvPr id="17" name="TextBox 16">
            <a:extLst>
              <a:ext uri="{FF2B5EF4-FFF2-40B4-BE49-F238E27FC236}">
                <a16:creationId xmlns:a16="http://schemas.microsoft.com/office/drawing/2014/main" id="{8EE7B1B7-BAD1-F74E-E1B1-1995BD6352FD}"/>
              </a:ext>
            </a:extLst>
          </p:cNvPr>
          <p:cNvSpPr txBox="1"/>
          <p:nvPr/>
        </p:nvSpPr>
        <p:spPr>
          <a:xfrm>
            <a:off x="972765" y="5023060"/>
            <a:ext cx="8315902" cy="2439129"/>
          </a:xfrm>
          <a:prstGeom prst="rect">
            <a:avLst/>
          </a:prstGeom>
          <a:noFill/>
        </p:spPr>
        <p:txBody>
          <a:bodyPr wrap="square" rtlCol="0">
            <a:spAutoFit/>
          </a:bodyPr>
          <a:lstStyle/>
          <a:p>
            <a:pPr marL="914400" lvl="1" indent="-457200">
              <a:spcAft>
                <a:spcPts val="300"/>
              </a:spcAft>
              <a:buClr>
                <a:srgbClr val="009999"/>
              </a:buClr>
              <a:buFont typeface="Arial" panose="020B0604020202020204" pitchFamily="34" charset="0"/>
              <a:buChar char="•"/>
              <a:defRPr/>
            </a:pPr>
            <a:r>
              <a:rPr lang="en-US" sz="2800" dirty="0">
                <a:solidFill>
                  <a:schemeClr val="tx1">
                    <a:lumMod val="95000"/>
                    <a:lumOff val="5000"/>
                  </a:schemeClr>
                </a:solidFill>
                <a:latin typeface="Atkinson Hyperlegible"/>
              </a:rPr>
              <a:t>With</a:t>
            </a:r>
            <a:r>
              <a:rPr lang="en-US" sz="2800" dirty="0">
                <a:solidFill>
                  <a:schemeClr val="tx1">
                    <a:lumMod val="95000"/>
                    <a:lumOff val="5000"/>
                  </a:schemeClr>
                </a:solidFill>
                <a:latin typeface="Atkinson Hyperlegible Bold" panose="020B0604020202020204" charset="0"/>
              </a:rPr>
              <a:t> community transmission </a:t>
            </a:r>
          </a:p>
          <a:p>
            <a:pPr lvl="2">
              <a:spcAft>
                <a:spcPts val="300"/>
              </a:spcAft>
              <a:defRPr/>
            </a:pPr>
            <a:r>
              <a:rPr lang="en-US" sz="2800" dirty="0">
                <a:solidFill>
                  <a:schemeClr val="tx1">
                    <a:lumMod val="95000"/>
                    <a:lumOff val="5000"/>
                  </a:schemeClr>
                </a:solidFill>
                <a:latin typeface="Atkinson Hyperlegible Bold" panose="020B0604020202020204" charset="0"/>
              </a:rPr>
              <a:t>or</a:t>
            </a:r>
          </a:p>
          <a:p>
            <a:pPr marL="914400" lvl="1" indent="-457200">
              <a:spcAft>
                <a:spcPts val="300"/>
              </a:spcAft>
              <a:buClr>
                <a:srgbClr val="009999"/>
              </a:buClr>
              <a:buFont typeface="Arial" panose="020B0604020202020204" pitchFamily="34" charset="0"/>
              <a:buChar char="•"/>
              <a:defRPr/>
            </a:pPr>
            <a:r>
              <a:rPr lang="en-US" sz="2800" dirty="0">
                <a:solidFill>
                  <a:prstClr val="black">
                    <a:lumMod val="95000"/>
                    <a:lumOff val="5000"/>
                  </a:prstClr>
                </a:solidFill>
                <a:latin typeface="Atkinson Hyperlegible"/>
              </a:rPr>
              <a:t>Deemed community transmission </a:t>
            </a:r>
            <a:r>
              <a:rPr lang="en-US" sz="2800" dirty="0">
                <a:solidFill>
                  <a:schemeClr val="tx1">
                    <a:lumMod val="95000"/>
                    <a:lumOff val="5000"/>
                  </a:schemeClr>
                </a:solidFill>
                <a:latin typeface="Atkinson Hyperlegible Bold" panose="020B0604020202020204" charset="0"/>
              </a:rPr>
              <a:t>by default</a:t>
            </a:r>
          </a:p>
          <a:p>
            <a:pPr marL="1371600" lvl="2" indent="-457200">
              <a:spcAft>
                <a:spcPts val="600"/>
              </a:spcAft>
              <a:buClr>
                <a:srgbClr val="009999"/>
              </a:buClr>
              <a:buFont typeface="Courier New" panose="02070309020205020404" pitchFamily="49" charset="0"/>
              <a:buChar char="o"/>
              <a:defRPr/>
            </a:pPr>
            <a:r>
              <a:rPr lang="en-US" sz="2800" dirty="0">
                <a:solidFill>
                  <a:prstClr val="black">
                    <a:lumMod val="95000"/>
                    <a:lumOff val="5000"/>
                  </a:prstClr>
                </a:solidFill>
                <a:latin typeface="Atkinson Hyperlegible"/>
                <a:sym typeface="Atkinson Hyperlegible Bold"/>
              </a:rPr>
              <a:t>e.g., epidemiological links not investigated</a:t>
            </a:r>
            <a:endParaRPr lang="fr-FR" sz="2800" dirty="0">
              <a:solidFill>
                <a:prstClr val="black">
                  <a:lumMod val="95000"/>
                  <a:lumOff val="5000"/>
                </a:prstClr>
              </a:solidFill>
              <a:latin typeface="Atkinson Hyperlegible"/>
              <a:sym typeface="Atkinson Hyperlegible Bold"/>
            </a:endParaRPr>
          </a:p>
          <a:p>
            <a:pPr marL="457200" marR="0" lvl="0" indent="-457200" algn="l" defTabSz="914400" rtl="0" eaLnBrk="1" fontAlgn="auto" latinLnBrk="0" hangingPunct="1">
              <a:lnSpc>
                <a:spcPct val="100000"/>
              </a:lnSpc>
              <a:spcBef>
                <a:spcPts val="0"/>
              </a:spcBef>
              <a:spcAft>
                <a:spcPts val="2400"/>
              </a:spcAft>
              <a:buClrTx/>
              <a:buSzTx/>
              <a:buFontTx/>
              <a:buBlip>
                <a:blip r:embed="rId3"/>
              </a:buBlip>
              <a:tabLst/>
              <a:defRPr/>
            </a:pPr>
            <a:endParaRPr kumimoji="0" lang="fr-FR"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sym typeface="Atkinson Hyperlegible Bold"/>
            </a:endParaRPr>
          </a:p>
        </p:txBody>
      </p:sp>
      <p:grpSp>
        <p:nvGrpSpPr>
          <p:cNvPr id="11" name="Group 10">
            <a:extLst>
              <a:ext uri="{FF2B5EF4-FFF2-40B4-BE49-F238E27FC236}">
                <a16:creationId xmlns:a16="http://schemas.microsoft.com/office/drawing/2014/main" id="{6652C17D-8D88-1185-2C0D-B699C91E2D13}"/>
              </a:ext>
            </a:extLst>
          </p:cNvPr>
          <p:cNvGrpSpPr/>
          <p:nvPr/>
        </p:nvGrpSpPr>
        <p:grpSpPr>
          <a:xfrm>
            <a:off x="9587087" y="2345067"/>
            <a:ext cx="8315902" cy="3444999"/>
            <a:chOff x="9587087" y="2345067"/>
            <a:chExt cx="8315902" cy="3444999"/>
          </a:xfrm>
        </p:grpSpPr>
        <p:sp>
          <p:nvSpPr>
            <p:cNvPr id="3" name="Rectangle 2">
              <a:extLst>
                <a:ext uri="{FF2B5EF4-FFF2-40B4-BE49-F238E27FC236}">
                  <a16:creationId xmlns:a16="http://schemas.microsoft.com/office/drawing/2014/main" id="{2DC4643A-7939-48D9-B833-5F26B9D36C96}"/>
                </a:ext>
              </a:extLst>
            </p:cNvPr>
            <p:cNvSpPr/>
            <p:nvPr/>
          </p:nvSpPr>
          <p:spPr>
            <a:xfrm>
              <a:off x="9699672" y="2345067"/>
              <a:ext cx="7673929" cy="96349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C56B7C17-6B21-292B-5869-7E7EEA57A3E5}"/>
                </a:ext>
              </a:extLst>
            </p:cNvPr>
            <p:cNvSpPr txBox="1"/>
            <p:nvPr/>
          </p:nvSpPr>
          <p:spPr>
            <a:xfrm>
              <a:off x="9865895" y="2505485"/>
              <a:ext cx="74493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Why</a:t>
              </a:r>
            </a:p>
          </p:txBody>
        </p:sp>
        <p:sp>
          <p:nvSpPr>
            <p:cNvPr id="18" name="TextBox 17">
              <a:extLst>
                <a:ext uri="{FF2B5EF4-FFF2-40B4-BE49-F238E27FC236}">
                  <a16:creationId xmlns:a16="http://schemas.microsoft.com/office/drawing/2014/main" id="{0FB5D193-C39E-BA1F-774D-A364C85F82FF}"/>
                </a:ext>
              </a:extLst>
            </p:cNvPr>
            <p:cNvSpPr txBox="1"/>
            <p:nvPr/>
          </p:nvSpPr>
          <p:spPr>
            <a:xfrm>
              <a:off x="9587087" y="3974184"/>
              <a:ext cx="8315902" cy="1815882"/>
            </a:xfrm>
            <a:prstGeom prst="rect">
              <a:avLst/>
            </a:prstGeom>
            <a:noFill/>
          </p:spPr>
          <p:txBody>
            <a:bodyPr wrap="square" rtlCol="0">
              <a:spAutoFit/>
            </a:bodyPr>
            <a:lstStyle/>
            <a:p>
              <a:pPr marL="457200" indent="-457200">
                <a:spcAft>
                  <a:spcPts val="1200"/>
                </a:spcAft>
                <a:buBlip>
                  <a:blip r:embed="rId3"/>
                </a:buBlip>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To </a:t>
              </a:r>
              <a:r>
                <a:rPr lang="en-US" sz="2800" dirty="0">
                  <a:solidFill>
                    <a:srgbClr val="209D94"/>
                  </a:solidFill>
                  <a:latin typeface="Atkinson Hyperlegible Bold" panose="020B0604020202020204" charset="0"/>
                  <a:sym typeface="Atkinson Hyperlegible Bold"/>
                </a:rPr>
                <a:t>generate information to orient control measures </a:t>
              </a:r>
              <a:endParaRPr lang="en-US" sz="2800" dirty="0">
                <a:solidFill>
                  <a:prstClr val="black">
                    <a:lumMod val="95000"/>
                    <a:lumOff val="5000"/>
                  </a:prstClr>
                </a:solidFill>
                <a:latin typeface="Atkinson Hyperlegible"/>
                <a:sym typeface="Atkinson Hyperlegible Bold"/>
              </a:endParaRPr>
            </a:p>
            <a:p>
              <a:pPr marL="914400" lvl="1" indent="-457200">
                <a:buClr>
                  <a:srgbClr val="009999"/>
                </a:buClr>
                <a:buFont typeface="Arial" panose="020B0604020202020204" pitchFamily="34" charset="0"/>
                <a:buChar char="•"/>
              </a:pPr>
              <a:r>
                <a:rPr lang="en-US" sz="2800" dirty="0">
                  <a:solidFill>
                    <a:prstClr val="black">
                      <a:lumMod val="95000"/>
                      <a:lumOff val="5000"/>
                    </a:prstClr>
                  </a:solidFill>
                  <a:latin typeface="Atkinson Hyperlegible"/>
                  <a:sym typeface="Atkinson Hyperlegible Bold"/>
                </a:rPr>
                <a:t>To </a:t>
              </a:r>
              <a:r>
                <a:rPr lang="en-US" sz="2800" dirty="0">
                  <a:solidFill>
                    <a:prstClr val="black">
                      <a:lumMod val="95000"/>
                      <a:lumOff val="5000"/>
                    </a:prstClr>
                  </a:solidFill>
                  <a:latin typeface="Atkinson Hyperlegible"/>
                </a:rPr>
                <a:t>mitigate impact and spread</a:t>
              </a:r>
              <a:endParaRPr kumimoji="0" lang="en-US"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AE0D0738-72F0-9075-EDD2-9EABB600EEDB}"/>
              </a:ext>
            </a:extLst>
          </p:cNvPr>
          <p:cNvGrpSpPr/>
          <p:nvPr/>
        </p:nvGrpSpPr>
        <p:grpSpPr>
          <a:xfrm>
            <a:off x="5559654" y="7315618"/>
            <a:ext cx="7507676" cy="1821845"/>
            <a:chOff x="5617757" y="7103111"/>
            <a:chExt cx="7507676" cy="1821845"/>
          </a:xfrm>
        </p:grpSpPr>
        <p:sp>
          <p:nvSpPr>
            <p:cNvPr id="9" name="Rectangle 8">
              <a:extLst>
                <a:ext uri="{FF2B5EF4-FFF2-40B4-BE49-F238E27FC236}">
                  <a16:creationId xmlns:a16="http://schemas.microsoft.com/office/drawing/2014/main" id="{1F7C5B21-9AF7-C542-CFD5-6BEAF5469C8E}"/>
                </a:ext>
              </a:extLst>
            </p:cNvPr>
            <p:cNvSpPr/>
            <p:nvPr/>
          </p:nvSpPr>
          <p:spPr>
            <a:xfrm>
              <a:off x="5617757" y="7103111"/>
              <a:ext cx="7052487" cy="96349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6A2824E2-A8DF-174D-DF48-B8845247E92E}"/>
                </a:ext>
              </a:extLst>
            </p:cNvPr>
            <p:cNvSpPr txBox="1"/>
            <p:nvPr/>
          </p:nvSpPr>
          <p:spPr>
            <a:xfrm>
              <a:off x="5956741" y="7216104"/>
              <a:ext cx="63745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How</a:t>
              </a:r>
            </a:p>
          </p:txBody>
        </p:sp>
        <p:sp>
          <p:nvSpPr>
            <p:cNvPr id="8" name="TextBox 7">
              <a:extLst>
                <a:ext uri="{FF2B5EF4-FFF2-40B4-BE49-F238E27FC236}">
                  <a16:creationId xmlns:a16="http://schemas.microsoft.com/office/drawing/2014/main" id="{9FD92BE7-905E-EBE9-BD9B-33962E0FEBA1}"/>
                </a:ext>
              </a:extLst>
            </p:cNvPr>
            <p:cNvSpPr txBox="1"/>
            <p:nvPr/>
          </p:nvSpPr>
          <p:spPr>
            <a:xfrm>
              <a:off x="5956741" y="8401736"/>
              <a:ext cx="7168692"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2400"/>
                </a:spcAft>
                <a:buClrTx/>
                <a:buSzTx/>
                <a:buFontTx/>
                <a:buBlip>
                  <a:blip r:embed="rId3"/>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In accordance with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this</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module</a:t>
              </a:r>
              <a:endParaRPr kumimoji="0" lang="fr-FR"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sym typeface="Atkinson Hyperlegible Bold"/>
              </a:endParaRPr>
            </a:p>
          </p:txBody>
        </p:sp>
      </p:grpSp>
      <p:grpSp>
        <p:nvGrpSpPr>
          <p:cNvPr id="21" name="Group 20">
            <a:extLst>
              <a:ext uri="{FF2B5EF4-FFF2-40B4-BE49-F238E27FC236}">
                <a16:creationId xmlns:a16="http://schemas.microsoft.com/office/drawing/2014/main" id="{072FB7B1-4ED7-35F3-B65E-10991BC2991C}"/>
              </a:ext>
            </a:extLst>
          </p:cNvPr>
          <p:cNvGrpSpPr/>
          <p:nvPr/>
        </p:nvGrpSpPr>
        <p:grpSpPr>
          <a:xfrm>
            <a:off x="972765" y="2354094"/>
            <a:ext cx="7673929" cy="2574197"/>
            <a:chOff x="972765" y="2354094"/>
            <a:chExt cx="7673929" cy="2574197"/>
          </a:xfrm>
        </p:grpSpPr>
        <p:sp>
          <p:nvSpPr>
            <p:cNvPr id="10" name="Rectangle 9">
              <a:extLst>
                <a:ext uri="{FF2B5EF4-FFF2-40B4-BE49-F238E27FC236}">
                  <a16:creationId xmlns:a16="http://schemas.microsoft.com/office/drawing/2014/main" id="{C3DABADC-C299-D136-A107-4B187BA2B381}"/>
                </a:ext>
              </a:extLst>
            </p:cNvPr>
            <p:cNvSpPr/>
            <p:nvPr/>
          </p:nvSpPr>
          <p:spPr>
            <a:xfrm>
              <a:off x="972765" y="2354094"/>
              <a:ext cx="7673929" cy="96349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94934C6B-E8E7-9998-425C-C694DA994FF3}"/>
                </a:ext>
              </a:extLst>
            </p:cNvPr>
            <p:cNvSpPr txBox="1"/>
            <p:nvPr/>
          </p:nvSpPr>
          <p:spPr>
            <a:xfrm>
              <a:off x="972765" y="2543452"/>
              <a:ext cx="76739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Where</a:t>
              </a:r>
            </a:p>
          </p:txBody>
        </p:sp>
        <p:sp>
          <p:nvSpPr>
            <p:cNvPr id="20" name="TextBox 19">
              <a:extLst>
                <a:ext uri="{FF2B5EF4-FFF2-40B4-BE49-F238E27FC236}">
                  <a16:creationId xmlns:a16="http://schemas.microsoft.com/office/drawing/2014/main" id="{92588BB7-6ECE-EA57-0E5B-074385E4F1D4}"/>
                </a:ext>
              </a:extLst>
            </p:cNvPr>
            <p:cNvSpPr txBox="1"/>
            <p:nvPr/>
          </p:nvSpPr>
          <p:spPr>
            <a:xfrm>
              <a:off x="972765" y="3974184"/>
              <a:ext cx="7489310" cy="95410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In surveillance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units</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where</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there is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a</a:t>
              </a:r>
              <a:r>
                <a:rPr kumimoji="0" lang="en-US"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rPr>
                <a:t> </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rPr>
                <a:t>    probable or confirmed cholera outbreak </a:t>
              </a:r>
            </a:p>
          </p:txBody>
        </p:sp>
      </p:grpSp>
      <p:sp>
        <p:nvSpPr>
          <p:cNvPr id="14" name="Slide Number Placeholder 13">
            <a:extLst>
              <a:ext uri="{FF2B5EF4-FFF2-40B4-BE49-F238E27FC236}">
                <a16:creationId xmlns:a16="http://schemas.microsoft.com/office/drawing/2014/main" id="{7BD1FC06-0E24-DFF9-61C4-244EFC51BA43}"/>
              </a:ext>
            </a:extLst>
          </p:cNvPr>
          <p:cNvSpPr>
            <a:spLocks noGrp="1"/>
          </p:cNvSpPr>
          <p:nvPr>
            <p:ph type="sldNum" sz="quarter" idx="12"/>
          </p:nvPr>
        </p:nvSpPr>
        <p:spPr>
          <a:xfrm>
            <a:off x="15472611" y="9564771"/>
            <a:ext cx="2133600" cy="365125"/>
          </a:xfrm>
        </p:spPr>
        <p:txBody>
          <a:bodyPr/>
          <a:lstStyle/>
          <a:p>
            <a:fld id="{B6F15528-21DE-4FAA-801E-634DDDAF4B2B}" type="slidenum">
              <a:rPr lang="en-US" smtClean="0"/>
              <a:pPr/>
              <a:t>6</a:t>
            </a:fld>
            <a:endParaRPr lang="en-US" dirty="0"/>
          </a:p>
        </p:txBody>
      </p:sp>
    </p:spTree>
    <p:extLst>
      <p:ext uri="{BB962C8B-B14F-4D97-AF65-F5344CB8AC3E}">
        <p14:creationId xmlns:p14="http://schemas.microsoft.com/office/powerpoint/2010/main" val="4165406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ying on a green camping table&#10;&#10;Description automatically generated">
            <a:extLst>
              <a:ext uri="{FF2B5EF4-FFF2-40B4-BE49-F238E27FC236}">
                <a16:creationId xmlns:a16="http://schemas.microsoft.com/office/drawing/2014/main" id="{F49D4C28-4BF5-3C4E-16EB-1455383CD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14" y="0"/>
            <a:ext cx="18350714" cy="11762179"/>
          </a:xfrm>
          <a:prstGeom prst="rect">
            <a:avLst/>
          </a:prstGeom>
        </p:spPr>
      </p:pic>
      <p:sp>
        <p:nvSpPr>
          <p:cNvPr id="7" name="TextBox 6">
            <a:extLst>
              <a:ext uri="{FF2B5EF4-FFF2-40B4-BE49-F238E27FC236}">
                <a16:creationId xmlns:a16="http://schemas.microsoft.com/office/drawing/2014/main" id="{5E16647D-B7D4-6AC2-E588-5C57284E6241}"/>
              </a:ext>
            </a:extLst>
          </p:cNvPr>
          <p:cNvSpPr txBox="1"/>
          <p:nvPr/>
        </p:nvSpPr>
        <p:spPr>
          <a:xfrm>
            <a:off x="14036040" y="9948447"/>
            <a:ext cx="425196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a:t>
            </a:r>
            <a:r>
              <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rPr>
              <a:t>Mulugeta </a:t>
            </a:r>
            <a:r>
              <a:rPr kumimoji="0" lang="en-US" sz="1600" b="0" i="0" u="none" strike="noStrike" kern="1200" cap="none" spc="0" normalizeH="0" baseline="0" noProof="0" dirty="0" err="1">
                <a:ln>
                  <a:noFill/>
                </a:ln>
                <a:solidFill>
                  <a:schemeClr val="tx1">
                    <a:lumMod val="65000"/>
                    <a:lumOff val="35000"/>
                  </a:schemeClr>
                </a:solidFill>
                <a:effectLst/>
                <a:uLnTx/>
                <a:uFillTx/>
                <a:ea typeface="Atkinson Hyperlegible"/>
                <a:cs typeface="Atkinson Hyperlegible"/>
                <a:sym typeface="Atkinson Hyperlegible"/>
              </a:rPr>
              <a:t>Ayene</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3D46E9D0-5122-8F49-D74B-7028D35B2994}"/>
              </a:ext>
            </a:extLst>
          </p:cNvPr>
          <p:cNvSpPr/>
          <p:nvPr/>
        </p:nvSpPr>
        <p:spPr>
          <a:xfrm>
            <a:off x="-78245" y="4221479"/>
            <a:ext cx="4902036" cy="2661921"/>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Reporting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and testing </a:t>
            </a:r>
            <a:r>
              <a:rPr kumimoji="0" lang="fr-FR" sz="4800" b="1" i="0" u="none" strike="noStrike" kern="1200" cap="none" spc="0" normalizeH="0" baseline="0" noProof="0" dirty="0" err="1">
                <a:ln>
                  <a:noFill/>
                </a:ln>
                <a:solidFill>
                  <a:prstClr val="white"/>
                </a:solidFill>
                <a:effectLst/>
                <a:uLnTx/>
                <a:uFillTx/>
                <a:latin typeface="Cavolini" panose="03000502040302020204" pitchFamily="66" charset="0"/>
                <a:ea typeface="+mn-ea"/>
                <a:cs typeface="Cavolini" panose="03000502040302020204" pitchFamily="66" charset="0"/>
              </a:rPr>
              <a:t>strategies</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196352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42B4A590-1DB4-4ED5-49D2-30A47F8700BB}"/>
              </a:ext>
            </a:extLst>
          </p:cNvPr>
          <p:cNvSpPr/>
          <p:nvPr/>
        </p:nvSpPr>
        <p:spPr>
          <a:xfrm>
            <a:off x="2705100" y="2394781"/>
            <a:ext cx="12877800" cy="186815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5">
            <a:extLst>
              <a:ext uri="{FF2B5EF4-FFF2-40B4-BE49-F238E27FC236}">
                <a16:creationId xmlns:a16="http://schemas.microsoft.com/office/drawing/2014/main" id="{16D7662F-B733-7B76-C2B5-0AAAD2F194CF}"/>
              </a:ext>
            </a:extLst>
          </p:cNvPr>
          <p:cNvSpPr/>
          <p:nvPr/>
        </p:nvSpPr>
        <p:spPr>
          <a:xfrm>
            <a:off x="-705852" y="-1423334"/>
            <a:ext cx="9849852"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D4616EDF-3080-F638-C558-5C96693A9A52}"/>
              </a:ext>
            </a:extLst>
          </p:cNvPr>
          <p:cNvSpPr txBox="1"/>
          <p:nvPr/>
        </p:nvSpPr>
        <p:spPr>
          <a:xfrm>
            <a:off x="914964" y="482192"/>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Case definition</a:t>
            </a:r>
          </a:p>
        </p:txBody>
      </p:sp>
      <p:sp>
        <p:nvSpPr>
          <p:cNvPr id="5" name="TextBox 4">
            <a:extLst>
              <a:ext uri="{FF2B5EF4-FFF2-40B4-BE49-F238E27FC236}">
                <a16:creationId xmlns:a16="http://schemas.microsoft.com/office/drawing/2014/main" id="{C52F91CB-577C-927A-4D7E-E47A428B29C1}"/>
              </a:ext>
            </a:extLst>
          </p:cNvPr>
          <p:cNvSpPr txBox="1"/>
          <p:nvPr/>
        </p:nvSpPr>
        <p:spPr>
          <a:xfrm>
            <a:off x="2705100" y="2561806"/>
            <a:ext cx="12877800" cy="1392304"/>
          </a:xfrm>
          <a:prstGeom prst="rect">
            <a:avLst/>
          </a:prstGeom>
          <a:noFill/>
        </p:spPr>
        <p:txBody>
          <a:bodyPr wrap="square">
            <a:spAutoFit/>
          </a:bodyPr>
          <a:lstStyle/>
          <a:p>
            <a:pPr marL="0" marR="0" lvl="0" indent="0" algn="ctr" defTabSz="1371600" rtl="0" eaLnBrk="1" fontAlgn="auto" latinLnBrk="0" hangingPunct="1">
              <a:lnSpc>
                <a:spcPct val="130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Suspected cholera case</a:t>
            </a:r>
          </a:p>
          <a:p>
            <a:pPr marL="457200" marR="0" lvl="0" indent="-457200" algn="ctr" defTabSz="1371600" rtl="0" eaLnBrk="1" fontAlgn="auto" latinLnBrk="0" hangingPunct="1">
              <a:lnSpc>
                <a:spcPct val="130000"/>
              </a:lnSpc>
              <a:spcBef>
                <a:spcPts val="0"/>
              </a:spcBef>
              <a:spcAft>
                <a:spcPts val="300"/>
              </a:spcAft>
              <a:buClrTx/>
              <a:buSzTx/>
              <a:buFontTx/>
              <a:buBlip>
                <a:blip r:embed="rId3"/>
              </a:buBlip>
              <a:tabLst/>
              <a:defRPr/>
            </a:pP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Any person with AWD </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(or who died from AWD)</a:t>
            </a:r>
          </a:p>
        </p:txBody>
      </p:sp>
      <p:sp>
        <p:nvSpPr>
          <p:cNvPr id="15" name="TextBox 14">
            <a:extLst>
              <a:ext uri="{FF2B5EF4-FFF2-40B4-BE49-F238E27FC236}">
                <a16:creationId xmlns:a16="http://schemas.microsoft.com/office/drawing/2014/main" id="{D58ABEC6-6648-CD8D-03ED-1FD1582FA055}"/>
              </a:ext>
            </a:extLst>
          </p:cNvPr>
          <p:cNvSpPr txBox="1"/>
          <p:nvPr/>
        </p:nvSpPr>
        <p:spPr>
          <a:xfrm>
            <a:off x="4219074" y="7608621"/>
            <a:ext cx="13163995" cy="1184940"/>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1800"/>
              </a:spcAft>
              <a:buClr>
                <a:srgbClr val="009999"/>
              </a:buClr>
              <a:buSzTx/>
              <a:buFontTx/>
              <a:buBlip>
                <a:blip r:embed="rId4"/>
              </a:buBlip>
              <a:tabLst/>
              <a:defRPr/>
            </a:pPr>
            <a:r>
              <a:rPr lang="en-US" sz="2800" dirty="0">
                <a:solidFill>
                  <a:prstClr val="black">
                    <a:lumMod val="95000"/>
                    <a:lumOff val="5000"/>
                  </a:prstClr>
                </a:solidFill>
                <a:latin typeface="Atkinson Hyperlegible" panose="020B0604020202020204" charset="0"/>
              </a:rPr>
              <a:t>Sensitive and c</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rPr>
              <a:t>omprehensive</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 monitoring of the outbreak </a:t>
            </a:r>
          </a:p>
          <a:p>
            <a:pPr marL="1371600" lvl="2" indent="-457200">
              <a:spcAft>
                <a:spcPts val="1800"/>
              </a:spcAft>
              <a:buClr>
                <a:srgbClr val="009999"/>
              </a:buClr>
              <a:buFont typeface="Arial" panose="020B0604020202020204" pitchFamily="34" charset="0"/>
              <a:buChar char="•"/>
              <a:defRPr/>
            </a:pPr>
            <a:r>
              <a:rPr lang="en-US" sz="2800" dirty="0">
                <a:solidFill>
                  <a:prstClr val="black">
                    <a:lumMod val="95000"/>
                    <a:lumOff val="5000"/>
                  </a:prstClr>
                </a:solidFill>
                <a:latin typeface="Atkinson Hyperlegible" panose="020B0604020202020204" charset="0"/>
              </a:rPr>
              <a:t>T</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o guide the </a:t>
            </a:r>
            <a:r>
              <a:rPr lang="en-US" sz="2800" dirty="0">
                <a:solidFill>
                  <a:prstClr val="black">
                    <a:lumMod val="95000"/>
                    <a:lumOff val="5000"/>
                  </a:prstClr>
                </a:solidFill>
                <a:latin typeface="Atkinson Hyperlegible" panose="020B0604020202020204" charset="0"/>
              </a:rPr>
              <a:t>response effectively </a:t>
            </a:r>
            <a:endPar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endParaRPr>
          </a:p>
        </p:txBody>
      </p:sp>
      <p:grpSp>
        <p:nvGrpSpPr>
          <p:cNvPr id="12" name="Group 11">
            <a:extLst>
              <a:ext uri="{FF2B5EF4-FFF2-40B4-BE49-F238E27FC236}">
                <a16:creationId xmlns:a16="http://schemas.microsoft.com/office/drawing/2014/main" id="{7695352C-0429-1693-425C-DDB2586CC348}"/>
              </a:ext>
            </a:extLst>
          </p:cNvPr>
          <p:cNvGrpSpPr/>
          <p:nvPr/>
        </p:nvGrpSpPr>
        <p:grpSpPr>
          <a:xfrm>
            <a:off x="3995171" y="5067996"/>
            <a:ext cx="11010940" cy="1868157"/>
            <a:chOff x="3924299" y="4347588"/>
            <a:chExt cx="11010940" cy="1868157"/>
          </a:xfrm>
        </p:grpSpPr>
        <p:pic>
          <p:nvPicPr>
            <p:cNvPr id="4" name="Picture 3">
              <a:extLst>
                <a:ext uri="{FF2B5EF4-FFF2-40B4-BE49-F238E27FC236}">
                  <a16:creationId xmlns:a16="http://schemas.microsoft.com/office/drawing/2014/main" id="{1FB38124-44EA-84D2-2FD6-934A8D8DDD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4299" y="4347588"/>
              <a:ext cx="10439401" cy="1868157"/>
            </a:xfrm>
            <a:prstGeom prst="rect">
              <a:avLst/>
            </a:prstGeom>
          </p:spPr>
        </p:pic>
        <p:sp>
          <p:nvSpPr>
            <p:cNvPr id="7" name="TextBox 6">
              <a:extLst>
                <a:ext uri="{FF2B5EF4-FFF2-40B4-BE49-F238E27FC236}">
                  <a16:creationId xmlns:a16="http://schemas.microsoft.com/office/drawing/2014/main" id="{439717BC-307A-A8AF-0CDB-CC08286F2AEE}"/>
                </a:ext>
              </a:extLst>
            </p:cNvPr>
            <p:cNvSpPr txBox="1"/>
            <p:nvPr/>
          </p:nvSpPr>
          <p:spPr>
            <a:xfrm>
              <a:off x="5562639" y="5020056"/>
              <a:ext cx="9372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NO criteria on age or severe dehydration</a:t>
              </a:r>
            </a:p>
          </p:txBody>
        </p:sp>
      </p:grpSp>
      <p:sp>
        <p:nvSpPr>
          <p:cNvPr id="9" name="Slide Number Placeholder 8">
            <a:extLst>
              <a:ext uri="{FF2B5EF4-FFF2-40B4-BE49-F238E27FC236}">
                <a16:creationId xmlns:a16="http://schemas.microsoft.com/office/drawing/2014/main" id="{93D7901B-0156-EAE9-3965-3819DE43E506}"/>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8</a:t>
            </a:fld>
            <a:endParaRPr lang="en-US" sz="1200" dirty="0"/>
          </a:p>
        </p:txBody>
      </p:sp>
    </p:spTree>
    <p:extLst>
      <p:ext uri="{BB962C8B-B14F-4D97-AF65-F5344CB8AC3E}">
        <p14:creationId xmlns:p14="http://schemas.microsoft.com/office/powerpoint/2010/main" val="3367551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989899" y="526826"/>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Reporting</a:t>
            </a:r>
          </a:p>
        </p:txBody>
      </p:sp>
      <p:sp>
        <p:nvSpPr>
          <p:cNvPr id="5" name="Freeform 4">
            <a:extLst>
              <a:ext uri="{FF2B5EF4-FFF2-40B4-BE49-F238E27FC236}">
                <a16:creationId xmlns:a16="http://schemas.microsoft.com/office/drawing/2014/main" id="{6278A166-7E08-E517-68FF-B003EC43BD8F}"/>
              </a:ext>
            </a:extLst>
          </p:cNvPr>
          <p:cNvSpPr/>
          <p:nvPr/>
        </p:nvSpPr>
        <p:spPr>
          <a:xfrm>
            <a:off x="1902233" y="2420884"/>
            <a:ext cx="14483533" cy="103168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6" name="TextBox 5">
            <a:extLst>
              <a:ext uri="{FF2B5EF4-FFF2-40B4-BE49-F238E27FC236}">
                <a16:creationId xmlns:a16="http://schemas.microsoft.com/office/drawing/2014/main" id="{3DBB86D6-D774-7E2E-581F-77E0E92C8E6F}"/>
              </a:ext>
            </a:extLst>
          </p:cNvPr>
          <p:cNvSpPr txBox="1"/>
          <p:nvPr/>
        </p:nvSpPr>
        <p:spPr>
          <a:xfrm>
            <a:off x="1902233" y="2675114"/>
            <a:ext cx="14483533"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Suspected cholera cases reported to the health </a:t>
            </a:r>
            <a:r>
              <a:rPr lang="fr-FR"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authority</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on a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weekly</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basis</a:t>
            </a:r>
          </a:p>
        </p:txBody>
      </p:sp>
      <p:sp>
        <p:nvSpPr>
          <p:cNvPr id="19" name="TextBox 18">
            <a:extLst>
              <a:ext uri="{FF2B5EF4-FFF2-40B4-BE49-F238E27FC236}">
                <a16:creationId xmlns:a16="http://schemas.microsoft.com/office/drawing/2014/main" id="{C9C73255-5DAB-96B5-6998-847FC526EFC7}"/>
              </a:ext>
            </a:extLst>
          </p:cNvPr>
          <p:cNvSpPr txBox="1"/>
          <p:nvPr/>
        </p:nvSpPr>
        <p:spPr>
          <a:xfrm>
            <a:off x="2194063" y="6813839"/>
            <a:ext cx="13407751" cy="1138773"/>
          </a:xfrm>
          <a:prstGeom prst="rect">
            <a:avLst/>
          </a:prstGeom>
          <a:noFill/>
        </p:spPr>
        <p:txBody>
          <a:bodyPr wrap="square" rtlCol="0">
            <a:spAutoFit/>
          </a:bodyPr>
          <a:lstStyle/>
          <a:p>
            <a:pPr marL="457200" indent="-457200">
              <a:spcAft>
                <a:spcPts val="1200"/>
              </a:spcAft>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Zero reporting</a:t>
            </a:r>
          </a:p>
          <a:p>
            <a:pPr marL="914400" lvl="1" indent="-457200" defTabSz="1371600">
              <a:spcAft>
                <a:spcPts val="1800"/>
              </a:spcAft>
              <a:buClr>
                <a:srgbClr val="009999"/>
              </a:buClr>
              <a:buFont typeface="Arial" panose="020B0604020202020204" pitchFamily="34" charset="0"/>
              <a:buChar char="•"/>
              <a:defRPr/>
            </a:pPr>
            <a:r>
              <a:rPr lang="en-US" sz="2800" dirty="0">
                <a:solidFill>
                  <a:prstClr val="black"/>
                </a:solidFill>
                <a:latin typeface="Atkinson Hyperlegible"/>
                <a:sym typeface="Atkinson Hyperlegible Bold"/>
              </a:rPr>
              <a:t>Absence of suspected cases reported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weekly</a:t>
            </a:r>
          </a:p>
        </p:txBody>
      </p:sp>
      <p:sp>
        <p:nvSpPr>
          <p:cNvPr id="7" name="TextBox 6">
            <a:extLst>
              <a:ext uri="{FF2B5EF4-FFF2-40B4-BE49-F238E27FC236}">
                <a16:creationId xmlns:a16="http://schemas.microsoft.com/office/drawing/2014/main" id="{FC23BB58-93AE-488D-38F0-DA72B28DD4CA}"/>
              </a:ext>
            </a:extLst>
          </p:cNvPr>
          <p:cNvSpPr txBox="1"/>
          <p:nvPr/>
        </p:nvSpPr>
        <p:spPr>
          <a:xfrm>
            <a:off x="2194063" y="8302115"/>
            <a:ext cx="15869657" cy="1723549"/>
          </a:xfrm>
          <a:prstGeom prst="rect">
            <a:avLst/>
          </a:prstGeom>
          <a:noFill/>
        </p:spPr>
        <p:txBody>
          <a:bodyPr wrap="square" rtlCol="0">
            <a:spAutoFit/>
          </a:bodyPr>
          <a:lstStyle/>
          <a:p>
            <a:pPr marL="457200" indent="-457200">
              <a:spcAft>
                <a:spcPts val="1200"/>
              </a:spcAft>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Increased frequency</a:t>
            </a:r>
          </a:p>
          <a:p>
            <a:pPr marL="914400" lvl="1" indent="-457200">
              <a:spcAft>
                <a:spcPts val="1200"/>
              </a:spcAft>
              <a:buClr>
                <a:srgbClr val="009999"/>
              </a:buClr>
              <a:buFont typeface="Arial" panose="020B0604020202020204" pitchFamily="34" charset="0"/>
              <a:buChar char="•"/>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At </a:t>
            </a:r>
            <a:r>
              <a:rPr lang="fr-FR" sz="2800" dirty="0">
                <a:solidFill>
                  <a:srgbClr val="2A1720"/>
                </a:solidFill>
                <a:latin typeface="Atkinson Hyperlegible"/>
                <a:sym typeface="Atkinson Hyperlegible Bold"/>
              </a:rPr>
              <a:t>the </a:t>
            </a:r>
            <a:r>
              <a:rPr lang="fr-FR" sz="2800" dirty="0">
                <a:solidFill>
                  <a:srgbClr val="2A1720"/>
                </a:solidFill>
                <a:latin typeface="Atkinson Hyperlegible Bold" panose="020B0604020202020204" charset="0"/>
                <a:sym typeface="Atkinson Hyperlegible Bold"/>
              </a:rPr>
              <a:t>onset and towards the end </a:t>
            </a:r>
            <a:r>
              <a:rPr lang="fr-FR" sz="2800" dirty="0">
                <a:solidFill>
                  <a:srgbClr val="2A1720"/>
                </a:solidFill>
                <a:latin typeface="Atkinson Hyperlegible"/>
                <a:sym typeface="Atkinson Hyperlegible Bold"/>
              </a:rPr>
              <a:t>of an outbreak</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a:t>
            </a:r>
            <a:r>
              <a:rPr kumimoji="0" lang="fr-FR" sz="2800" b="0" i="0" u="none" strike="noStrike" kern="1200" cap="none" spc="0" normalizeH="0" baseline="0" noProof="0" dirty="0" err="1">
                <a:ln>
                  <a:noFill/>
                </a:ln>
                <a:solidFill>
                  <a:srgbClr val="009999"/>
                </a:solidFill>
                <a:effectLst/>
                <a:uLnTx/>
                <a:uFillTx/>
                <a:latin typeface="Atkinson Hyperlegible Bold"/>
                <a:ea typeface="+mn-ea"/>
                <a:cs typeface="+mn-cs"/>
                <a:sym typeface="Atkinson Hyperlegible Bold"/>
              </a:rPr>
              <a:t>daily</a:t>
            </a:r>
            <a:r>
              <a:rPr kumimoji="0" lang="fr-FR"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 </a:t>
            </a:r>
            <a:r>
              <a:rPr lang="fr-FR" sz="2800" dirty="0">
                <a:solidFill>
                  <a:srgbClr val="2A1720"/>
                </a:solidFill>
                <a:latin typeface="Atkinson Hyperlegible"/>
                <a:sym typeface="Atkinson Hyperlegible Bold"/>
              </a:rPr>
              <a:t>reporting</a:t>
            </a:r>
          </a:p>
          <a:p>
            <a:pPr marL="1371600" lvl="2" indent="-457200">
              <a:spcAft>
                <a:spcPts val="1200"/>
              </a:spcAft>
              <a:buClr>
                <a:srgbClr val="009999"/>
              </a:buClr>
              <a:buFont typeface="Courier New" panose="02070309020205020404" pitchFamily="49" charset="0"/>
              <a:buChar char="o"/>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Supports timely and </a:t>
            </a:r>
            <a:r>
              <a:rPr kumimoji="0" lang="fr-FR" sz="2800"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targeted</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interventions to end the outbreak</a:t>
            </a:r>
            <a:endParaRPr kumimoji="0" lang="fr-FR" sz="2800" b="0" i="0" u="none" strike="noStrike" kern="1200" cap="none" spc="0" normalizeH="0" baseline="0" noProof="0" dirty="0">
              <a:ln>
                <a:noFill/>
              </a:ln>
              <a:solidFill>
                <a:srgbClr val="2A1720"/>
              </a:solidFill>
              <a:effectLst/>
              <a:uLnTx/>
              <a:uFillTx/>
              <a:latin typeface="Atkinson Hyperlegible"/>
              <a:ea typeface="+mn-ea"/>
              <a:cs typeface="+mn-cs"/>
            </a:endParaRPr>
          </a:p>
        </p:txBody>
      </p:sp>
      <p:sp>
        <p:nvSpPr>
          <p:cNvPr id="8" name="TextBox 7">
            <a:extLst>
              <a:ext uri="{FF2B5EF4-FFF2-40B4-BE49-F238E27FC236}">
                <a16:creationId xmlns:a16="http://schemas.microsoft.com/office/drawing/2014/main" id="{7390AEE0-3EBD-131D-3071-31681CF6B5B1}"/>
              </a:ext>
            </a:extLst>
          </p:cNvPr>
          <p:cNvSpPr txBox="1"/>
          <p:nvPr/>
        </p:nvSpPr>
        <p:spPr>
          <a:xfrm>
            <a:off x="2194063" y="3802069"/>
            <a:ext cx="13126325" cy="2662267"/>
          </a:xfrm>
          <a:prstGeom prst="rect">
            <a:avLst/>
          </a:prstGeom>
          <a:noFill/>
        </p:spPr>
        <p:txBody>
          <a:bodyPr wrap="square" rtlCol="0">
            <a:spAutoFit/>
          </a:bodyPr>
          <a:lstStyle/>
          <a:p>
            <a:pPr marL="457200" indent="-457200">
              <a:spcAft>
                <a:spcPts val="1200"/>
              </a:spcAft>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Routine reporting</a:t>
            </a:r>
          </a:p>
          <a:p>
            <a:pPr marL="914400" lvl="1" indent="-457200">
              <a:spcAft>
                <a:spcPts val="12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Health </a:t>
            </a:r>
            <a:r>
              <a:rPr lang="en-US" sz="2800" dirty="0">
                <a:solidFill>
                  <a:srgbClr val="009999"/>
                </a:solidFill>
                <a:latin typeface="Atkinson Hyperlegible Bold"/>
              </a:rPr>
              <a:t>facility</a:t>
            </a:r>
            <a:r>
              <a:rPr lang="en-US" sz="2800" dirty="0">
                <a:solidFill>
                  <a:srgbClr val="2A1720"/>
                </a:solidFill>
                <a:latin typeface="Atkinson Hyperlegible"/>
              </a:rPr>
              <a:t>-based and </a:t>
            </a:r>
            <a:r>
              <a:rPr lang="en-US" sz="2800" dirty="0">
                <a:solidFill>
                  <a:srgbClr val="009999"/>
                </a:solidFill>
                <a:latin typeface="Atkinson Hyperlegible Bold"/>
              </a:rPr>
              <a:t>community</a:t>
            </a:r>
            <a:r>
              <a:rPr lang="en-US" sz="2800" dirty="0">
                <a:solidFill>
                  <a:srgbClr val="2A1720"/>
                </a:solidFill>
                <a:latin typeface="Atkinson Hyperlegible"/>
              </a:rPr>
              <a:t>-based surveillance</a:t>
            </a:r>
          </a:p>
          <a:p>
            <a:pPr marL="914400" lvl="1" indent="-457200">
              <a:spcAft>
                <a:spcPts val="6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Weekly </a:t>
            </a:r>
            <a:r>
              <a:rPr lang="en-US" sz="2800" dirty="0">
                <a:solidFill>
                  <a:srgbClr val="2A1720"/>
                </a:solidFill>
                <a:latin typeface="Atkinson Hyperlegible"/>
              </a:rPr>
              <a:t>reporting</a:t>
            </a:r>
          </a:p>
          <a:p>
            <a:pPr marL="1371600" lvl="2" indent="-457200">
              <a:buClr>
                <a:srgbClr val="009999"/>
              </a:buClr>
              <a:buFont typeface="Courier New" panose="02070309020205020404" pitchFamily="49" charset="0"/>
              <a:buChar char="o"/>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Avoids overwhelming reporting sites</a:t>
            </a:r>
          </a:p>
          <a:p>
            <a:pPr marL="1371600" lvl="2" indent="-457200">
              <a:buClr>
                <a:srgbClr val="009999"/>
              </a:buClr>
              <a:buFont typeface="Courier New" panose="02070309020205020404" pitchFamily="49" charset="0"/>
              <a:buChar char="o"/>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Provides sufficiently timely information to routinely</a:t>
            </a:r>
            <a:r>
              <a:rPr kumimoji="0" lang="en-US" sz="2800" b="0" i="0" u="none" strike="noStrike" kern="1200" cap="none" spc="0" normalizeH="0" noProof="0" dirty="0">
                <a:ln>
                  <a:noFill/>
                </a:ln>
                <a:solidFill>
                  <a:srgbClr val="2A1720"/>
                </a:solidFill>
                <a:effectLst/>
                <a:uLnTx/>
                <a:uFillTx/>
                <a:latin typeface="Atkinson Hyperlegible"/>
                <a:ea typeface="+mn-ea"/>
                <a:cs typeface="+mn-cs"/>
              </a:rPr>
              <a:t>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monitor the outbreak</a:t>
            </a:r>
          </a:p>
        </p:txBody>
      </p:sp>
      <p:sp>
        <p:nvSpPr>
          <p:cNvPr id="2" name="Slide Number Placeholder 1">
            <a:extLst>
              <a:ext uri="{FF2B5EF4-FFF2-40B4-BE49-F238E27FC236}">
                <a16:creationId xmlns:a16="http://schemas.microsoft.com/office/drawing/2014/main" id="{FB8FC7D5-273E-14B8-103E-0DB9B0618295}"/>
              </a:ext>
            </a:extLst>
          </p:cNvPr>
          <p:cNvSpPr>
            <a:spLocks noGrp="1"/>
          </p:cNvSpPr>
          <p:nvPr>
            <p:ph type="sldNum" sz="quarter" idx="12"/>
          </p:nvPr>
        </p:nvSpPr>
        <p:spPr>
          <a:xfrm>
            <a:off x="15472611" y="9660539"/>
            <a:ext cx="2133600" cy="365125"/>
          </a:xfrm>
        </p:spPr>
        <p:txBody>
          <a:bodyPr/>
          <a:lstStyle/>
          <a:p>
            <a:fld id="{B6F15528-21DE-4FAA-801E-634DDDAF4B2B}" type="slidenum">
              <a:rPr lang="en-US" smtClean="0"/>
              <a:pPr/>
              <a:t>9</a:t>
            </a:fld>
            <a:endParaRPr lang="en-US" dirty="0"/>
          </a:p>
        </p:txBody>
      </p:sp>
    </p:spTree>
    <p:extLst>
      <p:ext uri="{BB962C8B-B14F-4D97-AF65-F5344CB8AC3E}">
        <p14:creationId xmlns:p14="http://schemas.microsoft.com/office/powerpoint/2010/main" val="2577796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C16DA2-6C5B-42DD-AA9C-B3D687AA8D08}">
  <ds:schemaRefs>
    <ds:schemaRef ds:uri="http://schemas.microsoft.com/office/2006/metadata/properties"/>
    <ds:schemaRef ds:uri="http://schemas.openxmlformats.org/package/2006/metadata/core-properties"/>
    <ds:schemaRef ds:uri="http://purl.org/dc/terms/"/>
    <ds:schemaRef ds:uri="http://www.w3.org/XML/1998/namespace"/>
    <ds:schemaRef ds:uri="http://purl.org/dc/dcmitype/"/>
    <ds:schemaRef ds:uri="http://schemas.microsoft.com/office/2006/documentManagement/types"/>
    <ds:schemaRef ds:uri="http://purl.org/dc/elements/1.1/"/>
    <ds:schemaRef ds:uri="http://schemas.microsoft.com/office/infopath/2007/PartnerControls"/>
    <ds:schemaRef ds:uri="a4ccce07-d9df-40be-ba22-67d5c80ef237"/>
    <ds:schemaRef ds:uri="3e8c1917-30ce-4059-b20f-d25788032734"/>
    <ds:schemaRef ds:uri="0225443d-76f0-4d33-b010-b7398fa8165d"/>
    <ds:schemaRef ds:uri="6b3de2de-4ca2-4ad1-8c6e-008e70a43a87"/>
  </ds:schemaRefs>
</ds:datastoreItem>
</file>

<file path=customXml/itemProps2.xml><?xml version="1.0" encoding="utf-8"?>
<ds:datastoreItem xmlns:ds="http://schemas.openxmlformats.org/officeDocument/2006/customXml" ds:itemID="{F4F5326E-CAA5-40B3-9783-C45BEC8B0651}"/>
</file>

<file path=customXml/itemProps3.xml><?xml version="1.0" encoding="utf-8"?>
<ds:datastoreItem xmlns:ds="http://schemas.openxmlformats.org/officeDocument/2006/customXml" ds:itemID="{6BA02CAA-2037-4F8D-9B9C-D0B9A413A4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5072</TotalTime>
  <Words>8878</Words>
  <Application>Microsoft Office PowerPoint</Application>
  <PresentationFormat>Custom</PresentationFormat>
  <Paragraphs>785</Paragraphs>
  <Slides>57</Slides>
  <Notes>57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57</vt:i4>
      </vt:variant>
    </vt:vector>
  </HeadingPairs>
  <TitlesOfParts>
    <vt:vector size="70" baseType="lpstr">
      <vt:lpstr>Cavolini</vt:lpstr>
      <vt:lpstr>ADLaM Display</vt:lpstr>
      <vt:lpstr>Arial</vt:lpstr>
      <vt:lpstr>Aptos Display</vt:lpstr>
      <vt:lpstr>Calibri</vt:lpstr>
      <vt:lpstr>Trebuchet MS</vt:lpstr>
      <vt:lpstr>Atkinson Hyperlegible</vt:lpstr>
      <vt:lpstr>Atkinson Hyperlegible Bold</vt:lpstr>
      <vt:lpstr>Courier New</vt:lpstr>
      <vt:lpstr>Aptos</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(Presentation)</dc:title>
  <dc:creator>DOMINGUEZ, Morgane</dc:creator>
  <cp:lastModifiedBy>Jason SOFFE</cp:lastModifiedBy>
  <cp:revision>62</cp:revision>
  <dcterms:created xsi:type="dcterms:W3CDTF">2006-08-16T00:00:00Z</dcterms:created>
  <dcterms:modified xsi:type="dcterms:W3CDTF">2025-02-21T15:11:35Z</dcterms:modified>
  <dc:identifier>DAGL3yO_y-I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