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66" r:id="rId6"/>
  </p:sldMasterIdLst>
  <p:notesMasterIdLst>
    <p:notesMasterId r:id="rId53"/>
  </p:notesMasterIdLst>
  <p:sldIdLst>
    <p:sldId id="877" r:id="rId7"/>
    <p:sldId id="878" r:id="rId8"/>
    <p:sldId id="852" r:id="rId9"/>
    <p:sldId id="881" r:id="rId10"/>
    <p:sldId id="872" r:id="rId11"/>
    <p:sldId id="955" r:id="rId12"/>
    <p:sldId id="978" r:id="rId13"/>
    <p:sldId id="980" r:id="rId14"/>
    <p:sldId id="981" r:id="rId15"/>
    <p:sldId id="2147474633" r:id="rId16"/>
    <p:sldId id="269" r:id="rId17"/>
    <p:sldId id="270" r:id="rId18"/>
    <p:sldId id="982" r:id="rId19"/>
    <p:sldId id="956" r:id="rId20"/>
    <p:sldId id="961" r:id="rId21"/>
    <p:sldId id="958" r:id="rId22"/>
    <p:sldId id="915" r:id="rId23"/>
    <p:sldId id="957" r:id="rId24"/>
    <p:sldId id="983" r:id="rId25"/>
    <p:sldId id="984" r:id="rId26"/>
    <p:sldId id="894" r:id="rId27"/>
    <p:sldId id="987" r:id="rId28"/>
    <p:sldId id="989" r:id="rId29"/>
    <p:sldId id="985" r:id="rId30"/>
    <p:sldId id="988" r:id="rId31"/>
    <p:sldId id="895" r:id="rId32"/>
    <p:sldId id="990" r:id="rId33"/>
    <p:sldId id="880" r:id="rId34"/>
    <p:sldId id="991" r:id="rId35"/>
    <p:sldId id="261" r:id="rId36"/>
    <p:sldId id="992" r:id="rId37"/>
    <p:sldId id="884" r:id="rId38"/>
    <p:sldId id="885" r:id="rId39"/>
    <p:sldId id="887" r:id="rId40"/>
    <p:sldId id="888" r:id="rId41"/>
    <p:sldId id="879" r:id="rId42"/>
    <p:sldId id="2147474615" r:id="rId43"/>
    <p:sldId id="2147474611" r:id="rId44"/>
    <p:sldId id="2147474623" r:id="rId45"/>
    <p:sldId id="2147474617" r:id="rId46"/>
    <p:sldId id="2147474618" r:id="rId47"/>
    <p:sldId id="2147474619" r:id="rId48"/>
    <p:sldId id="2147474620" r:id="rId49"/>
    <p:sldId id="2147474621" r:id="rId50"/>
    <p:sldId id="2147474622" r:id="rId51"/>
    <p:sldId id="2147474632" r:id="rId52"/>
  </p:sldIdLst>
  <p:sldSz cx="18288000" cy="10287000"/>
  <p:notesSz cx="6858000" cy="9144000"/>
  <p:embeddedFontLst>
    <p:embeddedFont>
      <p:font typeface="ADLaM Display" panose="02010000000000000000" pitchFamily="2" charset="0"/>
      <p:regular r:id="rId54"/>
    </p:embeddedFont>
    <p:embeddedFont>
      <p:font typeface="Arial Rounded MT Bold" panose="020F0704030504030204" pitchFamily="34" charset="0"/>
      <p:regular r:id="rId55"/>
    </p:embeddedFont>
    <p:embeddedFont>
      <p:font typeface="Atkinson Hyperlegible" panose="020B0604020202020204" charset="0"/>
      <p:regular r:id="rId56"/>
    </p:embeddedFont>
    <p:embeddedFont>
      <p:font typeface="Atkinson Hyperlegible Bold" panose="020B0604020202020204" charset="0"/>
      <p:regular r:id="rId57"/>
    </p:embeddedFont>
    <p:embeddedFont>
      <p:font typeface="Cavolini" panose="03000502040302020204" pitchFamily="66" charset="0"/>
      <p:regular r:id="rId58"/>
      <p:bold r:id="rId59"/>
      <p:italic r:id="rId60"/>
      <p:boldItalic r:id="rId61"/>
    </p:embeddedFont>
    <p:embeddedFont>
      <p:font typeface="Congenial" panose="02000503040000020004" pitchFamily="2" charset="0"/>
      <p:regular r:id="rId62"/>
      <p:bold r:id="rId63"/>
      <p:italic r:id="rId64"/>
      <p:boldItalic r:id="rId65"/>
    </p:embeddedFont>
    <p:embeddedFont>
      <p:font typeface="Tw Cen MT" panose="020B0602020104020603" pitchFamily="34"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56" userDrawn="1">
          <p15:clr>
            <a:srgbClr val="A4A3A4"/>
          </p15:clr>
        </p15:guide>
        <p15:guide id="3" orient="horz" pos="32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0617E0E-4374-7AD3-5EEE-33533827B7F7}" name="WAUQUIER, Nadia" initials="WN" userId="S::wauquiern@who.int::9aff5815-3c2f-4de1-a1ad-7f60375e98d2" providerId="AD"/>
  <p188:author id="{290EA52E-558F-29FE-A173-1A1CE7DE6998}" name="Natalie  Fischer" initials="NF" userId="S::natalie.fischer_lshtm.ac.uk#ext#@worldhealthorg.onmicrosoft.com::9450b5f0-3a06-43da-a453-d89915c879d2" providerId="AD"/>
  <p188:author id="{F00BE82E-B2FE-5A11-6DDD-DCC97C69DF34}" name="ALBERTI, Kathryn" initials="AK" userId="S::albertik@who.int::b6ab0193-bb89-4217-858a-2e968de9a597" providerId="AD"/>
  <p188:author id="{3E14C238-3407-E97D-EADE-ED75DDC8B04A}" name="DOMINGUEZ, Morgane" initials="MD" userId="S::mdominguez@who.int::d29c428e-ee62-4017-a838-521138d5b01c" providerId="AD"/>
  <p188:author id="{886B4A95-4D5C-D9FE-31C2-86AFC6B13117}" name="Marie-Laure  QUILICI" initials="MQ" userId="S::marie-laure.quilici_pasteur.fr#ext#@worldhealthorg.onmicrosoft.com::64e3560b-0d64-44cc-bb94-453fa14be284" providerId="AD"/>
  <p188:author id="{C86E1C9F-EDEA-A088-F630-D2A000C1EE51}" name="Andrew Azman" initials="AA" userId="S::aazman1_jh.edu#ext#@worldhealthorg.onmicrosoft.com::b2860add-2acb-47ce-8211-c7e248b4720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9ECD5"/>
    <a:srgbClr val="F5801F"/>
    <a:srgbClr val="F9B277"/>
    <a:srgbClr val="878680"/>
    <a:srgbClr val="209D94"/>
    <a:srgbClr val="4DB1A9"/>
    <a:srgbClr val="A9E197"/>
    <a:srgbClr val="C5E6E8"/>
    <a:srgbClr val="EFE0C7"/>
    <a:srgbClr val="43922A"/>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2F368B-7327-4D86-A72B-88AAAD717A1A}" v="1" dt="2025-02-21T15:09:50.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26" autoAdjust="0"/>
    <p:restoredTop sz="67881" autoAdjust="0"/>
  </p:normalViewPr>
  <p:slideViewPr>
    <p:cSldViewPr snapToGrid="0">
      <p:cViewPr varScale="1">
        <p:scale>
          <a:sx n="50" d="100"/>
          <a:sy n="50" d="100"/>
        </p:scale>
        <p:origin x="2112" y="66"/>
      </p:cViewPr>
      <p:guideLst>
        <p:guide pos="2856"/>
        <p:guide orient="horz" pos="32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font" Target="fonts/font8.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2.fntdata"/><Relationship Id="rId76" Type="http://schemas.microsoft.com/office/2018/10/relationships/authors" Target="authors.xml"/><Relationship Id="rId7" Type="http://schemas.openxmlformats.org/officeDocument/2006/relationships/slide" Target="slides/slide1.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MINGUEZ, Morgane" userId="d29c428e-ee62-4017-a838-521138d5b01c" providerId="ADAL" clId="{AFBA6DC4-E945-4D8B-B394-3FD84B746D6B}"/>
    <pc:docChg chg="custSel modSld">
      <pc:chgData name="DOMINGUEZ, Morgane" userId="d29c428e-ee62-4017-a838-521138d5b01c" providerId="ADAL" clId="{AFBA6DC4-E945-4D8B-B394-3FD84B746D6B}" dt="2025-02-15T19:39:40.128" v="498" actId="2711"/>
      <pc:docMkLst>
        <pc:docMk/>
      </pc:docMkLst>
      <pc:sldChg chg="delSp modSp mod modTransition delAnim modAnim modNotesTx">
        <pc:chgData name="DOMINGUEZ, Morgane" userId="d29c428e-ee62-4017-a838-521138d5b01c" providerId="ADAL" clId="{AFBA6DC4-E945-4D8B-B394-3FD84B746D6B}" dt="2025-02-14T19:10:08.095" v="453"/>
        <pc:sldMkLst>
          <pc:docMk/>
          <pc:sldMk cId="0" sldId="261"/>
        </pc:sldMkLst>
        <pc:spChg chg="mod">
          <ac:chgData name="DOMINGUEZ, Morgane" userId="d29c428e-ee62-4017-a838-521138d5b01c" providerId="ADAL" clId="{AFBA6DC4-E945-4D8B-B394-3FD84B746D6B}" dt="2025-02-14T18:06:45.160" v="410" actId="1076"/>
          <ac:spMkLst>
            <pc:docMk/>
            <pc:sldMk cId="0" sldId="261"/>
            <ac:spMk id="2" creationId="{A7E115DE-9E3E-DFB4-52B7-6D5973929803}"/>
          </ac:spMkLst>
        </pc:spChg>
      </pc:sldChg>
      <pc:sldChg chg="delSp modSp mod modTransition delAnim modAnim modNotesTx">
        <pc:chgData name="DOMINGUEZ, Morgane" userId="d29c428e-ee62-4017-a838-521138d5b01c" providerId="ADAL" clId="{AFBA6DC4-E945-4D8B-B394-3FD84B746D6B}" dt="2025-02-15T19:39:02.244" v="486" actId="2711"/>
        <pc:sldMkLst>
          <pc:docMk/>
          <pc:sldMk cId="0" sldId="269"/>
        </pc:sldMkLst>
        <pc:spChg chg="mod">
          <ac:chgData name="DOMINGUEZ, Morgane" userId="d29c428e-ee62-4017-a838-521138d5b01c" providerId="ADAL" clId="{AFBA6DC4-E945-4D8B-B394-3FD84B746D6B}" dt="2025-02-14T18:05:46.830" v="401" actId="1076"/>
          <ac:spMkLst>
            <pc:docMk/>
            <pc:sldMk cId="0" sldId="269"/>
            <ac:spMk id="3" creationId="{CFBB3039-A0C4-76DE-8F19-8B1F57217709}"/>
          </ac:spMkLst>
        </pc:spChg>
        <pc:spChg chg="mod">
          <ac:chgData name="DOMINGUEZ, Morgane" userId="d29c428e-ee62-4017-a838-521138d5b01c" providerId="ADAL" clId="{AFBA6DC4-E945-4D8B-B394-3FD84B746D6B}" dt="2025-02-15T19:39:02.244" v="486" actId="2711"/>
          <ac:spMkLst>
            <pc:docMk/>
            <pc:sldMk cId="0" sldId="269"/>
            <ac:spMk id="20" creationId="{8BA99E58-C00C-3E8E-00BD-328828E2CA10}"/>
          </ac:spMkLst>
        </pc:spChg>
      </pc:sldChg>
      <pc:sldChg chg="delSp modSp mod modTransition delAnim modAnim modNotesTx">
        <pc:chgData name="DOMINGUEZ, Morgane" userId="d29c428e-ee62-4017-a838-521138d5b01c" providerId="ADAL" clId="{AFBA6DC4-E945-4D8B-B394-3FD84B746D6B}" dt="2025-02-15T19:39:07.763" v="488" actId="2711"/>
        <pc:sldMkLst>
          <pc:docMk/>
          <pc:sldMk cId="0" sldId="270"/>
        </pc:sldMkLst>
        <pc:spChg chg="mod">
          <ac:chgData name="DOMINGUEZ, Morgane" userId="d29c428e-ee62-4017-a838-521138d5b01c" providerId="ADAL" clId="{AFBA6DC4-E945-4D8B-B394-3FD84B746D6B}" dt="2025-02-15T19:39:07.763" v="488" actId="2711"/>
          <ac:spMkLst>
            <pc:docMk/>
            <pc:sldMk cId="0" sldId="270"/>
            <ac:spMk id="2" creationId="{F3083513-E6D0-1B87-E322-D3AC7B90355C}"/>
          </ac:spMkLst>
        </pc:spChg>
        <pc:spChg chg="mod">
          <ac:chgData name="DOMINGUEZ, Morgane" userId="d29c428e-ee62-4017-a838-521138d5b01c" providerId="ADAL" clId="{AFBA6DC4-E945-4D8B-B394-3FD84B746D6B}" dt="2025-02-14T18:05:51.091" v="402" actId="1076"/>
          <ac:spMkLst>
            <pc:docMk/>
            <pc:sldMk cId="0" sldId="270"/>
            <ac:spMk id="9" creationId="{08BEF591-B42E-B9DB-2573-42DFAE0004C9}"/>
          </ac:spMkLst>
        </pc:spChg>
      </pc:sldChg>
      <pc:sldChg chg="delSp modSp mod modTransition delAnim modAnim modNotesTx">
        <pc:chgData name="DOMINGUEZ, Morgane" userId="d29c428e-ee62-4017-a838-521138d5b01c" providerId="ADAL" clId="{AFBA6DC4-E945-4D8B-B394-3FD84B746D6B}" dt="2025-02-14T19:17:08.242" v="474"/>
        <pc:sldMkLst>
          <pc:docMk/>
          <pc:sldMk cId="0" sldId="852"/>
        </pc:sldMkLst>
        <pc:spChg chg="mod">
          <ac:chgData name="DOMINGUEZ, Morgane" userId="d29c428e-ee62-4017-a838-521138d5b01c" providerId="ADAL" clId="{AFBA6DC4-E945-4D8B-B394-3FD84B746D6B}" dt="2025-02-14T17:56:52.541" v="341" actId="255"/>
          <ac:spMkLst>
            <pc:docMk/>
            <pc:sldMk cId="0" sldId="852"/>
            <ac:spMk id="8" creationId="{82D982A5-F1CF-DE03-4D59-4FDB3CA46B66}"/>
          </ac:spMkLst>
        </pc:spChg>
      </pc:sldChg>
      <pc:sldChg chg="delSp modSp mod modTransition delAnim modAnim modNotesTx">
        <pc:chgData name="DOMINGUEZ, Morgane" userId="d29c428e-ee62-4017-a838-521138d5b01c" providerId="ADAL" clId="{AFBA6DC4-E945-4D8B-B394-3FD84B746D6B}" dt="2025-02-14T19:17:26.072" v="475"/>
        <pc:sldMkLst>
          <pc:docMk/>
          <pc:sldMk cId="608819959" sldId="872"/>
        </pc:sldMkLst>
        <pc:spChg chg="mod">
          <ac:chgData name="DOMINGUEZ, Morgane" userId="d29c428e-ee62-4017-a838-521138d5b01c" providerId="ADAL" clId="{AFBA6DC4-E945-4D8B-B394-3FD84B746D6B}" dt="2025-02-14T17:57:04.611" v="343" actId="255"/>
          <ac:spMkLst>
            <pc:docMk/>
            <pc:sldMk cId="608819959" sldId="872"/>
            <ac:spMk id="5" creationId="{85514603-9954-3735-9C5C-26E990A75976}"/>
          </ac:spMkLst>
        </pc:spChg>
      </pc:sldChg>
      <pc:sldChg chg="addSp delSp mod modTransition delAnim modAnim modNotesTx">
        <pc:chgData name="DOMINGUEZ, Morgane" userId="d29c428e-ee62-4017-a838-521138d5b01c" providerId="ADAL" clId="{AFBA6DC4-E945-4D8B-B394-3FD84B746D6B}" dt="2025-02-15T19:38:27.708" v="480"/>
        <pc:sldMkLst>
          <pc:docMk/>
          <pc:sldMk cId="3296645796" sldId="877"/>
        </pc:sldMkLst>
        <pc:picChg chg="add">
          <ac:chgData name="DOMINGUEZ, Morgane" userId="d29c428e-ee62-4017-a838-521138d5b01c" providerId="ADAL" clId="{AFBA6DC4-E945-4D8B-B394-3FD84B746D6B}" dt="2025-02-15T19:38:27.708" v="480"/>
          <ac:picMkLst>
            <pc:docMk/>
            <pc:sldMk cId="3296645796" sldId="877"/>
            <ac:picMk id="2" creationId="{0D73032B-5E48-C507-A41B-F8F3B3666211}"/>
          </ac:picMkLst>
        </pc:picChg>
      </pc:sldChg>
      <pc:sldChg chg="addSp delSp mod modTransition delAnim modNotesTx">
        <pc:chgData name="DOMINGUEZ, Morgane" userId="d29c428e-ee62-4017-a838-521138d5b01c" providerId="ADAL" clId="{AFBA6DC4-E945-4D8B-B394-3FD84B746D6B}" dt="2025-02-15T19:38:42.661" v="481"/>
        <pc:sldMkLst>
          <pc:docMk/>
          <pc:sldMk cId="2372577413" sldId="878"/>
        </pc:sldMkLst>
        <pc:picChg chg="add">
          <ac:chgData name="DOMINGUEZ, Morgane" userId="d29c428e-ee62-4017-a838-521138d5b01c" providerId="ADAL" clId="{AFBA6DC4-E945-4D8B-B394-3FD84B746D6B}" dt="2025-02-15T19:38:42.661" v="481"/>
          <ac:picMkLst>
            <pc:docMk/>
            <pc:sldMk cId="2372577413" sldId="878"/>
            <ac:picMk id="3" creationId="{699F612A-A9C2-0DA6-A362-5C8907DF8E20}"/>
          </ac:picMkLst>
        </pc:picChg>
      </pc:sldChg>
      <pc:sldChg chg="delSp modSp mod modTransition delAnim modAnim modNotesTx">
        <pc:chgData name="DOMINGUEZ, Morgane" userId="d29c428e-ee62-4017-a838-521138d5b01c" providerId="ADAL" clId="{AFBA6DC4-E945-4D8B-B394-3FD84B746D6B}" dt="2025-02-14T19:14:41.089" v="463"/>
        <pc:sldMkLst>
          <pc:docMk/>
          <pc:sldMk cId="2123143212" sldId="879"/>
        </pc:sldMkLst>
        <pc:spChg chg="mod">
          <ac:chgData name="DOMINGUEZ, Morgane" userId="d29c428e-ee62-4017-a838-521138d5b01c" providerId="ADAL" clId="{AFBA6DC4-E945-4D8B-B394-3FD84B746D6B}" dt="2025-02-14T18:00:39.623" v="384" actId="255"/>
          <ac:spMkLst>
            <pc:docMk/>
            <pc:sldMk cId="2123143212" sldId="879"/>
            <ac:spMk id="5" creationId="{CB47C226-8228-B106-5904-223F862D0E1C}"/>
          </ac:spMkLst>
        </pc:spChg>
      </pc:sldChg>
      <pc:sldChg chg="delSp modSp mod modTransition delAnim modNotesTx">
        <pc:chgData name="DOMINGUEZ, Morgane" userId="d29c428e-ee62-4017-a838-521138d5b01c" providerId="ADAL" clId="{AFBA6DC4-E945-4D8B-B394-3FD84B746D6B}" dt="2025-02-15T19:39:40.128" v="498" actId="2711"/>
        <pc:sldMkLst>
          <pc:docMk/>
          <pc:sldMk cId="198362968" sldId="880"/>
        </pc:sldMkLst>
        <pc:spChg chg="mod">
          <ac:chgData name="DOMINGUEZ, Morgane" userId="d29c428e-ee62-4017-a838-521138d5b01c" providerId="ADAL" clId="{AFBA6DC4-E945-4D8B-B394-3FD84B746D6B}" dt="2025-02-15T19:39:40.128" v="498" actId="2711"/>
          <ac:spMkLst>
            <pc:docMk/>
            <pc:sldMk cId="198362968" sldId="880"/>
            <ac:spMk id="4" creationId="{B1C5805C-1DB7-30D7-3104-A15BAB889C19}"/>
          </ac:spMkLst>
        </pc:spChg>
      </pc:sldChg>
      <pc:sldChg chg="delSp modSp mod modTransition delAnim modNotesTx">
        <pc:chgData name="DOMINGUEZ, Morgane" userId="d29c428e-ee62-4017-a838-521138d5b01c" providerId="ADAL" clId="{AFBA6DC4-E945-4D8B-B394-3FD84B746D6B}" dt="2025-02-15T19:38:48.913" v="482" actId="207"/>
        <pc:sldMkLst>
          <pc:docMk/>
          <pc:sldMk cId="2306791924" sldId="881"/>
        </pc:sldMkLst>
        <pc:spChg chg="mod">
          <ac:chgData name="DOMINGUEZ, Morgane" userId="d29c428e-ee62-4017-a838-521138d5b01c" providerId="ADAL" clId="{AFBA6DC4-E945-4D8B-B394-3FD84B746D6B}" dt="2025-02-15T19:38:48.913" v="482" actId="207"/>
          <ac:spMkLst>
            <pc:docMk/>
            <pc:sldMk cId="2306791924" sldId="881"/>
            <ac:spMk id="5" creationId="{26F69C69-7AE0-0425-4372-551AF067EB24}"/>
          </ac:spMkLst>
        </pc:spChg>
      </pc:sldChg>
      <pc:sldChg chg="delSp modSp mod modTransition delAnim modAnim modNotesTx">
        <pc:chgData name="DOMINGUEZ, Morgane" userId="d29c428e-ee62-4017-a838-521138d5b01c" providerId="ADAL" clId="{AFBA6DC4-E945-4D8B-B394-3FD84B746D6B}" dt="2025-02-14T19:10:26.536" v="456"/>
        <pc:sldMkLst>
          <pc:docMk/>
          <pc:sldMk cId="1303479808" sldId="884"/>
        </pc:sldMkLst>
        <pc:spChg chg="mod">
          <ac:chgData name="DOMINGUEZ, Morgane" userId="d29c428e-ee62-4017-a838-521138d5b01c" providerId="ADAL" clId="{AFBA6DC4-E945-4D8B-B394-3FD84B746D6B}" dt="2025-02-14T18:06:52.430" v="411" actId="1076"/>
          <ac:spMkLst>
            <pc:docMk/>
            <pc:sldMk cId="1303479808" sldId="884"/>
            <ac:spMk id="6" creationId="{3E727203-74DD-E73B-8F5A-27FADF7718AD}"/>
          </ac:spMkLst>
        </pc:spChg>
      </pc:sldChg>
      <pc:sldChg chg="delSp modSp mod modTransition delAnim modAnim modNotesTx">
        <pc:chgData name="DOMINGUEZ, Morgane" userId="d29c428e-ee62-4017-a838-521138d5b01c" providerId="ADAL" clId="{AFBA6DC4-E945-4D8B-B394-3FD84B746D6B}" dt="2025-02-14T19:14:12.982" v="458"/>
        <pc:sldMkLst>
          <pc:docMk/>
          <pc:sldMk cId="3815959676" sldId="885"/>
        </pc:sldMkLst>
        <pc:spChg chg="mod">
          <ac:chgData name="DOMINGUEZ, Morgane" userId="d29c428e-ee62-4017-a838-521138d5b01c" providerId="ADAL" clId="{AFBA6DC4-E945-4D8B-B394-3FD84B746D6B}" dt="2025-02-14T18:06:58.065" v="413" actId="1076"/>
          <ac:spMkLst>
            <pc:docMk/>
            <pc:sldMk cId="3815959676" sldId="885"/>
            <ac:spMk id="5" creationId="{7E6DDFE3-79C4-1F54-7DFC-8E0E42DF7294}"/>
          </ac:spMkLst>
        </pc:spChg>
      </pc:sldChg>
      <pc:sldChg chg="delSp modSp mod modTransition delAnim modAnim modNotesTx">
        <pc:chgData name="DOMINGUEZ, Morgane" userId="d29c428e-ee62-4017-a838-521138d5b01c" providerId="ADAL" clId="{AFBA6DC4-E945-4D8B-B394-3FD84B746D6B}" dt="2025-02-14T19:14:21.809" v="460"/>
        <pc:sldMkLst>
          <pc:docMk/>
          <pc:sldMk cId="4100118316" sldId="887"/>
        </pc:sldMkLst>
        <pc:spChg chg="mod">
          <ac:chgData name="DOMINGUEZ, Morgane" userId="d29c428e-ee62-4017-a838-521138d5b01c" providerId="ADAL" clId="{AFBA6DC4-E945-4D8B-B394-3FD84B746D6B}" dt="2025-02-14T18:00:24.382" v="381" actId="1076"/>
          <ac:spMkLst>
            <pc:docMk/>
            <pc:sldMk cId="4100118316" sldId="887"/>
            <ac:spMk id="7" creationId="{166E375A-1D47-A683-015E-18A26E55431B}"/>
          </ac:spMkLst>
        </pc:spChg>
      </pc:sldChg>
      <pc:sldChg chg="delSp modSp mod modTransition delAnim modAnim modNotesTx">
        <pc:chgData name="DOMINGUEZ, Morgane" userId="d29c428e-ee62-4017-a838-521138d5b01c" providerId="ADAL" clId="{AFBA6DC4-E945-4D8B-B394-3FD84B746D6B}" dt="2025-02-14T19:14:31.527" v="462"/>
        <pc:sldMkLst>
          <pc:docMk/>
          <pc:sldMk cId="2407646349" sldId="888"/>
        </pc:sldMkLst>
        <pc:spChg chg="mod">
          <ac:chgData name="DOMINGUEZ, Morgane" userId="d29c428e-ee62-4017-a838-521138d5b01c" providerId="ADAL" clId="{AFBA6DC4-E945-4D8B-B394-3FD84B746D6B}" dt="2025-02-14T18:00:29.406" v="382" actId="1076"/>
          <ac:spMkLst>
            <pc:docMk/>
            <pc:sldMk cId="2407646349" sldId="888"/>
            <ac:spMk id="5" creationId="{114A2FC5-9AA4-8679-8210-EFD95388AC75}"/>
          </ac:spMkLst>
        </pc:spChg>
      </pc:sldChg>
      <pc:sldChg chg="addSp delSp modSp mod modTransition delAnim modNotesTx">
        <pc:chgData name="DOMINGUEZ, Morgane" userId="d29c428e-ee62-4017-a838-521138d5b01c" providerId="ADAL" clId="{AFBA6DC4-E945-4D8B-B394-3FD84B746D6B}" dt="2025-02-15T19:39:28.021" v="494" actId="2711"/>
        <pc:sldMkLst>
          <pc:docMk/>
          <pc:sldMk cId="3908767101" sldId="894"/>
        </pc:sldMkLst>
        <pc:spChg chg="mod">
          <ac:chgData name="DOMINGUEZ, Morgane" userId="d29c428e-ee62-4017-a838-521138d5b01c" providerId="ADAL" clId="{AFBA6DC4-E945-4D8B-B394-3FD84B746D6B}" dt="2025-02-15T19:39:28.021" v="494" actId="2711"/>
          <ac:spMkLst>
            <pc:docMk/>
            <pc:sldMk cId="3908767101" sldId="894"/>
            <ac:spMk id="4" creationId="{3AC5FB81-5E7C-EA6F-FB7B-258FCF1EE503}"/>
          </ac:spMkLst>
        </pc:spChg>
        <pc:picChg chg="add mod ord">
          <ac:chgData name="DOMINGUEZ, Morgane" userId="d29c428e-ee62-4017-a838-521138d5b01c" providerId="ADAL" clId="{AFBA6DC4-E945-4D8B-B394-3FD84B746D6B}" dt="2025-02-14T17:58:59.768" v="365" actId="167"/>
          <ac:picMkLst>
            <pc:docMk/>
            <pc:sldMk cId="3908767101" sldId="894"/>
            <ac:picMk id="5" creationId="{EE285515-9E0D-0948-4F82-11A01E8534FD}"/>
          </ac:picMkLst>
        </pc:picChg>
      </pc:sldChg>
      <pc:sldChg chg="addSp delSp modSp mod modTransition delAnim modAnim modNotesTx">
        <pc:chgData name="DOMINGUEZ, Morgane" userId="d29c428e-ee62-4017-a838-521138d5b01c" providerId="ADAL" clId="{AFBA6DC4-E945-4D8B-B394-3FD84B746D6B}" dt="2025-02-15T19:39:35.154" v="496" actId="2711"/>
        <pc:sldMkLst>
          <pc:docMk/>
          <pc:sldMk cId="716490604" sldId="895"/>
        </pc:sldMkLst>
        <pc:spChg chg="mod">
          <ac:chgData name="DOMINGUEZ, Morgane" userId="d29c428e-ee62-4017-a838-521138d5b01c" providerId="ADAL" clId="{AFBA6DC4-E945-4D8B-B394-3FD84B746D6B}" dt="2025-02-15T19:39:35.154" v="496" actId="2711"/>
          <ac:spMkLst>
            <pc:docMk/>
            <pc:sldMk cId="716490604" sldId="895"/>
            <ac:spMk id="4" creationId="{3AC5FB81-5E7C-EA6F-FB7B-258FCF1EE503}"/>
          </ac:spMkLst>
        </pc:spChg>
        <pc:picChg chg="add mod ord">
          <ac:chgData name="DOMINGUEZ, Morgane" userId="d29c428e-ee62-4017-a838-521138d5b01c" providerId="ADAL" clId="{AFBA6DC4-E945-4D8B-B394-3FD84B746D6B}" dt="2025-02-14T17:59:36.894" v="373" actId="167"/>
          <ac:picMkLst>
            <pc:docMk/>
            <pc:sldMk cId="716490604" sldId="895"/>
            <ac:picMk id="6" creationId="{2C5489F8-8452-5276-1E9C-BD126A0C7DCC}"/>
          </ac:picMkLst>
        </pc:picChg>
      </pc:sldChg>
      <pc:sldChg chg="delSp modSp mod modTransition delAnim modAnim modNotesTx">
        <pc:chgData name="DOMINGUEZ, Morgane" userId="d29c428e-ee62-4017-a838-521138d5b01c" providerId="ADAL" clId="{AFBA6DC4-E945-4D8B-B394-3FD84B746D6B}" dt="2025-02-14T18:58:54.996" v="440"/>
        <pc:sldMkLst>
          <pc:docMk/>
          <pc:sldMk cId="3804439083" sldId="915"/>
        </pc:sldMkLst>
        <pc:spChg chg="mod">
          <ac:chgData name="DOMINGUEZ, Morgane" userId="d29c428e-ee62-4017-a838-521138d5b01c" providerId="ADAL" clId="{AFBA6DC4-E945-4D8B-B394-3FD84B746D6B}" dt="2025-02-14T17:58:15.085" v="355" actId="1076"/>
          <ac:spMkLst>
            <pc:docMk/>
            <pc:sldMk cId="3804439083" sldId="915"/>
            <ac:spMk id="6" creationId="{5E1DA77A-4B36-BB60-F38F-A5EFD5D3377B}"/>
          </ac:spMkLst>
        </pc:spChg>
      </pc:sldChg>
      <pc:sldChg chg="delSp modSp mod modTransition delAnim modNotesTx">
        <pc:chgData name="DOMINGUEZ, Morgane" userId="d29c428e-ee62-4017-a838-521138d5b01c" providerId="ADAL" clId="{AFBA6DC4-E945-4D8B-B394-3FD84B746D6B}" dt="2025-02-15T19:38:54.698" v="484" actId="2711"/>
        <pc:sldMkLst>
          <pc:docMk/>
          <pc:sldMk cId="196352555" sldId="955"/>
        </pc:sldMkLst>
        <pc:spChg chg="mod">
          <ac:chgData name="DOMINGUEZ, Morgane" userId="d29c428e-ee62-4017-a838-521138d5b01c" providerId="ADAL" clId="{AFBA6DC4-E945-4D8B-B394-3FD84B746D6B}" dt="2025-02-15T19:38:54.698" v="484" actId="2711"/>
          <ac:spMkLst>
            <pc:docMk/>
            <pc:sldMk cId="196352555" sldId="955"/>
            <ac:spMk id="4" creationId="{3AC5FB81-5E7C-EA6F-FB7B-258FCF1EE503}"/>
          </ac:spMkLst>
        </pc:spChg>
      </pc:sldChg>
      <pc:sldChg chg="delSp modSp mod modTransition delAnim modNotesTx">
        <pc:chgData name="DOMINGUEZ, Morgane" userId="d29c428e-ee62-4017-a838-521138d5b01c" providerId="ADAL" clId="{AFBA6DC4-E945-4D8B-B394-3FD84B746D6B}" dt="2025-02-15T19:39:13.621" v="490" actId="207"/>
        <pc:sldMkLst>
          <pc:docMk/>
          <pc:sldMk cId="1659211124" sldId="956"/>
        </pc:sldMkLst>
        <pc:spChg chg="mod">
          <ac:chgData name="DOMINGUEZ, Morgane" userId="d29c428e-ee62-4017-a838-521138d5b01c" providerId="ADAL" clId="{AFBA6DC4-E945-4D8B-B394-3FD84B746D6B}" dt="2025-02-15T19:39:13.621" v="490" actId="207"/>
          <ac:spMkLst>
            <pc:docMk/>
            <pc:sldMk cId="1659211124" sldId="956"/>
            <ac:spMk id="4" creationId="{3AC5FB81-5E7C-EA6F-FB7B-258FCF1EE503}"/>
          </ac:spMkLst>
        </pc:spChg>
      </pc:sldChg>
      <pc:sldChg chg="addSp delSp modSp mod modTransition delAnim modNotesTx">
        <pc:chgData name="DOMINGUEZ, Morgane" userId="d29c428e-ee62-4017-a838-521138d5b01c" providerId="ADAL" clId="{AFBA6DC4-E945-4D8B-B394-3FD84B746D6B}" dt="2025-02-15T19:39:21.538" v="492" actId="2711"/>
        <pc:sldMkLst>
          <pc:docMk/>
          <pc:sldMk cId="2514464122" sldId="957"/>
        </pc:sldMkLst>
        <pc:spChg chg="mod">
          <ac:chgData name="DOMINGUEZ, Morgane" userId="d29c428e-ee62-4017-a838-521138d5b01c" providerId="ADAL" clId="{AFBA6DC4-E945-4D8B-B394-3FD84B746D6B}" dt="2025-02-15T19:39:21.538" v="492" actId="2711"/>
          <ac:spMkLst>
            <pc:docMk/>
            <pc:sldMk cId="2514464122" sldId="957"/>
            <ac:spMk id="4" creationId="{3AC5FB81-5E7C-EA6F-FB7B-258FCF1EE503}"/>
          </ac:spMkLst>
        </pc:spChg>
        <pc:picChg chg="add mod ord">
          <ac:chgData name="DOMINGUEZ, Morgane" userId="d29c428e-ee62-4017-a838-521138d5b01c" providerId="ADAL" clId="{AFBA6DC4-E945-4D8B-B394-3FD84B746D6B}" dt="2025-02-14T17:58:30.515" v="359" actId="167"/>
          <ac:picMkLst>
            <pc:docMk/>
            <pc:sldMk cId="2514464122" sldId="957"/>
            <ac:picMk id="3" creationId="{D134C912-079B-D2D0-DE21-C834CCB6B357}"/>
          </ac:picMkLst>
        </pc:picChg>
      </pc:sldChg>
      <pc:sldChg chg="delSp modSp mod modTransition delAnim modAnim modNotesTx">
        <pc:chgData name="DOMINGUEZ, Morgane" userId="d29c428e-ee62-4017-a838-521138d5b01c" providerId="ADAL" clId="{AFBA6DC4-E945-4D8B-B394-3FD84B746D6B}" dt="2025-02-14T18:56:16.870" v="439"/>
        <pc:sldMkLst>
          <pc:docMk/>
          <pc:sldMk cId="1380258650" sldId="958"/>
        </pc:sldMkLst>
        <pc:spChg chg="mod">
          <ac:chgData name="DOMINGUEZ, Morgane" userId="d29c428e-ee62-4017-a838-521138d5b01c" providerId="ADAL" clId="{AFBA6DC4-E945-4D8B-B394-3FD84B746D6B}" dt="2025-02-14T18:06:04.383" v="404" actId="1076"/>
          <ac:spMkLst>
            <pc:docMk/>
            <pc:sldMk cId="1380258650" sldId="958"/>
            <ac:spMk id="5" creationId="{9CAE8810-BB9F-397B-E2F1-DD5E444A2A3C}"/>
          </ac:spMkLst>
        </pc:spChg>
      </pc:sldChg>
      <pc:sldChg chg="delSp modSp mod modTransition delAnim modAnim modNotesTx">
        <pc:chgData name="DOMINGUEZ, Morgane" userId="d29c428e-ee62-4017-a838-521138d5b01c" providerId="ADAL" clId="{AFBA6DC4-E945-4D8B-B394-3FD84B746D6B}" dt="2025-02-14T18:09:55.785" v="438"/>
        <pc:sldMkLst>
          <pc:docMk/>
          <pc:sldMk cId="717825719" sldId="961"/>
        </pc:sldMkLst>
        <pc:spChg chg="mod">
          <ac:chgData name="DOMINGUEZ, Morgane" userId="d29c428e-ee62-4017-a838-521138d5b01c" providerId="ADAL" clId="{AFBA6DC4-E945-4D8B-B394-3FD84B746D6B}" dt="2025-02-14T17:58:02.952" v="353" actId="255"/>
          <ac:spMkLst>
            <pc:docMk/>
            <pc:sldMk cId="717825719" sldId="961"/>
            <ac:spMk id="2" creationId="{87A3FDA2-C69F-F6D8-77BE-F0B9651B4F08}"/>
          </ac:spMkLst>
        </pc:spChg>
      </pc:sldChg>
      <pc:sldChg chg="delSp modSp mod modTransition delAnim modAnim modNotesTx">
        <pc:chgData name="DOMINGUEZ, Morgane" userId="d29c428e-ee62-4017-a838-521138d5b01c" providerId="ADAL" clId="{AFBA6DC4-E945-4D8B-B394-3FD84B746D6B}" dt="2025-02-14T18:08:59.367" v="430"/>
        <pc:sldMkLst>
          <pc:docMk/>
          <pc:sldMk cId="2627445124" sldId="978"/>
        </pc:sldMkLst>
        <pc:spChg chg="mod">
          <ac:chgData name="DOMINGUEZ, Morgane" userId="d29c428e-ee62-4017-a838-521138d5b01c" providerId="ADAL" clId="{AFBA6DC4-E945-4D8B-B394-3FD84B746D6B}" dt="2025-02-14T18:05:09.163" v="397" actId="1076"/>
          <ac:spMkLst>
            <pc:docMk/>
            <pc:sldMk cId="2627445124" sldId="978"/>
            <ac:spMk id="3" creationId="{02AC2316-82D2-7301-022D-5673B0F67DA2}"/>
          </ac:spMkLst>
        </pc:spChg>
      </pc:sldChg>
      <pc:sldChg chg="delSp modSp mod modTransition delAnim modAnim modNotesTx">
        <pc:chgData name="DOMINGUEZ, Morgane" userId="d29c428e-ee62-4017-a838-521138d5b01c" providerId="ADAL" clId="{AFBA6DC4-E945-4D8B-B394-3FD84B746D6B}" dt="2025-02-14T18:09:06.178" v="431"/>
        <pc:sldMkLst>
          <pc:docMk/>
          <pc:sldMk cId="368749042" sldId="980"/>
        </pc:sldMkLst>
        <pc:spChg chg="mod">
          <ac:chgData name="DOMINGUEZ, Morgane" userId="d29c428e-ee62-4017-a838-521138d5b01c" providerId="ADAL" clId="{AFBA6DC4-E945-4D8B-B394-3FD84B746D6B}" dt="2025-02-14T18:05:29.114" v="399" actId="1076"/>
          <ac:spMkLst>
            <pc:docMk/>
            <pc:sldMk cId="368749042" sldId="980"/>
            <ac:spMk id="3" creationId="{68264840-5849-7C92-7489-F93FABF68CA8}"/>
          </ac:spMkLst>
        </pc:spChg>
      </pc:sldChg>
      <pc:sldChg chg="delSp modSp mod modTransition delAnim modAnim modNotesTx">
        <pc:chgData name="DOMINGUEZ, Morgane" userId="d29c428e-ee62-4017-a838-521138d5b01c" providerId="ADAL" clId="{AFBA6DC4-E945-4D8B-B394-3FD84B746D6B}" dt="2025-02-14T18:09:12.631" v="432"/>
        <pc:sldMkLst>
          <pc:docMk/>
          <pc:sldMk cId="347747671" sldId="981"/>
        </pc:sldMkLst>
        <pc:spChg chg="mod">
          <ac:chgData name="DOMINGUEZ, Morgane" userId="d29c428e-ee62-4017-a838-521138d5b01c" providerId="ADAL" clId="{AFBA6DC4-E945-4D8B-B394-3FD84B746D6B}" dt="2025-02-14T18:05:24.905" v="398" actId="1076"/>
          <ac:spMkLst>
            <pc:docMk/>
            <pc:sldMk cId="347747671" sldId="981"/>
            <ac:spMk id="2" creationId="{D931CC81-42B8-8562-D6D4-085F07A1479C}"/>
          </ac:spMkLst>
        </pc:spChg>
      </pc:sldChg>
      <pc:sldChg chg="delSp modSp mod modTransition delAnim modAnim modNotesTx">
        <pc:chgData name="DOMINGUEZ, Morgane" userId="d29c428e-ee62-4017-a838-521138d5b01c" providerId="ADAL" clId="{AFBA6DC4-E945-4D8B-B394-3FD84B746D6B}" dt="2025-02-14T18:09:40.181" v="436"/>
        <pc:sldMkLst>
          <pc:docMk/>
          <pc:sldMk cId="3082472968" sldId="982"/>
        </pc:sldMkLst>
        <pc:spChg chg="mod">
          <ac:chgData name="DOMINGUEZ, Morgane" userId="d29c428e-ee62-4017-a838-521138d5b01c" providerId="ADAL" clId="{AFBA6DC4-E945-4D8B-B394-3FD84B746D6B}" dt="2025-02-14T18:05:55.346" v="403" actId="1076"/>
          <ac:spMkLst>
            <pc:docMk/>
            <pc:sldMk cId="3082472968" sldId="982"/>
            <ac:spMk id="2" creationId="{EF5D1E3A-5048-93A8-B740-82A102D5442F}"/>
          </ac:spMkLst>
        </pc:spChg>
      </pc:sldChg>
      <pc:sldChg chg="delSp modSp mod modTransition delAnim modAnim modNotesTx">
        <pc:chgData name="DOMINGUEZ, Morgane" userId="d29c428e-ee62-4017-a838-521138d5b01c" providerId="ADAL" clId="{AFBA6DC4-E945-4D8B-B394-3FD84B746D6B}" dt="2025-02-14T19:08:50.390" v="442"/>
        <pc:sldMkLst>
          <pc:docMk/>
          <pc:sldMk cId="2819196898" sldId="983"/>
        </pc:sldMkLst>
        <pc:spChg chg="mod">
          <ac:chgData name="DOMINGUEZ, Morgane" userId="d29c428e-ee62-4017-a838-521138d5b01c" providerId="ADAL" clId="{AFBA6DC4-E945-4D8B-B394-3FD84B746D6B}" dt="2025-02-14T18:06:12.117" v="405" actId="1076"/>
          <ac:spMkLst>
            <pc:docMk/>
            <pc:sldMk cId="2819196898" sldId="983"/>
            <ac:spMk id="6" creationId="{4DB894CF-6C97-DC79-6B26-D66B5FE03F3C}"/>
          </ac:spMkLst>
        </pc:spChg>
      </pc:sldChg>
      <pc:sldChg chg="delSp modSp mod modTransition delAnim modAnim modNotesTx">
        <pc:chgData name="DOMINGUEZ, Morgane" userId="d29c428e-ee62-4017-a838-521138d5b01c" providerId="ADAL" clId="{AFBA6DC4-E945-4D8B-B394-3FD84B746D6B}" dt="2025-02-14T19:08:57.936" v="443"/>
        <pc:sldMkLst>
          <pc:docMk/>
          <pc:sldMk cId="409552948" sldId="984"/>
        </pc:sldMkLst>
        <pc:spChg chg="mod">
          <ac:chgData name="DOMINGUEZ, Morgane" userId="d29c428e-ee62-4017-a838-521138d5b01c" providerId="ADAL" clId="{AFBA6DC4-E945-4D8B-B394-3FD84B746D6B}" dt="2025-02-14T17:58:47.789" v="361" actId="1076"/>
          <ac:spMkLst>
            <pc:docMk/>
            <pc:sldMk cId="409552948" sldId="984"/>
            <ac:spMk id="7" creationId="{9D191D9D-0984-78C5-BEF6-B95205BC0C46}"/>
          </ac:spMkLst>
        </pc:spChg>
      </pc:sldChg>
      <pc:sldChg chg="delSp modSp mod modTransition delAnim modAnim modNotesTx">
        <pc:chgData name="DOMINGUEZ, Morgane" userId="d29c428e-ee62-4017-a838-521138d5b01c" providerId="ADAL" clId="{AFBA6DC4-E945-4D8B-B394-3FD84B746D6B}" dt="2025-02-14T19:09:28.590" v="447"/>
        <pc:sldMkLst>
          <pc:docMk/>
          <pc:sldMk cId="4091762325" sldId="985"/>
        </pc:sldMkLst>
        <pc:spChg chg="mod">
          <ac:chgData name="DOMINGUEZ, Morgane" userId="d29c428e-ee62-4017-a838-521138d5b01c" providerId="ADAL" clId="{AFBA6DC4-E945-4D8B-B394-3FD84B746D6B}" dt="2025-02-14T18:06:29.800" v="408" actId="1076"/>
          <ac:spMkLst>
            <pc:docMk/>
            <pc:sldMk cId="4091762325" sldId="985"/>
            <ac:spMk id="6" creationId="{5222A69A-B820-6363-8BEC-78EA4115053D}"/>
          </ac:spMkLst>
        </pc:spChg>
      </pc:sldChg>
      <pc:sldChg chg="delSp modSp mod modTransition delAnim modAnim modNotesTx">
        <pc:chgData name="DOMINGUEZ, Morgane" userId="d29c428e-ee62-4017-a838-521138d5b01c" providerId="ADAL" clId="{AFBA6DC4-E945-4D8B-B394-3FD84B746D6B}" dt="2025-02-14T19:09:11.591" v="445"/>
        <pc:sldMkLst>
          <pc:docMk/>
          <pc:sldMk cId="2670325027" sldId="987"/>
        </pc:sldMkLst>
        <pc:spChg chg="mod">
          <ac:chgData name="DOMINGUEZ, Morgane" userId="d29c428e-ee62-4017-a838-521138d5b01c" providerId="ADAL" clId="{AFBA6DC4-E945-4D8B-B394-3FD84B746D6B}" dt="2025-02-14T18:06:21.938" v="406" actId="1076"/>
          <ac:spMkLst>
            <pc:docMk/>
            <pc:sldMk cId="2670325027" sldId="987"/>
            <ac:spMk id="2" creationId="{4F8C9EA6-E07F-43EC-8363-F60B2839B02E}"/>
          </ac:spMkLst>
        </pc:spChg>
      </pc:sldChg>
      <pc:sldChg chg="delSp modSp mod modTransition delAnim modAnim modNotesTx">
        <pc:chgData name="DOMINGUEZ, Morgane" userId="d29c428e-ee62-4017-a838-521138d5b01c" providerId="ADAL" clId="{AFBA6DC4-E945-4D8B-B394-3FD84B746D6B}" dt="2025-02-14T19:09:35.683" v="448"/>
        <pc:sldMkLst>
          <pc:docMk/>
          <pc:sldMk cId="2212389121" sldId="988"/>
        </pc:sldMkLst>
        <pc:spChg chg="mod">
          <ac:chgData name="DOMINGUEZ, Morgane" userId="d29c428e-ee62-4017-a838-521138d5b01c" providerId="ADAL" clId="{AFBA6DC4-E945-4D8B-B394-3FD84B746D6B}" dt="2025-02-14T18:06:33.757" v="409" actId="1076"/>
          <ac:spMkLst>
            <pc:docMk/>
            <pc:sldMk cId="2212389121" sldId="988"/>
            <ac:spMk id="6" creationId="{0CC0A9D4-1EE9-F42F-E79E-E6EB67C4CB52}"/>
          </ac:spMkLst>
        </pc:spChg>
      </pc:sldChg>
      <pc:sldChg chg="delSp modSp mod modTransition delAnim modAnim modNotesTx">
        <pc:chgData name="DOMINGUEZ, Morgane" userId="d29c428e-ee62-4017-a838-521138d5b01c" providerId="ADAL" clId="{AFBA6DC4-E945-4D8B-B394-3FD84B746D6B}" dt="2025-02-14T19:09:17.638" v="446"/>
        <pc:sldMkLst>
          <pc:docMk/>
          <pc:sldMk cId="63494181" sldId="989"/>
        </pc:sldMkLst>
        <pc:spChg chg="mod">
          <ac:chgData name="DOMINGUEZ, Morgane" userId="d29c428e-ee62-4017-a838-521138d5b01c" providerId="ADAL" clId="{AFBA6DC4-E945-4D8B-B394-3FD84B746D6B}" dt="2025-02-14T18:06:26.091" v="407" actId="1076"/>
          <ac:spMkLst>
            <pc:docMk/>
            <pc:sldMk cId="63494181" sldId="989"/>
            <ac:spMk id="2" creationId="{30F9FEFA-1239-1C1F-4722-7938A61C51BE}"/>
          </ac:spMkLst>
        </pc:spChg>
      </pc:sldChg>
      <pc:sldChg chg="delSp modSp mod modTransition delAnim modAnim modNotesTx">
        <pc:chgData name="DOMINGUEZ, Morgane" userId="d29c428e-ee62-4017-a838-521138d5b01c" providerId="ADAL" clId="{AFBA6DC4-E945-4D8B-B394-3FD84B746D6B}" dt="2025-02-14T19:09:48.697" v="450"/>
        <pc:sldMkLst>
          <pc:docMk/>
          <pc:sldMk cId="1393298041" sldId="990"/>
        </pc:sldMkLst>
        <pc:spChg chg="mod">
          <ac:chgData name="DOMINGUEZ, Morgane" userId="d29c428e-ee62-4017-a838-521138d5b01c" providerId="ADAL" clId="{AFBA6DC4-E945-4D8B-B394-3FD84B746D6B}" dt="2025-02-14T17:59:44.038" v="374" actId="1076"/>
          <ac:spMkLst>
            <pc:docMk/>
            <pc:sldMk cId="1393298041" sldId="990"/>
            <ac:spMk id="7" creationId="{EAA8347B-CD62-13A2-EBFF-9024FFC705FF}"/>
          </ac:spMkLst>
        </pc:spChg>
      </pc:sldChg>
      <pc:sldChg chg="delSp modSp mod modTransition delAnim modAnim modNotesTx">
        <pc:chgData name="DOMINGUEZ, Morgane" userId="d29c428e-ee62-4017-a838-521138d5b01c" providerId="ADAL" clId="{AFBA6DC4-E945-4D8B-B394-3FD84B746D6B}" dt="2025-02-14T19:10:01.696" v="452"/>
        <pc:sldMkLst>
          <pc:docMk/>
          <pc:sldMk cId="0" sldId="991"/>
        </pc:sldMkLst>
        <pc:spChg chg="mod">
          <ac:chgData name="DOMINGUEZ, Morgane" userId="d29c428e-ee62-4017-a838-521138d5b01c" providerId="ADAL" clId="{AFBA6DC4-E945-4D8B-B394-3FD84B746D6B}" dt="2025-02-14T17:59:57.041" v="376" actId="1076"/>
          <ac:spMkLst>
            <pc:docMk/>
            <pc:sldMk cId="0" sldId="991"/>
            <ac:spMk id="14" creationId="{00DE4971-4196-4C2B-F5AF-A5235BA3F4E0}"/>
          </ac:spMkLst>
        </pc:spChg>
      </pc:sldChg>
      <pc:sldChg chg="delSp modSp mod modTransition delAnim modAnim modNotesTx">
        <pc:chgData name="DOMINGUEZ, Morgane" userId="d29c428e-ee62-4017-a838-521138d5b01c" providerId="ADAL" clId="{AFBA6DC4-E945-4D8B-B394-3FD84B746D6B}" dt="2025-02-14T19:10:15.584" v="454"/>
        <pc:sldMkLst>
          <pc:docMk/>
          <pc:sldMk cId="3368482075" sldId="992"/>
        </pc:sldMkLst>
        <pc:spChg chg="mod">
          <ac:chgData name="DOMINGUEZ, Morgane" userId="d29c428e-ee62-4017-a838-521138d5b01c" providerId="ADAL" clId="{AFBA6DC4-E945-4D8B-B394-3FD84B746D6B}" dt="2025-02-14T18:00:08.452" v="378" actId="1076"/>
          <ac:spMkLst>
            <pc:docMk/>
            <pc:sldMk cId="3368482075" sldId="992"/>
            <ac:spMk id="31" creationId="{44290189-151E-228D-9A34-B64D62C52A4D}"/>
          </ac:spMkLst>
        </pc:spChg>
      </pc:sldChg>
      <pc:sldChg chg="delSp modSp mod modTransition delAnim modAnim modNotesTx">
        <pc:chgData name="DOMINGUEZ, Morgane" userId="d29c428e-ee62-4017-a838-521138d5b01c" providerId="ADAL" clId="{AFBA6DC4-E945-4D8B-B394-3FD84B746D6B}" dt="2025-02-14T19:14:56.599" v="465"/>
        <pc:sldMkLst>
          <pc:docMk/>
          <pc:sldMk cId="1163143416" sldId="2147474611"/>
        </pc:sldMkLst>
        <pc:spChg chg="mod">
          <ac:chgData name="DOMINGUEZ, Morgane" userId="d29c428e-ee62-4017-a838-521138d5b01c" providerId="ADAL" clId="{AFBA6DC4-E945-4D8B-B394-3FD84B746D6B}" dt="2025-02-14T18:07:12.521" v="415" actId="1076"/>
          <ac:spMkLst>
            <pc:docMk/>
            <pc:sldMk cId="1163143416" sldId="2147474611"/>
            <ac:spMk id="4" creationId="{30F40AA6-779A-0EB4-879A-F10F578DA6CB}"/>
          </ac:spMkLst>
        </pc:spChg>
      </pc:sldChg>
      <pc:sldChg chg="delSp modSp mod modTransition delAnim modNotesTx">
        <pc:chgData name="DOMINGUEZ, Morgane" userId="d29c428e-ee62-4017-a838-521138d5b01c" providerId="ADAL" clId="{AFBA6DC4-E945-4D8B-B394-3FD84B746D6B}" dt="2025-02-14T19:14:48.546" v="464"/>
        <pc:sldMkLst>
          <pc:docMk/>
          <pc:sldMk cId="4257536088" sldId="2147474615"/>
        </pc:sldMkLst>
        <pc:spChg chg="mod">
          <ac:chgData name="DOMINGUEZ, Morgane" userId="d29c428e-ee62-4017-a838-521138d5b01c" providerId="ADAL" clId="{AFBA6DC4-E945-4D8B-B394-3FD84B746D6B}" dt="2025-02-14T18:07:08.344" v="414" actId="1076"/>
          <ac:spMkLst>
            <pc:docMk/>
            <pc:sldMk cId="4257536088" sldId="2147474615"/>
            <ac:spMk id="3" creationId="{245F9BD2-8C67-2DC1-20FF-68C62F1AB2FD}"/>
          </ac:spMkLst>
        </pc:spChg>
      </pc:sldChg>
      <pc:sldChg chg="delSp modSp mod modTransition delAnim modNotesTx">
        <pc:chgData name="DOMINGUEZ, Morgane" userId="d29c428e-ee62-4017-a838-521138d5b01c" providerId="ADAL" clId="{AFBA6DC4-E945-4D8B-B394-3FD84B746D6B}" dt="2025-02-14T19:15:08.042" v="467"/>
        <pc:sldMkLst>
          <pc:docMk/>
          <pc:sldMk cId="4244080021" sldId="2147474617"/>
        </pc:sldMkLst>
        <pc:spChg chg="mod">
          <ac:chgData name="DOMINGUEZ, Morgane" userId="d29c428e-ee62-4017-a838-521138d5b01c" providerId="ADAL" clId="{AFBA6DC4-E945-4D8B-B394-3FD84B746D6B}" dt="2025-02-14T18:07:21.591" v="417" actId="1076"/>
          <ac:spMkLst>
            <pc:docMk/>
            <pc:sldMk cId="4244080021" sldId="2147474617"/>
            <ac:spMk id="8" creationId="{2879E293-C8F9-2C99-7555-B3FB1785C3FF}"/>
          </ac:spMkLst>
        </pc:spChg>
      </pc:sldChg>
      <pc:sldChg chg="delSp modSp mod modTransition delAnim modNotesTx">
        <pc:chgData name="DOMINGUEZ, Morgane" userId="d29c428e-ee62-4017-a838-521138d5b01c" providerId="ADAL" clId="{AFBA6DC4-E945-4D8B-B394-3FD84B746D6B}" dt="2025-02-14T19:15:13.104" v="468"/>
        <pc:sldMkLst>
          <pc:docMk/>
          <pc:sldMk cId="1809511498" sldId="2147474618"/>
        </pc:sldMkLst>
        <pc:spChg chg="mod">
          <ac:chgData name="DOMINGUEZ, Morgane" userId="d29c428e-ee62-4017-a838-521138d5b01c" providerId="ADAL" clId="{AFBA6DC4-E945-4D8B-B394-3FD84B746D6B}" dt="2025-02-14T18:07:25.763" v="418" actId="1076"/>
          <ac:spMkLst>
            <pc:docMk/>
            <pc:sldMk cId="1809511498" sldId="2147474618"/>
            <ac:spMk id="8" creationId="{F4432A1C-6A46-2287-BFC0-65D698F4145B}"/>
          </ac:spMkLst>
        </pc:spChg>
      </pc:sldChg>
      <pc:sldChg chg="delSp modSp mod modTransition delAnim modNotesTx">
        <pc:chgData name="DOMINGUEZ, Morgane" userId="d29c428e-ee62-4017-a838-521138d5b01c" providerId="ADAL" clId="{AFBA6DC4-E945-4D8B-B394-3FD84B746D6B}" dt="2025-02-14T19:15:19.369" v="469"/>
        <pc:sldMkLst>
          <pc:docMk/>
          <pc:sldMk cId="1406677034" sldId="2147474619"/>
        </pc:sldMkLst>
        <pc:spChg chg="mod">
          <ac:chgData name="DOMINGUEZ, Morgane" userId="d29c428e-ee62-4017-a838-521138d5b01c" providerId="ADAL" clId="{AFBA6DC4-E945-4D8B-B394-3FD84B746D6B}" dt="2025-02-14T18:07:32.360" v="420" actId="1076"/>
          <ac:spMkLst>
            <pc:docMk/>
            <pc:sldMk cId="1406677034" sldId="2147474619"/>
            <ac:spMk id="11" creationId="{31B89307-3D86-C54B-0D34-E0A244BAEC23}"/>
          </ac:spMkLst>
        </pc:spChg>
      </pc:sldChg>
      <pc:sldChg chg="delSp modSp mod modTransition delAnim modNotesTx">
        <pc:chgData name="DOMINGUEZ, Morgane" userId="d29c428e-ee62-4017-a838-521138d5b01c" providerId="ADAL" clId="{AFBA6DC4-E945-4D8B-B394-3FD84B746D6B}" dt="2025-02-14T19:15:25.462" v="470"/>
        <pc:sldMkLst>
          <pc:docMk/>
          <pc:sldMk cId="1316753967" sldId="2147474620"/>
        </pc:sldMkLst>
        <pc:spChg chg="mod">
          <ac:chgData name="DOMINGUEZ, Morgane" userId="d29c428e-ee62-4017-a838-521138d5b01c" providerId="ADAL" clId="{AFBA6DC4-E945-4D8B-B394-3FD84B746D6B}" dt="2025-02-14T18:07:36.851" v="421" actId="1076"/>
          <ac:spMkLst>
            <pc:docMk/>
            <pc:sldMk cId="1316753967" sldId="2147474620"/>
            <ac:spMk id="8" creationId="{FA7B31EF-F8EC-C604-6649-B4A6F2BF4934}"/>
          </ac:spMkLst>
        </pc:spChg>
      </pc:sldChg>
      <pc:sldChg chg="delSp modSp mod modTransition delAnim modNotesTx">
        <pc:chgData name="DOMINGUEZ, Morgane" userId="d29c428e-ee62-4017-a838-521138d5b01c" providerId="ADAL" clId="{AFBA6DC4-E945-4D8B-B394-3FD84B746D6B}" dt="2025-02-14T19:15:33.243" v="471"/>
        <pc:sldMkLst>
          <pc:docMk/>
          <pc:sldMk cId="418592088" sldId="2147474621"/>
        </pc:sldMkLst>
        <pc:spChg chg="mod">
          <ac:chgData name="DOMINGUEZ, Morgane" userId="d29c428e-ee62-4017-a838-521138d5b01c" providerId="ADAL" clId="{AFBA6DC4-E945-4D8B-B394-3FD84B746D6B}" dt="2025-02-14T18:01:37.002" v="394" actId="1076"/>
          <ac:spMkLst>
            <pc:docMk/>
            <pc:sldMk cId="418592088" sldId="2147474621"/>
            <ac:spMk id="10" creationId="{0352DCC2-603A-6FEA-BD7D-E1FE4B7AC472}"/>
          </ac:spMkLst>
        </pc:spChg>
      </pc:sldChg>
      <pc:sldChg chg="delSp modSp mod modTransition delAnim modNotesTx">
        <pc:chgData name="DOMINGUEZ, Morgane" userId="d29c428e-ee62-4017-a838-521138d5b01c" providerId="ADAL" clId="{AFBA6DC4-E945-4D8B-B394-3FD84B746D6B}" dt="2025-02-14T19:15:38.789" v="472"/>
        <pc:sldMkLst>
          <pc:docMk/>
          <pc:sldMk cId="3674370995" sldId="2147474622"/>
        </pc:sldMkLst>
        <pc:spChg chg="mod">
          <ac:chgData name="DOMINGUEZ, Morgane" userId="d29c428e-ee62-4017-a838-521138d5b01c" providerId="ADAL" clId="{AFBA6DC4-E945-4D8B-B394-3FD84B746D6B}" dt="2025-02-14T18:07:44.878" v="422" actId="1076"/>
          <ac:spMkLst>
            <pc:docMk/>
            <pc:sldMk cId="3674370995" sldId="2147474622"/>
            <ac:spMk id="9" creationId="{DB5C43A3-F7EC-B329-8DC3-ED21D7EF0087}"/>
          </ac:spMkLst>
        </pc:spChg>
      </pc:sldChg>
      <pc:sldChg chg="delSp modSp mod modTransition delAnim modAnim modNotesTx">
        <pc:chgData name="DOMINGUEZ, Morgane" userId="d29c428e-ee62-4017-a838-521138d5b01c" providerId="ADAL" clId="{AFBA6DC4-E945-4D8B-B394-3FD84B746D6B}" dt="2025-02-14T19:15:02.178" v="466"/>
        <pc:sldMkLst>
          <pc:docMk/>
          <pc:sldMk cId="3867862830" sldId="2147474623"/>
        </pc:sldMkLst>
        <pc:spChg chg="mod">
          <ac:chgData name="DOMINGUEZ, Morgane" userId="d29c428e-ee62-4017-a838-521138d5b01c" providerId="ADAL" clId="{AFBA6DC4-E945-4D8B-B394-3FD84B746D6B}" dt="2025-02-14T18:07:16.974" v="416" actId="1076"/>
          <ac:spMkLst>
            <pc:docMk/>
            <pc:sldMk cId="3867862830" sldId="2147474623"/>
            <ac:spMk id="9" creationId="{AFF1DD05-5AFB-3AF7-A775-24AFACE5D9C1}"/>
          </ac:spMkLst>
        </pc:spChg>
      </pc:sldChg>
      <pc:sldChg chg="delSp modSp mod modTransition delAnim modNotesTx">
        <pc:chgData name="DOMINGUEZ, Morgane" userId="d29c428e-ee62-4017-a838-521138d5b01c" providerId="ADAL" clId="{AFBA6DC4-E945-4D8B-B394-3FD84B746D6B}" dt="2025-02-14T19:15:43.570" v="473"/>
        <pc:sldMkLst>
          <pc:docMk/>
          <pc:sldMk cId="2849894684" sldId="2147474632"/>
        </pc:sldMkLst>
        <pc:spChg chg="mod">
          <ac:chgData name="DOMINGUEZ, Morgane" userId="d29c428e-ee62-4017-a838-521138d5b01c" providerId="ADAL" clId="{AFBA6DC4-E945-4D8B-B394-3FD84B746D6B}" dt="2025-02-14T18:07:51.800" v="423" actId="1076"/>
          <ac:spMkLst>
            <pc:docMk/>
            <pc:sldMk cId="2849894684" sldId="2147474632"/>
            <ac:spMk id="4" creationId="{105B2EE8-0A79-F983-D474-3EB12CEE4FFC}"/>
          </ac:spMkLst>
        </pc:spChg>
      </pc:sldChg>
      <pc:sldChg chg="delSp modSp mod modTransition delAnim modAnim modNotesTx">
        <pc:chgData name="DOMINGUEZ, Morgane" userId="d29c428e-ee62-4017-a838-521138d5b01c" providerId="ADAL" clId="{AFBA6DC4-E945-4D8B-B394-3FD84B746D6B}" dt="2025-02-14T18:09:20.444" v="433"/>
        <pc:sldMkLst>
          <pc:docMk/>
          <pc:sldMk cId="0" sldId="2147474633"/>
        </pc:sldMkLst>
        <pc:spChg chg="mod">
          <ac:chgData name="DOMINGUEZ, Morgane" userId="d29c428e-ee62-4017-a838-521138d5b01c" providerId="ADAL" clId="{AFBA6DC4-E945-4D8B-B394-3FD84B746D6B}" dt="2025-02-14T18:05:37.061" v="400" actId="1076"/>
          <ac:spMkLst>
            <pc:docMk/>
            <pc:sldMk cId="0" sldId="2147474633"/>
            <ac:spMk id="2" creationId="{0679BDAC-71FF-282D-0BC6-BF00B561E9B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66B1A3-7281-4ED5-B745-04C004085C03}"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2AEC4C-7B8A-4C17-81BE-A01D995E44DD}" type="slidenum">
              <a:rPr lang="en-US" smtClean="0"/>
              <a:t>‹#›</a:t>
            </a:fld>
            <a:endParaRPr lang="en-US"/>
          </a:p>
        </p:txBody>
      </p:sp>
    </p:spTree>
    <p:extLst>
      <p:ext uri="{BB962C8B-B14F-4D97-AF65-F5344CB8AC3E}">
        <p14:creationId xmlns:p14="http://schemas.microsoft.com/office/powerpoint/2010/main" val="31806589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to Module 2 of the GTFCC online course on cholera surveillance for health authorities.</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a:t>
            </a:fld>
            <a:endParaRPr lang="en-US"/>
          </a:p>
        </p:txBody>
      </p:sp>
    </p:spTree>
    <p:extLst>
      <p:ext uri="{BB962C8B-B14F-4D97-AF65-F5344CB8AC3E}">
        <p14:creationId xmlns:p14="http://schemas.microsoft.com/office/powerpoint/2010/main" val="1447324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Moving on to the testing of suspected cholera cases.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Acute Watery Diarrhoea (AWD) is a key sign of cholera. However, AWD can be caused by different diseases. Therefore, testing for cholera is important for surveillance in order to characterize the actual cholera situation.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However, cholera test results do not influence the treatment of suspected cholera cases. Indeed, treatment depends on dehydration level, not on cholera test results.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Cholera tests are performed on patients who meet the definition of a suspected cholera case.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Among those, which one should be tested depends on the cholera situation.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learn about testing strategies applicable in different situations in the next modules of this course.</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10</a:t>
            </a:fld>
            <a:endParaRPr lang="en-US"/>
          </a:p>
        </p:txBody>
      </p:sp>
    </p:spTree>
    <p:extLst>
      <p:ext uri="{BB962C8B-B14F-4D97-AF65-F5344CB8AC3E}">
        <p14:creationId xmlns:p14="http://schemas.microsoft.com/office/powerpoint/2010/main" val="2189520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Rapid Diagnostic Tests for cholera,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may be available in your country. If so, they are useful screening tools. However, they cannot be used to confirm cholera.</a:t>
            </a:r>
          </a:p>
          <a:p>
            <a:pPr marL="0" marR="0">
              <a:lnSpc>
                <a:spcPct val="107000"/>
              </a:lnSpc>
              <a:spcBef>
                <a:spcPts val="0"/>
              </a:spcBef>
              <a:spcAft>
                <a:spcPts val="800"/>
              </a:spcAft>
            </a:pP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can be performed at health facility level; they are rapid and easy to use.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They are used to triage samples to be sent for laboratory confirmation, namely those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the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is negative, cholera can be ruled out and there is no need to send the sample for laboratory confirmation.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results, positive or negative, are recorded as part of standard information, and should be reported.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You will learn where to access information on how to perform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 Module 6.</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11</a:t>
            </a:fld>
            <a:endParaRPr lang="en-US"/>
          </a:p>
        </p:txBody>
      </p:sp>
    </p:spTree>
    <p:extLst>
      <p:ext uri="{BB962C8B-B14F-4D97-AF65-F5344CB8AC3E}">
        <p14:creationId xmlns:p14="http://schemas.microsoft.com/office/powerpoint/2010/main" val="1446755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For cholera to be confirmed, samples collected on suspected cholera cases are sent to a laboratory for confirmatory testing by culture or PCR.</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Samples for laboratory confirmation should be collected within the first four days of illness and before initiating antibiotic therapy.</a:t>
            </a:r>
          </a:p>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There is no need to wait for the laboratory confirmation results to treat suspected cholera cases. Treatment depends on dehydration level, not on test results.</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12</a:t>
            </a:fld>
            <a:endParaRPr lang="en-US"/>
          </a:p>
        </p:txBody>
      </p:sp>
    </p:spTree>
    <p:extLst>
      <p:ext uri="{BB962C8B-B14F-4D97-AF65-F5344CB8AC3E}">
        <p14:creationId xmlns:p14="http://schemas.microsoft.com/office/powerpoint/2010/main" val="2915303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standard data collected by health facility-based surveillance and community-based surveillance as well as test results are reported to the health authority.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suspected cholera cases have been detected, case-based data collected at health facility level and aggregate data recorded at community level are reported.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When no suspected cholera cases have been detected, the absence of suspected cases is also reported to the health authority. This is zero reporting and applies to health facility-based surveillance and community-based surveillance.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Laboratories report to the health authority, all cholera test results positive and negative.</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13</a:t>
            </a:fld>
            <a:endParaRPr lang="en-US"/>
          </a:p>
        </p:txBody>
      </p:sp>
    </p:spTree>
    <p:extLst>
      <p:ext uri="{BB962C8B-B14F-4D97-AF65-F5344CB8AC3E}">
        <p14:creationId xmlns:p14="http://schemas.microsoft.com/office/powerpoint/2010/main" val="855804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look into how health authorities oversee that suspected cholera cases are reported and tested in accordance with applicable surveillance strategies.</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14</a:t>
            </a:fld>
            <a:endParaRPr lang="en-US"/>
          </a:p>
        </p:txBody>
      </p:sp>
    </p:spTree>
    <p:extLst>
      <p:ext uri="{BB962C8B-B14F-4D97-AF65-F5344CB8AC3E}">
        <p14:creationId xmlns:p14="http://schemas.microsoft.com/office/powerpoint/2010/main" val="2368093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are responsible for ensuring that all reporting sites and laboratories are fully aware of what to report, when and how; and who to test, when and how.</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regularly inform health facility workers; community health workers or volunteers implementing community-based surveillance as well as laboratories: on the cholera situation in their surveillance unit and on the applicable strategies for reporting and testing suspected cholera cases.</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15</a:t>
            </a:fld>
            <a:endParaRPr lang="en-US"/>
          </a:p>
        </p:txBody>
      </p:sp>
    </p:spTree>
    <p:extLst>
      <p:ext uri="{BB962C8B-B14F-4D97-AF65-F5344CB8AC3E}">
        <p14:creationId xmlns:p14="http://schemas.microsoft.com/office/powerpoint/2010/main" val="778099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also ensure that all reporting sites and laboratories are in capacity to report and test suspected cholera cases according to applicable strategies.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they make sure that health facility workers and community health workers or volunteers are trained on case definitions and on how to report suspected cholera cases. Health authorities also make sure that these stakeholders have standard reporting tools on hand and that they know how to use them.</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health authorities also make sure that health facility workers are trained on how to perform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have the necessary supplies on hand. They also make sure that health facility workers know how to collect samples for laboratory testing and have the necessary supplies on hand and know where to send the samples for testing.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health authorities make sure that laboratories expected to perform cholera tests are adequately trained and have the necessary supplies and reagents on hand to perform cholera tests, and that they know how to report test results.</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16</a:t>
            </a:fld>
            <a:endParaRPr lang="en-US"/>
          </a:p>
        </p:txBody>
      </p:sp>
    </p:spTree>
    <p:extLst>
      <p:ext uri="{BB962C8B-B14F-4D97-AF65-F5344CB8AC3E}">
        <p14:creationId xmlns:p14="http://schemas.microsoft.com/office/powerpoint/2010/main" val="41445890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monitor at least on a weekly basis that all reporting sites and laboratories report and test suspected cholera cases in accordance with applicable strategies, and they take supportive measures to improve reporting and testing as needed.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monitor that reporting and testing are performed in accordance with applicable strategies, health authorities monitor surveillance performance indicators, in particular the completeness and the timeliness of reporting and the adherence to applicable testing strategies.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regularly provide feedback to all reporting sites and laboratories on their performance.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reporting or testing is not implemented according to applicable strategies, health authorities provide recommendations and support as needed to improve the performance of surveillance. </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17</a:t>
            </a:fld>
            <a:endParaRPr lang="en-US"/>
          </a:p>
        </p:txBody>
      </p:sp>
    </p:spTree>
    <p:extLst>
      <p:ext uri="{BB962C8B-B14F-4D97-AF65-F5344CB8AC3E}">
        <p14:creationId xmlns:p14="http://schemas.microsoft.com/office/powerpoint/2010/main" val="816429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Now let’s look into the next core function of health authorities which is to transmit, analyze and interpret cholera surveillance data.</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18</a:t>
            </a:fld>
            <a:endParaRPr lang="en-US"/>
          </a:p>
        </p:txBody>
      </p:sp>
    </p:spTree>
    <p:extLst>
      <p:ext uri="{BB962C8B-B14F-4D97-AF65-F5344CB8AC3E}">
        <p14:creationId xmlns:p14="http://schemas.microsoft.com/office/powerpoint/2010/main" val="3600431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Local health authorities compile and clean the data reported by all reporting sites at health facility level and community level as well as tests results reported by laboratories.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they transmit the data to the next upper level up to the national level.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health authority at the national level, report aggregate data to the regional and global levels.</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19</a:t>
            </a:fld>
            <a:endParaRPr lang="en-US"/>
          </a:p>
        </p:txBody>
      </p:sp>
    </p:spTree>
    <p:extLst>
      <p:ext uri="{BB962C8B-B14F-4D97-AF65-F5344CB8AC3E}">
        <p14:creationId xmlns:p14="http://schemas.microsoft.com/office/powerpoint/2010/main" val="709145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module focuses on the core functions of health authorities in cholera surveillance.</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a:t>
            </a:fld>
            <a:endParaRPr lang="en-US"/>
          </a:p>
        </p:txBody>
      </p:sp>
    </p:spTree>
    <p:extLst>
      <p:ext uri="{BB962C8B-B14F-4D97-AF65-F5344CB8AC3E}">
        <p14:creationId xmlns:p14="http://schemas.microsoft.com/office/powerpoint/2010/main" val="2300346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routinely analyze and interpret cholera surveillance data to describe and assess the cholera situation at the surveillance unit level.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following is considered to interpret the cholera situation.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data reported by health facility-based surveillance and community-based surveillance are analyzed separately; they are not merged. However, they are interpreted jointly to assess the cholera situation.</a:t>
            </a:r>
          </a:p>
          <a:p>
            <a:pPr marL="0" marR="0">
              <a:lnSpc>
                <a:spcPct val="107000"/>
              </a:lnSpc>
              <a:spcBef>
                <a:spcPts val="0"/>
              </a:spcBef>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Surveillance performance indicators are also taken into account to interpret the cholera situation in a sound manner.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20</a:t>
            </a:fld>
            <a:endParaRPr lang="en-US"/>
          </a:p>
        </p:txBody>
      </p:sp>
    </p:spTree>
    <p:extLst>
      <p:ext uri="{BB962C8B-B14F-4D97-AF65-F5344CB8AC3E}">
        <p14:creationId xmlns:p14="http://schemas.microsoft.com/office/powerpoint/2010/main" val="2732615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better understand and interpret the cholera situation, health authorities may also investigate as needed. Let's look into this.</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21</a:t>
            </a:fld>
            <a:endParaRPr lang="en-US"/>
          </a:p>
        </p:txBody>
      </p:sp>
    </p:spTree>
    <p:extLst>
      <p:ext uri="{BB962C8B-B14F-4D97-AF65-F5344CB8AC3E}">
        <p14:creationId xmlns:p14="http://schemas.microsoft.com/office/powerpoint/2010/main" val="422863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Investigations are performed by health authorities as needed to collect additional information to supplement standard surveillance data routinely reported in order to better interpret the cholera situation.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Investigations may be in the form of a verification of the reported information, a case investigation, or a field investigation.</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22</a:t>
            </a:fld>
            <a:endParaRPr lang="en-US"/>
          </a:p>
        </p:txBody>
      </p:sp>
    </p:spTree>
    <p:extLst>
      <p:ext uri="{BB962C8B-B14F-4D97-AF65-F5344CB8AC3E}">
        <p14:creationId xmlns:p14="http://schemas.microsoft.com/office/powerpoint/2010/main" val="863312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00" dirty="0">
                <a:solidFill>
                  <a:srgbClr val="009999"/>
                </a:solidFill>
                <a:effectLst/>
                <a:latin typeface="Calibri" panose="020F0502020204030204" pitchFamily="34" charset="0"/>
                <a:cs typeface="Times New Roman" panose="02020603050405020304" pitchFamily="18" charset="0"/>
              </a:rPr>
              <a:t>To perform a verification, health authorities usually contact the reporting source to check that the reported information is accurate and reliable. For example, a verification may be performed to check that the definition of a suspected cholera case is met or to request clarifications on tests performed and their results.</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23</a:t>
            </a:fld>
            <a:endParaRPr lang="en-US"/>
          </a:p>
        </p:txBody>
      </p:sp>
    </p:spTree>
    <p:extLst>
      <p:ext uri="{BB962C8B-B14F-4D97-AF65-F5344CB8AC3E}">
        <p14:creationId xmlns:p14="http://schemas.microsoft.com/office/powerpoint/2010/main" val="3706956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perform a case investigation, health authorities interview suspected cholera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case investigation aims to classify the case by origin of infection.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is achieved by assessing whether the case is locally acquired which means that he was infected in the surveillance unit where he was reported or if the case is an imported case if he was infected outside of the surveillance unit where he was reported.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case investigations are also very insightful to generate hypotheses about exposure to potential source of contamination and contexts of transmission; this can then be used to orient a field investigation.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case investigations help determine epidemiological links between cases which is essential to assess whether transmission is occurring in clusters or in the community.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Using a standard form is recommended to perform a comprehensive case investigation. In module 6, you will learn where to access as standard cholera case investigation form.</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24</a:t>
            </a:fld>
            <a:endParaRPr lang="en-US"/>
          </a:p>
        </p:txBody>
      </p:sp>
    </p:spTree>
    <p:extLst>
      <p:ext uri="{BB962C8B-B14F-4D97-AF65-F5344CB8AC3E}">
        <p14:creationId xmlns:p14="http://schemas.microsoft.com/office/powerpoint/2010/main" val="3209483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perform a field investigation, health authorities perform an onsite assessment in an outbreak area.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field investigation aims to assess potential sources of contamination, assess the contexts of transmission, and assess risk factors for spread.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field investigation is usually oriented by the findings of case investigation. It is usually combined with a risk assessement and needs assessment and combined with immediate response measures. The findings of the field investigation are used to guide effective response measures.</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25</a:t>
            </a:fld>
            <a:endParaRPr lang="en-US"/>
          </a:p>
        </p:txBody>
      </p:sp>
    </p:spTree>
    <p:extLst>
      <p:ext uri="{BB962C8B-B14F-4D97-AF65-F5344CB8AC3E}">
        <p14:creationId xmlns:p14="http://schemas.microsoft.com/office/powerpoint/2010/main" val="4087699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disseminate the outcomes of surveillance and investigation to guide the response against cholera.</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26</a:t>
            </a:fld>
            <a:endParaRPr lang="en-US"/>
          </a:p>
        </p:txBody>
      </p:sp>
    </p:spTree>
    <p:extLst>
      <p:ext uri="{BB962C8B-B14F-4D97-AF65-F5344CB8AC3E}">
        <p14:creationId xmlns:p14="http://schemas.microsoft.com/office/powerpoint/2010/main" val="2651671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Information on the cholera situation is disseminated in a timely manner to all stakeholders involved in cholera prevention and control.</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information is usually presented in epidemiological reports prepared by health authorities and is disseminated to health professionals, community health workers and volunteers, stakeholders representing all cholera prevention and control pillars, operational partners, international organizations, and so 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cholera situation is then assessed and discussed in a multisectoral manner to guide effective prevention and response strategies at the surveillance unit level.</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27</a:t>
            </a:fld>
            <a:endParaRPr lang="en-US"/>
          </a:p>
        </p:txBody>
      </p:sp>
    </p:spTree>
    <p:extLst>
      <p:ext uri="{BB962C8B-B14F-4D97-AF65-F5344CB8AC3E}">
        <p14:creationId xmlns:p14="http://schemas.microsoft.com/office/powerpoint/2010/main" val="2848887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 play their role effectively, health authorities must adhere to standard cholera case definitions and outbreak definitions. We will now walk you through key definitions.</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28</a:t>
            </a:fld>
            <a:endParaRPr lang="en-US"/>
          </a:p>
        </p:txBody>
      </p:sp>
    </p:spTree>
    <p:extLst>
      <p:ext uri="{BB962C8B-B14F-4D97-AF65-F5344CB8AC3E}">
        <p14:creationId xmlns:p14="http://schemas.microsoft.com/office/powerpoint/2010/main" val="12045971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key sign of cholera is Acute Watery Diarrhoea, also referred to as AWD.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AWD is not any type of diarrhoea.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acute if it lasts for less than 7 days.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watery if stools are non-bloody and liquid and may contain mucous.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It is diarrhoea if there are 3 loose stools or more within a 24-hour period.</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29</a:t>
            </a:fld>
            <a:endParaRPr lang="en-US"/>
          </a:p>
        </p:txBody>
      </p:sp>
    </p:spTree>
    <p:extLst>
      <p:ext uri="{BB962C8B-B14F-4D97-AF65-F5344CB8AC3E}">
        <p14:creationId xmlns:p14="http://schemas.microsoft.com/office/powerpoint/2010/main" val="3158810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After completing this module, you will be aware of the core functions of health authorities in cholera surveillance and you will be familiar with cholera case definitions and outbreak definitions.</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3</a:t>
            </a:fld>
            <a:endParaRPr lang="en-US"/>
          </a:p>
        </p:txBody>
      </p:sp>
    </p:spTree>
    <p:extLst>
      <p:ext uri="{BB962C8B-B14F-4D97-AF65-F5344CB8AC3E}">
        <p14:creationId xmlns:p14="http://schemas.microsoft.com/office/powerpoint/2010/main" val="3732765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Acute Watery Diarrhoea can cause dehydration.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patient has severe dehydration if one danger sign or more is present, namely being lethargic or unconscious, or having an absent or weak pulse, or having a respiratory distress.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no danger sign is present, a patient has severe dehydration if at least two of the following signs are present: having sunken eyes, or not being able to drink or drinking poorly, or having a skin pinch which goes back very slowly.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Assessing the level of dehydration is essential to determine the appropriate rehydration plan.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Severe dehydration requires intravenous rehydration. In other situations, oral rehydration is sufficient. </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30</a:t>
            </a:fld>
            <a:endParaRPr lang="en-US"/>
          </a:p>
        </p:txBody>
      </p:sp>
    </p:spTree>
    <p:extLst>
      <p:ext uri="{BB962C8B-B14F-4D97-AF65-F5344CB8AC3E}">
        <p14:creationId xmlns:p14="http://schemas.microsoft.com/office/powerpoint/2010/main" val="3865998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Depending on the ongoing cholera situation, different definitions of suspected cholera cases apply.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surveillance units where there is no ongoing probable or confirmed cholera outbreak, suspected cholera cases are any person aged 2 years or older with AWD and severe dehydration, or aged 2 years or older who died from AWD.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surveillance units where there is an ongoing probable or confirmed cholera outbreak, suspected cholera cases are any person with AWD or who died from AWD.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key difference between these case definitions is that in surveillance units where there is no ongoing probable or confirmed cholera outbreak, age and severe dehydration are taken into account to identify suspected cholera cases. These criteria limit the number of false alerts. This avoids overwhelming the surveillance system with false alarms which would decrease the effectiveness of early detection.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the other hand, in surveillance units where there is a probable or confirmed cholera outbreak, age and severe dehydration are not considered to identify suspected cholera cases. This is to ensure the sensitive monitoring of an outbreak.</a:t>
            </a:r>
          </a:p>
          <a:p>
            <a:pPr marL="457200" indent="-457200" defTabSz="1371600">
              <a:lnSpc>
                <a:spcPct val="130000"/>
              </a:lnSpc>
              <a:spcAft>
                <a:spcPts val="600"/>
              </a:spcAft>
              <a:buClr>
                <a:srgbClr val="008080"/>
              </a:buClr>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148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confirmed cholera case is any person infected with Vibrio cholerae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O1</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O139</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confirmed by culture (including seroagglutination) or PCR.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addition, in particular circumstances, the strain in a confirmed cholera case should also be demonstrated as toxigenic. That is if there is no confirmed cholera outbreak in another surveillance unit of the country and if there is no established epidemiological link to a confirmed cholera case or source of exposure in another country.</a:t>
            </a:r>
          </a:p>
          <a:p>
            <a:pPr marL="0" indent="0" defTabSz="1371600">
              <a:lnSpc>
                <a:spcPct val="130000"/>
              </a:lnSpc>
              <a:spcAft>
                <a:spcPts val="600"/>
              </a:spcAft>
              <a:buClr>
                <a:srgbClr val="008080"/>
              </a:buCl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8965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Moving on to cholera outbreak definitions.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a suspected cholera outbreak in a surveillance unit if two suspected cholera cases or more or one suspected cholera case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have been reported in a surveillance unit within 7 days.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 suspected cholera outbreak is detected, public health measures for acute diarrheal diseases, not specific to cholera, should be implemented immediately.</a:t>
            </a:r>
          </a:p>
          <a:p>
            <a:pPr marL="0" indent="0" defTabSz="1371600">
              <a:lnSpc>
                <a:spcPct val="130000"/>
              </a:lnSpc>
              <a:spcAft>
                <a:spcPts val="600"/>
              </a:spcAft>
              <a:buClr>
                <a:srgbClr val="008080"/>
              </a:buCl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0907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a probable cholera outbreak in a surveillance unit if the number of suspected cholera cases tested positive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reaches a threshold within 14 days.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threshold depends on the number of suspected cholera cases tested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represented on this chart.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For example, if in a surveillance unit, between 3 to 7 suspected cholera cases were tested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at least 3 of them tested positive, there is a probable outbreak in this surveillance unit.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Similarly, if in a surveillance unit, between 8 to 10 suspected cholera cases were tested by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at least 4 of them tested positive, there is a probable outbreak.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These thresholds were statistically determined to provide high confidence, around 95 percent, that when the threshold is met a cholera outbreak is occurring.</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result, if a probable cholera outbreak is detected, cholera outbreak response measures should be rapidly implemented without waiting for laboratory confirmation.</a:t>
            </a:r>
          </a:p>
          <a:p>
            <a:pPr marL="0" indent="0" defTabSz="1371600">
              <a:lnSpc>
                <a:spcPct val="130000"/>
              </a:lnSpc>
              <a:spcAft>
                <a:spcPts val="600"/>
              </a:spcAft>
              <a:buClr>
                <a:srgbClr val="008080"/>
              </a:buCl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420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There is a confirmed cholera outbreak in a surveillance unit, if at least one locally acquired confirmed cholera case has been detected.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locally acquired cholera case is a case who was infected in the surveillance unit considered. In other words, the case is not an imported case.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If a confirmed cholera outbreak is detected, cholera outbreak response measures should be rapidly implemented.</a:t>
            </a:r>
          </a:p>
          <a:p>
            <a:pPr marL="0" indent="0" defTabSz="1371600">
              <a:lnSpc>
                <a:spcPct val="130000"/>
              </a:lnSpc>
              <a:spcAft>
                <a:spcPts val="600"/>
              </a:spcAft>
              <a:buClr>
                <a:srgbClr val="008080"/>
              </a:buClr>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AEC4C-7B8A-4C17-81BE-A01D995E44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8279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we wrap up this module, here are the important points to remember.</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core functions of health authorities in cholera surveillance are to continuously monitor and ensure that all reporting sites and laboratories detect, report, and test suspected cases in accordance with applicable strategies.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regularly analyze and interpret epidemiological data and test results to characterize and understand the cholera situation at the surveillance unit level.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needed, health authorities collect additional information through case investigations and field investigations to supplement surveillance data and better assess the cholera situation in a surveillance unit.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inform all relevant stakeholders of the cholera situation in a timely manner, including by preparing and disseminating epidemiological reports.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health authorities ensure that the outcomes of surveillance are directly used to guide coordinated prevention and control strategies against cholera.</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36</a:t>
            </a:fld>
            <a:endParaRPr lang="en-US"/>
          </a:p>
        </p:txBody>
      </p:sp>
    </p:spTree>
    <p:extLst>
      <p:ext uri="{BB962C8B-B14F-4D97-AF65-F5344CB8AC3E}">
        <p14:creationId xmlns:p14="http://schemas.microsoft.com/office/powerpoint/2010/main" val="31584281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Before moving on to the next module, we encourage you to take a short quiz. There are four questions in this quiz.</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0496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Question 1.  Cholera health-facility based surveillance relies on the reporting of:</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en-US" sz="1800" b="0" kern="100" dirty="0">
                <a:solidFill>
                  <a:srgbClr val="009999"/>
                </a:solidFill>
                <a:effectLst/>
                <a:latin typeface="Calibri" panose="020F0502020204030204" pitchFamily="34" charset="0"/>
                <a:cs typeface="Times New Roman" panose="02020603050405020304" pitchFamily="18" charset="0"/>
              </a:rPr>
              <a:t>Individual ("case based") data on suspected cholera cases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en-US" sz="1800" b="0" kern="100" dirty="0">
                <a:solidFill>
                  <a:srgbClr val="009999"/>
                </a:solidFill>
                <a:effectLst/>
                <a:latin typeface="Calibri" panose="020F0502020204030204" pitchFamily="34" charset="0"/>
                <a:cs typeface="Times New Roman" panose="02020603050405020304" pitchFamily="18" charset="0"/>
              </a:rPr>
              <a:t>Data aggregated by day on suspected cholera cases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lphaLcParenR"/>
            </a:pPr>
            <a:r>
              <a:rPr lang="en-US" sz="1800" b="0" kern="100" dirty="0">
                <a:solidFill>
                  <a:srgbClr val="009999"/>
                </a:solidFill>
                <a:effectLst/>
                <a:latin typeface="Calibri" panose="020F0502020204030204" pitchFamily="34" charset="0"/>
                <a:cs typeface="Times New Roman" panose="02020603050405020304" pitchFamily="18" charset="0"/>
              </a:rPr>
              <a:t>Data aggregated by week on suspected cholera cases</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0F8B4-8C60-4302-AB41-AAE2BE5F188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059671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a. Individual ("case based") data on suspected cholera cases are reported via health facility-based surveillance.</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39</a:t>
            </a:fld>
            <a:endParaRPr lang="en-US"/>
          </a:p>
        </p:txBody>
      </p:sp>
    </p:spTree>
    <p:extLst>
      <p:ext uri="{BB962C8B-B14F-4D97-AF65-F5344CB8AC3E}">
        <p14:creationId xmlns:p14="http://schemas.microsoft.com/office/powerpoint/2010/main" val="1891430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Let’s look into the core functions of health authorities in cholera surveillance.</a:t>
            </a:r>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a:t>
            </a:fld>
            <a:endParaRPr lang="en-US"/>
          </a:p>
        </p:txBody>
      </p:sp>
    </p:spTree>
    <p:extLst>
      <p:ext uri="{BB962C8B-B14F-4D97-AF65-F5344CB8AC3E}">
        <p14:creationId xmlns:p14="http://schemas.microsoft.com/office/powerpoint/2010/main" val="23129812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2. Cholera community-based surveillance relies on the reporting of:</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Individual ("case based") data on suspected cholera cases</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Data aggregated by day on suspected cholera cases</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Data aggregated by week on suspected cholera cases</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40</a:t>
            </a:fld>
            <a:endParaRPr lang="en-US"/>
          </a:p>
        </p:txBody>
      </p:sp>
    </p:spTree>
    <p:extLst>
      <p:ext uri="{BB962C8B-B14F-4D97-AF65-F5344CB8AC3E}">
        <p14:creationId xmlns:p14="http://schemas.microsoft.com/office/powerpoint/2010/main" val="1006524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 is b. Data aggregated by day on suspected cholera cases are reported via community-based surveillance.</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41</a:t>
            </a:fld>
            <a:endParaRPr lang="en-US"/>
          </a:p>
        </p:txBody>
      </p:sp>
    </p:spTree>
    <p:extLst>
      <p:ext uri="{BB962C8B-B14F-4D97-AF65-F5344CB8AC3E}">
        <p14:creationId xmlns:p14="http://schemas.microsoft.com/office/powerpoint/2010/main" val="36477665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3. Select all that apply. Rapid Diagnostic Test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can be used to:</a:t>
            </a:r>
          </a:p>
          <a:p>
            <a:pPr marL="45720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a) Confirm cholera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b) Rule out cholera </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c) Screen samples for laboratory confirmation</a:t>
            </a:r>
            <a:endParaRPr lang="en-US" sz="1800" b="1" kern="100" dirty="0">
              <a:solidFill>
                <a:srgbClr val="009999"/>
              </a:solidFill>
              <a:effectLst/>
              <a:latin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42</a:t>
            </a:fld>
            <a:endParaRPr lang="en-US"/>
          </a:p>
        </p:txBody>
      </p:sp>
    </p:spTree>
    <p:extLst>
      <p:ext uri="{BB962C8B-B14F-4D97-AF65-F5344CB8AC3E}">
        <p14:creationId xmlns:p14="http://schemas.microsoft.com/office/powerpoint/2010/main" val="35222806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correct answers are b and c.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RDTs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are used to rule out cholera when negative, and to screen samples for laboratory confirmation when positive.</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43</a:t>
            </a:fld>
            <a:endParaRPr lang="en-US"/>
          </a:p>
        </p:txBody>
      </p:sp>
    </p:spTree>
    <p:extLst>
      <p:ext uri="{BB962C8B-B14F-4D97-AF65-F5344CB8AC3E}">
        <p14:creationId xmlns:p14="http://schemas.microsoft.com/office/powerpoint/2010/main" val="2841081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Question 4. This is the last question. Select all that apply. The surveillance unit level corresponds to:</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The spatial level at which the cholera situation is monitored to determine applicable surveillance objectives and strategies.</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 The supervisory level at which the implementation of cholera surveillance is coordinated and monitored.</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 The operational level at which cholera prevention and control measures are implemented.</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44</a:t>
            </a:fld>
            <a:endParaRPr lang="en-US"/>
          </a:p>
        </p:txBody>
      </p:sp>
    </p:spTree>
    <p:extLst>
      <p:ext uri="{BB962C8B-B14F-4D97-AF65-F5344CB8AC3E}">
        <p14:creationId xmlns:p14="http://schemas.microsoft.com/office/powerpoint/2010/main" val="179135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All are correct. The cholera situation is monitored at the surveillance unit level and the applicable surveillance objective and strategies are determined at this level. The implementation of cholera surveillance is coordinated and monitored at the surveillance unit level. Strategies against cholera are also designed and implemented at the surveillance unit level.</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45</a:t>
            </a:fld>
            <a:endParaRPr lang="en-US"/>
          </a:p>
        </p:txBody>
      </p:sp>
    </p:spTree>
    <p:extLst>
      <p:ext uri="{BB962C8B-B14F-4D97-AF65-F5344CB8AC3E}">
        <p14:creationId xmlns:p14="http://schemas.microsoft.com/office/powerpoint/2010/main" val="25665529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have now completed this module.</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46</a:t>
            </a:fld>
            <a:endParaRPr lang="en-US"/>
          </a:p>
        </p:txBody>
      </p:sp>
    </p:spTree>
    <p:extLst>
      <p:ext uri="{BB962C8B-B14F-4D97-AF65-F5344CB8AC3E}">
        <p14:creationId xmlns:p14="http://schemas.microsoft.com/office/powerpoint/2010/main" val="2100197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Core surveillance functions are those performed by health authorities at all times, in all surveillance units, independent of the ongoing cholera situation.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Here is an overview of these functions.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First of all, health authorities are responsible for overseeing that the reporting of suspected cholera cases and the testing of suspected cholera cases are implemented by all surveillance stakeholders in accordance with applicable surveillance strategies.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Then, health authorities transmit the surveillance data reported to them to the next upper level and analyze and interpret the data.</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needed, health authorities also perform case investigation and field investigation to better understand the cholera situation.</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Health authorities make sure to disseminate the surveillance outcomes in a timely manner to a broad range of stakeholders.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Lastly, health authorities ensure that surveillance outcomes are directly used to guide prevention and response strategies against cholera.</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5</a:t>
            </a:fld>
            <a:endParaRPr lang="en-US"/>
          </a:p>
        </p:txBody>
      </p:sp>
    </p:spTree>
    <p:extLst>
      <p:ext uri="{BB962C8B-B14F-4D97-AF65-F5344CB8AC3E}">
        <p14:creationId xmlns:p14="http://schemas.microsoft.com/office/powerpoint/2010/main" val="2282839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Let’s look into how suspected cholera cases are reported and tested.</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6</a:t>
            </a:fld>
            <a:endParaRPr lang="en-US"/>
          </a:p>
        </p:txBody>
      </p:sp>
    </p:spTree>
    <p:extLst>
      <p:ext uri="{BB962C8B-B14F-4D97-AF65-F5344CB8AC3E}">
        <p14:creationId xmlns:p14="http://schemas.microsoft.com/office/powerpoint/2010/main" val="3358235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Suspected cholera cases are routinely detected and reported by health facility-based surveillance and community-based surveillance. These two routine surveillance streams are complemented by event-based surveillance.</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Any institution with outpatient or inpatient facilities contribute to health facility-based surveillance. This includes health centres, hospitals, clinics, private practices, cholera treatment centres, cholera treatment units, oral rehydration points and so on.</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7</a:t>
            </a:fld>
            <a:endParaRPr lang="en-US"/>
          </a:p>
        </p:txBody>
      </p:sp>
    </p:spTree>
    <p:extLst>
      <p:ext uri="{BB962C8B-B14F-4D97-AF65-F5344CB8AC3E}">
        <p14:creationId xmlns:p14="http://schemas.microsoft.com/office/powerpoint/2010/main" val="2302648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At health facility-level, standard case-based data is collected and reported on any suspected cholera case seen at a health facility.</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Case-based data means that individual information is collected on each suspected cholera case. This information is recorded in a case report form or in a line list.</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Standard data means that the same information is always collected on suspected cholera cases.</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information includes:</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information on the patient such as age, sex, and place of residence;</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as well as clinical information such as the date of symptom onset, whether the patient was hospitalized for treatment, the patient dehydration level at arrival, and the outcome of the disease;</a:t>
            </a:r>
          </a:p>
          <a:p>
            <a:pPr marL="4572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lastly, information on the tests performed and their results are also collected.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module 6, we will show you where to access template tools to record standard case-based data for health facility-based reporting.</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8</a:t>
            </a:fld>
            <a:endParaRPr lang="en-US"/>
          </a:p>
        </p:txBody>
      </p:sp>
    </p:spTree>
    <p:extLst>
      <p:ext uri="{BB962C8B-B14F-4D97-AF65-F5344CB8AC3E}">
        <p14:creationId xmlns:p14="http://schemas.microsoft.com/office/powerpoint/2010/main" val="917622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solidFill>
                  <a:srgbClr val="009999"/>
                </a:solidFill>
                <a:effectLst/>
                <a:latin typeface="Calibri" panose="020F0502020204030204" pitchFamily="34" charset="0"/>
                <a:cs typeface="Times New Roman" panose="02020603050405020304" pitchFamily="18" charset="0"/>
              </a:rPr>
              <a:t>Regarding community-based surveillance, standard aggregate data is recorded and reported.</a:t>
            </a:r>
            <a:endParaRPr lang="en-US" sz="1800" b="1" kern="100" dirty="0">
              <a:solidFill>
                <a:srgbClr val="009999"/>
              </a:solidFill>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Aggregate data means that the number of suspected cholera cases and cholera deaths are compiled by day. Typically, this is recorded in a summary table.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Standard data means that the same information is recorded on every day, namely the number of suspected cholera cases and cholera deaths by sex and age group.</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In module 6, we will show you where to access template tools to record standard aggregate data for community-based reporting.</a:t>
            </a:r>
          </a:p>
          <a:p>
            <a:endParaRPr lang="en-US" dirty="0"/>
          </a:p>
        </p:txBody>
      </p:sp>
      <p:sp>
        <p:nvSpPr>
          <p:cNvPr id="4" name="Slide Number Placeholder 3"/>
          <p:cNvSpPr>
            <a:spLocks noGrp="1"/>
          </p:cNvSpPr>
          <p:nvPr>
            <p:ph type="sldNum" sz="quarter" idx="5"/>
          </p:nvPr>
        </p:nvSpPr>
        <p:spPr/>
        <p:txBody>
          <a:bodyPr/>
          <a:lstStyle/>
          <a:p>
            <a:fld id="{272AEC4C-7B8A-4C17-81BE-A01D995E44DD}" type="slidenum">
              <a:rPr lang="en-US" smtClean="0"/>
              <a:t>9</a:t>
            </a:fld>
            <a:endParaRPr lang="en-US"/>
          </a:p>
        </p:txBody>
      </p:sp>
    </p:spTree>
    <p:extLst>
      <p:ext uri="{BB962C8B-B14F-4D97-AF65-F5344CB8AC3E}">
        <p14:creationId xmlns:p14="http://schemas.microsoft.com/office/powerpoint/2010/main" val="211701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24CBDAD-0D6C-407F-B439-40ADDADA3E35}" type="datetime1">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D8B57B-06EA-4E99-95B0-9779F5326B46}" type="datetime1">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F7D2B6-965C-4758-963C-E5A957DF237D}" type="datetime1">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80EC5563-AAB2-4B7F-96DC-1BD6014B8DC8}" type="datetime1">
              <a:rPr lang="en-US" smtClean="0"/>
              <a:t>2/21/2025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9686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1116583-7010-4E76-9977-B51509A1AF3A}" type="datetime1">
              <a:rPr lang="en-US" smtClean="0"/>
              <a:t>2/21/2025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78513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A8DCB36E-6231-4C3F-AA05-BC880C77611A}" type="datetime1">
              <a:rPr lang="en-US" smtClean="0"/>
              <a:t>2/21/2025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60978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B19B2826-B33E-45D3-A0B5-EF63916B6525}" type="datetime1">
              <a:rPr lang="en-US" smtClean="0"/>
              <a:t>2/21/2025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83941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260E2C5F-7889-4686-BDBA-98E28164A1E3}" type="datetime1">
              <a:rPr lang="en-US" smtClean="0"/>
              <a:t>2/21/2025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47785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268DE-5850-577F-C289-4F4E55DD8BDE}"/>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p>
        </p:txBody>
      </p:sp>
      <p:sp>
        <p:nvSpPr>
          <p:cNvPr id="3" name="Subtitle 2">
            <a:extLst>
              <a:ext uri="{FF2B5EF4-FFF2-40B4-BE49-F238E27FC236}">
                <a16:creationId xmlns:a16="http://schemas.microsoft.com/office/drawing/2014/main" id="{E66B5C60-A6AF-EEC6-17DE-E2B46A042304}"/>
              </a:ext>
            </a:extLst>
          </p:cNvPr>
          <p:cNvSpPr>
            <a:spLocks noGrp="1"/>
          </p:cNvSpPr>
          <p:nvPr>
            <p:ph type="subTitle" idx="1"/>
          </p:nvPr>
        </p:nvSpPr>
        <p:spPr>
          <a:xfrm>
            <a:off x="2286000" y="5403057"/>
            <a:ext cx="13716000" cy="2483643"/>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GB"/>
              <a:t>Click to edit Master subtitle style</a:t>
            </a:r>
          </a:p>
        </p:txBody>
      </p:sp>
      <p:sp>
        <p:nvSpPr>
          <p:cNvPr id="4" name="Date Placeholder 3">
            <a:extLst>
              <a:ext uri="{FF2B5EF4-FFF2-40B4-BE49-F238E27FC236}">
                <a16:creationId xmlns:a16="http://schemas.microsoft.com/office/drawing/2014/main" id="{C70D7899-9E45-FFDB-2FE4-5D4F68B6C0C1}"/>
              </a:ext>
            </a:extLst>
          </p:cNvPr>
          <p:cNvSpPr>
            <a:spLocks noGrp="1"/>
          </p:cNvSpPr>
          <p:nvPr>
            <p:ph type="dt" sz="half" idx="10"/>
          </p:nvPr>
        </p:nvSpPr>
        <p:spPr/>
        <p:txBody>
          <a:bodyPr/>
          <a:lstStyle/>
          <a:p>
            <a:fld id="{4C4BA35A-D843-4348-B5E3-4F802CFC2F56}" type="datetime1">
              <a:rPr lang="en-US" smtClean="0"/>
              <a:t>2/21/2025</a:t>
            </a:fld>
            <a:endParaRPr lang="en-GB"/>
          </a:p>
        </p:txBody>
      </p:sp>
      <p:sp>
        <p:nvSpPr>
          <p:cNvPr id="5" name="Footer Placeholder 4">
            <a:extLst>
              <a:ext uri="{FF2B5EF4-FFF2-40B4-BE49-F238E27FC236}">
                <a16:creationId xmlns:a16="http://schemas.microsoft.com/office/drawing/2014/main" id="{8E3BF3AD-05CF-03FF-8E54-7B076F3807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9E68F-97AC-AA95-454E-152F9D316288}"/>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6827158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9228BBA8-1DC3-4C6A-ADB2-69492EC61B85}"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878919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F2DA5338-7E91-4437-A495-877714DD8A88}"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093517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C2EBDC-8122-467A-91FC-A6CA95956859}" type="datetime1">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23A1E9B2-094B-4BB7-8920-CB4FD61C5904}"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565362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3E37897F-B8F7-4960-9443-406AC10A7526}"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542241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8ED69C32-1B3B-4519-95F4-67711A936BFA}"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41646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A0753A32-19ED-45E1-A21B-0C42C07DC8FF}"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38964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01232-7D79-27C0-717A-A6894CCC5F2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29163F-A421-3895-3F80-81E5E4B7FC9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9249398-41E9-1878-E92A-97F43A434181}"/>
              </a:ext>
            </a:extLst>
          </p:cNvPr>
          <p:cNvSpPr>
            <a:spLocks noGrp="1"/>
          </p:cNvSpPr>
          <p:nvPr>
            <p:ph type="dt" sz="half" idx="10"/>
          </p:nvPr>
        </p:nvSpPr>
        <p:spPr/>
        <p:txBody>
          <a:bodyPr/>
          <a:lstStyle/>
          <a:p>
            <a:fld id="{1BE5AE46-01C1-4210-A40B-4B270568070D}" type="datetime1">
              <a:rPr lang="en-US" smtClean="0"/>
              <a:t>2/21/2025</a:t>
            </a:fld>
            <a:endParaRPr lang="en-GB"/>
          </a:p>
        </p:txBody>
      </p:sp>
      <p:sp>
        <p:nvSpPr>
          <p:cNvPr id="5" name="Footer Placeholder 4">
            <a:extLst>
              <a:ext uri="{FF2B5EF4-FFF2-40B4-BE49-F238E27FC236}">
                <a16:creationId xmlns:a16="http://schemas.microsoft.com/office/drawing/2014/main" id="{F7E84F84-00B3-9E2A-F44D-3A67B1E43CD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957E85-12C4-8240-9E81-7674FBE4D651}"/>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757627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4A91-B472-D3E0-532D-58112A39B102}"/>
              </a:ext>
            </a:extLst>
          </p:cNvPr>
          <p:cNvSpPr>
            <a:spLocks noGrp="1"/>
          </p:cNvSpPr>
          <p:nvPr>
            <p:ph type="title"/>
          </p:nvPr>
        </p:nvSpPr>
        <p:spPr>
          <a:xfrm>
            <a:off x="1247775" y="2564609"/>
            <a:ext cx="15773400" cy="4279106"/>
          </a:xfrm>
        </p:spPr>
        <p:txBody>
          <a:bodyPr anchor="b"/>
          <a:lstStyle>
            <a:lvl1pPr>
              <a:defRPr sz="9000"/>
            </a:lvl1pPr>
          </a:lstStyle>
          <a:p>
            <a:r>
              <a:rPr lang="en-GB"/>
              <a:t>Click to edit Master title style</a:t>
            </a:r>
          </a:p>
        </p:txBody>
      </p:sp>
      <p:sp>
        <p:nvSpPr>
          <p:cNvPr id="3" name="Text Placeholder 2">
            <a:extLst>
              <a:ext uri="{FF2B5EF4-FFF2-40B4-BE49-F238E27FC236}">
                <a16:creationId xmlns:a16="http://schemas.microsoft.com/office/drawing/2014/main" id="{944FBF42-DEFE-56E5-8A75-CF1D4DE844A2}"/>
              </a:ext>
            </a:extLst>
          </p:cNvPr>
          <p:cNvSpPr>
            <a:spLocks noGrp="1"/>
          </p:cNvSpPr>
          <p:nvPr>
            <p:ph type="body" idx="1"/>
          </p:nvPr>
        </p:nvSpPr>
        <p:spPr>
          <a:xfrm>
            <a:off x="1247775" y="6884197"/>
            <a:ext cx="15773400" cy="2250281"/>
          </a:xfrm>
        </p:spPr>
        <p:txBody>
          <a:bodyPr/>
          <a:lstStyle>
            <a:lvl1pPr marL="0" indent="0">
              <a:buNone/>
              <a:defRPr sz="3600">
                <a:solidFill>
                  <a:schemeClr val="tx1">
                    <a:tint val="82000"/>
                  </a:schemeClr>
                </a:solidFill>
              </a:defRPr>
            </a:lvl1pPr>
            <a:lvl2pPr marL="685835" indent="0">
              <a:buNone/>
              <a:defRPr sz="3000">
                <a:solidFill>
                  <a:schemeClr val="tx1">
                    <a:tint val="82000"/>
                  </a:schemeClr>
                </a:solidFill>
              </a:defRPr>
            </a:lvl2pPr>
            <a:lvl3pPr marL="1371669" indent="0">
              <a:buNone/>
              <a:defRPr sz="2700">
                <a:solidFill>
                  <a:schemeClr val="tx1">
                    <a:tint val="82000"/>
                  </a:schemeClr>
                </a:solidFill>
              </a:defRPr>
            </a:lvl3pPr>
            <a:lvl4pPr marL="2057504" indent="0">
              <a:buNone/>
              <a:defRPr sz="2400">
                <a:solidFill>
                  <a:schemeClr val="tx1">
                    <a:tint val="82000"/>
                  </a:schemeClr>
                </a:solidFill>
              </a:defRPr>
            </a:lvl4pPr>
            <a:lvl5pPr marL="2743337" indent="0">
              <a:buNone/>
              <a:defRPr sz="2400">
                <a:solidFill>
                  <a:schemeClr val="tx1">
                    <a:tint val="82000"/>
                  </a:schemeClr>
                </a:solidFill>
              </a:defRPr>
            </a:lvl5pPr>
            <a:lvl6pPr marL="3429171" indent="0">
              <a:buNone/>
              <a:defRPr sz="2400">
                <a:solidFill>
                  <a:schemeClr val="tx1">
                    <a:tint val="82000"/>
                  </a:schemeClr>
                </a:solidFill>
              </a:defRPr>
            </a:lvl6pPr>
            <a:lvl7pPr marL="4115006" indent="0">
              <a:buNone/>
              <a:defRPr sz="2400">
                <a:solidFill>
                  <a:schemeClr val="tx1">
                    <a:tint val="82000"/>
                  </a:schemeClr>
                </a:solidFill>
              </a:defRPr>
            </a:lvl7pPr>
            <a:lvl8pPr marL="4800840" indent="0">
              <a:buNone/>
              <a:defRPr sz="2400">
                <a:solidFill>
                  <a:schemeClr val="tx1">
                    <a:tint val="82000"/>
                  </a:schemeClr>
                </a:solidFill>
              </a:defRPr>
            </a:lvl8pPr>
            <a:lvl9pPr marL="5486675" indent="0">
              <a:buNone/>
              <a:defRPr sz="24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71E8AE6-93D3-6E93-0DF3-5D8CD479C3BF}"/>
              </a:ext>
            </a:extLst>
          </p:cNvPr>
          <p:cNvSpPr>
            <a:spLocks noGrp="1"/>
          </p:cNvSpPr>
          <p:nvPr>
            <p:ph type="dt" sz="half" idx="10"/>
          </p:nvPr>
        </p:nvSpPr>
        <p:spPr/>
        <p:txBody>
          <a:bodyPr/>
          <a:lstStyle/>
          <a:p>
            <a:fld id="{C27CFF59-27B9-4860-B466-BB7DFA9F159A}" type="datetime1">
              <a:rPr lang="en-US" smtClean="0"/>
              <a:t>2/21/2025</a:t>
            </a:fld>
            <a:endParaRPr lang="en-GB"/>
          </a:p>
        </p:txBody>
      </p:sp>
      <p:sp>
        <p:nvSpPr>
          <p:cNvPr id="5" name="Footer Placeholder 4">
            <a:extLst>
              <a:ext uri="{FF2B5EF4-FFF2-40B4-BE49-F238E27FC236}">
                <a16:creationId xmlns:a16="http://schemas.microsoft.com/office/drawing/2014/main" id="{1033E1AF-7CBE-3975-D931-343A72FD13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0E9794-E1FD-F061-0ED2-A1985A210BE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284204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385A3-D401-9240-9ABC-CEA6F83F90D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C71F247E-0395-6798-F3A8-3910F97966FF}"/>
              </a:ext>
            </a:extLst>
          </p:cNvPr>
          <p:cNvSpPr>
            <a:spLocks noGrp="1"/>
          </p:cNvSpPr>
          <p:nvPr>
            <p:ph sz="half" idx="1"/>
          </p:nvPr>
        </p:nvSpPr>
        <p:spPr>
          <a:xfrm>
            <a:off x="1257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635F5EC1-2553-C03E-D4BF-63A7AF7996A7}"/>
              </a:ext>
            </a:extLst>
          </p:cNvPr>
          <p:cNvSpPr>
            <a:spLocks noGrp="1"/>
          </p:cNvSpPr>
          <p:nvPr>
            <p:ph sz="half" idx="2"/>
          </p:nvPr>
        </p:nvSpPr>
        <p:spPr>
          <a:xfrm>
            <a:off x="9258300" y="2738439"/>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3126254-A8EE-32F4-EABC-0CE241F943B5}"/>
              </a:ext>
            </a:extLst>
          </p:cNvPr>
          <p:cNvSpPr>
            <a:spLocks noGrp="1"/>
          </p:cNvSpPr>
          <p:nvPr>
            <p:ph type="dt" sz="half" idx="10"/>
          </p:nvPr>
        </p:nvSpPr>
        <p:spPr/>
        <p:txBody>
          <a:bodyPr/>
          <a:lstStyle/>
          <a:p>
            <a:fld id="{C67DA0FB-5E6A-4FBA-8FD9-D3C4764F8D29}" type="datetime1">
              <a:rPr lang="en-US" smtClean="0"/>
              <a:t>2/21/2025</a:t>
            </a:fld>
            <a:endParaRPr lang="en-GB"/>
          </a:p>
        </p:txBody>
      </p:sp>
      <p:sp>
        <p:nvSpPr>
          <p:cNvPr id="6" name="Footer Placeholder 5">
            <a:extLst>
              <a:ext uri="{FF2B5EF4-FFF2-40B4-BE49-F238E27FC236}">
                <a16:creationId xmlns:a16="http://schemas.microsoft.com/office/drawing/2014/main" id="{AB73B7CA-4586-0BE2-B236-77CAFA1A25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827C74-DFA9-A44C-05A2-AD98B353B68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4063946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6C31A-C5B3-5882-C79D-857DC59753C7}"/>
              </a:ext>
            </a:extLst>
          </p:cNvPr>
          <p:cNvSpPr>
            <a:spLocks noGrp="1"/>
          </p:cNvSpPr>
          <p:nvPr>
            <p:ph type="title"/>
          </p:nvPr>
        </p:nvSpPr>
        <p:spPr>
          <a:xfrm>
            <a:off x="1259682" y="547690"/>
            <a:ext cx="15773400" cy="1988345"/>
          </a:xfrm>
        </p:spPr>
        <p:txBody>
          <a:bodyPr/>
          <a:lstStyle/>
          <a:p>
            <a:r>
              <a:rPr lang="en-GB"/>
              <a:t>Click to edit Master title style</a:t>
            </a:r>
          </a:p>
        </p:txBody>
      </p:sp>
      <p:sp>
        <p:nvSpPr>
          <p:cNvPr id="3" name="Text Placeholder 2">
            <a:extLst>
              <a:ext uri="{FF2B5EF4-FFF2-40B4-BE49-F238E27FC236}">
                <a16:creationId xmlns:a16="http://schemas.microsoft.com/office/drawing/2014/main" id="{5922A49B-CC79-D829-1131-8B70D9048AA5}"/>
              </a:ext>
            </a:extLst>
          </p:cNvPr>
          <p:cNvSpPr>
            <a:spLocks noGrp="1"/>
          </p:cNvSpPr>
          <p:nvPr>
            <p:ph type="body" idx="1"/>
          </p:nvPr>
        </p:nvSpPr>
        <p:spPr>
          <a:xfrm>
            <a:off x="1259684" y="2521745"/>
            <a:ext cx="7736681"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2975155D-4CD1-9ED8-DC4F-06898EC2FEDD}"/>
              </a:ext>
            </a:extLst>
          </p:cNvPr>
          <p:cNvSpPr>
            <a:spLocks noGrp="1"/>
          </p:cNvSpPr>
          <p:nvPr>
            <p:ph sz="half" idx="2"/>
          </p:nvPr>
        </p:nvSpPr>
        <p:spPr>
          <a:xfrm>
            <a:off x="1259684"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237D53B8-56BF-8E99-9979-7E399EBA5C66}"/>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CE269F9B-2DD3-523D-518F-27880D73302B}"/>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2553488-030B-03AD-FA45-9335DEFEC808}"/>
              </a:ext>
            </a:extLst>
          </p:cNvPr>
          <p:cNvSpPr>
            <a:spLocks noGrp="1"/>
          </p:cNvSpPr>
          <p:nvPr>
            <p:ph type="dt" sz="half" idx="10"/>
          </p:nvPr>
        </p:nvSpPr>
        <p:spPr/>
        <p:txBody>
          <a:bodyPr/>
          <a:lstStyle/>
          <a:p>
            <a:fld id="{794099EF-CCFB-4428-B3A2-452297430045}" type="datetime1">
              <a:rPr lang="en-US" smtClean="0"/>
              <a:t>2/21/2025</a:t>
            </a:fld>
            <a:endParaRPr lang="en-GB"/>
          </a:p>
        </p:txBody>
      </p:sp>
      <p:sp>
        <p:nvSpPr>
          <p:cNvPr id="8" name="Footer Placeholder 7">
            <a:extLst>
              <a:ext uri="{FF2B5EF4-FFF2-40B4-BE49-F238E27FC236}">
                <a16:creationId xmlns:a16="http://schemas.microsoft.com/office/drawing/2014/main" id="{EBBD6FA8-B0BF-591F-5E1A-B1D1EB727C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86778E5-C044-D749-94A4-30697C65B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903804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5F0E-6626-232C-7E32-B0DA9C611A1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BDE4F9F-CDB0-F72A-20C1-A398956D09C3}"/>
              </a:ext>
            </a:extLst>
          </p:cNvPr>
          <p:cNvSpPr>
            <a:spLocks noGrp="1"/>
          </p:cNvSpPr>
          <p:nvPr>
            <p:ph type="dt" sz="half" idx="10"/>
          </p:nvPr>
        </p:nvSpPr>
        <p:spPr/>
        <p:txBody>
          <a:bodyPr/>
          <a:lstStyle/>
          <a:p>
            <a:fld id="{9235C2A8-A6EF-4966-AA1F-13935FEC5496}" type="datetime1">
              <a:rPr lang="en-US" smtClean="0"/>
              <a:t>2/21/2025</a:t>
            </a:fld>
            <a:endParaRPr lang="en-GB"/>
          </a:p>
        </p:txBody>
      </p:sp>
      <p:sp>
        <p:nvSpPr>
          <p:cNvPr id="4" name="Footer Placeholder 3">
            <a:extLst>
              <a:ext uri="{FF2B5EF4-FFF2-40B4-BE49-F238E27FC236}">
                <a16:creationId xmlns:a16="http://schemas.microsoft.com/office/drawing/2014/main" id="{7002759A-8873-A9CD-6A5B-EEDFFFFCEE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55079A2-7EC5-447B-F3AF-324E72E4D4FE}"/>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3427777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D16A96-6484-1B24-66C7-DF30B50429ED}"/>
              </a:ext>
            </a:extLst>
          </p:cNvPr>
          <p:cNvSpPr>
            <a:spLocks noGrp="1"/>
          </p:cNvSpPr>
          <p:nvPr>
            <p:ph type="dt" sz="half" idx="10"/>
          </p:nvPr>
        </p:nvSpPr>
        <p:spPr/>
        <p:txBody>
          <a:bodyPr/>
          <a:lstStyle/>
          <a:p>
            <a:fld id="{9B8CAA9A-6CEF-4260-9DD8-0C7CF87E94C0}" type="datetime1">
              <a:rPr lang="en-US" smtClean="0"/>
              <a:t>2/21/2025</a:t>
            </a:fld>
            <a:endParaRPr lang="en-GB"/>
          </a:p>
        </p:txBody>
      </p:sp>
      <p:sp>
        <p:nvSpPr>
          <p:cNvPr id="3" name="Footer Placeholder 2">
            <a:extLst>
              <a:ext uri="{FF2B5EF4-FFF2-40B4-BE49-F238E27FC236}">
                <a16:creationId xmlns:a16="http://schemas.microsoft.com/office/drawing/2014/main" id="{EAD4A78F-C737-5816-1538-51283A688FC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CA02DF4-ADD0-5601-DBEE-D3296C470B87}"/>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47066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6CFC86-F312-42E9-89A5-06801D30D179}" type="datetime1">
              <a:rPr lang="en-US" smtClean="0"/>
              <a:t>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F0F3-CE9D-BEC4-4270-DE196BD13277}"/>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Content Placeholder 2">
            <a:extLst>
              <a:ext uri="{FF2B5EF4-FFF2-40B4-BE49-F238E27FC236}">
                <a16:creationId xmlns:a16="http://schemas.microsoft.com/office/drawing/2014/main" id="{87BB7B3C-1F5B-AA96-6F83-374FB472A537}"/>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A6CFAE5D-D528-9C57-7740-DA69CBC23208}"/>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94A0EB47-6CAD-89BD-9F23-40F91E871233}"/>
              </a:ext>
            </a:extLst>
          </p:cNvPr>
          <p:cNvSpPr>
            <a:spLocks noGrp="1"/>
          </p:cNvSpPr>
          <p:nvPr>
            <p:ph type="dt" sz="half" idx="10"/>
          </p:nvPr>
        </p:nvSpPr>
        <p:spPr/>
        <p:txBody>
          <a:bodyPr/>
          <a:lstStyle/>
          <a:p>
            <a:fld id="{BDCAAB43-3030-411B-83BB-B04254C53E8A}" type="datetime1">
              <a:rPr lang="en-US" smtClean="0"/>
              <a:t>2/21/2025</a:t>
            </a:fld>
            <a:endParaRPr lang="en-GB"/>
          </a:p>
        </p:txBody>
      </p:sp>
      <p:sp>
        <p:nvSpPr>
          <p:cNvPr id="6" name="Footer Placeholder 5">
            <a:extLst>
              <a:ext uri="{FF2B5EF4-FFF2-40B4-BE49-F238E27FC236}">
                <a16:creationId xmlns:a16="http://schemas.microsoft.com/office/drawing/2014/main" id="{83DE270B-8E30-4BC2-0218-1EF5405F61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0B781F-DA56-9216-E1FB-82BB3B3D7FC4}"/>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206228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544F9-9B33-2AA7-CBCF-7FECB5C45314}"/>
              </a:ext>
            </a:extLst>
          </p:cNvPr>
          <p:cNvSpPr>
            <a:spLocks noGrp="1"/>
          </p:cNvSpPr>
          <p:nvPr>
            <p:ph type="title"/>
          </p:nvPr>
        </p:nvSpPr>
        <p:spPr>
          <a:xfrm>
            <a:off x="1259684" y="685800"/>
            <a:ext cx="5898356" cy="2400300"/>
          </a:xfrm>
        </p:spPr>
        <p:txBody>
          <a:bodyPr anchor="b"/>
          <a:lstStyle>
            <a:lvl1pPr>
              <a:defRPr sz="4800"/>
            </a:lvl1pPr>
          </a:lstStyle>
          <a:p>
            <a:r>
              <a:rPr lang="en-GB"/>
              <a:t>Click to edit Master title style</a:t>
            </a:r>
          </a:p>
        </p:txBody>
      </p:sp>
      <p:sp>
        <p:nvSpPr>
          <p:cNvPr id="3" name="Picture Placeholder 2">
            <a:extLst>
              <a:ext uri="{FF2B5EF4-FFF2-40B4-BE49-F238E27FC236}">
                <a16:creationId xmlns:a16="http://schemas.microsoft.com/office/drawing/2014/main" id="{1E6CCBB2-C159-7B55-0DF6-8511121C151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GB"/>
          </a:p>
        </p:txBody>
      </p:sp>
      <p:sp>
        <p:nvSpPr>
          <p:cNvPr id="4" name="Text Placeholder 3">
            <a:extLst>
              <a:ext uri="{FF2B5EF4-FFF2-40B4-BE49-F238E27FC236}">
                <a16:creationId xmlns:a16="http://schemas.microsoft.com/office/drawing/2014/main" id="{FCBA2B1B-FD55-81D7-D9CB-E2FC685DC363}"/>
              </a:ext>
            </a:extLst>
          </p:cNvPr>
          <p:cNvSpPr>
            <a:spLocks noGrp="1"/>
          </p:cNvSpPr>
          <p:nvPr>
            <p:ph type="body" sz="half" idx="2"/>
          </p:nvPr>
        </p:nvSpPr>
        <p:spPr>
          <a:xfrm>
            <a:off x="1259684" y="3086100"/>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E051112A-D47E-A8CB-8FD3-4E70D70FF555}"/>
              </a:ext>
            </a:extLst>
          </p:cNvPr>
          <p:cNvSpPr>
            <a:spLocks noGrp="1"/>
          </p:cNvSpPr>
          <p:nvPr>
            <p:ph type="dt" sz="half" idx="10"/>
          </p:nvPr>
        </p:nvSpPr>
        <p:spPr/>
        <p:txBody>
          <a:bodyPr/>
          <a:lstStyle/>
          <a:p>
            <a:fld id="{5D82C3F8-49BC-4AFF-9476-8126C32ED41D}" type="datetime1">
              <a:rPr lang="en-US" smtClean="0"/>
              <a:t>2/21/2025</a:t>
            </a:fld>
            <a:endParaRPr lang="en-GB"/>
          </a:p>
        </p:txBody>
      </p:sp>
      <p:sp>
        <p:nvSpPr>
          <p:cNvPr id="6" name="Footer Placeholder 5">
            <a:extLst>
              <a:ext uri="{FF2B5EF4-FFF2-40B4-BE49-F238E27FC236}">
                <a16:creationId xmlns:a16="http://schemas.microsoft.com/office/drawing/2014/main" id="{4FB3F725-7FE5-5BAA-B1D7-29FC549F1C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56B09-A26B-E7E6-E506-2A5B3F400962}"/>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1780629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A7D8E-FF0A-DFEC-1608-53D5E8F4576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1072BB35-BCAA-8C21-C004-CC055976BD4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ECD780C-29A4-D71A-74FC-64EB1FE56FAB}"/>
              </a:ext>
            </a:extLst>
          </p:cNvPr>
          <p:cNvSpPr>
            <a:spLocks noGrp="1"/>
          </p:cNvSpPr>
          <p:nvPr>
            <p:ph type="dt" sz="half" idx="10"/>
          </p:nvPr>
        </p:nvSpPr>
        <p:spPr/>
        <p:txBody>
          <a:bodyPr/>
          <a:lstStyle/>
          <a:p>
            <a:fld id="{DA9C3CBE-84CE-475C-BF31-CE5DF3A1C0DC}" type="datetime1">
              <a:rPr lang="en-US" smtClean="0"/>
              <a:t>2/21/2025</a:t>
            </a:fld>
            <a:endParaRPr lang="en-GB"/>
          </a:p>
        </p:txBody>
      </p:sp>
      <p:sp>
        <p:nvSpPr>
          <p:cNvPr id="5" name="Footer Placeholder 4">
            <a:extLst>
              <a:ext uri="{FF2B5EF4-FFF2-40B4-BE49-F238E27FC236}">
                <a16:creationId xmlns:a16="http://schemas.microsoft.com/office/drawing/2014/main" id="{C66AC12F-DB60-81DC-36D1-C2A4CE80AF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73350B-2E4C-12CA-8707-3D64674AD603}"/>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38808257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5FEF4F-765A-A6E4-05F0-85053052B3BA}"/>
              </a:ext>
            </a:extLst>
          </p:cNvPr>
          <p:cNvSpPr>
            <a:spLocks noGrp="1"/>
          </p:cNvSpPr>
          <p:nvPr>
            <p:ph type="title" orient="vert"/>
          </p:nvPr>
        </p:nvSpPr>
        <p:spPr>
          <a:xfrm>
            <a:off x="13087350" y="547689"/>
            <a:ext cx="3943350" cy="8717757"/>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8CC06EE-215B-C6E2-20EB-2407C812E53E}"/>
              </a:ext>
            </a:extLst>
          </p:cNvPr>
          <p:cNvSpPr>
            <a:spLocks noGrp="1"/>
          </p:cNvSpPr>
          <p:nvPr>
            <p:ph type="body" orient="vert" idx="1"/>
          </p:nvPr>
        </p:nvSpPr>
        <p:spPr>
          <a:xfrm>
            <a:off x="1257300" y="547689"/>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955858F-C897-0F48-9588-A14276C47F22}"/>
              </a:ext>
            </a:extLst>
          </p:cNvPr>
          <p:cNvSpPr>
            <a:spLocks noGrp="1"/>
          </p:cNvSpPr>
          <p:nvPr>
            <p:ph type="dt" sz="half" idx="10"/>
          </p:nvPr>
        </p:nvSpPr>
        <p:spPr/>
        <p:txBody>
          <a:bodyPr/>
          <a:lstStyle/>
          <a:p>
            <a:fld id="{58A7C1A7-A46D-4967-A52D-D9319BFB88FE}" type="datetime1">
              <a:rPr lang="en-US" smtClean="0"/>
              <a:t>2/21/2025</a:t>
            </a:fld>
            <a:endParaRPr lang="en-GB"/>
          </a:p>
        </p:txBody>
      </p:sp>
      <p:sp>
        <p:nvSpPr>
          <p:cNvPr id="5" name="Footer Placeholder 4">
            <a:extLst>
              <a:ext uri="{FF2B5EF4-FFF2-40B4-BE49-F238E27FC236}">
                <a16:creationId xmlns:a16="http://schemas.microsoft.com/office/drawing/2014/main" id="{5205FB30-D1C1-3FA0-3F5D-6C23812F3ED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AD849B-7CB1-AFC8-77F2-DB22E340D0CC}"/>
              </a:ext>
            </a:extLst>
          </p:cNvPr>
          <p:cNvSpPr>
            <a:spLocks noGrp="1"/>
          </p:cNvSpPr>
          <p:nvPr>
            <p:ph type="sldNum" sz="quarter" idx="12"/>
          </p:nvPr>
        </p:nvSpPr>
        <p:spPr/>
        <p:txBody>
          <a:bodyPr/>
          <a:lstStyle/>
          <a:p>
            <a:fld id="{64BE81A3-ADE1-4B8A-B1A6-4A8F0AD1777A}" type="slidenum">
              <a:rPr lang="en-GB" smtClean="0"/>
              <a:t>‹#›</a:t>
            </a:fld>
            <a:endParaRPr lang="en-GB"/>
          </a:p>
        </p:txBody>
      </p:sp>
    </p:spTree>
    <p:extLst>
      <p:ext uri="{BB962C8B-B14F-4D97-AF65-F5344CB8AC3E}">
        <p14:creationId xmlns:p14="http://schemas.microsoft.com/office/powerpoint/2010/main" val="2238078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4DB385-6573-48AF-9CA4-AF99623CF36A}" type="datetime1">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5A2583-6075-4B50-BB23-B50B00684AC4}" type="datetime1">
              <a:rPr lang="en-US" smtClean="0"/>
              <a:t>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57A98A-38EE-48CE-80AC-9D7D03FA162E}" type="datetime1">
              <a:rPr lang="en-US" smtClean="0"/>
              <a:t>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84BFB-E1A5-48C1-B70A-C5D426570ACE}" type="datetime1">
              <a:rPr lang="en-US" smtClean="0"/>
              <a:t>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E7D806-4B0B-4B6C-A29B-D6BA0E23E12A}" type="datetime1">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ACCF0D5-739B-4624-B6A6-6F0393199838}" type="datetime1">
              <a:rPr lang="en-US" smtClean="0"/>
              <a:t>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2724C-7FF2-4DE0-A5CC-287FB8F73F91}" type="datetime1">
              <a:rPr lang="en-US" smtClean="0"/>
              <a:t>2/21/2025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276999"/>
          </a:xfrm>
          <a:prstGeom prst="rect">
            <a:avLst/>
          </a:prstGeom>
        </p:spPr>
        <p:txBody>
          <a:bodyPr wrap="square" lIns="0" tIns="0" rIns="0" bIns="0">
            <a:spAutoFit/>
          </a:bodyPr>
          <a:lstStyle>
            <a:lvl1pPr algn="l">
              <a:defRPr>
                <a:solidFill>
                  <a:schemeClr val="tx1">
                    <a:tint val="75000"/>
                  </a:schemeClr>
                </a:solidFill>
              </a:defRPr>
            </a:lvl1pPr>
          </a:lstStyle>
          <a:p>
            <a:fld id="{E509D3B0-38E5-4A78-83C5-522C417044F1}" type="datetime1">
              <a:rPr lang="en-US" smtClean="0"/>
              <a:t>2/21/2025</a:t>
            </a:fld>
            <a:endParaRPr lang="en-US"/>
          </a:p>
        </p:txBody>
      </p:sp>
      <p:sp>
        <p:nvSpPr>
          <p:cNvPr id="6" name="Holder 6"/>
          <p:cNvSpPr>
            <a:spLocks noGrp="1"/>
          </p:cNvSpPr>
          <p:nvPr>
            <p:ph type="sldNum" sz="quarter" idx="7"/>
          </p:nvPr>
        </p:nvSpPr>
        <p:spPr>
          <a:xfrm>
            <a:off x="13167360" y="9566910"/>
            <a:ext cx="420624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56663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defRPr>
          <a:latin typeface="+mj-lt"/>
          <a:ea typeface="+mj-ea"/>
          <a:cs typeface="+mj-cs"/>
        </a:defRPr>
      </a:lvl1pPr>
    </p:titleStyle>
    <p:body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bodyStyle>
    <p:otherStyle>
      <a:lvl1pPr marL="0">
        <a:defRPr>
          <a:latin typeface="+mn-lt"/>
          <a:ea typeface="+mn-ea"/>
          <a:cs typeface="+mn-cs"/>
        </a:defRPr>
      </a:lvl1pPr>
      <a:lvl2pPr marL="685800">
        <a:defRPr>
          <a:latin typeface="+mn-lt"/>
          <a:ea typeface="+mn-ea"/>
          <a:cs typeface="+mn-cs"/>
        </a:defRPr>
      </a:lvl2pPr>
      <a:lvl3pPr marL="1371600">
        <a:defRPr>
          <a:latin typeface="+mn-lt"/>
          <a:ea typeface="+mn-ea"/>
          <a:cs typeface="+mn-cs"/>
        </a:defRPr>
      </a:lvl3pPr>
      <a:lvl4pPr marL="2057400">
        <a:defRPr>
          <a:latin typeface="+mn-lt"/>
          <a:ea typeface="+mn-ea"/>
          <a:cs typeface="+mn-cs"/>
        </a:defRPr>
      </a:lvl4pPr>
      <a:lvl5pPr marL="2743200">
        <a:defRPr>
          <a:latin typeface="+mn-lt"/>
          <a:ea typeface="+mn-ea"/>
          <a:cs typeface="+mn-cs"/>
        </a:defRPr>
      </a:lvl5pPr>
      <a:lvl6pPr marL="3429000">
        <a:defRPr>
          <a:latin typeface="+mn-lt"/>
          <a:ea typeface="+mn-ea"/>
          <a:cs typeface="+mn-cs"/>
        </a:defRPr>
      </a:lvl6pPr>
      <a:lvl7pPr marL="4114800">
        <a:defRPr>
          <a:latin typeface="+mn-lt"/>
          <a:ea typeface="+mn-ea"/>
          <a:cs typeface="+mn-cs"/>
        </a:defRPr>
      </a:lvl7pPr>
      <a:lvl8pPr marL="4800600">
        <a:defRPr>
          <a:latin typeface="+mn-lt"/>
          <a:ea typeface="+mn-ea"/>
          <a:cs typeface="+mn-cs"/>
        </a:defRPr>
      </a:lvl8pPr>
      <a:lvl9pPr marL="54864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286E5-3A6E-4824-8731-2140993AD6E8}"/>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D7FE9216-8435-26C0-93CA-28E248475212}"/>
              </a:ext>
            </a:extLst>
          </p:cNvPr>
          <p:cNvSpPr>
            <a:spLocks noGrp="1"/>
          </p:cNvSpPr>
          <p:nvPr>
            <p:ph type="body" idx="1"/>
          </p:nvPr>
        </p:nvSpPr>
        <p:spPr>
          <a:xfrm>
            <a:off x="1257300" y="2738439"/>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5065DBB-B3FE-291A-CC64-79334D9F7CDE}"/>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799F6136-68BF-4060-8F92-F2835F77E11B}" type="datetime1">
              <a:rPr lang="en-US" smtClean="0"/>
              <a:t>2/21/2025</a:t>
            </a:fld>
            <a:endParaRPr lang="en-GB"/>
          </a:p>
        </p:txBody>
      </p:sp>
      <p:sp>
        <p:nvSpPr>
          <p:cNvPr id="5" name="Footer Placeholder 4">
            <a:extLst>
              <a:ext uri="{FF2B5EF4-FFF2-40B4-BE49-F238E27FC236}">
                <a16:creationId xmlns:a16="http://schemas.microsoft.com/office/drawing/2014/main" id="{09C8439F-4A8E-9B50-8138-06A9BA5CCA5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D845C2E4-6E7D-1B01-0314-3BC37514100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64BE81A3-ADE1-4B8A-B1A6-4A8F0AD1777A}" type="slidenum">
              <a:rPr lang="en-GB" smtClean="0"/>
              <a:t>‹#›</a:t>
            </a:fld>
            <a:endParaRPr lang="en-GB"/>
          </a:p>
        </p:txBody>
      </p:sp>
    </p:spTree>
    <p:extLst>
      <p:ext uri="{BB962C8B-B14F-4D97-AF65-F5344CB8AC3E}">
        <p14:creationId xmlns:p14="http://schemas.microsoft.com/office/powerpoint/2010/main" val="406238997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Lst>
  <p:hf hdr="0" ftr="0" dt="0"/>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73032B-5E48-C507-A41B-F8F3B3666211}"/>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3296645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57199" y="-1432486"/>
            <a:ext cx="9599402" cy="2957265"/>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881750" y="581131"/>
            <a:ext cx="8515169"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Testing</a:t>
            </a:r>
          </a:p>
        </p:txBody>
      </p:sp>
      <p:grpSp>
        <p:nvGrpSpPr>
          <p:cNvPr id="24" name="Group 23">
            <a:extLst>
              <a:ext uri="{FF2B5EF4-FFF2-40B4-BE49-F238E27FC236}">
                <a16:creationId xmlns:a16="http://schemas.microsoft.com/office/drawing/2014/main" id="{DA5E8EA6-9A02-0D5A-8D18-C2C4F8AD373F}"/>
              </a:ext>
            </a:extLst>
          </p:cNvPr>
          <p:cNvGrpSpPr/>
          <p:nvPr/>
        </p:nvGrpSpPr>
        <p:grpSpPr>
          <a:xfrm>
            <a:off x="881750" y="2362937"/>
            <a:ext cx="8515169" cy="3762388"/>
            <a:chOff x="881750" y="2362937"/>
            <a:chExt cx="8515169" cy="3762388"/>
          </a:xfrm>
        </p:grpSpPr>
        <p:grpSp>
          <p:nvGrpSpPr>
            <p:cNvPr id="23" name="Group 22">
              <a:extLst>
                <a:ext uri="{FF2B5EF4-FFF2-40B4-BE49-F238E27FC236}">
                  <a16:creationId xmlns:a16="http://schemas.microsoft.com/office/drawing/2014/main" id="{38017630-7616-60A3-7730-5BBFED3BA34C}"/>
                </a:ext>
              </a:extLst>
            </p:cNvPr>
            <p:cNvGrpSpPr/>
            <p:nvPr/>
          </p:nvGrpSpPr>
          <p:grpSpPr>
            <a:xfrm>
              <a:off x="881750" y="2362937"/>
              <a:ext cx="7911730" cy="941118"/>
              <a:chOff x="881750" y="2362937"/>
              <a:chExt cx="7911730" cy="941118"/>
            </a:xfrm>
          </p:grpSpPr>
          <p:sp>
            <p:nvSpPr>
              <p:cNvPr id="9" name="Rectangle 8">
                <a:extLst>
                  <a:ext uri="{FF2B5EF4-FFF2-40B4-BE49-F238E27FC236}">
                    <a16:creationId xmlns:a16="http://schemas.microsoft.com/office/drawing/2014/main" id="{CBE39144-2E99-E082-80B5-00DEC6E2207B}"/>
                  </a:ext>
                </a:extLst>
              </p:cNvPr>
              <p:cNvSpPr/>
              <p:nvPr/>
            </p:nvSpPr>
            <p:spPr>
              <a:xfrm>
                <a:off x="881750" y="2362937"/>
                <a:ext cx="7911730" cy="941118"/>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DBF22E02-E90B-F3FF-9EFE-1EEEDC341CEF}"/>
                  </a:ext>
                </a:extLst>
              </p:cNvPr>
              <p:cNvSpPr txBox="1"/>
              <p:nvPr/>
            </p:nvSpPr>
            <p:spPr>
              <a:xfrm>
                <a:off x="1718516" y="2541226"/>
                <a:ext cx="552590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Why to test</a:t>
                </a:r>
              </a:p>
            </p:txBody>
          </p:sp>
        </p:grpSp>
        <p:sp>
          <p:nvSpPr>
            <p:cNvPr id="11" name="TextBox 10">
              <a:extLst>
                <a:ext uri="{FF2B5EF4-FFF2-40B4-BE49-F238E27FC236}">
                  <a16:creationId xmlns:a16="http://schemas.microsoft.com/office/drawing/2014/main" id="{5DBF52F5-284F-1149-011C-AE446EB30E99}"/>
                </a:ext>
              </a:extLst>
            </p:cNvPr>
            <p:cNvSpPr txBox="1"/>
            <p:nvPr/>
          </p:nvSpPr>
          <p:spPr>
            <a:xfrm>
              <a:off x="881750" y="4047833"/>
              <a:ext cx="8515169" cy="20774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8080"/>
                </a:buClr>
                <a:buSzTx/>
                <a:buFontTx/>
                <a:buBlip>
                  <a:blip r:embed="rId3"/>
                </a:buBlip>
                <a:tabLst/>
                <a:defRPr/>
              </a:pPr>
              <a:r>
                <a:rPr kumimoji="0" lang="en-US"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For surveillance</a:t>
              </a:r>
            </a:p>
            <a:p>
              <a:pPr marL="914400" marR="0" lvl="1" indent="-457200" algn="l" defTabSz="9144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AWD can be caused by different diseases</a:t>
              </a:r>
              <a:endPar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endParaRPr>
            </a:p>
            <a:p>
              <a:pPr marL="914400" marR="0" lvl="1" indent="-457200" algn="l" defTabSz="9144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Testing is to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characterize the cholera situation</a:t>
              </a:r>
            </a:p>
          </p:txBody>
        </p:sp>
      </p:grpSp>
      <p:sp>
        <p:nvSpPr>
          <p:cNvPr id="15" name="TextBox 14">
            <a:extLst>
              <a:ext uri="{FF2B5EF4-FFF2-40B4-BE49-F238E27FC236}">
                <a16:creationId xmlns:a16="http://schemas.microsoft.com/office/drawing/2014/main" id="{E5615A28-94BC-6DC8-B4C2-66C8E74B30E1}"/>
              </a:ext>
            </a:extLst>
          </p:cNvPr>
          <p:cNvSpPr txBox="1"/>
          <p:nvPr/>
        </p:nvSpPr>
        <p:spPr>
          <a:xfrm>
            <a:off x="881750" y="7100760"/>
            <a:ext cx="7673528" cy="1646605"/>
          </a:xfrm>
          <a:prstGeom prst="rect">
            <a:avLst/>
          </a:prstGeom>
          <a:noFill/>
        </p:spPr>
        <p:txBody>
          <a:bodyPr wrap="square">
            <a:spAutoFit/>
          </a:bodyPr>
          <a:lstStyle/>
          <a:p>
            <a:pPr marL="457200" indent="-457200">
              <a:spcAft>
                <a:spcPts val="1200"/>
              </a:spcAft>
              <a:buClr>
                <a:srgbClr val="008080"/>
              </a:buClr>
              <a:buBlip>
                <a:blip r:embed="rId3"/>
              </a:buBlip>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But not for treatment</a:t>
            </a:r>
          </a:p>
          <a:p>
            <a:pPr marL="914400" marR="0" lvl="1" indent="-457200" algn="l" defTabSz="9144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Test results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do not influence treatment</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marR="0" lvl="1" indent="-457200" algn="l" defTabSz="914400" rtl="0" eaLnBrk="1" fontAlgn="auto" latinLnBrk="0" hangingPunct="1">
              <a:lnSpc>
                <a:spcPct val="100000"/>
              </a:lnSpc>
              <a:spcBef>
                <a:spcPts val="0"/>
              </a:spcBef>
              <a:spcAft>
                <a:spcPts val="6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mn-ea"/>
                <a:cs typeface="+mn-cs"/>
              </a:rPr>
              <a:t>reatment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depends on dehydration level</a:t>
            </a:r>
          </a:p>
        </p:txBody>
      </p:sp>
      <p:sp>
        <p:nvSpPr>
          <p:cNvPr id="10" name="TextBox 9">
            <a:extLst>
              <a:ext uri="{FF2B5EF4-FFF2-40B4-BE49-F238E27FC236}">
                <a16:creationId xmlns:a16="http://schemas.microsoft.com/office/drawing/2014/main" id="{9F20167A-04C8-417F-F996-81D46C9F0EBC}"/>
              </a:ext>
            </a:extLst>
          </p:cNvPr>
          <p:cNvSpPr txBox="1"/>
          <p:nvPr/>
        </p:nvSpPr>
        <p:spPr>
          <a:xfrm>
            <a:off x="9816289" y="4131624"/>
            <a:ext cx="7318804" cy="161582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008080"/>
              </a:buClr>
              <a:buSzTx/>
              <a:buFont typeface="Arial" panose="020B0604020202020204" pitchFamily="34" charset="0"/>
              <a:buChar char="•"/>
              <a:tabLst/>
              <a:defRPr/>
            </a:pPr>
            <a:r>
              <a:rPr lang="en-US" sz="2800" noProof="0" dirty="0">
                <a:solidFill>
                  <a:prstClr val="black"/>
                </a:solidFill>
                <a:latin typeface="Atkinson Hyperlegible" panose="020B0604020202020204" charset="0"/>
              </a:rPr>
              <a:t>S</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uspected cholera cases</a:t>
            </a:r>
          </a:p>
          <a:p>
            <a:pPr marL="457200" marR="0" lvl="0" indent="-457200" algn="l" defTabSz="914400" rtl="0" eaLnBrk="1" fontAlgn="auto" latinLnBrk="0" hangingPunct="1">
              <a:lnSpc>
                <a:spcPct val="100000"/>
              </a:lnSpc>
              <a:spcBef>
                <a:spcPts val="0"/>
              </a:spcBef>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Among those,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which one to test </a:t>
            </a:r>
          </a:p>
          <a:p>
            <a:pPr marR="0" lvl="0" algn="l" defTabSz="914400" rtl="0" eaLnBrk="1" fontAlgn="auto" latinLnBrk="0" hangingPunct="1">
              <a:lnSpc>
                <a:spcPct val="100000"/>
              </a:lnSpc>
              <a:spcBef>
                <a:spcPts val="0"/>
              </a:spcBef>
              <a:spcAft>
                <a:spcPts val="1800"/>
              </a:spcAft>
              <a:buClr>
                <a:srgbClr val="008080"/>
              </a:buClr>
              <a:buSzTx/>
              <a:tabLst/>
              <a:defRPr/>
            </a:pP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depends on the cholera situation</a:t>
            </a:r>
          </a:p>
        </p:txBody>
      </p:sp>
      <p:grpSp>
        <p:nvGrpSpPr>
          <p:cNvPr id="21" name="Group 20">
            <a:extLst>
              <a:ext uri="{FF2B5EF4-FFF2-40B4-BE49-F238E27FC236}">
                <a16:creationId xmlns:a16="http://schemas.microsoft.com/office/drawing/2014/main" id="{75C9A4C7-7A4C-346B-94EA-8238085144C8}"/>
              </a:ext>
            </a:extLst>
          </p:cNvPr>
          <p:cNvGrpSpPr/>
          <p:nvPr/>
        </p:nvGrpSpPr>
        <p:grpSpPr>
          <a:xfrm>
            <a:off x="9494522" y="2401798"/>
            <a:ext cx="7911728" cy="941118"/>
            <a:chOff x="1512307" y="6337988"/>
            <a:chExt cx="5803832" cy="941118"/>
          </a:xfrm>
        </p:grpSpPr>
        <p:sp>
          <p:nvSpPr>
            <p:cNvPr id="14" name="Rectangle 13">
              <a:extLst>
                <a:ext uri="{FF2B5EF4-FFF2-40B4-BE49-F238E27FC236}">
                  <a16:creationId xmlns:a16="http://schemas.microsoft.com/office/drawing/2014/main" id="{5FF70A06-16A6-B21A-9722-9B9642FCC8C4}"/>
                </a:ext>
              </a:extLst>
            </p:cNvPr>
            <p:cNvSpPr/>
            <p:nvPr/>
          </p:nvSpPr>
          <p:spPr>
            <a:xfrm>
              <a:off x="1512307" y="6337988"/>
              <a:ext cx="5803832" cy="941118"/>
            </a:xfrm>
            <a:prstGeom prst="rect">
              <a:avLst/>
            </a:prstGeom>
            <a:solidFill>
              <a:srgbClr val="4DB1A9"/>
            </a:solidFill>
            <a:ln>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39F84870-146F-9FD3-FD71-D69848DFAB3E}"/>
                </a:ext>
              </a:extLst>
            </p:cNvPr>
            <p:cNvSpPr txBox="1"/>
            <p:nvPr/>
          </p:nvSpPr>
          <p:spPr>
            <a:xfrm>
              <a:off x="1512307" y="6485381"/>
              <a:ext cx="580383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Who to test</a:t>
              </a:r>
            </a:p>
          </p:txBody>
        </p:sp>
      </p:grpSp>
      <p:grpSp>
        <p:nvGrpSpPr>
          <p:cNvPr id="22" name="Group 21">
            <a:extLst>
              <a:ext uri="{FF2B5EF4-FFF2-40B4-BE49-F238E27FC236}">
                <a16:creationId xmlns:a16="http://schemas.microsoft.com/office/drawing/2014/main" id="{4447B869-E1BD-BFA0-444E-29C97430B0E6}"/>
              </a:ext>
            </a:extLst>
          </p:cNvPr>
          <p:cNvGrpSpPr/>
          <p:nvPr/>
        </p:nvGrpSpPr>
        <p:grpSpPr>
          <a:xfrm>
            <a:off x="10420700" y="5931209"/>
            <a:ext cx="5882857" cy="1255204"/>
            <a:chOff x="10830447" y="6537750"/>
            <a:chExt cx="5882857" cy="1255204"/>
          </a:xfrm>
        </p:grpSpPr>
        <p:sp>
          <p:nvSpPr>
            <p:cNvPr id="17" name="TextBox 16">
              <a:extLst>
                <a:ext uri="{FF2B5EF4-FFF2-40B4-BE49-F238E27FC236}">
                  <a16:creationId xmlns:a16="http://schemas.microsoft.com/office/drawing/2014/main" id="{97E15491-B5EF-B87B-4948-F4590052DDA1}"/>
                </a:ext>
              </a:extLst>
            </p:cNvPr>
            <p:cNvSpPr txBox="1"/>
            <p:nvPr/>
          </p:nvSpPr>
          <p:spPr>
            <a:xfrm>
              <a:off x="11672088" y="6537750"/>
              <a:ext cx="504121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about testing strategies in Modules 3, 4, 5</a:t>
              </a:r>
            </a:p>
          </p:txBody>
        </p:sp>
        <p:pic>
          <p:nvPicPr>
            <p:cNvPr id="13" name="Graphic 12" descr="Information with solid fill">
              <a:extLst>
                <a:ext uri="{FF2B5EF4-FFF2-40B4-BE49-F238E27FC236}">
                  <a16:creationId xmlns:a16="http://schemas.microsoft.com/office/drawing/2014/main" id="{ACDE0B75-938B-F830-7B36-AE764ACC38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30447" y="6799263"/>
              <a:ext cx="1014393" cy="993691"/>
            </a:xfrm>
            <a:prstGeom prst="rect">
              <a:avLst/>
            </a:prstGeom>
          </p:spPr>
        </p:pic>
      </p:grpSp>
      <p:sp>
        <p:nvSpPr>
          <p:cNvPr id="2" name="Slide Number Placeholder 1">
            <a:extLst>
              <a:ext uri="{FF2B5EF4-FFF2-40B4-BE49-F238E27FC236}">
                <a16:creationId xmlns:a16="http://schemas.microsoft.com/office/drawing/2014/main" id="{0679BDAC-71FF-282D-0BC6-BF00B561E9B1}"/>
              </a:ext>
            </a:extLst>
          </p:cNvPr>
          <p:cNvSpPr>
            <a:spLocks noGrp="1"/>
          </p:cNvSpPr>
          <p:nvPr>
            <p:ph type="sldNum" sz="quarter" idx="12"/>
          </p:nvPr>
        </p:nvSpPr>
        <p:spPr>
          <a:xfrm>
            <a:off x="15437750" y="9499735"/>
            <a:ext cx="2133600" cy="365125"/>
          </a:xfrm>
        </p:spPr>
        <p:txBody>
          <a:bodyPr/>
          <a:lstStyle/>
          <a:p>
            <a:fld id="{B6F15528-21DE-4FAA-801E-634DDDAF4B2B}" type="slidenum">
              <a:rPr lang="en-US" smtClean="0"/>
              <a:pPr/>
              <a:t>10</a:t>
            </a:fld>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72439" y="-1432486"/>
            <a:ext cx="9616440" cy="2846669"/>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7" name="TextBox 7"/>
          <p:cNvSpPr txBox="1"/>
          <p:nvPr/>
        </p:nvSpPr>
        <p:spPr>
          <a:xfrm>
            <a:off x="848002" y="411061"/>
            <a:ext cx="11776103" cy="588110"/>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cs typeface="Cavolini" panose="03000502040302020204" pitchFamily="66" charset="0"/>
                <a:sym typeface="Atkinson Hyperlegible Bold"/>
              </a:rPr>
              <a:t>Screening by </a:t>
            </a:r>
            <a:r>
              <a:rPr lang="en-US" sz="4400" b="1" dirty="0" err="1">
                <a:solidFill>
                  <a:srgbClr val="FFFFFF"/>
                </a:solidFill>
                <a:latin typeface="Cavolini" panose="03000502040302020204" pitchFamily="66" charset="0"/>
                <a:cs typeface="Cavolini" panose="03000502040302020204" pitchFamily="66" charset="0"/>
                <a:sym typeface="Atkinson Hyperlegible Bold"/>
              </a:rPr>
              <a:t>RDT</a:t>
            </a:r>
            <a:endPar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endParaRPr>
          </a:p>
        </p:txBody>
      </p:sp>
      <p:grpSp>
        <p:nvGrpSpPr>
          <p:cNvPr id="15" name="Group 14">
            <a:extLst>
              <a:ext uri="{FF2B5EF4-FFF2-40B4-BE49-F238E27FC236}">
                <a16:creationId xmlns:a16="http://schemas.microsoft.com/office/drawing/2014/main" id="{551E665F-E702-3EAC-C138-9AC600163214}"/>
              </a:ext>
            </a:extLst>
          </p:cNvPr>
          <p:cNvGrpSpPr/>
          <p:nvPr/>
        </p:nvGrpSpPr>
        <p:grpSpPr>
          <a:xfrm>
            <a:off x="1790700" y="4034420"/>
            <a:ext cx="5233760" cy="4283355"/>
            <a:chOff x="1790700" y="4034420"/>
            <a:chExt cx="5233760" cy="4283355"/>
          </a:xfrm>
        </p:grpSpPr>
        <p:pic>
          <p:nvPicPr>
            <p:cNvPr id="11" name="Picture 10" descr="A person holding a piece of paper&#10;&#10;Description automatically generated">
              <a:extLst>
                <a:ext uri="{FF2B5EF4-FFF2-40B4-BE49-F238E27FC236}">
                  <a16:creationId xmlns:a16="http://schemas.microsoft.com/office/drawing/2014/main" id="{A33471AA-44FB-2099-9E1D-7B627308BF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0700" y="4034420"/>
              <a:ext cx="5233760" cy="4256956"/>
            </a:xfrm>
            <a:prstGeom prst="rect">
              <a:avLst/>
            </a:prstGeom>
          </p:spPr>
        </p:pic>
        <p:sp>
          <p:nvSpPr>
            <p:cNvPr id="20" name="TextBox 19">
              <a:extLst>
                <a:ext uri="{FF2B5EF4-FFF2-40B4-BE49-F238E27FC236}">
                  <a16:creationId xmlns:a16="http://schemas.microsoft.com/office/drawing/2014/main" id="{8BA99E58-C00C-3E8E-00BD-328828E2CA10}"/>
                </a:ext>
              </a:extLst>
            </p:cNvPr>
            <p:cNvSpPr txBox="1"/>
            <p:nvPr/>
          </p:nvSpPr>
          <p:spPr>
            <a:xfrm>
              <a:off x="2516880" y="7979221"/>
              <a:ext cx="450758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ea typeface="Atkinson Hyperlegible"/>
                  <a:cs typeface="Atkinson Hyperlegible"/>
                  <a:sym typeface="Atkinson Hyperlegible"/>
                </a:rPr>
                <a:t>WHO/</a:t>
              </a:r>
              <a:r>
                <a:rPr lang="en-US" sz="1600" b="0" i="0" u="none" strike="noStrike" dirty="0">
                  <a:solidFill>
                    <a:schemeClr val="tx1">
                      <a:lumMod val="65000"/>
                      <a:lumOff val="35000"/>
                    </a:schemeClr>
                  </a:solidFill>
                  <a:effectLst/>
                </a:rPr>
                <a:t> </a:t>
              </a:r>
              <a:r>
                <a:rPr lang="en-US" sz="1600" dirty="0">
                  <a:solidFill>
                    <a:schemeClr val="tx1">
                      <a:lumMod val="65000"/>
                      <a:lumOff val="35000"/>
                    </a:schemeClr>
                  </a:solidFill>
                </a:rPr>
                <a:t>Blink Media - Cindy Liu</a:t>
              </a:r>
            </a:p>
          </p:txBody>
        </p:sp>
      </p:grpSp>
      <p:sp>
        <p:nvSpPr>
          <p:cNvPr id="21" name="Freeform 4">
            <a:extLst>
              <a:ext uri="{FF2B5EF4-FFF2-40B4-BE49-F238E27FC236}">
                <a16:creationId xmlns:a16="http://schemas.microsoft.com/office/drawing/2014/main" id="{4799DC6D-A4E9-5D19-A68F-600B6569717B}"/>
              </a:ext>
            </a:extLst>
          </p:cNvPr>
          <p:cNvSpPr/>
          <p:nvPr/>
        </p:nvSpPr>
        <p:spPr>
          <a:xfrm>
            <a:off x="1790700" y="2092161"/>
            <a:ext cx="14706600" cy="117915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sz="2600">
              <a:solidFill>
                <a:srgbClr val="37290F"/>
              </a:solidFill>
              <a:latin typeface="Atkinson Hyperlegible" panose="020B0604020202020204" charset="0"/>
            </a:endParaRPr>
          </a:p>
        </p:txBody>
      </p:sp>
      <p:sp>
        <p:nvSpPr>
          <p:cNvPr id="22" name="TextBox 21">
            <a:extLst>
              <a:ext uri="{FF2B5EF4-FFF2-40B4-BE49-F238E27FC236}">
                <a16:creationId xmlns:a16="http://schemas.microsoft.com/office/drawing/2014/main" id="{B064F5B7-49CC-CEEF-4FB3-0D87FEF85955}"/>
              </a:ext>
            </a:extLst>
          </p:cNvPr>
          <p:cNvSpPr txBox="1"/>
          <p:nvPr/>
        </p:nvSpPr>
        <p:spPr>
          <a:xfrm>
            <a:off x="1857376" y="2249156"/>
            <a:ext cx="14639924" cy="954107"/>
          </a:xfrm>
          <a:prstGeom prst="rect">
            <a:avLst/>
          </a:prstGeom>
          <a:noFill/>
        </p:spPr>
        <p:txBody>
          <a:bodyPr wrap="square" rtlCol="0">
            <a:spAutoFit/>
          </a:bodyPr>
          <a:lstStyle/>
          <a:p>
            <a:pPr algn="ctr"/>
            <a:r>
              <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Rapid Diagnostic Tests (</a:t>
            </a:r>
            <a:r>
              <a:rPr lang="fr-FR"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rPr>
              <a:t>RDTs</a:t>
            </a:r>
            <a:r>
              <a:rPr lang="fr-FR"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 are </a:t>
            </a:r>
            <a:r>
              <a:rPr lang="fr-FR"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rPr>
              <a:t>useful</a:t>
            </a:r>
            <a:r>
              <a:rPr lang="fr-FR"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 screening </a:t>
            </a:r>
            <a:r>
              <a:rPr lang="fr-FR" sz="2800" dirty="0" err="1">
                <a:solidFill>
                  <a:srgbClr val="37290F"/>
                </a:solidFill>
                <a:latin typeface="ADLaM Display" panose="02010000000000000000" pitchFamily="2" charset="0"/>
                <a:ea typeface="ADLaM Display" panose="02010000000000000000" pitchFamily="2" charset="0"/>
                <a:cs typeface="ADLaM Display" panose="02010000000000000000" pitchFamily="2" charset="0"/>
              </a:rPr>
              <a:t>tools</a:t>
            </a:r>
            <a:r>
              <a:rPr lang="fr-FR"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 but </a:t>
            </a:r>
          </a:p>
          <a:p>
            <a:pPr algn="ct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CANNOT</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be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used</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to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rPr>
              <a:t>confirm</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cholera</a:t>
            </a:r>
          </a:p>
        </p:txBody>
      </p:sp>
      <p:sp>
        <p:nvSpPr>
          <p:cNvPr id="10" name="TextBox 9">
            <a:extLst>
              <a:ext uri="{FF2B5EF4-FFF2-40B4-BE49-F238E27FC236}">
                <a16:creationId xmlns:a16="http://schemas.microsoft.com/office/drawing/2014/main" id="{88AD5F8E-FF0F-F878-C4FF-045ED3D88156}"/>
              </a:ext>
            </a:extLst>
          </p:cNvPr>
          <p:cNvSpPr txBox="1"/>
          <p:nvPr/>
        </p:nvSpPr>
        <p:spPr>
          <a:xfrm>
            <a:off x="7065279" y="3873235"/>
            <a:ext cx="11545669" cy="1785104"/>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ts val="3163"/>
              </a:lnSpc>
              <a:spcBef>
                <a:spcPts val="0"/>
              </a:spcBef>
              <a:spcAft>
                <a:spcPts val="1800"/>
              </a:spcAft>
              <a:buClr>
                <a:srgbClr val="008080"/>
              </a:buClr>
              <a:buSzTx/>
              <a:buFontTx/>
              <a:buBlip>
                <a:blip r:embed="rId4"/>
              </a:buBlip>
              <a:tabLst/>
              <a:defRPr/>
            </a:pP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RDTs </a:t>
            </a:r>
          </a:p>
          <a:p>
            <a:pPr marL="457200" marR="0" lvl="0" indent="-457200" algn="l" defTabSz="914400" rtl="0" eaLnBrk="1" fontAlgn="auto" latinLnBrk="0" hangingPunct="1">
              <a:lnSpc>
                <a:spcPts val="3163"/>
              </a:lnSpc>
              <a:spcBef>
                <a:spcPts val="0"/>
              </a:spcBef>
              <a:spcAft>
                <a:spcPts val="1800"/>
              </a:spcAft>
              <a:buClr>
                <a:srgbClr val="008080"/>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2A1720"/>
                </a:solidFill>
                <a:effectLst/>
                <a:uLnTx/>
                <a:uFillTx/>
                <a:latin typeface="Atkinson Hyperlegible"/>
                <a:sym typeface="Atkinson Hyperlegible Bold"/>
              </a:rPr>
              <a:t>Can be </a:t>
            </a:r>
            <a:r>
              <a:rPr kumimoji="0" lang="en-US" sz="2800" b="0" i="0" u="none" strike="noStrike" kern="1200" cap="none" spc="0" normalizeH="0" baseline="0" noProof="0" dirty="0">
                <a:ln>
                  <a:noFill/>
                </a:ln>
                <a:solidFill>
                  <a:srgbClr val="2A1720"/>
                </a:solidFill>
                <a:effectLst/>
                <a:uLnTx/>
                <a:uFillTx/>
                <a:latin typeface="Atkinson Hyperlegible Bold" panose="020B0604020202020204" charset="0"/>
                <a:sym typeface="Atkinson Hyperlegible Bold"/>
              </a:rPr>
              <a:t>used at health facility level</a:t>
            </a:r>
            <a:endParaRPr lang="en-US" sz="2800" b="0" i="0" u="none" strike="noStrike" kern="1200" cap="none" spc="0" normalizeH="0" baseline="0" noProof="0" dirty="0">
              <a:ln>
                <a:noFill/>
              </a:ln>
              <a:solidFill>
                <a:srgbClr val="2A1720"/>
              </a:solidFill>
              <a:effectLst/>
              <a:uLnTx/>
              <a:uFillTx/>
              <a:latin typeface="Atkinson Hyperlegible"/>
            </a:endParaRPr>
          </a:p>
          <a:p>
            <a:pPr marL="457200" indent="-457200">
              <a:lnSpc>
                <a:spcPts val="3163"/>
              </a:lnSpc>
              <a:spcAft>
                <a:spcPts val="3600"/>
              </a:spcAft>
              <a:buClr>
                <a:srgbClr val="008080"/>
              </a:buClr>
              <a:buFont typeface="Arial" panose="020B0604020202020204" pitchFamily="34" charset="0"/>
              <a:buChar char="•"/>
              <a:defRPr/>
            </a:pPr>
            <a:r>
              <a:rPr lang="en-US" sz="2800" dirty="0">
                <a:solidFill>
                  <a:srgbClr val="2A1720"/>
                </a:solidFill>
                <a:latin typeface="Atkinson Hyperlegible"/>
                <a:sym typeface="Atkinson Hyperlegible Bold"/>
              </a:rPr>
              <a:t>To triage </a:t>
            </a:r>
            <a:r>
              <a:rPr lang="en-US" sz="2800" dirty="0">
                <a:solidFill>
                  <a:srgbClr val="2A1720"/>
                </a:solidFill>
                <a:latin typeface="Atkinson Hyperlegible Bold" panose="020B0604020202020204" charset="0"/>
                <a:sym typeface="Atkinson Hyperlegible Bold"/>
              </a:rPr>
              <a:t>samples to send for laboratory confirmation</a:t>
            </a:r>
            <a:endParaRPr lang="en-US" sz="2800" dirty="0">
              <a:solidFill>
                <a:srgbClr val="2A1720"/>
              </a:solidFill>
              <a:latin typeface="Atkinson Hyperlegible Bold" panose="020B0604020202020204" charset="0"/>
            </a:endParaRPr>
          </a:p>
        </p:txBody>
      </p:sp>
      <p:sp>
        <p:nvSpPr>
          <p:cNvPr id="12" name="TextBox 11"/>
          <p:cNvSpPr txBox="1"/>
          <p:nvPr/>
        </p:nvSpPr>
        <p:spPr>
          <a:xfrm>
            <a:off x="7270580" y="6572860"/>
            <a:ext cx="10707051" cy="2821285"/>
          </a:xfrm>
          <a:prstGeom prst="rect">
            <a:avLst/>
          </a:prstGeom>
        </p:spPr>
        <p:txBody>
          <a:bodyPr wrap="square" lIns="0" tIns="0" rIns="0" bIns="0" rtlCol="0" anchor="t">
            <a:spAutoFit/>
          </a:bodyPr>
          <a:lstStyle/>
          <a:p>
            <a:pPr marL="457200" indent="-457200">
              <a:lnSpc>
                <a:spcPts val="3163"/>
              </a:lnSpc>
              <a:spcAft>
                <a:spcPts val="1800"/>
              </a:spcAft>
              <a:buClr>
                <a:srgbClr val="008080"/>
              </a:buClr>
              <a:buBlip>
                <a:blip r:embed="rId4"/>
              </a:buBlip>
              <a:defRPr/>
            </a:pPr>
            <a:r>
              <a:rPr lang="en-US"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RDT</a:t>
            </a:r>
            <a:r>
              <a:rPr lang="en-US"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results</a:t>
            </a:r>
          </a:p>
          <a:p>
            <a:pPr marL="457200" indent="-457200">
              <a:lnSpc>
                <a:spcPts val="3163"/>
              </a:lnSpc>
              <a:spcAft>
                <a:spcPts val="1800"/>
              </a:spcAft>
              <a:buClr>
                <a:srgbClr val="008080"/>
              </a:buClr>
              <a:buFont typeface="Arial" panose="020B0604020202020204" pitchFamily="34" charset="0"/>
              <a:buChar char="•"/>
            </a:pPr>
            <a:r>
              <a:rPr lang="en-US" sz="2800" dirty="0">
                <a:solidFill>
                  <a:srgbClr val="2A1720"/>
                </a:solidFill>
                <a:latin typeface="Atkinson Hyperlegible Bold" panose="020B0604020202020204" charset="0"/>
                <a:ea typeface="Atkinson Hyperlegible Bold"/>
                <a:cs typeface="Atkinson Hyperlegible Bold"/>
                <a:sym typeface="Atkinson Hyperlegible Bold"/>
              </a:rPr>
              <a:t>Sufficient to </a:t>
            </a:r>
            <a:r>
              <a:rPr lang="en-US" sz="2800" dirty="0">
                <a:solidFill>
                  <a:srgbClr val="209D94"/>
                </a:solidFill>
                <a:latin typeface="Atkinson Hyperlegible Bold" panose="020B0604020202020204" charset="0"/>
                <a:ea typeface="Atkinson Hyperlegible Bold"/>
                <a:cs typeface="Atkinson Hyperlegible Bold"/>
                <a:sym typeface="Atkinson Hyperlegible Bold"/>
              </a:rPr>
              <a:t>rule out </a:t>
            </a:r>
            <a:r>
              <a:rPr lang="en-US" sz="2800" dirty="0">
                <a:solidFill>
                  <a:srgbClr val="2A1720"/>
                </a:solidFill>
                <a:latin typeface="Atkinson Hyperlegible Bold" panose="020B0604020202020204" charset="0"/>
                <a:ea typeface="Atkinson Hyperlegible Bold"/>
                <a:cs typeface="Atkinson Hyperlegible Bold"/>
                <a:sym typeface="Atkinson Hyperlegible Bold"/>
              </a:rPr>
              <a:t>cholera </a:t>
            </a:r>
            <a:r>
              <a:rPr lang="en-US" sz="2800" dirty="0">
                <a:solidFill>
                  <a:srgbClr val="2A1720"/>
                </a:solidFill>
                <a:latin typeface="Atkinson Hyperlegible" panose="020B0604020202020204" charset="0"/>
                <a:ea typeface="Atkinson Hyperlegible Bold"/>
                <a:cs typeface="Atkinson Hyperlegible Bold"/>
                <a:sym typeface="Atkinson Hyperlegible Bold"/>
              </a:rPr>
              <a:t>if negative</a:t>
            </a:r>
          </a:p>
          <a:p>
            <a:pPr marL="457200" indent="-457200">
              <a:lnSpc>
                <a:spcPts val="3163"/>
              </a:lnSpc>
              <a:spcAft>
                <a:spcPts val="600"/>
              </a:spcAft>
              <a:buClr>
                <a:srgbClr val="008080"/>
              </a:buClr>
              <a:buFont typeface="Arial" panose="020B0604020202020204" pitchFamily="34" charset="0"/>
              <a:buChar char="•"/>
            </a:pPr>
            <a:r>
              <a:rPr lang="en-US" sz="2800" dirty="0">
                <a:solidFill>
                  <a:schemeClr val="tx1">
                    <a:lumMod val="95000"/>
                    <a:lumOff val="5000"/>
                  </a:schemeClr>
                </a:solidFill>
                <a:latin typeface="Atkinson Hyperlegible Bold" panose="020B0604020202020204" charset="0"/>
                <a:ea typeface="Atkinson Hyperlegible Bold"/>
                <a:cs typeface="Atkinson Hyperlegible Bold"/>
                <a:sym typeface="Atkinson Hyperlegible Bold"/>
              </a:rPr>
              <a:t>Recorded </a:t>
            </a:r>
            <a:r>
              <a:rPr lang="en-US" sz="2800" dirty="0">
                <a:solidFill>
                  <a:srgbClr val="2A1720"/>
                </a:solidFill>
                <a:latin typeface="Atkinson Hyperlegible" panose="020B0604020202020204" charset="0"/>
                <a:ea typeface="Atkinson Hyperlegible Bold"/>
                <a:cs typeface="Atkinson Hyperlegible Bold"/>
                <a:sym typeface="Atkinson Hyperlegible Bold"/>
              </a:rPr>
              <a:t>as part of standard information </a:t>
            </a:r>
          </a:p>
          <a:p>
            <a:pPr marL="914400" lvl="1" indent="-457200">
              <a:lnSpc>
                <a:spcPts val="3163"/>
              </a:lnSpc>
              <a:spcAft>
                <a:spcPts val="1800"/>
              </a:spcAft>
              <a:buClr>
                <a:srgbClr val="008080"/>
              </a:buClr>
              <a:buFont typeface="Courier New" panose="02070309020205020404" pitchFamily="49" charset="0"/>
              <a:buChar char="o"/>
            </a:pPr>
            <a:r>
              <a:rPr lang="en-US" sz="2800" dirty="0">
                <a:solidFill>
                  <a:srgbClr val="2A1720"/>
                </a:solidFill>
                <a:latin typeface="Atkinson Hyperlegible" panose="020B0604020202020204" charset="0"/>
                <a:ea typeface="Atkinson Hyperlegible Bold"/>
                <a:cs typeface="Atkinson Hyperlegible Bold"/>
                <a:sym typeface="Atkinson Hyperlegible Bold"/>
              </a:rPr>
              <a:t>Positive and negative results</a:t>
            </a:r>
          </a:p>
          <a:p>
            <a:pPr algn="l">
              <a:lnSpc>
                <a:spcPts val="3163"/>
              </a:lnSpc>
            </a:pPr>
            <a:endParaRPr lang="en-US" sz="2799" dirty="0">
              <a:solidFill>
                <a:srgbClr val="2A1720"/>
              </a:solidFill>
              <a:latin typeface="Atkinson Hyperlegible Bold"/>
              <a:ea typeface="Atkinson Hyperlegible Bold"/>
              <a:cs typeface="Atkinson Hyperlegible Bold"/>
              <a:sym typeface="Atkinson Hyperlegible Bold"/>
            </a:endParaRPr>
          </a:p>
        </p:txBody>
      </p:sp>
      <p:grpSp>
        <p:nvGrpSpPr>
          <p:cNvPr id="8" name="Group 7">
            <a:extLst>
              <a:ext uri="{FF2B5EF4-FFF2-40B4-BE49-F238E27FC236}">
                <a16:creationId xmlns:a16="http://schemas.microsoft.com/office/drawing/2014/main" id="{EE17FAD5-B05F-22C2-3291-31476B7F1E52}"/>
              </a:ext>
            </a:extLst>
          </p:cNvPr>
          <p:cNvGrpSpPr/>
          <p:nvPr/>
        </p:nvGrpSpPr>
        <p:grpSpPr>
          <a:xfrm>
            <a:off x="842983" y="8706388"/>
            <a:ext cx="6312851" cy="1169551"/>
            <a:chOff x="842983" y="8706388"/>
            <a:chExt cx="6312851" cy="1169551"/>
          </a:xfrm>
        </p:grpSpPr>
        <p:sp>
          <p:nvSpPr>
            <p:cNvPr id="13" name="TextBox 12">
              <a:extLst>
                <a:ext uri="{FF2B5EF4-FFF2-40B4-BE49-F238E27FC236}">
                  <a16:creationId xmlns:a16="http://schemas.microsoft.com/office/drawing/2014/main" id="{F9E7382E-9E45-A403-8D6A-7A64C4CD883C}"/>
                </a:ext>
              </a:extLst>
            </p:cNvPr>
            <p:cNvSpPr txBox="1"/>
            <p:nvPr/>
          </p:nvSpPr>
          <p:spPr>
            <a:xfrm>
              <a:off x="1515727" y="8706388"/>
              <a:ext cx="5640107"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where to access resources on testing in Module 6</a:t>
              </a:r>
            </a:p>
          </p:txBody>
        </p:sp>
        <p:pic>
          <p:nvPicPr>
            <p:cNvPr id="14" name="Graphic 13" descr="Information with solid fill">
              <a:extLst>
                <a:ext uri="{FF2B5EF4-FFF2-40B4-BE49-F238E27FC236}">
                  <a16:creationId xmlns:a16="http://schemas.microsoft.com/office/drawing/2014/main" id="{EA45D91E-90F6-15F4-8B63-3B9BD61C81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983" y="8882248"/>
              <a:ext cx="1014393" cy="993691"/>
            </a:xfrm>
            <a:prstGeom prst="rect">
              <a:avLst/>
            </a:prstGeom>
          </p:spPr>
        </p:pic>
      </p:grpSp>
      <p:sp>
        <p:nvSpPr>
          <p:cNvPr id="3" name="Slide Number Placeholder 2">
            <a:extLst>
              <a:ext uri="{FF2B5EF4-FFF2-40B4-BE49-F238E27FC236}">
                <a16:creationId xmlns:a16="http://schemas.microsoft.com/office/drawing/2014/main" id="{CFBB3039-A0C4-76DE-8F19-8B1F57217709}"/>
              </a:ext>
            </a:extLst>
          </p:cNvPr>
          <p:cNvSpPr>
            <a:spLocks noGrp="1"/>
          </p:cNvSpPr>
          <p:nvPr>
            <p:ph type="sldNum" sz="quarter" idx="12"/>
          </p:nvPr>
        </p:nvSpPr>
        <p:spPr>
          <a:xfrm>
            <a:off x="15430500" y="9488462"/>
            <a:ext cx="2133600" cy="365125"/>
          </a:xfrm>
        </p:spPr>
        <p:txBody>
          <a:bodyPr/>
          <a:lstStyle/>
          <a:p>
            <a:fld id="{B6F15528-21DE-4FAA-801E-634DDDAF4B2B}"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F14C3A-AF71-E9B5-8CB7-9E0395BBD7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42749" y="4349172"/>
            <a:ext cx="5382301" cy="3609475"/>
          </a:xfrm>
          <a:prstGeom prst="rect">
            <a:avLst/>
          </a:prstGeom>
        </p:spPr>
      </p:pic>
      <p:grpSp>
        <p:nvGrpSpPr>
          <p:cNvPr id="4" name="Group 4"/>
          <p:cNvGrpSpPr/>
          <p:nvPr/>
        </p:nvGrpSpPr>
        <p:grpSpPr>
          <a:xfrm>
            <a:off x="-380999" y="-2024701"/>
            <a:ext cx="9524999" cy="3423411"/>
            <a:chOff x="0" y="-47625"/>
            <a:chExt cx="1035615" cy="282691"/>
          </a:xfrm>
          <a:scene3d>
            <a:camera prst="orthographicFront">
              <a:rot lat="0" lon="0" rev="0"/>
            </a:camera>
            <a:lightRig rig="balanced" dir="t">
              <a:rot lat="0" lon="0" rev="8700000"/>
            </a:lightRig>
          </a:scene3d>
        </p:grpSpPr>
        <p:sp>
          <p:nvSpPr>
            <p:cNvPr id="5" name="Freeform 5"/>
            <p:cNvSpPr/>
            <p:nvPr/>
          </p:nvSpPr>
          <p:spPr>
            <a:xfrm>
              <a:off x="0" y="0"/>
              <a:ext cx="1035615"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7" name="TextBox 7"/>
          <p:cNvSpPr txBox="1"/>
          <p:nvPr/>
        </p:nvSpPr>
        <p:spPr>
          <a:xfrm>
            <a:off x="951942" y="409858"/>
            <a:ext cx="9166110" cy="588110"/>
          </a:xfrm>
          <a:prstGeom prst="rect">
            <a:avLst/>
          </a:prstGeom>
        </p:spPr>
        <p:txBody>
          <a:bodyPr wrap="square"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Laboratory confirmation</a:t>
            </a:r>
          </a:p>
        </p:txBody>
      </p:sp>
      <p:sp>
        <p:nvSpPr>
          <p:cNvPr id="18" name="Freeform 4">
            <a:extLst>
              <a:ext uri="{FF2B5EF4-FFF2-40B4-BE49-F238E27FC236}">
                <a16:creationId xmlns:a16="http://schemas.microsoft.com/office/drawing/2014/main" id="{A038D7F5-710F-BA5E-3082-41DF68B25D9F}"/>
              </a:ext>
            </a:extLst>
          </p:cNvPr>
          <p:cNvSpPr/>
          <p:nvPr/>
        </p:nvSpPr>
        <p:spPr>
          <a:xfrm>
            <a:off x="1750019" y="2359963"/>
            <a:ext cx="14706600" cy="117734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sz="2600">
              <a:solidFill>
                <a:srgbClr val="37290F"/>
              </a:solidFill>
              <a:latin typeface="Atkinson Hyperlegible" panose="020B0604020202020204" charset="0"/>
            </a:endParaRPr>
          </a:p>
        </p:txBody>
      </p:sp>
      <p:sp>
        <p:nvSpPr>
          <p:cNvPr id="19" name="TextBox 18">
            <a:extLst>
              <a:ext uri="{FF2B5EF4-FFF2-40B4-BE49-F238E27FC236}">
                <a16:creationId xmlns:a16="http://schemas.microsoft.com/office/drawing/2014/main" id="{B8C84D80-4FD3-B34B-DF28-CC81447E9792}"/>
              </a:ext>
            </a:extLst>
          </p:cNvPr>
          <p:cNvSpPr txBox="1"/>
          <p:nvPr/>
        </p:nvSpPr>
        <p:spPr>
          <a:xfrm>
            <a:off x="1750019" y="2760705"/>
            <a:ext cx="14881859" cy="892552"/>
          </a:xfrm>
          <a:prstGeom prst="rect">
            <a:avLst/>
          </a:prstGeom>
          <a:noFill/>
        </p:spPr>
        <p:txBody>
          <a:bodyPr wrap="square" rtlCol="0">
            <a:spAutoFit/>
          </a:bodyPr>
          <a:lstStyle/>
          <a:p>
            <a:pPr algn="ctr"/>
            <a:r>
              <a:rPr lang="fr-FR" sz="26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Laboratory confirmation of cholera is by</a:t>
            </a:r>
            <a:r>
              <a:rPr lang="fr-FR"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culture or PCR</a:t>
            </a:r>
            <a:endParaRPr lang="fr-FR"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a:p>
            <a:pPr algn="ctr"/>
            <a:endParaRPr lang="en-US" sz="2600" dirty="0">
              <a:solidFill>
                <a:srgbClr val="37290F"/>
              </a:solidFill>
              <a:latin typeface="Atkinson Hyperlegible" panose="020B0604020202020204" charset="0"/>
            </a:endParaRPr>
          </a:p>
        </p:txBody>
      </p:sp>
      <p:sp>
        <p:nvSpPr>
          <p:cNvPr id="20" name="TextBox 19">
            <a:extLst>
              <a:ext uri="{FF2B5EF4-FFF2-40B4-BE49-F238E27FC236}">
                <a16:creationId xmlns:a16="http://schemas.microsoft.com/office/drawing/2014/main" id="{4B35E22A-2CCD-3E88-4A19-6599FE636A2F}"/>
              </a:ext>
            </a:extLst>
          </p:cNvPr>
          <p:cNvSpPr txBox="1"/>
          <p:nvPr/>
        </p:nvSpPr>
        <p:spPr>
          <a:xfrm>
            <a:off x="8158396" y="4779252"/>
            <a:ext cx="9672402" cy="1846659"/>
          </a:xfrm>
          <a:prstGeom prst="rect">
            <a:avLst/>
          </a:prstGeom>
          <a:noFill/>
        </p:spPr>
        <p:txBody>
          <a:bodyPr wrap="square" lIns="91440" tIns="45720" rIns="91440" bIns="45720" rtlCol="0" anchor="t">
            <a:spAutoFit/>
          </a:bodyPr>
          <a:lstStyle/>
          <a:p>
            <a:pPr marL="457200" indent="-457200">
              <a:spcAft>
                <a:spcPts val="1800"/>
              </a:spcAft>
              <a:buClr>
                <a:srgbClr val="008080"/>
              </a:buClr>
              <a:buBlip>
                <a:blip r:embed="rId4"/>
              </a:buBlip>
            </a:pPr>
            <a:r>
              <a:rPr lang="en-US" sz="2800" dirty="0">
                <a:solidFill>
                  <a:srgbClr val="333A3E"/>
                </a:solidFill>
                <a:latin typeface="Atkinson Hyperlegible"/>
              </a:rPr>
              <a:t>Samples collected</a:t>
            </a:r>
          </a:p>
          <a:p>
            <a:pPr marL="914400" lvl="1" indent="-457200">
              <a:spcAft>
                <a:spcPts val="1800"/>
              </a:spcAft>
              <a:buClr>
                <a:srgbClr val="008080"/>
              </a:buClr>
              <a:buFont typeface="Arial" panose="020B0604020202020204" pitchFamily="34" charset="0"/>
              <a:buChar char="•"/>
            </a:pPr>
            <a:r>
              <a:rPr lang="en-US" sz="2800" dirty="0">
                <a:latin typeface="Atkinson Hyperlegible"/>
              </a:rPr>
              <a:t>Within the </a:t>
            </a:r>
            <a:r>
              <a:rPr lang="en-US" sz="2800" dirty="0">
                <a:solidFill>
                  <a:schemeClr val="tx1">
                    <a:lumMod val="95000"/>
                    <a:lumOff val="5000"/>
                  </a:schemeClr>
                </a:solidFill>
                <a:latin typeface="Atkinson Hyperlegible Bold"/>
              </a:rPr>
              <a:t>first 4 days of illness</a:t>
            </a:r>
            <a:r>
              <a:rPr lang="en-US" sz="2800" dirty="0">
                <a:solidFill>
                  <a:schemeClr val="tx1">
                    <a:lumMod val="95000"/>
                    <a:lumOff val="5000"/>
                  </a:schemeClr>
                </a:solidFill>
                <a:latin typeface="Atkinson Hyperlegible"/>
              </a:rPr>
              <a:t> </a:t>
            </a:r>
          </a:p>
          <a:p>
            <a:pPr marL="914400" lvl="1" indent="-457200">
              <a:spcAft>
                <a:spcPts val="3600"/>
              </a:spcAft>
              <a:buClr>
                <a:srgbClr val="008080"/>
              </a:buClr>
              <a:buFont typeface="Arial" panose="020B0604020202020204" pitchFamily="34" charset="0"/>
              <a:buChar char="•"/>
            </a:pPr>
            <a:r>
              <a:rPr lang="en-US" sz="2800" dirty="0">
                <a:solidFill>
                  <a:schemeClr val="tx1">
                    <a:lumMod val="95000"/>
                    <a:lumOff val="5000"/>
                  </a:schemeClr>
                </a:solidFill>
                <a:latin typeface="Atkinson Hyperlegible Bold"/>
              </a:rPr>
              <a:t>Before antibiotic </a:t>
            </a:r>
            <a:r>
              <a:rPr lang="en-US" sz="2800" dirty="0">
                <a:latin typeface="Atkinson Hyperlegible"/>
              </a:rPr>
              <a:t>therapy</a:t>
            </a:r>
          </a:p>
        </p:txBody>
      </p:sp>
      <p:sp>
        <p:nvSpPr>
          <p:cNvPr id="2" name="TextBox 1">
            <a:extLst>
              <a:ext uri="{FF2B5EF4-FFF2-40B4-BE49-F238E27FC236}">
                <a16:creationId xmlns:a16="http://schemas.microsoft.com/office/drawing/2014/main" id="{F3083513-E6D0-1B87-E322-D3AC7B90355C}"/>
              </a:ext>
            </a:extLst>
          </p:cNvPr>
          <p:cNvSpPr txBox="1"/>
          <p:nvPr/>
        </p:nvSpPr>
        <p:spPr>
          <a:xfrm>
            <a:off x="3154681" y="7620093"/>
            <a:ext cx="4070370" cy="338554"/>
          </a:xfrm>
          <a:prstGeom prst="rect">
            <a:avLst/>
          </a:prstGeom>
          <a:solidFill>
            <a:srgbClr val="BBE2E4"/>
          </a:solidFill>
        </p:spPr>
        <p:txBody>
          <a:bodyPr wrap="square" rtlCol="0">
            <a:spAutoFit/>
          </a:bodyPr>
          <a:lstStyle/>
          <a:p>
            <a:pPr algn="ctr" defTabSz="1371600"/>
            <a:r>
              <a:rPr lang="en-GB" sz="1600" dirty="0">
                <a:solidFill>
                  <a:schemeClr val="tx1">
                    <a:lumMod val="65000"/>
                    <a:lumOff val="35000"/>
                  </a:schemeClr>
                </a:solidFill>
                <a:ea typeface="Calibri" panose="020F0502020204030204" pitchFamily="34" charset="0"/>
                <a:cs typeface="Arial" panose="020B0604020202020204" pitchFamily="34" charset="0"/>
              </a:rPr>
              <a:t>Photo adapted from: </a:t>
            </a:r>
            <a:r>
              <a:rPr lang="en-US" sz="1600" dirty="0">
                <a:solidFill>
                  <a:schemeClr val="tx1">
                    <a:lumMod val="65000"/>
                    <a:lumOff val="35000"/>
                  </a:schemeClr>
                </a:solidFill>
                <a:ea typeface="Atkinson Hyperlegible"/>
                <a:cs typeface="Atkinson Hyperlegible"/>
              </a:rPr>
              <a:t>WHO / Fid Thompson</a:t>
            </a:r>
          </a:p>
        </p:txBody>
      </p:sp>
      <p:sp>
        <p:nvSpPr>
          <p:cNvPr id="11" name="TextBox 10">
            <a:extLst>
              <a:ext uri="{FF2B5EF4-FFF2-40B4-BE49-F238E27FC236}">
                <a16:creationId xmlns:a16="http://schemas.microsoft.com/office/drawing/2014/main" id="{0C3952D7-B45A-741B-E76A-6F8D455FECA9}"/>
              </a:ext>
            </a:extLst>
          </p:cNvPr>
          <p:cNvSpPr txBox="1"/>
          <p:nvPr/>
        </p:nvSpPr>
        <p:spPr>
          <a:xfrm>
            <a:off x="8044774" y="7353246"/>
            <a:ext cx="9786024" cy="523220"/>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
                <a:srgbClr val="008080"/>
              </a:buClr>
              <a:buSzTx/>
              <a:buFontTx/>
              <a:buBlip>
                <a:blip r:embed="rId4"/>
              </a:buBlip>
              <a:tabLst/>
              <a:defRPr/>
            </a:pPr>
            <a:r>
              <a:rPr kumimoji="0" lang="en-US" sz="28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No need to wait for the results to initiate treatment</a:t>
            </a:r>
          </a:p>
        </p:txBody>
      </p:sp>
      <p:sp>
        <p:nvSpPr>
          <p:cNvPr id="9" name="Slide Number Placeholder 8">
            <a:extLst>
              <a:ext uri="{FF2B5EF4-FFF2-40B4-BE49-F238E27FC236}">
                <a16:creationId xmlns:a16="http://schemas.microsoft.com/office/drawing/2014/main" id="{08BEF591-B42E-B9DB-2573-42DFAE0004C9}"/>
              </a:ext>
            </a:extLst>
          </p:cNvPr>
          <p:cNvSpPr>
            <a:spLocks noGrp="1"/>
          </p:cNvSpPr>
          <p:nvPr>
            <p:ph type="sldNum" sz="quarter" idx="12"/>
          </p:nvPr>
        </p:nvSpPr>
        <p:spPr>
          <a:xfrm>
            <a:off x="15389819" y="9527567"/>
            <a:ext cx="2133600" cy="365125"/>
          </a:xfrm>
        </p:spPr>
        <p:txBody>
          <a:bodyPr/>
          <a:lstStyle/>
          <a:p>
            <a:fld id="{B6F15528-21DE-4FAA-801E-634DDDAF4B2B}"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535711" y="-1350167"/>
            <a:ext cx="9679711" cy="2846669"/>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993901" y="514455"/>
            <a:ext cx="8860799" cy="592772"/>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Reporting </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21" name="Freeform 4">
            <a:extLst>
              <a:ext uri="{FF2B5EF4-FFF2-40B4-BE49-F238E27FC236}">
                <a16:creationId xmlns:a16="http://schemas.microsoft.com/office/drawing/2014/main" id="{381A0ED3-8CDE-BCE7-6A11-0EB32B8119DC}"/>
              </a:ext>
            </a:extLst>
          </p:cNvPr>
          <p:cNvSpPr/>
          <p:nvPr/>
        </p:nvSpPr>
        <p:spPr>
          <a:xfrm>
            <a:off x="2692986" y="2246048"/>
            <a:ext cx="12929635" cy="1415047"/>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2" name="TextBox 11">
            <a:extLst>
              <a:ext uri="{FF2B5EF4-FFF2-40B4-BE49-F238E27FC236}">
                <a16:creationId xmlns:a16="http://schemas.microsoft.com/office/drawing/2014/main" id="{78520C18-E84F-2645-E2F9-CE66FF5FEA12}"/>
              </a:ext>
            </a:extLst>
          </p:cNvPr>
          <p:cNvSpPr txBox="1"/>
          <p:nvPr/>
        </p:nvSpPr>
        <p:spPr>
          <a:xfrm>
            <a:off x="1851660" y="2435943"/>
            <a:ext cx="14584680" cy="10310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H</a:t>
            </a:r>
            <a:r>
              <a:rPr kumimoji="0" lang="en-US" sz="2800" b="0" i="0" u="none" strike="noStrike" kern="1200" cap="none" spc="0" normalizeH="0" baseline="0" noProof="0" dirty="0" err="1">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ealth</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facility-based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&amp; </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community-based surveillance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and </a:t>
            </a: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tests results </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are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reported to health authorities</a:t>
            </a:r>
            <a:endPar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5" name="TextBox 14">
            <a:extLst>
              <a:ext uri="{FF2B5EF4-FFF2-40B4-BE49-F238E27FC236}">
                <a16:creationId xmlns:a16="http://schemas.microsoft.com/office/drawing/2014/main" id="{F24450FE-3CA8-4C8D-9AAA-1872836C5784}"/>
              </a:ext>
            </a:extLst>
          </p:cNvPr>
          <p:cNvSpPr txBox="1"/>
          <p:nvPr/>
        </p:nvSpPr>
        <p:spPr>
          <a:xfrm>
            <a:off x="3490654" y="4361363"/>
            <a:ext cx="12268154" cy="1564274"/>
          </a:xfrm>
          <a:prstGeom prst="rect">
            <a:avLst/>
          </a:prstGeom>
          <a:noFill/>
        </p:spPr>
        <p:txBody>
          <a:bodyPr wrap="square" lIns="137160" tIns="68580" rIns="137160" bIns="68580" rtlCol="0" anchor="t">
            <a:spAutoFit/>
          </a:bodyPr>
          <a:lstStyle/>
          <a:p>
            <a:pPr marL="457200" indent="-457200" defTabSz="1371600">
              <a:lnSpc>
                <a:spcPct val="90000"/>
              </a:lnSpc>
              <a:spcAft>
                <a:spcPts val="1200"/>
              </a:spcAft>
              <a:buClr>
                <a:srgbClr val="008080"/>
              </a:buClr>
              <a:buBlip>
                <a:blip r:embed="rId3"/>
              </a:buBlip>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Reporting of suspected cholera cases</a:t>
            </a:r>
          </a:p>
          <a:p>
            <a:pPr marL="971550" lvl="1" indent="-514350" defTabSz="1371600">
              <a:lnSpc>
                <a:spcPct val="90000"/>
              </a:lnSpc>
              <a:spcAft>
                <a:spcPts val="600"/>
              </a:spcAft>
              <a:buClr>
                <a:srgbClr val="008080"/>
              </a:buClr>
              <a:buFont typeface="Arial" panose="020B0604020202020204" pitchFamily="34" charset="0"/>
              <a:buChar char="•"/>
            </a:pPr>
            <a:r>
              <a:rPr lang="en-US" sz="2800" dirty="0">
                <a:solidFill>
                  <a:srgbClr val="37290F"/>
                </a:solidFill>
                <a:latin typeface="Atkinson Hyperlegible Bold" panose="020B0604020202020204" charset="0"/>
              </a:rPr>
              <a:t>Case-based</a:t>
            </a:r>
            <a:r>
              <a:rPr lang="en-US" sz="2800" dirty="0">
                <a:solidFill>
                  <a:srgbClr val="37290F"/>
                </a:solidFill>
                <a:latin typeface="Atkinson Hyperlegible" panose="020B0604020202020204" charset="0"/>
              </a:rPr>
              <a:t> reporting reporting by </a:t>
            </a:r>
            <a:r>
              <a:rPr lang="en-US" sz="2800" dirty="0">
                <a:solidFill>
                  <a:srgbClr val="37290F"/>
                </a:solidFill>
                <a:latin typeface="Atkinson Hyperlegible Bold" panose="020B0604020202020204" charset="0"/>
              </a:rPr>
              <a:t>health facilities</a:t>
            </a:r>
          </a:p>
          <a:p>
            <a:pPr marL="971550" lvl="1" indent="-514350" defTabSz="1371600">
              <a:lnSpc>
                <a:spcPct val="90000"/>
              </a:lnSpc>
              <a:spcAft>
                <a:spcPts val="2700"/>
              </a:spcAft>
              <a:buClr>
                <a:srgbClr val="008080"/>
              </a:buClr>
              <a:buFont typeface="Arial" panose="020B0604020202020204" pitchFamily="34" charset="0"/>
              <a:buChar char="•"/>
            </a:pPr>
            <a:r>
              <a:rPr lang="en-US" sz="2800" dirty="0">
                <a:solidFill>
                  <a:srgbClr val="37290F"/>
                </a:solidFill>
                <a:latin typeface="Atkinson Hyperlegible Bold" panose="020B0604020202020204" charset="0"/>
              </a:rPr>
              <a:t>Aggregate</a:t>
            </a:r>
            <a:r>
              <a:rPr lang="en-US" sz="2800" dirty="0">
                <a:solidFill>
                  <a:srgbClr val="37290F"/>
                </a:solidFill>
                <a:latin typeface="Atkinson Hyperlegible" panose="020B0604020202020204" charset="0"/>
              </a:rPr>
              <a:t> reporting by </a:t>
            </a:r>
            <a:r>
              <a:rPr lang="en-US" sz="2800" dirty="0">
                <a:solidFill>
                  <a:srgbClr val="37290F"/>
                </a:solidFill>
                <a:latin typeface="Atkinson Hyperlegible Bold" panose="020B0604020202020204" charset="0"/>
              </a:rPr>
              <a:t>community</a:t>
            </a:r>
            <a:r>
              <a:rPr lang="en-US" sz="2800" dirty="0">
                <a:solidFill>
                  <a:srgbClr val="37290F"/>
                </a:solidFill>
                <a:latin typeface="Atkinson Hyperlegible" panose="020B0604020202020204" charset="0"/>
              </a:rPr>
              <a:t> health workers / volunteers</a:t>
            </a:r>
          </a:p>
        </p:txBody>
      </p:sp>
      <p:sp>
        <p:nvSpPr>
          <p:cNvPr id="11" name="TextBox 10">
            <a:extLst>
              <a:ext uri="{FF2B5EF4-FFF2-40B4-BE49-F238E27FC236}">
                <a16:creationId xmlns:a16="http://schemas.microsoft.com/office/drawing/2014/main" id="{E4500934-2BB3-52BD-C1B0-5BC3A4A8C398}"/>
              </a:ext>
            </a:extLst>
          </p:cNvPr>
          <p:cNvSpPr txBox="1"/>
          <p:nvPr/>
        </p:nvSpPr>
        <p:spPr>
          <a:xfrm>
            <a:off x="3490654" y="6365622"/>
            <a:ext cx="11681343" cy="1518108"/>
          </a:xfrm>
          <a:prstGeom prst="rect">
            <a:avLst/>
          </a:prstGeom>
          <a:noFill/>
        </p:spPr>
        <p:txBody>
          <a:bodyPr wrap="square" rtlCol="0">
            <a:spAutoFit/>
          </a:bodyPr>
          <a:lstStyle/>
          <a:p>
            <a:pPr marL="457200" marR="0" lvl="0" indent="-457200" algn="l" defTabSz="1371600" rtl="0" eaLnBrk="1" fontAlgn="auto" latinLnBrk="0" hangingPunct="1">
              <a:lnSpc>
                <a:spcPct val="90000"/>
              </a:lnSpc>
              <a:spcBef>
                <a:spcPts val="0"/>
              </a:spcBef>
              <a:spcAft>
                <a:spcPts val="1200"/>
              </a:spcAft>
              <a:buClr>
                <a:srgbClr val="008080"/>
              </a:buClr>
              <a:buSzTx/>
              <a:buFontTx/>
              <a:buBlip>
                <a:blip r:embed="rId3"/>
              </a:buBlip>
              <a:tabLst/>
              <a:defRPr/>
            </a:pPr>
            <a:r>
              <a:rPr kumimoji="0" lang="en-US"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Zero reporting</a:t>
            </a:r>
          </a:p>
          <a:p>
            <a:pPr marL="971550" lvl="1" indent="-514350" defTabSz="1371600">
              <a:lnSpc>
                <a:spcPct val="90000"/>
              </a:lnSpc>
              <a:spcAft>
                <a:spcPts val="600"/>
              </a:spcAft>
              <a:buClr>
                <a:srgbClr val="008080"/>
              </a:buClr>
              <a:buFont typeface="Arial" panose="020B0604020202020204" pitchFamily="34" charset="0"/>
              <a:buChar char="•"/>
              <a:defRPr/>
            </a:pPr>
            <a:r>
              <a:rPr kumimoji="0" lang="en-US" sz="28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rPr>
              <a:t>Reporting of </a:t>
            </a:r>
            <a:r>
              <a:rPr kumimoji="0" lang="en-US" sz="2800" b="0" i="0" u="none" strike="noStrike" kern="1200" cap="none" spc="0" normalizeH="0" baseline="0" noProof="0" dirty="0">
                <a:ln>
                  <a:noFill/>
                </a:ln>
                <a:solidFill>
                  <a:srgbClr val="37290F"/>
                </a:solidFill>
                <a:effectLst/>
                <a:uLnTx/>
                <a:uFillTx/>
                <a:latin typeface="Atkinson Hyperlegible Bold" panose="020B0604020202020204" charset="0"/>
              </a:rPr>
              <a:t>absence of suspected cholera cases </a:t>
            </a:r>
          </a:p>
          <a:p>
            <a:pPr marL="971550" lvl="1" indent="-514350" defTabSz="1371600">
              <a:lnSpc>
                <a:spcPct val="90000"/>
              </a:lnSpc>
              <a:spcAft>
                <a:spcPts val="2700"/>
              </a:spcAft>
              <a:buClr>
                <a:srgbClr val="008080"/>
              </a:buClr>
              <a:buFont typeface="Arial" panose="020B0604020202020204" pitchFamily="34" charset="0"/>
              <a:buChar char="•"/>
              <a:defRPr/>
            </a:pPr>
            <a:r>
              <a:rPr kumimoji="0" lang="en-US" sz="28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rPr>
              <a:t>Health facility-based and community-based surveillance</a:t>
            </a:r>
          </a:p>
        </p:txBody>
      </p:sp>
      <p:sp>
        <p:nvSpPr>
          <p:cNvPr id="17" name="TextBox 16">
            <a:extLst>
              <a:ext uri="{FF2B5EF4-FFF2-40B4-BE49-F238E27FC236}">
                <a16:creationId xmlns:a16="http://schemas.microsoft.com/office/drawing/2014/main" id="{51CE7032-E548-8711-991C-7CCE6B8A51A8}"/>
              </a:ext>
            </a:extLst>
          </p:cNvPr>
          <p:cNvSpPr txBox="1"/>
          <p:nvPr/>
        </p:nvSpPr>
        <p:spPr>
          <a:xfrm>
            <a:off x="3490654" y="8430282"/>
            <a:ext cx="9610926" cy="1081065"/>
          </a:xfrm>
          <a:prstGeom prst="rect">
            <a:avLst/>
          </a:prstGeom>
          <a:noFill/>
        </p:spPr>
        <p:txBody>
          <a:bodyPr wrap="square">
            <a:spAutoFit/>
          </a:bodyPr>
          <a:lstStyle/>
          <a:p>
            <a:pPr marL="457200" marR="0" lvl="0" indent="-457200" algn="l" defTabSz="1371600" rtl="0" eaLnBrk="1" fontAlgn="auto" latinLnBrk="0" hangingPunct="1">
              <a:lnSpc>
                <a:spcPct val="90000"/>
              </a:lnSpc>
              <a:spcBef>
                <a:spcPts val="0"/>
              </a:spcBef>
              <a:spcAft>
                <a:spcPts val="1200"/>
              </a:spcAft>
              <a:buClr>
                <a:srgbClr val="008080"/>
              </a:buClr>
              <a:buSzTx/>
              <a:buFontTx/>
              <a:buBlip>
                <a:blip r:embed="rId3"/>
              </a:buBlip>
              <a:tabLst/>
              <a:defRPr/>
            </a:pPr>
            <a:r>
              <a:rPr kumimoji="0" lang="en-US"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Reporting of test results</a:t>
            </a:r>
          </a:p>
          <a:p>
            <a:pPr marL="971550" lvl="1" indent="-514350" defTabSz="1371600">
              <a:lnSpc>
                <a:spcPct val="90000"/>
              </a:lnSpc>
              <a:spcAft>
                <a:spcPts val="2700"/>
              </a:spcAft>
              <a:buClr>
                <a:srgbClr val="008080"/>
              </a:buClr>
              <a:buFont typeface="Arial" panose="020B0604020202020204" pitchFamily="34" charset="0"/>
              <a:buChar char="•"/>
              <a:defRPr/>
            </a:pPr>
            <a:r>
              <a:rPr kumimoji="0" lang="en-US" sz="2800" b="0" i="0" u="none" strike="noStrike" kern="1200" cap="none" spc="0" normalizeH="0" baseline="0" noProof="0" dirty="0">
                <a:ln>
                  <a:noFill/>
                </a:ln>
                <a:solidFill>
                  <a:srgbClr val="37290F"/>
                </a:solidFill>
                <a:effectLst/>
                <a:uLnTx/>
                <a:uFillTx/>
                <a:latin typeface="Atkinson Hyperlegible Bold" panose="020B0604020202020204" charset="0"/>
              </a:rPr>
              <a:t>Positive</a:t>
            </a:r>
            <a:r>
              <a:rPr kumimoji="0" lang="en-US" sz="2800" b="0" i="0" u="none" strike="noStrike" kern="1200" cap="none" spc="0" normalizeH="0" baseline="0" noProof="0" dirty="0">
                <a:ln>
                  <a:noFill/>
                </a:ln>
                <a:solidFill>
                  <a:srgbClr val="37290F"/>
                </a:solidFill>
                <a:effectLst/>
                <a:uLnTx/>
                <a:uFillTx/>
                <a:latin typeface="Atkinson Hyperlegible" panose="020B0604020202020204" charset="0"/>
                <a:ea typeface="+mn-ea"/>
                <a:cs typeface="+mn-cs"/>
              </a:rPr>
              <a:t> and </a:t>
            </a:r>
            <a:r>
              <a:rPr kumimoji="0" lang="en-US" sz="2800" b="0" i="0" u="none" strike="noStrike" kern="1200" cap="none" spc="0" normalizeH="0" baseline="0" noProof="0" dirty="0">
                <a:ln>
                  <a:noFill/>
                </a:ln>
                <a:solidFill>
                  <a:srgbClr val="37290F"/>
                </a:solidFill>
                <a:effectLst/>
                <a:uLnTx/>
                <a:uFillTx/>
                <a:latin typeface="Atkinson Hyperlegible Bold" panose="020B0604020202020204" charset="0"/>
              </a:rPr>
              <a:t>negative</a:t>
            </a:r>
          </a:p>
        </p:txBody>
      </p:sp>
      <p:sp>
        <p:nvSpPr>
          <p:cNvPr id="2" name="Slide Number Placeholder 1">
            <a:extLst>
              <a:ext uri="{FF2B5EF4-FFF2-40B4-BE49-F238E27FC236}">
                <a16:creationId xmlns:a16="http://schemas.microsoft.com/office/drawing/2014/main" id="{EF5D1E3A-5048-93A8-B740-82A102D5442F}"/>
              </a:ext>
            </a:extLst>
          </p:cNvPr>
          <p:cNvSpPr>
            <a:spLocks noGrp="1"/>
          </p:cNvSpPr>
          <p:nvPr>
            <p:ph type="sldNum" sz="quarter" idx="12"/>
          </p:nvPr>
        </p:nvSpPr>
        <p:spPr>
          <a:xfrm>
            <a:off x="15369540" y="9511347"/>
            <a:ext cx="2133600" cy="365125"/>
          </a:xfrm>
        </p:spPr>
        <p:txBody>
          <a:bodyPr/>
          <a:lstStyle/>
          <a:p>
            <a:fld id="{B6F15528-21DE-4FAA-801E-634DDDAF4B2B}" type="slidenum">
              <a:rPr lang="en-US" smtClean="0"/>
              <a:pPr/>
              <a:t>13</a:t>
            </a:fld>
            <a:endParaRPr lang="en-US" dirty="0"/>
          </a:p>
        </p:txBody>
      </p:sp>
    </p:spTree>
    <p:extLst>
      <p:ext uri="{BB962C8B-B14F-4D97-AF65-F5344CB8AC3E}">
        <p14:creationId xmlns:p14="http://schemas.microsoft.com/office/powerpoint/2010/main" val="3082472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women in an office&#10;&#10;Description automatically generated">
            <a:extLst>
              <a:ext uri="{FF2B5EF4-FFF2-40B4-BE49-F238E27FC236}">
                <a16:creationId xmlns:a16="http://schemas.microsoft.com/office/drawing/2014/main" id="{E2DB71C6-B0FE-1C35-2907-60DDA7D3E3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525328"/>
          </a:xfrm>
          <a:prstGeom prst="rect">
            <a:avLst/>
          </a:prstGeom>
        </p:spPr>
      </p:pic>
      <p:sp>
        <p:nvSpPr>
          <p:cNvPr id="4" name="TextBox 3">
            <a:extLst>
              <a:ext uri="{FF2B5EF4-FFF2-40B4-BE49-F238E27FC236}">
                <a16:creationId xmlns:a16="http://schemas.microsoft.com/office/drawing/2014/main" id="{3AC5FB81-5E7C-EA6F-FB7B-258FCF1EE503}"/>
              </a:ext>
            </a:extLst>
          </p:cNvPr>
          <p:cNvSpPr txBox="1"/>
          <p:nvPr/>
        </p:nvSpPr>
        <p:spPr>
          <a:xfrm>
            <a:off x="14338570" y="9948446"/>
            <a:ext cx="394943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Genna</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 Print</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AEB7F372-8709-ABAB-DCB3-3BB97724D589}"/>
              </a:ext>
            </a:extLst>
          </p:cNvPr>
          <p:cNvSpPr/>
          <p:nvPr/>
        </p:nvSpPr>
        <p:spPr>
          <a:xfrm>
            <a:off x="-1" y="3779520"/>
            <a:ext cx="4533901" cy="2697479"/>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Oversight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by health authorities</a:t>
            </a:r>
          </a:p>
        </p:txBody>
      </p:sp>
    </p:spTree>
    <p:extLst>
      <p:ext uri="{BB962C8B-B14F-4D97-AF65-F5344CB8AC3E}">
        <p14:creationId xmlns:p14="http://schemas.microsoft.com/office/powerpoint/2010/main" val="16592111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58E966B5-C10B-FC51-AA0A-35D5FD9D79D5}"/>
              </a:ext>
            </a:extLst>
          </p:cNvPr>
          <p:cNvSpPr/>
          <p:nvPr/>
        </p:nvSpPr>
        <p:spPr>
          <a:xfrm>
            <a:off x="-719847" y="-168400"/>
            <a:ext cx="9863846"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defTabSz="914445">
              <a:defRPr/>
            </a:pPr>
            <a:endParaRPr lang="en-US">
              <a:solidFill>
                <a:prstClr val="black"/>
              </a:solidFill>
              <a:latin typeface="Calibri"/>
            </a:endParaRPr>
          </a:p>
        </p:txBody>
      </p:sp>
      <p:sp>
        <p:nvSpPr>
          <p:cNvPr id="4" name="TextBox 10">
            <a:extLst>
              <a:ext uri="{FF2B5EF4-FFF2-40B4-BE49-F238E27FC236}">
                <a16:creationId xmlns:a16="http://schemas.microsoft.com/office/drawing/2014/main" id="{1117CA40-3E07-E9A3-191D-90F85ED559DD}"/>
              </a:ext>
            </a:extLst>
          </p:cNvPr>
          <p:cNvSpPr txBox="1"/>
          <p:nvPr/>
        </p:nvSpPr>
        <p:spPr>
          <a:xfrm>
            <a:off x="792536" y="654078"/>
            <a:ext cx="11451020" cy="549638"/>
          </a:xfrm>
          <a:prstGeom prst="rect">
            <a:avLst/>
          </a:prstGeom>
        </p:spPr>
        <p:txBody>
          <a:bodyPr wrap="square" lIns="0" tIns="0" rIns="0" bIns="0" rtlCol="0" anchor="t">
            <a:spAutoFit/>
          </a:bodyPr>
          <a:lstStyle/>
          <a:p>
            <a:pPr defTabSz="914445">
              <a:lnSpc>
                <a:spcPts val="4067"/>
              </a:lnSpc>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Awareness</a:t>
            </a:r>
          </a:p>
        </p:txBody>
      </p:sp>
      <p:sp>
        <p:nvSpPr>
          <p:cNvPr id="5" name="Freeform 4">
            <a:extLst>
              <a:ext uri="{FF2B5EF4-FFF2-40B4-BE49-F238E27FC236}">
                <a16:creationId xmlns:a16="http://schemas.microsoft.com/office/drawing/2014/main" id="{8C5BA81A-E349-CB07-AD9B-0D1B677E013D}"/>
              </a:ext>
            </a:extLst>
          </p:cNvPr>
          <p:cNvSpPr/>
          <p:nvPr/>
        </p:nvSpPr>
        <p:spPr>
          <a:xfrm>
            <a:off x="1876926" y="2367274"/>
            <a:ext cx="14534148" cy="1278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defTabSz="914445">
              <a:defRPr/>
            </a:pPr>
            <a:endParaRPr lang="en-US" sz="2599">
              <a:solidFill>
                <a:srgbClr val="37290F"/>
              </a:solidFill>
              <a:latin typeface="Atkinson Hyperlegible" panose="020B0604020202020204" charset="0"/>
            </a:endParaRPr>
          </a:p>
        </p:txBody>
      </p:sp>
      <p:sp>
        <p:nvSpPr>
          <p:cNvPr id="6" name="TextBox 5">
            <a:extLst>
              <a:ext uri="{FF2B5EF4-FFF2-40B4-BE49-F238E27FC236}">
                <a16:creationId xmlns:a16="http://schemas.microsoft.com/office/drawing/2014/main" id="{6DB2F813-20B4-F2B0-E1AE-96895EF8285D}"/>
              </a:ext>
            </a:extLst>
          </p:cNvPr>
          <p:cNvSpPr txBox="1"/>
          <p:nvPr/>
        </p:nvSpPr>
        <p:spPr>
          <a:xfrm>
            <a:off x="6258234" y="4521839"/>
            <a:ext cx="11003033" cy="2200602"/>
          </a:xfrm>
          <a:prstGeom prst="rect">
            <a:avLst/>
          </a:prstGeom>
          <a:noFill/>
        </p:spPr>
        <p:txBody>
          <a:bodyPr wrap="square" rtlCol="0">
            <a:spAutoFit/>
          </a:bodyPr>
          <a:lstStyle/>
          <a:p>
            <a:pPr marL="457200" indent="-457200" defTabSz="914445">
              <a:spcAft>
                <a:spcPts val="1800"/>
              </a:spcAft>
              <a:buBlip>
                <a:blip r:embed="rId3"/>
              </a:buBlip>
            </a:pPr>
            <a:r>
              <a:rPr lang="fr-FR" sz="2800" dirty="0">
                <a:solidFill>
                  <a:srgbClr val="2A1720"/>
                </a:solidFill>
                <a:latin typeface="Atkinson Hyperlegible"/>
                <a:sym typeface="Atkinson Hyperlegible Bold"/>
              </a:rPr>
              <a:t>Health </a:t>
            </a:r>
            <a:r>
              <a:rPr lang="fr-FR" sz="2800" dirty="0" err="1">
                <a:solidFill>
                  <a:srgbClr val="2A1720"/>
                </a:solidFill>
                <a:latin typeface="Atkinson Hyperlegible"/>
                <a:sym typeface="Atkinson Hyperlegible Bold"/>
              </a:rPr>
              <a:t>authorities</a:t>
            </a:r>
            <a:r>
              <a:rPr lang="fr-FR" sz="2800" dirty="0">
                <a:solidFill>
                  <a:srgbClr val="2A1720"/>
                </a:solidFill>
                <a:latin typeface="Atkinson Hyperlegible"/>
                <a:sym typeface="Atkinson Hyperlegible Bold"/>
              </a:rPr>
              <a:t> </a:t>
            </a:r>
            <a:r>
              <a:rPr lang="fr-FR" sz="2800" dirty="0" err="1">
                <a:solidFill>
                  <a:srgbClr val="2A1720"/>
                </a:solidFill>
                <a:latin typeface="Atkinson Hyperlegible"/>
                <a:sym typeface="Atkinson Hyperlegible Bold"/>
              </a:rPr>
              <a:t>regularly</a:t>
            </a:r>
            <a:r>
              <a:rPr lang="fr-FR" sz="2800" dirty="0">
                <a:solidFill>
                  <a:srgbClr val="2A1720"/>
                </a:solidFill>
                <a:latin typeface="Atkinson Hyperlegible"/>
                <a:sym typeface="Atkinson Hyperlegible Bold"/>
              </a:rPr>
              <a:t> </a:t>
            </a:r>
            <a:r>
              <a:rPr lang="fr-FR" sz="2800" dirty="0" err="1">
                <a:solidFill>
                  <a:srgbClr val="2A1720"/>
                </a:solidFill>
                <a:latin typeface="Atkinson Hyperlegible"/>
                <a:sym typeface="Atkinson Hyperlegible Bold"/>
              </a:rPr>
              <a:t>inform</a:t>
            </a:r>
            <a:endParaRPr lang="fr-FR" sz="2800" dirty="0">
              <a:solidFill>
                <a:srgbClr val="2A1720"/>
              </a:solidFill>
              <a:latin typeface="Atkinson Hyperlegible"/>
              <a:sym typeface="Atkinson Hyperlegible Bold"/>
            </a:endParaRPr>
          </a:p>
          <a:p>
            <a:pPr marL="914423" lvl="1" indent="-457223" defTabSz="914445">
              <a:spcAft>
                <a:spcPts val="600"/>
              </a:spcAft>
              <a:buClr>
                <a:srgbClr val="4DB1A9"/>
              </a:buClr>
              <a:buFont typeface="Arial" panose="020B0604020202020204" pitchFamily="34" charset="0"/>
              <a:buChar char="•"/>
            </a:pPr>
            <a:r>
              <a:rPr lang="en-US" sz="2800" dirty="0">
                <a:solidFill>
                  <a:prstClr val="black"/>
                </a:solidFill>
                <a:latin typeface="Atkinson Hyperlegible Bold" panose="020B0604020202020204" charset="0"/>
              </a:rPr>
              <a:t>Health facility workers</a:t>
            </a:r>
          </a:p>
          <a:p>
            <a:pPr marL="914423" lvl="1" indent="-457223" defTabSz="914445">
              <a:spcAft>
                <a:spcPts val="600"/>
              </a:spcAft>
              <a:buClr>
                <a:srgbClr val="4DB1A9"/>
              </a:buClr>
              <a:buFont typeface="Arial" panose="020B0604020202020204" pitchFamily="34" charset="0"/>
              <a:buChar char="•"/>
            </a:pPr>
            <a:r>
              <a:rPr lang="en-US" sz="2800" dirty="0">
                <a:solidFill>
                  <a:prstClr val="black"/>
                </a:solidFill>
                <a:latin typeface="Atkinson Hyperlegible Bold" panose="020B0604020202020204" charset="0"/>
              </a:rPr>
              <a:t>Community health workers / volunteers</a:t>
            </a:r>
          </a:p>
          <a:p>
            <a:pPr marL="914423" lvl="1" indent="-457223" defTabSz="914445">
              <a:spcAft>
                <a:spcPts val="2400"/>
              </a:spcAft>
              <a:buClr>
                <a:srgbClr val="4DB1A9"/>
              </a:buClr>
              <a:buFont typeface="Arial" panose="020B0604020202020204" pitchFamily="34" charset="0"/>
              <a:buChar char="•"/>
            </a:pPr>
            <a:r>
              <a:rPr lang="en-US" sz="2800" dirty="0">
                <a:solidFill>
                  <a:prstClr val="black"/>
                </a:solidFill>
                <a:latin typeface="Atkinson Hyperlegible Bold" panose="020B0604020202020204" charset="0"/>
              </a:rPr>
              <a:t>Laboratories</a:t>
            </a:r>
          </a:p>
        </p:txBody>
      </p:sp>
      <p:sp>
        <p:nvSpPr>
          <p:cNvPr id="11" name="TextBox 10">
            <a:extLst>
              <a:ext uri="{FF2B5EF4-FFF2-40B4-BE49-F238E27FC236}">
                <a16:creationId xmlns:a16="http://schemas.microsoft.com/office/drawing/2014/main" id="{02653A15-C150-B3D0-1A5B-2BF715FD5F92}"/>
              </a:ext>
            </a:extLst>
          </p:cNvPr>
          <p:cNvSpPr txBox="1"/>
          <p:nvPr/>
        </p:nvSpPr>
        <p:spPr>
          <a:xfrm>
            <a:off x="2558714" y="2537250"/>
            <a:ext cx="13170569" cy="1031051"/>
          </a:xfrm>
          <a:prstGeom prst="rect">
            <a:avLst/>
          </a:prstGeom>
          <a:noFill/>
        </p:spPr>
        <p:txBody>
          <a:bodyPr wrap="square" rtlCol="0">
            <a:spAutoFit/>
          </a:bodyPr>
          <a:lstStyle/>
          <a:p>
            <a:pPr algn="ctr" defTabSz="914445">
              <a:spcAft>
                <a:spcPts val="600"/>
              </a:spcAft>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Health authorities ensure that </a:t>
            </a:r>
            <a:r>
              <a:rPr lang="en-US"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all reporting sites and laboratories are aware</a:t>
            </a:r>
          </a:p>
          <a:p>
            <a:pPr algn="ctr" defTabSz="914445">
              <a:spcAft>
                <a:spcPts val="600"/>
              </a:spcAft>
            </a:pPr>
            <a:r>
              <a:rPr lang="en-US" sz="2800" dirty="0">
                <a:solidFill>
                  <a:srgbClr val="1B9B91"/>
                </a:solidFill>
                <a:latin typeface="ADLaM Display" panose="02010000000000000000" pitchFamily="2" charset="0"/>
                <a:ea typeface="ADLaM Display" panose="02010000000000000000" pitchFamily="2" charset="0"/>
                <a:cs typeface="ADLaM Display" panose="02010000000000000000" pitchFamily="2" charset="0"/>
              </a:rPr>
              <a:t>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of what to report when and how, and who to test when and how</a:t>
            </a:r>
          </a:p>
        </p:txBody>
      </p:sp>
      <p:pic>
        <p:nvPicPr>
          <p:cNvPr id="8" name="Picture 7">
            <a:extLst>
              <a:ext uri="{FF2B5EF4-FFF2-40B4-BE49-F238E27FC236}">
                <a16:creationId xmlns:a16="http://schemas.microsoft.com/office/drawing/2014/main" id="{8EDDB28D-62FD-DFDD-6A03-79C54E8F9992}"/>
              </a:ext>
            </a:extLst>
          </p:cNvPr>
          <p:cNvPicPr>
            <a:picLocks noChangeAspect="1"/>
          </p:cNvPicPr>
          <p:nvPr/>
        </p:nvPicPr>
        <p:blipFill>
          <a:blip r:embed="rId4"/>
          <a:stretch>
            <a:fillRect/>
          </a:stretch>
        </p:blipFill>
        <p:spPr>
          <a:xfrm>
            <a:off x="2099610" y="4654623"/>
            <a:ext cx="3655548" cy="3545146"/>
          </a:xfrm>
          <a:prstGeom prst="rect">
            <a:avLst/>
          </a:prstGeom>
        </p:spPr>
      </p:pic>
      <p:sp>
        <p:nvSpPr>
          <p:cNvPr id="13" name="TextBox 12">
            <a:extLst>
              <a:ext uri="{FF2B5EF4-FFF2-40B4-BE49-F238E27FC236}">
                <a16:creationId xmlns:a16="http://schemas.microsoft.com/office/drawing/2014/main" id="{62DB5704-0897-80E5-33D4-8C2FFC28DA43}"/>
              </a:ext>
            </a:extLst>
          </p:cNvPr>
          <p:cNvSpPr txBox="1"/>
          <p:nvPr/>
        </p:nvSpPr>
        <p:spPr>
          <a:xfrm>
            <a:off x="6518046" y="7006575"/>
            <a:ext cx="9893028" cy="1261884"/>
          </a:xfrm>
          <a:prstGeom prst="rect">
            <a:avLst/>
          </a:prstGeom>
          <a:noFill/>
        </p:spPr>
        <p:txBody>
          <a:bodyPr wrap="square">
            <a:spAutoFit/>
          </a:bodyPr>
          <a:lstStyle/>
          <a:p>
            <a:pPr marL="457223" marR="0" lvl="0" indent="-457223" algn="l" defTabSz="914445" rtl="0" eaLnBrk="1" fontAlgn="auto" latinLnBrk="0" hangingPunct="1">
              <a:lnSpc>
                <a:spcPct val="100000"/>
              </a:lnSpc>
              <a:spcBef>
                <a:spcPts val="0"/>
              </a:spcBef>
              <a:spcAft>
                <a:spcPts val="2400"/>
              </a:spcAft>
              <a:buClrTx/>
              <a:buSzTx/>
              <a:buFontTx/>
              <a:buBlip>
                <a:blip r:embed="rId3"/>
              </a:buBlip>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Ongoing </a:t>
            </a:r>
            <a:r>
              <a:rPr kumimoji="0" lang="fr-FR"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sym typeface="Atkinson Hyperlegible Bold"/>
              </a:rPr>
              <a:t>cholera situation </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in their surveillance unit</a:t>
            </a:r>
          </a:p>
          <a:p>
            <a:pPr marL="457223" marR="0" lvl="0" indent="-457223" algn="l" defTabSz="914445" rtl="0" eaLnBrk="1" fontAlgn="auto" latinLnBrk="0" hangingPunct="1">
              <a:lnSpc>
                <a:spcPct val="100000"/>
              </a:lnSpc>
              <a:spcBef>
                <a:spcPts val="0"/>
              </a:spcBef>
              <a:spcAft>
                <a:spcPts val="1800"/>
              </a:spcAft>
              <a:buClrTx/>
              <a:buSzTx/>
              <a:buFontTx/>
              <a:buBlip>
                <a:blip r:embed="rId3"/>
              </a:buBlip>
              <a:tabLst/>
              <a:defRPr/>
            </a:pPr>
            <a:r>
              <a:rPr kumimoji="0" lang="fr-FR"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sym typeface="Atkinson Hyperlegible Bold"/>
              </a:rPr>
              <a:t>Applicable </a:t>
            </a:r>
            <a:r>
              <a:rPr kumimoji="0" lang="fr-FR" sz="2800" b="0" i="0" u="none" strike="noStrike" kern="1200" cap="none" spc="0" normalizeH="0" baseline="0" noProof="0" dirty="0" err="1">
                <a:ln>
                  <a:noFill/>
                </a:ln>
                <a:solidFill>
                  <a:srgbClr val="1B9B91"/>
                </a:solidFill>
                <a:effectLst/>
                <a:uLnTx/>
                <a:uFillTx/>
                <a:latin typeface="Atkinson Hyperlegible Bold" panose="020B0604020202020204" charset="0"/>
                <a:ea typeface="+mn-ea"/>
                <a:cs typeface="+mn-cs"/>
                <a:sym typeface="Atkinson Hyperlegible Bold"/>
              </a:rPr>
              <a:t>strategies</a:t>
            </a:r>
            <a:r>
              <a:rPr kumimoji="0" lang="fr-FR" sz="2800" b="0" i="0" u="none" strike="noStrike" kern="1200" cap="none" spc="0" normalizeH="0" baseline="0" noProof="0" dirty="0">
                <a:ln>
                  <a:noFill/>
                </a:ln>
                <a:solidFill>
                  <a:srgbClr val="1B9B91"/>
                </a:solidFill>
                <a:effectLst/>
                <a:uLnTx/>
                <a:uFillTx/>
                <a:latin typeface="Atkinson Hyperlegible Bold" panose="020B0604020202020204" charset="0"/>
                <a:ea typeface="+mn-ea"/>
                <a:cs typeface="+mn-cs"/>
                <a:sym typeface="Atkinson Hyperlegible Bold"/>
              </a:rPr>
              <a:t> </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for reporting and testing</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Slide Number Placeholder 1">
            <a:extLst>
              <a:ext uri="{FF2B5EF4-FFF2-40B4-BE49-F238E27FC236}">
                <a16:creationId xmlns:a16="http://schemas.microsoft.com/office/drawing/2014/main" id="{87A3FDA2-C69F-F6D8-77BE-F0B9651B4F08}"/>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15</a:t>
            </a:fld>
            <a:endParaRPr lang="en-US" sz="1200"/>
          </a:p>
        </p:txBody>
      </p:sp>
    </p:spTree>
    <p:extLst>
      <p:ext uri="{BB962C8B-B14F-4D97-AF65-F5344CB8AC3E}">
        <p14:creationId xmlns:p14="http://schemas.microsoft.com/office/powerpoint/2010/main" val="717825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1" y="-239947"/>
            <a:ext cx="9387842" cy="1695523"/>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defTabSz="914445">
              <a:defRPr/>
            </a:pPr>
            <a:endParaRPr lang="en-US">
              <a:solidFill>
                <a:prstClr val="black"/>
              </a:solidFill>
              <a:latin typeface="Calibri"/>
            </a:endParaRPr>
          </a:p>
        </p:txBody>
      </p:sp>
      <p:sp>
        <p:nvSpPr>
          <p:cNvPr id="10" name="TextBox 10"/>
          <p:cNvSpPr txBox="1"/>
          <p:nvPr/>
        </p:nvSpPr>
        <p:spPr>
          <a:xfrm>
            <a:off x="860205" y="589878"/>
            <a:ext cx="12816308" cy="549638"/>
          </a:xfrm>
          <a:prstGeom prst="rect">
            <a:avLst/>
          </a:prstGeom>
        </p:spPr>
        <p:txBody>
          <a:bodyPr wrap="square" lIns="0" tIns="0" rIns="0" bIns="0" rtlCol="0" anchor="t">
            <a:spAutoFit/>
          </a:bodyPr>
          <a:lstStyle/>
          <a:p>
            <a:pPr defTabSz="914445">
              <a:lnSpc>
                <a:spcPts val="4067"/>
              </a:lnSpc>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Capacity building</a:t>
            </a:r>
          </a:p>
        </p:txBody>
      </p:sp>
      <p:sp>
        <p:nvSpPr>
          <p:cNvPr id="2" name="Freeform 4">
            <a:extLst>
              <a:ext uri="{FF2B5EF4-FFF2-40B4-BE49-F238E27FC236}">
                <a16:creationId xmlns:a16="http://schemas.microsoft.com/office/drawing/2014/main" id="{CDB68640-2A04-2D6D-54D5-8B6397B73A50}"/>
              </a:ext>
            </a:extLst>
          </p:cNvPr>
          <p:cNvSpPr/>
          <p:nvPr/>
        </p:nvSpPr>
        <p:spPr>
          <a:xfrm>
            <a:off x="1764634" y="2333588"/>
            <a:ext cx="14758736" cy="1305566"/>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defTabSz="914445">
              <a:defRPr/>
            </a:pPr>
            <a:endParaRPr lang="en-US" sz="2599">
              <a:solidFill>
                <a:srgbClr val="37290F"/>
              </a:solidFill>
              <a:latin typeface="Atkinson Hyperlegible" panose="020B0604020202020204" charset="0"/>
            </a:endParaRPr>
          </a:p>
        </p:txBody>
      </p:sp>
      <p:sp>
        <p:nvSpPr>
          <p:cNvPr id="4" name="TextBox 3">
            <a:extLst>
              <a:ext uri="{FF2B5EF4-FFF2-40B4-BE49-F238E27FC236}">
                <a16:creationId xmlns:a16="http://schemas.microsoft.com/office/drawing/2014/main" id="{4D360672-FB34-664C-A6B2-FE02FE491A6A}"/>
              </a:ext>
            </a:extLst>
          </p:cNvPr>
          <p:cNvSpPr txBox="1"/>
          <p:nvPr/>
        </p:nvSpPr>
        <p:spPr>
          <a:xfrm>
            <a:off x="3473334" y="4201107"/>
            <a:ext cx="15145158" cy="1723549"/>
          </a:xfrm>
          <a:prstGeom prst="rect">
            <a:avLst/>
          </a:prstGeom>
          <a:noFill/>
        </p:spPr>
        <p:txBody>
          <a:bodyPr wrap="square" lIns="91440" tIns="45720" rIns="91440" bIns="45720" rtlCol="0" anchor="t">
            <a:spAutoFit/>
          </a:bodyPr>
          <a:lstStyle/>
          <a:p>
            <a:pPr marL="457223" indent="-457223" defTabSz="914445">
              <a:spcAft>
                <a:spcPts val="1200"/>
              </a:spcAft>
              <a:buBlip>
                <a:blip r:embed="rId3"/>
              </a:buBlip>
              <a:defRPr/>
            </a:pP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Health </a:t>
            </a: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facility</a:t>
            </a: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30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workers</a:t>
            </a:r>
            <a:r>
              <a:rPr lang="fr-FR"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&amp; </a:t>
            </a: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a:t>
            </a: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ommunity health workers / volunteers</a:t>
            </a:r>
          </a:p>
          <a:p>
            <a:pPr marL="914400" lvl="1" indent="-457200" defTabSz="914445">
              <a:spcAft>
                <a:spcPts val="1200"/>
              </a:spcAft>
              <a:buClr>
                <a:srgbClr val="009999"/>
              </a:buClr>
              <a:buFont typeface="Arial" panose="020B0604020202020204" pitchFamily="34" charset="0"/>
              <a:buChar char="•"/>
              <a:defRPr/>
            </a:pPr>
            <a:r>
              <a:rPr lang="fr-FR" sz="2800" dirty="0">
                <a:solidFill>
                  <a:srgbClr val="2A1720"/>
                </a:solidFill>
                <a:latin typeface="Atkinson Hyperlegible"/>
                <a:sym typeface="Atkinson Hyperlegible Bold"/>
              </a:rPr>
              <a:t>Are </a:t>
            </a:r>
            <a:r>
              <a:rPr lang="fr-FR" sz="2800" dirty="0" err="1">
                <a:solidFill>
                  <a:srgbClr val="2A1720"/>
                </a:solidFill>
                <a:latin typeface="Atkinson Hyperlegible"/>
                <a:sym typeface="Atkinson Hyperlegible Bold"/>
              </a:rPr>
              <a:t>trained</a:t>
            </a:r>
            <a:r>
              <a:rPr lang="fr-FR" sz="2800" dirty="0">
                <a:solidFill>
                  <a:srgbClr val="2A1720"/>
                </a:solidFill>
                <a:latin typeface="Atkinson Hyperlegible"/>
                <a:sym typeface="Atkinson Hyperlegible Bold"/>
              </a:rPr>
              <a:t> on </a:t>
            </a:r>
            <a:r>
              <a:rPr lang="fr-FR" sz="2800" dirty="0">
                <a:solidFill>
                  <a:srgbClr val="2A1720"/>
                </a:solidFill>
                <a:latin typeface="Atkinson Hyperlegible Bold" panose="020B0604020202020204" charset="0"/>
                <a:sym typeface="Atkinson Hyperlegible Bold"/>
              </a:rPr>
              <a:t>case </a:t>
            </a:r>
            <a:r>
              <a:rPr lang="fr-FR" sz="2800" dirty="0" err="1">
                <a:solidFill>
                  <a:srgbClr val="2A1720"/>
                </a:solidFill>
                <a:latin typeface="Atkinson Hyperlegible Bold" panose="020B0604020202020204" charset="0"/>
                <a:sym typeface="Atkinson Hyperlegible Bold"/>
              </a:rPr>
              <a:t>definitions</a:t>
            </a:r>
            <a:r>
              <a:rPr lang="fr-FR" sz="2800" dirty="0">
                <a:solidFill>
                  <a:srgbClr val="2A1720"/>
                </a:solidFill>
                <a:latin typeface="Atkinson Hyperlegible Bold" panose="020B0604020202020204" charset="0"/>
                <a:sym typeface="Atkinson Hyperlegible Bold"/>
              </a:rPr>
              <a:t> </a:t>
            </a:r>
            <a:r>
              <a:rPr lang="fr-FR" sz="2800" dirty="0">
                <a:solidFill>
                  <a:srgbClr val="2A1720"/>
                </a:solidFill>
                <a:latin typeface="Atkinson Hyperlegible"/>
                <a:sym typeface="Atkinson Hyperlegible Bold"/>
              </a:rPr>
              <a:t>and on </a:t>
            </a:r>
            <a:r>
              <a:rPr lang="fr-FR" sz="2800" dirty="0">
                <a:solidFill>
                  <a:srgbClr val="2A1720"/>
                </a:solidFill>
                <a:latin typeface="Atkinson Hyperlegible Bold" panose="020B0604020202020204" charset="0"/>
                <a:sym typeface="Atkinson Hyperlegible Bold"/>
              </a:rPr>
              <a:t>how to report</a:t>
            </a:r>
          </a:p>
          <a:p>
            <a:pPr marL="914400" lvl="1" indent="-457200" defTabSz="914445">
              <a:spcAft>
                <a:spcPts val="1200"/>
              </a:spcAft>
              <a:buClr>
                <a:srgbClr val="009999"/>
              </a:buClr>
              <a:buFont typeface="Arial" panose="020B0604020202020204" pitchFamily="34" charset="0"/>
              <a:buChar char="•"/>
              <a:defRPr/>
            </a:pPr>
            <a:r>
              <a:rPr lang="fr-FR" sz="2800" dirty="0">
                <a:solidFill>
                  <a:srgbClr val="2A1720"/>
                </a:solidFill>
                <a:latin typeface="Atkinson Hyperlegible"/>
                <a:sym typeface="Atkinson Hyperlegible Bold"/>
              </a:rPr>
              <a:t>Have </a:t>
            </a:r>
            <a:r>
              <a:rPr lang="fr-FR" sz="2800" dirty="0">
                <a:solidFill>
                  <a:srgbClr val="2A1720"/>
                </a:solidFill>
                <a:latin typeface="Atkinson Hyperlegible Bold" panose="020B0604020202020204" charset="0"/>
                <a:sym typeface="Atkinson Hyperlegible Bold"/>
              </a:rPr>
              <a:t>reporting </a:t>
            </a:r>
            <a:r>
              <a:rPr lang="fr-FR" sz="2800" dirty="0" err="1">
                <a:solidFill>
                  <a:srgbClr val="2A1720"/>
                </a:solidFill>
                <a:latin typeface="Atkinson Hyperlegible Bold" panose="020B0604020202020204" charset="0"/>
                <a:sym typeface="Atkinson Hyperlegible Bold"/>
              </a:rPr>
              <a:t>tools</a:t>
            </a:r>
            <a:r>
              <a:rPr lang="fr-FR" sz="2800" dirty="0">
                <a:solidFill>
                  <a:srgbClr val="2A1720"/>
                </a:solidFill>
                <a:latin typeface="Atkinson Hyperlegible Bold" panose="020B0604020202020204" charset="0"/>
                <a:sym typeface="Atkinson Hyperlegible Bold"/>
              </a:rPr>
              <a:t> </a:t>
            </a:r>
            <a:r>
              <a:rPr lang="fr-FR" sz="2800" dirty="0">
                <a:solidFill>
                  <a:srgbClr val="2A1720"/>
                </a:solidFill>
                <a:latin typeface="Atkinson Hyperlegible"/>
                <a:sym typeface="Atkinson Hyperlegible Bold"/>
              </a:rPr>
              <a:t>and are </a:t>
            </a:r>
            <a:r>
              <a:rPr lang="fr-FR" sz="2800" dirty="0" err="1">
                <a:solidFill>
                  <a:srgbClr val="2A1720"/>
                </a:solidFill>
                <a:latin typeface="Atkinson Hyperlegible"/>
                <a:sym typeface="Atkinson Hyperlegible Bold"/>
              </a:rPr>
              <a:t>trained</a:t>
            </a:r>
            <a:r>
              <a:rPr lang="fr-FR" sz="2800" dirty="0">
                <a:solidFill>
                  <a:srgbClr val="2A1720"/>
                </a:solidFill>
                <a:latin typeface="Atkinson Hyperlegible"/>
                <a:sym typeface="Atkinson Hyperlegible Bold"/>
              </a:rPr>
              <a:t> to use </a:t>
            </a:r>
            <a:r>
              <a:rPr lang="fr-FR" sz="2800" dirty="0" err="1">
                <a:solidFill>
                  <a:srgbClr val="2A1720"/>
                </a:solidFill>
                <a:latin typeface="Atkinson Hyperlegible"/>
                <a:sym typeface="Atkinson Hyperlegible Bold"/>
              </a:rPr>
              <a:t>them</a:t>
            </a:r>
            <a:endParaRPr lang="fr-FR" sz="2800" dirty="0">
              <a:solidFill>
                <a:srgbClr val="2A1720"/>
              </a:solidFill>
              <a:latin typeface="Atkinson Hyperlegible"/>
              <a:sym typeface="Atkinson Hyperlegible Bold"/>
            </a:endParaRPr>
          </a:p>
        </p:txBody>
      </p:sp>
      <p:sp>
        <p:nvSpPr>
          <p:cNvPr id="18" name="TextBox 17">
            <a:extLst>
              <a:ext uri="{FF2B5EF4-FFF2-40B4-BE49-F238E27FC236}">
                <a16:creationId xmlns:a16="http://schemas.microsoft.com/office/drawing/2014/main" id="{0148A727-8A7A-4CE7-DCED-BA5065E4DBBE}"/>
              </a:ext>
            </a:extLst>
          </p:cNvPr>
          <p:cNvSpPr txBox="1"/>
          <p:nvPr/>
        </p:nvSpPr>
        <p:spPr>
          <a:xfrm>
            <a:off x="1878777" y="2470845"/>
            <a:ext cx="14530446" cy="1031051"/>
          </a:xfrm>
          <a:prstGeom prst="rect">
            <a:avLst/>
          </a:prstGeom>
          <a:noFill/>
        </p:spPr>
        <p:txBody>
          <a:bodyPr wrap="square" rtlCol="0">
            <a:spAutoFit/>
          </a:bodyPr>
          <a:lstStyle/>
          <a:p>
            <a:pPr algn="ctr" defTabSz="914445">
              <a:spcAft>
                <a:spcPts val="600"/>
              </a:spcAft>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Health </a:t>
            </a:r>
            <a:r>
              <a:rPr lang="fr-FR"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authorities</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ensure that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all reporting sites and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laboratories</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are in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capacity</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p>
          <a:p>
            <a:pPr algn="ctr" defTabSz="914445"/>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to </a:t>
            </a:r>
            <a:r>
              <a:rPr lang="fr-FR"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implement</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reporting and testing </a:t>
            </a:r>
            <a:r>
              <a:rPr lang="fr-FR"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according</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to applicable </a:t>
            </a:r>
            <a:r>
              <a:rPr lang="fr-FR"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strategies</a:t>
            </a:r>
            <a:endPar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pic>
        <p:nvPicPr>
          <p:cNvPr id="6" name="Picture 5">
            <a:extLst>
              <a:ext uri="{FF2B5EF4-FFF2-40B4-BE49-F238E27FC236}">
                <a16:creationId xmlns:a16="http://schemas.microsoft.com/office/drawing/2014/main" id="{465EFC99-147C-F2A6-3489-0068B5DE0D49}"/>
              </a:ext>
            </a:extLst>
          </p:cNvPr>
          <p:cNvPicPr>
            <a:picLocks noChangeAspect="1"/>
          </p:cNvPicPr>
          <p:nvPr/>
        </p:nvPicPr>
        <p:blipFill>
          <a:blip r:embed="rId4"/>
          <a:stretch>
            <a:fillRect/>
          </a:stretch>
        </p:blipFill>
        <p:spPr>
          <a:xfrm>
            <a:off x="99672" y="5020185"/>
            <a:ext cx="3329924" cy="3032039"/>
          </a:xfrm>
          <a:prstGeom prst="rect">
            <a:avLst/>
          </a:prstGeom>
        </p:spPr>
      </p:pic>
      <p:sp>
        <p:nvSpPr>
          <p:cNvPr id="9" name="TextBox 8">
            <a:extLst>
              <a:ext uri="{FF2B5EF4-FFF2-40B4-BE49-F238E27FC236}">
                <a16:creationId xmlns:a16="http://schemas.microsoft.com/office/drawing/2014/main" id="{D05CDDE8-F4CF-ED93-063C-89D64CEF8C65}"/>
              </a:ext>
            </a:extLst>
          </p:cNvPr>
          <p:cNvSpPr txBox="1"/>
          <p:nvPr/>
        </p:nvSpPr>
        <p:spPr>
          <a:xfrm>
            <a:off x="3485980" y="6328675"/>
            <a:ext cx="15231537" cy="1723549"/>
          </a:xfrm>
          <a:prstGeom prst="rect">
            <a:avLst/>
          </a:prstGeom>
          <a:noFill/>
        </p:spPr>
        <p:txBody>
          <a:bodyPr wrap="square">
            <a:spAutoFit/>
          </a:bodyPr>
          <a:lstStyle/>
          <a:p>
            <a:pPr marL="457223" marR="0" lvl="0" indent="-457223" algn="l" defTabSz="914445" rtl="0" eaLnBrk="1" fontAlgn="auto" latinLnBrk="0" hangingPunct="1">
              <a:lnSpc>
                <a:spcPct val="100000"/>
              </a:lnSpc>
              <a:spcBef>
                <a:spcPts val="0"/>
              </a:spcBef>
              <a:spcAft>
                <a:spcPts val="1200"/>
              </a:spcAft>
              <a:buClrTx/>
              <a:buSzTx/>
              <a:buFontTx/>
              <a:buBlip>
                <a:blip r:embed="rId3"/>
              </a:buBlip>
              <a:tabLst/>
              <a:defRPr/>
            </a:pPr>
            <a:r>
              <a:rPr kumimoji="0" lang="fr-FR"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Health </a:t>
            </a:r>
            <a:r>
              <a:rPr kumimoji="0" lang="fr-FR" sz="30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facility</a:t>
            </a:r>
            <a:r>
              <a:rPr kumimoji="0" lang="fr-FR"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kumimoji="0" lang="fr-FR" sz="30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workers</a:t>
            </a:r>
            <a:endParaRPr kumimoji="0" lang="fr-FR"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a:p>
            <a:pPr marL="914400" lvl="1" indent="-457200" defTabSz="914445">
              <a:spcAft>
                <a:spcPts val="1200"/>
              </a:spcAft>
              <a:buClr>
                <a:srgbClr val="009999"/>
              </a:buClr>
              <a:buFont typeface="Arial" panose="020B0604020202020204" pitchFamily="34" charset="0"/>
              <a:buChar char="•"/>
              <a:defRPr/>
            </a:pP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Are </a:t>
            </a:r>
            <a:r>
              <a:rPr kumimoji="0" lang="fr-FR" sz="2599"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trained</a:t>
            </a: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and have supplies to </a:t>
            </a:r>
            <a:r>
              <a:rPr lang="fr-FR" sz="2800" dirty="0" err="1">
                <a:solidFill>
                  <a:srgbClr val="2A1720"/>
                </a:solidFill>
                <a:latin typeface="Atkinson Hyperlegible Bold" panose="020B0604020202020204" charset="0"/>
                <a:sym typeface="Atkinson Hyperlegible Bold"/>
              </a:rPr>
              <a:t>perform</a:t>
            </a:r>
            <a:r>
              <a:rPr lang="fr-FR" sz="2800" dirty="0">
                <a:solidFill>
                  <a:srgbClr val="2A1720"/>
                </a:solidFill>
                <a:latin typeface="Atkinson Hyperlegible Bold" panose="020B0604020202020204" charset="0"/>
                <a:sym typeface="Atkinson Hyperlegible Bold"/>
              </a:rPr>
              <a:t> </a:t>
            </a:r>
            <a:r>
              <a:rPr lang="fr-FR" sz="2800" dirty="0" err="1">
                <a:solidFill>
                  <a:srgbClr val="2A1720"/>
                </a:solidFill>
                <a:latin typeface="Atkinson Hyperlegible Bold" panose="020B0604020202020204" charset="0"/>
                <a:sym typeface="Atkinson Hyperlegible Bold"/>
              </a:rPr>
              <a:t>RDTs</a:t>
            </a:r>
            <a:r>
              <a:rPr lang="fr-FR" sz="2800" dirty="0">
                <a:solidFill>
                  <a:srgbClr val="2A1720"/>
                </a:solidFill>
                <a:latin typeface="Atkinson Hyperlegible Bold" panose="020B0604020202020204" charset="0"/>
                <a:sym typeface="Atkinson Hyperlegible Bold"/>
              </a:rPr>
              <a:t> </a:t>
            </a: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(if applicable) </a:t>
            </a:r>
          </a:p>
          <a:p>
            <a:pPr marL="914400" lvl="1" indent="-457200" defTabSz="914445">
              <a:spcAft>
                <a:spcPts val="1200"/>
              </a:spcAft>
              <a:buClr>
                <a:srgbClr val="009999"/>
              </a:buClr>
              <a:buFont typeface="Arial" panose="020B0604020202020204" pitchFamily="34" charset="0"/>
              <a:buChar char="•"/>
              <a:defRPr/>
            </a:pP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Are </a:t>
            </a:r>
            <a:r>
              <a:rPr kumimoji="0" lang="fr-FR" sz="2599"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trained</a:t>
            </a: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and have supplies to </a:t>
            </a:r>
            <a:r>
              <a:rPr lang="fr-FR" sz="2800" dirty="0" err="1">
                <a:solidFill>
                  <a:srgbClr val="2A1720"/>
                </a:solidFill>
                <a:latin typeface="Atkinson Hyperlegible Bold" panose="020B0604020202020204" charset="0"/>
                <a:sym typeface="Atkinson Hyperlegible Bold"/>
              </a:rPr>
              <a:t>collect</a:t>
            </a:r>
            <a:r>
              <a:rPr lang="fr-FR" sz="2800" dirty="0">
                <a:solidFill>
                  <a:srgbClr val="2A1720"/>
                </a:solidFill>
                <a:latin typeface="Atkinson Hyperlegible Bold" panose="020B0604020202020204" charset="0"/>
                <a:sym typeface="Atkinson Hyperlegible Bold"/>
              </a:rPr>
              <a:t> and </a:t>
            </a:r>
            <a:r>
              <a:rPr lang="fr-FR" sz="2800" dirty="0" err="1">
                <a:solidFill>
                  <a:srgbClr val="2A1720"/>
                </a:solidFill>
                <a:latin typeface="Atkinson Hyperlegible Bold" panose="020B0604020202020204" charset="0"/>
                <a:sym typeface="Atkinson Hyperlegible Bold"/>
              </a:rPr>
              <a:t>send</a:t>
            </a:r>
            <a:r>
              <a:rPr lang="fr-FR" sz="2800" dirty="0">
                <a:solidFill>
                  <a:srgbClr val="2A1720"/>
                </a:solidFill>
                <a:latin typeface="Atkinson Hyperlegible Bold" panose="020B0604020202020204" charset="0"/>
                <a:sym typeface="Atkinson Hyperlegible Bold"/>
              </a:rPr>
              <a:t> samples </a:t>
            </a: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for laboratory testing </a:t>
            </a:r>
          </a:p>
        </p:txBody>
      </p:sp>
      <p:sp>
        <p:nvSpPr>
          <p:cNvPr id="11" name="TextBox 10">
            <a:extLst>
              <a:ext uri="{FF2B5EF4-FFF2-40B4-BE49-F238E27FC236}">
                <a16:creationId xmlns:a16="http://schemas.microsoft.com/office/drawing/2014/main" id="{9CFB2C49-FFF7-FE22-E70A-1D1247081FB1}"/>
              </a:ext>
            </a:extLst>
          </p:cNvPr>
          <p:cNvSpPr txBox="1"/>
          <p:nvPr/>
        </p:nvSpPr>
        <p:spPr>
          <a:xfrm>
            <a:off x="3485980" y="8341094"/>
            <a:ext cx="14024491" cy="2154436"/>
          </a:xfrm>
          <a:prstGeom prst="rect">
            <a:avLst/>
          </a:prstGeom>
          <a:noFill/>
        </p:spPr>
        <p:txBody>
          <a:bodyPr wrap="square" rtlCol="0">
            <a:spAutoFit/>
          </a:bodyPr>
          <a:lstStyle/>
          <a:p>
            <a:pPr marL="457223" marR="0" lvl="0" indent="-457223" algn="l" defTabSz="914445" rtl="0" eaLnBrk="1" fontAlgn="auto" latinLnBrk="0" hangingPunct="1">
              <a:lnSpc>
                <a:spcPct val="100000"/>
              </a:lnSpc>
              <a:spcBef>
                <a:spcPts val="0"/>
              </a:spcBef>
              <a:spcAft>
                <a:spcPts val="1200"/>
              </a:spcAft>
              <a:buClrTx/>
              <a:buSzTx/>
              <a:buFontTx/>
              <a:buBlip>
                <a:blip r:embed="rId3"/>
              </a:buBlip>
              <a:tabLst/>
              <a:defRPr/>
            </a:pPr>
            <a:r>
              <a:rPr kumimoji="0" lang="fr-FR" sz="30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Laboratories</a:t>
            </a:r>
            <a:endParaRPr kumimoji="0" lang="fr-FR"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a:p>
            <a:pPr marL="914400" lvl="1" indent="-457200" defTabSz="914445">
              <a:spcAft>
                <a:spcPts val="1200"/>
              </a:spcAft>
              <a:buClr>
                <a:srgbClr val="009999"/>
              </a:buClr>
              <a:buFont typeface="Arial" panose="020B0604020202020204" pitchFamily="34" charset="0"/>
              <a:buChar char="•"/>
              <a:defRPr/>
            </a:pP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Are </a:t>
            </a:r>
            <a:r>
              <a:rPr kumimoji="0" lang="fr-FR" sz="2599"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trained</a:t>
            </a: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and have supplies and </a:t>
            </a:r>
            <a:r>
              <a:rPr kumimoji="0" lang="fr-FR" sz="2599"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reagents</a:t>
            </a: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to </a:t>
            </a:r>
            <a:r>
              <a:rPr lang="fr-FR" sz="2800" dirty="0" err="1">
                <a:solidFill>
                  <a:srgbClr val="2A1720"/>
                </a:solidFill>
                <a:latin typeface="Atkinson Hyperlegible Bold" panose="020B0604020202020204" charset="0"/>
                <a:sym typeface="Atkinson Hyperlegible Bold"/>
              </a:rPr>
              <a:t>perform</a:t>
            </a:r>
            <a:r>
              <a:rPr lang="fr-FR" sz="2800" dirty="0">
                <a:solidFill>
                  <a:srgbClr val="2A1720"/>
                </a:solidFill>
                <a:latin typeface="Atkinson Hyperlegible Bold" panose="020B0604020202020204" charset="0"/>
                <a:sym typeface="Atkinson Hyperlegible Bold"/>
              </a:rPr>
              <a:t> testing </a:t>
            </a: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for cholera </a:t>
            </a:r>
          </a:p>
          <a:p>
            <a:pPr marL="914400" lvl="1" indent="-457200" defTabSz="914445">
              <a:spcAft>
                <a:spcPts val="1200"/>
              </a:spcAft>
              <a:buClr>
                <a:srgbClr val="009999"/>
              </a:buClr>
              <a:buFont typeface="Arial" panose="020B0604020202020204" pitchFamily="34" charset="0"/>
              <a:buChar char="•"/>
              <a:defRPr/>
            </a:pP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Are </a:t>
            </a:r>
            <a:r>
              <a:rPr kumimoji="0" lang="fr-FR" sz="2599"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trained</a:t>
            </a:r>
            <a:r>
              <a:rPr kumimoji="0" lang="fr-FR" sz="2599"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on how to </a:t>
            </a:r>
            <a:r>
              <a:rPr lang="fr-FR" sz="2800" dirty="0">
                <a:solidFill>
                  <a:srgbClr val="2A1720"/>
                </a:solidFill>
                <a:latin typeface="Atkinson Hyperlegible Bold" panose="020B0604020202020204" charset="0"/>
                <a:sym typeface="Atkinson Hyperlegible Bold"/>
              </a:rPr>
              <a:t>report </a:t>
            </a:r>
            <a:r>
              <a:rPr lang="fr-FR" sz="2800" dirty="0" err="1">
                <a:solidFill>
                  <a:srgbClr val="2A1720"/>
                </a:solidFill>
                <a:latin typeface="Atkinson Hyperlegible Bold" panose="020B0604020202020204" charset="0"/>
                <a:sym typeface="Atkinson Hyperlegible Bold"/>
              </a:rPr>
              <a:t>results</a:t>
            </a:r>
            <a:endParaRPr lang="fr-FR" sz="2800" dirty="0">
              <a:solidFill>
                <a:srgbClr val="2A1720"/>
              </a:solidFill>
              <a:latin typeface="Atkinson Hyperlegible Bold" panose="020B0604020202020204" charset="0"/>
            </a:endParaRPr>
          </a:p>
          <a:p>
            <a:endParaRPr lang="en-US" dirty="0"/>
          </a:p>
        </p:txBody>
      </p:sp>
      <p:sp>
        <p:nvSpPr>
          <p:cNvPr id="5" name="Slide Number Placeholder 4">
            <a:extLst>
              <a:ext uri="{FF2B5EF4-FFF2-40B4-BE49-F238E27FC236}">
                <a16:creationId xmlns:a16="http://schemas.microsoft.com/office/drawing/2014/main" id="{9CAE8810-BB9F-397B-E2F1-DD5E444A2A3C}"/>
              </a:ext>
            </a:extLst>
          </p:cNvPr>
          <p:cNvSpPr>
            <a:spLocks noGrp="1"/>
          </p:cNvSpPr>
          <p:nvPr>
            <p:ph type="sldNum" sz="quarter" idx="12"/>
          </p:nvPr>
        </p:nvSpPr>
        <p:spPr>
          <a:xfrm>
            <a:off x="15456570" y="9644299"/>
            <a:ext cx="2133600" cy="365125"/>
          </a:xfrm>
        </p:spPr>
        <p:txBody>
          <a:bodyPr/>
          <a:lstStyle/>
          <a:p>
            <a:fld id="{B6F15528-21DE-4FAA-801E-634DDDAF4B2B}" type="slidenum">
              <a:rPr lang="en-US" smtClean="0"/>
              <a:pPr/>
              <a:t>16</a:t>
            </a:fld>
            <a:endParaRPr lang="en-US" dirty="0"/>
          </a:p>
        </p:txBody>
      </p:sp>
    </p:spTree>
    <p:extLst>
      <p:ext uri="{BB962C8B-B14F-4D97-AF65-F5344CB8AC3E}">
        <p14:creationId xmlns:p14="http://schemas.microsoft.com/office/powerpoint/2010/main" val="1380258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9680643"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defTabSz="914445">
              <a:defRPr/>
            </a:pPr>
            <a:endParaRPr lang="en-US">
              <a:solidFill>
                <a:prstClr val="black"/>
              </a:solidFill>
              <a:latin typeface="Calibri"/>
            </a:endParaRPr>
          </a:p>
        </p:txBody>
      </p:sp>
      <p:sp>
        <p:nvSpPr>
          <p:cNvPr id="10" name="TextBox 10"/>
          <p:cNvSpPr txBox="1"/>
          <p:nvPr/>
        </p:nvSpPr>
        <p:spPr>
          <a:xfrm>
            <a:off x="883650" y="581655"/>
            <a:ext cx="12556878" cy="549638"/>
          </a:xfrm>
          <a:prstGeom prst="rect">
            <a:avLst/>
          </a:prstGeom>
        </p:spPr>
        <p:txBody>
          <a:bodyPr wrap="square" lIns="0" tIns="0" rIns="0" bIns="0" rtlCol="0" anchor="t">
            <a:spAutoFit/>
          </a:bodyPr>
          <a:lstStyle/>
          <a:p>
            <a:pPr defTabSz="914445">
              <a:lnSpc>
                <a:spcPts val="4067"/>
              </a:lnSpc>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Monitoring</a:t>
            </a:r>
          </a:p>
        </p:txBody>
      </p:sp>
      <p:sp>
        <p:nvSpPr>
          <p:cNvPr id="2" name="Freeform 4">
            <a:extLst>
              <a:ext uri="{FF2B5EF4-FFF2-40B4-BE49-F238E27FC236}">
                <a16:creationId xmlns:a16="http://schemas.microsoft.com/office/drawing/2014/main" id="{CA5845D1-03E9-E245-C38C-BACA4B8BF7F0}"/>
              </a:ext>
            </a:extLst>
          </p:cNvPr>
          <p:cNvSpPr/>
          <p:nvPr/>
        </p:nvSpPr>
        <p:spPr>
          <a:xfrm>
            <a:off x="1314475" y="2328950"/>
            <a:ext cx="15533831" cy="1374370"/>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defTabSz="914445">
              <a:defRPr/>
            </a:pPr>
            <a:endParaRPr lang="en-US" sz="2599">
              <a:solidFill>
                <a:srgbClr val="37290F"/>
              </a:solidFill>
              <a:latin typeface="Atkinson Hyperlegible" panose="020B0604020202020204" charset="0"/>
            </a:endParaRPr>
          </a:p>
        </p:txBody>
      </p:sp>
      <p:sp>
        <p:nvSpPr>
          <p:cNvPr id="4" name="TextBox 3">
            <a:extLst>
              <a:ext uri="{FF2B5EF4-FFF2-40B4-BE49-F238E27FC236}">
                <a16:creationId xmlns:a16="http://schemas.microsoft.com/office/drawing/2014/main" id="{C42CFC36-7E57-4F2A-D2B5-709E0B31E800}"/>
              </a:ext>
            </a:extLst>
          </p:cNvPr>
          <p:cNvSpPr txBox="1"/>
          <p:nvPr/>
        </p:nvSpPr>
        <p:spPr>
          <a:xfrm>
            <a:off x="1109221" y="2466842"/>
            <a:ext cx="15739085" cy="1031051"/>
          </a:xfrm>
          <a:prstGeom prst="rect">
            <a:avLst/>
          </a:prstGeom>
          <a:noFill/>
        </p:spPr>
        <p:txBody>
          <a:bodyPr wrap="square" rtlCol="0">
            <a:spAutoFit/>
          </a:bodyPr>
          <a:lstStyle/>
          <a:p>
            <a:pPr algn="ctr" defTabSz="914445">
              <a:spcAft>
                <a:spcPts val="600"/>
              </a:spcAft>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Health </a:t>
            </a:r>
            <a:r>
              <a:rPr lang="fr-FR"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authorities</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monitor on a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weekly</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basis </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that reporting and testing are</a:t>
            </a:r>
          </a:p>
          <a:p>
            <a:pPr algn="ctr" defTabSz="914445"/>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implemented</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according</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to applicable </a:t>
            </a:r>
            <a:r>
              <a:rPr lang="fr-FR"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strategies</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and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take</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supportive</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measures</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as </a:t>
            </a:r>
            <a:r>
              <a:rPr lang="fr-FR"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needed</a:t>
            </a:r>
            <a:endPar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2554F859-6A4B-1418-3FEB-AD73BC2BEF62}"/>
              </a:ext>
            </a:extLst>
          </p:cNvPr>
          <p:cNvSpPr txBox="1"/>
          <p:nvPr/>
        </p:nvSpPr>
        <p:spPr>
          <a:xfrm>
            <a:off x="4975093" y="4545033"/>
            <a:ext cx="12916667" cy="1800493"/>
          </a:xfrm>
          <a:prstGeom prst="rect">
            <a:avLst/>
          </a:prstGeom>
          <a:noFill/>
        </p:spPr>
        <p:txBody>
          <a:bodyPr wrap="square" lIns="137160" tIns="68580" rIns="137160" bIns="68580" rtlCol="0" anchor="t">
            <a:spAutoFit/>
          </a:bodyPr>
          <a:lstStyle/>
          <a:p>
            <a:pPr marL="514350" indent="-514350" defTabSz="1371600">
              <a:spcAft>
                <a:spcPts val="1200"/>
              </a:spcAft>
              <a:buClr>
                <a:srgbClr val="119C94"/>
              </a:buClr>
              <a:buSzPct val="100000"/>
              <a:buBlip>
                <a:blip r:embed="rId3"/>
              </a:buBlip>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Monitoring of performance indicators </a:t>
            </a:r>
          </a:p>
          <a:p>
            <a:pPr marL="1371600" lvl="2" indent="-457200" defTabSz="1371600">
              <a:spcAft>
                <a:spcPts val="1200"/>
              </a:spcAft>
              <a:buClr>
                <a:srgbClr val="119C94"/>
              </a:buClr>
              <a:buSzPct val="100000"/>
              <a:buFont typeface="Arial" panose="020B0604020202020204" pitchFamily="34" charset="0"/>
              <a:buChar char="•"/>
              <a:defRPr/>
            </a:pPr>
            <a:r>
              <a:rPr lang="en-US" sz="2800" dirty="0">
                <a:solidFill>
                  <a:srgbClr val="414142"/>
                </a:solidFill>
                <a:latin typeface="Atkinson Hyperlegible" panose="020B0604020202020204" charset="0"/>
              </a:rPr>
              <a:t>Completeness and timeliness of </a:t>
            </a:r>
            <a:r>
              <a:rPr lang="en-US" sz="2800" dirty="0">
                <a:solidFill>
                  <a:srgbClr val="414142"/>
                </a:solidFill>
                <a:latin typeface="Atkinson Hyperlegible Bold" panose="020B0604020202020204" charset="0"/>
              </a:rPr>
              <a:t>reporting</a:t>
            </a:r>
          </a:p>
          <a:p>
            <a:pPr marL="1371600" lvl="2" indent="-457200" defTabSz="1371600">
              <a:spcAft>
                <a:spcPts val="1200"/>
              </a:spcAft>
              <a:buClr>
                <a:srgbClr val="119C94"/>
              </a:buClr>
              <a:buSzPct val="100000"/>
              <a:buFont typeface="Arial" panose="020B0604020202020204" pitchFamily="34" charset="0"/>
              <a:buChar char="•"/>
              <a:defRPr/>
            </a:pPr>
            <a:r>
              <a:rPr lang="en-US" sz="2800" dirty="0">
                <a:solidFill>
                  <a:srgbClr val="414142"/>
                </a:solidFill>
                <a:latin typeface="Atkinson Hyperlegible" panose="020B0604020202020204" charset="0"/>
              </a:rPr>
              <a:t>Adherence to </a:t>
            </a:r>
            <a:r>
              <a:rPr lang="en-US" sz="2800" dirty="0">
                <a:solidFill>
                  <a:srgbClr val="414142"/>
                </a:solidFill>
                <a:latin typeface="Atkinson Hyperlegible Bold" panose="020B0604020202020204" charset="0"/>
              </a:rPr>
              <a:t>testing</a:t>
            </a:r>
            <a:r>
              <a:rPr lang="en-US" sz="2800" dirty="0">
                <a:solidFill>
                  <a:srgbClr val="414142"/>
                </a:solidFill>
                <a:latin typeface="Atkinson Hyperlegible" panose="020B0604020202020204" charset="0"/>
              </a:rPr>
              <a:t> strategies</a:t>
            </a:r>
            <a:endParaRPr lang="en-US" sz="2800" dirty="0">
              <a:solidFill>
                <a:srgbClr val="414142"/>
              </a:solidFill>
              <a:latin typeface="Tw Cen MT" panose="020B0602020104020603"/>
            </a:endParaRPr>
          </a:p>
        </p:txBody>
      </p:sp>
      <p:pic>
        <p:nvPicPr>
          <p:cNvPr id="8" name="Picture 7">
            <a:extLst>
              <a:ext uri="{FF2B5EF4-FFF2-40B4-BE49-F238E27FC236}">
                <a16:creationId xmlns:a16="http://schemas.microsoft.com/office/drawing/2014/main" id="{48093A8E-064A-EFCD-0ABA-D39EFC0E98D7}"/>
              </a:ext>
            </a:extLst>
          </p:cNvPr>
          <p:cNvPicPr>
            <a:picLocks noChangeAspect="1"/>
          </p:cNvPicPr>
          <p:nvPr/>
        </p:nvPicPr>
        <p:blipFill>
          <a:blip r:embed="rId4"/>
          <a:stretch>
            <a:fillRect/>
          </a:stretch>
        </p:blipFill>
        <p:spPr>
          <a:xfrm>
            <a:off x="1020638" y="4682600"/>
            <a:ext cx="3954455" cy="3625970"/>
          </a:xfrm>
          <a:prstGeom prst="rect">
            <a:avLst/>
          </a:prstGeom>
        </p:spPr>
      </p:pic>
      <p:sp>
        <p:nvSpPr>
          <p:cNvPr id="13" name="TextBox 12">
            <a:extLst>
              <a:ext uri="{FF2B5EF4-FFF2-40B4-BE49-F238E27FC236}">
                <a16:creationId xmlns:a16="http://schemas.microsoft.com/office/drawing/2014/main" id="{3F928D7D-6C24-7686-0A47-51B29E3FED87}"/>
              </a:ext>
            </a:extLst>
          </p:cNvPr>
          <p:cNvSpPr txBox="1"/>
          <p:nvPr/>
        </p:nvSpPr>
        <p:spPr>
          <a:xfrm>
            <a:off x="5082097" y="6942995"/>
            <a:ext cx="12702658" cy="1754326"/>
          </a:xfrm>
          <a:prstGeom prst="rect">
            <a:avLst/>
          </a:prstGeom>
          <a:noFill/>
        </p:spPr>
        <p:txBody>
          <a:bodyPr wrap="square">
            <a:spAutoFit/>
          </a:bodyPr>
          <a:lstStyle/>
          <a:p>
            <a:pPr marL="514350" marR="0" lvl="0" indent="-514350" defTabSz="1371600" fontAlgn="auto">
              <a:lnSpc>
                <a:spcPct val="100000"/>
              </a:lnSpc>
              <a:spcBef>
                <a:spcPts val="0"/>
              </a:spcBef>
              <a:spcAft>
                <a:spcPts val="1200"/>
              </a:spcAft>
              <a:buClr>
                <a:srgbClr val="119C94"/>
              </a:buClr>
              <a:buSzPct val="100000"/>
              <a:buBlip>
                <a:blip r:embed="rId3"/>
              </a:buBlip>
              <a:tabLst/>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Feedback and recommendations</a:t>
            </a:r>
          </a:p>
          <a:p>
            <a:pPr marL="1371600" lvl="2" indent="-457200" defTabSz="1371600">
              <a:spcAft>
                <a:spcPts val="1200"/>
              </a:spcAft>
              <a:buClr>
                <a:srgbClr val="119C94"/>
              </a:buClr>
              <a:buSzPct val="100000"/>
              <a:buFont typeface="Arial" panose="020B0604020202020204" pitchFamily="34" charset="0"/>
              <a:buChar char="•"/>
              <a:defRPr/>
            </a:pPr>
            <a:r>
              <a:rPr lang="en-US" sz="2800" dirty="0">
                <a:solidFill>
                  <a:srgbClr val="414142"/>
                </a:solidFill>
                <a:latin typeface="Atkinson Hyperlegible" panose="020B0604020202020204" charset="0"/>
              </a:rPr>
              <a:t>Reporting sites and laboratories receive </a:t>
            </a:r>
            <a:r>
              <a:rPr lang="en-US" sz="2800" dirty="0">
                <a:solidFill>
                  <a:srgbClr val="414142"/>
                </a:solidFill>
                <a:latin typeface="Atkinson Hyperlegible Bold" panose="020B0604020202020204" charset="0"/>
              </a:rPr>
              <a:t>feedback</a:t>
            </a:r>
          </a:p>
          <a:p>
            <a:pPr marL="1371600" lvl="2" indent="-457200" defTabSz="1371600">
              <a:spcAft>
                <a:spcPts val="1200"/>
              </a:spcAft>
              <a:buClr>
                <a:srgbClr val="119C94"/>
              </a:buClr>
              <a:buSzPct val="100000"/>
              <a:buFont typeface="Arial" panose="020B0604020202020204" pitchFamily="34" charset="0"/>
              <a:buChar char="•"/>
              <a:defRPr/>
            </a:pPr>
            <a:r>
              <a:rPr lang="en-US" sz="2800" dirty="0">
                <a:solidFill>
                  <a:srgbClr val="414142"/>
                </a:solidFill>
                <a:latin typeface="Atkinson Hyperlegible Bold" panose="020B0604020202020204" charset="0"/>
              </a:rPr>
              <a:t>Recommendations/support </a:t>
            </a:r>
            <a:r>
              <a:rPr lang="en-US" sz="2800" dirty="0">
                <a:solidFill>
                  <a:srgbClr val="414142"/>
                </a:solidFill>
                <a:latin typeface="Atkinson Hyperlegible" panose="020B0604020202020204" charset="0"/>
              </a:rPr>
              <a:t>for improvement as needed</a:t>
            </a:r>
          </a:p>
        </p:txBody>
      </p:sp>
      <p:sp>
        <p:nvSpPr>
          <p:cNvPr id="6" name="Slide Number Placeholder 5">
            <a:extLst>
              <a:ext uri="{FF2B5EF4-FFF2-40B4-BE49-F238E27FC236}">
                <a16:creationId xmlns:a16="http://schemas.microsoft.com/office/drawing/2014/main" id="{5E1DA77A-4B36-BB60-F38F-A5EFD5D3377B}"/>
              </a:ext>
            </a:extLst>
          </p:cNvPr>
          <p:cNvSpPr>
            <a:spLocks noGrp="1"/>
          </p:cNvSpPr>
          <p:nvPr>
            <p:ph type="sldNum" sz="quarter" idx="12"/>
          </p:nvPr>
        </p:nvSpPr>
        <p:spPr>
          <a:xfrm>
            <a:off x="15502646" y="9449746"/>
            <a:ext cx="2133600" cy="365125"/>
          </a:xfrm>
        </p:spPr>
        <p:txBody>
          <a:bodyPr/>
          <a:lstStyle/>
          <a:p>
            <a:fld id="{B6F15528-21DE-4FAA-801E-634DDDAF4B2B}" type="slidenum">
              <a:rPr lang="en-US" smtClean="0"/>
              <a:pPr/>
              <a:t>17</a:t>
            </a:fld>
            <a:endParaRPr lang="en-US"/>
          </a:p>
        </p:txBody>
      </p:sp>
    </p:spTree>
    <p:extLst>
      <p:ext uri="{BB962C8B-B14F-4D97-AF65-F5344CB8AC3E}">
        <p14:creationId xmlns:p14="http://schemas.microsoft.com/office/powerpoint/2010/main" val="3804439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typing on a computer&#10;&#10;Description automatically generated">
            <a:extLst>
              <a:ext uri="{FF2B5EF4-FFF2-40B4-BE49-F238E27FC236}">
                <a16:creationId xmlns:a16="http://schemas.microsoft.com/office/drawing/2014/main" id="{D134C912-079B-D2D0-DE21-C834CCB6B3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3AC5FB81-5E7C-EA6F-FB7B-258FCF1EE503}"/>
              </a:ext>
            </a:extLst>
          </p:cNvPr>
          <p:cNvSpPr txBox="1"/>
          <p:nvPr/>
        </p:nvSpPr>
        <p:spPr>
          <a:xfrm>
            <a:off x="13335001" y="9948447"/>
            <a:ext cx="49530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NOOR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Alixandra</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Fazzina</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6E1CBE54-5060-E7B8-0590-620CD950D84F}"/>
              </a:ext>
            </a:extLst>
          </p:cNvPr>
          <p:cNvSpPr/>
          <p:nvPr/>
        </p:nvSpPr>
        <p:spPr>
          <a:xfrm>
            <a:off x="-1" y="3779520"/>
            <a:ext cx="5425441" cy="2697479"/>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Transmission,  analysis and</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interpretation </a:t>
            </a:r>
          </a:p>
        </p:txBody>
      </p:sp>
    </p:spTree>
    <p:extLst>
      <p:ext uri="{BB962C8B-B14F-4D97-AF65-F5344CB8AC3E}">
        <p14:creationId xmlns:p14="http://schemas.microsoft.com/office/powerpoint/2010/main" val="2514464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8" y="-239946"/>
            <a:ext cx="952499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95904" y="598695"/>
            <a:ext cx="12556878"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Data transmission</a:t>
            </a:r>
          </a:p>
        </p:txBody>
      </p:sp>
      <p:sp>
        <p:nvSpPr>
          <p:cNvPr id="4" name="TextBox 3">
            <a:extLst>
              <a:ext uri="{FF2B5EF4-FFF2-40B4-BE49-F238E27FC236}">
                <a16:creationId xmlns:a16="http://schemas.microsoft.com/office/drawing/2014/main" id="{C42CFC36-7E57-4F2A-D2B5-709E0B31E800}"/>
              </a:ext>
            </a:extLst>
          </p:cNvPr>
          <p:cNvSpPr txBox="1"/>
          <p:nvPr/>
        </p:nvSpPr>
        <p:spPr>
          <a:xfrm>
            <a:off x="1217182" y="2230857"/>
            <a:ext cx="7732478" cy="584775"/>
          </a:xfrm>
          <a:prstGeom prst="rect">
            <a:avLst/>
          </a:prstGeom>
          <a:noFill/>
        </p:spPr>
        <p:txBody>
          <a:bodyPr wrap="square" rtlCol="0">
            <a:spAutoFit/>
          </a:bodyPr>
          <a:lstStyle/>
          <a:p>
            <a:pPr marL="457200" marR="0" lvl="0" indent="-457200" defTabSz="914445" rtl="0" eaLnBrk="1" fontAlgn="auto" latinLnBrk="0" hangingPunct="1">
              <a:lnSpc>
                <a:spcPct val="100000"/>
              </a:lnSpc>
              <a:spcBef>
                <a:spcPts val="0"/>
              </a:spcBef>
              <a:spcAft>
                <a:spcPts val="1200"/>
              </a:spcAft>
              <a:buClrTx/>
              <a:buSzTx/>
              <a:buBlip>
                <a:blip r:embed="rId3"/>
              </a:buBlip>
              <a:tabLst/>
              <a:defRPr/>
            </a:pPr>
            <a:r>
              <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Local health </a:t>
            </a:r>
            <a:r>
              <a:rPr lang="fr-FR"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authorities</a:t>
            </a:r>
            <a:r>
              <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p>
        </p:txBody>
      </p:sp>
      <p:sp>
        <p:nvSpPr>
          <p:cNvPr id="17" name="Rectangle 16">
            <a:extLst>
              <a:ext uri="{FF2B5EF4-FFF2-40B4-BE49-F238E27FC236}">
                <a16:creationId xmlns:a16="http://schemas.microsoft.com/office/drawing/2014/main" id="{8CD9AE21-4C0A-972A-46BF-C9340ED10F31}"/>
              </a:ext>
            </a:extLst>
          </p:cNvPr>
          <p:cNvSpPr/>
          <p:nvPr/>
        </p:nvSpPr>
        <p:spPr>
          <a:xfrm>
            <a:off x="9056928" y="2273590"/>
            <a:ext cx="7900416" cy="939477"/>
          </a:xfrm>
          <a:prstGeom prst="rect">
            <a:avLst/>
          </a:prstGeom>
          <a:solidFill>
            <a:srgbClr val="FEF7EC"/>
          </a:solidFill>
          <a:ln w="76200">
            <a:solidFill>
              <a:srgbClr val="F9EC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F753A32D-2989-A22B-21FE-9C5BD59DE346}"/>
              </a:ext>
            </a:extLst>
          </p:cNvPr>
          <p:cNvSpPr txBox="1"/>
          <p:nvPr/>
        </p:nvSpPr>
        <p:spPr>
          <a:xfrm>
            <a:off x="9144000" y="2545509"/>
            <a:ext cx="7741674" cy="492314"/>
          </a:xfrm>
          <a:prstGeom prst="rect">
            <a:avLst/>
          </a:prstGeom>
          <a:noFill/>
        </p:spPr>
        <p:txBody>
          <a:bodyPr wrap="square" rtlCol="0">
            <a:spAutoFit/>
          </a:bodyPr>
          <a:lstStyle/>
          <a:p>
            <a:pPr algn="ctr"/>
            <a:r>
              <a:rPr lang="en-US" sz="2599" dirty="0">
                <a:solidFill>
                  <a:srgbClr val="2A1720"/>
                </a:solidFill>
                <a:latin typeface="Atkinson Hyperlegible Bold" panose="020B0604020202020204" charset="0"/>
              </a:rPr>
              <a:t>Reporting sites and laboratories</a:t>
            </a:r>
          </a:p>
        </p:txBody>
      </p:sp>
      <p:sp>
        <p:nvSpPr>
          <p:cNvPr id="19" name="Rectangle 18">
            <a:extLst>
              <a:ext uri="{FF2B5EF4-FFF2-40B4-BE49-F238E27FC236}">
                <a16:creationId xmlns:a16="http://schemas.microsoft.com/office/drawing/2014/main" id="{469FAF33-5696-D260-1CB3-CEE73530A13D}"/>
              </a:ext>
            </a:extLst>
          </p:cNvPr>
          <p:cNvSpPr/>
          <p:nvPr/>
        </p:nvSpPr>
        <p:spPr>
          <a:xfrm>
            <a:off x="9021330" y="3794032"/>
            <a:ext cx="7898660" cy="939477"/>
          </a:xfrm>
          <a:prstGeom prst="rect">
            <a:avLst/>
          </a:prstGeom>
          <a:solidFill>
            <a:srgbClr val="DBF0F1"/>
          </a:solidFill>
          <a:ln w="76200">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4F2E8A4-5F0C-68F9-A7AB-D056522CE8F2}"/>
              </a:ext>
            </a:extLst>
          </p:cNvPr>
          <p:cNvSpPr txBox="1"/>
          <p:nvPr/>
        </p:nvSpPr>
        <p:spPr>
          <a:xfrm>
            <a:off x="9058684" y="3974578"/>
            <a:ext cx="7898660" cy="492314"/>
          </a:xfrm>
          <a:prstGeom prst="rect">
            <a:avLst/>
          </a:prstGeom>
          <a:noFill/>
        </p:spPr>
        <p:txBody>
          <a:bodyPr wrap="square" rtlCol="0">
            <a:spAutoFit/>
          </a:bodyPr>
          <a:lstStyle/>
          <a:p>
            <a:pPr algn="ctr"/>
            <a:r>
              <a:rPr lang="en-US" sz="2599" dirty="0">
                <a:solidFill>
                  <a:srgbClr val="2A1720"/>
                </a:solidFill>
                <a:latin typeface="Atkinson Hyperlegible Bold" panose="020B0604020202020204" charset="0"/>
              </a:rPr>
              <a:t>Health authorities at the </a:t>
            </a:r>
            <a:r>
              <a:rPr lang="en-US" sz="2599" dirty="0">
                <a:solidFill>
                  <a:srgbClr val="209D94"/>
                </a:solidFill>
                <a:latin typeface="Atkinson Hyperlegible Bold" panose="020B0604020202020204" charset="0"/>
              </a:rPr>
              <a:t>surveillance unit level</a:t>
            </a:r>
          </a:p>
        </p:txBody>
      </p:sp>
      <p:sp>
        <p:nvSpPr>
          <p:cNvPr id="34" name="Arrow: Right 33">
            <a:extLst>
              <a:ext uri="{FF2B5EF4-FFF2-40B4-BE49-F238E27FC236}">
                <a16:creationId xmlns:a16="http://schemas.microsoft.com/office/drawing/2014/main" id="{196A592A-9B0A-7B6C-386C-C4E56BA71534}"/>
              </a:ext>
            </a:extLst>
          </p:cNvPr>
          <p:cNvSpPr/>
          <p:nvPr/>
        </p:nvSpPr>
        <p:spPr>
          <a:xfrm rot="5400000">
            <a:off x="12758422" y="3156055"/>
            <a:ext cx="548640" cy="640080"/>
          </a:xfrm>
          <a:prstGeom prst="rightArrow">
            <a:avLst/>
          </a:prstGeom>
          <a:solidFill>
            <a:srgbClr val="F9ECD5"/>
          </a:solidFill>
          <a:ln>
            <a:solidFill>
              <a:srgbClr val="F9EC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D48CDF6-93C9-9B3D-CF84-3F976413FD92}"/>
              </a:ext>
            </a:extLst>
          </p:cNvPr>
          <p:cNvGrpSpPr/>
          <p:nvPr/>
        </p:nvGrpSpPr>
        <p:grpSpPr>
          <a:xfrm>
            <a:off x="9066177" y="4740408"/>
            <a:ext cx="7916773" cy="3083577"/>
            <a:chOff x="9066177" y="4740408"/>
            <a:chExt cx="7916773" cy="3083577"/>
          </a:xfrm>
        </p:grpSpPr>
        <p:sp>
          <p:nvSpPr>
            <p:cNvPr id="24" name="Rectangle 23">
              <a:extLst>
                <a:ext uri="{FF2B5EF4-FFF2-40B4-BE49-F238E27FC236}">
                  <a16:creationId xmlns:a16="http://schemas.microsoft.com/office/drawing/2014/main" id="{26FEED86-8761-1BDD-4AA8-D6D3911A7682}"/>
                </a:ext>
              </a:extLst>
            </p:cNvPr>
            <p:cNvSpPr/>
            <p:nvPr/>
          </p:nvSpPr>
          <p:spPr>
            <a:xfrm>
              <a:off x="9066177" y="6884508"/>
              <a:ext cx="7900416" cy="939477"/>
            </a:xfrm>
            <a:prstGeom prst="rect">
              <a:avLst/>
            </a:prstGeom>
            <a:solidFill>
              <a:srgbClr val="DBF0F1"/>
            </a:solidFill>
            <a:ln w="76200">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80CF0F6-43F3-5110-2495-127AD3569E4E}"/>
                </a:ext>
              </a:extLst>
            </p:cNvPr>
            <p:cNvSpPr/>
            <p:nvPr/>
          </p:nvSpPr>
          <p:spPr>
            <a:xfrm>
              <a:off x="9082534" y="5320780"/>
              <a:ext cx="7900416" cy="939477"/>
            </a:xfrm>
            <a:prstGeom prst="rect">
              <a:avLst/>
            </a:prstGeom>
            <a:solidFill>
              <a:srgbClr val="DBF0F1"/>
            </a:solidFill>
            <a:ln w="76200">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5133BEB-DF82-D58C-C25C-2FFB5F68683A}"/>
                </a:ext>
              </a:extLst>
            </p:cNvPr>
            <p:cNvSpPr txBox="1"/>
            <p:nvPr/>
          </p:nvSpPr>
          <p:spPr>
            <a:xfrm>
              <a:off x="9143999" y="5549086"/>
              <a:ext cx="7741675" cy="492314"/>
            </a:xfrm>
            <a:prstGeom prst="rect">
              <a:avLst/>
            </a:prstGeom>
            <a:noFill/>
          </p:spPr>
          <p:txBody>
            <a:bodyPr wrap="square" rtlCol="0">
              <a:spAutoFit/>
            </a:bodyPr>
            <a:lstStyle>
              <a:defPPr>
                <a:defRPr lang="en-US"/>
              </a:defPPr>
              <a:lvl1pPr>
                <a:defRPr sz="2599">
                  <a:solidFill>
                    <a:srgbClr val="2A1720"/>
                  </a:solidFill>
                  <a:latin typeface="Atkinson Hyperlegible Bold" panose="020B0604020202020204" charset="0"/>
                </a:defRPr>
              </a:lvl1pPr>
            </a:lstStyle>
            <a:p>
              <a:pPr algn="ctr"/>
              <a:r>
                <a:rPr lang="en-US" dirty="0"/>
                <a:t>Health authorities at the </a:t>
              </a:r>
              <a:r>
                <a:rPr lang="en-US" dirty="0">
                  <a:solidFill>
                    <a:srgbClr val="209D94"/>
                  </a:solidFill>
                </a:rPr>
                <a:t>intermediate level</a:t>
              </a:r>
            </a:p>
          </p:txBody>
        </p:sp>
        <p:sp>
          <p:nvSpPr>
            <p:cNvPr id="22" name="TextBox 21">
              <a:extLst>
                <a:ext uri="{FF2B5EF4-FFF2-40B4-BE49-F238E27FC236}">
                  <a16:creationId xmlns:a16="http://schemas.microsoft.com/office/drawing/2014/main" id="{2B163D7C-FA7D-AEB1-1C2A-B20EF7FADBBB}"/>
                </a:ext>
              </a:extLst>
            </p:cNvPr>
            <p:cNvSpPr txBox="1"/>
            <p:nvPr/>
          </p:nvSpPr>
          <p:spPr>
            <a:xfrm>
              <a:off x="9143999" y="7158243"/>
              <a:ext cx="7725318" cy="492314"/>
            </a:xfrm>
            <a:prstGeom prst="rect">
              <a:avLst/>
            </a:prstGeom>
            <a:noFill/>
          </p:spPr>
          <p:txBody>
            <a:bodyPr wrap="square" rtlCol="0">
              <a:spAutoFit/>
            </a:bodyPr>
            <a:lstStyle/>
            <a:p>
              <a:pPr algn="ctr"/>
              <a:r>
                <a:rPr lang="en-US" sz="2599" dirty="0">
                  <a:solidFill>
                    <a:srgbClr val="2A1720"/>
                  </a:solidFill>
                  <a:latin typeface="Atkinson Hyperlegible Bold" panose="020B0604020202020204" charset="0"/>
                </a:rPr>
                <a:t>Health authority at the </a:t>
              </a:r>
              <a:r>
                <a:rPr lang="en-US" sz="2599" dirty="0">
                  <a:solidFill>
                    <a:srgbClr val="209D94"/>
                  </a:solidFill>
                  <a:latin typeface="Atkinson Hyperlegible Bold" panose="020B0604020202020204" charset="0"/>
                </a:rPr>
                <a:t>national level</a:t>
              </a:r>
            </a:p>
          </p:txBody>
        </p:sp>
        <p:sp>
          <p:nvSpPr>
            <p:cNvPr id="35" name="Arrow: Right 34">
              <a:extLst>
                <a:ext uri="{FF2B5EF4-FFF2-40B4-BE49-F238E27FC236}">
                  <a16:creationId xmlns:a16="http://schemas.microsoft.com/office/drawing/2014/main" id="{50471243-2269-694D-F84D-8042268EB035}"/>
                </a:ext>
              </a:extLst>
            </p:cNvPr>
            <p:cNvSpPr/>
            <p:nvPr/>
          </p:nvSpPr>
          <p:spPr>
            <a:xfrm rot="5400000">
              <a:off x="12696340" y="4694688"/>
              <a:ext cx="548640" cy="640080"/>
            </a:xfrm>
            <a:prstGeom prst="rightArrow">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Arrow: Right 35">
              <a:extLst>
                <a:ext uri="{FF2B5EF4-FFF2-40B4-BE49-F238E27FC236}">
                  <a16:creationId xmlns:a16="http://schemas.microsoft.com/office/drawing/2014/main" id="{25FFB794-1D21-E21E-F248-3316705EAE15}"/>
                </a:ext>
              </a:extLst>
            </p:cNvPr>
            <p:cNvSpPr/>
            <p:nvPr/>
          </p:nvSpPr>
          <p:spPr>
            <a:xfrm rot="5400000">
              <a:off x="12732338" y="6223986"/>
              <a:ext cx="548640" cy="640080"/>
            </a:xfrm>
            <a:prstGeom prst="rightArrow">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F217789F-A255-7171-2893-79D715EBC825}"/>
              </a:ext>
            </a:extLst>
          </p:cNvPr>
          <p:cNvGrpSpPr/>
          <p:nvPr/>
        </p:nvGrpSpPr>
        <p:grpSpPr>
          <a:xfrm>
            <a:off x="9082534" y="7869012"/>
            <a:ext cx="8132323" cy="1530324"/>
            <a:chOff x="9082534" y="7869012"/>
            <a:chExt cx="8132323" cy="1530324"/>
          </a:xfrm>
        </p:grpSpPr>
        <p:sp>
          <p:nvSpPr>
            <p:cNvPr id="25" name="Rectangle 24">
              <a:extLst>
                <a:ext uri="{FF2B5EF4-FFF2-40B4-BE49-F238E27FC236}">
                  <a16:creationId xmlns:a16="http://schemas.microsoft.com/office/drawing/2014/main" id="{631D9CD1-31C8-6C8D-ECF2-6DA2DD063136}"/>
                </a:ext>
              </a:extLst>
            </p:cNvPr>
            <p:cNvSpPr/>
            <p:nvPr/>
          </p:nvSpPr>
          <p:spPr>
            <a:xfrm>
              <a:off x="9107323" y="8459859"/>
              <a:ext cx="7900416" cy="939477"/>
            </a:xfrm>
            <a:prstGeom prst="rect">
              <a:avLst/>
            </a:prstGeom>
            <a:solidFill>
              <a:srgbClr val="F3FBDD"/>
            </a:solidFill>
            <a:ln w="76200">
              <a:solidFill>
                <a:srgbClr val="A9E1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D8A3EE3-4399-2D24-1EF5-7FA0C05E0630}"/>
                </a:ext>
              </a:extLst>
            </p:cNvPr>
            <p:cNvSpPr txBox="1"/>
            <p:nvPr/>
          </p:nvSpPr>
          <p:spPr>
            <a:xfrm>
              <a:off x="9082534" y="8705533"/>
              <a:ext cx="8132323" cy="492314"/>
            </a:xfrm>
            <a:prstGeom prst="rect">
              <a:avLst/>
            </a:prstGeom>
            <a:noFill/>
          </p:spPr>
          <p:txBody>
            <a:bodyPr wrap="square" rtlCol="0">
              <a:spAutoFit/>
            </a:bodyPr>
            <a:lstStyle/>
            <a:p>
              <a:pPr algn="ctr"/>
              <a:r>
                <a:rPr lang="en-US" sz="2599" dirty="0">
                  <a:solidFill>
                    <a:srgbClr val="2A1720"/>
                  </a:solidFill>
                  <a:latin typeface="Atkinson Hyperlegible Bold" panose="020B0604020202020204" charset="0"/>
                </a:rPr>
                <a:t>Regional and global levels</a:t>
              </a:r>
            </a:p>
          </p:txBody>
        </p:sp>
        <p:sp>
          <p:nvSpPr>
            <p:cNvPr id="37" name="Arrow: Right 36">
              <a:extLst>
                <a:ext uri="{FF2B5EF4-FFF2-40B4-BE49-F238E27FC236}">
                  <a16:creationId xmlns:a16="http://schemas.microsoft.com/office/drawing/2014/main" id="{052FC520-5739-C50F-8F4E-988AE71ADC58}"/>
                </a:ext>
              </a:extLst>
            </p:cNvPr>
            <p:cNvSpPr/>
            <p:nvPr/>
          </p:nvSpPr>
          <p:spPr>
            <a:xfrm rot="5400000">
              <a:off x="12706115" y="7823292"/>
              <a:ext cx="548640" cy="640080"/>
            </a:xfrm>
            <a:prstGeom prst="rightArrow">
              <a:avLst/>
            </a:prstGeom>
            <a:solidFill>
              <a:srgbClr val="A9E197"/>
            </a:solidFill>
            <a:ln>
              <a:solidFill>
                <a:srgbClr val="A9E1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Box 4">
            <a:extLst>
              <a:ext uri="{FF2B5EF4-FFF2-40B4-BE49-F238E27FC236}">
                <a16:creationId xmlns:a16="http://schemas.microsoft.com/office/drawing/2014/main" id="{68098741-5F2C-507E-C63A-BDC7F8DD96B5}"/>
              </a:ext>
            </a:extLst>
          </p:cNvPr>
          <p:cNvSpPr txBox="1"/>
          <p:nvPr/>
        </p:nvSpPr>
        <p:spPr>
          <a:xfrm>
            <a:off x="1217182" y="5805339"/>
            <a:ext cx="9372600" cy="1107996"/>
          </a:xfrm>
          <a:prstGeom prst="rect">
            <a:avLst/>
          </a:prstGeom>
          <a:noFill/>
        </p:spPr>
        <p:txBody>
          <a:bodyPr wrap="square">
            <a:spAutoFit/>
          </a:bodyPr>
          <a:lstStyle/>
          <a:p>
            <a:pPr marL="457200" lvl="0" indent="-457200" defTabSz="914445">
              <a:spcAft>
                <a:spcPts val="1200"/>
              </a:spcAft>
              <a:buClr>
                <a:srgbClr val="009999"/>
              </a:buClr>
              <a:buFont typeface="Arial" panose="020B0604020202020204" pitchFamily="34" charset="0"/>
              <a:buChar char="•"/>
              <a:defRPr/>
            </a:pPr>
            <a:r>
              <a:rPr lang="fr-FR" sz="2800" dirty="0">
                <a:solidFill>
                  <a:schemeClr val="tx1">
                    <a:lumMod val="95000"/>
                    <a:lumOff val="5000"/>
                  </a:schemeClr>
                </a:solidFill>
                <a:latin typeface="Atkinson Hyperlegible Bold" panose="020B0604020202020204" charset="0"/>
                <a:sym typeface="Atkinson Hyperlegible Bold"/>
              </a:rPr>
              <a:t>Report </a:t>
            </a:r>
            <a:r>
              <a:rPr lang="fr-FR" sz="2800" dirty="0" err="1">
                <a:solidFill>
                  <a:schemeClr val="tx1">
                    <a:lumMod val="95000"/>
                    <a:lumOff val="5000"/>
                  </a:schemeClr>
                </a:solidFill>
                <a:latin typeface="Atkinson Hyperlegible Bold" panose="020B0604020202020204" charset="0"/>
                <a:sym typeface="Atkinson Hyperlegible Bold"/>
              </a:rPr>
              <a:t>it</a:t>
            </a:r>
            <a:r>
              <a:rPr lang="fr-FR" sz="2800" dirty="0">
                <a:solidFill>
                  <a:schemeClr val="tx1">
                    <a:lumMod val="95000"/>
                    <a:lumOff val="5000"/>
                  </a:schemeClr>
                </a:solidFill>
                <a:latin typeface="Atkinson Hyperlegible Bold" panose="020B0604020202020204" charset="0"/>
                <a:sym typeface="Atkinson Hyperlegible Bold"/>
              </a:rPr>
              <a:t> to the </a:t>
            </a:r>
            <a:r>
              <a:rPr lang="fr-FR" sz="2800" dirty="0" err="1">
                <a:solidFill>
                  <a:schemeClr val="tx1">
                    <a:lumMod val="95000"/>
                    <a:lumOff val="5000"/>
                  </a:schemeClr>
                </a:solidFill>
                <a:latin typeface="Atkinson Hyperlegible Bold" panose="020B0604020202020204" charset="0"/>
                <a:sym typeface="Atkinson Hyperlegible Bold"/>
              </a:rPr>
              <a:t>next</a:t>
            </a:r>
            <a:r>
              <a:rPr lang="fr-FR" sz="2800" dirty="0">
                <a:solidFill>
                  <a:schemeClr val="tx1">
                    <a:lumMod val="95000"/>
                    <a:lumOff val="5000"/>
                  </a:schemeClr>
                </a:solidFill>
                <a:latin typeface="Atkinson Hyperlegible Bold" panose="020B0604020202020204" charset="0"/>
                <a:sym typeface="Atkinson Hyperlegible Bold"/>
              </a:rPr>
              <a:t> </a:t>
            </a:r>
            <a:r>
              <a:rPr lang="fr-FR" sz="2800" dirty="0" err="1">
                <a:solidFill>
                  <a:schemeClr val="tx1">
                    <a:lumMod val="95000"/>
                    <a:lumOff val="5000"/>
                  </a:schemeClr>
                </a:solidFill>
                <a:latin typeface="Atkinson Hyperlegible Bold" panose="020B0604020202020204" charset="0"/>
                <a:sym typeface="Atkinson Hyperlegible Bold"/>
              </a:rPr>
              <a:t>level</a:t>
            </a:r>
            <a:r>
              <a:rPr lang="fr-FR" sz="2800" dirty="0">
                <a:solidFill>
                  <a:schemeClr val="tx1">
                    <a:lumMod val="95000"/>
                    <a:lumOff val="5000"/>
                  </a:schemeClr>
                </a:solidFill>
                <a:latin typeface="Atkinson Hyperlegible"/>
                <a:sym typeface="Atkinson Hyperlegible Bold"/>
              </a:rPr>
              <a:t> </a:t>
            </a:r>
          </a:p>
          <a:p>
            <a:pPr marL="914400" lvl="1" indent="-457200" defTabSz="914445">
              <a:spcAft>
                <a:spcPts val="1200"/>
              </a:spcAft>
              <a:buClr>
                <a:srgbClr val="009999"/>
              </a:buClr>
              <a:buFont typeface="Courier New" panose="02070309020205020404" pitchFamily="49" charset="0"/>
              <a:buChar char="o"/>
              <a:defRPr/>
            </a:pPr>
            <a:r>
              <a:rPr lang="fr-FR" sz="2800" dirty="0">
                <a:solidFill>
                  <a:srgbClr val="2A1720"/>
                </a:solidFill>
                <a:latin typeface="Atkinson Hyperlegible"/>
                <a:sym typeface="Atkinson Hyperlegible Bold"/>
              </a:rPr>
              <a:t>Up to the national </a:t>
            </a:r>
            <a:r>
              <a:rPr lang="fr-FR" sz="2800" dirty="0" err="1">
                <a:solidFill>
                  <a:srgbClr val="2A1720"/>
                </a:solidFill>
                <a:latin typeface="Atkinson Hyperlegible"/>
                <a:sym typeface="Atkinson Hyperlegible Bold"/>
              </a:rPr>
              <a:t>level</a:t>
            </a:r>
            <a:endParaRPr lang="en-US" sz="2800" dirty="0">
              <a:solidFill>
                <a:srgbClr val="2A1720"/>
              </a:solidFill>
              <a:latin typeface="Atkinson Hyperlegible"/>
            </a:endParaRPr>
          </a:p>
        </p:txBody>
      </p:sp>
      <p:sp>
        <p:nvSpPr>
          <p:cNvPr id="9" name="TextBox 8">
            <a:extLst>
              <a:ext uri="{FF2B5EF4-FFF2-40B4-BE49-F238E27FC236}">
                <a16:creationId xmlns:a16="http://schemas.microsoft.com/office/drawing/2014/main" id="{F8C283D1-96D9-8080-0B4A-F790E88491BE}"/>
              </a:ext>
            </a:extLst>
          </p:cNvPr>
          <p:cNvSpPr txBox="1"/>
          <p:nvPr/>
        </p:nvSpPr>
        <p:spPr>
          <a:xfrm>
            <a:off x="1147237" y="3240413"/>
            <a:ext cx="10243224" cy="2046714"/>
          </a:xfrm>
          <a:prstGeom prst="rect">
            <a:avLst/>
          </a:prstGeom>
          <a:noFill/>
        </p:spPr>
        <p:txBody>
          <a:bodyPr wrap="square">
            <a:spAutoFit/>
          </a:bodyPr>
          <a:lstStyle/>
          <a:p>
            <a:pPr marL="457200" marR="0" lvl="0" indent="-457200" algn="l" defTabSz="914445" rtl="0" eaLnBrk="1" fontAlgn="auto" latinLnBrk="0" hangingPunct="1">
              <a:lnSpc>
                <a:spcPct val="100000"/>
              </a:lnSpc>
              <a:spcBef>
                <a:spcPts val="0"/>
              </a:spcBef>
              <a:spcAft>
                <a:spcPts val="6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Compile and clean </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the data reported by  </a:t>
            </a:r>
          </a:p>
          <a:p>
            <a:pPr marL="914400" marR="0" lvl="1" indent="-457200" algn="l" defTabSz="914445"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Health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facility</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-based surveillance</a:t>
            </a:r>
          </a:p>
          <a:p>
            <a:pPr marL="914400" marR="0" lvl="1" indent="-457200" algn="l" defTabSz="914445"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Community-based surveillance</a:t>
            </a:r>
          </a:p>
          <a:p>
            <a:pPr marL="914400" marR="0" lvl="1" indent="-457200" algn="l" defTabSz="914445" rtl="0" eaLnBrk="1" fontAlgn="auto" latinLnBrk="0" hangingPunct="1">
              <a:lnSpc>
                <a:spcPct val="100000"/>
              </a:lnSpc>
              <a:spcBef>
                <a:spcPts val="0"/>
              </a:spcBef>
              <a:spcAft>
                <a:spcPts val="600"/>
              </a:spcAft>
              <a:buClr>
                <a:srgbClr val="009999"/>
              </a:buClr>
              <a:buSzTx/>
              <a:buFont typeface="Courier New" panose="02070309020205020404" pitchFamily="49" charset="0"/>
              <a:buChar char="o"/>
              <a:tabLst/>
              <a:defRPr/>
            </a:pP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Laboratories</a:t>
            </a:r>
            <a:endPar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endParaRPr>
          </a:p>
        </p:txBody>
      </p:sp>
      <p:grpSp>
        <p:nvGrpSpPr>
          <p:cNvPr id="16" name="Group 15">
            <a:extLst>
              <a:ext uri="{FF2B5EF4-FFF2-40B4-BE49-F238E27FC236}">
                <a16:creationId xmlns:a16="http://schemas.microsoft.com/office/drawing/2014/main" id="{CD4E5142-BF46-8CF8-8FCD-31DA925A37A6}"/>
              </a:ext>
            </a:extLst>
          </p:cNvPr>
          <p:cNvGrpSpPr/>
          <p:nvPr/>
        </p:nvGrpSpPr>
        <p:grpSpPr>
          <a:xfrm>
            <a:off x="1217182" y="7494803"/>
            <a:ext cx="7190972" cy="1873751"/>
            <a:chOff x="1217182" y="7494803"/>
            <a:chExt cx="7190972" cy="1873751"/>
          </a:xfrm>
        </p:grpSpPr>
        <p:sp>
          <p:nvSpPr>
            <p:cNvPr id="27" name="TextBox 26">
              <a:extLst>
                <a:ext uri="{FF2B5EF4-FFF2-40B4-BE49-F238E27FC236}">
                  <a16:creationId xmlns:a16="http://schemas.microsoft.com/office/drawing/2014/main" id="{3B47D669-9A3B-5246-AEC1-4C5641598BDA}"/>
                </a:ext>
              </a:extLst>
            </p:cNvPr>
            <p:cNvSpPr txBox="1"/>
            <p:nvPr/>
          </p:nvSpPr>
          <p:spPr>
            <a:xfrm>
              <a:off x="1217182" y="7494803"/>
              <a:ext cx="7190972" cy="584775"/>
            </a:xfrm>
            <a:prstGeom prst="rect">
              <a:avLst/>
            </a:prstGeom>
            <a:noFill/>
          </p:spPr>
          <p:txBody>
            <a:bodyPr wrap="square" rtlCol="0">
              <a:spAutoFit/>
            </a:bodyPr>
            <a:lstStyle/>
            <a:p>
              <a:pPr marL="457200" indent="-457200" defTabSz="914445">
                <a:spcAft>
                  <a:spcPts val="1200"/>
                </a:spcAft>
                <a:buBlip>
                  <a:blip r:embed="rId3"/>
                </a:buBlip>
                <a:defRPr/>
              </a:pPr>
              <a:r>
                <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National </a:t>
              </a:r>
              <a:r>
                <a:rPr lang="fr-FR"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level</a:t>
              </a:r>
              <a:r>
                <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health </a:t>
              </a:r>
              <a:r>
                <a:rPr lang="fr-FR" sz="32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authority</a:t>
              </a:r>
              <a:endParaRPr lang="fr-FR" sz="32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sp>
          <p:nvSpPr>
            <p:cNvPr id="14" name="TextBox 13">
              <a:extLst>
                <a:ext uri="{FF2B5EF4-FFF2-40B4-BE49-F238E27FC236}">
                  <a16:creationId xmlns:a16="http://schemas.microsoft.com/office/drawing/2014/main" id="{0653C9D4-FEFB-6588-E095-AC5C49361AE5}"/>
                </a:ext>
              </a:extLst>
            </p:cNvPr>
            <p:cNvSpPr txBox="1"/>
            <p:nvPr/>
          </p:nvSpPr>
          <p:spPr>
            <a:xfrm>
              <a:off x="1217182" y="8414447"/>
              <a:ext cx="6584403" cy="954107"/>
            </a:xfrm>
            <a:prstGeom prst="rect">
              <a:avLst/>
            </a:prstGeom>
            <a:noFill/>
          </p:spPr>
          <p:txBody>
            <a:bodyPr wrap="square">
              <a:spAutoFit/>
            </a:bodyPr>
            <a:lstStyle/>
            <a:p>
              <a:pPr marL="457200" marR="0" lvl="0" indent="-457200" algn="l" defTabSz="914445" rtl="0" eaLnBrk="1" fontAlgn="auto" latinLnBrk="0" hangingPunct="1">
                <a:lnSpc>
                  <a:spcPct val="100000"/>
                </a:lnSpc>
                <a:spcBef>
                  <a:spcPts val="0"/>
                </a:spcBef>
                <a:spcAft>
                  <a:spcPts val="1200"/>
                </a:spcAft>
                <a:buClr>
                  <a:srgbClr val="009999"/>
                </a:buClr>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Report </a:t>
              </a:r>
              <a:r>
                <a:rPr kumimoji="0" lang="fr-FR" sz="2800" b="0" i="0" u="none" strike="noStrike" kern="1200" cap="none" spc="0" normalizeH="0" baseline="0" noProof="0" dirty="0" err="1">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aggregate</a:t>
              </a:r>
              <a:r>
                <a:rPr kumimoji="0" lang="fr-FR"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 data </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to the </a:t>
              </a:r>
              <a:r>
                <a:rPr kumimoji="0" lang="fr-FR" sz="2800" b="0" i="0" u="none" strike="noStrike" kern="1200" cap="none" spc="0" normalizeH="0" baseline="0" noProof="0" dirty="0" err="1">
                  <a:ln>
                    <a:noFill/>
                  </a:ln>
                  <a:solidFill>
                    <a:srgbClr val="2A1720"/>
                  </a:solidFill>
                  <a:effectLst/>
                  <a:uLnTx/>
                  <a:uFillTx/>
                  <a:latin typeface="Atkinson Hyperlegible"/>
                  <a:ea typeface="+mn-ea"/>
                  <a:cs typeface="+mn-cs"/>
                  <a:sym typeface="Atkinson Hyperlegible Bold"/>
                </a:rPr>
                <a:t>regional</a:t>
              </a:r>
              <a:r>
                <a:rPr kumimoji="0" lang="fr-FR" sz="2800" b="0" i="0" u="none" strike="noStrike" kern="1200" cap="none" spc="0" normalizeH="0" baseline="0" noProof="0" dirty="0">
                  <a:ln>
                    <a:noFill/>
                  </a:ln>
                  <a:solidFill>
                    <a:srgbClr val="2A1720"/>
                  </a:solidFill>
                  <a:effectLst/>
                  <a:uLnTx/>
                  <a:uFillTx/>
                  <a:latin typeface="Atkinson Hyperlegible"/>
                  <a:ea typeface="+mn-ea"/>
                  <a:cs typeface="+mn-cs"/>
                  <a:sym typeface="Atkinson Hyperlegible Bold"/>
                </a:rPr>
                <a:t> and global levels</a:t>
              </a:r>
              <a:endParaRPr kumimoji="0" lang="en-US" sz="2800" b="0" i="0" u="none" strike="noStrike" kern="1200" cap="none" spc="0" normalizeH="0" baseline="0" noProof="0" dirty="0">
                <a:ln>
                  <a:noFill/>
                </a:ln>
                <a:solidFill>
                  <a:srgbClr val="2A1720"/>
                </a:solidFill>
                <a:effectLst/>
                <a:uLnTx/>
                <a:uFillTx/>
                <a:latin typeface="Atkinson Hyperlegible"/>
                <a:ea typeface="+mn-ea"/>
                <a:cs typeface="+mn-cs"/>
              </a:endParaRPr>
            </a:p>
          </p:txBody>
        </p:sp>
      </p:grpSp>
      <p:sp>
        <p:nvSpPr>
          <p:cNvPr id="6" name="Slide Number Placeholder 5">
            <a:extLst>
              <a:ext uri="{FF2B5EF4-FFF2-40B4-BE49-F238E27FC236}">
                <a16:creationId xmlns:a16="http://schemas.microsoft.com/office/drawing/2014/main" id="{4DB894CF-6C97-DC79-6B26-D66B5FE03F3C}"/>
              </a:ext>
            </a:extLst>
          </p:cNvPr>
          <p:cNvSpPr>
            <a:spLocks noGrp="1"/>
          </p:cNvSpPr>
          <p:nvPr>
            <p:ph type="sldNum" sz="quarter" idx="12"/>
          </p:nvPr>
        </p:nvSpPr>
        <p:spPr>
          <a:xfrm>
            <a:off x="15481982" y="9667596"/>
            <a:ext cx="2133600" cy="365125"/>
          </a:xfrm>
        </p:spPr>
        <p:txBody>
          <a:bodyPr/>
          <a:lstStyle/>
          <a:p>
            <a:fld id="{B6F15528-21DE-4FAA-801E-634DDDAF4B2B}" type="slidenum">
              <a:rPr lang="en-US" smtClean="0"/>
              <a:pPr/>
              <a:t>19</a:t>
            </a:fld>
            <a:endParaRPr lang="en-US" dirty="0"/>
          </a:p>
        </p:txBody>
      </p:sp>
    </p:spTree>
    <p:extLst>
      <p:ext uri="{BB962C8B-B14F-4D97-AF65-F5344CB8AC3E}">
        <p14:creationId xmlns:p14="http://schemas.microsoft.com/office/powerpoint/2010/main" val="2819196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9F612A-A9C2-0DA6-A362-5C8907DF8E20}"/>
              </a:ext>
            </a:extLst>
          </p:cNvPr>
          <p:cNvPicPr>
            <a:picLocks noChangeAspect="1"/>
          </p:cNvPicPr>
          <p:nvPr/>
        </p:nvPicPr>
        <p:blipFill>
          <a:blip r:embed="rId3"/>
          <a:stretch>
            <a:fillRect/>
          </a:stretch>
        </p:blipFill>
        <p:spPr>
          <a:xfrm>
            <a:off x="0" y="0"/>
            <a:ext cx="18288000" cy="10287000"/>
          </a:xfrm>
          <a:prstGeom prst="rect">
            <a:avLst/>
          </a:prstGeom>
        </p:spPr>
      </p:pic>
    </p:spTree>
    <p:extLst>
      <p:ext uri="{BB962C8B-B14F-4D97-AF65-F5344CB8AC3E}">
        <p14:creationId xmlns:p14="http://schemas.microsoft.com/office/powerpoint/2010/main" val="2372577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9972471"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555567"/>
            <a:ext cx="12556878"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Analysis &amp; interpretation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2" name="Freeform 4">
            <a:extLst>
              <a:ext uri="{FF2B5EF4-FFF2-40B4-BE49-F238E27FC236}">
                <a16:creationId xmlns:a16="http://schemas.microsoft.com/office/drawing/2014/main" id="{CA5845D1-03E9-E245-C38C-BACA4B8BF7F0}"/>
              </a:ext>
            </a:extLst>
          </p:cNvPr>
          <p:cNvSpPr/>
          <p:nvPr/>
        </p:nvSpPr>
        <p:spPr>
          <a:xfrm>
            <a:off x="1322962" y="2669992"/>
            <a:ext cx="15438843" cy="92924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4" name="TextBox 3">
            <a:extLst>
              <a:ext uri="{FF2B5EF4-FFF2-40B4-BE49-F238E27FC236}">
                <a16:creationId xmlns:a16="http://schemas.microsoft.com/office/drawing/2014/main" id="{C42CFC36-7E57-4F2A-D2B5-709E0B31E800}"/>
              </a:ext>
            </a:extLst>
          </p:cNvPr>
          <p:cNvSpPr txBox="1"/>
          <p:nvPr/>
        </p:nvSpPr>
        <p:spPr>
          <a:xfrm>
            <a:off x="1322962" y="2820665"/>
            <a:ext cx="15438843" cy="523220"/>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600"/>
              </a:spcAft>
              <a:buClrTx/>
              <a:buSzTx/>
              <a:buFontTx/>
              <a:buNone/>
              <a:tabLst/>
              <a:defRPr/>
            </a:pP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Health </a:t>
            </a:r>
            <a:r>
              <a:rPr kumimoji="0" lang="fr-FR"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authorities</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analyse and </a:t>
            </a:r>
            <a:r>
              <a:rPr kumimoji="0" lang="fr-FR"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interpret</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the data to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describe</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and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assess</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the situation</a:t>
            </a:r>
            <a:endParaRPr lang="en-US"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2554F859-6A4B-1418-3FEB-AD73BC2BEF62}"/>
              </a:ext>
            </a:extLst>
          </p:cNvPr>
          <p:cNvSpPr txBox="1"/>
          <p:nvPr/>
        </p:nvSpPr>
        <p:spPr>
          <a:xfrm>
            <a:off x="5006016" y="4534644"/>
            <a:ext cx="12916667" cy="3323987"/>
          </a:xfrm>
          <a:prstGeom prst="rect">
            <a:avLst/>
          </a:prstGeom>
          <a:noFill/>
        </p:spPr>
        <p:txBody>
          <a:bodyPr wrap="square" lIns="137160" tIns="68580" rIns="137160" bIns="68580" rtlCol="0" anchor="t">
            <a:spAutoFit/>
          </a:bodyPr>
          <a:lstStyle/>
          <a:p>
            <a:pPr marL="514350" marR="0" lvl="0" indent="-514350" algn="l" defTabSz="1371600" rtl="0" eaLnBrk="1" fontAlgn="auto" latinLnBrk="0" hangingPunct="1">
              <a:lnSpc>
                <a:spcPct val="100000"/>
              </a:lnSpc>
              <a:spcBef>
                <a:spcPts val="0"/>
              </a:spcBef>
              <a:spcAft>
                <a:spcPts val="3000"/>
              </a:spcAft>
              <a:buClr>
                <a:srgbClr val="119C94"/>
              </a:buClr>
              <a:buSzPct val="100000"/>
              <a:buFontTx/>
              <a:buBlip>
                <a:blip r:embed="rId3"/>
              </a:buBlip>
              <a:tabLst/>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Interpretation</a:t>
            </a:r>
          </a:p>
          <a:p>
            <a:pPr marL="457200" indent="-457200">
              <a:spcAft>
                <a:spcPts val="1200"/>
              </a:spcAft>
              <a:buClr>
                <a:srgbClr val="008080"/>
              </a:buClr>
              <a:buFont typeface="Arial" panose="020B0604020202020204" pitchFamily="34" charset="0"/>
              <a:buChar char="•"/>
            </a:pPr>
            <a:r>
              <a:rPr lang="en-US" sz="2800" dirty="0">
                <a:solidFill>
                  <a:srgbClr val="2A1720"/>
                </a:solidFill>
                <a:latin typeface="Atkinson Hyperlegible"/>
              </a:rPr>
              <a:t>Data from </a:t>
            </a:r>
            <a:r>
              <a:rPr lang="en-GB" sz="2800" dirty="0">
                <a:solidFill>
                  <a:srgbClr val="2A1720"/>
                </a:solidFill>
                <a:latin typeface="Atkinson Hyperlegible Bold"/>
              </a:rPr>
              <a:t>health facility-based</a:t>
            </a:r>
            <a:r>
              <a:rPr lang="en-GB" sz="2800" dirty="0">
                <a:solidFill>
                  <a:srgbClr val="2A1720"/>
                </a:solidFill>
                <a:latin typeface="Atkinson Hyperlegible"/>
              </a:rPr>
              <a:t> and </a:t>
            </a:r>
            <a:r>
              <a:rPr lang="en-GB" sz="2800" dirty="0">
                <a:solidFill>
                  <a:srgbClr val="2A1720"/>
                </a:solidFill>
                <a:latin typeface="Atkinson Hyperlegible Bold"/>
              </a:rPr>
              <a:t>community-based </a:t>
            </a:r>
            <a:r>
              <a:rPr lang="en-GB" sz="2800" dirty="0">
                <a:solidFill>
                  <a:srgbClr val="2A1720"/>
                </a:solidFill>
                <a:latin typeface="Atkinson Hyperlegible"/>
              </a:rPr>
              <a:t>surveillance </a:t>
            </a:r>
          </a:p>
          <a:p>
            <a:pPr marL="914400" lvl="1" indent="-457200">
              <a:spcAft>
                <a:spcPts val="1200"/>
              </a:spcAft>
              <a:buClr>
                <a:srgbClr val="008080"/>
              </a:buClr>
              <a:buFont typeface="Courier New" panose="02070309020205020404" pitchFamily="49" charset="0"/>
              <a:buChar char="o"/>
            </a:pPr>
            <a:r>
              <a:rPr lang="en-GB" sz="2800" dirty="0">
                <a:solidFill>
                  <a:srgbClr val="2A1720"/>
                </a:solidFill>
                <a:latin typeface="Atkinson Hyperlegible"/>
              </a:rPr>
              <a:t>Analysed separately </a:t>
            </a:r>
          </a:p>
          <a:p>
            <a:pPr marL="914400" lvl="1" indent="-457200">
              <a:spcAft>
                <a:spcPts val="2400"/>
              </a:spcAft>
              <a:buClr>
                <a:srgbClr val="008080"/>
              </a:buClr>
              <a:buFont typeface="Courier New" panose="02070309020205020404" pitchFamily="49" charset="0"/>
              <a:buChar char="o"/>
            </a:pPr>
            <a:r>
              <a:rPr lang="en-GB" sz="2800" dirty="0">
                <a:solidFill>
                  <a:srgbClr val="2A1720"/>
                </a:solidFill>
                <a:latin typeface="Atkinson Hyperlegible"/>
              </a:rPr>
              <a:t>But</a:t>
            </a:r>
            <a:r>
              <a:rPr lang="en-GB" sz="2800" b="1" dirty="0">
                <a:solidFill>
                  <a:srgbClr val="FF0000"/>
                </a:solidFill>
                <a:latin typeface="Atkinson Hyperlegible"/>
              </a:rPr>
              <a:t> </a:t>
            </a:r>
            <a:r>
              <a:rPr lang="en-GB" sz="2800" dirty="0">
                <a:solidFill>
                  <a:srgbClr val="2A1720"/>
                </a:solidFill>
                <a:latin typeface="Atkinson Hyperlegible Bold"/>
              </a:rPr>
              <a:t>interpreted jointly</a:t>
            </a:r>
          </a:p>
          <a:p>
            <a:pPr marL="457200" indent="-457200">
              <a:spcAft>
                <a:spcPts val="2400"/>
              </a:spcAft>
              <a:buClr>
                <a:srgbClr val="008080"/>
              </a:buClr>
              <a:buFont typeface="Arial" panose="020B0604020202020204" pitchFamily="34" charset="0"/>
              <a:buChar char="•"/>
            </a:pPr>
            <a:r>
              <a:rPr lang="en-GB" sz="2800" dirty="0">
                <a:solidFill>
                  <a:srgbClr val="2A1720"/>
                </a:solidFill>
                <a:latin typeface="Atkinson Hyperlegible"/>
              </a:rPr>
              <a:t>Surveillance </a:t>
            </a:r>
            <a:r>
              <a:rPr lang="en-GB" sz="2800" dirty="0">
                <a:solidFill>
                  <a:srgbClr val="2A1720"/>
                </a:solidFill>
                <a:latin typeface="Atkinson Hyperlegible Bold" panose="020B0604020202020204" charset="0"/>
              </a:rPr>
              <a:t>performance indicators </a:t>
            </a:r>
            <a:r>
              <a:rPr lang="en-GB" sz="2800" dirty="0">
                <a:solidFill>
                  <a:srgbClr val="2A1720"/>
                </a:solidFill>
                <a:latin typeface="Atkinson Hyperlegible"/>
              </a:rPr>
              <a:t>are duly considered</a:t>
            </a:r>
          </a:p>
        </p:txBody>
      </p:sp>
      <p:pic>
        <p:nvPicPr>
          <p:cNvPr id="6" name="Picture 5">
            <a:extLst>
              <a:ext uri="{FF2B5EF4-FFF2-40B4-BE49-F238E27FC236}">
                <a16:creationId xmlns:a16="http://schemas.microsoft.com/office/drawing/2014/main" id="{60843060-2DE7-C643-2E94-E2AC923D09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52624" y="5294865"/>
            <a:ext cx="2381276" cy="2376740"/>
          </a:xfrm>
          <a:prstGeom prst="rect">
            <a:avLst/>
          </a:prstGeom>
        </p:spPr>
      </p:pic>
      <p:sp>
        <p:nvSpPr>
          <p:cNvPr id="7" name="Slide Number Placeholder 6">
            <a:extLst>
              <a:ext uri="{FF2B5EF4-FFF2-40B4-BE49-F238E27FC236}">
                <a16:creationId xmlns:a16="http://schemas.microsoft.com/office/drawing/2014/main" id="{9D191D9D-0984-78C5-BEF6-B95205BC0C46}"/>
              </a:ext>
            </a:extLst>
          </p:cNvPr>
          <p:cNvSpPr>
            <a:spLocks noGrp="1"/>
          </p:cNvSpPr>
          <p:nvPr>
            <p:ph type="sldNum" sz="quarter" idx="12"/>
          </p:nvPr>
        </p:nvSpPr>
        <p:spPr>
          <a:xfrm>
            <a:off x="15522102" y="9527567"/>
            <a:ext cx="2133600" cy="365125"/>
          </a:xfrm>
        </p:spPr>
        <p:txBody>
          <a:bodyPr/>
          <a:lstStyle/>
          <a:p>
            <a:fld id="{B6F15528-21DE-4FAA-801E-634DDDAF4B2B}" type="slidenum">
              <a:rPr lang="en-US" smtClean="0"/>
              <a:pPr/>
              <a:t>20</a:t>
            </a:fld>
            <a:endParaRPr lang="en-US" dirty="0"/>
          </a:p>
        </p:txBody>
      </p:sp>
    </p:spTree>
    <p:extLst>
      <p:ext uri="{BB962C8B-B14F-4D97-AF65-F5344CB8AC3E}">
        <p14:creationId xmlns:p14="http://schemas.microsoft.com/office/powerpoint/2010/main" val="409552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outside&#10;&#10;Description automatically generated">
            <a:extLst>
              <a:ext uri="{FF2B5EF4-FFF2-40B4-BE49-F238E27FC236}">
                <a16:creationId xmlns:a16="http://schemas.microsoft.com/office/drawing/2014/main" id="{EE285515-9E0D-0948-4F82-11A01E8534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3AC5FB81-5E7C-EA6F-FB7B-258FCF1EE503}"/>
              </a:ext>
            </a:extLst>
          </p:cNvPr>
          <p:cNvSpPr txBox="1"/>
          <p:nvPr/>
        </p:nvSpPr>
        <p:spPr>
          <a:xfrm>
            <a:off x="13548360" y="9948447"/>
            <a:ext cx="4739641"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NOOR /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Alixandra</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Fazzina</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D326E9AA-B3BC-8BF2-B558-48EC21FEAD34}"/>
              </a:ext>
            </a:extLst>
          </p:cNvPr>
          <p:cNvSpPr/>
          <p:nvPr/>
        </p:nvSpPr>
        <p:spPr>
          <a:xfrm>
            <a:off x="-1" y="4130463"/>
            <a:ext cx="4693921" cy="2026073"/>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Investigation</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3908767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70009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98890" y="497032"/>
            <a:ext cx="12556878"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Investigations</a:t>
            </a:r>
          </a:p>
        </p:txBody>
      </p:sp>
      <p:sp>
        <p:nvSpPr>
          <p:cNvPr id="4" name="TextBox 3">
            <a:extLst>
              <a:ext uri="{FF2B5EF4-FFF2-40B4-BE49-F238E27FC236}">
                <a16:creationId xmlns:a16="http://schemas.microsoft.com/office/drawing/2014/main" id="{C42CFC36-7E57-4F2A-D2B5-709E0B31E800}"/>
              </a:ext>
            </a:extLst>
          </p:cNvPr>
          <p:cNvSpPr txBox="1"/>
          <p:nvPr/>
        </p:nvSpPr>
        <p:spPr>
          <a:xfrm>
            <a:off x="6038890" y="5416686"/>
            <a:ext cx="10633670" cy="2000548"/>
          </a:xfrm>
          <a:prstGeom prst="rect">
            <a:avLst/>
          </a:prstGeom>
          <a:noFill/>
        </p:spPr>
        <p:txBody>
          <a:bodyPr wrap="square" rtlCol="0">
            <a:spAutoFit/>
          </a:bodyPr>
          <a:lstStyle/>
          <a:p>
            <a:pPr marL="914400" lvl="1" indent="-457200">
              <a:spcAft>
                <a:spcPts val="2400"/>
              </a:spcAft>
              <a:buClr>
                <a:srgbClr val="008080"/>
              </a:buClr>
              <a:buBlip>
                <a:blip r:embed="rId3"/>
              </a:buBlip>
            </a:pPr>
            <a:r>
              <a:rPr lang="en-US" sz="2800" dirty="0">
                <a:latin typeface="Atkinson Hyperlegible Bold" panose="020B0604020202020204" charset="0"/>
                <a:ea typeface="Tahoma" panose="020B0604030504040204" pitchFamily="34" charset="0"/>
              </a:rPr>
              <a:t>Verification </a:t>
            </a:r>
            <a:r>
              <a:rPr lang="en-US" sz="2800" dirty="0">
                <a:latin typeface="Atkinson Hyperlegible" panose="020B0604020202020204" charset="0"/>
                <a:ea typeface="Tahoma" panose="020B0604030504040204" pitchFamily="34" charset="0"/>
              </a:rPr>
              <a:t>of reported information</a:t>
            </a:r>
          </a:p>
          <a:p>
            <a:pPr marL="914400" lvl="1" indent="-457200">
              <a:spcAft>
                <a:spcPts val="2400"/>
              </a:spcAft>
              <a:buClr>
                <a:srgbClr val="008080"/>
              </a:buClr>
              <a:buBlip>
                <a:blip r:embed="rId3"/>
              </a:buBlip>
            </a:pPr>
            <a:r>
              <a:rPr lang="en-US" sz="2800" dirty="0">
                <a:latin typeface="Atkinson Hyperlegible Bold" panose="020B0604020202020204" charset="0"/>
                <a:ea typeface="Tahoma" panose="020B0604030504040204" pitchFamily="34" charset="0"/>
              </a:rPr>
              <a:t>Case investigation</a:t>
            </a:r>
          </a:p>
          <a:p>
            <a:pPr marL="914400" lvl="1" indent="-457200">
              <a:spcAft>
                <a:spcPts val="2400"/>
              </a:spcAft>
              <a:buClr>
                <a:srgbClr val="008080"/>
              </a:buClr>
              <a:buBlip>
                <a:blip r:embed="rId3"/>
              </a:buBlip>
            </a:pPr>
            <a:r>
              <a:rPr lang="en-US" sz="2800" dirty="0">
                <a:latin typeface="Atkinson Hyperlegible Bold" panose="020B0604020202020204" charset="0"/>
                <a:ea typeface="Tahoma" panose="020B0604030504040204" pitchFamily="34" charset="0"/>
              </a:rPr>
              <a:t>Field investigation</a:t>
            </a:r>
          </a:p>
        </p:txBody>
      </p:sp>
      <p:pic>
        <p:nvPicPr>
          <p:cNvPr id="8" name="Picture 7">
            <a:extLst>
              <a:ext uri="{FF2B5EF4-FFF2-40B4-BE49-F238E27FC236}">
                <a16:creationId xmlns:a16="http://schemas.microsoft.com/office/drawing/2014/main" id="{BB86D2E1-4955-9777-FC41-C284F443A390}"/>
              </a:ext>
            </a:extLst>
          </p:cNvPr>
          <p:cNvPicPr>
            <a:picLocks noChangeAspect="1"/>
          </p:cNvPicPr>
          <p:nvPr/>
        </p:nvPicPr>
        <p:blipFill>
          <a:blip r:embed="rId4"/>
          <a:stretch>
            <a:fillRect/>
          </a:stretch>
        </p:blipFill>
        <p:spPr>
          <a:xfrm>
            <a:off x="2483438" y="4806268"/>
            <a:ext cx="3555452" cy="3221383"/>
          </a:xfrm>
          <a:prstGeom prst="rect">
            <a:avLst/>
          </a:prstGeom>
        </p:spPr>
      </p:pic>
      <p:sp>
        <p:nvSpPr>
          <p:cNvPr id="13" name="Freeform 4">
            <a:extLst>
              <a:ext uri="{FF2B5EF4-FFF2-40B4-BE49-F238E27FC236}">
                <a16:creationId xmlns:a16="http://schemas.microsoft.com/office/drawing/2014/main" id="{F12F5B7A-2BFD-488B-D7F0-E3BC76B2CC17}"/>
              </a:ext>
            </a:extLst>
          </p:cNvPr>
          <p:cNvSpPr/>
          <p:nvPr/>
        </p:nvSpPr>
        <p:spPr>
          <a:xfrm>
            <a:off x="2723745" y="2617481"/>
            <a:ext cx="12840510" cy="134121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4" name="TextBox 13">
            <a:extLst>
              <a:ext uri="{FF2B5EF4-FFF2-40B4-BE49-F238E27FC236}">
                <a16:creationId xmlns:a16="http://schemas.microsoft.com/office/drawing/2014/main" id="{5D869F12-E055-F6B1-1659-07F0FC7B135D}"/>
              </a:ext>
            </a:extLst>
          </p:cNvPr>
          <p:cNvSpPr txBox="1"/>
          <p:nvPr/>
        </p:nvSpPr>
        <p:spPr>
          <a:xfrm>
            <a:off x="3020748" y="2791574"/>
            <a:ext cx="12246503" cy="954107"/>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600"/>
              </a:spcAft>
              <a:buClrTx/>
              <a:buSzTx/>
              <a:buFontTx/>
              <a:buNone/>
              <a:tabLst/>
              <a:defRPr/>
            </a:pP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Collection of a</a:t>
            </a:r>
            <a:r>
              <a:rPr kumimoji="0" lang="fr-FR"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dditional</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information to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supplement</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standard surveillance data </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o </a:t>
            </a:r>
            <a:r>
              <a:rPr kumimoji="0" lang="fr-FR"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better</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kumimoji="0" lang="fr-FR"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interpret</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the cholera situation</a:t>
            </a:r>
            <a:endPar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2" name="Slide Number Placeholder 1">
            <a:extLst>
              <a:ext uri="{FF2B5EF4-FFF2-40B4-BE49-F238E27FC236}">
                <a16:creationId xmlns:a16="http://schemas.microsoft.com/office/drawing/2014/main" id="{4F8C9EA6-E07F-43EC-8363-F60B2839B02E}"/>
              </a:ext>
            </a:extLst>
          </p:cNvPr>
          <p:cNvSpPr>
            <a:spLocks noGrp="1"/>
          </p:cNvSpPr>
          <p:nvPr>
            <p:ph type="sldNum" sz="quarter" idx="12"/>
          </p:nvPr>
        </p:nvSpPr>
        <p:spPr>
          <a:xfrm>
            <a:off x="15428068" y="9624843"/>
            <a:ext cx="2133600" cy="365125"/>
          </a:xfrm>
        </p:spPr>
        <p:txBody>
          <a:bodyPr/>
          <a:lstStyle/>
          <a:p>
            <a:fld id="{B6F15528-21DE-4FAA-801E-634DDDAF4B2B}" type="slidenum">
              <a:rPr lang="en-US" smtClean="0"/>
              <a:pPr/>
              <a:t>22</a:t>
            </a:fld>
            <a:endParaRPr lang="en-US" dirty="0"/>
          </a:p>
        </p:txBody>
      </p:sp>
    </p:spTree>
    <p:extLst>
      <p:ext uri="{BB962C8B-B14F-4D97-AF65-F5344CB8AC3E}">
        <p14:creationId xmlns:p14="http://schemas.microsoft.com/office/powerpoint/2010/main" val="2670325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CC7D82A-17C0-9F7F-46AF-84D059E63E73}"/>
              </a:ext>
            </a:extLst>
          </p:cNvPr>
          <p:cNvPicPr>
            <a:picLocks noChangeAspect="1"/>
          </p:cNvPicPr>
          <p:nvPr/>
        </p:nvPicPr>
        <p:blipFill>
          <a:blip r:embed="rId3"/>
          <a:stretch>
            <a:fillRect/>
          </a:stretch>
        </p:blipFill>
        <p:spPr>
          <a:xfrm>
            <a:off x="2911529" y="4181245"/>
            <a:ext cx="2709282" cy="3319480"/>
          </a:xfrm>
          <a:prstGeom prst="rect">
            <a:avLst/>
          </a:prstGeom>
        </p:spPr>
      </p:pic>
      <p:sp>
        <p:nvSpPr>
          <p:cNvPr id="3" name="Freeform 8">
            <a:extLst>
              <a:ext uri="{FF2B5EF4-FFF2-40B4-BE49-F238E27FC236}">
                <a16:creationId xmlns:a16="http://schemas.microsoft.com/office/drawing/2014/main" id="{D18B61B7-80B1-95F9-5507-6947E444FEC2}"/>
              </a:ext>
            </a:extLst>
          </p:cNvPr>
          <p:cNvSpPr/>
          <p:nvPr/>
        </p:nvSpPr>
        <p:spPr>
          <a:xfrm>
            <a:off x="-380999" y="-239946"/>
            <a:ext cx="970009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975090" y="560412"/>
            <a:ext cx="12556878"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Verification</a:t>
            </a:r>
          </a:p>
        </p:txBody>
      </p:sp>
      <p:sp>
        <p:nvSpPr>
          <p:cNvPr id="13" name="Freeform 4">
            <a:extLst>
              <a:ext uri="{FF2B5EF4-FFF2-40B4-BE49-F238E27FC236}">
                <a16:creationId xmlns:a16="http://schemas.microsoft.com/office/drawing/2014/main" id="{F12F5B7A-2BFD-488B-D7F0-E3BC76B2CC17}"/>
              </a:ext>
            </a:extLst>
          </p:cNvPr>
          <p:cNvSpPr/>
          <p:nvPr/>
        </p:nvSpPr>
        <p:spPr>
          <a:xfrm>
            <a:off x="2743200" y="2328950"/>
            <a:ext cx="12782145" cy="141872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4" name="TextBox 13">
            <a:extLst>
              <a:ext uri="{FF2B5EF4-FFF2-40B4-BE49-F238E27FC236}">
                <a16:creationId xmlns:a16="http://schemas.microsoft.com/office/drawing/2014/main" id="{5D869F12-E055-F6B1-1659-07F0FC7B135D}"/>
              </a:ext>
            </a:extLst>
          </p:cNvPr>
          <p:cNvSpPr txBox="1"/>
          <p:nvPr/>
        </p:nvSpPr>
        <p:spPr>
          <a:xfrm>
            <a:off x="2762655" y="2522786"/>
            <a:ext cx="12762689" cy="1031051"/>
          </a:xfrm>
          <a:prstGeom prst="rect">
            <a:avLst/>
          </a:prstGeom>
          <a:noFill/>
        </p:spPr>
        <p:txBody>
          <a:bodyPr wrap="square" rtlCol="0">
            <a:spAutoFit/>
          </a:bodyPr>
          <a:lstStyle/>
          <a:p>
            <a:pPr algn="ctr" defTabSz="914445">
              <a:spcAft>
                <a:spcPts val="600"/>
              </a:spcAft>
              <a:defRPr/>
            </a:pPr>
            <a:r>
              <a:rPr lang="fr-FR"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Performed</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by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contacting</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reporting source(s) </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to c</a:t>
            </a: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heck</a:t>
            </a:r>
          </a:p>
          <a:p>
            <a:pPr algn="ctr" defTabSz="914445">
              <a:spcAft>
                <a:spcPts val="600"/>
              </a:spcAft>
              <a:defRPr/>
            </a:pPr>
            <a:r>
              <a:rPr lang="en-US" sz="28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that the information is accurate and reliable</a:t>
            </a:r>
          </a:p>
        </p:txBody>
      </p:sp>
      <p:sp>
        <p:nvSpPr>
          <p:cNvPr id="9" name="TextBox 8">
            <a:extLst>
              <a:ext uri="{FF2B5EF4-FFF2-40B4-BE49-F238E27FC236}">
                <a16:creationId xmlns:a16="http://schemas.microsoft.com/office/drawing/2014/main" id="{DF9DBC96-FBFF-2F24-0ADF-8256744205C2}"/>
              </a:ext>
            </a:extLst>
          </p:cNvPr>
          <p:cNvSpPr txBox="1"/>
          <p:nvPr/>
        </p:nvSpPr>
        <p:spPr>
          <a:xfrm>
            <a:off x="4745322" y="5294302"/>
            <a:ext cx="11215950" cy="2031325"/>
          </a:xfrm>
          <a:prstGeom prst="rect">
            <a:avLst/>
          </a:prstGeom>
          <a:noFill/>
        </p:spPr>
        <p:txBody>
          <a:bodyPr wrap="square">
            <a:spAutoFit/>
          </a:bodyPr>
          <a:lstStyle/>
          <a:p>
            <a:pPr marL="914400" marR="0" lvl="1" indent="-457200" algn="l" defTabSz="914400" rtl="0" eaLnBrk="1" fontAlgn="auto" latinLnBrk="0" hangingPunct="1">
              <a:lnSpc>
                <a:spcPct val="100000"/>
              </a:lnSpc>
              <a:spcBef>
                <a:spcPts val="0"/>
              </a:spcBef>
              <a:spcAft>
                <a:spcPts val="2400"/>
              </a:spcAft>
              <a:buClrTx/>
              <a:buSzTx/>
              <a:buBlip>
                <a:blip r:embed="rId4"/>
              </a:buBlip>
              <a:tabLst/>
              <a:defRPr/>
            </a:pPr>
            <a:r>
              <a:rPr kumimoji="0" lang="en-US" sz="30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For example</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Tahoma" panose="020B0604030504040204" pitchFamily="34" charset="0"/>
              <a:cs typeface="+mn-cs"/>
            </a:endParaRPr>
          </a:p>
          <a:p>
            <a:pPr marL="1371600" lvl="2" indent="-457200">
              <a:spcAft>
                <a:spcPts val="2400"/>
              </a:spcAft>
              <a:buClr>
                <a:srgbClr val="008080"/>
              </a:buClr>
              <a:buFont typeface="Arial" panose="020B0604020202020204" pitchFamily="34" charset="0"/>
              <a:buChar char="•"/>
              <a:defRPr/>
            </a:pPr>
            <a:r>
              <a:rPr lang="en-US" sz="2800" dirty="0">
                <a:solidFill>
                  <a:prstClr val="black"/>
                </a:solidFill>
                <a:latin typeface="Atkinson Hyperlegible" panose="020B0604020202020204" charset="0"/>
                <a:ea typeface="Tahoma" panose="020B0604030504040204" pitchFamily="34" charset="0"/>
              </a:rPr>
              <a:t>Check whether</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Tahoma" panose="020B0604030504040204" pitchFamily="34" charset="0"/>
                <a:cs typeface="+mn-cs"/>
              </a:rPr>
              <a:t> a case meets the </a:t>
            </a:r>
            <a:r>
              <a:rPr kumimoji="0" lang="en-US" sz="2800" b="0" i="0" u="none" strike="noStrike" kern="1200" cap="none" spc="0" normalizeH="0" baseline="0" noProof="0" dirty="0">
                <a:ln>
                  <a:noFill/>
                </a:ln>
                <a:solidFill>
                  <a:prstClr val="black"/>
                </a:solidFill>
                <a:effectLst/>
                <a:uLnTx/>
                <a:uFillTx/>
                <a:latin typeface="Atkinson Hyperlegible Bold" panose="020B0604020202020204" charset="0"/>
                <a:ea typeface="Tahoma" panose="020B0604030504040204" pitchFamily="34" charset="0"/>
              </a:rPr>
              <a:t>case definition</a:t>
            </a:r>
          </a:p>
          <a:p>
            <a:pPr marL="1371600" lvl="2" indent="-457200">
              <a:spcAft>
                <a:spcPts val="2400"/>
              </a:spcAft>
              <a:buClr>
                <a:srgbClr val="008080"/>
              </a:buClr>
              <a:buFont typeface="Arial" panose="020B0604020202020204" pitchFamily="34" charset="0"/>
              <a:buChar char="•"/>
              <a:defRPr/>
            </a:pPr>
            <a:r>
              <a:rPr lang="en-US" sz="2800" dirty="0">
                <a:solidFill>
                  <a:prstClr val="black"/>
                </a:solidFill>
                <a:latin typeface="Atkinson Hyperlegible" panose="020B0604020202020204" charset="0"/>
                <a:ea typeface="Tahoma" panose="020B0604030504040204" pitchFamily="34" charset="0"/>
              </a:rPr>
              <a:t>C</a:t>
            </a:r>
            <a:r>
              <a:rPr lang="en-US" sz="2800" noProof="0" dirty="0" err="1">
                <a:solidFill>
                  <a:prstClr val="black"/>
                </a:solidFill>
                <a:latin typeface="Atkinson Hyperlegible" panose="020B0604020202020204" charset="0"/>
                <a:ea typeface="Tahoma" panose="020B0604030504040204" pitchFamily="34" charset="0"/>
              </a:rPr>
              <a:t>l</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Tahoma" panose="020B0604030504040204" pitchFamily="34" charset="0"/>
                <a:cs typeface="+mn-cs"/>
              </a:rPr>
              <a:t>arify</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Tahoma" panose="020B0604030504040204" pitchFamily="34" charset="0"/>
                <a:cs typeface="+mn-cs"/>
              </a:rPr>
              <a:t> laboratory </a:t>
            </a:r>
            <a:r>
              <a:rPr lang="en-US" sz="2800" dirty="0">
                <a:solidFill>
                  <a:prstClr val="black"/>
                </a:solidFill>
                <a:latin typeface="Atkinson Hyperlegible Bold" panose="020B0604020202020204" charset="0"/>
                <a:ea typeface="Tahoma" panose="020B0604030504040204" pitchFamily="34" charset="0"/>
              </a:rPr>
              <a:t>test(s) </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Tahoma" panose="020B0604030504040204" pitchFamily="34" charset="0"/>
                <a:cs typeface="+mn-cs"/>
              </a:rPr>
              <a:t>performed </a:t>
            </a:r>
            <a:r>
              <a:rPr lang="en-US" sz="2800" dirty="0">
                <a:solidFill>
                  <a:prstClr val="black"/>
                </a:solidFill>
                <a:latin typeface="Atkinson Hyperlegible" panose="020B0604020202020204" charset="0"/>
                <a:ea typeface="Tahoma" panose="020B0604030504040204" pitchFamily="34" charset="0"/>
              </a:rPr>
              <a:t>or </a:t>
            </a:r>
            <a:r>
              <a:rPr kumimoji="0" lang="en-US" sz="2800" b="0" i="0" u="none" strike="noStrike" kern="1200" cap="none" spc="0" normalizeH="0" baseline="0" noProof="0" dirty="0" err="1">
                <a:ln>
                  <a:noFill/>
                </a:ln>
                <a:solidFill>
                  <a:prstClr val="black"/>
                </a:solidFill>
                <a:effectLst/>
                <a:uLnTx/>
                <a:uFillTx/>
                <a:latin typeface="Atkinson Hyperlegible" panose="020B0604020202020204" charset="0"/>
                <a:ea typeface="Tahoma" panose="020B0604030504040204" pitchFamily="34" charset="0"/>
                <a:cs typeface="+mn-cs"/>
              </a:rPr>
              <a:t>resul</a:t>
            </a:r>
            <a:r>
              <a:rPr lang="en-US" sz="2800" dirty="0">
                <a:solidFill>
                  <a:prstClr val="black"/>
                </a:solidFill>
                <a:latin typeface="Atkinson Hyperlegible" panose="020B0604020202020204" charset="0"/>
                <a:ea typeface="Tahoma" panose="020B0604030504040204" pitchFamily="34" charset="0"/>
              </a:rPr>
              <a:t>t(</a:t>
            </a: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Tahoma" panose="020B0604030504040204" pitchFamily="34" charset="0"/>
                <a:cs typeface="+mn-cs"/>
              </a:rPr>
              <a:t>s)</a:t>
            </a:r>
          </a:p>
        </p:txBody>
      </p:sp>
      <p:sp>
        <p:nvSpPr>
          <p:cNvPr id="2" name="Slide Number Placeholder 1">
            <a:extLst>
              <a:ext uri="{FF2B5EF4-FFF2-40B4-BE49-F238E27FC236}">
                <a16:creationId xmlns:a16="http://schemas.microsoft.com/office/drawing/2014/main" id="{30F9FEFA-1239-1C1F-4722-7938A61C51BE}"/>
              </a:ext>
            </a:extLst>
          </p:cNvPr>
          <p:cNvSpPr>
            <a:spLocks noGrp="1"/>
          </p:cNvSpPr>
          <p:nvPr>
            <p:ph type="sldNum" sz="quarter" idx="12"/>
          </p:nvPr>
        </p:nvSpPr>
        <p:spPr>
          <a:xfrm>
            <a:off x="15525344" y="9547022"/>
            <a:ext cx="2133600" cy="365125"/>
          </a:xfrm>
        </p:spPr>
        <p:txBody>
          <a:bodyPr/>
          <a:lstStyle/>
          <a:p>
            <a:fld id="{B6F15528-21DE-4FAA-801E-634DDDAF4B2B}" type="slidenum">
              <a:rPr lang="en-US" smtClean="0"/>
              <a:pPr/>
              <a:t>23</a:t>
            </a:fld>
            <a:endParaRPr lang="en-US" dirty="0"/>
          </a:p>
        </p:txBody>
      </p:sp>
    </p:spTree>
    <p:extLst>
      <p:ext uri="{BB962C8B-B14F-4D97-AF65-F5344CB8AC3E}">
        <p14:creationId xmlns:p14="http://schemas.microsoft.com/office/powerpoint/2010/main" val="63494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70009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039292" y="583389"/>
            <a:ext cx="12556878"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Case i</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nvestigation</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sp>
        <p:nvSpPr>
          <p:cNvPr id="2" name="Freeform 4">
            <a:extLst>
              <a:ext uri="{FF2B5EF4-FFF2-40B4-BE49-F238E27FC236}">
                <a16:creationId xmlns:a16="http://schemas.microsoft.com/office/drawing/2014/main" id="{CA5845D1-03E9-E245-C38C-BACA4B8BF7F0}"/>
              </a:ext>
            </a:extLst>
          </p:cNvPr>
          <p:cNvSpPr/>
          <p:nvPr/>
        </p:nvSpPr>
        <p:spPr>
          <a:xfrm>
            <a:off x="1809346" y="2390079"/>
            <a:ext cx="14735102" cy="101728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3" name="TextBox 12">
            <a:extLst>
              <a:ext uri="{FF2B5EF4-FFF2-40B4-BE49-F238E27FC236}">
                <a16:creationId xmlns:a16="http://schemas.microsoft.com/office/drawing/2014/main" id="{CACEAF10-C760-D3BB-B69B-1776A8919854}"/>
              </a:ext>
            </a:extLst>
          </p:cNvPr>
          <p:cNvSpPr txBox="1"/>
          <p:nvPr/>
        </p:nvSpPr>
        <p:spPr>
          <a:xfrm>
            <a:off x="2500630" y="2651811"/>
            <a:ext cx="13636937" cy="523220"/>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600"/>
              </a:spcAft>
              <a:buClrTx/>
              <a:buSzTx/>
              <a:buFontTx/>
              <a:buNone/>
              <a:tabLst/>
              <a:defRPr/>
            </a:pPr>
            <a:r>
              <a:rPr lang="fr-FR" sz="2800" dirty="0" err="1">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Performed</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by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interviewing</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suspected cholera case(s)</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14" name="TextBox 13">
            <a:extLst>
              <a:ext uri="{FF2B5EF4-FFF2-40B4-BE49-F238E27FC236}">
                <a16:creationId xmlns:a16="http://schemas.microsoft.com/office/drawing/2014/main" id="{3292270F-31A5-3337-FD46-25AAC8C412E3}"/>
              </a:ext>
            </a:extLst>
          </p:cNvPr>
          <p:cNvSpPr txBox="1"/>
          <p:nvPr/>
        </p:nvSpPr>
        <p:spPr>
          <a:xfrm>
            <a:off x="4533900" y="4564151"/>
            <a:ext cx="12137918" cy="3600986"/>
          </a:xfrm>
          <a:prstGeom prst="rect">
            <a:avLst/>
          </a:prstGeom>
          <a:noFill/>
        </p:spPr>
        <p:txBody>
          <a:bodyPr wrap="square" rtlCol="0">
            <a:spAutoFit/>
          </a:bodyPr>
          <a:lstStyle/>
          <a:p>
            <a:pPr marL="914400" lvl="1" indent="-457200">
              <a:spcAft>
                <a:spcPts val="600"/>
              </a:spcAft>
              <a:buClr>
                <a:srgbClr val="008080"/>
              </a:buClr>
              <a:buBlip>
                <a:blip r:embed="rId3"/>
              </a:buBlip>
            </a:pPr>
            <a:r>
              <a:rPr lang="en-US" sz="2800" dirty="0">
                <a:solidFill>
                  <a:prstClr val="black"/>
                </a:solidFill>
                <a:latin typeface="Atkinson Hyperlegible" panose="020B0604020202020204" charset="0"/>
                <a:ea typeface="Tahoma" panose="020B0604030504040204" pitchFamily="34" charset="0"/>
              </a:rPr>
              <a:t>Classify case(s) by </a:t>
            </a:r>
            <a:r>
              <a:rPr lang="en-US" sz="2800" dirty="0">
                <a:solidFill>
                  <a:srgbClr val="209D94"/>
                </a:solidFill>
                <a:latin typeface="Atkinson Hyperlegible Bold" panose="020B0604020202020204" charset="0"/>
                <a:ea typeface="Tahoma" panose="020B0604030504040204" pitchFamily="34" charset="0"/>
              </a:rPr>
              <a:t>geographic origin of infection</a:t>
            </a:r>
            <a:r>
              <a:rPr lang="en-US" sz="2800" dirty="0">
                <a:solidFill>
                  <a:srgbClr val="209D94"/>
                </a:solidFill>
                <a:latin typeface="Atkinson Hyperlegible" panose="020B0604020202020204" charset="0"/>
                <a:ea typeface="Tahoma" panose="020B0604030504040204" pitchFamily="34" charset="0"/>
              </a:rPr>
              <a:t> </a:t>
            </a:r>
          </a:p>
          <a:p>
            <a:pPr marL="1371600" lvl="2" indent="-457200">
              <a:spcAft>
                <a:spcPts val="1200"/>
              </a:spcAft>
              <a:buClr>
                <a:srgbClr val="008080"/>
              </a:buClr>
              <a:buFont typeface="Arial" panose="020B0604020202020204" pitchFamily="34" charset="0"/>
              <a:buChar char="•"/>
            </a:pPr>
            <a:r>
              <a:rPr lang="en-US" sz="2800" dirty="0">
                <a:solidFill>
                  <a:prstClr val="black"/>
                </a:solidFill>
                <a:latin typeface="Atkinson Hyperlegible" panose="020B0604020202020204" charset="0"/>
                <a:ea typeface="Tahoma" panose="020B0604030504040204" pitchFamily="34" charset="0"/>
              </a:rPr>
              <a:t>Locally acquired or imported</a:t>
            </a:r>
          </a:p>
          <a:p>
            <a:pPr marL="914400" lvl="1" indent="-457200">
              <a:spcBef>
                <a:spcPts val="1200"/>
              </a:spcBef>
              <a:spcAft>
                <a:spcPts val="600"/>
              </a:spcAft>
              <a:buClr>
                <a:srgbClr val="008080"/>
              </a:buClr>
              <a:buBlip>
                <a:blip r:embed="rId3"/>
              </a:buBlip>
            </a:pPr>
            <a:r>
              <a:rPr lang="en-US" sz="2800" dirty="0">
                <a:solidFill>
                  <a:prstClr val="black"/>
                </a:solidFill>
                <a:latin typeface="Atkinson Hyperlegible" panose="020B0604020202020204" charset="0"/>
                <a:ea typeface="Tahoma" panose="020B0604030504040204" pitchFamily="34" charset="0"/>
              </a:rPr>
              <a:t>Generate </a:t>
            </a:r>
            <a:r>
              <a:rPr lang="en-US" sz="2800" dirty="0">
                <a:solidFill>
                  <a:srgbClr val="209D94"/>
                </a:solidFill>
                <a:latin typeface="Atkinson Hyperlegible Bold" panose="020B0604020202020204" charset="0"/>
                <a:ea typeface="Tahoma" panose="020B0604030504040204" pitchFamily="34" charset="0"/>
              </a:rPr>
              <a:t>hypotheses on exposure </a:t>
            </a:r>
            <a:r>
              <a:rPr lang="en-US" sz="2800" dirty="0">
                <a:solidFill>
                  <a:prstClr val="black"/>
                </a:solidFill>
                <a:latin typeface="Atkinson Hyperlegible" panose="020B0604020202020204" charset="0"/>
                <a:ea typeface="Tahoma" panose="020B0604030504040204" pitchFamily="34" charset="0"/>
              </a:rPr>
              <a:t>and context of transmission</a:t>
            </a:r>
          </a:p>
          <a:p>
            <a:pPr marL="1371600" lvl="2" indent="-457200">
              <a:spcAft>
                <a:spcPts val="1200"/>
              </a:spcAft>
              <a:buClr>
                <a:srgbClr val="008080"/>
              </a:buClr>
              <a:buFont typeface="Arial" panose="020B0604020202020204" pitchFamily="34" charset="0"/>
              <a:buChar char="•"/>
            </a:pPr>
            <a:r>
              <a:rPr lang="en-US" sz="2800" dirty="0">
                <a:solidFill>
                  <a:prstClr val="black"/>
                </a:solidFill>
                <a:latin typeface="Atkinson Hyperlegible" panose="020B0604020202020204" charset="0"/>
                <a:ea typeface="Tahoma" panose="020B0604030504040204" pitchFamily="34" charset="0"/>
              </a:rPr>
              <a:t>Orientation for field investigation</a:t>
            </a:r>
          </a:p>
          <a:p>
            <a:pPr marL="914400" lvl="1" indent="-457200">
              <a:spcBef>
                <a:spcPts val="1200"/>
              </a:spcBef>
              <a:spcAft>
                <a:spcPts val="1200"/>
              </a:spcAft>
              <a:buClr>
                <a:srgbClr val="008080"/>
              </a:buClr>
              <a:buBlip>
                <a:blip r:embed="rId3"/>
              </a:buBlip>
            </a:pPr>
            <a:r>
              <a:rPr lang="en-US" sz="2800" dirty="0">
                <a:solidFill>
                  <a:prstClr val="black"/>
                </a:solidFill>
                <a:latin typeface="Atkinson Hyperlegible" panose="020B0604020202020204" charset="0"/>
                <a:ea typeface="Tahoma" panose="020B0604030504040204" pitchFamily="34" charset="0"/>
              </a:rPr>
              <a:t>Identify </a:t>
            </a:r>
            <a:r>
              <a:rPr lang="en-US" sz="2800" dirty="0">
                <a:solidFill>
                  <a:srgbClr val="209D94"/>
                </a:solidFill>
                <a:latin typeface="Atkinson Hyperlegible Bold" panose="020B0604020202020204" charset="0"/>
                <a:ea typeface="Tahoma" panose="020B0604030504040204" pitchFamily="34" charset="0"/>
              </a:rPr>
              <a:t>epidemiological links </a:t>
            </a:r>
            <a:r>
              <a:rPr lang="en-US" sz="2800" dirty="0">
                <a:solidFill>
                  <a:prstClr val="black"/>
                </a:solidFill>
                <a:latin typeface="Atkinson Hyperlegible" panose="020B0604020202020204" charset="0"/>
                <a:ea typeface="Tahoma" panose="020B0604030504040204" pitchFamily="34" charset="0"/>
              </a:rPr>
              <a:t>between cases</a:t>
            </a:r>
          </a:p>
          <a:p>
            <a:pPr marL="1371600" lvl="2" indent="-457200">
              <a:spcAft>
                <a:spcPts val="1200"/>
              </a:spcAft>
              <a:buClr>
                <a:srgbClr val="008080"/>
              </a:buClr>
              <a:buFont typeface="Arial" panose="020B0604020202020204" pitchFamily="34" charset="0"/>
              <a:buChar char="•"/>
            </a:pPr>
            <a:r>
              <a:rPr lang="en-US" sz="2800" dirty="0">
                <a:solidFill>
                  <a:prstClr val="black"/>
                </a:solidFill>
                <a:latin typeface="Atkinson Hyperlegible" panose="020B0604020202020204" charset="0"/>
                <a:ea typeface="Tahoma" panose="020B0604030504040204" pitchFamily="34" charset="0"/>
              </a:rPr>
              <a:t>Clustered or community transmission</a:t>
            </a:r>
          </a:p>
        </p:txBody>
      </p:sp>
      <p:pic>
        <p:nvPicPr>
          <p:cNvPr id="21" name="Picture 20">
            <a:extLst>
              <a:ext uri="{FF2B5EF4-FFF2-40B4-BE49-F238E27FC236}">
                <a16:creationId xmlns:a16="http://schemas.microsoft.com/office/drawing/2014/main" id="{FD2658CE-B1AC-CB34-3BF4-94ABD6A87E5D}"/>
              </a:ext>
            </a:extLst>
          </p:cNvPr>
          <p:cNvPicPr>
            <a:picLocks noChangeAspect="1"/>
          </p:cNvPicPr>
          <p:nvPr/>
        </p:nvPicPr>
        <p:blipFill>
          <a:blip r:embed="rId4"/>
          <a:stretch>
            <a:fillRect/>
          </a:stretch>
        </p:blipFill>
        <p:spPr>
          <a:xfrm>
            <a:off x="1580544" y="4407141"/>
            <a:ext cx="2888506" cy="2954655"/>
          </a:xfrm>
          <a:prstGeom prst="rect">
            <a:avLst/>
          </a:prstGeom>
        </p:spPr>
      </p:pic>
      <p:grpSp>
        <p:nvGrpSpPr>
          <p:cNvPr id="11" name="Group 10">
            <a:extLst>
              <a:ext uri="{FF2B5EF4-FFF2-40B4-BE49-F238E27FC236}">
                <a16:creationId xmlns:a16="http://schemas.microsoft.com/office/drawing/2014/main" id="{267C81B3-4838-288D-0E22-932C921017BB}"/>
              </a:ext>
            </a:extLst>
          </p:cNvPr>
          <p:cNvGrpSpPr/>
          <p:nvPr/>
        </p:nvGrpSpPr>
        <p:grpSpPr>
          <a:xfrm>
            <a:off x="2500630" y="8518579"/>
            <a:ext cx="13967460" cy="993691"/>
            <a:chOff x="2500630" y="8518579"/>
            <a:chExt cx="13967460" cy="993691"/>
          </a:xfrm>
        </p:grpSpPr>
        <p:sp>
          <p:nvSpPr>
            <p:cNvPr id="4" name="TextBox 3">
              <a:extLst>
                <a:ext uri="{FF2B5EF4-FFF2-40B4-BE49-F238E27FC236}">
                  <a16:creationId xmlns:a16="http://schemas.microsoft.com/office/drawing/2014/main" id="{4396775E-CBAC-1722-C464-F6512D3469C0}"/>
                </a:ext>
              </a:extLst>
            </p:cNvPr>
            <p:cNvSpPr txBox="1"/>
            <p:nvPr/>
          </p:nvSpPr>
          <p:spPr>
            <a:xfrm>
              <a:off x="2500630" y="8518579"/>
              <a:ext cx="139674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where to access a cholera case investigation form in Module 6</a:t>
              </a:r>
            </a:p>
          </p:txBody>
        </p:sp>
        <p:pic>
          <p:nvPicPr>
            <p:cNvPr id="5" name="Graphic 4" descr="Information with solid fill">
              <a:extLst>
                <a:ext uri="{FF2B5EF4-FFF2-40B4-BE49-F238E27FC236}">
                  <a16:creationId xmlns:a16="http://schemas.microsoft.com/office/drawing/2014/main" id="{9A1CD3EA-E7C7-452E-77EB-C2A6B8BEE8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24797" y="8518579"/>
              <a:ext cx="1014393" cy="993691"/>
            </a:xfrm>
            <a:prstGeom prst="rect">
              <a:avLst/>
            </a:prstGeom>
          </p:spPr>
        </p:pic>
      </p:grpSp>
      <p:sp>
        <p:nvSpPr>
          <p:cNvPr id="6" name="Slide Number Placeholder 5">
            <a:extLst>
              <a:ext uri="{FF2B5EF4-FFF2-40B4-BE49-F238E27FC236}">
                <a16:creationId xmlns:a16="http://schemas.microsoft.com/office/drawing/2014/main" id="{5222A69A-B820-6363-8BEC-78EA4115053D}"/>
              </a:ext>
            </a:extLst>
          </p:cNvPr>
          <p:cNvSpPr>
            <a:spLocks noGrp="1"/>
          </p:cNvSpPr>
          <p:nvPr>
            <p:ph type="sldNum" sz="quarter" idx="12"/>
          </p:nvPr>
        </p:nvSpPr>
        <p:spPr>
          <a:xfrm>
            <a:off x="15401290" y="9512270"/>
            <a:ext cx="2133600" cy="365125"/>
          </a:xfrm>
        </p:spPr>
        <p:txBody>
          <a:bodyPr/>
          <a:lstStyle/>
          <a:p>
            <a:fld id="{B6F15528-21DE-4FAA-801E-634DDDAF4B2B}" type="slidenum">
              <a:rPr lang="en-US" smtClean="0"/>
              <a:pPr/>
              <a:t>24</a:t>
            </a:fld>
            <a:endParaRPr lang="en-US" dirty="0"/>
          </a:p>
        </p:txBody>
      </p:sp>
    </p:spTree>
    <p:extLst>
      <p:ext uri="{BB962C8B-B14F-4D97-AF65-F5344CB8AC3E}">
        <p14:creationId xmlns:p14="http://schemas.microsoft.com/office/powerpoint/2010/main" val="4091762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0999" y="-239946"/>
            <a:ext cx="9700098"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83650" y="640382"/>
            <a:ext cx="12556878"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Field investigation</a:t>
            </a:r>
          </a:p>
        </p:txBody>
      </p:sp>
      <p:sp>
        <p:nvSpPr>
          <p:cNvPr id="2" name="Freeform 4">
            <a:extLst>
              <a:ext uri="{FF2B5EF4-FFF2-40B4-BE49-F238E27FC236}">
                <a16:creationId xmlns:a16="http://schemas.microsoft.com/office/drawing/2014/main" id="{CA5845D1-03E9-E245-C38C-BACA4B8BF7F0}"/>
              </a:ext>
            </a:extLst>
          </p:cNvPr>
          <p:cNvSpPr/>
          <p:nvPr/>
        </p:nvSpPr>
        <p:spPr>
          <a:xfrm>
            <a:off x="1813560" y="2328950"/>
            <a:ext cx="14737080" cy="116894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4" name="TextBox 3">
            <a:extLst>
              <a:ext uri="{FF2B5EF4-FFF2-40B4-BE49-F238E27FC236}">
                <a16:creationId xmlns:a16="http://schemas.microsoft.com/office/drawing/2014/main" id="{C42CFC36-7E57-4F2A-D2B5-709E0B31E800}"/>
              </a:ext>
            </a:extLst>
          </p:cNvPr>
          <p:cNvSpPr txBox="1"/>
          <p:nvPr/>
        </p:nvSpPr>
        <p:spPr>
          <a:xfrm>
            <a:off x="1775460" y="2651811"/>
            <a:ext cx="14737080" cy="523220"/>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600"/>
              </a:spcAft>
              <a:buClrTx/>
              <a:buSzTx/>
              <a:buFontTx/>
              <a:buNone/>
              <a:tabLst/>
              <a:defRPr/>
            </a:pP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Onsite</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assessment</a:t>
            </a:r>
            <a:r>
              <a:rPr lang="fr-FR"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kumimoji="0" lang="fr-FR" sz="2800" b="0" i="0" u="none" strike="noStrike" kern="1200" cap="none" spc="0" normalizeH="0" baseline="0" noProof="0" dirty="0" err="1">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performed</a:t>
            </a:r>
            <a:r>
              <a:rPr kumimoji="0" lang="fr-FR" sz="2800" b="0" i="0" u="none" strike="noStrike" kern="1200" cap="none" spc="0" normalizeH="0" baseline="0" noProof="0" dirty="0">
                <a:ln>
                  <a:noFill/>
                </a:ln>
                <a:solidFill>
                  <a:srgbClr val="2A172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fr-FR" sz="28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 an outbreak area</a:t>
            </a:r>
            <a:endPar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2554F859-6A4B-1418-3FEB-AD73BC2BEF62}"/>
              </a:ext>
            </a:extLst>
          </p:cNvPr>
          <p:cNvSpPr txBox="1"/>
          <p:nvPr/>
        </p:nvSpPr>
        <p:spPr>
          <a:xfrm>
            <a:off x="4286074" y="6964144"/>
            <a:ext cx="14001926" cy="1892826"/>
          </a:xfrm>
          <a:prstGeom prst="rect">
            <a:avLst/>
          </a:prstGeom>
          <a:noFill/>
        </p:spPr>
        <p:txBody>
          <a:bodyPr wrap="square" lIns="137160" tIns="68580" rIns="137160" bIns="68580" rtlCol="0" anchor="t">
            <a:spAutoFit/>
          </a:bodyPr>
          <a:lstStyle/>
          <a:p>
            <a:pPr marL="914400" lvl="1" indent="-457200">
              <a:spcAft>
                <a:spcPts val="1800"/>
              </a:spcAft>
              <a:buClr>
                <a:srgbClr val="008080"/>
              </a:buClr>
              <a:buBlip>
                <a:blip r:embed="rId3"/>
              </a:buBlip>
            </a:pPr>
            <a:r>
              <a:rPr lang="fr-FR" sz="2800" dirty="0">
                <a:solidFill>
                  <a:srgbClr val="2A1720"/>
                </a:solidFill>
                <a:latin typeface="Atkinson Hyperlegible"/>
              </a:rPr>
              <a:t>O</a:t>
            </a:r>
            <a:r>
              <a:rPr kumimoji="0" lang="fr-FR" sz="2800" b="0" i="0" u="none" strike="noStrike" kern="1200" cap="none" spc="0" normalizeH="0" baseline="0" noProof="0" dirty="0" err="1">
                <a:ln>
                  <a:noFill/>
                </a:ln>
                <a:solidFill>
                  <a:srgbClr val="2A1720"/>
                </a:solidFill>
                <a:effectLst/>
                <a:uLnTx/>
                <a:uFillTx/>
                <a:latin typeface="Atkinson Hyperlegible"/>
              </a:rPr>
              <a:t>riented</a:t>
            </a:r>
            <a:r>
              <a:rPr kumimoji="0" lang="fr-FR" sz="2800" b="0" i="0" u="none" strike="noStrike" kern="1200" cap="none" spc="0" normalizeH="0" baseline="0" noProof="0" dirty="0">
                <a:ln>
                  <a:noFill/>
                </a:ln>
                <a:solidFill>
                  <a:srgbClr val="2A1720"/>
                </a:solidFill>
                <a:effectLst/>
                <a:uLnTx/>
                <a:uFillTx/>
                <a:latin typeface="Atkinson Hyperlegible"/>
              </a:rPr>
              <a:t> by the </a:t>
            </a:r>
            <a:r>
              <a:rPr kumimoji="0" lang="fr-FR" sz="2800" b="0" i="0" u="none" strike="noStrike" kern="1200" cap="none" spc="0" normalizeH="0" baseline="0" noProof="0" dirty="0" err="1">
                <a:ln>
                  <a:noFill/>
                </a:ln>
                <a:solidFill>
                  <a:srgbClr val="2A1720"/>
                </a:solidFill>
                <a:effectLst/>
                <a:uLnTx/>
                <a:uFillTx/>
                <a:latin typeface="Atkinson Hyperlegible"/>
              </a:rPr>
              <a:t>findings</a:t>
            </a:r>
            <a:r>
              <a:rPr kumimoji="0" lang="fr-FR" sz="2800" b="0" i="0" u="none" strike="noStrike" kern="1200" cap="none" spc="0" normalizeH="0" baseline="0" noProof="0" dirty="0">
                <a:ln>
                  <a:noFill/>
                </a:ln>
                <a:solidFill>
                  <a:srgbClr val="2A1720"/>
                </a:solidFill>
                <a:effectLst/>
                <a:uLnTx/>
                <a:uFillTx/>
                <a:latin typeface="Atkinson Hyperlegible"/>
              </a:rPr>
              <a:t> of case investigations</a:t>
            </a:r>
          </a:p>
          <a:p>
            <a:pPr marL="914400" lvl="1" indent="-457200">
              <a:spcAft>
                <a:spcPts val="1800"/>
              </a:spcAft>
              <a:buClr>
                <a:srgbClr val="008080"/>
              </a:buClr>
              <a:buBlip>
                <a:blip r:embed="rId3"/>
              </a:buBlip>
            </a:pPr>
            <a:r>
              <a:rPr lang="en-US" sz="2800" dirty="0">
                <a:solidFill>
                  <a:srgbClr val="2A1720"/>
                </a:solidFill>
                <a:latin typeface="Atkinson Hyperlegible"/>
              </a:rPr>
              <a:t>Combined with risk and needs assessments &amp; immediate measures</a:t>
            </a:r>
            <a:endParaRPr lang="fr-FR" sz="2800" dirty="0">
              <a:solidFill>
                <a:srgbClr val="2A1720"/>
              </a:solidFill>
              <a:latin typeface="Atkinson Hyperlegible"/>
            </a:endParaRPr>
          </a:p>
          <a:p>
            <a:pPr marL="914400" lvl="1" indent="-457200">
              <a:spcAft>
                <a:spcPts val="1800"/>
              </a:spcAft>
              <a:buClr>
                <a:srgbClr val="008080"/>
              </a:buClr>
              <a:buBlip>
                <a:blip r:embed="rId3"/>
              </a:buBlip>
            </a:pPr>
            <a:r>
              <a:rPr lang="fr-FR" sz="2800" dirty="0" err="1">
                <a:solidFill>
                  <a:srgbClr val="2A1720"/>
                </a:solidFill>
                <a:latin typeface="Atkinson Hyperlegible"/>
              </a:rPr>
              <a:t>Used</a:t>
            </a:r>
            <a:r>
              <a:rPr lang="fr-FR" sz="2800" dirty="0">
                <a:solidFill>
                  <a:srgbClr val="2A1720"/>
                </a:solidFill>
                <a:latin typeface="Atkinson Hyperlegible"/>
              </a:rPr>
              <a:t> </a:t>
            </a:r>
            <a:r>
              <a:rPr lang="en-US" sz="2800" dirty="0">
                <a:solidFill>
                  <a:srgbClr val="2A1720"/>
                </a:solidFill>
                <a:latin typeface="Atkinson Hyperlegible"/>
              </a:rPr>
              <a:t>to guide effective response measures</a:t>
            </a:r>
          </a:p>
        </p:txBody>
      </p:sp>
      <p:pic>
        <p:nvPicPr>
          <p:cNvPr id="8" name="Picture 7">
            <a:extLst>
              <a:ext uri="{FF2B5EF4-FFF2-40B4-BE49-F238E27FC236}">
                <a16:creationId xmlns:a16="http://schemas.microsoft.com/office/drawing/2014/main" id="{87D3F03D-824C-B668-704E-41684DD00E3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2133" y="5372741"/>
            <a:ext cx="3973224" cy="2138635"/>
          </a:xfrm>
          <a:prstGeom prst="rect">
            <a:avLst/>
          </a:prstGeom>
        </p:spPr>
      </p:pic>
      <p:sp>
        <p:nvSpPr>
          <p:cNvPr id="9" name="TextBox 8">
            <a:extLst>
              <a:ext uri="{FF2B5EF4-FFF2-40B4-BE49-F238E27FC236}">
                <a16:creationId xmlns:a16="http://schemas.microsoft.com/office/drawing/2014/main" id="{7E2D003C-A1AB-CF1A-008B-E6B59E025C3C}"/>
              </a:ext>
            </a:extLst>
          </p:cNvPr>
          <p:cNvSpPr txBox="1"/>
          <p:nvPr/>
        </p:nvSpPr>
        <p:spPr>
          <a:xfrm>
            <a:off x="4864640" y="4407140"/>
            <a:ext cx="7996945" cy="227754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200"/>
              </a:spcAft>
              <a:buClr>
                <a:srgbClr val="008080"/>
              </a:buClr>
              <a:buSzTx/>
              <a:buBlip>
                <a:blip r:embed="rId3"/>
              </a:buBlip>
              <a:tabLst/>
              <a:defRPr/>
            </a:pPr>
            <a:r>
              <a:rPr lang="en-US" sz="2800" dirty="0">
                <a:solidFill>
                  <a:srgbClr val="2A1720"/>
                </a:solidFill>
                <a:latin typeface="Atkinson Hyperlegible"/>
              </a:rPr>
              <a:t>A</a:t>
            </a:r>
            <a:r>
              <a:rPr kumimoji="0" lang="en-US" sz="2800" b="0" i="0" u="none" strike="noStrike" kern="1200" cap="none" spc="0" normalizeH="0" baseline="0" noProof="0" dirty="0" err="1">
                <a:ln>
                  <a:noFill/>
                </a:ln>
                <a:solidFill>
                  <a:srgbClr val="2A1720"/>
                </a:solidFill>
                <a:effectLst/>
                <a:uLnTx/>
                <a:uFillTx/>
                <a:latin typeface="Atkinson Hyperlegible"/>
                <a:ea typeface="+mn-ea"/>
                <a:cs typeface="+mn-cs"/>
              </a:rPr>
              <a:t>ssess</a:t>
            </a:r>
            <a:r>
              <a:rPr kumimoji="0" lang="en-US" sz="2800" b="0" i="0" u="none" strike="noStrike" kern="1200" cap="none" spc="0" normalizeH="0" baseline="0" noProof="0" dirty="0">
                <a:ln>
                  <a:noFill/>
                </a:ln>
                <a:solidFill>
                  <a:srgbClr val="2A1720"/>
                </a:solidFill>
                <a:effectLst/>
                <a:uLnTx/>
                <a:uFillTx/>
                <a:latin typeface="Atkinson Hyperlegible"/>
                <a:ea typeface="+mn-ea"/>
                <a:cs typeface="+mn-cs"/>
              </a:rPr>
              <a:t> </a:t>
            </a:r>
          </a:p>
          <a:p>
            <a:pPr marL="914400" lvl="1" indent="-457200">
              <a:spcAft>
                <a:spcPts val="1200"/>
              </a:spcAft>
              <a:buClr>
                <a:srgbClr val="008080"/>
              </a:buClr>
              <a:buFont typeface="Arial" panose="020B0604020202020204" pitchFamily="34" charset="0"/>
              <a:buChar char="•"/>
              <a:defRPr/>
            </a:pPr>
            <a:r>
              <a:rPr lang="en-US" sz="2800" dirty="0">
                <a:solidFill>
                  <a:srgbClr val="209D94"/>
                </a:solidFill>
                <a:latin typeface="Atkinson Hyperlegible Bold" panose="020B0604020202020204" charset="0"/>
              </a:rPr>
              <a:t>S</a:t>
            </a:r>
            <a:r>
              <a:rPr kumimoji="0" lang="en-US" sz="2800" b="0" i="0" u="none" strike="noStrike" kern="1200" cap="none" spc="0" normalizeH="0" baseline="0" noProof="0" dirty="0" err="1">
                <a:ln>
                  <a:noFill/>
                </a:ln>
                <a:solidFill>
                  <a:srgbClr val="209D94"/>
                </a:solidFill>
                <a:effectLst/>
                <a:uLnTx/>
                <a:uFillTx/>
                <a:latin typeface="Atkinson Hyperlegible Bold" panose="020B0604020202020204" charset="0"/>
                <a:ea typeface="+mn-ea"/>
                <a:cs typeface="+mn-cs"/>
              </a:rPr>
              <a:t>ource</a:t>
            </a: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(s) of contamination</a:t>
            </a:r>
          </a:p>
          <a:p>
            <a:pPr marL="914400" lvl="1" indent="-457200">
              <a:spcAft>
                <a:spcPts val="1200"/>
              </a:spcAft>
              <a:buClr>
                <a:srgbClr val="008080"/>
              </a:buClr>
              <a:buFont typeface="Arial" panose="020B0604020202020204" pitchFamily="34" charset="0"/>
              <a:buChar char="•"/>
              <a:defRPr/>
            </a:pPr>
            <a:r>
              <a:rPr lang="en-US" sz="2800" dirty="0">
                <a:solidFill>
                  <a:srgbClr val="209D94"/>
                </a:solidFill>
                <a:latin typeface="Atkinson Hyperlegible Bold" panose="020B0604020202020204" charset="0"/>
              </a:rPr>
              <a:t>C</a:t>
            </a:r>
            <a:r>
              <a:rPr kumimoji="0" lang="en-US" sz="2800" b="0" i="0" u="none" strike="noStrike" kern="1200" cap="none" spc="0" normalizeH="0" baseline="0" noProof="0" dirty="0" err="1">
                <a:ln>
                  <a:noFill/>
                </a:ln>
                <a:solidFill>
                  <a:srgbClr val="209D94"/>
                </a:solidFill>
                <a:effectLst/>
                <a:uLnTx/>
                <a:uFillTx/>
                <a:latin typeface="Atkinson Hyperlegible Bold" panose="020B0604020202020204" charset="0"/>
                <a:ea typeface="+mn-ea"/>
                <a:cs typeface="+mn-cs"/>
              </a:rPr>
              <a:t>ontext</a:t>
            </a: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 of transmission</a:t>
            </a:r>
          </a:p>
          <a:p>
            <a:pPr marL="914400" lvl="1" indent="-457200">
              <a:spcAft>
                <a:spcPts val="1200"/>
              </a:spcAft>
              <a:buClr>
                <a:srgbClr val="008080"/>
              </a:buClr>
              <a:buFont typeface="Arial" panose="020B0604020202020204" pitchFamily="34" charset="0"/>
              <a:buChar char="•"/>
              <a:defRPr/>
            </a:pPr>
            <a:r>
              <a:rPr lang="en-US" sz="2800" dirty="0">
                <a:solidFill>
                  <a:srgbClr val="209D94"/>
                </a:solidFill>
                <a:latin typeface="Atkinson Hyperlegible Bold" panose="020B0604020202020204" charset="0"/>
              </a:rPr>
              <a:t>Ri</a:t>
            </a:r>
            <a:r>
              <a:rPr kumimoji="0" lang="en-US" sz="2800" b="0" i="0" u="none" strike="noStrike" kern="1200" cap="none" spc="0" normalizeH="0" baseline="0" noProof="0" dirty="0" err="1">
                <a:ln>
                  <a:noFill/>
                </a:ln>
                <a:solidFill>
                  <a:srgbClr val="209D94"/>
                </a:solidFill>
                <a:effectLst/>
                <a:uLnTx/>
                <a:uFillTx/>
                <a:latin typeface="Atkinson Hyperlegible Bold" panose="020B0604020202020204" charset="0"/>
                <a:ea typeface="+mn-ea"/>
                <a:cs typeface="+mn-cs"/>
              </a:rPr>
              <a:t>sk</a:t>
            </a:r>
            <a:r>
              <a:rPr kumimoji="0" lang="en-US" sz="2800" b="0" i="0" u="none" strike="noStrike" kern="1200" cap="none" spc="0" normalizeH="0" baseline="0" noProof="0" dirty="0">
                <a:ln>
                  <a:noFill/>
                </a:ln>
                <a:solidFill>
                  <a:srgbClr val="209D94"/>
                </a:solidFill>
                <a:effectLst/>
                <a:uLnTx/>
                <a:uFillTx/>
                <a:latin typeface="Atkinson Hyperlegible Bold" panose="020B0604020202020204" charset="0"/>
                <a:ea typeface="+mn-ea"/>
                <a:cs typeface="+mn-cs"/>
              </a:rPr>
              <a:t> factors for spread </a:t>
            </a:r>
          </a:p>
        </p:txBody>
      </p:sp>
      <p:sp>
        <p:nvSpPr>
          <p:cNvPr id="6" name="Slide Number Placeholder 5">
            <a:extLst>
              <a:ext uri="{FF2B5EF4-FFF2-40B4-BE49-F238E27FC236}">
                <a16:creationId xmlns:a16="http://schemas.microsoft.com/office/drawing/2014/main" id="{0CC0A9D4-1EE9-F42F-E79E-E6EB67C4CB52}"/>
              </a:ext>
            </a:extLst>
          </p:cNvPr>
          <p:cNvSpPr>
            <a:spLocks noGrp="1"/>
          </p:cNvSpPr>
          <p:nvPr>
            <p:ph type="sldNum" sz="quarter" idx="12"/>
          </p:nvPr>
        </p:nvSpPr>
        <p:spPr>
          <a:xfrm>
            <a:off x="15445740" y="9544281"/>
            <a:ext cx="2133600" cy="365125"/>
          </a:xfrm>
        </p:spPr>
        <p:txBody>
          <a:bodyPr/>
          <a:lstStyle/>
          <a:p>
            <a:fld id="{B6F15528-21DE-4FAA-801E-634DDDAF4B2B}" type="slidenum">
              <a:rPr lang="en-US" smtClean="0"/>
              <a:pPr/>
              <a:t>25</a:t>
            </a:fld>
            <a:endParaRPr lang="en-US" dirty="0"/>
          </a:p>
        </p:txBody>
      </p:sp>
    </p:spTree>
    <p:extLst>
      <p:ext uri="{BB962C8B-B14F-4D97-AF65-F5344CB8AC3E}">
        <p14:creationId xmlns:p14="http://schemas.microsoft.com/office/powerpoint/2010/main" val="2212389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489F8-8452-5276-1E9C-BD126A0C7D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3AC5FB81-5E7C-EA6F-FB7B-258FCF1EE503}"/>
              </a:ext>
            </a:extLst>
          </p:cNvPr>
          <p:cNvSpPr txBox="1"/>
          <p:nvPr/>
        </p:nvSpPr>
        <p:spPr>
          <a:xfrm>
            <a:off x="13822680" y="9997440"/>
            <a:ext cx="446532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NOOR / Billy </a:t>
            </a:r>
            <a:r>
              <a:rPr kumimoji="0" lang="en-US" sz="1600" b="0" i="0" u="none" strike="noStrike" kern="1200" cap="none" spc="0" normalizeH="0" baseline="0" noProof="0" dirty="0" err="1">
                <a:ln>
                  <a:noFill/>
                </a:ln>
                <a:solidFill>
                  <a:schemeClr val="tx1">
                    <a:lumMod val="65000"/>
                    <a:lumOff val="35000"/>
                  </a:schemeClr>
                </a:solidFill>
                <a:effectLst/>
                <a:uLnTx/>
                <a:uFillTx/>
                <a:ea typeface="+mn-ea"/>
                <a:cs typeface="+mn-cs"/>
              </a:rPr>
              <a:t>Miaron</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7" name="Rectangle: Diagonal Corners Rounded 6">
            <a:extLst>
              <a:ext uri="{FF2B5EF4-FFF2-40B4-BE49-F238E27FC236}">
                <a16:creationId xmlns:a16="http://schemas.microsoft.com/office/drawing/2014/main" id="{E5BBFC40-B7C3-3AF6-C2C5-5FA46AF16DDA}"/>
              </a:ext>
            </a:extLst>
          </p:cNvPr>
          <p:cNvSpPr/>
          <p:nvPr/>
        </p:nvSpPr>
        <p:spPr>
          <a:xfrm>
            <a:off x="0" y="3764492"/>
            <a:ext cx="5516880" cy="2361988"/>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Dissemination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of outcomes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and response</a:t>
            </a:r>
          </a:p>
        </p:txBody>
      </p:sp>
    </p:spTree>
    <p:extLst>
      <p:ext uri="{BB962C8B-B14F-4D97-AF65-F5344CB8AC3E}">
        <p14:creationId xmlns:p14="http://schemas.microsoft.com/office/powerpoint/2010/main" val="716490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8">
            <a:extLst>
              <a:ext uri="{FF2B5EF4-FFF2-40B4-BE49-F238E27FC236}">
                <a16:creationId xmlns:a16="http://schemas.microsoft.com/office/drawing/2014/main" id="{D18B61B7-80B1-95F9-5507-6947E444FEC2}"/>
              </a:ext>
            </a:extLst>
          </p:cNvPr>
          <p:cNvSpPr/>
          <p:nvPr/>
        </p:nvSpPr>
        <p:spPr>
          <a:xfrm>
            <a:off x="-381000" y="-239946"/>
            <a:ext cx="9525000" cy="16596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37930" y="589878"/>
            <a:ext cx="12556878"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Dissemination</a:t>
            </a:r>
          </a:p>
        </p:txBody>
      </p:sp>
      <p:sp>
        <p:nvSpPr>
          <p:cNvPr id="2" name="Freeform 4">
            <a:extLst>
              <a:ext uri="{FF2B5EF4-FFF2-40B4-BE49-F238E27FC236}">
                <a16:creationId xmlns:a16="http://schemas.microsoft.com/office/drawing/2014/main" id="{CA5845D1-03E9-E245-C38C-BACA4B8BF7F0}"/>
              </a:ext>
            </a:extLst>
          </p:cNvPr>
          <p:cNvSpPr/>
          <p:nvPr/>
        </p:nvSpPr>
        <p:spPr>
          <a:xfrm>
            <a:off x="2704288" y="2328950"/>
            <a:ext cx="12918333" cy="1348105"/>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2599"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4" name="TextBox 3">
            <a:extLst>
              <a:ext uri="{FF2B5EF4-FFF2-40B4-BE49-F238E27FC236}">
                <a16:creationId xmlns:a16="http://schemas.microsoft.com/office/drawing/2014/main" id="{C42CFC36-7E57-4F2A-D2B5-709E0B31E800}"/>
              </a:ext>
            </a:extLst>
          </p:cNvPr>
          <p:cNvSpPr txBox="1"/>
          <p:nvPr/>
        </p:nvSpPr>
        <p:spPr>
          <a:xfrm>
            <a:off x="2704288" y="2494749"/>
            <a:ext cx="13054521" cy="969496"/>
          </a:xfrm>
          <a:prstGeom prst="rect">
            <a:avLst/>
          </a:prstGeom>
          <a:noFill/>
        </p:spPr>
        <p:txBody>
          <a:bodyPr wrap="square" rtlCol="0">
            <a:spAutoFit/>
          </a:bodyPr>
          <a:lstStyle/>
          <a:p>
            <a:pPr algn="ctr">
              <a:spcAft>
                <a:spcPts val="600"/>
              </a:spcAft>
            </a:pPr>
            <a:r>
              <a:rPr lang="fr-FR" sz="2599" dirty="0">
                <a:solidFill>
                  <a:srgbClr val="2A172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Information on the cholera situation is </a:t>
            </a:r>
            <a:r>
              <a:rPr lang="fr-FR" sz="26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disseminated</a:t>
            </a:r>
            <a:r>
              <a:rPr lang="fr-FR"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in a timely manner </a:t>
            </a:r>
          </a:p>
          <a:p>
            <a:pPr algn="ctr">
              <a:spcAft>
                <a:spcPts val="600"/>
              </a:spcAft>
            </a:pPr>
            <a:r>
              <a:rPr lang="fr-FR"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to</a:t>
            </a:r>
            <a:r>
              <a:rPr lang="en-GB" sz="26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 all stakeholders</a:t>
            </a:r>
            <a:r>
              <a:rPr lang="en-GB" sz="2599"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 involved in cholera prevention and control </a:t>
            </a:r>
            <a:endParaRPr lang="en-GB" sz="4800" dirty="0">
              <a:latin typeface="ADLaM Display" panose="02010000000000000000" pitchFamily="2" charset="0"/>
              <a:ea typeface="ADLaM Display" panose="02010000000000000000" pitchFamily="2" charset="0"/>
              <a:cs typeface="ADLaM Display" panose="02010000000000000000" pitchFamily="2" charset="0"/>
            </a:endParaRPr>
          </a:p>
        </p:txBody>
      </p:sp>
      <p:sp>
        <p:nvSpPr>
          <p:cNvPr id="5" name="TextBox 4">
            <a:extLst>
              <a:ext uri="{FF2B5EF4-FFF2-40B4-BE49-F238E27FC236}">
                <a16:creationId xmlns:a16="http://schemas.microsoft.com/office/drawing/2014/main" id="{2554F859-6A4B-1418-3FEB-AD73BC2BEF62}"/>
              </a:ext>
            </a:extLst>
          </p:cNvPr>
          <p:cNvSpPr txBox="1"/>
          <p:nvPr/>
        </p:nvSpPr>
        <p:spPr>
          <a:xfrm>
            <a:off x="5200352" y="4159788"/>
            <a:ext cx="11771927" cy="3877985"/>
          </a:xfrm>
          <a:prstGeom prst="rect">
            <a:avLst/>
          </a:prstGeom>
          <a:noFill/>
        </p:spPr>
        <p:txBody>
          <a:bodyPr wrap="square" lIns="137160" tIns="68580" rIns="137160" bIns="68580" rtlCol="0" anchor="t">
            <a:spAutoFit/>
          </a:bodyPr>
          <a:lstStyle/>
          <a:p>
            <a:pPr marL="457200" lvl="0" indent="-457200">
              <a:spcAft>
                <a:spcPts val="2400"/>
              </a:spcAft>
              <a:buClr>
                <a:srgbClr val="008080"/>
              </a:buClr>
              <a:buBlip>
                <a:blip r:embed="rId3"/>
              </a:buBlip>
            </a:pPr>
            <a:r>
              <a:rPr lang="en-US" sz="3000" dirty="0">
                <a:solidFill>
                  <a:srgbClr val="2A1720"/>
                </a:solidFill>
                <a:latin typeface="ADLaM Display" panose="02010000000000000000" pitchFamily="2" charset="0"/>
                <a:ea typeface="ADLaM Display" panose="02010000000000000000" pitchFamily="2" charset="0"/>
                <a:cs typeface="ADLaM Display" panose="02010000000000000000" pitchFamily="2" charset="0"/>
              </a:rPr>
              <a:t>Epidemiological reports </a:t>
            </a:r>
          </a:p>
          <a:p>
            <a:pPr marL="914400" lvl="1" indent="-457200">
              <a:spcAft>
                <a:spcPts val="600"/>
              </a:spcAft>
              <a:buClr>
                <a:srgbClr val="008080"/>
              </a:buClr>
              <a:buFont typeface="Arial" panose="020B0604020202020204" pitchFamily="34" charset="0"/>
              <a:buChar char="•"/>
            </a:pPr>
            <a:r>
              <a:rPr lang="en-US" sz="2800" dirty="0">
                <a:solidFill>
                  <a:srgbClr val="2A1720"/>
                </a:solidFill>
                <a:latin typeface="Atkinson Hyperlegible"/>
              </a:rPr>
              <a:t>Disseminated to</a:t>
            </a:r>
          </a:p>
          <a:p>
            <a:pPr marL="1828800" lvl="3" indent="-457200">
              <a:spcAft>
                <a:spcPts val="600"/>
              </a:spcAft>
              <a:buClr>
                <a:srgbClr val="008080"/>
              </a:buClr>
              <a:buFont typeface="Courier New" panose="02070309020205020404" pitchFamily="49" charset="0"/>
              <a:buChar char="o"/>
            </a:pPr>
            <a:r>
              <a:rPr lang="en-US" sz="2800" dirty="0">
                <a:solidFill>
                  <a:srgbClr val="2A1720"/>
                </a:solidFill>
                <a:latin typeface="Atkinson Hyperlegible"/>
              </a:rPr>
              <a:t>Health professionals</a:t>
            </a:r>
          </a:p>
          <a:p>
            <a:pPr marL="1828800" lvl="3" indent="-457200">
              <a:spcAft>
                <a:spcPts val="600"/>
              </a:spcAft>
              <a:buClr>
                <a:srgbClr val="008080"/>
              </a:buClr>
              <a:buFont typeface="Courier New" panose="02070309020205020404" pitchFamily="49" charset="0"/>
              <a:buChar char="o"/>
            </a:pPr>
            <a:r>
              <a:rPr lang="en-US" sz="2800" dirty="0">
                <a:solidFill>
                  <a:srgbClr val="2A1720"/>
                </a:solidFill>
                <a:latin typeface="Atkinson Hyperlegible"/>
              </a:rPr>
              <a:t>Community health workers / volunteers</a:t>
            </a:r>
          </a:p>
          <a:p>
            <a:pPr marL="1828800" lvl="3" indent="-457200">
              <a:spcAft>
                <a:spcPts val="600"/>
              </a:spcAft>
              <a:buClr>
                <a:srgbClr val="008080"/>
              </a:buClr>
              <a:buFont typeface="Courier New" panose="02070309020205020404" pitchFamily="49" charset="0"/>
              <a:buChar char="o"/>
            </a:pPr>
            <a:r>
              <a:rPr lang="en-US" sz="2800" dirty="0">
                <a:solidFill>
                  <a:srgbClr val="2A1720"/>
                </a:solidFill>
                <a:latin typeface="Atkinson Hyperlegible"/>
              </a:rPr>
              <a:t>Stakeholders representing all cholera pillars</a:t>
            </a:r>
          </a:p>
          <a:p>
            <a:pPr marL="1828800" lvl="3" indent="-457200">
              <a:spcAft>
                <a:spcPts val="600"/>
              </a:spcAft>
              <a:buClr>
                <a:srgbClr val="008080"/>
              </a:buClr>
              <a:buFont typeface="Courier New" panose="02070309020205020404" pitchFamily="49" charset="0"/>
              <a:buChar char="o"/>
            </a:pPr>
            <a:r>
              <a:rPr lang="en-US" sz="2800" dirty="0">
                <a:solidFill>
                  <a:srgbClr val="2A1720"/>
                </a:solidFill>
                <a:latin typeface="Atkinson Hyperlegible"/>
              </a:rPr>
              <a:t>Operational partners and international organizations</a:t>
            </a:r>
          </a:p>
          <a:p>
            <a:pPr marL="1828800" lvl="3" indent="-457200">
              <a:spcAft>
                <a:spcPts val="600"/>
              </a:spcAft>
              <a:buClr>
                <a:srgbClr val="008080"/>
              </a:buClr>
              <a:buFont typeface="Courier New" panose="02070309020205020404" pitchFamily="49" charset="0"/>
              <a:buChar char="o"/>
            </a:pPr>
            <a:r>
              <a:rPr lang="en-US" sz="2800" dirty="0">
                <a:solidFill>
                  <a:srgbClr val="2A1720"/>
                </a:solidFill>
                <a:latin typeface="Atkinson Hyperlegible"/>
              </a:rPr>
              <a:t>Etc</a:t>
            </a:r>
            <a:endParaRPr lang="en-GB" sz="2800" dirty="0">
              <a:solidFill>
                <a:srgbClr val="2A1720"/>
              </a:solidFill>
              <a:latin typeface="Atkinson Hyperlegible"/>
            </a:endParaRPr>
          </a:p>
        </p:txBody>
      </p:sp>
      <p:pic>
        <p:nvPicPr>
          <p:cNvPr id="9" name="Picture 8">
            <a:extLst>
              <a:ext uri="{FF2B5EF4-FFF2-40B4-BE49-F238E27FC236}">
                <a16:creationId xmlns:a16="http://schemas.microsoft.com/office/drawing/2014/main" id="{C3CD7E63-67E3-3C79-7F8B-B066D2D8CED8}"/>
              </a:ext>
            </a:extLst>
          </p:cNvPr>
          <p:cNvPicPr>
            <a:picLocks noChangeAspect="1"/>
          </p:cNvPicPr>
          <p:nvPr/>
        </p:nvPicPr>
        <p:blipFill>
          <a:blip r:embed="rId4"/>
          <a:stretch>
            <a:fillRect/>
          </a:stretch>
        </p:blipFill>
        <p:spPr>
          <a:xfrm>
            <a:off x="1203961" y="5143500"/>
            <a:ext cx="3662588" cy="3435914"/>
          </a:xfrm>
          <a:prstGeom prst="rect">
            <a:avLst/>
          </a:prstGeom>
        </p:spPr>
      </p:pic>
      <p:sp>
        <p:nvSpPr>
          <p:cNvPr id="13" name="TextBox 12">
            <a:extLst>
              <a:ext uri="{FF2B5EF4-FFF2-40B4-BE49-F238E27FC236}">
                <a16:creationId xmlns:a16="http://schemas.microsoft.com/office/drawing/2014/main" id="{1A7F6F09-6D7D-387F-FFE7-DA36B2815376}"/>
              </a:ext>
            </a:extLst>
          </p:cNvPr>
          <p:cNvSpPr txBox="1"/>
          <p:nvPr/>
        </p:nvSpPr>
        <p:spPr>
          <a:xfrm>
            <a:off x="5200352" y="8321344"/>
            <a:ext cx="11771927" cy="1077218"/>
          </a:xfrm>
          <a:prstGeom prst="rect">
            <a:avLst/>
          </a:prstGeom>
          <a:noFill/>
        </p:spPr>
        <p:txBody>
          <a:bodyPr wrap="square" lIns="137160" tIns="68580" rIns="137160" bIns="68580" rtlCol="0" anchor="t">
            <a:spAutoFit/>
          </a:bodyPr>
          <a:lstStyle/>
          <a:p>
            <a:pPr marL="914400" lvl="1" indent="-457200">
              <a:spcAft>
                <a:spcPts val="600"/>
              </a:spcAft>
              <a:buClr>
                <a:srgbClr val="008080"/>
              </a:buClr>
              <a:buFont typeface="Arial" panose="020B0604020202020204" pitchFamily="34" charset="0"/>
              <a:buChar char="•"/>
            </a:pPr>
            <a:r>
              <a:rPr lang="en-US" sz="2800" dirty="0">
                <a:solidFill>
                  <a:srgbClr val="2A1720"/>
                </a:solidFill>
                <a:latin typeface="Atkinson Hyperlegible"/>
              </a:rPr>
              <a:t>Discussed in a multisectoral manner </a:t>
            </a:r>
          </a:p>
          <a:p>
            <a:pPr marL="1828800" lvl="3" indent="-457200">
              <a:spcAft>
                <a:spcPts val="600"/>
              </a:spcAft>
              <a:buClr>
                <a:srgbClr val="008080"/>
              </a:buClr>
              <a:buFont typeface="Courier New" panose="02070309020205020404" pitchFamily="49" charset="0"/>
              <a:buChar char="o"/>
            </a:pPr>
            <a:r>
              <a:rPr lang="en-US" sz="2800" dirty="0">
                <a:solidFill>
                  <a:srgbClr val="2A1720"/>
                </a:solidFill>
                <a:latin typeface="Atkinson Hyperlegible Bold" panose="020B0604020202020204" charset="0"/>
              </a:rPr>
              <a:t>Guide prevention and response strategies</a:t>
            </a:r>
            <a:endParaRPr lang="en-GB" sz="2800" dirty="0">
              <a:solidFill>
                <a:srgbClr val="2A1720"/>
              </a:solidFill>
              <a:latin typeface="Atkinson Hyperlegible"/>
            </a:endParaRPr>
          </a:p>
        </p:txBody>
      </p:sp>
      <p:sp>
        <p:nvSpPr>
          <p:cNvPr id="7" name="Slide Number Placeholder 6">
            <a:extLst>
              <a:ext uri="{FF2B5EF4-FFF2-40B4-BE49-F238E27FC236}">
                <a16:creationId xmlns:a16="http://schemas.microsoft.com/office/drawing/2014/main" id="{EAA8347B-CD62-13A2-EBFF-9024FFC705FF}"/>
              </a:ext>
            </a:extLst>
          </p:cNvPr>
          <p:cNvSpPr>
            <a:spLocks noGrp="1"/>
          </p:cNvSpPr>
          <p:nvPr>
            <p:ph type="sldNum" sz="quarter" idx="12"/>
          </p:nvPr>
        </p:nvSpPr>
        <p:spPr>
          <a:xfrm>
            <a:off x="15347004" y="9499570"/>
            <a:ext cx="2133600" cy="365125"/>
          </a:xfrm>
        </p:spPr>
        <p:txBody>
          <a:bodyPr/>
          <a:lstStyle/>
          <a:p>
            <a:fld id="{B6F15528-21DE-4FAA-801E-634DDDAF4B2B}" type="slidenum">
              <a:rPr lang="en-US" smtClean="0"/>
              <a:pPr/>
              <a:t>27</a:t>
            </a:fld>
            <a:endParaRPr lang="en-US" dirty="0"/>
          </a:p>
        </p:txBody>
      </p:sp>
    </p:spTree>
    <p:extLst>
      <p:ext uri="{BB962C8B-B14F-4D97-AF65-F5344CB8AC3E}">
        <p14:creationId xmlns:p14="http://schemas.microsoft.com/office/powerpoint/2010/main" val="1393298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white coat holding a paper&#10;&#10;Description automatically generated">
            <a:extLst>
              <a:ext uri="{FF2B5EF4-FFF2-40B4-BE49-F238E27FC236}">
                <a16:creationId xmlns:a16="http://schemas.microsoft.com/office/drawing/2014/main" id="{49EC3E7D-01A2-B2A2-D202-BE926DA430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4" name="TextBox 3">
            <a:extLst>
              <a:ext uri="{FF2B5EF4-FFF2-40B4-BE49-F238E27FC236}">
                <a16:creationId xmlns:a16="http://schemas.microsoft.com/office/drawing/2014/main" id="{B1C5805C-1DB7-30D7-3104-A15BAB889C19}"/>
              </a:ext>
            </a:extLst>
          </p:cNvPr>
          <p:cNvSpPr txBox="1"/>
          <p:nvPr/>
        </p:nvSpPr>
        <p:spPr>
          <a:xfrm>
            <a:off x="15560040" y="9948446"/>
            <a:ext cx="2724349"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WHO</a:t>
            </a:r>
            <a:endParaRPr kumimoji="0" lang="en-GB" sz="1600" b="0" i="0" u="none" strike="noStrike" kern="1200" cap="none" spc="0" normalizeH="0" baseline="0" noProof="0" dirty="0">
              <a:ln>
                <a:noFill/>
              </a:ln>
              <a:solidFill>
                <a:schemeClr val="tx1">
                  <a:lumMod val="65000"/>
                  <a:lumOff val="35000"/>
                </a:schemeClr>
              </a:solidFill>
              <a:effectLst/>
              <a:uLnTx/>
              <a:uFillTx/>
              <a:ea typeface="+mn-ea"/>
              <a:cs typeface="+mn-cs"/>
            </a:endParaRPr>
          </a:p>
        </p:txBody>
      </p:sp>
      <p:sp>
        <p:nvSpPr>
          <p:cNvPr id="8" name="Rectangle: Diagonal Corners Rounded 7">
            <a:extLst>
              <a:ext uri="{FF2B5EF4-FFF2-40B4-BE49-F238E27FC236}">
                <a16:creationId xmlns:a16="http://schemas.microsoft.com/office/drawing/2014/main" id="{16A442F2-DA16-54AC-D5F0-0C3C0300B7F0}"/>
              </a:ext>
            </a:extLst>
          </p:cNvPr>
          <p:cNvSpPr/>
          <p:nvPr/>
        </p:nvSpPr>
        <p:spPr>
          <a:xfrm>
            <a:off x="-1" y="4130463"/>
            <a:ext cx="4693921" cy="2026073"/>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err="1">
                <a:ln>
                  <a:noFill/>
                </a:ln>
                <a:solidFill>
                  <a:prstClr val="white"/>
                </a:solidFill>
                <a:effectLst/>
                <a:uLnTx/>
                <a:uFillTx/>
                <a:latin typeface="Cavolini" panose="03000502040302020204" pitchFamily="66" charset="0"/>
                <a:ea typeface="+mn-ea"/>
                <a:cs typeface="Cavolini" panose="03000502040302020204" pitchFamily="66" charset="0"/>
              </a:rPr>
              <a:t>Definitions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198362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491472" y="-1915388"/>
            <a:ext cx="9825572" cy="3423411"/>
            <a:chOff x="-21139" y="-47625"/>
            <a:chExt cx="877772" cy="282691"/>
          </a:xfrm>
          <a:scene3d>
            <a:camera prst="orthographicFront">
              <a:rot lat="0" lon="0" rev="0"/>
            </a:camera>
            <a:lightRig rig="balanced" dir="t">
              <a:rot lat="0" lon="0" rev="8700000"/>
            </a:lightRig>
          </a:scene3d>
        </p:grpSpPr>
        <p:sp>
          <p:nvSpPr>
            <p:cNvPr id="8" name="Freeform 8"/>
            <p:cNvSpPr/>
            <p:nvPr/>
          </p:nvSpPr>
          <p:spPr>
            <a:xfrm>
              <a:off x="-21139" y="-5846"/>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918292" y="506544"/>
            <a:ext cx="9364499"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Acute Watery Diarrhoea </a:t>
            </a:r>
          </a:p>
        </p:txBody>
      </p:sp>
      <p:sp>
        <p:nvSpPr>
          <p:cNvPr id="20" name="TextBox 20"/>
          <p:cNvSpPr txBox="1"/>
          <p:nvPr/>
        </p:nvSpPr>
        <p:spPr>
          <a:xfrm>
            <a:off x="3440015" y="6189389"/>
            <a:ext cx="13473796" cy="3810082"/>
          </a:xfrm>
          <a:prstGeom prst="rect">
            <a:avLst/>
          </a:prstGeom>
        </p:spPr>
        <p:txBody>
          <a:bodyPr wrap="square" lIns="0" tIns="0" rIns="0" bIns="0" rtlCol="0" anchor="t">
            <a:spAutoFit/>
          </a:bodyPr>
          <a:lstStyle/>
          <a:p>
            <a:pPr marL="0" marR="0" lvl="0" indent="0" algn="ctr" defTabSz="914400" rtl="0" eaLnBrk="1" fontAlgn="auto" latinLnBrk="0" hangingPunct="1">
              <a:lnSpc>
                <a:spcPts val="3163"/>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a:p>
            <a:pPr marL="457200" marR="0" lvl="0" indent="-457200" algn="l" defTabSz="914400" rtl="0" eaLnBrk="1" fontAlgn="auto" latinLnBrk="0" hangingPunct="1">
              <a:lnSpc>
                <a:spcPts val="3919"/>
              </a:lnSpc>
              <a:spcBef>
                <a:spcPts val="0"/>
              </a:spcBef>
              <a:spcAft>
                <a:spcPts val="2400"/>
              </a:spcAft>
              <a:buClrTx/>
              <a:buSzTx/>
              <a:buFontTx/>
              <a:buBlip>
                <a:blip r:embed="rId3"/>
              </a:buBlip>
              <a:tabLst/>
              <a:defRPr/>
            </a:pPr>
            <a:r>
              <a:rPr lang="en-US" sz="2800" dirty="0">
                <a:solidFill>
                  <a:srgbClr val="F9B277"/>
                </a:solidFill>
                <a:latin typeface="Atkinson Hyperlegible Bold" panose="020B0604020202020204" charset="0"/>
                <a:sym typeface="Atkinson Hyperlegible Bold"/>
              </a:rPr>
              <a:t>Acu</a:t>
            </a: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sym typeface="Atkinson Hyperlegible Bold"/>
              </a:rPr>
              <a:t>te</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Atkinson Hyperlegible Bold"/>
                <a:cs typeface="Atkinson Hyperlegible Bold"/>
                <a:sym typeface="Atkinson Hyperlegible Bold"/>
              </a:rPr>
              <a:t> if it lasts for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less than 7 days</a:t>
            </a:r>
          </a:p>
          <a:p>
            <a:pPr marL="457200" marR="0" lvl="0" indent="-457200" algn="l" defTabSz="914400" rtl="0" eaLnBrk="1" fontAlgn="auto" latinLnBrk="0" hangingPunct="1">
              <a:lnSpc>
                <a:spcPts val="3919"/>
              </a:lnSpc>
              <a:spcBef>
                <a:spcPts val="0"/>
              </a:spcBef>
              <a:spcAft>
                <a:spcPts val="2400"/>
              </a:spcAft>
              <a:buClrTx/>
              <a:buSzTx/>
              <a:buFontTx/>
              <a:buBlip>
                <a:blip r:embed="rId3"/>
              </a:buBlip>
              <a:tabLst/>
              <a:defRPr/>
            </a:pP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sym typeface="Atkinson Hyperlegible Bold"/>
              </a:rPr>
              <a:t>Watery</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Atkinson Hyperlegible Bold"/>
                <a:cs typeface="Atkinson Hyperlegible Bold"/>
                <a:sym typeface="Atkinson Hyperlegible Bold"/>
              </a:rPr>
              <a:t> if stools are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non-bloody and liquid </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Atkinson Hyperlegible Bold"/>
                <a:cs typeface="Atkinson Hyperlegible Bold"/>
                <a:sym typeface="Atkinson Hyperlegible Bold"/>
              </a:rPr>
              <a:t>(and may contain mucous)</a:t>
            </a:r>
          </a:p>
          <a:p>
            <a:pPr marL="457200" marR="0" lvl="0" indent="-457200" algn="l" defTabSz="914400" rtl="0" eaLnBrk="1" fontAlgn="auto" latinLnBrk="0" hangingPunct="1">
              <a:lnSpc>
                <a:spcPts val="3919"/>
              </a:lnSpc>
              <a:spcBef>
                <a:spcPts val="0"/>
              </a:spcBef>
              <a:spcAft>
                <a:spcPts val="2400"/>
              </a:spcAft>
              <a:buClrTx/>
              <a:buSzTx/>
              <a:buFontTx/>
              <a:buBlip>
                <a:blip r:embed="rId3"/>
              </a:buBlip>
              <a:tabLst/>
              <a:defRPr/>
            </a:pP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sym typeface="Atkinson Hyperlegible Bold"/>
              </a:rPr>
              <a:t>Diarrhoea</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Atkinson Hyperlegible Bold"/>
                <a:cs typeface="Atkinson Hyperlegible Bold"/>
                <a:sym typeface="Atkinson Hyperlegible Bold"/>
              </a:rPr>
              <a:t> if there are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≥3 loose stools within a 24-hour period</a:t>
            </a:r>
          </a:p>
          <a:p>
            <a:pPr marL="0" marR="0" lvl="0" indent="0" algn="l" defTabSz="914400" rtl="0" eaLnBrk="1" fontAlgn="auto" latinLnBrk="0" hangingPunct="1">
              <a:lnSpc>
                <a:spcPts val="3919"/>
              </a:lnSpc>
              <a:spcBef>
                <a:spcPts val="0"/>
              </a:spcBef>
              <a:spcAft>
                <a:spcPts val="0"/>
              </a:spcAft>
              <a:buClrTx/>
              <a:buSzTx/>
              <a:buFontTx/>
              <a:buNone/>
              <a:tabLst/>
              <a:defRPr/>
            </a:pPr>
            <a:endParaRPr kumimoji="0" lang="en-US" sz="2799" b="0" i="0" u="none" strike="noStrike" kern="1200" cap="none" spc="0" normalizeH="0" baseline="0" noProof="0" dirty="0">
              <a:ln>
                <a:noFill/>
              </a:ln>
              <a:solidFill>
                <a:srgbClr val="000000"/>
              </a:solidFill>
              <a:effectLst/>
              <a:uLnTx/>
              <a:uFillTx/>
              <a:latin typeface="Atkinson Hyperlegible Bold"/>
              <a:ea typeface="Atkinson Hyperlegible Bold"/>
              <a:cs typeface="Atkinson Hyperlegible Bold"/>
              <a:sym typeface="Atkinson Hyperlegible Bold"/>
            </a:endParaRPr>
          </a:p>
          <a:p>
            <a:pPr marL="0" marR="0" lvl="0" indent="0" algn="l" defTabSz="914400" rtl="0" eaLnBrk="1" fontAlgn="auto" latinLnBrk="0" hangingPunct="1">
              <a:lnSpc>
                <a:spcPts val="3919"/>
              </a:lnSpc>
              <a:spcBef>
                <a:spcPts val="0"/>
              </a:spcBef>
              <a:spcAft>
                <a:spcPts val="0"/>
              </a:spcAft>
              <a:buClrTx/>
              <a:buSzTx/>
              <a:buFontTx/>
              <a:buNone/>
              <a:tabLst/>
              <a:defRPr/>
            </a:pPr>
            <a:endParaRPr kumimoji="0" lang="en-US" sz="2799" b="0" i="0" u="none" strike="noStrike" kern="1200" cap="none" spc="0" normalizeH="0" baseline="0" noProof="0" dirty="0">
              <a:ln>
                <a:noFill/>
              </a:ln>
              <a:solidFill>
                <a:srgbClr val="000000"/>
              </a:solidFill>
              <a:effectLst/>
              <a:uLnTx/>
              <a:uFillTx/>
              <a:latin typeface="Atkinson Hyperlegible Bold"/>
              <a:ea typeface="Atkinson Hyperlegible Bold"/>
              <a:cs typeface="Atkinson Hyperlegible Bold"/>
              <a:sym typeface="Atkinson Hyperlegible Bold"/>
            </a:endParaRPr>
          </a:p>
        </p:txBody>
      </p:sp>
      <p:grpSp>
        <p:nvGrpSpPr>
          <p:cNvPr id="2" name="Group 3">
            <a:extLst>
              <a:ext uri="{FF2B5EF4-FFF2-40B4-BE49-F238E27FC236}">
                <a16:creationId xmlns:a16="http://schemas.microsoft.com/office/drawing/2014/main" id="{D222AE78-DF8B-8709-8021-EC3ED6CB1BBD}"/>
              </a:ext>
            </a:extLst>
          </p:cNvPr>
          <p:cNvGrpSpPr/>
          <p:nvPr/>
        </p:nvGrpSpPr>
        <p:grpSpPr>
          <a:xfrm>
            <a:off x="2817764" y="2205425"/>
            <a:ext cx="12787996" cy="1256411"/>
            <a:chOff x="0" y="0"/>
            <a:chExt cx="1001767" cy="691539"/>
          </a:xfrm>
        </p:grpSpPr>
        <p:sp>
          <p:nvSpPr>
            <p:cNvPr id="3" name="Freeform 4">
              <a:extLst>
                <a:ext uri="{FF2B5EF4-FFF2-40B4-BE49-F238E27FC236}">
                  <a16:creationId xmlns:a16="http://schemas.microsoft.com/office/drawing/2014/main" id="{D773B8FF-A562-D361-5C32-2C74C1B83190}"/>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5">
              <a:extLst>
                <a:ext uri="{FF2B5EF4-FFF2-40B4-BE49-F238E27FC236}">
                  <a16:creationId xmlns:a16="http://schemas.microsoft.com/office/drawing/2014/main" id="{0281A698-D61B-FB30-F584-646CD1DB9969}"/>
                </a:ext>
              </a:extLst>
            </p:cNvPr>
            <p:cNvSpPr txBox="1"/>
            <p:nvPr/>
          </p:nvSpPr>
          <p:spPr>
            <a:xfrm>
              <a:off x="0" y="-47625"/>
              <a:ext cx="1001767" cy="7391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11">
            <a:extLst>
              <a:ext uri="{FF2B5EF4-FFF2-40B4-BE49-F238E27FC236}">
                <a16:creationId xmlns:a16="http://schemas.microsoft.com/office/drawing/2014/main" id="{91CD901A-3ED1-9A37-785B-F6BA52FE6BBC}"/>
              </a:ext>
            </a:extLst>
          </p:cNvPr>
          <p:cNvSpPr txBox="1"/>
          <p:nvPr/>
        </p:nvSpPr>
        <p:spPr>
          <a:xfrm>
            <a:off x="2817764" y="2632966"/>
            <a:ext cx="12787996" cy="410369"/>
          </a:xfrm>
          <a:prstGeom prst="rect">
            <a:avLst/>
          </a:prstGeom>
        </p:spPr>
        <p:txBody>
          <a:bodyPr wrap="square" lIns="0" tIns="0" rIns="0" bIns="0" rtlCol="0" anchor="t">
            <a:spAutoFit/>
          </a:bodyPr>
          <a:lstStyle/>
          <a:p>
            <a:pPr marL="0" marR="0" lvl="0" indent="0" algn="ctr" defTabSz="914400" rtl="0" eaLnBrk="1" fontAlgn="auto" latinLnBrk="0" hangingPunct="1">
              <a:lnSpc>
                <a:spcPts val="3163"/>
              </a:lnSpc>
              <a:spcBef>
                <a:spcPts val="0"/>
              </a:spcBef>
              <a:spcAft>
                <a:spcPts val="1800"/>
              </a:spcAft>
              <a:buClrTx/>
              <a:buSzTx/>
              <a:buFontTx/>
              <a:buNone/>
              <a:tabLst/>
              <a:defRPr/>
            </a:pP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 sign of cholera is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Acute Watery Diarrhoea (AWD)</a:t>
            </a:r>
          </a:p>
        </p:txBody>
      </p:sp>
      <p:grpSp>
        <p:nvGrpSpPr>
          <p:cNvPr id="11" name="Group 10">
            <a:extLst>
              <a:ext uri="{FF2B5EF4-FFF2-40B4-BE49-F238E27FC236}">
                <a16:creationId xmlns:a16="http://schemas.microsoft.com/office/drawing/2014/main" id="{28F68163-D2B0-06F6-61CA-9C5389D219D5}"/>
              </a:ext>
            </a:extLst>
          </p:cNvPr>
          <p:cNvGrpSpPr/>
          <p:nvPr/>
        </p:nvGrpSpPr>
        <p:grpSpPr>
          <a:xfrm>
            <a:off x="5060103" y="3817303"/>
            <a:ext cx="8167793" cy="2019300"/>
            <a:chOff x="5060103" y="3817303"/>
            <a:chExt cx="8167793" cy="2019300"/>
          </a:xfrm>
        </p:grpSpPr>
        <p:pic>
          <p:nvPicPr>
            <p:cNvPr id="13" name="Picture 12">
              <a:extLst>
                <a:ext uri="{FF2B5EF4-FFF2-40B4-BE49-F238E27FC236}">
                  <a16:creationId xmlns:a16="http://schemas.microsoft.com/office/drawing/2014/main" id="{E4B365E4-F1B1-EFC2-648B-EC34A8CB6ABF}"/>
                </a:ext>
              </a:extLst>
            </p:cNvPr>
            <p:cNvPicPr>
              <a:picLocks noChangeAspect="1"/>
            </p:cNvPicPr>
            <p:nvPr/>
          </p:nvPicPr>
          <p:blipFill>
            <a:blip r:embed="rId4"/>
            <a:stretch>
              <a:fillRect/>
            </a:stretch>
          </p:blipFill>
          <p:spPr>
            <a:xfrm>
              <a:off x="5060103" y="3817303"/>
              <a:ext cx="8167793" cy="2019300"/>
            </a:xfrm>
            <a:prstGeom prst="rect">
              <a:avLst/>
            </a:prstGeom>
          </p:spPr>
        </p:pic>
        <p:sp>
          <p:nvSpPr>
            <p:cNvPr id="12" name="TextBox 11">
              <a:extLst>
                <a:ext uri="{FF2B5EF4-FFF2-40B4-BE49-F238E27FC236}">
                  <a16:creationId xmlns:a16="http://schemas.microsoft.com/office/drawing/2014/main" id="{82EE283F-E517-BE81-61EE-E413EB8045CE}"/>
                </a:ext>
              </a:extLst>
            </p:cNvPr>
            <p:cNvSpPr txBox="1"/>
            <p:nvPr/>
          </p:nvSpPr>
          <p:spPr>
            <a:xfrm>
              <a:off x="6084212" y="4573256"/>
              <a:ext cx="61195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EECE1">
                      <a:lumMod val="25000"/>
                    </a:srgbClr>
                  </a:solidFill>
                  <a:effectLst/>
                  <a:uLnTx/>
                  <a:uFillTx/>
                  <a:latin typeface="ADLaM Display" panose="02010000000000000000" pitchFamily="2" charset="0"/>
                  <a:ea typeface="ADLaM Display" panose="02010000000000000000" pitchFamily="2" charset="0"/>
                  <a:cs typeface="ADLaM Display" panose="02010000000000000000" pitchFamily="2" charset="0"/>
                </a:rPr>
                <a:t>AWD is not any type of diarrhoea</a:t>
              </a:r>
            </a:p>
          </p:txBody>
        </p:sp>
      </p:grpSp>
      <p:sp>
        <p:nvSpPr>
          <p:cNvPr id="14" name="Slide Number Placeholder 13">
            <a:extLst>
              <a:ext uri="{FF2B5EF4-FFF2-40B4-BE49-F238E27FC236}">
                <a16:creationId xmlns:a16="http://schemas.microsoft.com/office/drawing/2014/main" id="{00DE4971-4196-4C2B-F5AF-A5235BA3F4E0}"/>
              </a:ext>
            </a:extLst>
          </p:cNvPr>
          <p:cNvSpPr>
            <a:spLocks noGrp="1"/>
          </p:cNvSpPr>
          <p:nvPr>
            <p:ph type="sldNum" sz="quarter" idx="12"/>
          </p:nvPr>
        </p:nvSpPr>
        <p:spPr>
          <a:xfrm>
            <a:off x="15347005" y="9634346"/>
            <a:ext cx="2133600" cy="365125"/>
          </a:xfrm>
        </p:spPr>
        <p:txBody>
          <a:bodyPr/>
          <a:lstStyle/>
          <a:p>
            <a:fld id="{B6F15528-21DE-4FAA-801E-634DDDAF4B2B}" type="slidenum">
              <a:rPr lang="en-US" smtClean="0"/>
              <a:pPr/>
              <a:t>29</a:t>
            </a:fld>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D5C443-008C-E6E7-0C2D-72E658FDBE55}"/>
              </a:ext>
            </a:extLst>
          </p:cNvPr>
          <p:cNvGrpSpPr/>
          <p:nvPr/>
        </p:nvGrpSpPr>
        <p:grpSpPr>
          <a:xfrm>
            <a:off x="1828172" y="3279116"/>
            <a:ext cx="14631656" cy="4203725"/>
            <a:chOff x="1828172" y="3279116"/>
            <a:chExt cx="14631656" cy="4203725"/>
          </a:xfrm>
        </p:grpSpPr>
        <p:sp>
          <p:nvSpPr>
            <p:cNvPr id="20" name="Rectangle 19">
              <a:extLst>
                <a:ext uri="{FF2B5EF4-FFF2-40B4-BE49-F238E27FC236}">
                  <a16:creationId xmlns:a16="http://schemas.microsoft.com/office/drawing/2014/main" id="{6BAB5282-636C-49C9-8906-400122A811EC}"/>
                </a:ext>
              </a:extLst>
            </p:cNvPr>
            <p:cNvSpPr/>
            <p:nvPr/>
          </p:nvSpPr>
          <p:spPr>
            <a:xfrm>
              <a:off x="2891162" y="4103077"/>
              <a:ext cx="12658076" cy="2649416"/>
            </a:xfrm>
            <a:prstGeom prst="rect">
              <a:avLst/>
            </a:prstGeom>
            <a:solidFill>
              <a:srgbClr val="C5E6E8"/>
            </a:solidFill>
            <a:ln>
              <a:solidFill>
                <a:srgbClr val="C5E6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4EEB143F-D969-4FF3-3CBC-EF8E1120F979}"/>
                </a:ext>
              </a:extLst>
            </p:cNvPr>
            <p:cNvSpPr/>
            <p:nvPr/>
          </p:nvSpPr>
          <p:spPr>
            <a:xfrm>
              <a:off x="1828172" y="3279116"/>
              <a:ext cx="1443990" cy="4203724"/>
            </a:xfrm>
            <a:prstGeom prst="rect">
              <a:avLst/>
            </a:prstGeom>
            <a:solidFill>
              <a:srgbClr val="4DB1A9"/>
            </a:solidFill>
            <a:ln>
              <a:solidFill>
                <a:srgbClr val="4DB1A9"/>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742F53D3-095C-BEA1-9969-10B381A87CB3}"/>
                </a:ext>
              </a:extLst>
            </p:cNvPr>
            <p:cNvSpPr/>
            <p:nvPr/>
          </p:nvSpPr>
          <p:spPr>
            <a:xfrm>
              <a:off x="15015838" y="3279117"/>
              <a:ext cx="1443990" cy="4203724"/>
            </a:xfrm>
            <a:prstGeom prst="rect">
              <a:avLst/>
            </a:prstGeom>
            <a:solidFill>
              <a:srgbClr val="4DB1A9"/>
            </a:solidFill>
            <a:ln>
              <a:solidFill>
                <a:srgbClr val="4DB1A9"/>
              </a:solidFill>
            </a:ln>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libri"/>
                <a:ea typeface="+mn-ea"/>
                <a:cs typeface="+mn-cs"/>
              </a:endParaRPr>
            </a:p>
          </p:txBody>
        </p:sp>
      </p:grpSp>
      <p:sp>
        <p:nvSpPr>
          <p:cNvPr id="21" name="TextBox 20">
            <a:extLst>
              <a:ext uri="{FF2B5EF4-FFF2-40B4-BE49-F238E27FC236}">
                <a16:creationId xmlns:a16="http://schemas.microsoft.com/office/drawing/2014/main" id="{F0819B31-1A4C-E4E2-2809-5FC874398A98}"/>
              </a:ext>
            </a:extLst>
          </p:cNvPr>
          <p:cNvSpPr txBox="1"/>
          <p:nvPr/>
        </p:nvSpPr>
        <p:spPr>
          <a:xfrm>
            <a:off x="3727457" y="4581399"/>
            <a:ext cx="12277076" cy="1692771"/>
          </a:xfrm>
          <a:prstGeom prst="rect">
            <a:avLst/>
          </a:prstGeom>
          <a:noFill/>
        </p:spPr>
        <p:txBody>
          <a:bodyPr wrap="square" lIns="91440" tIns="45720" rIns="91440" bIns="45720" rtlCol="0" anchor="t">
            <a:spAutoFit/>
          </a:bodyPr>
          <a:lstStyle/>
          <a:p>
            <a:pPr marL="457200" marR="0" lvl="0" indent="-457200" defTabSz="1371600" rtl="0" eaLnBrk="1" fontAlgn="auto" latinLnBrk="0" hangingPunct="1">
              <a:lnSpc>
                <a:spcPct val="100000"/>
              </a:lnSpc>
              <a:spcBef>
                <a:spcPts val="0"/>
              </a:spcBef>
              <a:spcAft>
                <a:spcPts val="1200"/>
              </a:spcAft>
              <a:buClr>
                <a:srgbClr val="209D94"/>
              </a:buClr>
              <a:buSzTx/>
              <a:buFont typeface="Arial" panose="020B0604020202020204" pitchFamily="34" charset="0"/>
              <a:buChar char="•"/>
              <a:tabLst/>
              <a:defRPr/>
            </a:pPr>
            <a:r>
              <a:rPr lang="en-US" sz="2800" dirty="0">
                <a:solidFill>
                  <a:srgbClr val="209D94"/>
                </a:solidFill>
                <a:latin typeface="Atkinson Hyperlegible Bold" panose="020B0604020202020204" charset="0"/>
              </a:rPr>
              <a:t>Core functions of health authorities </a:t>
            </a:r>
            <a:r>
              <a:rPr lang="en-US" sz="2800" dirty="0">
                <a:solidFill>
                  <a:schemeClr val="tx1">
                    <a:lumMod val="95000"/>
                    <a:lumOff val="5000"/>
                  </a:schemeClr>
                </a:solidFill>
                <a:latin typeface="Atkinson Hyperlegible" panose="020B0604020202020204" charset="0"/>
              </a:rPr>
              <a:t>in cholera surveillance</a:t>
            </a:r>
          </a:p>
          <a:p>
            <a:pPr marL="457200" marR="0" lvl="0" indent="-457200" defTabSz="1371600" rtl="0" eaLnBrk="1" fontAlgn="auto" latinLnBrk="0" hangingPunct="1">
              <a:lnSpc>
                <a:spcPct val="100000"/>
              </a:lnSpc>
              <a:spcBef>
                <a:spcPts val="0"/>
              </a:spcBef>
              <a:spcAft>
                <a:spcPts val="1200"/>
              </a:spcAft>
              <a:buClr>
                <a:srgbClr val="209D94"/>
              </a:buClr>
              <a:buSzTx/>
              <a:buFont typeface="Arial" panose="020B0604020202020204" pitchFamily="34" charset="0"/>
              <a:buChar char="•"/>
              <a:tabLst/>
              <a:defRPr/>
            </a:pPr>
            <a:r>
              <a:rPr kumimoji="0" lang="en-US" sz="2800" i="0" u="none" strike="noStrike" kern="1200" cap="none" spc="0" normalizeH="0" baseline="0" noProof="0" dirty="0">
                <a:ln>
                  <a:noFill/>
                </a:ln>
                <a:solidFill>
                  <a:schemeClr val="tx1">
                    <a:lumMod val="95000"/>
                    <a:lumOff val="5000"/>
                  </a:schemeClr>
                </a:solidFill>
                <a:effectLst/>
                <a:uLnTx/>
                <a:uFillTx/>
                <a:latin typeface="Atkinson Hyperlegible" panose="020B0604020202020204" charset="0"/>
              </a:rPr>
              <a:t>Cholera </a:t>
            </a:r>
            <a:r>
              <a:rPr lang="en-US" sz="2800" dirty="0">
                <a:solidFill>
                  <a:srgbClr val="209D94"/>
                </a:solidFill>
                <a:latin typeface="Atkinson Hyperlegible Bold" panose="020B0604020202020204" charset="0"/>
              </a:rPr>
              <a:t>case definitions</a:t>
            </a:r>
          </a:p>
          <a:p>
            <a:pPr marL="457200" marR="0" lvl="0" indent="-457200" defTabSz="1371600" rtl="0" eaLnBrk="1" fontAlgn="auto" latinLnBrk="0" hangingPunct="1">
              <a:lnSpc>
                <a:spcPct val="100000"/>
              </a:lnSpc>
              <a:spcBef>
                <a:spcPts val="0"/>
              </a:spcBef>
              <a:spcAft>
                <a:spcPts val="1200"/>
              </a:spcAft>
              <a:buClr>
                <a:srgbClr val="209D94"/>
              </a:buClr>
              <a:buSzTx/>
              <a:buFont typeface="Arial" panose="020B0604020202020204" pitchFamily="34" charset="0"/>
              <a:buChar char="•"/>
              <a:tabLst/>
              <a:defRPr/>
            </a:pPr>
            <a:r>
              <a:rPr lang="en-US" sz="2800" dirty="0">
                <a:solidFill>
                  <a:schemeClr val="tx1">
                    <a:lumMod val="95000"/>
                    <a:lumOff val="5000"/>
                  </a:schemeClr>
                </a:solidFill>
                <a:latin typeface="Atkinson Hyperlegible" panose="020B0604020202020204" charset="0"/>
                <a:sym typeface="Atkinson Hyperlegible Bold"/>
              </a:rPr>
              <a:t>Cholera </a:t>
            </a:r>
            <a:r>
              <a:rPr lang="en-US" sz="2800" dirty="0">
                <a:solidFill>
                  <a:srgbClr val="209D94"/>
                </a:solidFill>
                <a:latin typeface="Atkinson Hyperlegible Bold" panose="020B0604020202020204" charset="0"/>
                <a:sym typeface="Atkinson Hyperlegible Bold"/>
              </a:rPr>
              <a:t>outbreak definitions</a:t>
            </a:r>
          </a:p>
        </p:txBody>
      </p:sp>
      <p:grpSp>
        <p:nvGrpSpPr>
          <p:cNvPr id="3" name="Group 4">
            <a:extLst>
              <a:ext uri="{FF2B5EF4-FFF2-40B4-BE49-F238E27FC236}">
                <a16:creationId xmlns:a16="http://schemas.microsoft.com/office/drawing/2014/main" id="{3AB41C7F-8A76-5FE5-DF33-22C7B95ADE9C}"/>
              </a:ext>
            </a:extLst>
          </p:cNvPr>
          <p:cNvGrpSpPr/>
          <p:nvPr/>
        </p:nvGrpSpPr>
        <p:grpSpPr>
          <a:xfrm>
            <a:off x="-196976" y="-1432486"/>
            <a:ext cx="9364498" cy="2846669"/>
            <a:chOff x="0" y="0"/>
            <a:chExt cx="856633" cy="235066"/>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4B03E74A-7565-51D3-B4B5-7B945F3EABA0}"/>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endParaRPr lang="en-US"/>
            </a:p>
          </p:txBody>
        </p:sp>
        <p:sp>
          <p:nvSpPr>
            <p:cNvPr id="6" name="TextBox 6">
              <a:extLst>
                <a:ext uri="{FF2B5EF4-FFF2-40B4-BE49-F238E27FC236}">
                  <a16:creationId xmlns:a16="http://schemas.microsoft.com/office/drawing/2014/main" id="{816CDEE8-2BBB-4029-19F5-3793B78E2F82}"/>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algn="ctr">
                <a:lnSpc>
                  <a:spcPts val="2659"/>
                </a:lnSpc>
              </a:pPr>
              <a:endParaRPr/>
            </a:p>
          </p:txBody>
        </p:sp>
      </p:grpSp>
      <p:sp>
        <p:nvSpPr>
          <p:cNvPr id="4" name="TextBox 7">
            <a:extLst>
              <a:ext uri="{FF2B5EF4-FFF2-40B4-BE49-F238E27FC236}">
                <a16:creationId xmlns:a16="http://schemas.microsoft.com/office/drawing/2014/main" id="{E8152052-3491-25B1-1D07-46A8267ECB80}"/>
              </a:ext>
            </a:extLst>
          </p:cNvPr>
          <p:cNvSpPr txBox="1"/>
          <p:nvPr/>
        </p:nvSpPr>
        <p:spPr>
          <a:xfrm>
            <a:off x="812415" y="432448"/>
            <a:ext cx="9364498" cy="592772"/>
          </a:xfrm>
          <a:prstGeom prst="rect">
            <a:avLst/>
          </a:prstGeom>
        </p:spPr>
        <p:txBody>
          <a:bodyPr lIns="0" tIns="0" rIns="0" bIns="0" rtlCol="0" anchor="t">
            <a:spAutoFit/>
          </a:bodyPr>
          <a:lstStyle/>
          <a:p>
            <a:pPr algn="l">
              <a:lnSpc>
                <a:spcPts val="4519"/>
              </a:lnSpc>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What will you learn?</a:t>
            </a:r>
          </a:p>
        </p:txBody>
      </p:sp>
      <p:sp>
        <p:nvSpPr>
          <p:cNvPr id="8" name="Slide Number Placeholder 7">
            <a:extLst>
              <a:ext uri="{FF2B5EF4-FFF2-40B4-BE49-F238E27FC236}">
                <a16:creationId xmlns:a16="http://schemas.microsoft.com/office/drawing/2014/main" id="{82D982A5-F1CF-DE03-4D59-4FDB3CA46B66}"/>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3</a:t>
            </a:fld>
            <a:endParaRPr lang="en-US" sz="120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39301" y="-2009228"/>
            <a:ext cx="9883302" cy="3488490"/>
            <a:chOff x="0" y="-47625"/>
            <a:chExt cx="1004154" cy="288065"/>
          </a:xfrm>
          <a:scene3d>
            <a:camera prst="orthographicFront">
              <a:rot lat="0" lon="0" rev="0"/>
            </a:camera>
            <a:lightRig rig="balanced" dir="t">
              <a:rot lat="0" lon="0" rev="8700000"/>
            </a:lightRig>
          </a:scene3d>
        </p:grpSpPr>
        <p:sp>
          <p:nvSpPr>
            <p:cNvPr id="8" name="Freeform 8"/>
            <p:cNvSpPr/>
            <p:nvPr/>
          </p:nvSpPr>
          <p:spPr>
            <a:xfrm>
              <a:off x="0" y="0"/>
              <a:ext cx="1004154" cy="240440"/>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906502" y="497793"/>
            <a:ext cx="11353677" cy="602088"/>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AWD &amp; dehydration</a:t>
            </a:r>
          </a:p>
        </p:txBody>
      </p:sp>
      <p:sp>
        <p:nvSpPr>
          <p:cNvPr id="3" name="Freeform 4">
            <a:extLst>
              <a:ext uri="{FF2B5EF4-FFF2-40B4-BE49-F238E27FC236}">
                <a16:creationId xmlns:a16="http://schemas.microsoft.com/office/drawing/2014/main" id="{829A8826-013E-8C80-D046-1595D330C27E}"/>
              </a:ext>
            </a:extLst>
          </p:cNvPr>
          <p:cNvSpPr/>
          <p:nvPr/>
        </p:nvSpPr>
        <p:spPr>
          <a:xfrm>
            <a:off x="1849617" y="2519734"/>
            <a:ext cx="14706600" cy="97401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4" name="TextBox 5">
            <a:extLst>
              <a:ext uri="{FF2B5EF4-FFF2-40B4-BE49-F238E27FC236}">
                <a16:creationId xmlns:a16="http://schemas.microsoft.com/office/drawing/2014/main" id="{5600AEBC-185F-CDF4-8D47-31CC367B381B}"/>
              </a:ext>
            </a:extLst>
          </p:cNvPr>
          <p:cNvSpPr txBox="1"/>
          <p:nvPr/>
        </p:nvSpPr>
        <p:spPr>
          <a:xfrm>
            <a:off x="1500437" y="2353457"/>
            <a:ext cx="14706600" cy="134293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2904CF0B-72BA-8D52-D558-666ED4522A99}"/>
              </a:ext>
            </a:extLst>
          </p:cNvPr>
          <p:cNvSpPr txBox="1"/>
          <p:nvPr/>
        </p:nvSpPr>
        <p:spPr>
          <a:xfrm>
            <a:off x="1849616" y="2788403"/>
            <a:ext cx="14706600" cy="519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
                <a:srgbClr val="009999"/>
              </a:buClr>
              <a:buSzTx/>
              <a:buFontTx/>
              <a:buNone/>
              <a:tabLst/>
              <a:defRPr/>
            </a:pP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AWD may cause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dehydration</a:t>
            </a:r>
            <a:endPar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p:txBody>
      </p:sp>
      <p:grpSp>
        <p:nvGrpSpPr>
          <p:cNvPr id="6" name="Group 5">
            <a:extLst>
              <a:ext uri="{FF2B5EF4-FFF2-40B4-BE49-F238E27FC236}">
                <a16:creationId xmlns:a16="http://schemas.microsoft.com/office/drawing/2014/main" id="{C9DE365E-9E56-42A8-F246-A9D80A3CAD9D}"/>
              </a:ext>
            </a:extLst>
          </p:cNvPr>
          <p:cNvGrpSpPr/>
          <p:nvPr/>
        </p:nvGrpSpPr>
        <p:grpSpPr>
          <a:xfrm>
            <a:off x="1849617" y="4022159"/>
            <a:ext cx="7305990" cy="1144533"/>
            <a:chOff x="1849617" y="4022159"/>
            <a:chExt cx="7305990" cy="1144533"/>
          </a:xfrm>
        </p:grpSpPr>
        <p:sp>
          <p:nvSpPr>
            <p:cNvPr id="21" name="Rectangle 20">
              <a:extLst>
                <a:ext uri="{FF2B5EF4-FFF2-40B4-BE49-F238E27FC236}">
                  <a16:creationId xmlns:a16="http://schemas.microsoft.com/office/drawing/2014/main" id="{76717E62-9FE7-C7B7-F296-0782E5835E7B}"/>
                </a:ext>
              </a:extLst>
            </p:cNvPr>
            <p:cNvSpPr/>
            <p:nvPr/>
          </p:nvSpPr>
          <p:spPr>
            <a:xfrm>
              <a:off x="1849617" y="4022159"/>
              <a:ext cx="7305990" cy="114453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61E3D4B1-C814-641A-9600-AF9F3AC9579F}"/>
                </a:ext>
              </a:extLst>
            </p:cNvPr>
            <p:cNvSpPr txBox="1"/>
            <p:nvPr/>
          </p:nvSpPr>
          <p:spPr>
            <a:xfrm>
              <a:off x="1932894" y="4342726"/>
              <a:ext cx="72227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SEVERE </a:t>
              </a:r>
              <a:r>
                <a:rPr kumimoji="0" lang="fr-FR" sz="3000" b="0" i="0" u="none" strike="noStrike" kern="1200" cap="none" spc="0" normalizeH="0" baseline="0" noProof="0" dirty="0" err="1">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dehydration</a:t>
              </a:r>
              <a:endParaRPr kumimoji="0" lang="en-US" sz="3000" b="1" i="0" u="none" strike="noStrike" kern="1200" cap="none" spc="0" normalizeH="0" baseline="0" noProof="0" dirty="0">
                <a:ln>
                  <a:noFill/>
                </a:ln>
                <a:solidFill>
                  <a:prstClr val="white"/>
                </a:solidFill>
                <a:effectLst/>
                <a:uLnTx/>
                <a:uFillTx/>
                <a:latin typeface="Congenial" panose="02000503040000020004" pitchFamily="2" charset="0"/>
                <a:ea typeface="+mn-ea"/>
                <a:cs typeface="+mn-cs"/>
              </a:endParaRPr>
            </a:p>
          </p:txBody>
        </p:sp>
      </p:grpSp>
      <p:sp>
        <p:nvSpPr>
          <p:cNvPr id="18" name="TextBox 17">
            <a:extLst>
              <a:ext uri="{FF2B5EF4-FFF2-40B4-BE49-F238E27FC236}">
                <a16:creationId xmlns:a16="http://schemas.microsoft.com/office/drawing/2014/main" id="{B5DB0086-75F7-A28E-9B8E-4DBEF0E05900}"/>
              </a:ext>
            </a:extLst>
          </p:cNvPr>
          <p:cNvSpPr txBox="1"/>
          <p:nvPr/>
        </p:nvSpPr>
        <p:spPr>
          <a:xfrm>
            <a:off x="2373807" y="5465119"/>
            <a:ext cx="6781800" cy="200054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
                <a:srgbClr val="008080"/>
              </a:buClr>
              <a:buSzTx/>
              <a:buBlip>
                <a:blip r:embed="rId3"/>
              </a:buBlip>
              <a:tabLst/>
              <a:defRPr/>
            </a:pPr>
            <a:r>
              <a:rPr kumimoji="0" lang="en-US" sz="30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One or more danger sign(s)</a:t>
            </a:r>
          </a:p>
          <a:p>
            <a:pPr marL="914400" lvl="1" indent="-457200">
              <a:buClr>
                <a:srgbClr val="4DB1A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Lethargic or unconscious </a:t>
            </a:r>
          </a:p>
          <a:p>
            <a:pPr marL="914400" lvl="1" indent="-457200">
              <a:buClr>
                <a:srgbClr val="4DB1A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Absent or weak pulse </a:t>
            </a:r>
          </a:p>
          <a:p>
            <a:pPr marL="914400" lvl="1" indent="-457200">
              <a:spcAft>
                <a:spcPts val="2400"/>
              </a:spcAft>
              <a:buClr>
                <a:srgbClr val="4DB1A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Respiratory distress </a:t>
            </a:r>
          </a:p>
        </p:txBody>
      </p:sp>
      <p:sp>
        <p:nvSpPr>
          <p:cNvPr id="32" name="TextBox 31">
            <a:extLst>
              <a:ext uri="{FF2B5EF4-FFF2-40B4-BE49-F238E27FC236}">
                <a16:creationId xmlns:a16="http://schemas.microsoft.com/office/drawing/2014/main" id="{099B860C-366A-1829-3708-73699B99E911}"/>
              </a:ext>
            </a:extLst>
          </p:cNvPr>
          <p:cNvSpPr txBox="1"/>
          <p:nvPr/>
        </p:nvSpPr>
        <p:spPr>
          <a:xfrm>
            <a:off x="9910670" y="5931854"/>
            <a:ext cx="6645546" cy="1102546"/>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800"/>
              </a:spcAft>
              <a:buClrTx/>
              <a:buSzTx/>
              <a:buFontTx/>
              <a:buBlip>
                <a:blip r:embed="rId3"/>
              </a:buBlip>
              <a:tabLst/>
              <a:defRPr/>
            </a:pPr>
            <a:r>
              <a:rPr lang="fr-FR" sz="2800" dirty="0">
                <a:solidFill>
                  <a:srgbClr val="009999"/>
                </a:solidFill>
                <a:latin typeface="Atkinson Hyperlegible Bold" panose="020B0604020202020204" charset="0"/>
              </a:rPr>
              <a:t>S</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evere</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dehydration</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endParaRPr lang="fr-FR" sz="2800" dirty="0">
              <a:solidFill>
                <a:prstClr val="black"/>
              </a:solidFill>
              <a:latin typeface="Atkinson Hyperlegible" panose="020B0604020202020204" charset="0"/>
            </a:endParaRPr>
          </a:p>
          <a:p>
            <a:pPr marL="914400" lvl="1" indent="-457200">
              <a:lnSpc>
                <a:spcPct val="107000"/>
              </a:lnSpc>
              <a:spcAft>
                <a:spcPts val="800"/>
              </a:spcAft>
              <a:buClr>
                <a:srgbClr val="209D94"/>
              </a:buClr>
              <a:buFont typeface="Arial" panose="020B0604020202020204" pitchFamily="34" charset="0"/>
              <a:buChar char="•"/>
              <a:defRPr/>
            </a:pPr>
            <a:r>
              <a:rPr lang="fr-FR" sz="2800" dirty="0" err="1">
                <a:solidFill>
                  <a:prstClr val="black"/>
                </a:solidFill>
                <a:latin typeface="Atkinson Hyperlegible" panose="020B0604020202020204" charset="0"/>
              </a:rPr>
              <a:t>Intravenous</a:t>
            </a:r>
            <a:r>
              <a:rPr lang="fr-FR" sz="2800" dirty="0">
                <a:solidFill>
                  <a:prstClr val="black"/>
                </a:solidFill>
                <a:latin typeface="Atkinson Hyperlegible" panose="020B0604020202020204" charset="0"/>
              </a:rPr>
              <a:t> </a:t>
            </a:r>
            <a:r>
              <a:rPr lang="fr-FR" sz="2800" dirty="0" err="1">
                <a:solidFill>
                  <a:prstClr val="black"/>
                </a:solidFill>
                <a:latin typeface="Atkinson Hyperlegible" panose="020B0604020202020204" charset="0"/>
              </a:rPr>
              <a:t>rehydration</a:t>
            </a:r>
            <a:endParaRPr lang="en-US" sz="2800" dirty="0">
              <a:solidFill>
                <a:prstClr val="black"/>
              </a:solidFill>
              <a:latin typeface="Atkinson Hyperlegible" panose="020B0604020202020204" charset="0"/>
            </a:endParaRPr>
          </a:p>
        </p:txBody>
      </p:sp>
      <p:sp>
        <p:nvSpPr>
          <p:cNvPr id="15" name="TextBox 14">
            <a:extLst>
              <a:ext uri="{FF2B5EF4-FFF2-40B4-BE49-F238E27FC236}">
                <a16:creationId xmlns:a16="http://schemas.microsoft.com/office/drawing/2014/main" id="{DE140BB2-BC4F-3A89-50D2-623908700580}"/>
              </a:ext>
            </a:extLst>
          </p:cNvPr>
          <p:cNvSpPr txBox="1"/>
          <p:nvPr/>
        </p:nvSpPr>
        <p:spPr>
          <a:xfrm>
            <a:off x="9910670" y="7945445"/>
            <a:ext cx="7109351" cy="1102546"/>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800"/>
              </a:spcAft>
              <a:buClrTx/>
              <a:buSzTx/>
              <a:buFontTx/>
              <a:buBlip>
                <a:blip r:embed="rId3"/>
              </a:buBlip>
              <a:tabLst/>
              <a:defRPr/>
            </a:pP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Other</a:t>
            </a:r>
            <a:r>
              <a:rPr kumimoji="0" lang="fr-FR"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r>
              <a:rPr kumimoji="0" lang="fr-FR" sz="2800" b="0" i="0" u="none" strike="noStrike" kern="1200" cap="none" spc="0" normalizeH="0" baseline="0" noProof="0" dirty="0" err="1">
                <a:ln>
                  <a:noFill/>
                </a:ln>
                <a:solidFill>
                  <a:srgbClr val="009999"/>
                </a:solidFill>
                <a:effectLst/>
                <a:uLnTx/>
                <a:uFillTx/>
                <a:latin typeface="Atkinson Hyperlegible Bold" panose="020B0604020202020204" charset="0"/>
                <a:ea typeface="+mn-ea"/>
                <a:cs typeface="+mn-cs"/>
              </a:rPr>
              <a:t>dehydration</a:t>
            </a:r>
            <a:r>
              <a:rPr kumimoji="0" lang="fr-FR" sz="2800" b="0" i="0" u="none" strike="noStrike" kern="1200" cap="none" spc="0" normalizeH="0" noProof="0" dirty="0">
                <a:ln>
                  <a:noFill/>
                </a:ln>
                <a:solidFill>
                  <a:srgbClr val="009999"/>
                </a:solidFill>
                <a:effectLst/>
                <a:uLnTx/>
                <a:uFillTx/>
                <a:latin typeface="Atkinson Hyperlegible Bold" panose="020B0604020202020204" charset="0"/>
                <a:ea typeface="+mn-ea"/>
                <a:cs typeface="+mn-cs"/>
              </a:rPr>
              <a:t> levels</a:t>
            </a:r>
          </a:p>
          <a:p>
            <a:pPr marL="914400" lvl="1" indent="-457200">
              <a:lnSpc>
                <a:spcPct val="107000"/>
              </a:lnSpc>
              <a:spcAft>
                <a:spcPts val="800"/>
              </a:spcAft>
              <a:buClr>
                <a:srgbClr val="209D94"/>
              </a:buClr>
              <a:buFont typeface="Arial" panose="020B0604020202020204" pitchFamily="34" charset="0"/>
              <a:buChar char="•"/>
              <a:defRPr/>
            </a:pPr>
            <a:r>
              <a:rPr lang="fr-FR" sz="2800" dirty="0">
                <a:solidFill>
                  <a:prstClr val="black"/>
                </a:solidFill>
                <a:latin typeface="Atkinson Hyperlegible" panose="020B0604020202020204" charset="0"/>
              </a:rPr>
              <a:t>Oral </a:t>
            </a:r>
            <a:r>
              <a:rPr lang="fr-FR" sz="2800" dirty="0" err="1">
                <a:solidFill>
                  <a:prstClr val="black"/>
                </a:solidFill>
                <a:latin typeface="Atkinson Hyperlegible" panose="020B0604020202020204" charset="0"/>
              </a:rPr>
              <a:t>rehydration</a:t>
            </a:r>
            <a:r>
              <a:rPr lang="en-US" sz="2800" dirty="0">
                <a:solidFill>
                  <a:prstClr val="black"/>
                </a:solidFill>
                <a:latin typeface="Atkinson Hyperlegible" panose="020B0604020202020204" charset="0"/>
              </a:rPr>
              <a:t> </a:t>
            </a:r>
            <a:r>
              <a:rPr lang="fr-FR" sz="2800" dirty="0">
                <a:solidFill>
                  <a:prstClr val="black"/>
                </a:solidFill>
                <a:latin typeface="Atkinson Hyperlegible" panose="020B0604020202020204" charset="0"/>
              </a:rPr>
              <a:t>solution </a:t>
            </a:r>
          </a:p>
        </p:txBody>
      </p:sp>
      <p:sp>
        <p:nvSpPr>
          <p:cNvPr id="25" name="TextBox 24">
            <a:extLst>
              <a:ext uri="{FF2B5EF4-FFF2-40B4-BE49-F238E27FC236}">
                <a16:creationId xmlns:a16="http://schemas.microsoft.com/office/drawing/2014/main" id="{0B6469AE-9B9D-C531-20C3-CE50634F0E3C}"/>
              </a:ext>
            </a:extLst>
          </p:cNvPr>
          <p:cNvSpPr txBox="1"/>
          <p:nvPr/>
        </p:nvSpPr>
        <p:spPr>
          <a:xfrm>
            <a:off x="2373807" y="7412716"/>
            <a:ext cx="6417878"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
                <a:srgbClr val="008080"/>
              </a:buClr>
              <a:buSzTx/>
              <a:buFontTx/>
              <a:buNone/>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rPr>
              <a:t>    Or </a:t>
            </a:r>
          </a:p>
          <a:p>
            <a:pPr marL="457200" marR="0" lvl="0" indent="-457200" algn="l" defTabSz="914400" rtl="0" eaLnBrk="1" fontAlgn="auto" latinLnBrk="0" hangingPunct="1">
              <a:lnSpc>
                <a:spcPct val="100000"/>
              </a:lnSpc>
              <a:spcBef>
                <a:spcPts val="0"/>
              </a:spcBef>
              <a:spcAft>
                <a:spcPts val="1200"/>
              </a:spcAft>
              <a:buClr>
                <a:srgbClr val="008080"/>
              </a:buClr>
              <a:buSzTx/>
              <a:buBlip>
                <a:blip r:embed="rId3"/>
              </a:buBlip>
              <a:tabLst/>
              <a:defRPr/>
            </a:pPr>
            <a:r>
              <a:rPr kumimoji="0" lang="en-US" sz="30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At least two of the following</a:t>
            </a:r>
            <a:r>
              <a:rPr kumimoji="0" lang="en-US" sz="2800" b="1"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rPr>
              <a:t> </a:t>
            </a:r>
          </a:p>
          <a:p>
            <a:pPr marL="914400" lvl="1" indent="-457200">
              <a:buClr>
                <a:srgbClr val="4DB1A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Sunken eyes </a:t>
            </a:r>
          </a:p>
          <a:p>
            <a:pPr marL="914400" lvl="1" indent="-457200">
              <a:buClr>
                <a:srgbClr val="4DB1A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Not able to drink or drinks poorly </a:t>
            </a:r>
          </a:p>
          <a:p>
            <a:pPr marL="914400" lvl="1" indent="-457200">
              <a:buClr>
                <a:srgbClr val="4DB1A9"/>
              </a:buClr>
              <a:buFont typeface="Arial" panose="020B0604020202020204" pitchFamily="34" charset="0"/>
              <a:buChar char="•"/>
              <a:defRPr/>
            </a:pPr>
            <a:r>
              <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Skin pinch goes back very slowly</a:t>
            </a:r>
          </a:p>
        </p:txBody>
      </p:sp>
      <p:grpSp>
        <p:nvGrpSpPr>
          <p:cNvPr id="13" name="Group 12">
            <a:extLst>
              <a:ext uri="{FF2B5EF4-FFF2-40B4-BE49-F238E27FC236}">
                <a16:creationId xmlns:a16="http://schemas.microsoft.com/office/drawing/2014/main" id="{3B8CA0A7-DA90-F879-D930-EAF5E2A7B71F}"/>
              </a:ext>
            </a:extLst>
          </p:cNvPr>
          <p:cNvGrpSpPr/>
          <p:nvPr/>
        </p:nvGrpSpPr>
        <p:grpSpPr>
          <a:xfrm>
            <a:off x="9395038" y="3998967"/>
            <a:ext cx="7305990" cy="1144533"/>
            <a:chOff x="1849617" y="4022159"/>
            <a:chExt cx="7305990" cy="1144533"/>
          </a:xfrm>
        </p:grpSpPr>
        <p:sp>
          <p:nvSpPr>
            <p:cNvPr id="14" name="Rectangle 13">
              <a:extLst>
                <a:ext uri="{FF2B5EF4-FFF2-40B4-BE49-F238E27FC236}">
                  <a16:creationId xmlns:a16="http://schemas.microsoft.com/office/drawing/2014/main" id="{E4471905-F077-B42D-2220-57A1AE776BA7}"/>
                </a:ext>
              </a:extLst>
            </p:cNvPr>
            <p:cNvSpPr/>
            <p:nvPr/>
          </p:nvSpPr>
          <p:spPr>
            <a:xfrm>
              <a:off x="1849617" y="4022159"/>
              <a:ext cx="7305990" cy="1144533"/>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93C6ED2C-097B-019F-6EAC-59367B3EB18C}"/>
                </a:ext>
              </a:extLst>
            </p:cNvPr>
            <p:cNvSpPr txBox="1"/>
            <p:nvPr/>
          </p:nvSpPr>
          <p:spPr>
            <a:xfrm>
              <a:off x="1932894" y="4342726"/>
              <a:ext cx="722271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000" dirty="0" err="1">
                  <a:solidFill>
                    <a:prstClr val="white"/>
                  </a:solidFill>
                  <a:latin typeface="ADLaM Display" panose="02010000000000000000" pitchFamily="2" charset="0"/>
                  <a:ea typeface="ADLaM Display" panose="02010000000000000000" pitchFamily="2" charset="0"/>
                  <a:cs typeface="ADLaM Display" panose="02010000000000000000" pitchFamily="2" charset="0"/>
                </a:rPr>
                <a:t>Treament</a:t>
              </a:r>
              <a:r>
                <a:rPr lang="fr-FR" sz="300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 </a:t>
              </a:r>
              <a:r>
                <a:rPr lang="fr-FR" sz="3000" dirty="0" err="1">
                  <a:solidFill>
                    <a:prstClr val="white"/>
                  </a:solidFill>
                  <a:latin typeface="ADLaM Display" panose="02010000000000000000" pitchFamily="2" charset="0"/>
                  <a:ea typeface="ADLaM Display" panose="02010000000000000000" pitchFamily="2" charset="0"/>
                  <a:cs typeface="ADLaM Display" panose="02010000000000000000" pitchFamily="2" charset="0"/>
                </a:rPr>
                <a:t>guided</a:t>
              </a:r>
              <a:r>
                <a:rPr lang="fr-FR" sz="3000" dirty="0">
                  <a:solidFill>
                    <a:prstClr val="white"/>
                  </a:solidFill>
                  <a:latin typeface="ADLaM Display" panose="02010000000000000000" pitchFamily="2" charset="0"/>
                  <a:ea typeface="ADLaM Display" panose="02010000000000000000" pitchFamily="2" charset="0"/>
                  <a:cs typeface="ADLaM Display" panose="02010000000000000000" pitchFamily="2" charset="0"/>
                </a:rPr>
                <a:t> by </a:t>
              </a:r>
              <a:r>
                <a:rPr kumimoji="0" lang="fr-FR" sz="3000" b="0" i="0" u="none" strike="noStrike" kern="1200" cap="none" spc="0" normalizeH="0" baseline="0" noProof="0" dirty="0" err="1">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dehydration</a:t>
              </a:r>
              <a:r>
                <a:rPr kumimoji="0" lang="fr-FR" sz="30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fr-FR" sz="3000" b="0" i="0" u="none" strike="noStrike" kern="1200" cap="none" spc="0" normalizeH="0" baseline="0" noProof="0" dirty="0" err="1">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rPr>
                <a:t>level</a:t>
              </a:r>
              <a:endParaRPr kumimoji="0" lang="en-US" sz="3000" b="1" i="0" u="none" strike="noStrike" kern="1200" cap="none" spc="0" normalizeH="0" baseline="0" noProof="0" dirty="0">
                <a:ln>
                  <a:noFill/>
                </a:ln>
                <a:solidFill>
                  <a:prstClr val="white"/>
                </a:solidFill>
                <a:effectLst/>
                <a:uLnTx/>
                <a:uFillTx/>
                <a:latin typeface="Congenial" panose="02000503040000020004" pitchFamily="2" charset="0"/>
                <a:ea typeface="+mn-ea"/>
                <a:cs typeface="+mn-cs"/>
              </a:endParaRPr>
            </a:p>
          </p:txBody>
        </p:sp>
      </p:grpSp>
      <p:sp>
        <p:nvSpPr>
          <p:cNvPr id="2" name="Slide Number Placeholder 1">
            <a:extLst>
              <a:ext uri="{FF2B5EF4-FFF2-40B4-BE49-F238E27FC236}">
                <a16:creationId xmlns:a16="http://schemas.microsoft.com/office/drawing/2014/main" id="{A7E115DE-9E3E-DFB4-52B7-6D5973929803}"/>
              </a:ext>
            </a:extLst>
          </p:cNvPr>
          <p:cNvSpPr>
            <a:spLocks noGrp="1"/>
          </p:cNvSpPr>
          <p:nvPr>
            <p:ph type="sldNum" sz="quarter" idx="12"/>
          </p:nvPr>
        </p:nvSpPr>
        <p:spPr>
          <a:xfrm>
            <a:off x="15489416" y="9593911"/>
            <a:ext cx="2133600" cy="365125"/>
          </a:xfrm>
        </p:spPr>
        <p:txBody>
          <a:bodyPr/>
          <a:lstStyle/>
          <a:p>
            <a:fld id="{B6F15528-21DE-4FAA-801E-634DDDAF4B2B}" type="slidenum">
              <a:rPr lang="en-US" smtClean="0"/>
              <a:pPr/>
              <a:t>30</a:t>
            </a:fld>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9FDBE847-546F-5FD3-A4B0-1D568AA5880B}"/>
              </a:ext>
            </a:extLst>
          </p:cNvPr>
          <p:cNvGrpSpPr/>
          <p:nvPr/>
        </p:nvGrpSpPr>
        <p:grpSpPr>
          <a:xfrm>
            <a:off x="-933854" y="-2009229"/>
            <a:ext cx="10077854" cy="3423412"/>
            <a:chOff x="0" y="-47625"/>
            <a:chExt cx="856633" cy="282691"/>
          </a:xfrm>
          <a:scene3d>
            <a:camera prst="orthographicFront">
              <a:rot lat="0" lon="0" rev="0"/>
            </a:camera>
            <a:lightRig rig="balanced" dir="t">
              <a:rot lat="0" lon="0" rev="8700000"/>
            </a:lightRig>
          </a:scene3d>
        </p:grpSpPr>
        <p:sp>
          <p:nvSpPr>
            <p:cNvPr id="12" name="Freeform 8">
              <a:extLst>
                <a:ext uri="{FF2B5EF4-FFF2-40B4-BE49-F238E27FC236}">
                  <a16:creationId xmlns:a16="http://schemas.microsoft.com/office/drawing/2014/main" id="{56DC840B-0ACE-6D8C-2050-EF71DF567308}"/>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46D6B604-24C1-3E69-A92B-981E2C14BC80}"/>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509519DA-4A37-8926-089F-FA9F6D372A57}"/>
              </a:ext>
            </a:extLst>
          </p:cNvPr>
          <p:cNvSpPr txBox="1"/>
          <p:nvPr/>
        </p:nvSpPr>
        <p:spPr>
          <a:xfrm>
            <a:off x="1005248" y="514469"/>
            <a:ext cx="10426873" cy="602088"/>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Cholera case definitions</a:t>
            </a:r>
          </a:p>
        </p:txBody>
      </p:sp>
      <p:grpSp>
        <p:nvGrpSpPr>
          <p:cNvPr id="21" name="Group 3">
            <a:extLst>
              <a:ext uri="{FF2B5EF4-FFF2-40B4-BE49-F238E27FC236}">
                <a16:creationId xmlns:a16="http://schemas.microsoft.com/office/drawing/2014/main" id="{05E7348B-6B45-3E3D-0017-EA784803C986}"/>
              </a:ext>
            </a:extLst>
          </p:cNvPr>
          <p:cNvGrpSpPr/>
          <p:nvPr/>
        </p:nvGrpSpPr>
        <p:grpSpPr>
          <a:xfrm>
            <a:off x="1005248" y="2020763"/>
            <a:ext cx="16615974" cy="1064004"/>
            <a:chOff x="0" y="0"/>
            <a:chExt cx="1001767" cy="691539"/>
          </a:xfrm>
        </p:grpSpPr>
        <p:sp>
          <p:nvSpPr>
            <p:cNvPr id="22" name="Freeform 4">
              <a:extLst>
                <a:ext uri="{FF2B5EF4-FFF2-40B4-BE49-F238E27FC236}">
                  <a16:creationId xmlns:a16="http://schemas.microsoft.com/office/drawing/2014/main" id="{5D62EFE0-12C6-24C2-88A9-F1809A352EDD}"/>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FA77A56A-BF95-27FB-8762-2E02DE907FA0}"/>
                </a:ext>
              </a:extLst>
            </p:cNvPr>
            <p:cNvSpPr txBox="1"/>
            <p:nvPr/>
          </p:nvSpPr>
          <p:spPr>
            <a:xfrm>
              <a:off x="0" y="-47625"/>
              <a:ext cx="1001767" cy="7391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11">
            <a:extLst>
              <a:ext uri="{FF2B5EF4-FFF2-40B4-BE49-F238E27FC236}">
                <a16:creationId xmlns:a16="http://schemas.microsoft.com/office/drawing/2014/main" id="{8473A659-AC8A-9046-A6F2-D00701EB7B36}"/>
              </a:ext>
            </a:extLst>
          </p:cNvPr>
          <p:cNvSpPr txBox="1"/>
          <p:nvPr/>
        </p:nvSpPr>
        <p:spPr>
          <a:xfrm>
            <a:off x="1005248" y="2400346"/>
            <a:ext cx="16569588" cy="410369"/>
          </a:xfrm>
          <a:prstGeom prst="rect">
            <a:avLst/>
          </a:prstGeom>
        </p:spPr>
        <p:txBody>
          <a:bodyPr wrap="square" lIns="0" tIns="0" rIns="0" bIns="0" rtlCol="0" anchor="t">
            <a:spAutoFit/>
          </a:bodyPr>
          <a:lstStyle/>
          <a:p>
            <a:pPr marL="0" marR="0" lvl="0" indent="0" algn="ctr" defTabSz="914400" rtl="0" eaLnBrk="1" fontAlgn="auto" latinLnBrk="0" hangingPunct="1">
              <a:lnSpc>
                <a:spcPts val="3163"/>
              </a:lnSpc>
              <a:spcBef>
                <a:spcPts val="0"/>
              </a:spcBef>
              <a:spcAft>
                <a:spcPts val="300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Depending on the cholera situation, </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different cholera case definitions </a:t>
            </a:r>
            <a:r>
              <a:rPr kumimoji="0" lang="en-US" sz="2800" b="0" i="0" u="none" strike="noStrike" kern="1200" cap="none" spc="0" normalizeH="0" baseline="0" noProof="0" dirty="0">
                <a:ln>
                  <a:noFill/>
                </a:ln>
                <a:solidFill>
                  <a:prstClr val="black">
                    <a:lumMod val="95000"/>
                    <a:lumOff val="5000"/>
                  </a:prstClr>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apply</a:t>
            </a:r>
          </a:p>
        </p:txBody>
      </p:sp>
      <p:sp>
        <p:nvSpPr>
          <p:cNvPr id="2" name="TextBox 1">
            <a:extLst>
              <a:ext uri="{FF2B5EF4-FFF2-40B4-BE49-F238E27FC236}">
                <a16:creationId xmlns:a16="http://schemas.microsoft.com/office/drawing/2014/main" id="{FD564A12-E24F-0186-BD06-85D05BF56396}"/>
              </a:ext>
            </a:extLst>
          </p:cNvPr>
          <p:cNvSpPr txBox="1"/>
          <p:nvPr/>
        </p:nvSpPr>
        <p:spPr>
          <a:xfrm>
            <a:off x="895487" y="8899230"/>
            <a:ext cx="8248514" cy="954107"/>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Limit false suspected cholera outbreaks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Avoid overwhelming early detection systems</a:t>
            </a:r>
          </a:p>
        </p:txBody>
      </p:sp>
      <p:grpSp>
        <p:nvGrpSpPr>
          <p:cNvPr id="28" name="Group 27">
            <a:extLst>
              <a:ext uri="{FF2B5EF4-FFF2-40B4-BE49-F238E27FC236}">
                <a16:creationId xmlns:a16="http://schemas.microsoft.com/office/drawing/2014/main" id="{1C5AD140-5245-B3B9-2902-DEC68C71FE98}"/>
              </a:ext>
            </a:extLst>
          </p:cNvPr>
          <p:cNvGrpSpPr/>
          <p:nvPr/>
        </p:nvGrpSpPr>
        <p:grpSpPr>
          <a:xfrm>
            <a:off x="9483061" y="7450533"/>
            <a:ext cx="8672302" cy="2202010"/>
            <a:chOff x="9483061" y="7450533"/>
            <a:chExt cx="8672302" cy="2202010"/>
          </a:xfrm>
        </p:grpSpPr>
        <p:pic>
          <p:nvPicPr>
            <p:cNvPr id="16" name="Picture 15">
              <a:extLst>
                <a:ext uri="{FF2B5EF4-FFF2-40B4-BE49-F238E27FC236}">
                  <a16:creationId xmlns:a16="http://schemas.microsoft.com/office/drawing/2014/main" id="{3E146285-2AE8-CC25-8158-3F9FCED7EDC3}"/>
                </a:ext>
              </a:extLst>
            </p:cNvPr>
            <p:cNvPicPr>
              <a:picLocks noChangeAspect="1"/>
            </p:cNvPicPr>
            <p:nvPr/>
          </p:nvPicPr>
          <p:blipFill>
            <a:blip r:embed="rId3"/>
            <a:stretch>
              <a:fillRect/>
            </a:stretch>
          </p:blipFill>
          <p:spPr>
            <a:xfrm>
              <a:off x="9483061" y="7450533"/>
              <a:ext cx="8672302" cy="1292662"/>
            </a:xfrm>
            <a:prstGeom prst="rect">
              <a:avLst/>
            </a:prstGeom>
          </p:spPr>
        </p:pic>
        <p:sp>
          <p:nvSpPr>
            <p:cNvPr id="5" name="TextBox 4">
              <a:extLst>
                <a:ext uri="{FF2B5EF4-FFF2-40B4-BE49-F238E27FC236}">
                  <a16:creationId xmlns:a16="http://schemas.microsoft.com/office/drawing/2014/main" id="{61070B4B-C5FB-5770-B412-C151931D3DA9}"/>
                </a:ext>
              </a:extLst>
            </p:cNvPr>
            <p:cNvSpPr txBox="1"/>
            <p:nvPr/>
          </p:nvSpPr>
          <p:spPr>
            <a:xfrm>
              <a:off x="9787807" y="9129323"/>
              <a:ext cx="8144201" cy="523220"/>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9B277"/>
                  </a:solidFill>
                  <a:effectLst/>
                  <a:uLnTx/>
                  <a:uFillTx/>
                  <a:latin typeface="Atkinson Hyperlegible Bold" panose="020B0604020202020204" charset="0"/>
                  <a:ea typeface="+mn-ea"/>
                  <a:cs typeface="+mn-cs"/>
                </a:rPr>
                <a:t>For sensitive monitoring</a:t>
              </a:r>
            </a:p>
          </p:txBody>
        </p:sp>
        <p:sp>
          <p:nvSpPr>
            <p:cNvPr id="9" name="TextBox 8">
              <a:extLst>
                <a:ext uri="{FF2B5EF4-FFF2-40B4-BE49-F238E27FC236}">
                  <a16:creationId xmlns:a16="http://schemas.microsoft.com/office/drawing/2014/main" id="{0C9F860B-E3E7-8D7B-D963-874D2AD93F4F}"/>
                </a:ext>
              </a:extLst>
            </p:cNvPr>
            <p:cNvSpPr txBox="1"/>
            <p:nvPr/>
          </p:nvSpPr>
          <p:spPr>
            <a:xfrm>
              <a:off x="10052604" y="7854127"/>
              <a:ext cx="78794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NO criteria on age and severe dehydration </a:t>
              </a:r>
            </a:p>
          </p:txBody>
        </p:sp>
      </p:grpSp>
      <p:grpSp>
        <p:nvGrpSpPr>
          <p:cNvPr id="25" name="Group 24">
            <a:extLst>
              <a:ext uri="{FF2B5EF4-FFF2-40B4-BE49-F238E27FC236}">
                <a16:creationId xmlns:a16="http://schemas.microsoft.com/office/drawing/2014/main" id="{8586C74D-3325-EA39-4A9D-D9EA35941E46}"/>
              </a:ext>
            </a:extLst>
          </p:cNvPr>
          <p:cNvGrpSpPr/>
          <p:nvPr/>
        </p:nvGrpSpPr>
        <p:grpSpPr>
          <a:xfrm>
            <a:off x="895486" y="7462157"/>
            <a:ext cx="8167793" cy="1292662"/>
            <a:chOff x="895486" y="7462157"/>
            <a:chExt cx="8167793" cy="1292662"/>
          </a:xfrm>
        </p:grpSpPr>
        <p:pic>
          <p:nvPicPr>
            <p:cNvPr id="6" name="Picture 5">
              <a:extLst>
                <a:ext uri="{FF2B5EF4-FFF2-40B4-BE49-F238E27FC236}">
                  <a16:creationId xmlns:a16="http://schemas.microsoft.com/office/drawing/2014/main" id="{49E78FDE-8DFA-8710-ED49-0A1B98662E87}"/>
                </a:ext>
              </a:extLst>
            </p:cNvPr>
            <p:cNvPicPr>
              <a:picLocks noChangeAspect="1"/>
            </p:cNvPicPr>
            <p:nvPr/>
          </p:nvPicPr>
          <p:blipFill>
            <a:blip r:embed="rId3"/>
            <a:stretch>
              <a:fillRect/>
            </a:stretch>
          </p:blipFill>
          <p:spPr>
            <a:xfrm>
              <a:off x="895486" y="7462157"/>
              <a:ext cx="8167793" cy="1292662"/>
            </a:xfrm>
            <a:prstGeom prst="rect">
              <a:avLst/>
            </a:prstGeom>
          </p:spPr>
        </p:pic>
        <p:sp>
          <p:nvSpPr>
            <p:cNvPr id="15" name="TextBox 14">
              <a:extLst>
                <a:ext uri="{FF2B5EF4-FFF2-40B4-BE49-F238E27FC236}">
                  <a16:creationId xmlns:a16="http://schemas.microsoft.com/office/drawing/2014/main" id="{42A11FE3-3E72-C283-D771-8DA1CA85ED18}"/>
                </a:ext>
              </a:extLst>
            </p:cNvPr>
            <p:cNvSpPr txBox="1"/>
            <p:nvPr/>
          </p:nvSpPr>
          <p:spPr>
            <a:xfrm>
              <a:off x="1583683" y="7846878"/>
              <a:ext cx="70371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lumMod val="95000"/>
                      <a:lumOff val="5000"/>
                    </a:schemeClr>
                  </a:solidFill>
                  <a:effectLst/>
                  <a:uLnTx/>
                  <a:uFillTx/>
                  <a:latin typeface="ADLaM Display" panose="02010000000000000000" pitchFamily="2" charset="0"/>
                  <a:ea typeface="ADLaM Display" panose="02010000000000000000" pitchFamily="2" charset="0"/>
                  <a:cs typeface="ADLaM Display" panose="02010000000000000000" pitchFamily="2" charset="0"/>
                </a:rPr>
                <a:t>Criteria on age and severe dehydration</a:t>
              </a:r>
            </a:p>
          </p:txBody>
        </p:sp>
      </p:grpSp>
      <p:grpSp>
        <p:nvGrpSpPr>
          <p:cNvPr id="7" name="Group 6">
            <a:extLst>
              <a:ext uri="{FF2B5EF4-FFF2-40B4-BE49-F238E27FC236}">
                <a16:creationId xmlns:a16="http://schemas.microsoft.com/office/drawing/2014/main" id="{D7B73E51-4B82-22AF-DE0C-EFD3555AAA11}"/>
              </a:ext>
            </a:extLst>
          </p:cNvPr>
          <p:cNvGrpSpPr/>
          <p:nvPr/>
        </p:nvGrpSpPr>
        <p:grpSpPr>
          <a:xfrm>
            <a:off x="825964" y="3361138"/>
            <a:ext cx="8305324" cy="1160702"/>
            <a:chOff x="825964" y="3361138"/>
            <a:chExt cx="8305324" cy="1160702"/>
          </a:xfrm>
        </p:grpSpPr>
        <p:sp>
          <p:nvSpPr>
            <p:cNvPr id="20" name="Freeform 4">
              <a:extLst>
                <a:ext uri="{FF2B5EF4-FFF2-40B4-BE49-F238E27FC236}">
                  <a16:creationId xmlns:a16="http://schemas.microsoft.com/office/drawing/2014/main" id="{9C947E8B-7740-DA6B-9B0A-04C079CBFBAB}"/>
                </a:ext>
              </a:extLst>
            </p:cNvPr>
            <p:cNvSpPr/>
            <p:nvPr/>
          </p:nvSpPr>
          <p:spPr>
            <a:xfrm>
              <a:off x="893973" y="3361138"/>
              <a:ext cx="8237315" cy="116070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4DB1A9">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6ED40A70-1BBC-BEE2-7002-3D98F5E16F4F}"/>
                </a:ext>
              </a:extLst>
            </p:cNvPr>
            <p:cNvSpPr txBox="1"/>
            <p:nvPr/>
          </p:nvSpPr>
          <p:spPr>
            <a:xfrm>
              <a:off x="825964" y="3559365"/>
              <a:ext cx="823731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Where there is NO </a:t>
              </a:r>
              <a:r>
                <a:rPr lang="en-US" sz="2800" dirty="0">
                  <a:solidFill>
                    <a:prstClr val="white"/>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p</a:t>
              </a:r>
              <a:r>
                <a:rPr kumimoji="0" lang="en-US" sz="2800" b="0" i="0" u="none" strike="noStrike" kern="1200" cap="none" spc="0" normalizeH="0" baseline="0" noProof="0" dirty="0" err="1">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robable</a:t>
              </a:r>
              <a:r>
                <a:rPr kumimoji="0" lang="en-US"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 or confirmed cholera outbreak</a:t>
              </a:r>
            </a:p>
          </p:txBody>
        </p:sp>
      </p:grpSp>
      <p:grpSp>
        <p:nvGrpSpPr>
          <p:cNvPr id="8" name="Group 7">
            <a:extLst>
              <a:ext uri="{FF2B5EF4-FFF2-40B4-BE49-F238E27FC236}">
                <a16:creationId xmlns:a16="http://schemas.microsoft.com/office/drawing/2014/main" id="{74B5DD00-522F-4F0C-086B-5498013736A9}"/>
              </a:ext>
            </a:extLst>
          </p:cNvPr>
          <p:cNvGrpSpPr/>
          <p:nvPr/>
        </p:nvGrpSpPr>
        <p:grpSpPr>
          <a:xfrm>
            <a:off x="895486" y="4798504"/>
            <a:ext cx="8167793" cy="2519242"/>
            <a:chOff x="895486" y="4798504"/>
            <a:chExt cx="8167793" cy="2519242"/>
          </a:xfrm>
        </p:grpSpPr>
        <p:sp>
          <p:nvSpPr>
            <p:cNvPr id="14" name="TextBox 13">
              <a:extLst>
                <a:ext uri="{FF2B5EF4-FFF2-40B4-BE49-F238E27FC236}">
                  <a16:creationId xmlns:a16="http://schemas.microsoft.com/office/drawing/2014/main" id="{6A790825-8B89-7BF3-BDC0-19C95B2DEE2B}"/>
                </a:ext>
              </a:extLst>
            </p:cNvPr>
            <p:cNvSpPr txBox="1"/>
            <p:nvPr/>
          </p:nvSpPr>
          <p:spPr>
            <a:xfrm>
              <a:off x="1238828" y="5163310"/>
              <a:ext cx="7726888" cy="1892826"/>
            </a:xfrm>
            <a:prstGeom prst="rect">
              <a:avLst/>
            </a:prstGeom>
            <a:noFill/>
          </p:spPr>
          <p:txBody>
            <a:bodyPr wrap="square">
              <a:spAutoFit/>
            </a:bodyPr>
            <a:lstStyle/>
            <a:p>
              <a:pPr marL="457200" marR="0" lvl="0" indent="-457200" algn="l" defTabSz="1371600" rtl="0" eaLnBrk="1" fontAlgn="auto" latinLnBrk="0" hangingPunct="1">
                <a:lnSpc>
                  <a:spcPct val="100000"/>
                </a:lnSpc>
                <a:spcBef>
                  <a:spcPts val="0"/>
                </a:spcBef>
                <a:spcAft>
                  <a:spcPts val="300"/>
                </a:spcAft>
                <a:buClrTx/>
                <a:buSzTx/>
                <a:buFontTx/>
                <a:buBlip>
                  <a:blip r:embed="rId4"/>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Person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aged </a:t>
              </a:r>
              <a:r>
                <a:rPr kumimoji="0" lang="en-US" sz="2800" b="0" i="0" u="none" strike="noStrike" kern="1200" cap="none" spc="0" normalizeH="0" baseline="0" noProof="0" dirty="0">
                  <a:ln>
                    <a:noFill/>
                  </a:ln>
                  <a:solidFill>
                    <a:srgbClr val="009999"/>
                  </a:solidFill>
                  <a:effectLst/>
                  <a:uLnTx/>
                  <a:uFillTx/>
                  <a:latin typeface="Times New Roman" panose="02020603050405020304" pitchFamily="18" charset="0"/>
                  <a:cs typeface="Times New Roman" panose="02020603050405020304" pitchFamily="18" charset="0"/>
                  <a:sym typeface="Atkinson Hyperlegible Bold"/>
                </a:rPr>
                <a:t>≥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2 with AWD and severe dehydration </a:t>
              </a:r>
            </a:p>
            <a:p>
              <a:pPr marL="0" marR="0" lvl="0" indent="0" algn="l" defTabSz="1371600" rtl="0" eaLnBrk="1" fontAlgn="auto" latinLnBrk="0" hangingPunct="1">
                <a:lnSpc>
                  <a:spcPct val="100000"/>
                </a:lnSpc>
                <a:spcBef>
                  <a:spcPts val="0"/>
                </a:spcBef>
                <a:spcAft>
                  <a:spcPts val="30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Bold" panose="020B0604020202020204" charset="0"/>
                  <a:ea typeface="+mn-ea"/>
                  <a:cs typeface="+mn-cs"/>
                  <a:sym typeface="Atkinson Hyperlegible Bold"/>
                </a:rPr>
                <a:t>     or </a:t>
              </a:r>
            </a:p>
            <a:p>
              <a:pPr marL="457200" marR="0" lvl="0" indent="-457200" algn="l" defTabSz="1371600" rtl="0" eaLnBrk="1" fontAlgn="auto" latinLnBrk="0" hangingPunct="1">
                <a:lnSpc>
                  <a:spcPct val="100000"/>
                </a:lnSpc>
                <a:spcBef>
                  <a:spcPts val="0"/>
                </a:spcBef>
                <a:spcAft>
                  <a:spcPts val="300"/>
                </a:spcAft>
                <a:buClrTx/>
                <a:buSzTx/>
                <a:buFontTx/>
                <a:buBlip>
                  <a:blip r:embed="rId4"/>
                </a:buBlip>
                <a:tabLst/>
                <a:defRPr/>
              </a:pPr>
              <a:r>
                <a:rPr lang="en-US" sz="2800" dirty="0">
                  <a:solidFill>
                    <a:prstClr val="black">
                      <a:lumMod val="95000"/>
                      <a:lumOff val="5000"/>
                    </a:prstClr>
                  </a:solidFill>
                  <a:latin typeface="Atkinson Hyperlegible" panose="020B0604020202020204" charset="0"/>
                  <a:sym typeface="Atkinson Hyperlegible Bold"/>
                </a:rPr>
                <a:t>Person</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 aged </a:t>
              </a:r>
              <a:r>
                <a:rPr kumimoji="0" lang="en-US" sz="2800" b="0" i="0" u="none" strike="noStrike" kern="1200" cap="none" spc="0" normalizeH="0" baseline="0" noProof="0" dirty="0">
                  <a:ln>
                    <a:noFill/>
                  </a:ln>
                  <a:solidFill>
                    <a:srgbClr val="009999"/>
                  </a:solidFill>
                  <a:effectLst/>
                  <a:uLnTx/>
                  <a:uFillTx/>
                  <a:latin typeface="Times New Roman" panose="02020603050405020304" pitchFamily="18" charset="0"/>
                  <a:cs typeface="Times New Roman" panose="02020603050405020304" pitchFamily="18" charset="0"/>
                  <a:sym typeface="Atkinson Hyperlegible Bold"/>
                </a:rPr>
                <a:t>≥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2 </a:t>
              </a:r>
              <a:r>
                <a:rPr lang="en-US" sz="2800" dirty="0">
                  <a:solidFill>
                    <a:srgbClr val="009999"/>
                  </a:solidFill>
                  <a:latin typeface="Atkinson Hyperlegible Bold" panose="020B0604020202020204" charset="0"/>
                  <a:sym typeface="Atkinson Hyperlegible Bold"/>
                </a:rPr>
                <a:t>who died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from AWD</a:t>
              </a:r>
              <a:endParaRPr kumimoji="0" lang="en-US" sz="28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17" name="Rectangle 16">
              <a:extLst>
                <a:ext uri="{FF2B5EF4-FFF2-40B4-BE49-F238E27FC236}">
                  <a16:creationId xmlns:a16="http://schemas.microsoft.com/office/drawing/2014/main" id="{C4CEC2AA-0454-A732-B248-C70408C7290E}"/>
                </a:ext>
              </a:extLst>
            </p:cNvPr>
            <p:cNvSpPr/>
            <p:nvPr/>
          </p:nvSpPr>
          <p:spPr>
            <a:xfrm>
              <a:off x="895486" y="4798504"/>
              <a:ext cx="8167793" cy="2519242"/>
            </a:xfrm>
            <a:custGeom>
              <a:avLst/>
              <a:gdLst>
                <a:gd name="connsiteX0" fmla="*/ 0 w 8167793"/>
                <a:gd name="connsiteY0" fmla="*/ 0 h 2519242"/>
                <a:gd name="connsiteX1" fmla="*/ 598971 w 8167793"/>
                <a:gd name="connsiteY1" fmla="*/ 0 h 2519242"/>
                <a:gd name="connsiteX2" fmla="*/ 1361299 w 8167793"/>
                <a:gd name="connsiteY2" fmla="*/ 0 h 2519242"/>
                <a:gd name="connsiteX3" fmla="*/ 2123626 w 8167793"/>
                <a:gd name="connsiteY3" fmla="*/ 0 h 2519242"/>
                <a:gd name="connsiteX4" fmla="*/ 2804276 w 8167793"/>
                <a:gd name="connsiteY4" fmla="*/ 0 h 2519242"/>
                <a:gd name="connsiteX5" fmla="*/ 3403247 w 8167793"/>
                <a:gd name="connsiteY5" fmla="*/ 0 h 2519242"/>
                <a:gd name="connsiteX6" fmla="*/ 4083896 w 8167793"/>
                <a:gd name="connsiteY6" fmla="*/ 0 h 2519242"/>
                <a:gd name="connsiteX7" fmla="*/ 4764546 w 8167793"/>
                <a:gd name="connsiteY7" fmla="*/ 0 h 2519242"/>
                <a:gd name="connsiteX8" fmla="*/ 5608551 w 8167793"/>
                <a:gd name="connsiteY8" fmla="*/ 0 h 2519242"/>
                <a:gd name="connsiteX9" fmla="*/ 6207523 w 8167793"/>
                <a:gd name="connsiteY9" fmla="*/ 0 h 2519242"/>
                <a:gd name="connsiteX10" fmla="*/ 6888172 w 8167793"/>
                <a:gd name="connsiteY10" fmla="*/ 0 h 2519242"/>
                <a:gd name="connsiteX11" fmla="*/ 8167793 w 8167793"/>
                <a:gd name="connsiteY11" fmla="*/ 0 h 2519242"/>
                <a:gd name="connsiteX12" fmla="*/ 8167793 w 8167793"/>
                <a:gd name="connsiteY12" fmla="*/ 604618 h 2519242"/>
                <a:gd name="connsiteX13" fmla="*/ 8167793 w 8167793"/>
                <a:gd name="connsiteY13" fmla="*/ 1234429 h 2519242"/>
                <a:gd name="connsiteX14" fmla="*/ 8167793 w 8167793"/>
                <a:gd name="connsiteY14" fmla="*/ 1914624 h 2519242"/>
                <a:gd name="connsiteX15" fmla="*/ 8167793 w 8167793"/>
                <a:gd name="connsiteY15" fmla="*/ 2519242 h 2519242"/>
                <a:gd name="connsiteX16" fmla="*/ 7568822 w 8167793"/>
                <a:gd name="connsiteY16" fmla="*/ 2519242 h 2519242"/>
                <a:gd name="connsiteX17" fmla="*/ 7133206 w 8167793"/>
                <a:gd name="connsiteY17" fmla="*/ 2519242 h 2519242"/>
                <a:gd name="connsiteX18" fmla="*/ 6697590 w 8167793"/>
                <a:gd name="connsiteY18" fmla="*/ 2519242 h 2519242"/>
                <a:gd name="connsiteX19" fmla="*/ 6016941 w 8167793"/>
                <a:gd name="connsiteY19" fmla="*/ 2519242 h 2519242"/>
                <a:gd name="connsiteX20" fmla="*/ 5254613 w 8167793"/>
                <a:gd name="connsiteY20" fmla="*/ 2519242 h 2519242"/>
                <a:gd name="connsiteX21" fmla="*/ 4818998 w 8167793"/>
                <a:gd name="connsiteY21" fmla="*/ 2519242 h 2519242"/>
                <a:gd name="connsiteX22" fmla="*/ 4301704 w 8167793"/>
                <a:gd name="connsiteY22" fmla="*/ 2519242 h 2519242"/>
                <a:gd name="connsiteX23" fmla="*/ 3866089 w 8167793"/>
                <a:gd name="connsiteY23" fmla="*/ 2519242 h 2519242"/>
                <a:gd name="connsiteX24" fmla="*/ 3267117 w 8167793"/>
                <a:gd name="connsiteY24" fmla="*/ 2519242 h 2519242"/>
                <a:gd name="connsiteX25" fmla="*/ 2586468 w 8167793"/>
                <a:gd name="connsiteY25" fmla="*/ 2519242 h 2519242"/>
                <a:gd name="connsiteX26" fmla="*/ 1742463 w 8167793"/>
                <a:gd name="connsiteY26" fmla="*/ 2519242 h 2519242"/>
                <a:gd name="connsiteX27" fmla="*/ 1061813 w 8167793"/>
                <a:gd name="connsiteY27" fmla="*/ 2519242 h 2519242"/>
                <a:gd name="connsiteX28" fmla="*/ 0 w 8167793"/>
                <a:gd name="connsiteY28" fmla="*/ 2519242 h 2519242"/>
                <a:gd name="connsiteX29" fmla="*/ 0 w 8167793"/>
                <a:gd name="connsiteY29" fmla="*/ 1864239 h 2519242"/>
                <a:gd name="connsiteX30" fmla="*/ 0 w 8167793"/>
                <a:gd name="connsiteY30" fmla="*/ 1234429 h 2519242"/>
                <a:gd name="connsiteX31" fmla="*/ 0 w 8167793"/>
                <a:gd name="connsiteY31" fmla="*/ 554233 h 2519242"/>
                <a:gd name="connsiteX32" fmla="*/ 0 w 8167793"/>
                <a:gd name="connsiteY32" fmla="*/ 0 h 251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67793" h="2519242" extrusionOk="0">
                  <a:moveTo>
                    <a:pt x="0" y="0"/>
                  </a:moveTo>
                  <a:cubicBezTo>
                    <a:pt x="291719" y="-14166"/>
                    <a:pt x="448864" y="-22408"/>
                    <a:pt x="598971" y="0"/>
                  </a:cubicBezTo>
                  <a:cubicBezTo>
                    <a:pt x="749078" y="22408"/>
                    <a:pt x="1127637" y="38112"/>
                    <a:pt x="1361299" y="0"/>
                  </a:cubicBezTo>
                  <a:cubicBezTo>
                    <a:pt x="1594961" y="-38112"/>
                    <a:pt x="1909765" y="13574"/>
                    <a:pt x="2123626" y="0"/>
                  </a:cubicBezTo>
                  <a:cubicBezTo>
                    <a:pt x="2337487" y="-13574"/>
                    <a:pt x="2500963" y="-20471"/>
                    <a:pt x="2804276" y="0"/>
                  </a:cubicBezTo>
                  <a:cubicBezTo>
                    <a:pt x="3107589" y="20471"/>
                    <a:pt x="3218692" y="-23337"/>
                    <a:pt x="3403247" y="0"/>
                  </a:cubicBezTo>
                  <a:cubicBezTo>
                    <a:pt x="3587802" y="23337"/>
                    <a:pt x="3911588" y="-19626"/>
                    <a:pt x="4083896" y="0"/>
                  </a:cubicBezTo>
                  <a:cubicBezTo>
                    <a:pt x="4256204" y="19626"/>
                    <a:pt x="4454792" y="-21674"/>
                    <a:pt x="4764546" y="0"/>
                  </a:cubicBezTo>
                  <a:cubicBezTo>
                    <a:pt x="5074300" y="21674"/>
                    <a:pt x="5372931" y="-10766"/>
                    <a:pt x="5608551" y="0"/>
                  </a:cubicBezTo>
                  <a:cubicBezTo>
                    <a:pt x="5844171" y="10766"/>
                    <a:pt x="5911677" y="27812"/>
                    <a:pt x="6207523" y="0"/>
                  </a:cubicBezTo>
                  <a:cubicBezTo>
                    <a:pt x="6503369" y="-27812"/>
                    <a:pt x="6720389" y="11465"/>
                    <a:pt x="6888172" y="0"/>
                  </a:cubicBezTo>
                  <a:cubicBezTo>
                    <a:pt x="7055955" y="-11465"/>
                    <a:pt x="7884510" y="-2027"/>
                    <a:pt x="8167793" y="0"/>
                  </a:cubicBezTo>
                  <a:cubicBezTo>
                    <a:pt x="8155184" y="187774"/>
                    <a:pt x="8151632" y="432790"/>
                    <a:pt x="8167793" y="604618"/>
                  </a:cubicBezTo>
                  <a:cubicBezTo>
                    <a:pt x="8183954" y="776446"/>
                    <a:pt x="8164307" y="971239"/>
                    <a:pt x="8167793" y="1234429"/>
                  </a:cubicBezTo>
                  <a:cubicBezTo>
                    <a:pt x="8171279" y="1497619"/>
                    <a:pt x="8184256" y="1647305"/>
                    <a:pt x="8167793" y="1914624"/>
                  </a:cubicBezTo>
                  <a:cubicBezTo>
                    <a:pt x="8151330" y="2181944"/>
                    <a:pt x="8162555" y="2356348"/>
                    <a:pt x="8167793" y="2519242"/>
                  </a:cubicBezTo>
                  <a:cubicBezTo>
                    <a:pt x="7926979" y="2533166"/>
                    <a:pt x="7807199" y="2494196"/>
                    <a:pt x="7568822" y="2519242"/>
                  </a:cubicBezTo>
                  <a:cubicBezTo>
                    <a:pt x="7330445" y="2544288"/>
                    <a:pt x="7264580" y="2511451"/>
                    <a:pt x="7133206" y="2519242"/>
                  </a:cubicBezTo>
                  <a:cubicBezTo>
                    <a:pt x="7001832" y="2527033"/>
                    <a:pt x="6801322" y="2503868"/>
                    <a:pt x="6697590" y="2519242"/>
                  </a:cubicBezTo>
                  <a:cubicBezTo>
                    <a:pt x="6593858" y="2534616"/>
                    <a:pt x="6348793" y="2496959"/>
                    <a:pt x="6016941" y="2519242"/>
                  </a:cubicBezTo>
                  <a:cubicBezTo>
                    <a:pt x="5685089" y="2541525"/>
                    <a:pt x="5443151" y="2529259"/>
                    <a:pt x="5254613" y="2519242"/>
                  </a:cubicBezTo>
                  <a:cubicBezTo>
                    <a:pt x="5066075" y="2509225"/>
                    <a:pt x="4986558" y="2521275"/>
                    <a:pt x="4818998" y="2519242"/>
                  </a:cubicBezTo>
                  <a:cubicBezTo>
                    <a:pt x="4651439" y="2517209"/>
                    <a:pt x="4448504" y="2535665"/>
                    <a:pt x="4301704" y="2519242"/>
                  </a:cubicBezTo>
                  <a:cubicBezTo>
                    <a:pt x="4154904" y="2502819"/>
                    <a:pt x="4011835" y="2513239"/>
                    <a:pt x="3866089" y="2519242"/>
                  </a:cubicBezTo>
                  <a:cubicBezTo>
                    <a:pt x="3720343" y="2525245"/>
                    <a:pt x="3413954" y="2535608"/>
                    <a:pt x="3267117" y="2519242"/>
                  </a:cubicBezTo>
                  <a:cubicBezTo>
                    <a:pt x="3120280" y="2502876"/>
                    <a:pt x="2829848" y="2487860"/>
                    <a:pt x="2586468" y="2519242"/>
                  </a:cubicBezTo>
                  <a:cubicBezTo>
                    <a:pt x="2343088" y="2550624"/>
                    <a:pt x="2066247" y="2548980"/>
                    <a:pt x="1742463" y="2519242"/>
                  </a:cubicBezTo>
                  <a:cubicBezTo>
                    <a:pt x="1418679" y="2489504"/>
                    <a:pt x="1388522" y="2513751"/>
                    <a:pt x="1061813" y="2519242"/>
                  </a:cubicBezTo>
                  <a:cubicBezTo>
                    <a:pt x="735104" y="2524734"/>
                    <a:pt x="223395" y="2566052"/>
                    <a:pt x="0" y="2519242"/>
                  </a:cubicBezTo>
                  <a:cubicBezTo>
                    <a:pt x="19691" y="2310930"/>
                    <a:pt x="-3353" y="2080697"/>
                    <a:pt x="0" y="1864239"/>
                  </a:cubicBezTo>
                  <a:cubicBezTo>
                    <a:pt x="3353" y="1647781"/>
                    <a:pt x="30838" y="1452886"/>
                    <a:pt x="0" y="1234429"/>
                  </a:cubicBezTo>
                  <a:cubicBezTo>
                    <a:pt x="-30838" y="1015972"/>
                    <a:pt x="22659" y="770913"/>
                    <a:pt x="0" y="554233"/>
                  </a:cubicBezTo>
                  <a:cubicBezTo>
                    <a:pt x="-22659" y="337553"/>
                    <a:pt x="26215" y="201598"/>
                    <a:pt x="0" y="0"/>
                  </a:cubicBezTo>
                  <a:close/>
                </a:path>
              </a:pathLst>
            </a:custGeom>
            <a:noFill/>
            <a:ln w="57150">
              <a:solidFill>
                <a:srgbClr val="4DB1A9"/>
              </a:solidFill>
              <a:extLst>
                <a:ext uri="{C807C97D-BFC1-408E-A445-0C87EB9F89A2}">
                  <ask:lineSketchStyleProps xmlns:ask="http://schemas.microsoft.com/office/drawing/2018/sketchyshapes" sd="4133275440">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a:extLst>
              <a:ext uri="{FF2B5EF4-FFF2-40B4-BE49-F238E27FC236}">
                <a16:creationId xmlns:a16="http://schemas.microsoft.com/office/drawing/2014/main" id="{CF371F88-FABE-6AF9-D292-315AA794BF0B}"/>
              </a:ext>
            </a:extLst>
          </p:cNvPr>
          <p:cNvGrpSpPr/>
          <p:nvPr/>
        </p:nvGrpSpPr>
        <p:grpSpPr>
          <a:xfrm>
            <a:off x="9755726" y="3366673"/>
            <a:ext cx="7638301" cy="1137279"/>
            <a:chOff x="9755726" y="3366673"/>
            <a:chExt cx="7638301" cy="1137279"/>
          </a:xfrm>
        </p:grpSpPr>
        <p:sp>
          <p:nvSpPr>
            <p:cNvPr id="26" name="Freeform 4">
              <a:extLst>
                <a:ext uri="{FF2B5EF4-FFF2-40B4-BE49-F238E27FC236}">
                  <a16:creationId xmlns:a16="http://schemas.microsoft.com/office/drawing/2014/main" id="{301F6578-B387-3BB3-CBEE-85DB13EFE99F}"/>
                </a:ext>
              </a:extLst>
            </p:cNvPr>
            <p:cNvSpPr/>
            <p:nvPr/>
          </p:nvSpPr>
          <p:spPr>
            <a:xfrm>
              <a:off x="9911792" y="3366673"/>
              <a:ext cx="7482235" cy="113727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4DB1A9">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EAAD6B46-5F37-5EA3-A78F-116B4936A550}"/>
                </a:ext>
              </a:extLst>
            </p:cNvPr>
            <p:cNvSpPr txBox="1"/>
            <p:nvPr/>
          </p:nvSpPr>
          <p:spPr>
            <a:xfrm>
              <a:off x="9755726" y="3519172"/>
              <a:ext cx="763830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W</a:t>
              </a:r>
              <a:r>
                <a:rPr kumimoji="0" lang="en-US" sz="2800" b="0" i="0" u="none" strike="noStrike" kern="1200" cap="none" spc="0" normalizeH="0" baseline="0" noProof="0" dirty="0">
                  <a:ln>
                    <a:noFill/>
                  </a:ln>
                  <a:solidFill>
                    <a:prstClr val="white"/>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here there is an ONGOING probable or confirmed cholera outbreak</a:t>
              </a:r>
            </a:p>
          </p:txBody>
        </p:sp>
      </p:grpSp>
      <p:grpSp>
        <p:nvGrpSpPr>
          <p:cNvPr id="30" name="Group 29">
            <a:extLst>
              <a:ext uri="{FF2B5EF4-FFF2-40B4-BE49-F238E27FC236}">
                <a16:creationId xmlns:a16="http://schemas.microsoft.com/office/drawing/2014/main" id="{963EA9F7-01E8-25A8-B8FF-0B0FD802DC33}"/>
              </a:ext>
            </a:extLst>
          </p:cNvPr>
          <p:cNvGrpSpPr/>
          <p:nvPr/>
        </p:nvGrpSpPr>
        <p:grpSpPr>
          <a:xfrm>
            <a:off x="9936535" y="4756003"/>
            <a:ext cx="8623668" cy="2519242"/>
            <a:chOff x="9936535" y="4756003"/>
            <a:chExt cx="8623668" cy="2519242"/>
          </a:xfrm>
        </p:grpSpPr>
        <p:sp>
          <p:nvSpPr>
            <p:cNvPr id="18" name="TextBox 17">
              <a:extLst>
                <a:ext uri="{FF2B5EF4-FFF2-40B4-BE49-F238E27FC236}">
                  <a16:creationId xmlns:a16="http://schemas.microsoft.com/office/drawing/2014/main" id="{6247E774-0B4F-29B3-BA96-0842FB100559}"/>
                </a:ext>
              </a:extLst>
            </p:cNvPr>
            <p:cNvSpPr txBox="1"/>
            <p:nvPr/>
          </p:nvSpPr>
          <p:spPr>
            <a:xfrm>
              <a:off x="9936535" y="5030131"/>
              <a:ext cx="8623668" cy="1171859"/>
            </a:xfrm>
            <a:prstGeom prst="rect">
              <a:avLst/>
            </a:prstGeom>
            <a:noFill/>
          </p:spPr>
          <p:txBody>
            <a:bodyPr wrap="square">
              <a:spAutoFit/>
            </a:bodyPr>
            <a:lstStyle/>
            <a:p>
              <a:pPr marL="0" marR="0" lvl="0" indent="0" algn="l" defTabSz="1371600" rtl="0" eaLnBrk="1" fontAlgn="auto" latinLnBrk="0" hangingPunct="1">
                <a:lnSpc>
                  <a:spcPct val="130000"/>
                </a:lnSpc>
                <a:spcBef>
                  <a:spcPts val="0"/>
                </a:spcBef>
                <a:spcAft>
                  <a:spcPts val="300"/>
                </a:spcAft>
                <a:buClrTx/>
                <a:buSzTx/>
                <a:buFontTx/>
                <a:buNone/>
                <a:tabLst/>
                <a:defRPr/>
              </a:pPr>
              <a:endParaRPr kumimoji="0" lang="en-US" sz="2600" b="0" i="0" u="none" strike="noStrike" kern="1200" cap="none" spc="0" normalizeH="0" baseline="0" noProof="0" dirty="0">
                <a:ln>
                  <a:noFill/>
                </a:ln>
                <a:solidFill>
                  <a:srgbClr val="000000"/>
                </a:solidFill>
                <a:effectLst/>
                <a:uLnTx/>
                <a:uFillTx/>
                <a:latin typeface="Atkinson Hyperlegible" panose="020B0604020202020204" charset="0"/>
                <a:ea typeface="+mn-ea"/>
                <a:cs typeface="+mn-cs"/>
                <a:sym typeface="Atkinson Hyperlegible Bold"/>
              </a:endParaRPr>
            </a:p>
            <a:p>
              <a:pPr marL="457200" marR="0" lvl="0" indent="-457200" algn="l" defTabSz="1371600" rtl="0" eaLnBrk="1" fontAlgn="auto" latinLnBrk="0" hangingPunct="1">
                <a:lnSpc>
                  <a:spcPct val="130000"/>
                </a:lnSpc>
                <a:spcBef>
                  <a:spcPts val="0"/>
                </a:spcBef>
                <a:spcAft>
                  <a:spcPts val="300"/>
                </a:spcAft>
                <a:buClrTx/>
                <a:buSzTx/>
                <a:buFontTx/>
                <a:buBlip>
                  <a:blip r:embed="rId4"/>
                </a:buBlip>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Person with </a:t>
              </a:r>
              <a:r>
                <a:rPr kumimoji="0" lang="en-US" sz="2800" b="0" i="0" u="none" strike="noStrike" kern="1200" cap="none" spc="0" normalizeH="0" baseline="0" noProof="0" dirty="0">
                  <a:ln>
                    <a:noFill/>
                  </a:ln>
                  <a:solidFill>
                    <a:srgbClr val="009999"/>
                  </a:solidFill>
                  <a:effectLst/>
                  <a:uLnTx/>
                  <a:uFillTx/>
                  <a:latin typeface="Atkinson Hyperlegible Bold" panose="020B0604020202020204" charset="0"/>
                  <a:ea typeface="+mn-ea"/>
                  <a:cs typeface="+mn-cs"/>
                  <a:sym typeface="Atkinson Hyperlegible Bold"/>
                </a:rPr>
                <a:t>AWD </a:t>
              </a:r>
              <a:r>
                <a:rPr kumimoji="0" lang="en-US" sz="2800" b="0" i="0" u="none" strike="noStrike" kern="1200" cap="none" spc="0" normalizeH="0" baseline="0" noProof="0" dirty="0">
                  <a:ln>
                    <a:noFill/>
                  </a:ln>
                  <a:solidFill>
                    <a:prstClr val="black">
                      <a:lumMod val="95000"/>
                      <a:lumOff val="5000"/>
                    </a:prstClr>
                  </a:solidFill>
                  <a:effectLst/>
                  <a:uLnTx/>
                  <a:uFillTx/>
                  <a:latin typeface="Atkinson Hyperlegible" panose="020B0604020202020204" charset="0"/>
                  <a:ea typeface="+mn-ea"/>
                  <a:cs typeface="+mn-cs"/>
                  <a:sym typeface="Atkinson Hyperlegible Bold"/>
                </a:rPr>
                <a:t>(or who died from AWD)</a:t>
              </a:r>
            </a:p>
          </p:txBody>
        </p:sp>
        <p:sp>
          <p:nvSpPr>
            <p:cNvPr id="19" name="Rectangle 18">
              <a:extLst>
                <a:ext uri="{FF2B5EF4-FFF2-40B4-BE49-F238E27FC236}">
                  <a16:creationId xmlns:a16="http://schemas.microsoft.com/office/drawing/2014/main" id="{6E6B5894-DD0C-5503-E669-C61049125AB0}"/>
                </a:ext>
              </a:extLst>
            </p:cNvPr>
            <p:cNvSpPr/>
            <p:nvPr/>
          </p:nvSpPr>
          <p:spPr>
            <a:xfrm>
              <a:off x="9941986" y="4756003"/>
              <a:ext cx="7476784" cy="2519242"/>
            </a:xfrm>
            <a:custGeom>
              <a:avLst/>
              <a:gdLst>
                <a:gd name="connsiteX0" fmla="*/ 0 w 7476784"/>
                <a:gd name="connsiteY0" fmla="*/ 0 h 2519242"/>
                <a:gd name="connsiteX1" fmla="*/ 604940 w 7476784"/>
                <a:gd name="connsiteY1" fmla="*/ 0 h 2519242"/>
                <a:gd name="connsiteX2" fmla="*/ 1359415 w 7476784"/>
                <a:gd name="connsiteY2" fmla="*/ 0 h 2519242"/>
                <a:gd name="connsiteX3" fmla="*/ 2113891 w 7476784"/>
                <a:gd name="connsiteY3" fmla="*/ 0 h 2519242"/>
                <a:gd name="connsiteX4" fmla="*/ 2793598 w 7476784"/>
                <a:gd name="connsiteY4" fmla="*/ 0 h 2519242"/>
                <a:gd name="connsiteX5" fmla="*/ 3398538 w 7476784"/>
                <a:gd name="connsiteY5" fmla="*/ 0 h 2519242"/>
                <a:gd name="connsiteX6" fmla="*/ 4078246 w 7476784"/>
                <a:gd name="connsiteY6" fmla="*/ 0 h 2519242"/>
                <a:gd name="connsiteX7" fmla="*/ 4757953 w 7476784"/>
                <a:gd name="connsiteY7" fmla="*/ 0 h 2519242"/>
                <a:gd name="connsiteX8" fmla="*/ 5587197 w 7476784"/>
                <a:gd name="connsiteY8" fmla="*/ 0 h 2519242"/>
                <a:gd name="connsiteX9" fmla="*/ 6192137 w 7476784"/>
                <a:gd name="connsiteY9" fmla="*/ 0 h 2519242"/>
                <a:gd name="connsiteX10" fmla="*/ 6871844 w 7476784"/>
                <a:gd name="connsiteY10" fmla="*/ 0 h 2519242"/>
                <a:gd name="connsiteX11" fmla="*/ 7476784 w 7476784"/>
                <a:gd name="connsiteY11" fmla="*/ 0 h 2519242"/>
                <a:gd name="connsiteX12" fmla="*/ 7476784 w 7476784"/>
                <a:gd name="connsiteY12" fmla="*/ 604618 h 2519242"/>
                <a:gd name="connsiteX13" fmla="*/ 7476784 w 7476784"/>
                <a:gd name="connsiteY13" fmla="*/ 1234429 h 2519242"/>
                <a:gd name="connsiteX14" fmla="*/ 7476784 w 7476784"/>
                <a:gd name="connsiteY14" fmla="*/ 1914624 h 2519242"/>
                <a:gd name="connsiteX15" fmla="*/ 7476784 w 7476784"/>
                <a:gd name="connsiteY15" fmla="*/ 2519242 h 2519242"/>
                <a:gd name="connsiteX16" fmla="*/ 6871844 w 7476784"/>
                <a:gd name="connsiteY16" fmla="*/ 2519242 h 2519242"/>
                <a:gd name="connsiteX17" fmla="*/ 6416440 w 7476784"/>
                <a:gd name="connsiteY17" fmla="*/ 2519242 h 2519242"/>
                <a:gd name="connsiteX18" fmla="*/ 5961036 w 7476784"/>
                <a:gd name="connsiteY18" fmla="*/ 2519242 h 2519242"/>
                <a:gd name="connsiteX19" fmla="*/ 5281328 w 7476784"/>
                <a:gd name="connsiteY19" fmla="*/ 2519242 h 2519242"/>
                <a:gd name="connsiteX20" fmla="*/ 4526853 w 7476784"/>
                <a:gd name="connsiteY20" fmla="*/ 2519242 h 2519242"/>
                <a:gd name="connsiteX21" fmla="*/ 4071449 w 7476784"/>
                <a:gd name="connsiteY21" fmla="*/ 2519242 h 2519242"/>
                <a:gd name="connsiteX22" fmla="*/ 3541277 w 7476784"/>
                <a:gd name="connsiteY22" fmla="*/ 2519242 h 2519242"/>
                <a:gd name="connsiteX23" fmla="*/ 3085873 w 7476784"/>
                <a:gd name="connsiteY23" fmla="*/ 2519242 h 2519242"/>
                <a:gd name="connsiteX24" fmla="*/ 2480933 w 7476784"/>
                <a:gd name="connsiteY24" fmla="*/ 2519242 h 2519242"/>
                <a:gd name="connsiteX25" fmla="*/ 1801225 w 7476784"/>
                <a:gd name="connsiteY25" fmla="*/ 2519242 h 2519242"/>
                <a:gd name="connsiteX26" fmla="*/ 971982 w 7476784"/>
                <a:gd name="connsiteY26" fmla="*/ 2519242 h 2519242"/>
                <a:gd name="connsiteX27" fmla="*/ 0 w 7476784"/>
                <a:gd name="connsiteY27" fmla="*/ 2519242 h 2519242"/>
                <a:gd name="connsiteX28" fmla="*/ 0 w 7476784"/>
                <a:gd name="connsiteY28" fmla="*/ 1914624 h 2519242"/>
                <a:gd name="connsiteX29" fmla="*/ 0 w 7476784"/>
                <a:gd name="connsiteY29" fmla="*/ 1259621 h 2519242"/>
                <a:gd name="connsiteX30" fmla="*/ 0 w 7476784"/>
                <a:gd name="connsiteY30" fmla="*/ 629811 h 2519242"/>
                <a:gd name="connsiteX31" fmla="*/ 0 w 7476784"/>
                <a:gd name="connsiteY31" fmla="*/ 0 h 251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76784" h="2519242" extrusionOk="0">
                  <a:moveTo>
                    <a:pt x="0" y="0"/>
                  </a:moveTo>
                  <a:cubicBezTo>
                    <a:pt x="155638" y="-20942"/>
                    <a:pt x="326804" y="10977"/>
                    <a:pt x="604940" y="0"/>
                  </a:cubicBezTo>
                  <a:cubicBezTo>
                    <a:pt x="883076" y="-10977"/>
                    <a:pt x="1050625" y="12421"/>
                    <a:pt x="1359415" y="0"/>
                  </a:cubicBezTo>
                  <a:cubicBezTo>
                    <a:pt x="1668205" y="-12421"/>
                    <a:pt x="1938195" y="34293"/>
                    <a:pt x="2113891" y="0"/>
                  </a:cubicBezTo>
                  <a:cubicBezTo>
                    <a:pt x="2289587" y="-34293"/>
                    <a:pt x="2645354" y="12339"/>
                    <a:pt x="2793598" y="0"/>
                  </a:cubicBezTo>
                  <a:cubicBezTo>
                    <a:pt x="2941842" y="-12339"/>
                    <a:pt x="3216675" y="22917"/>
                    <a:pt x="3398538" y="0"/>
                  </a:cubicBezTo>
                  <a:cubicBezTo>
                    <a:pt x="3580401" y="-22917"/>
                    <a:pt x="3885082" y="1163"/>
                    <a:pt x="4078246" y="0"/>
                  </a:cubicBezTo>
                  <a:cubicBezTo>
                    <a:pt x="4271410" y="-1163"/>
                    <a:pt x="4609698" y="28113"/>
                    <a:pt x="4757953" y="0"/>
                  </a:cubicBezTo>
                  <a:cubicBezTo>
                    <a:pt x="4906208" y="-28113"/>
                    <a:pt x="5193222" y="-37160"/>
                    <a:pt x="5587197" y="0"/>
                  </a:cubicBezTo>
                  <a:cubicBezTo>
                    <a:pt x="5981172" y="37160"/>
                    <a:pt x="6031656" y="4234"/>
                    <a:pt x="6192137" y="0"/>
                  </a:cubicBezTo>
                  <a:cubicBezTo>
                    <a:pt x="6352618" y="-4234"/>
                    <a:pt x="6649260" y="22100"/>
                    <a:pt x="6871844" y="0"/>
                  </a:cubicBezTo>
                  <a:cubicBezTo>
                    <a:pt x="7094428" y="-22100"/>
                    <a:pt x="7247599" y="-12051"/>
                    <a:pt x="7476784" y="0"/>
                  </a:cubicBezTo>
                  <a:cubicBezTo>
                    <a:pt x="7464175" y="187774"/>
                    <a:pt x="7460623" y="432790"/>
                    <a:pt x="7476784" y="604618"/>
                  </a:cubicBezTo>
                  <a:cubicBezTo>
                    <a:pt x="7492945" y="776446"/>
                    <a:pt x="7473298" y="971239"/>
                    <a:pt x="7476784" y="1234429"/>
                  </a:cubicBezTo>
                  <a:cubicBezTo>
                    <a:pt x="7480270" y="1497619"/>
                    <a:pt x="7493247" y="1647305"/>
                    <a:pt x="7476784" y="1914624"/>
                  </a:cubicBezTo>
                  <a:cubicBezTo>
                    <a:pt x="7460321" y="2181944"/>
                    <a:pt x="7471546" y="2356348"/>
                    <a:pt x="7476784" y="2519242"/>
                  </a:cubicBezTo>
                  <a:cubicBezTo>
                    <a:pt x="7330141" y="2516652"/>
                    <a:pt x="7081684" y="2530887"/>
                    <a:pt x="6871844" y="2519242"/>
                  </a:cubicBezTo>
                  <a:cubicBezTo>
                    <a:pt x="6662004" y="2507597"/>
                    <a:pt x="6554338" y="2507540"/>
                    <a:pt x="6416440" y="2519242"/>
                  </a:cubicBezTo>
                  <a:cubicBezTo>
                    <a:pt x="6278542" y="2530944"/>
                    <a:pt x="6120283" y="2534615"/>
                    <a:pt x="5961036" y="2519242"/>
                  </a:cubicBezTo>
                  <a:cubicBezTo>
                    <a:pt x="5801789" y="2503869"/>
                    <a:pt x="5537688" y="2504711"/>
                    <a:pt x="5281328" y="2519242"/>
                  </a:cubicBezTo>
                  <a:cubicBezTo>
                    <a:pt x="5024968" y="2533773"/>
                    <a:pt x="4820206" y="2556764"/>
                    <a:pt x="4526853" y="2519242"/>
                  </a:cubicBezTo>
                  <a:cubicBezTo>
                    <a:pt x="4233500" y="2481720"/>
                    <a:pt x="4165492" y="2513552"/>
                    <a:pt x="4071449" y="2519242"/>
                  </a:cubicBezTo>
                  <a:cubicBezTo>
                    <a:pt x="3977406" y="2524932"/>
                    <a:pt x="3740168" y="2542615"/>
                    <a:pt x="3541277" y="2519242"/>
                  </a:cubicBezTo>
                  <a:cubicBezTo>
                    <a:pt x="3342386" y="2495869"/>
                    <a:pt x="3269963" y="2541881"/>
                    <a:pt x="3085873" y="2519242"/>
                  </a:cubicBezTo>
                  <a:cubicBezTo>
                    <a:pt x="2901783" y="2496603"/>
                    <a:pt x="2638563" y="2521308"/>
                    <a:pt x="2480933" y="2519242"/>
                  </a:cubicBezTo>
                  <a:cubicBezTo>
                    <a:pt x="2323303" y="2517176"/>
                    <a:pt x="2093142" y="2501642"/>
                    <a:pt x="1801225" y="2519242"/>
                  </a:cubicBezTo>
                  <a:cubicBezTo>
                    <a:pt x="1509308" y="2536842"/>
                    <a:pt x="1256903" y="2495214"/>
                    <a:pt x="971982" y="2519242"/>
                  </a:cubicBezTo>
                  <a:cubicBezTo>
                    <a:pt x="687061" y="2543270"/>
                    <a:pt x="400567" y="2516801"/>
                    <a:pt x="0" y="2519242"/>
                  </a:cubicBezTo>
                  <a:cubicBezTo>
                    <a:pt x="-5559" y="2243578"/>
                    <a:pt x="5124" y="2157815"/>
                    <a:pt x="0" y="1914624"/>
                  </a:cubicBezTo>
                  <a:cubicBezTo>
                    <a:pt x="-5124" y="1671433"/>
                    <a:pt x="-3353" y="1476079"/>
                    <a:pt x="0" y="1259621"/>
                  </a:cubicBezTo>
                  <a:cubicBezTo>
                    <a:pt x="3353" y="1043163"/>
                    <a:pt x="30838" y="848268"/>
                    <a:pt x="0" y="629811"/>
                  </a:cubicBezTo>
                  <a:cubicBezTo>
                    <a:pt x="-30838" y="411354"/>
                    <a:pt x="-9416" y="199078"/>
                    <a:pt x="0" y="0"/>
                  </a:cubicBezTo>
                  <a:close/>
                </a:path>
              </a:pathLst>
            </a:custGeom>
            <a:noFill/>
            <a:ln w="57150">
              <a:solidFill>
                <a:srgbClr val="4DB1A9"/>
              </a:solidFill>
              <a:extLst>
                <a:ext uri="{C807C97D-BFC1-408E-A445-0C87EB9F89A2}">
                  <ask:lineSketchStyleProps xmlns:ask="http://schemas.microsoft.com/office/drawing/2018/sketchyshapes" sd="4133275440">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31" name="Slide Number Placeholder 30">
            <a:extLst>
              <a:ext uri="{FF2B5EF4-FFF2-40B4-BE49-F238E27FC236}">
                <a16:creationId xmlns:a16="http://schemas.microsoft.com/office/drawing/2014/main" id="{44290189-151E-228D-9A34-B64D62C52A4D}"/>
              </a:ext>
            </a:extLst>
          </p:cNvPr>
          <p:cNvSpPr>
            <a:spLocks noGrp="1"/>
          </p:cNvSpPr>
          <p:nvPr>
            <p:ph type="sldNum" sz="quarter" idx="12"/>
          </p:nvPr>
        </p:nvSpPr>
        <p:spPr>
          <a:xfrm>
            <a:off x="15487622" y="9626613"/>
            <a:ext cx="2133600" cy="365125"/>
          </a:xfrm>
        </p:spPr>
        <p:txBody>
          <a:bodyPr/>
          <a:lstStyle/>
          <a:p>
            <a:fld id="{B6F15528-21DE-4FAA-801E-634DDDAF4B2B}" type="slidenum">
              <a:rPr lang="en-US" smtClean="0"/>
              <a:pPr/>
              <a:t>31</a:t>
            </a:fld>
            <a:endParaRPr lang="en-US" dirty="0"/>
          </a:p>
        </p:txBody>
      </p:sp>
    </p:spTree>
    <p:extLst>
      <p:ext uri="{BB962C8B-B14F-4D97-AF65-F5344CB8AC3E}">
        <p14:creationId xmlns:p14="http://schemas.microsoft.com/office/powerpoint/2010/main" val="3368482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9FDBE847-546F-5FD3-A4B0-1D568AA5880B}"/>
              </a:ext>
            </a:extLst>
          </p:cNvPr>
          <p:cNvGrpSpPr/>
          <p:nvPr/>
        </p:nvGrpSpPr>
        <p:grpSpPr>
          <a:xfrm>
            <a:off x="-914400" y="-1432486"/>
            <a:ext cx="10058401" cy="2846669"/>
            <a:chOff x="0" y="0"/>
            <a:chExt cx="856633" cy="235066"/>
          </a:xfrm>
          <a:scene3d>
            <a:camera prst="orthographicFront">
              <a:rot lat="0" lon="0" rev="0"/>
            </a:camera>
            <a:lightRig rig="balanced" dir="t">
              <a:rot lat="0" lon="0" rev="8700000"/>
            </a:lightRig>
          </a:scene3d>
        </p:grpSpPr>
        <p:sp>
          <p:nvSpPr>
            <p:cNvPr id="12" name="Freeform 8">
              <a:extLst>
                <a:ext uri="{FF2B5EF4-FFF2-40B4-BE49-F238E27FC236}">
                  <a16:creationId xmlns:a16="http://schemas.microsoft.com/office/drawing/2014/main" id="{56DC840B-0ACE-6D8C-2050-EF71DF567308}"/>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46D6B604-24C1-3E69-A92B-981E2C14BC80}"/>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509519DA-4A37-8926-089F-FA9F6D372A57}"/>
              </a:ext>
            </a:extLst>
          </p:cNvPr>
          <p:cNvSpPr txBox="1"/>
          <p:nvPr/>
        </p:nvSpPr>
        <p:spPr>
          <a:xfrm>
            <a:off x="882935" y="473743"/>
            <a:ext cx="8432090" cy="588110"/>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Confirmed cholera case</a:t>
            </a:r>
          </a:p>
        </p:txBody>
      </p:sp>
      <p:grpSp>
        <p:nvGrpSpPr>
          <p:cNvPr id="21" name="Group 3">
            <a:extLst>
              <a:ext uri="{FF2B5EF4-FFF2-40B4-BE49-F238E27FC236}">
                <a16:creationId xmlns:a16="http://schemas.microsoft.com/office/drawing/2014/main" id="{05E7348B-6B45-3E3D-0017-EA784803C986}"/>
              </a:ext>
            </a:extLst>
          </p:cNvPr>
          <p:cNvGrpSpPr/>
          <p:nvPr/>
        </p:nvGrpSpPr>
        <p:grpSpPr>
          <a:xfrm>
            <a:off x="1750979" y="2604288"/>
            <a:ext cx="14649855" cy="1322961"/>
            <a:chOff x="0" y="0"/>
            <a:chExt cx="1001767" cy="691539"/>
          </a:xfrm>
        </p:grpSpPr>
        <p:sp>
          <p:nvSpPr>
            <p:cNvPr id="22" name="Freeform 4">
              <a:extLst>
                <a:ext uri="{FF2B5EF4-FFF2-40B4-BE49-F238E27FC236}">
                  <a16:creationId xmlns:a16="http://schemas.microsoft.com/office/drawing/2014/main" id="{5D62EFE0-12C6-24C2-88A9-F1809A352EDD}"/>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5">
              <a:extLst>
                <a:ext uri="{FF2B5EF4-FFF2-40B4-BE49-F238E27FC236}">
                  <a16:creationId xmlns:a16="http://schemas.microsoft.com/office/drawing/2014/main" id="{FA77A56A-BF95-27FB-8762-2E02DE907FA0}"/>
                </a:ext>
              </a:extLst>
            </p:cNvPr>
            <p:cNvSpPr txBox="1"/>
            <p:nvPr/>
          </p:nvSpPr>
          <p:spPr>
            <a:xfrm>
              <a:off x="0" y="-47625"/>
              <a:ext cx="1001767" cy="73916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id="{EA40EA96-E788-C1A3-44CD-CD147804E360}"/>
              </a:ext>
            </a:extLst>
          </p:cNvPr>
          <p:cNvSpPr txBox="1"/>
          <p:nvPr/>
        </p:nvSpPr>
        <p:spPr>
          <a:xfrm>
            <a:off x="882935" y="2752629"/>
            <a:ext cx="16413479" cy="1031051"/>
          </a:xfrm>
          <a:prstGeom prst="rect">
            <a:avLst/>
          </a:prstGeom>
          <a:noFill/>
        </p:spPr>
        <p:txBody>
          <a:bodyPr wrap="square">
            <a:spAutoFit/>
          </a:bodyPr>
          <a:lstStyle/>
          <a:p>
            <a:pPr marL="0" marR="0" lvl="0" indent="0" algn="ctr" defTabSz="1371600" rtl="0" eaLnBrk="1" fontAlgn="auto" latinLnBrk="0" hangingPunct="1">
              <a:spcBef>
                <a:spcPts val="0"/>
              </a:spcBef>
              <a:spcAft>
                <a:spcPts val="6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Any person</a:t>
            </a:r>
            <a:r>
              <a:rPr lang="en-US" sz="28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infected with </a:t>
            </a:r>
            <a:r>
              <a:rPr lang="en-US" sz="2800" i="1"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Vibrio cholerae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O1</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 or </a:t>
            </a:r>
            <a:r>
              <a:rPr lang="en-US" sz="2800" dirty="0" err="1">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O139</a:t>
            </a:r>
            <a:endParaRPr lang="en-US" sz="2800" dirty="0">
              <a:solidFill>
                <a:srgbClr val="008080"/>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endParaRPr>
          </a:p>
          <a:p>
            <a:pPr marL="0" marR="0" lvl="0" indent="0" algn="ctr" defTabSz="1371600" rtl="0" eaLnBrk="1" fontAlgn="auto" latinLnBrk="0" hangingPunct="1">
              <a:spcBef>
                <a:spcPts val="0"/>
              </a:spcBef>
              <a:spcAft>
                <a:spcPts val="600"/>
              </a:spcAft>
              <a:buClrTx/>
              <a:buSzTx/>
              <a:buFontTx/>
              <a:buNone/>
              <a:tabLst/>
              <a:defRPr/>
            </a:pP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sym typeface="Atkinson Hyperlegible Bold"/>
              </a:rPr>
              <a:t>as confirmed by culture (including seroagglutination) or PCR</a:t>
            </a:r>
          </a:p>
        </p:txBody>
      </p:sp>
      <p:sp>
        <p:nvSpPr>
          <p:cNvPr id="5" name="TextBox 4">
            <a:extLst>
              <a:ext uri="{FF2B5EF4-FFF2-40B4-BE49-F238E27FC236}">
                <a16:creationId xmlns:a16="http://schemas.microsoft.com/office/drawing/2014/main" id="{B9CB29F5-D556-3E1F-3699-5950EB9D22C0}"/>
              </a:ext>
            </a:extLst>
          </p:cNvPr>
          <p:cNvSpPr txBox="1"/>
          <p:nvPr/>
        </p:nvSpPr>
        <p:spPr>
          <a:xfrm>
            <a:off x="4533900" y="5015695"/>
            <a:ext cx="11477828" cy="2939266"/>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
                <a:srgbClr val="009999"/>
              </a:buClr>
              <a:buSzTx/>
              <a:buBlip>
                <a:blip r:embed="rId3"/>
              </a:buBlip>
              <a:tabLst/>
              <a:defRPr/>
            </a:pPr>
            <a:r>
              <a:rPr lang="en-US" sz="2800" dirty="0">
                <a:solidFill>
                  <a:srgbClr val="000000"/>
                </a:solidFill>
                <a:latin typeface="Atkinson Hyperlegible" panose="020B0604020202020204" charset="0"/>
              </a:rPr>
              <a:t>S</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rPr>
              <a:t>train should be demonstrated as </a:t>
            </a:r>
            <a:r>
              <a:rPr lang="en-US" sz="2800" dirty="0">
                <a:solidFill>
                  <a:srgbClr val="009999"/>
                </a:solidFill>
                <a:latin typeface="Atkinson Hyperlegible Bold" panose="020B0604020202020204" charset="0"/>
              </a:rPr>
              <a:t>toxigenic</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rPr>
              <a:t> if</a:t>
            </a:r>
          </a:p>
          <a:p>
            <a:pPr marL="914400" lvl="1" indent="-457200">
              <a:spcAft>
                <a:spcPts val="1800"/>
              </a:spcAft>
              <a:buClr>
                <a:srgbClr val="009999"/>
              </a:buClr>
              <a:buFont typeface="Arial" panose="020B0604020202020204" pitchFamily="34" charset="0"/>
              <a:buChar char="•"/>
              <a:defRPr/>
            </a:pPr>
            <a:r>
              <a:rPr lang="en-US" sz="2800" dirty="0">
                <a:solidFill>
                  <a:srgbClr val="000000"/>
                </a:solidFill>
                <a:latin typeface="Atkinson Hyperlegible" panose="020B0604020202020204" charset="0"/>
              </a:rPr>
              <a:t>N</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rPr>
              <a:t>o confirmed cholera outbreak in another surveillance unit</a:t>
            </a:r>
          </a:p>
          <a:p>
            <a:pPr lvl="2">
              <a:spcAft>
                <a:spcPts val="1800"/>
              </a:spcAft>
              <a:buClr>
                <a:srgbClr val="009999"/>
              </a:buClr>
              <a:defRPr/>
            </a:pPr>
            <a:r>
              <a:rPr lang="en-US" sz="2800" dirty="0">
                <a:solidFill>
                  <a:schemeClr val="tx1">
                    <a:lumMod val="95000"/>
                    <a:lumOff val="5000"/>
                  </a:schemeClr>
                </a:solidFill>
                <a:latin typeface="Atkinson Hyperlegible Bold" panose="020B0604020202020204" charset="0"/>
              </a:rPr>
              <a:t>and</a:t>
            </a:r>
            <a:endParaRPr kumimoji="0" lang="en-US" sz="2800" b="0" i="0" u="none" strike="noStrike" kern="1200" cap="none" spc="0" normalizeH="0" baseline="0" noProof="0" dirty="0">
              <a:ln>
                <a:noFill/>
              </a:ln>
              <a:solidFill>
                <a:schemeClr val="tx1">
                  <a:lumMod val="95000"/>
                  <a:lumOff val="5000"/>
                </a:schemeClr>
              </a:solidFill>
              <a:effectLst/>
              <a:uLnTx/>
              <a:uFillTx/>
              <a:latin typeface="Atkinson Hyperlegible Bold" panose="020B0604020202020204" charset="0"/>
            </a:endParaRPr>
          </a:p>
          <a:p>
            <a:pPr marL="914400" lvl="1" indent="-457200">
              <a:spcAft>
                <a:spcPts val="1800"/>
              </a:spcAft>
              <a:buClr>
                <a:srgbClr val="009999"/>
              </a:buClr>
              <a:buFont typeface="Arial" panose="020B0604020202020204" pitchFamily="34" charset="0"/>
              <a:buChar char="•"/>
              <a:defRPr/>
            </a:pPr>
            <a:r>
              <a:rPr lang="en-US" sz="2800" dirty="0">
                <a:solidFill>
                  <a:srgbClr val="000000"/>
                </a:solidFill>
                <a:latin typeface="Atkinson Hyperlegible" panose="020B0604020202020204" charset="0"/>
              </a:rPr>
              <a:t>N</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rPr>
              <a:t>o established epidemiological link to a confirmed cholera case or source of exposure in another country</a:t>
            </a:r>
          </a:p>
        </p:txBody>
      </p:sp>
      <p:pic>
        <p:nvPicPr>
          <p:cNvPr id="3" name="Picture 2">
            <a:extLst>
              <a:ext uri="{FF2B5EF4-FFF2-40B4-BE49-F238E27FC236}">
                <a16:creationId xmlns:a16="http://schemas.microsoft.com/office/drawing/2014/main" id="{50190BAD-A2A9-DE41-8A5D-834C7C5B448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90195" y="5603001"/>
            <a:ext cx="2687137" cy="2714839"/>
          </a:xfrm>
          <a:prstGeom prst="rect">
            <a:avLst/>
          </a:prstGeom>
        </p:spPr>
      </p:pic>
      <p:sp>
        <p:nvSpPr>
          <p:cNvPr id="6" name="Slide Number Placeholder 5">
            <a:extLst>
              <a:ext uri="{FF2B5EF4-FFF2-40B4-BE49-F238E27FC236}">
                <a16:creationId xmlns:a16="http://schemas.microsoft.com/office/drawing/2014/main" id="{3E727203-74DD-E73B-8F5A-27FADF7718AD}"/>
              </a:ext>
            </a:extLst>
          </p:cNvPr>
          <p:cNvSpPr>
            <a:spLocks noGrp="1"/>
          </p:cNvSpPr>
          <p:nvPr>
            <p:ph type="sldNum" sz="quarter" idx="12"/>
          </p:nvPr>
        </p:nvSpPr>
        <p:spPr>
          <a:xfrm>
            <a:off x="15493554" y="9527567"/>
            <a:ext cx="2133600" cy="365125"/>
          </a:xfrm>
        </p:spPr>
        <p:txBody>
          <a:bodyPr/>
          <a:lstStyle/>
          <a:p>
            <a:fld id="{B6F15528-21DE-4FAA-801E-634DDDAF4B2B}" type="slidenum">
              <a:rPr lang="en-US" smtClean="0"/>
              <a:pPr/>
              <a:t>32</a:t>
            </a:fld>
            <a:endParaRPr lang="en-US" dirty="0"/>
          </a:p>
        </p:txBody>
      </p:sp>
    </p:spTree>
    <p:extLst>
      <p:ext uri="{BB962C8B-B14F-4D97-AF65-F5344CB8AC3E}">
        <p14:creationId xmlns:p14="http://schemas.microsoft.com/office/powerpoint/2010/main" val="1303479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9FDBE847-546F-5FD3-A4B0-1D568AA5880B}"/>
              </a:ext>
            </a:extLst>
          </p:cNvPr>
          <p:cNvGrpSpPr/>
          <p:nvPr/>
        </p:nvGrpSpPr>
        <p:grpSpPr>
          <a:xfrm>
            <a:off x="-719846" y="-1432486"/>
            <a:ext cx="10731354" cy="2846669"/>
            <a:chOff x="0" y="0"/>
            <a:chExt cx="856633" cy="235066"/>
          </a:xfrm>
          <a:scene3d>
            <a:camera prst="orthographicFront">
              <a:rot lat="0" lon="0" rev="0"/>
            </a:camera>
            <a:lightRig rig="balanced" dir="t">
              <a:rot lat="0" lon="0" rev="8700000"/>
            </a:lightRig>
          </a:scene3d>
        </p:grpSpPr>
        <p:sp>
          <p:nvSpPr>
            <p:cNvPr id="12" name="Freeform 8">
              <a:extLst>
                <a:ext uri="{FF2B5EF4-FFF2-40B4-BE49-F238E27FC236}">
                  <a16:creationId xmlns:a16="http://schemas.microsoft.com/office/drawing/2014/main" id="{56DC840B-0ACE-6D8C-2050-EF71DF567308}"/>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46D6B604-24C1-3E69-A92B-981E2C14BC80}"/>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509519DA-4A37-8926-089F-FA9F6D372A57}"/>
              </a:ext>
            </a:extLst>
          </p:cNvPr>
          <p:cNvSpPr txBox="1"/>
          <p:nvPr/>
        </p:nvSpPr>
        <p:spPr>
          <a:xfrm>
            <a:off x="657585" y="419100"/>
            <a:ext cx="8432090" cy="588110"/>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Suspected cholera outbreak</a:t>
            </a:r>
          </a:p>
        </p:txBody>
      </p:sp>
      <p:grpSp>
        <p:nvGrpSpPr>
          <p:cNvPr id="7" name="Group 6">
            <a:extLst>
              <a:ext uri="{FF2B5EF4-FFF2-40B4-BE49-F238E27FC236}">
                <a16:creationId xmlns:a16="http://schemas.microsoft.com/office/drawing/2014/main" id="{8C58400B-6DD8-3AB7-B7C0-B8D4A561E512}"/>
              </a:ext>
            </a:extLst>
          </p:cNvPr>
          <p:cNvGrpSpPr/>
          <p:nvPr/>
        </p:nvGrpSpPr>
        <p:grpSpPr>
          <a:xfrm>
            <a:off x="2768056" y="5732800"/>
            <a:ext cx="12874022" cy="1426807"/>
            <a:chOff x="2768056" y="5732800"/>
            <a:chExt cx="12874022" cy="1426807"/>
          </a:xfrm>
        </p:grpSpPr>
        <p:pic>
          <p:nvPicPr>
            <p:cNvPr id="16" name="Picture 15">
              <a:extLst>
                <a:ext uri="{FF2B5EF4-FFF2-40B4-BE49-F238E27FC236}">
                  <a16:creationId xmlns:a16="http://schemas.microsoft.com/office/drawing/2014/main" id="{2E428A98-3C1A-BAB2-3F1B-115CFB58BF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8056" y="5732800"/>
              <a:ext cx="1429310" cy="1193163"/>
            </a:xfrm>
            <a:prstGeom prst="rect">
              <a:avLst/>
            </a:prstGeom>
          </p:spPr>
        </p:pic>
        <p:sp>
          <p:nvSpPr>
            <p:cNvPr id="19" name="TextBox 18">
              <a:extLst>
                <a:ext uri="{FF2B5EF4-FFF2-40B4-BE49-F238E27FC236}">
                  <a16:creationId xmlns:a16="http://schemas.microsoft.com/office/drawing/2014/main" id="{3513D9EC-F258-12D2-9E87-CA22CB0BAB43}"/>
                </a:ext>
              </a:extLst>
            </p:cNvPr>
            <p:cNvSpPr txBox="1"/>
            <p:nvPr/>
          </p:nvSpPr>
          <p:spPr>
            <a:xfrm>
              <a:off x="4969315" y="6128556"/>
              <a:ext cx="10672763" cy="1031051"/>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1800"/>
                </a:spcAft>
                <a:buClr>
                  <a:srgbClr val="009999"/>
                </a:buClr>
                <a:buSzTx/>
                <a:buFontTx/>
                <a:buNone/>
                <a:tabLst/>
                <a:defRPr/>
              </a:pPr>
              <a:r>
                <a:rPr lang="en-US" sz="2800" dirty="0">
                  <a:solidFill>
                    <a:srgbClr val="000000"/>
                  </a:solidFill>
                  <a:latin typeface="Atkinson Hyperlegible" panose="020B0604020202020204" charset="0"/>
                </a:rPr>
                <a:t>R</a:t>
              </a:r>
              <a:r>
                <a:rPr kumimoji="0" lang="en-US" sz="2800" b="0" i="0" u="none" strike="noStrike" kern="1200" cap="none" spc="0" normalizeH="0" baseline="0" noProof="0" dirty="0" err="1">
                  <a:ln>
                    <a:noFill/>
                  </a:ln>
                  <a:solidFill>
                    <a:srgbClr val="000000"/>
                  </a:solidFill>
                  <a:effectLst/>
                  <a:uLnTx/>
                  <a:uFillTx/>
                  <a:latin typeface="Atkinson Hyperlegible" panose="020B0604020202020204" charset="0"/>
                  <a:ea typeface="+mn-ea"/>
                  <a:cs typeface="+mn-cs"/>
                </a:rPr>
                <a:t>eported</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mn-ea"/>
                  <a:cs typeface="+mn-cs"/>
                </a:rPr>
                <a:t> </a:t>
              </a:r>
              <a:r>
                <a:rPr lang="en-US" sz="2800" dirty="0">
                  <a:solidFill>
                    <a:srgbClr val="000000"/>
                  </a:solidFill>
                  <a:latin typeface="Atkinson Hyperlegible" panose="020B0604020202020204" charset="0"/>
                </a:rPr>
                <a:t>in a surveillance </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mn-ea"/>
                  <a:cs typeface="+mn-cs"/>
                </a:rPr>
                <a:t>unit </a:t>
              </a:r>
              <a:r>
                <a:rPr kumimoji="0" lang="en-US" sz="2800" b="0" i="0" u="none" strike="noStrike" kern="1200" cap="none" spc="0" normalizeH="0" baseline="0" noProof="0" dirty="0">
                  <a:ln>
                    <a:noFill/>
                  </a:ln>
                  <a:solidFill>
                    <a:srgbClr val="000000"/>
                  </a:solidFill>
                  <a:effectLst/>
                  <a:uLnTx/>
                  <a:uFillTx/>
                  <a:latin typeface="Atkinson Hyperlegible Bold" panose="020B0604020202020204" charset="0"/>
                  <a:ea typeface="+mn-ea"/>
                  <a:cs typeface="+mn-cs"/>
                </a:rPr>
                <a:t>within 7 days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9C259C07-31B2-AB0A-EBF9-CB967AF7B88D}"/>
              </a:ext>
            </a:extLst>
          </p:cNvPr>
          <p:cNvGrpSpPr/>
          <p:nvPr/>
        </p:nvGrpSpPr>
        <p:grpSpPr>
          <a:xfrm>
            <a:off x="2489910" y="2388158"/>
            <a:ext cx="12046115" cy="3070423"/>
            <a:chOff x="2489910" y="2388158"/>
            <a:chExt cx="12046115" cy="3070423"/>
          </a:xfrm>
        </p:grpSpPr>
        <p:sp>
          <p:nvSpPr>
            <p:cNvPr id="8" name="Rectangle: Rounded Corners 7">
              <a:extLst>
                <a:ext uri="{FF2B5EF4-FFF2-40B4-BE49-F238E27FC236}">
                  <a16:creationId xmlns:a16="http://schemas.microsoft.com/office/drawing/2014/main" id="{B65489E1-DD63-0DFB-59F1-E2D2518DBBAE}"/>
                </a:ext>
              </a:extLst>
            </p:cNvPr>
            <p:cNvSpPr/>
            <p:nvPr/>
          </p:nvSpPr>
          <p:spPr>
            <a:xfrm>
              <a:off x="5426332" y="2388158"/>
              <a:ext cx="7435334" cy="3070423"/>
            </a:xfrm>
            <a:prstGeom prst="roundRect">
              <a:avLst/>
            </a:prstGeom>
            <a:solidFill>
              <a:srgbClr val="F9ECD5"/>
            </a:solidFill>
            <a:ln>
              <a:solidFill>
                <a:srgbClr val="F9EC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B464FAC-B921-94E7-DF34-85C4336FDB3A}"/>
                </a:ext>
              </a:extLst>
            </p:cNvPr>
            <p:cNvPicPr>
              <a:picLocks noChangeAspect="1"/>
            </p:cNvPicPr>
            <p:nvPr/>
          </p:nvPicPr>
          <p:blipFill>
            <a:blip r:embed="rId4"/>
            <a:stretch>
              <a:fillRect/>
            </a:stretch>
          </p:blipFill>
          <p:spPr>
            <a:xfrm>
              <a:off x="2489910" y="2546433"/>
              <a:ext cx="2524125" cy="885825"/>
            </a:xfrm>
            <a:prstGeom prst="rect">
              <a:avLst/>
            </a:prstGeom>
          </p:spPr>
        </p:pic>
        <p:pic>
          <p:nvPicPr>
            <p:cNvPr id="18" name="Picture 17">
              <a:extLst>
                <a:ext uri="{FF2B5EF4-FFF2-40B4-BE49-F238E27FC236}">
                  <a16:creationId xmlns:a16="http://schemas.microsoft.com/office/drawing/2014/main" id="{D4AABA32-48E2-A69F-5C6F-2B92140EECF2}"/>
                </a:ext>
              </a:extLst>
            </p:cNvPr>
            <p:cNvPicPr>
              <a:picLocks noChangeAspect="1"/>
            </p:cNvPicPr>
            <p:nvPr/>
          </p:nvPicPr>
          <p:blipFill>
            <a:blip r:embed="rId5"/>
            <a:stretch>
              <a:fillRect/>
            </a:stretch>
          </p:blipFill>
          <p:spPr>
            <a:xfrm>
              <a:off x="3132847" y="3933930"/>
              <a:ext cx="1238250" cy="1285875"/>
            </a:xfrm>
            <a:prstGeom prst="rect">
              <a:avLst/>
            </a:prstGeom>
          </p:spPr>
        </p:pic>
        <p:sp>
          <p:nvSpPr>
            <p:cNvPr id="20" name="TextBox 19">
              <a:extLst>
                <a:ext uri="{FF2B5EF4-FFF2-40B4-BE49-F238E27FC236}">
                  <a16:creationId xmlns:a16="http://schemas.microsoft.com/office/drawing/2014/main" id="{888D14DC-9B8C-90B1-417B-6BFF4900054B}"/>
                </a:ext>
              </a:extLst>
            </p:cNvPr>
            <p:cNvSpPr txBox="1"/>
            <p:nvPr/>
          </p:nvSpPr>
          <p:spPr>
            <a:xfrm>
              <a:off x="5837185" y="2929682"/>
              <a:ext cx="8698840" cy="553998"/>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1800"/>
                </a:spcAft>
                <a:buClr>
                  <a:srgbClr val="009999"/>
                </a:buClr>
                <a:buSzTx/>
                <a:buFontTx/>
                <a:buNone/>
                <a:tabLst/>
                <a:defRPr/>
              </a:pPr>
              <a:r>
                <a:rPr kumimoji="0" lang="en-US" sz="30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 2 suspected cholera cases</a:t>
              </a:r>
            </a:p>
          </p:txBody>
        </p:sp>
        <p:sp>
          <p:nvSpPr>
            <p:cNvPr id="25" name="TextBox 24">
              <a:extLst>
                <a:ext uri="{FF2B5EF4-FFF2-40B4-BE49-F238E27FC236}">
                  <a16:creationId xmlns:a16="http://schemas.microsoft.com/office/drawing/2014/main" id="{7BAA5836-BB3F-D8E0-6CD3-1126E5AAE70C}"/>
                </a:ext>
              </a:extLst>
            </p:cNvPr>
            <p:cNvSpPr txBox="1"/>
            <p:nvPr/>
          </p:nvSpPr>
          <p:spPr>
            <a:xfrm>
              <a:off x="5837185" y="3680637"/>
              <a:ext cx="2874612" cy="52322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1800"/>
                </a:spcAft>
                <a:buClr>
                  <a:srgbClr val="009999"/>
                </a:buClr>
                <a:buSzTx/>
                <a:buFontTx/>
                <a:buNone/>
                <a:tabLst/>
                <a:defRPr/>
              </a:pP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mn-ea"/>
                  <a:cs typeface="+mn-cs"/>
                </a:rPr>
                <a:t>or</a:t>
              </a:r>
            </a:p>
          </p:txBody>
        </p:sp>
        <p:sp>
          <p:nvSpPr>
            <p:cNvPr id="26" name="TextBox 25">
              <a:extLst>
                <a:ext uri="{FF2B5EF4-FFF2-40B4-BE49-F238E27FC236}">
                  <a16:creationId xmlns:a16="http://schemas.microsoft.com/office/drawing/2014/main" id="{4BFAC19B-D762-2CEB-434B-DA8E583F1E40}"/>
                </a:ext>
              </a:extLst>
            </p:cNvPr>
            <p:cNvSpPr txBox="1"/>
            <p:nvPr/>
          </p:nvSpPr>
          <p:spPr>
            <a:xfrm>
              <a:off x="5837185" y="4407463"/>
              <a:ext cx="7762083" cy="551110"/>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1800"/>
                </a:spcAft>
                <a:buClr>
                  <a:srgbClr val="009999"/>
                </a:buClr>
                <a:buSzTx/>
                <a:buFontTx/>
                <a:buNone/>
                <a:tabLst/>
                <a:defRPr/>
              </a:pPr>
              <a:r>
                <a:rPr kumimoji="0" lang="en-US" sz="30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1 suspected cholera case </a:t>
              </a:r>
              <a:r>
                <a:rPr kumimoji="0" lang="en-US" sz="3000" b="0" i="0" u="none" strike="noStrike" kern="1200" cap="none" spc="0" normalizeH="0" baseline="0" noProof="0" dirty="0" err="1">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RDT</a:t>
              </a:r>
              <a:r>
                <a:rPr kumimoji="0" lang="en-US" sz="30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a:t>
              </a:r>
            </a:p>
          </p:txBody>
        </p:sp>
      </p:grpSp>
      <p:grpSp>
        <p:nvGrpSpPr>
          <p:cNvPr id="9" name="Group 8">
            <a:extLst>
              <a:ext uri="{FF2B5EF4-FFF2-40B4-BE49-F238E27FC236}">
                <a16:creationId xmlns:a16="http://schemas.microsoft.com/office/drawing/2014/main" id="{4FF7817E-E118-1672-39BD-C1230CA4EF1D}"/>
              </a:ext>
            </a:extLst>
          </p:cNvPr>
          <p:cNvGrpSpPr/>
          <p:nvPr/>
        </p:nvGrpSpPr>
        <p:grpSpPr>
          <a:xfrm>
            <a:off x="2645921" y="7829582"/>
            <a:ext cx="12996157" cy="1292663"/>
            <a:chOff x="2645921" y="7829582"/>
            <a:chExt cx="12996157" cy="1292663"/>
          </a:xfrm>
        </p:grpSpPr>
        <p:sp>
          <p:nvSpPr>
            <p:cNvPr id="2" name="Freeform 4">
              <a:extLst>
                <a:ext uri="{FF2B5EF4-FFF2-40B4-BE49-F238E27FC236}">
                  <a16:creationId xmlns:a16="http://schemas.microsoft.com/office/drawing/2014/main" id="{F58274E6-1D36-C7D0-9028-7FD8D4294C6E}"/>
                </a:ext>
              </a:extLst>
            </p:cNvPr>
            <p:cNvSpPr/>
            <p:nvPr/>
          </p:nvSpPr>
          <p:spPr>
            <a:xfrm>
              <a:off x="2645921" y="7829582"/>
              <a:ext cx="12996157" cy="1292663"/>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3" name="TextBox 2">
              <a:extLst>
                <a:ext uri="{FF2B5EF4-FFF2-40B4-BE49-F238E27FC236}">
                  <a16:creationId xmlns:a16="http://schemas.microsoft.com/office/drawing/2014/main" id="{EB43C4B0-D2CB-9BDA-4D70-0A926027A789}"/>
                </a:ext>
              </a:extLst>
            </p:cNvPr>
            <p:cNvSpPr txBox="1"/>
            <p:nvPr/>
          </p:nvSpPr>
          <p:spPr>
            <a:xfrm>
              <a:off x="2645921" y="7997507"/>
              <a:ext cx="12996157"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
                  <a:srgbClr val="009999"/>
                </a:buClr>
                <a:buSzTx/>
                <a:buFontTx/>
                <a:buNone/>
                <a:tabLst/>
                <a:defRPr/>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P</a:t>
              </a:r>
              <a:r>
                <a:rPr kumimoji="0" lang="en-US" sz="2800" b="0" i="0" u="none" strike="noStrike" kern="1200" cap="none" spc="0" normalizeH="0" baseline="0" noProof="0" dirty="0" err="1">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ublic</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 health </a:t>
              </a: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measures for acute diarrheal diseases </a:t>
              </a:r>
            </a:p>
            <a:p>
              <a:pPr marL="0" marR="0" lvl="0" indent="0" algn="ctr" defTabSz="914400" rtl="0" eaLnBrk="1" fontAlgn="auto" latinLnBrk="0" hangingPunct="1">
                <a:lnSpc>
                  <a:spcPct val="100000"/>
                </a:lnSpc>
                <a:spcBef>
                  <a:spcPts val="0"/>
                </a:spcBef>
                <a:spcAft>
                  <a:spcPts val="600"/>
                </a:spcAft>
                <a:buClr>
                  <a:srgbClr val="009999"/>
                </a:buClr>
                <a:buSzTx/>
                <a:buFontTx/>
                <a:buNone/>
                <a:tabLst/>
                <a:defRPr/>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(not specific to cholera) implemented </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immediately</a:t>
              </a:r>
            </a:p>
          </p:txBody>
        </p:sp>
      </p:grpSp>
      <p:sp>
        <p:nvSpPr>
          <p:cNvPr id="5" name="Slide Number Placeholder 4">
            <a:extLst>
              <a:ext uri="{FF2B5EF4-FFF2-40B4-BE49-F238E27FC236}">
                <a16:creationId xmlns:a16="http://schemas.microsoft.com/office/drawing/2014/main" id="{7E6DDFE3-79C4-1F54-7DFC-8E0E42DF7294}"/>
              </a:ext>
            </a:extLst>
          </p:cNvPr>
          <p:cNvSpPr>
            <a:spLocks noGrp="1"/>
          </p:cNvSpPr>
          <p:nvPr>
            <p:ph type="sldNum" sz="quarter" idx="12"/>
          </p:nvPr>
        </p:nvSpPr>
        <p:spPr>
          <a:xfrm>
            <a:off x="15447524" y="9453685"/>
            <a:ext cx="2133600" cy="401222"/>
          </a:xfrm>
        </p:spPr>
        <p:txBody>
          <a:bodyPr/>
          <a:lstStyle/>
          <a:p>
            <a:fld id="{B6F15528-21DE-4FAA-801E-634DDDAF4B2B}" type="slidenum">
              <a:rPr lang="en-US" smtClean="0"/>
              <a:pPr/>
              <a:t>33</a:t>
            </a:fld>
            <a:endParaRPr lang="en-US" dirty="0"/>
          </a:p>
        </p:txBody>
      </p:sp>
    </p:spTree>
    <p:extLst>
      <p:ext uri="{BB962C8B-B14F-4D97-AF65-F5344CB8AC3E}">
        <p14:creationId xmlns:p14="http://schemas.microsoft.com/office/powerpoint/2010/main" val="38159596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0740E0E-A348-5179-2A37-F3AB2201B6FF}"/>
              </a:ext>
            </a:extLst>
          </p:cNvPr>
          <p:cNvGrpSpPr/>
          <p:nvPr/>
        </p:nvGrpSpPr>
        <p:grpSpPr>
          <a:xfrm>
            <a:off x="1898965" y="2638488"/>
            <a:ext cx="7444842" cy="5452422"/>
            <a:chOff x="2382830" y="2581950"/>
            <a:chExt cx="7444842" cy="5452422"/>
          </a:xfrm>
        </p:grpSpPr>
        <p:pic>
          <p:nvPicPr>
            <p:cNvPr id="4" name="Picture 3">
              <a:extLst>
                <a:ext uri="{FF2B5EF4-FFF2-40B4-BE49-F238E27FC236}">
                  <a16:creationId xmlns:a16="http://schemas.microsoft.com/office/drawing/2014/main" id="{ACE9EC69-5FAC-6989-BB76-E9DC1299A8D2}"/>
                </a:ext>
              </a:extLst>
            </p:cNvPr>
            <p:cNvPicPr>
              <a:picLocks noChangeAspect="1"/>
            </p:cNvPicPr>
            <p:nvPr/>
          </p:nvPicPr>
          <p:blipFill>
            <a:blip r:embed="rId3"/>
            <a:stretch>
              <a:fillRect/>
            </a:stretch>
          </p:blipFill>
          <p:spPr>
            <a:xfrm>
              <a:off x="2382830" y="2581950"/>
              <a:ext cx="7444842" cy="5452422"/>
            </a:xfrm>
            <a:prstGeom prst="rect">
              <a:avLst/>
            </a:prstGeom>
          </p:spPr>
        </p:pic>
        <p:sp>
          <p:nvSpPr>
            <p:cNvPr id="8" name="TextBox 7">
              <a:extLst>
                <a:ext uri="{FF2B5EF4-FFF2-40B4-BE49-F238E27FC236}">
                  <a16:creationId xmlns:a16="http://schemas.microsoft.com/office/drawing/2014/main" id="{95C1BE42-9243-7F46-1D5C-330905E2B664}"/>
                </a:ext>
              </a:extLst>
            </p:cNvPr>
            <p:cNvSpPr txBox="1"/>
            <p:nvPr/>
          </p:nvSpPr>
          <p:spPr>
            <a:xfrm>
              <a:off x="3133706" y="4040739"/>
              <a:ext cx="358140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Number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cases tested </a:t>
              </a:r>
            </a:p>
          </p:txBody>
        </p:sp>
        <p:sp>
          <p:nvSpPr>
            <p:cNvPr id="14" name="TextBox 13">
              <a:extLst>
                <a:ext uri="{FF2B5EF4-FFF2-40B4-BE49-F238E27FC236}">
                  <a16:creationId xmlns:a16="http://schemas.microsoft.com/office/drawing/2014/main" id="{33206F55-713C-E505-F589-F28D3EA038E2}"/>
                </a:ext>
              </a:extLst>
            </p:cNvPr>
            <p:cNvSpPr txBox="1"/>
            <p:nvPr/>
          </p:nvSpPr>
          <p:spPr>
            <a:xfrm>
              <a:off x="5762407" y="4089997"/>
              <a:ext cx="3581400" cy="892552"/>
            </a:xfrm>
            <a:prstGeom prst="rect">
              <a:avLst/>
            </a:prstGeom>
            <a:noFill/>
          </p:spPr>
          <p:txBody>
            <a:bodyPr wrap="square" rtlCol="0">
              <a:spAutoFit/>
            </a:bodyPr>
            <a:lstStyle/>
            <a:p>
              <a:pPr algn="ctr">
                <a:defRPr/>
              </a:pPr>
              <a:r>
                <a:rPr lang="en-US" sz="26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Number of </a:t>
              </a:r>
            </a:p>
            <a:p>
              <a:pPr algn="ctr">
                <a:defRPr/>
              </a:pPr>
              <a:r>
                <a:rPr lang="en-US" sz="2600" dirty="0" err="1">
                  <a:solidFill>
                    <a:srgbClr val="209D94"/>
                  </a:solidFill>
                  <a:latin typeface="ADLaM Display" panose="02010000000000000000" pitchFamily="2" charset="0"/>
                  <a:ea typeface="ADLaM Display" panose="02010000000000000000" pitchFamily="2" charset="0"/>
                  <a:cs typeface="ADLaM Display" panose="02010000000000000000" pitchFamily="2" charset="0"/>
                </a:rPr>
                <a:t>RDT</a:t>
              </a:r>
              <a:r>
                <a:rPr lang="en-US" sz="26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a:t>
              </a:r>
            </a:p>
          </p:txBody>
        </p:sp>
        <p:sp>
          <p:nvSpPr>
            <p:cNvPr id="15" name="TextBox 14">
              <a:extLst>
                <a:ext uri="{FF2B5EF4-FFF2-40B4-BE49-F238E27FC236}">
                  <a16:creationId xmlns:a16="http://schemas.microsoft.com/office/drawing/2014/main" id="{1BBE8173-ABC3-9178-A863-B714EA63137A}"/>
                </a:ext>
              </a:extLst>
            </p:cNvPr>
            <p:cNvSpPr txBox="1"/>
            <p:nvPr/>
          </p:nvSpPr>
          <p:spPr>
            <a:xfrm>
              <a:off x="4135043" y="4946416"/>
              <a:ext cx="1772382"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3 to 7</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8 to 10</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11 to 14</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15 to 17</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18 to 21</a:t>
              </a:r>
            </a:p>
          </p:txBody>
        </p:sp>
        <p:sp>
          <p:nvSpPr>
            <p:cNvPr id="16" name="TextBox 15">
              <a:extLst>
                <a:ext uri="{FF2B5EF4-FFF2-40B4-BE49-F238E27FC236}">
                  <a16:creationId xmlns:a16="http://schemas.microsoft.com/office/drawing/2014/main" id="{9300156F-1D68-D3EF-ADD5-5A948C8B8214}"/>
                </a:ext>
              </a:extLst>
            </p:cNvPr>
            <p:cNvSpPr txBox="1"/>
            <p:nvPr/>
          </p:nvSpPr>
          <p:spPr>
            <a:xfrm>
              <a:off x="6497210" y="4946417"/>
              <a:ext cx="1987345" cy="2246769"/>
            </a:xfrm>
            <a:prstGeom prst="rect">
              <a:avLst/>
            </a:prstGeom>
            <a:noFill/>
          </p:spPr>
          <p:txBody>
            <a:bodyPr wrap="square" rtlCol="0">
              <a:spAutoFit/>
            </a:bodyPr>
            <a:lstStyle/>
            <a:p>
              <a:pPr algn="ctr">
                <a:spcAft>
                  <a:spcPts val="300"/>
                </a:spcAft>
                <a:defRP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3 </a:t>
              </a:r>
              <a:r>
                <a:rPr lang="en-US"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RDT</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t>
              </a:r>
            </a:p>
            <a:p>
              <a:pPr algn="ctr">
                <a:spcAft>
                  <a:spcPts val="300"/>
                </a:spcAft>
                <a:defRP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4 </a:t>
              </a:r>
              <a:r>
                <a:rPr lang="en-US"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RDT</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t>
              </a:r>
            </a:p>
            <a:p>
              <a:pPr algn="ctr">
                <a:spcAft>
                  <a:spcPts val="300"/>
                </a:spcAft>
                <a:defRP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5 </a:t>
              </a:r>
              <a:r>
                <a:rPr lang="en-US"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RDT</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t>
              </a:r>
            </a:p>
            <a:p>
              <a:pPr algn="ctr">
                <a:spcAft>
                  <a:spcPts val="300"/>
                </a:spcAft>
                <a:defRP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6 </a:t>
              </a:r>
              <a:r>
                <a:rPr lang="en-US"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RDT</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t>
              </a:r>
            </a:p>
            <a:p>
              <a:pPr algn="ctr">
                <a:spcAft>
                  <a:spcPts val="300"/>
                </a:spcAft>
                <a:defRPr/>
              </a:pP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 7 </a:t>
              </a:r>
              <a:r>
                <a:rPr lang="en-US" sz="2600" dirty="0" err="1">
                  <a:solidFill>
                    <a:prstClr val="black"/>
                  </a:solidFill>
                  <a:latin typeface="ADLaM Display" panose="02010000000000000000" pitchFamily="2" charset="0"/>
                  <a:ea typeface="ADLaM Display" panose="02010000000000000000" pitchFamily="2" charset="0"/>
                  <a:cs typeface="ADLaM Display" panose="02010000000000000000" pitchFamily="2" charset="0"/>
                </a:rPr>
                <a:t>RDT</a:t>
              </a:r>
              <a:r>
                <a:rPr lang="en-US" sz="2600" dirty="0">
                  <a:solidFill>
                    <a:prstClr val="black"/>
                  </a:solidFill>
                  <a:latin typeface="ADLaM Display" panose="02010000000000000000" pitchFamily="2" charset="0"/>
                  <a:ea typeface="ADLaM Display" panose="02010000000000000000" pitchFamily="2" charset="0"/>
                  <a:cs typeface="ADLaM Display" panose="02010000000000000000" pitchFamily="2" charset="0"/>
                </a:rPr>
                <a:t>+</a:t>
              </a:r>
            </a:p>
          </p:txBody>
        </p:sp>
        <p:sp>
          <p:nvSpPr>
            <p:cNvPr id="2" name="TextBox 1">
              <a:extLst>
                <a:ext uri="{FF2B5EF4-FFF2-40B4-BE49-F238E27FC236}">
                  <a16:creationId xmlns:a16="http://schemas.microsoft.com/office/drawing/2014/main" id="{F21146BF-E1E5-E0E2-87FC-3EFFDC309725}"/>
                </a:ext>
              </a:extLst>
            </p:cNvPr>
            <p:cNvSpPr txBox="1"/>
            <p:nvPr/>
          </p:nvSpPr>
          <p:spPr>
            <a:xfrm>
              <a:off x="4833691" y="3395474"/>
              <a:ext cx="3327038" cy="553998"/>
            </a:xfrm>
            <a:prstGeom prst="rect">
              <a:avLst/>
            </a:prstGeom>
            <a:noFill/>
          </p:spPr>
          <p:txBody>
            <a:bodyPr wrap="square" rtlCol="0">
              <a:spAutoFit/>
            </a:bodyPr>
            <a:lstStyle/>
            <a:p>
              <a:r>
                <a:rPr lang="en-US" sz="3000" dirty="0">
                  <a:solidFill>
                    <a:srgbClr val="209D94"/>
                  </a:solidFill>
                  <a:latin typeface="ADLaM Display" panose="02010000000000000000" pitchFamily="2" charset="0"/>
                  <a:ea typeface="ADLaM Display" panose="02010000000000000000" pitchFamily="2" charset="0"/>
                  <a:cs typeface="ADLaM Display" panose="02010000000000000000" pitchFamily="2" charset="0"/>
                </a:rPr>
                <a:t>Threshold</a:t>
              </a:r>
            </a:p>
          </p:txBody>
        </p:sp>
      </p:grpSp>
      <p:grpSp>
        <p:nvGrpSpPr>
          <p:cNvPr id="10" name="Group 7">
            <a:extLst>
              <a:ext uri="{FF2B5EF4-FFF2-40B4-BE49-F238E27FC236}">
                <a16:creationId xmlns:a16="http://schemas.microsoft.com/office/drawing/2014/main" id="{9FDBE847-546F-5FD3-A4B0-1D568AA5880B}"/>
              </a:ext>
            </a:extLst>
          </p:cNvPr>
          <p:cNvGrpSpPr/>
          <p:nvPr/>
        </p:nvGrpSpPr>
        <p:grpSpPr>
          <a:xfrm>
            <a:off x="-661481" y="-1432486"/>
            <a:ext cx="10782950" cy="2846669"/>
            <a:chOff x="0" y="0"/>
            <a:chExt cx="856633" cy="235066"/>
          </a:xfrm>
          <a:scene3d>
            <a:camera prst="orthographicFront">
              <a:rot lat="0" lon="0" rev="0"/>
            </a:camera>
            <a:lightRig rig="balanced" dir="t">
              <a:rot lat="0" lon="0" rev="8700000"/>
            </a:lightRig>
          </a:scene3d>
        </p:grpSpPr>
        <p:sp>
          <p:nvSpPr>
            <p:cNvPr id="12" name="Freeform 8">
              <a:extLst>
                <a:ext uri="{FF2B5EF4-FFF2-40B4-BE49-F238E27FC236}">
                  <a16:creationId xmlns:a16="http://schemas.microsoft.com/office/drawing/2014/main" id="{56DC840B-0ACE-6D8C-2050-EF71DF567308}"/>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46D6B604-24C1-3E69-A92B-981E2C14BC80}"/>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509519DA-4A37-8926-089F-FA9F6D372A57}"/>
              </a:ext>
            </a:extLst>
          </p:cNvPr>
          <p:cNvSpPr txBox="1"/>
          <p:nvPr/>
        </p:nvSpPr>
        <p:spPr>
          <a:xfrm>
            <a:off x="911717" y="532684"/>
            <a:ext cx="8432090" cy="588110"/>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Probable cholera outbreak</a:t>
            </a:r>
          </a:p>
        </p:txBody>
      </p:sp>
      <p:sp>
        <p:nvSpPr>
          <p:cNvPr id="3" name="TextBox 2">
            <a:extLst>
              <a:ext uri="{FF2B5EF4-FFF2-40B4-BE49-F238E27FC236}">
                <a16:creationId xmlns:a16="http://schemas.microsoft.com/office/drawing/2014/main" id="{DB5F9EF0-A28F-2525-8682-BE6792C7FCFC}"/>
              </a:ext>
            </a:extLst>
          </p:cNvPr>
          <p:cNvSpPr txBox="1"/>
          <p:nvPr/>
        </p:nvSpPr>
        <p:spPr>
          <a:xfrm>
            <a:off x="1606417" y="2196090"/>
            <a:ext cx="16163767"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Blip>
                <a:blip r:embed="rId4"/>
              </a:buBlip>
              <a:tabLst/>
              <a:defRPr/>
            </a:pPr>
            <a:r>
              <a:rPr lang="en-US" sz="28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N</a:t>
            </a:r>
            <a:r>
              <a:rPr kumimoji="0" lang="en-US" sz="28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umber of suspected cholera cases tested </a:t>
            </a:r>
            <a:r>
              <a:rPr kumimoji="0" lang="en-US" sz="28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positive by </a:t>
            </a:r>
            <a:r>
              <a:rPr kumimoji="0" lang="en-US" sz="2800" b="0" i="0" u="none" strike="noStrike" kern="1200" cap="none" spc="0" normalizeH="0" baseline="0" noProof="0" dirty="0" err="1">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RDT</a:t>
            </a:r>
            <a:r>
              <a:rPr kumimoji="0" lang="en-US" sz="28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28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 threshold within 14 days</a:t>
            </a:r>
          </a:p>
        </p:txBody>
      </p:sp>
      <p:grpSp>
        <p:nvGrpSpPr>
          <p:cNvPr id="18" name="Group 17">
            <a:extLst>
              <a:ext uri="{FF2B5EF4-FFF2-40B4-BE49-F238E27FC236}">
                <a16:creationId xmlns:a16="http://schemas.microsoft.com/office/drawing/2014/main" id="{2E053F17-50A0-87D8-77F3-DAF09B2A1135}"/>
              </a:ext>
            </a:extLst>
          </p:cNvPr>
          <p:cNvGrpSpPr/>
          <p:nvPr/>
        </p:nvGrpSpPr>
        <p:grpSpPr>
          <a:xfrm>
            <a:off x="9352866" y="3594921"/>
            <a:ext cx="7339407" cy="3133725"/>
            <a:chOff x="9836731" y="3538383"/>
            <a:chExt cx="7339407" cy="3133725"/>
          </a:xfrm>
        </p:grpSpPr>
        <p:pic>
          <p:nvPicPr>
            <p:cNvPr id="6" name="Picture 5">
              <a:extLst>
                <a:ext uri="{FF2B5EF4-FFF2-40B4-BE49-F238E27FC236}">
                  <a16:creationId xmlns:a16="http://schemas.microsoft.com/office/drawing/2014/main" id="{0DA80BF7-3016-33F7-D41A-DBD45BB6C23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36731" y="3538383"/>
              <a:ext cx="7339407" cy="3133725"/>
            </a:xfrm>
            <a:prstGeom prst="rect">
              <a:avLst/>
            </a:prstGeom>
          </p:spPr>
        </p:pic>
        <p:sp>
          <p:nvSpPr>
            <p:cNvPr id="17" name="TextBox 16">
              <a:extLst>
                <a:ext uri="{FF2B5EF4-FFF2-40B4-BE49-F238E27FC236}">
                  <a16:creationId xmlns:a16="http://schemas.microsoft.com/office/drawing/2014/main" id="{3DDDCCF8-3A52-5607-83CC-BF5DCFBCC47F}"/>
                </a:ext>
              </a:extLst>
            </p:cNvPr>
            <p:cNvSpPr txBox="1"/>
            <p:nvPr/>
          </p:nvSpPr>
          <p:spPr>
            <a:xfrm>
              <a:off x="9836731" y="4773238"/>
              <a:ext cx="7291042" cy="95410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600"/>
                </a:spcAft>
                <a:buClr>
                  <a:srgbClr val="009999"/>
                </a:buClr>
                <a:buSzTx/>
                <a:tabLst/>
                <a:defRPr/>
              </a:pPr>
              <a:r>
                <a:rPr lang="en-US" sz="2800" b="1" dirty="0">
                  <a:solidFill>
                    <a:srgbClr val="009999"/>
                  </a:solidFill>
                  <a:latin typeface="Cavolini" panose="03000502040302020204" pitchFamily="66" charset="0"/>
                  <a:cs typeface="Cavolini" panose="03000502040302020204" pitchFamily="66" charset="0"/>
                </a:rPr>
                <a:t>H</a:t>
              </a:r>
              <a:r>
                <a:rPr kumimoji="0" lang="en-US" sz="2800" b="1" i="0" u="none" strike="noStrike" kern="1200" cap="none" spc="0" normalizeH="0" baseline="0" noProof="0" dirty="0" err="1">
                  <a:ln>
                    <a:noFill/>
                  </a:ln>
                  <a:solidFill>
                    <a:srgbClr val="009999"/>
                  </a:solidFill>
                  <a:effectLst/>
                  <a:uLnTx/>
                  <a:uFillTx/>
                  <a:latin typeface="Cavolini" panose="03000502040302020204" pitchFamily="66" charset="0"/>
                  <a:cs typeface="Cavolini" panose="03000502040302020204" pitchFamily="66" charset="0"/>
                </a:rPr>
                <a:t>igh</a:t>
              </a:r>
              <a:r>
                <a:rPr kumimoji="0" lang="en-US" sz="2800" b="1" i="0" u="none" strike="noStrike" kern="1200" cap="none" spc="0" normalizeH="0" baseline="0" noProof="0" dirty="0">
                  <a:ln>
                    <a:noFill/>
                  </a:ln>
                  <a:solidFill>
                    <a:srgbClr val="009999"/>
                  </a:solidFill>
                  <a:effectLst/>
                  <a:uLnTx/>
                  <a:uFillTx/>
                  <a:latin typeface="Cavolini" panose="03000502040302020204" pitchFamily="66" charset="0"/>
                  <a:cs typeface="Cavolini" panose="03000502040302020204" pitchFamily="66" charset="0"/>
                </a:rPr>
                <a:t> confidence that a cholera outbreak is occurring</a:t>
              </a:r>
            </a:p>
          </p:txBody>
        </p:sp>
      </p:grpSp>
      <p:grpSp>
        <p:nvGrpSpPr>
          <p:cNvPr id="20" name="Group 19">
            <a:extLst>
              <a:ext uri="{FF2B5EF4-FFF2-40B4-BE49-F238E27FC236}">
                <a16:creationId xmlns:a16="http://schemas.microsoft.com/office/drawing/2014/main" id="{95C0AF0E-2B74-CF5E-EBE9-EA77B48232D4}"/>
              </a:ext>
            </a:extLst>
          </p:cNvPr>
          <p:cNvGrpSpPr/>
          <p:nvPr/>
        </p:nvGrpSpPr>
        <p:grpSpPr>
          <a:xfrm>
            <a:off x="1898965" y="8206182"/>
            <a:ext cx="14610943" cy="1243036"/>
            <a:chOff x="2382830" y="8149644"/>
            <a:chExt cx="14610943" cy="1243036"/>
          </a:xfrm>
        </p:grpSpPr>
        <p:sp>
          <p:nvSpPr>
            <p:cNvPr id="19" name="Freeform 4">
              <a:extLst>
                <a:ext uri="{FF2B5EF4-FFF2-40B4-BE49-F238E27FC236}">
                  <a16:creationId xmlns:a16="http://schemas.microsoft.com/office/drawing/2014/main" id="{A9D02C3E-4C0F-B453-7C08-F3AB6466ED3F}"/>
                </a:ext>
              </a:extLst>
            </p:cNvPr>
            <p:cNvSpPr/>
            <p:nvPr/>
          </p:nvSpPr>
          <p:spPr>
            <a:xfrm>
              <a:off x="2382830" y="8149644"/>
              <a:ext cx="14610943" cy="1243036"/>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22" name="TextBox 21">
              <a:extLst>
                <a:ext uri="{FF2B5EF4-FFF2-40B4-BE49-F238E27FC236}">
                  <a16:creationId xmlns:a16="http://schemas.microsoft.com/office/drawing/2014/main" id="{8B7CA9E8-615D-D66D-F10E-5E0DC5DA4B4F}"/>
                </a:ext>
              </a:extLst>
            </p:cNvPr>
            <p:cNvSpPr txBox="1"/>
            <p:nvPr/>
          </p:nvSpPr>
          <p:spPr>
            <a:xfrm>
              <a:off x="2659167" y="8221104"/>
              <a:ext cx="14058269" cy="10310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
                  <a:srgbClr val="009999"/>
                </a:buClr>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Cholera outbreak response measures</a:t>
              </a:r>
            </a:p>
            <a:p>
              <a:pPr marL="0" marR="0" lvl="0" indent="0" algn="ctr" defTabSz="914400" rtl="0" eaLnBrk="1" fontAlgn="auto" latinLnBrk="0" hangingPunct="1">
                <a:lnSpc>
                  <a:spcPct val="100000"/>
                </a:lnSpc>
                <a:spcBef>
                  <a:spcPts val="0"/>
                </a:spcBef>
                <a:spcAft>
                  <a:spcPts val="600"/>
                </a:spcAft>
                <a:buClr>
                  <a:srgbClr val="009999"/>
                </a:buClr>
                <a:buSzTx/>
                <a:buFontTx/>
                <a:buNone/>
                <a:tabLst/>
                <a:defRPr/>
              </a:pP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rapidly implemented </a:t>
              </a:r>
              <a:r>
                <a:rPr lang="en-US" sz="2800" dirty="0">
                  <a:solidFill>
                    <a:srgbClr val="F9B277"/>
                  </a:solidFill>
                  <a:latin typeface="Atkinson Hyperlegible Bold" panose="020B0604020202020204" charset="0"/>
                </a:rPr>
                <a:t>without waiting </a:t>
              </a: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for laboratory confirmation </a:t>
              </a:r>
            </a:p>
          </p:txBody>
        </p:sp>
      </p:grpSp>
      <p:sp>
        <p:nvSpPr>
          <p:cNvPr id="7" name="Slide Number Placeholder 6">
            <a:extLst>
              <a:ext uri="{FF2B5EF4-FFF2-40B4-BE49-F238E27FC236}">
                <a16:creationId xmlns:a16="http://schemas.microsoft.com/office/drawing/2014/main" id="{166E375A-1D47-A683-015E-18A26E55431B}"/>
              </a:ext>
            </a:extLst>
          </p:cNvPr>
          <p:cNvSpPr>
            <a:spLocks noGrp="1"/>
          </p:cNvSpPr>
          <p:nvPr>
            <p:ph type="sldNum" sz="quarter" idx="12"/>
          </p:nvPr>
        </p:nvSpPr>
        <p:spPr>
          <a:xfrm>
            <a:off x="15443108" y="9564490"/>
            <a:ext cx="2133600" cy="365125"/>
          </a:xfrm>
        </p:spPr>
        <p:txBody>
          <a:bodyPr/>
          <a:lstStyle/>
          <a:p>
            <a:fld id="{B6F15528-21DE-4FAA-801E-634DDDAF4B2B}" type="slidenum">
              <a:rPr lang="en-US" smtClean="0"/>
              <a:pPr/>
              <a:t>34</a:t>
            </a:fld>
            <a:endParaRPr lang="en-US" dirty="0"/>
          </a:p>
        </p:txBody>
      </p:sp>
    </p:spTree>
    <p:extLst>
      <p:ext uri="{BB962C8B-B14F-4D97-AF65-F5344CB8AC3E}">
        <p14:creationId xmlns:p14="http://schemas.microsoft.com/office/powerpoint/2010/main" val="4100118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411370-F8C5-F802-0177-9B5118A29B98}"/>
              </a:ext>
            </a:extLst>
          </p:cNvPr>
          <p:cNvPicPr>
            <a:picLocks noChangeAspect="1"/>
          </p:cNvPicPr>
          <p:nvPr/>
        </p:nvPicPr>
        <p:blipFill>
          <a:blip r:embed="rId3"/>
          <a:stretch>
            <a:fillRect/>
          </a:stretch>
        </p:blipFill>
        <p:spPr>
          <a:xfrm>
            <a:off x="3231671" y="2702960"/>
            <a:ext cx="11672260" cy="1570566"/>
          </a:xfrm>
          <a:prstGeom prst="rect">
            <a:avLst/>
          </a:prstGeom>
        </p:spPr>
      </p:pic>
      <p:grpSp>
        <p:nvGrpSpPr>
          <p:cNvPr id="10" name="Group 7">
            <a:extLst>
              <a:ext uri="{FF2B5EF4-FFF2-40B4-BE49-F238E27FC236}">
                <a16:creationId xmlns:a16="http://schemas.microsoft.com/office/drawing/2014/main" id="{9FDBE847-546F-5FD3-A4B0-1D568AA5880B}"/>
              </a:ext>
            </a:extLst>
          </p:cNvPr>
          <p:cNvGrpSpPr/>
          <p:nvPr/>
        </p:nvGrpSpPr>
        <p:grpSpPr>
          <a:xfrm>
            <a:off x="-875488" y="-1432486"/>
            <a:ext cx="10522408" cy="2846669"/>
            <a:chOff x="0" y="0"/>
            <a:chExt cx="856633" cy="235066"/>
          </a:xfrm>
          <a:scene3d>
            <a:camera prst="orthographicFront">
              <a:rot lat="0" lon="0" rev="0"/>
            </a:camera>
            <a:lightRig rig="balanced" dir="t">
              <a:rot lat="0" lon="0" rev="8700000"/>
            </a:lightRig>
          </a:scene3d>
        </p:grpSpPr>
        <p:sp>
          <p:nvSpPr>
            <p:cNvPr id="12" name="Freeform 8">
              <a:extLst>
                <a:ext uri="{FF2B5EF4-FFF2-40B4-BE49-F238E27FC236}">
                  <a16:creationId xmlns:a16="http://schemas.microsoft.com/office/drawing/2014/main" id="{56DC840B-0ACE-6D8C-2050-EF71DF567308}"/>
                </a:ext>
              </a:extLst>
            </p:cNvPr>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9">
              <a:extLst>
                <a:ext uri="{FF2B5EF4-FFF2-40B4-BE49-F238E27FC236}">
                  <a16:creationId xmlns:a16="http://schemas.microsoft.com/office/drawing/2014/main" id="{46D6B604-24C1-3E69-A92B-981E2C14BC80}"/>
                </a:ext>
              </a:extLst>
            </p:cNvPr>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TextBox 10">
            <a:extLst>
              <a:ext uri="{FF2B5EF4-FFF2-40B4-BE49-F238E27FC236}">
                <a16:creationId xmlns:a16="http://schemas.microsoft.com/office/drawing/2014/main" id="{509519DA-4A37-8926-089F-FA9F6D372A57}"/>
              </a:ext>
            </a:extLst>
          </p:cNvPr>
          <p:cNvSpPr txBox="1"/>
          <p:nvPr/>
        </p:nvSpPr>
        <p:spPr>
          <a:xfrm>
            <a:off x="792780" y="503184"/>
            <a:ext cx="8432090" cy="588110"/>
          </a:xfrm>
          <a:prstGeom prst="rect">
            <a:avLst/>
          </a:prstGeom>
        </p:spPr>
        <p:txBody>
          <a:bodyPr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Confirmed cholera outbreak</a:t>
            </a:r>
          </a:p>
        </p:txBody>
      </p:sp>
      <p:sp>
        <p:nvSpPr>
          <p:cNvPr id="3" name="TextBox 2">
            <a:extLst>
              <a:ext uri="{FF2B5EF4-FFF2-40B4-BE49-F238E27FC236}">
                <a16:creationId xmlns:a16="http://schemas.microsoft.com/office/drawing/2014/main" id="{DB5F9EF0-A28F-2525-8682-BE6792C7FCFC}"/>
              </a:ext>
            </a:extLst>
          </p:cNvPr>
          <p:cNvSpPr txBox="1"/>
          <p:nvPr/>
        </p:nvSpPr>
        <p:spPr>
          <a:xfrm>
            <a:off x="5008825" y="3261157"/>
            <a:ext cx="92761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 </a:t>
            </a:r>
            <a:r>
              <a:rPr kumimoji="0" lang="en-US" sz="3200" b="0" i="0" u="none" strike="noStrike" kern="1200" cap="none" spc="0" normalizeH="0" baseline="0" noProof="0" dirty="0">
                <a:ln>
                  <a:noFill/>
                </a:ln>
                <a:solidFill>
                  <a:srgbClr val="209D94"/>
                </a:solidFill>
                <a:effectLst/>
                <a:uLnTx/>
                <a:uFillTx/>
                <a:latin typeface="ADLaM Display" panose="02010000000000000000" pitchFamily="2" charset="0"/>
                <a:ea typeface="ADLaM Display" panose="02010000000000000000" pitchFamily="2" charset="0"/>
                <a:cs typeface="ADLaM Display" panose="02010000000000000000" pitchFamily="2" charset="0"/>
              </a:rPr>
              <a:t>1</a:t>
            </a:r>
            <a:r>
              <a:rPr kumimoji="0" lang="en-US" sz="30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 locally acquired confirmed cholera case</a:t>
            </a:r>
          </a:p>
        </p:txBody>
      </p:sp>
      <p:grpSp>
        <p:nvGrpSpPr>
          <p:cNvPr id="8" name="Group 7">
            <a:extLst>
              <a:ext uri="{FF2B5EF4-FFF2-40B4-BE49-F238E27FC236}">
                <a16:creationId xmlns:a16="http://schemas.microsoft.com/office/drawing/2014/main" id="{06D3D36D-DBEA-109F-4081-9882CAF8D42D}"/>
              </a:ext>
            </a:extLst>
          </p:cNvPr>
          <p:cNvGrpSpPr/>
          <p:nvPr/>
        </p:nvGrpSpPr>
        <p:grpSpPr>
          <a:xfrm>
            <a:off x="5008825" y="4771580"/>
            <a:ext cx="8663942" cy="2463076"/>
            <a:chOff x="5008825" y="4771580"/>
            <a:chExt cx="8663942" cy="2463076"/>
          </a:xfrm>
        </p:grpSpPr>
        <p:sp>
          <p:nvSpPr>
            <p:cNvPr id="18" name="TextBox 17">
              <a:extLst>
                <a:ext uri="{FF2B5EF4-FFF2-40B4-BE49-F238E27FC236}">
                  <a16:creationId xmlns:a16="http://schemas.microsoft.com/office/drawing/2014/main" id="{77968C49-73A6-46CD-81D7-E9AF6A020AA1}"/>
                </a:ext>
              </a:extLst>
            </p:cNvPr>
            <p:cNvSpPr txBox="1"/>
            <p:nvPr/>
          </p:nvSpPr>
          <p:spPr>
            <a:xfrm>
              <a:off x="7301151" y="5171175"/>
              <a:ext cx="6371616" cy="1954381"/>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2400"/>
                </a:spcAft>
                <a:buClrTx/>
                <a:buSzTx/>
                <a:buFontTx/>
                <a:buBlip>
                  <a:blip r:embed="rId4"/>
                </a:buBlip>
                <a:tabLst/>
                <a:defRPr/>
              </a:pPr>
              <a:r>
                <a:rPr lang="en-US" sz="3000" dirty="0">
                  <a:solidFill>
                    <a:srgbClr val="000000"/>
                  </a:solidFill>
                  <a:latin typeface="ADLaM Display" panose="02010000000000000000" pitchFamily="2" charset="0"/>
                  <a:ea typeface="ADLaM Display" panose="02010000000000000000" pitchFamily="2" charset="0"/>
                  <a:cs typeface="ADLaM Display" panose="02010000000000000000" pitchFamily="2" charset="0"/>
                </a:rPr>
                <a:t>L</a:t>
              </a:r>
              <a:r>
                <a:rPr kumimoji="0" lang="en-US" sz="3000" b="0" i="0" u="none" strike="noStrike" kern="1200" cap="none" spc="0" normalizeH="0" baseline="0" noProof="0" dirty="0" err="1">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ocally</a:t>
              </a:r>
              <a:r>
                <a:rPr kumimoji="0" lang="en-US" sz="3000" b="0" i="0" u="none" strike="noStrike" kern="1200" cap="none" spc="0" normalizeH="0" baseline="0" noProof="0" dirty="0">
                  <a:ln>
                    <a:noFill/>
                  </a:ln>
                  <a:solidFill>
                    <a:srgbClr val="000000"/>
                  </a:solidFill>
                  <a:effectLst/>
                  <a:uLnTx/>
                  <a:uFillTx/>
                  <a:latin typeface="ADLaM Display" panose="02010000000000000000" pitchFamily="2" charset="0"/>
                  <a:ea typeface="ADLaM Display" panose="02010000000000000000" pitchFamily="2" charset="0"/>
                  <a:cs typeface="ADLaM Display" panose="02010000000000000000" pitchFamily="2" charset="0"/>
                </a:rPr>
                <a:t> acquired</a:t>
              </a:r>
            </a:p>
            <a:p>
              <a:pPr marL="914400" lvl="1" indent="-457200">
                <a:spcAft>
                  <a:spcPts val="1800"/>
                </a:spcAft>
                <a:buClr>
                  <a:srgbClr val="009999"/>
                </a:buClr>
                <a:buFont typeface="Arial" panose="020B0604020202020204" pitchFamily="34" charset="0"/>
                <a:buChar char="•"/>
                <a:defRPr/>
              </a:pP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mn-ea"/>
                  <a:cs typeface="+mn-cs"/>
                </a:rPr>
                <a:t>Infected in the surveillance unit</a:t>
              </a:r>
            </a:p>
            <a:p>
              <a:pPr marL="914400" lvl="1" indent="-457200">
                <a:spcAft>
                  <a:spcPts val="1800"/>
                </a:spcAft>
                <a:buClr>
                  <a:srgbClr val="009999"/>
                </a:buClr>
                <a:buFont typeface="Arial" panose="020B0604020202020204" pitchFamily="34" charset="0"/>
                <a:buChar char="•"/>
                <a:defRPr/>
              </a:pPr>
              <a:r>
                <a:rPr lang="en-US" sz="2800" dirty="0">
                  <a:solidFill>
                    <a:srgbClr val="000000"/>
                  </a:solidFill>
                  <a:latin typeface="Atkinson Hyperlegible" panose="020B0604020202020204" charset="0"/>
                </a:rPr>
                <a:t>Not</a:t>
              </a:r>
              <a:r>
                <a:rPr kumimoji="0" lang="en-US" sz="2800" b="0" i="0" u="none" strike="noStrike" kern="1200" cap="none" spc="0" normalizeH="0" baseline="0" noProof="0" dirty="0">
                  <a:ln>
                    <a:noFill/>
                  </a:ln>
                  <a:solidFill>
                    <a:srgbClr val="000000"/>
                  </a:solidFill>
                  <a:effectLst/>
                  <a:uLnTx/>
                  <a:uFillTx/>
                  <a:latin typeface="Atkinson Hyperlegible" panose="020B0604020202020204" charset="0"/>
                  <a:ea typeface="+mn-ea"/>
                  <a:cs typeface="+mn-cs"/>
                </a:rPr>
                <a:t> an imported case</a:t>
              </a:r>
            </a:p>
          </p:txBody>
        </p:sp>
        <p:pic>
          <p:nvPicPr>
            <p:cNvPr id="20" name="Picture 19">
              <a:extLst>
                <a:ext uri="{FF2B5EF4-FFF2-40B4-BE49-F238E27FC236}">
                  <a16:creationId xmlns:a16="http://schemas.microsoft.com/office/drawing/2014/main" id="{D1CD58D7-079D-3140-A362-67132CBD983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08825" y="4771580"/>
              <a:ext cx="2130228" cy="2463076"/>
            </a:xfrm>
            <a:prstGeom prst="rect">
              <a:avLst/>
            </a:prstGeom>
          </p:spPr>
        </p:pic>
      </p:grpSp>
      <p:grpSp>
        <p:nvGrpSpPr>
          <p:cNvPr id="9" name="Group 8">
            <a:extLst>
              <a:ext uri="{FF2B5EF4-FFF2-40B4-BE49-F238E27FC236}">
                <a16:creationId xmlns:a16="http://schemas.microsoft.com/office/drawing/2014/main" id="{1B259C8E-6277-E8F1-0192-7426FF68DBC3}"/>
              </a:ext>
            </a:extLst>
          </p:cNvPr>
          <p:cNvGrpSpPr/>
          <p:nvPr/>
        </p:nvGrpSpPr>
        <p:grpSpPr>
          <a:xfrm>
            <a:off x="3702021" y="8132305"/>
            <a:ext cx="10908924" cy="1063401"/>
            <a:chOff x="3831219" y="8236242"/>
            <a:chExt cx="11889796" cy="1063401"/>
          </a:xfrm>
        </p:grpSpPr>
        <p:sp>
          <p:nvSpPr>
            <p:cNvPr id="2" name="Freeform 4">
              <a:extLst>
                <a:ext uri="{FF2B5EF4-FFF2-40B4-BE49-F238E27FC236}">
                  <a16:creationId xmlns:a16="http://schemas.microsoft.com/office/drawing/2014/main" id="{094705F8-C413-D332-12EF-11BFAE4FC5CD}"/>
                </a:ext>
              </a:extLst>
            </p:cNvPr>
            <p:cNvSpPr/>
            <p:nvPr/>
          </p:nvSpPr>
          <p:spPr>
            <a:xfrm>
              <a:off x="3831219" y="8236242"/>
              <a:ext cx="11889796" cy="1063401"/>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4" name="TextBox 3">
              <a:extLst>
                <a:ext uri="{FF2B5EF4-FFF2-40B4-BE49-F238E27FC236}">
                  <a16:creationId xmlns:a16="http://schemas.microsoft.com/office/drawing/2014/main" id="{D9212212-DFFB-85B3-DD3E-B2BBCCFC4724}"/>
                </a:ext>
              </a:extLst>
            </p:cNvPr>
            <p:cNvSpPr txBox="1"/>
            <p:nvPr/>
          </p:nvSpPr>
          <p:spPr>
            <a:xfrm>
              <a:off x="3831219" y="8503234"/>
              <a:ext cx="118897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
                  <a:srgbClr val="009999"/>
                </a:buClr>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Cholera outbreak response measures</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 rapidly implemented</a:t>
              </a:r>
              <a:endPar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endParaRPr>
            </a:p>
          </p:txBody>
        </p:sp>
      </p:grpSp>
      <p:sp>
        <p:nvSpPr>
          <p:cNvPr id="5" name="Slide Number Placeholder 4">
            <a:extLst>
              <a:ext uri="{FF2B5EF4-FFF2-40B4-BE49-F238E27FC236}">
                <a16:creationId xmlns:a16="http://schemas.microsoft.com/office/drawing/2014/main" id="{114A2FC5-9AA4-8679-8210-EFD95388AC75}"/>
              </a:ext>
            </a:extLst>
          </p:cNvPr>
          <p:cNvSpPr>
            <a:spLocks noGrp="1"/>
          </p:cNvSpPr>
          <p:nvPr>
            <p:ph type="sldNum" sz="quarter" idx="12"/>
          </p:nvPr>
        </p:nvSpPr>
        <p:spPr>
          <a:xfrm>
            <a:off x="15385914" y="9547022"/>
            <a:ext cx="2133600" cy="365125"/>
          </a:xfrm>
        </p:spPr>
        <p:txBody>
          <a:bodyPr/>
          <a:lstStyle/>
          <a:p>
            <a:fld id="{B6F15528-21DE-4FAA-801E-634DDDAF4B2B}" type="slidenum">
              <a:rPr lang="en-US" smtClean="0"/>
              <a:pPr/>
              <a:t>35</a:t>
            </a:fld>
            <a:endParaRPr lang="en-US" dirty="0"/>
          </a:p>
        </p:txBody>
      </p:sp>
    </p:spTree>
    <p:extLst>
      <p:ext uri="{BB962C8B-B14F-4D97-AF65-F5344CB8AC3E}">
        <p14:creationId xmlns:p14="http://schemas.microsoft.com/office/powerpoint/2010/main" val="2407646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88DC08-1BC1-8752-0E5E-EB39543856EB}"/>
              </a:ext>
            </a:extLst>
          </p:cNvPr>
          <p:cNvSpPr/>
          <p:nvPr/>
        </p:nvSpPr>
        <p:spPr>
          <a:xfrm>
            <a:off x="-381042" y="-157636"/>
            <a:ext cx="9515082" cy="1652739"/>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10">
            <a:extLst>
              <a:ext uri="{FF2B5EF4-FFF2-40B4-BE49-F238E27FC236}">
                <a16:creationId xmlns:a16="http://schemas.microsoft.com/office/drawing/2014/main" id="{E964470A-6613-002E-EBAF-4E3B8CC7D6AA}"/>
              </a:ext>
            </a:extLst>
          </p:cNvPr>
          <p:cNvSpPr txBox="1"/>
          <p:nvPr/>
        </p:nvSpPr>
        <p:spPr>
          <a:xfrm>
            <a:off x="1003329" y="599615"/>
            <a:ext cx="15377160" cy="549638"/>
          </a:xfrm>
          <a:prstGeom prst="rect">
            <a:avLst/>
          </a:prstGeom>
        </p:spPr>
        <p:txBody>
          <a:bodyPr wrap="square" lIns="0" tIns="0" rIns="0" bIns="0" rtlCol="0" anchor="t">
            <a:spAutoFit/>
          </a:bodyPr>
          <a:lstStyle/>
          <a:p>
            <a:pPr marL="0" marR="0" lvl="0" indent="0" algn="l" defTabSz="914445"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Wrap up</a:t>
            </a:r>
          </a:p>
        </p:txBody>
      </p:sp>
      <p:grpSp>
        <p:nvGrpSpPr>
          <p:cNvPr id="8" name="Group 7">
            <a:extLst>
              <a:ext uri="{FF2B5EF4-FFF2-40B4-BE49-F238E27FC236}">
                <a16:creationId xmlns:a16="http://schemas.microsoft.com/office/drawing/2014/main" id="{CF6170E4-9CAC-CD3A-2F3F-037366C0FAF6}"/>
              </a:ext>
            </a:extLst>
          </p:cNvPr>
          <p:cNvGrpSpPr/>
          <p:nvPr/>
        </p:nvGrpSpPr>
        <p:grpSpPr>
          <a:xfrm>
            <a:off x="0" y="2067702"/>
            <a:ext cx="3707912" cy="7573594"/>
            <a:chOff x="0" y="2067702"/>
            <a:chExt cx="3707912" cy="7573594"/>
          </a:xfrm>
        </p:grpSpPr>
        <p:pic>
          <p:nvPicPr>
            <p:cNvPr id="25" name="Picture 24">
              <a:extLst>
                <a:ext uri="{FF2B5EF4-FFF2-40B4-BE49-F238E27FC236}">
                  <a16:creationId xmlns:a16="http://schemas.microsoft.com/office/drawing/2014/main" id="{39E90ED8-3248-87B0-0761-A1F6C4E48DB3}"/>
                </a:ext>
              </a:extLst>
            </p:cNvPr>
            <p:cNvPicPr>
              <a:picLocks noChangeAspect="1"/>
            </p:cNvPicPr>
            <p:nvPr/>
          </p:nvPicPr>
          <p:blipFill>
            <a:blip r:embed="rId3"/>
            <a:stretch>
              <a:fillRect/>
            </a:stretch>
          </p:blipFill>
          <p:spPr>
            <a:xfrm>
              <a:off x="0" y="3980581"/>
              <a:ext cx="3707912" cy="1640039"/>
            </a:xfrm>
            <a:prstGeom prst="rect">
              <a:avLst/>
            </a:prstGeom>
          </p:spPr>
        </p:pic>
        <p:sp>
          <p:nvSpPr>
            <p:cNvPr id="7" name="Rectangle 6">
              <a:extLst>
                <a:ext uri="{FF2B5EF4-FFF2-40B4-BE49-F238E27FC236}">
                  <a16:creationId xmlns:a16="http://schemas.microsoft.com/office/drawing/2014/main" id="{205B7EA4-62BB-7AE0-9067-1F4DE68EE5C5}"/>
                </a:ext>
              </a:extLst>
            </p:cNvPr>
            <p:cNvSpPr/>
            <p:nvPr/>
          </p:nvSpPr>
          <p:spPr>
            <a:xfrm>
              <a:off x="97263" y="2067702"/>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Oversee </a:t>
              </a:r>
            </a:p>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reporting </a:t>
              </a:r>
            </a:p>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and testing</a:t>
              </a:r>
            </a:p>
          </p:txBody>
        </p:sp>
        <p:sp>
          <p:nvSpPr>
            <p:cNvPr id="33" name="Rectangle 32">
              <a:extLst>
                <a:ext uri="{FF2B5EF4-FFF2-40B4-BE49-F238E27FC236}">
                  <a16:creationId xmlns:a16="http://schemas.microsoft.com/office/drawing/2014/main" id="{DB776CC9-700A-8BC3-2877-336F651AF1EB}"/>
                </a:ext>
              </a:extLst>
            </p:cNvPr>
            <p:cNvSpPr/>
            <p:nvPr/>
          </p:nvSpPr>
          <p:spPr>
            <a:xfrm>
              <a:off x="103748" y="5826408"/>
              <a:ext cx="3383280" cy="3812039"/>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DB9EFAEF-50A1-2A5B-F27D-2627B8DDA65B}"/>
                </a:ext>
              </a:extLst>
            </p:cNvPr>
            <p:cNvSpPr txBox="1"/>
            <p:nvPr/>
          </p:nvSpPr>
          <p:spPr>
            <a:xfrm>
              <a:off x="103748" y="6072114"/>
              <a:ext cx="3383280" cy="3569182"/>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lang="en-US" sz="2599" kern="100" dirty="0">
                  <a:solidFill>
                    <a:prstClr val="black"/>
                  </a:solidFill>
                  <a:latin typeface="Atkinson Hyperlegible" panose="020B0604020202020204" charset="0"/>
                  <a:cs typeface="Times New Roman" panose="02020603050405020304" pitchFamily="18" charset="0"/>
                </a:rPr>
                <a:t>Continuously monitor and ensure </a:t>
              </a: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that </a:t>
              </a:r>
              <a:r>
                <a:rPr lang="en-US" sz="2599" kern="100" dirty="0">
                  <a:solidFill>
                    <a:srgbClr val="209D94"/>
                  </a:solidFill>
                  <a:latin typeface="Atkinson Hyperlegible Bold" panose="020B0604020202020204" charset="0"/>
                  <a:cs typeface="Times New Roman" panose="02020603050405020304" pitchFamily="18" charset="0"/>
                </a:rPr>
                <a:t>stakeholders detect, r</a:t>
              </a:r>
              <a:r>
                <a:rPr kumimoji="0" lang="en-US" sz="2599" b="0" i="0" u="none" strike="noStrike" kern="100" cap="none" spc="0" normalizeH="0" baseline="0" noProof="0" dirty="0">
                  <a:ln>
                    <a:noFill/>
                  </a:ln>
                  <a:solidFill>
                    <a:srgbClr val="209D94"/>
                  </a:solidFill>
                  <a:effectLst/>
                  <a:uLnTx/>
                  <a:uFillTx/>
                  <a:latin typeface="Atkinson Hyperlegible Bold" panose="020B0604020202020204" charset="0"/>
                  <a:ea typeface="Calibri" panose="020F0502020204030204" pitchFamily="34" charset="0"/>
                  <a:cs typeface="Times New Roman" panose="02020603050405020304" pitchFamily="18" charset="0"/>
                </a:rPr>
                <a:t>eport, and test suspected cases </a:t>
              </a: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Calibri" panose="020F0502020204030204" pitchFamily="34" charset="0"/>
                  <a:cs typeface="Times New Roman" panose="02020603050405020304" pitchFamily="18" charset="0"/>
                </a:rPr>
                <a:t>in accordance with applicable strategies </a:t>
              </a:r>
            </a:p>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289C6355-B067-0260-E413-97CDB31E43FD}"/>
              </a:ext>
            </a:extLst>
          </p:cNvPr>
          <p:cNvGrpSpPr/>
          <p:nvPr/>
        </p:nvGrpSpPr>
        <p:grpSpPr>
          <a:xfrm>
            <a:off x="3518509" y="2051459"/>
            <a:ext cx="3772895" cy="7565655"/>
            <a:chOff x="3518509" y="2051459"/>
            <a:chExt cx="3772895" cy="7565655"/>
          </a:xfrm>
        </p:grpSpPr>
        <p:pic>
          <p:nvPicPr>
            <p:cNvPr id="9" name="Picture 8">
              <a:extLst>
                <a:ext uri="{FF2B5EF4-FFF2-40B4-BE49-F238E27FC236}">
                  <a16:creationId xmlns:a16="http://schemas.microsoft.com/office/drawing/2014/main" id="{7D1D2855-37B9-6A7C-5896-59520BA46098}"/>
                </a:ext>
              </a:extLst>
            </p:cNvPr>
            <p:cNvPicPr>
              <a:picLocks noChangeAspect="1"/>
            </p:cNvPicPr>
            <p:nvPr/>
          </p:nvPicPr>
          <p:blipFill>
            <a:blip r:embed="rId4"/>
            <a:stretch>
              <a:fillRect/>
            </a:stretch>
          </p:blipFill>
          <p:spPr>
            <a:xfrm>
              <a:off x="3518509" y="3858065"/>
              <a:ext cx="3772895" cy="1908641"/>
            </a:xfrm>
            <a:prstGeom prst="rect">
              <a:avLst/>
            </a:prstGeom>
          </p:spPr>
        </p:pic>
        <p:sp>
          <p:nvSpPr>
            <p:cNvPr id="10" name="Rectangle 9">
              <a:extLst>
                <a:ext uri="{FF2B5EF4-FFF2-40B4-BE49-F238E27FC236}">
                  <a16:creationId xmlns:a16="http://schemas.microsoft.com/office/drawing/2014/main" id="{29C95611-8B26-1967-D092-E5434629D350}"/>
                </a:ext>
              </a:extLst>
            </p:cNvPr>
            <p:cNvSpPr/>
            <p:nvPr/>
          </p:nvSpPr>
          <p:spPr>
            <a:xfrm>
              <a:off x="3713317" y="2051459"/>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r>
                <a:rPr lang="en-US" sz="3000" b="1" dirty="0">
                  <a:solidFill>
                    <a:prstClr val="white"/>
                  </a:solidFill>
                  <a:latin typeface="Cavolini" panose="03000502040302020204" pitchFamily="66" charset="0"/>
                  <a:cs typeface="Cavolini" panose="03000502040302020204" pitchFamily="66" charset="0"/>
                </a:rPr>
                <a:t>Transmit, analyze, interpret data</a:t>
              </a:r>
            </a:p>
          </p:txBody>
        </p:sp>
        <p:sp>
          <p:nvSpPr>
            <p:cNvPr id="34" name="Rectangle 33">
              <a:extLst>
                <a:ext uri="{FF2B5EF4-FFF2-40B4-BE49-F238E27FC236}">
                  <a16:creationId xmlns:a16="http://schemas.microsoft.com/office/drawing/2014/main" id="{8FA52255-CA20-7679-A9F9-E6DCA1D504F1}"/>
                </a:ext>
              </a:extLst>
            </p:cNvPr>
            <p:cNvSpPr/>
            <p:nvPr/>
          </p:nvSpPr>
          <p:spPr>
            <a:xfrm>
              <a:off x="3682886" y="5803872"/>
              <a:ext cx="3383280" cy="3813242"/>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394E0066-4D4E-77FC-F618-8A9995039798}"/>
                </a:ext>
              </a:extLst>
            </p:cNvPr>
            <p:cNvSpPr txBox="1"/>
            <p:nvPr/>
          </p:nvSpPr>
          <p:spPr>
            <a:xfrm>
              <a:off x="3758952" y="6370000"/>
              <a:ext cx="3292010" cy="2492221"/>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lang="en-US" sz="2599" kern="100" dirty="0">
                  <a:solidFill>
                    <a:prstClr val="black"/>
                  </a:solidFill>
                  <a:latin typeface="Atkinson Hyperlegible" panose="020B0604020202020204" charset="0"/>
                  <a:cs typeface="Times New Roman" panose="02020603050405020304" pitchFamily="18" charset="0"/>
                </a:rPr>
                <a:t>Regularly analyze and interpret </a:t>
              </a: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epidemiological data and test results to </a:t>
              </a:r>
              <a:r>
                <a:rPr lang="en-US" sz="2599" kern="100" dirty="0">
                  <a:solidFill>
                    <a:srgbClr val="209D94"/>
                  </a:solidFill>
                  <a:latin typeface="Atkinson Hyperlegible Bold" panose="020B0604020202020204" charset="0"/>
                  <a:cs typeface="Times New Roman" panose="02020603050405020304" pitchFamily="18" charset="0"/>
                </a:rPr>
                <a:t>characterize the cholera situation</a:t>
              </a:r>
            </a:p>
          </p:txBody>
        </p:sp>
      </p:grpSp>
      <p:grpSp>
        <p:nvGrpSpPr>
          <p:cNvPr id="19" name="Group 18">
            <a:extLst>
              <a:ext uri="{FF2B5EF4-FFF2-40B4-BE49-F238E27FC236}">
                <a16:creationId xmlns:a16="http://schemas.microsoft.com/office/drawing/2014/main" id="{D0C08C07-7799-F0DE-5307-2658C26D77D7}"/>
              </a:ext>
            </a:extLst>
          </p:cNvPr>
          <p:cNvGrpSpPr/>
          <p:nvPr/>
        </p:nvGrpSpPr>
        <p:grpSpPr>
          <a:xfrm>
            <a:off x="11069311" y="1995518"/>
            <a:ext cx="3401296" cy="7584430"/>
            <a:chOff x="11069311" y="1995518"/>
            <a:chExt cx="3401296" cy="7584430"/>
          </a:xfrm>
        </p:grpSpPr>
        <p:pic>
          <p:nvPicPr>
            <p:cNvPr id="23" name="Picture 22">
              <a:extLst>
                <a:ext uri="{FF2B5EF4-FFF2-40B4-BE49-F238E27FC236}">
                  <a16:creationId xmlns:a16="http://schemas.microsoft.com/office/drawing/2014/main" id="{F9A1CF3B-BEEC-5BA1-1F28-37C0E3CEC26E}"/>
                </a:ext>
              </a:extLst>
            </p:cNvPr>
            <p:cNvPicPr>
              <a:picLocks noChangeAspect="1"/>
            </p:cNvPicPr>
            <p:nvPr/>
          </p:nvPicPr>
          <p:blipFill>
            <a:blip r:embed="rId5"/>
            <a:stretch>
              <a:fillRect/>
            </a:stretch>
          </p:blipFill>
          <p:spPr>
            <a:xfrm>
              <a:off x="11374530" y="3672702"/>
              <a:ext cx="2667864" cy="1882236"/>
            </a:xfrm>
            <a:prstGeom prst="rect">
              <a:avLst/>
            </a:prstGeom>
          </p:spPr>
        </p:pic>
        <p:sp>
          <p:nvSpPr>
            <p:cNvPr id="13" name="Rectangle 12">
              <a:extLst>
                <a:ext uri="{FF2B5EF4-FFF2-40B4-BE49-F238E27FC236}">
                  <a16:creationId xmlns:a16="http://schemas.microsoft.com/office/drawing/2014/main" id="{60161673-B4C3-DD5B-4EE6-DEC6B8A50813}"/>
                </a:ext>
              </a:extLst>
            </p:cNvPr>
            <p:cNvSpPr/>
            <p:nvPr/>
          </p:nvSpPr>
          <p:spPr>
            <a:xfrm>
              <a:off x="11069311" y="1995518"/>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volini" panose="03000502040302020204" pitchFamily="66" charset="0"/>
                  <a:cs typeface="Cavolini" panose="03000502040302020204" pitchFamily="66" charset="0"/>
                </a:rPr>
                <a:t>Disseminate outcomes</a:t>
              </a:r>
            </a:p>
          </p:txBody>
        </p:sp>
        <p:sp>
          <p:nvSpPr>
            <p:cNvPr id="35" name="Rectangle 34">
              <a:extLst>
                <a:ext uri="{FF2B5EF4-FFF2-40B4-BE49-F238E27FC236}">
                  <a16:creationId xmlns:a16="http://schemas.microsoft.com/office/drawing/2014/main" id="{E351ECAC-6C29-DEE9-DE54-0CDB5695E82B}"/>
                </a:ext>
              </a:extLst>
            </p:cNvPr>
            <p:cNvSpPr/>
            <p:nvPr/>
          </p:nvSpPr>
          <p:spPr>
            <a:xfrm>
              <a:off x="11087327" y="5766706"/>
              <a:ext cx="3383280" cy="3813242"/>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993DF9BE-B6FF-F909-9914-0FCDF1C5504D}"/>
                </a:ext>
              </a:extLst>
            </p:cNvPr>
            <p:cNvSpPr txBox="1"/>
            <p:nvPr/>
          </p:nvSpPr>
          <p:spPr>
            <a:xfrm>
              <a:off x="11391300" y="6469453"/>
              <a:ext cx="2739303" cy="2492221"/>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lang="en-US" sz="2599" kern="100" dirty="0">
                  <a:solidFill>
                    <a:srgbClr val="209D94"/>
                  </a:solidFill>
                  <a:latin typeface="Atkinson Hyperlegible Bold" panose="020B0604020202020204" charset="0"/>
                  <a:cs typeface="Times New Roman" panose="02020603050405020304" pitchFamily="18" charset="0"/>
                </a:rPr>
                <a:t>Inform</a:t>
              </a:r>
              <a:r>
                <a:rPr kumimoji="0" lang="en-US" sz="2599" b="0" i="0" u="none" strike="noStrike" kern="100" cap="none" spc="0" normalizeH="0" baseline="0" noProof="0" dirty="0">
                  <a:ln>
                    <a:noFill/>
                  </a:ln>
                  <a:solidFill>
                    <a:prstClr val="black"/>
                  </a:solidFill>
                  <a:effectLst/>
                  <a:uLnTx/>
                  <a:uFillTx/>
                  <a:latin typeface="Atkinson Hyperlegible Bold" panose="020B0604020202020204" charset="0"/>
                  <a:ea typeface="+mn-ea"/>
                  <a:cs typeface="Times New Roman" panose="02020603050405020304" pitchFamily="18" charset="0"/>
                </a:rPr>
                <a:t> </a:t>
              </a: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all relevant stakeholders of the cholera situation in a timely manner</a:t>
              </a:r>
            </a:p>
          </p:txBody>
        </p:sp>
      </p:grpSp>
      <p:grpSp>
        <p:nvGrpSpPr>
          <p:cNvPr id="20" name="Group 19">
            <a:extLst>
              <a:ext uri="{FF2B5EF4-FFF2-40B4-BE49-F238E27FC236}">
                <a16:creationId xmlns:a16="http://schemas.microsoft.com/office/drawing/2014/main" id="{BE3D2B47-8036-A9D5-0DC3-B0034B819D2E}"/>
              </a:ext>
            </a:extLst>
          </p:cNvPr>
          <p:cNvGrpSpPr/>
          <p:nvPr/>
        </p:nvGrpSpPr>
        <p:grpSpPr>
          <a:xfrm>
            <a:off x="14672288" y="1995518"/>
            <a:ext cx="3417583" cy="7584430"/>
            <a:chOff x="14672288" y="1995518"/>
            <a:chExt cx="3417583" cy="7584430"/>
          </a:xfrm>
        </p:grpSpPr>
        <p:pic>
          <p:nvPicPr>
            <p:cNvPr id="15" name="Picture 14">
              <a:extLst>
                <a:ext uri="{FF2B5EF4-FFF2-40B4-BE49-F238E27FC236}">
                  <a16:creationId xmlns:a16="http://schemas.microsoft.com/office/drawing/2014/main" id="{8F08EEE7-BEE3-D480-44B1-2940607653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48118" y="3766751"/>
              <a:ext cx="1943354" cy="1899185"/>
            </a:xfrm>
            <a:prstGeom prst="rect">
              <a:avLst/>
            </a:prstGeom>
          </p:spPr>
        </p:pic>
        <p:sp>
          <p:nvSpPr>
            <p:cNvPr id="18" name="Rectangle 17">
              <a:extLst>
                <a:ext uri="{FF2B5EF4-FFF2-40B4-BE49-F238E27FC236}">
                  <a16:creationId xmlns:a16="http://schemas.microsoft.com/office/drawing/2014/main" id="{39854DA2-9CEC-9813-0C7F-AB2121893D8A}"/>
                </a:ext>
              </a:extLst>
            </p:cNvPr>
            <p:cNvSpPr/>
            <p:nvPr/>
          </p:nvSpPr>
          <p:spPr>
            <a:xfrm>
              <a:off x="14672288" y="1995518"/>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r>
                <a:rPr lang="en-US" sz="3000" b="1" dirty="0">
                  <a:solidFill>
                    <a:prstClr val="white"/>
                  </a:solidFill>
                  <a:latin typeface="Cavolini" panose="03000502040302020204" pitchFamily="66" charset="0"/>
                  <a:cs typeface="Cavolini" panose="03000502040302020204" pitchFamily="66" charset="0"/>
                </a:rPr>
                <a:t>Guide prevention and response</a:t>
              </a:r>
            </a:p>
          </p:txBody>
        </p:sp>
        <p:sp>
          <p:nvSpPr>
            <p:cNvPr id="36" name="Rectangle 35">
              <a:extLst>
                <a:ext uri="{FF2B5EF4-FFF2-40B4-BE49-F238E27FC236}">
                  <a16:creationId xmlns:a16="http://schemas.microsoft.com/office/drawing/2014/main" id="{40D33C81-EA09-708E-93D8-641593D49C9E}"/>
                </a:ext>
              </a:extLst>
            </p:cNvPr>
            <p:cNvSpPr/>
            <p:nvPr/>
          </p:nvSpPr>
          <p:spPr>
            <a:xfrm>
              <a:off x="14706591" y="5766706"/>
              <a:ext cx="3383280" cy="3813242"/>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9D0F404E-5759-9F58-79EE-1E0155AB50C7}"/>
                </a:ext>
              </a:extLst>
            </p:cNvPr>
            <p:cNvSpPr txBox="1"/>
            <p:nvPr/>
          </p:nvSpPr>
          <p:spPr>
            <a:xfrm>
              <a:off x="14872346" y="6231501"/>
              <a:ext cx="3129983" cy="2769220"/>
            </a:xfrm>
            <a:prstGeom prst="rect">
              <a:avLst/>
            </a:prstGeom>
            <a:noFill/>
          </p:spPr>
          <p:txBody>
            <a:bodyPr wrap="square" rtlCol="0">
              <a:spAutoFit/>
            </a:bodyPr>
            <a:lstStyle/>
            <a:p>
              <a:pPr marL="0" marR="0" lvl="0" indent="0" algn="ctr" defTabSz="914445" rtl="0" eaLnBrk="1" fontAlgn="auto" latinLnBrk="0" hangingPunct="1">
                <a:lnSpc>
                  <a:spcPct val="100000"/>
                </a:lnSpc>
                <a:spcBef>
                  <a:spcPts val="0"/>
                </a:spcBef>
                <a:spcAft>
                  <a:spcPts val="0"/>
                </a:spcAft>
                <a:buClrTx/>
                <a:buSzTx/>
                <a:buFontTx/>
                <a:buNone/>
                <a:tabLst/>
                <a:defRPr/>
              </a:pP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Contribute to coordinated multisectoral </a:t>
              </a:r>
              <a:r>
                <a:rPr lang="en-US" sz="2599" kern="100" dirty="0">
                  <a:solidFill>
                    <a:srgbClr val="209D94"/>
                  </a:solidFill>
                  <a:latin typeface="Atkinson Hyperlegible Bold" panose="020B0604020202020204" charset="0"/>
                  <a:cs typeface="Times New Roman" panose="02020603050405020304" pitchFamily="18" charset="0"/>
                </a:rPr>
                <a:t>prevention and control strategies </a:t>
              </a: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against cholera</a:t>
              </a:r>
            </a:p>
            <a:p>
              <a:pPr marL="0" marR="0" lvl="0" indent="0" algn="l"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8C4512DD-0197-D9CA-BCFD-F5F8E33AF55D}"/>
              </a:ext>
            </a:extLst>
          </p:cNvPr>
          <p:cNvGrpSpPr/>
          <p:nvPr/>
        </p:nvGrpSpPr>
        <p:grpSpPr>
          <a:xfrm>
            <a:off x="7425839" y="1995518"/>
            <a:ext cx="3397621" cy="7642927"/>
            <a:chOff x="7425839" y="1995518"/>
            <a:chExt cx="3397621" cy="7642927"/>
          </a:xfrm>
        </p:grpSpPr>
        <p:sp>
          <p:nvSpPr>
            <p:cNvPr id="4" name="Rectangle 3">
              <a:extLst>
                <a:ext uri="{FF2B5EF4-FFF2-40B4-BE49-F238E27FC236}">
                  <a16:creationId xmlns:a16="http://schemas.microsoft.com/office/drawing/2014/main" id="{436FA00F-3C38-D2D1-A0AC-1EBF894A5908}"/>
                </a:ext>
              </a:extLst>
            </p:cNvPr>
            <p:cNvSpPr/>
            <p:nvPr/>
          </p:nvSpPr>
          <p:spPr>
            <a:xfrm>
              <a:off x="7440180" y="1995518"/>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r>
                <a:rPr lang="en-US" sz="3000" b="1" dirty="0">
                  <a:solidFill>
                    <a:prstClr val="white"/>
                  </a:solidFill>
                  <a:latin typeface="Cavolini" panose="03000502040302020204" pitchFamily="66" charset="0"/>
                  <a:cs typeface="Cavolini" panose="03000502040302020204" pitchFamily="66" charset="0"/>
                </a:rPr>
                <a:t>Investigate</a:t>
              </a:r>
            </a:p>
            <a:p>
              <a:pPr lvl="0" algn="ctr" defTabSz="914445"/>
              <a:r>
                <a:rPr lang="en-US" sz="2000" b="1" dirty="0">
                  <a:solidFill>
                    <a:prstClr val="white"/>
                  </a:solidFill>
                  <a:latin typeface="Cavolini" panose="03000502040302020204" pitchFamily="66" charset="0"/>
                  <a:cs typeface="Cavolini" panose="03000502040302020204" pitchFamily="66" charset="0"/>
                </a:rPr>
                <a:t>(case investigation &amp; field investigation)</a:t>
              </a:r>
            </a:p>
          </p:txBody>
        </p:sp>
        <p:pic>
          <p:nvPicPr>
            <p:cNvPr id="11" name="Picture 10">
              <a:extLst>
                <a:ext uri="{FF2B5EF4-FFF2-40B4-BE49-F238E27FC236}">
                  <a16:creationId xmlns:a16="http://schemas.microsoft.com/office/drawing/2014/main" id="{550AEB9F-8824-27C2-5541-526A632270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160176" y="3717685"/>
              <a:ext cx="2299955" cy="1882236"/>
            </a:xfrm>
            <a:prstGeom prst="rect">
              <a:avLst/>
            </a:prstGeom>
          </p:spPr>
        </p:pic>
        <p:sp>
          <p:nvSpPr>
            <p:cNvPr id="12" name="Rectangle 11">
              <a:extLst>
                <a:ext uri="{FF2B5EF4-FFF2-40B4-BE49-F238E27FC236}">
                  <a16:creationId xmlns:a16="http://schemas.microsoft.com/office/drawing/2014/main" id="{1A492ACB-5D17-863C-7369-8E73268B5CC3}"/>
                </a:ext>
              </a:extLst>
            </p:cNvPr>
            <p:cNvSpPr/>
            <p:nvPr/>
          </p:nvSpPr>
          <p:spPr>
            <a:xfrm>
              <a:off x="7425839" y="5825203"/>
              <a:ext cx="3383280" cy="3813242"/>
            </a:xfrm>
            <a:prstGeom prst="rect">
              <a:avLst/>
            </a:prstGeom>
            <a:solidFill>
              <a:schemeClr val="bg1"/>
            </a:solidFill>
            <a:ln w="76200">
              <a:solidFill>
                <a:srgbClr val="4DB1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82A87F76-FE7D-ABC9-714D-F84D5EADF173}"/>
                </a:ext>
              </a:extLst>
            </p:cNvPr>
            <p:cNvSpPr txBox="1"/>
            <p:nvPr/>
          </p:nvSpPr>
          <p:spPr>
            <a:xfrm>
              <a:off x="7596278" y="6231501"/>
              <a:ext cx="3200400" cy="2892202"/>
            </a:xfrm>
            <a:prstGeom prst="rect">
              <a:avLst/>
            </a:prstGeom>
            <a:noFill/>
          </p:spPr>
          <p:txBody>
            <a:bodyPr wrap="square" rtlCol="0">
              <a:spAutoFit/>
            </a:bodyPr>
            <a:lstStyle/>
            <a:p>
              <a:pPr lvl="0" algn="ctr" defTabSz="914445">
                <a:defRPr/>
              </a:pPr>
              <a:r>
                <a:rPr lang="en-US" sz="2599" kern="100" dirty="0">
                  <a:solidFill>
                    <a:srgbClr val="209D94"/>
                  </a:solidFill>
                  <a:latin typeface="Atkinson Hyperlegible Bold" panose="020B0604020202020204" charset="0"/>
                  <a:cs typeface="Times New Roman" panose="02020603050405020304" pitchFamily="18" charset="0"/>
                </a:rPr>
                <a:t>Collect additional information </a:t>
              </a:r>
              <a:r>
                <a:rPr lang="en-US" sz="2599" kern="100" dirty="0">
                  <a:solidFill>
                    <a:prstClr val="black"/>
                  </a:solidFill>
                  <a:latin typeface="Atkinson Hyperlegible" panose="020B0604020202020204" charset="0"/>
                  <a:cs typeface="Times New Roman" panose="02020603050405020304" pitchFamily="18" charset="0"/>
                </a:rPr>
                <a:t>as </a:t>
              </a:r>
              <a:r>
                <a:rPr lang="en-US" sz="2599" kern="100">
                  <a:solidFill>
                    <a:prstClr val="black"/>
                  </a:solidFill>
                  <a:latin typeface="Atkinson Hyperlegible" panose="020B0604020202020204" charset="0"/>
                  <a:cs typeface="Times New Roman" panose="02020603050405020304" pitchFamily="18" charset="0"/>
                </a:rPr>
                <a:t>needed with </a:t>
              </a:r>
              <a:r>
                <a:rPr lang="en-US" sz="2599" kern="100" dirty="0">
                  <a:solidFill>
                    <a:prstClr val="black"/>
                  </a:solidFill>
                  <a:latin typeface="Atkinson Hyperlegible" panose="020B0604020202020204" charset="0"/>
                  <a:cs typeface="Times New Roman" panose="02020603050405020304" pitchFamily="18" charset="0"/>
                </a:rPr>
                <a:t>case and field investigations to better </a:t>
              </a:r>
              <a:r>
                <a:rPr kumimoji="0" lang="en-US" sz="2599" b="0" i="0" u="none" strike="noStrike" kern="100" cap="none" spc="0" normalizeH="0" baseline="0" noProof="0" dirty="0">
                  <a:ln>
                    <a:noFill/>
                  </a:ln>
                  <a:solidFill>
                    <a:prstClr val="black"/>
                  </a:solidFill>
                  <a:effectLst/>
                  <a:uLnTx/>
                  <a:uFillTx/>
                  <a:latin typeface="Atkinson Hyperlegible" panose="020B0604020202020204" charset="0"/>
                  <a:ea typeface="+mn-ea"/>
                  <a:cs typeface="Times New Roman" panose="02020603050405020304" pitchFamily="18" charset="0"/>
                </a:rPr>
                <a:t>assess the cholera situation </a:t>
              </a:r>
            </a:p>
          </p:txBody>
        </p:sp>
      </p:grpSp>
      <p:sp>
        <p:nvSpPr>
          <p:cNvPr id="5" name="Slide Number Placeholder 4">
            <a:extLst>
              <a:ext uri="{FF2B5EF4-FFF2-40B4-BE49-F238E27FC236}">
                <a16:creationId xmlns:a16="http://schemas.microsoft.com/office/drawing/2014/main" id="{CB47C226-8228-B106-5904-223F862D0E1C}"/>
              </a:ext>
            </a:extLst>
          </p:cNvPr>
          <p:cNvSpPr>
            <a:spLocks noGrp="1"/>
          </p:cNvSpPr>
          <p:nvPr>
            <p:ph type="sldNum" sz="quarter" idx="7"/>
          </p:nvPr>
        </p:nvSpPr>
        <p:spPr>
          <a:xfrm>
            <a:off x="13344998" y="9791716"/>
            <a:ext cx="4206240" cy="184666"/>
          </a:xfrm>
        </p:spPr>
        <p:txBody>
          <a:bodyPr/>
          <a:lstStyle/>
          <a:p>
            <a:fld id="{B6F15528-21DE-4FAA-801E-634DDDAF4B2B}" type="slidenum">
              <a:rPr lang="en-US" sz="1200" smtClean="0"/>
              <a:t>36</a:t>
            </a:fld>
            <a:endParaRPr lang="en-US" sz="1200"/>
          </a:p>
        </p:txBody>
      </p:sp>
    </p:spTree>
    <p:extLst>
      <p:ext uri="{BB962C8B-B14F-4D97-AF65-F5344CB8AC3E}">
        <p14:creationId xmlns:p14="http://schemas.microsoft.com/office/powerpoint/2010/main" val="21231432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DBA051-DEE7-BCB0-8DB2-BF0E6F380335}"/>
              </a:ext>
            </a:extLst>
          </p:cNvPr>
          <p:cNvPicPr>
            <a:picLocks noChangeAspect="1"/>
          </p:cNvPicPr>
          <p:nvPr/>
        </p:nvPicPr>
        <p:blipFill>
          <a:blip r:embed="rId3"/>
          <a:stretch>
            <a:fillRect/>
          </a:stretch>
        </p:blipFill>
        <p:spPr>
          <a:xfrm>
            <a:off x="5704762" y="1399742"/>
            <a:ext cx="7455989" cy="7487515"/>
          </a:xfrm>
          <a:prstGeom prst="rect">
            <a:avLst/>
          </a:prstGeom>
        </p:spPr>
      </p:pic>
      <p:sp>
        <p:nvSpPr>
          <p:cNvPr id="3" name="Slide Number Placeholder 2">
            <a:extLst>
              <a:ext uri="{FF2B5EF4-FFF2-40B4-BE49-F238E27FC236}">
                <a16:creationId xmlns:a16="http://schemas.microsoft.com/office/drawing/2014/main" id="{245F9BD2-8C67-2DC1-20FF-68C62F1AB2FD}"/>
              </a:ext>
            </a:extLst>
          </p:cNvPr>
          <p:cNvSpPr>
            <a:spLocks noGrp="1"/>
          </p:cNvSpPr>
          <p:nvPr>
            <p:ph type="sldNum" sz="quarter" idx="12"/>
          </p:nvPr>
        </p:nvSpPr>
        <p:spPr>
          <a:xfrm>
            <a:off x="13460649" y="949561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37</a:t>
            </a:fld>
            <a:endParaRPr lang="en-GB"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7536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64F9C505-1C37-1685-28C9-43EA4D7DB124}"/>
              </a:ext>
            </a:extLst>
          </p:cNvPr>
          <p:cNvSpPr/>
          <p:nvPr/>
        </p:nvSpPr>
        <p:spPr>
          <a:xfrm>
            <a:off x="-953311" y="-1050587"/>
            <a:ext cx="10097311" cy="2460287"/>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7">
            <a:extLst>
              <a:ext uri="{FF2B5EF4-FFF2-40B4-BE49-F238E27FC236}">
                <a16:creationId xmlns:a16="http://schemas.microsoft.com/office/drawing/2014/main" id="{CFEFE0E0-B65B-8237-8C42-2A8DF262B107}"/>
              </a:ext>
            </a:extLst>
          </p:cNvPr>
          <p:cNvSpPr txBox="1"/>
          <p:nvPr/>
        </p:nvSpPr>
        <p:spPr>
          <a:xfrm>
            <a:off x="918633" y="243296"/>
            <a:ext cx="12703602" cy="826765"/>
          </a:xfrm>
          <a:prstGeom prst="rect">
            <a:avLst/>
          </a:prstGeom>
        </p:spPr>
        <p:txBody>
          <a:bodyPr wrap="square" lIns="0" tIns="0" rIns="0" bIns="0" rtlCol="0" anchor="t">
            <a:spAutoFit/>
          </a:bodyPr>
          <a:lstStyle/>
          <a:p>
            <a:pPr marL="0" marR="0" lvl="0" indent="0" algn="l" defTabSz="1371600" rtl="0" eaLnBrk="1" fontAlgn="auto" latinLnBrk="0" hangingPunct="1">
              <a:lnSpc>
                <a:spcPts val="6779"/>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rPr>
              <a:t>Question 1</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mn-ea"/>
              <a:cs typeface="Cavolini" panose="03000502040302020204" pitchFamily="66" charset="0"/>
              <a:sym typeface="Atkinson Hyperlegible Bold"/>
            </a:endParaRPr>
          </a:p>
        </p:txBody>
      </p:sp>
      <p:sp>
        <p:nvSpPr>
          <p:cNvPr id="2" name="TextBox 1">
            <a:extLst>
              <a:ext uri="{FF2B5EF4-FFF2-40B4-BE49-F238E27FC236}">
                <a16:creationId xmlns:a16="http://schemas.microsoft.com/office/drawing/2014/main" id="{66C5790C-4414-4661-C63C-E303139C61EC}"/>
              </a:ext>
            </a:extLst>
          </p:cNvPr>
          <p:cNvSpPr txBox="1"/>
          <p:nvPr/>
        </p:nvSpPr>
        <p:spPr>
          <a:xfrm>
            <a:off x="6027906" y="3799779"/>
            <a:ext cx="11802894" cy="276364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Cholera health-facility based surveillance relies on the reporting of:</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Individual ("case based") data on suspected cholera cases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Data aggregated by day on suspected cholera cases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prstClr val="black">
                    <a:lumMod val="95000"/>
                    <a:lumOff val="5000"/>
                  </a:prstClr>
                </a:solidFill>
                <a:effectLst/>
                <a:uLnTx/>
                <a:uFillTx/>
                <a:latin typeface="Atkinson Hyperlegible" panose="020B0604020202020204" charset="0"/>
                <a:ea typeface="Calibri" panose="020F0502020204030204" pitchFamily="34" charset="0"/>
                <a:cs typeface="Arial" panose="020B0604020202020204" pitchFamily="34" charset="0"/>
              </a:rPr>
              <a:t>Data aggregated by week on suspected cholera cases</a:t>
            </a:r>
          </a:p>
        </p:txBody>
      </p:sp>
      <p:pic>
        <p:nvPicPr>
          <p:cNvPr id="6" name="Picture 5">
            <a:extLst>
              <a:ext uri="{FF2B5EF4-FFF2-40B4-BE49-F238E27FC236}">
                <a16:creationId xmlns:a16="http://schemas.microsoft.com/office/drawing/2014/main" id="{D042FEBD-748D-8490-C268-352249E9DF26}"/>
              </a:ext>
            </a:extLst>
          </p:cNvPr>
          <p:cNvPicPr>
            <a:picLocks noChangeAspect="1"/>
          </p:cNvPicPr>
          <p:nvPr/>
        </p:nvPicPr>
        <p:blipFill>
          <a:blip r:embed="rId4"/>
          <a:stretch>
            <a:fillRect/>
          </a:stretch>
        </p:blipFill>
        <p:spPr>
          <a:xfrm>
            <a:off x="825500" y="3390900"/>
            <a:ext cx="4610100" cy="4524375"/>
          </a:xfrm>
          <a:prstGeom prst="rect">
            <a:avLst/>
          </a:prstGeom>
        </p:spPr>
      </p:pic>
      <p:sp>
        <p:nvSpPr>
          <p:cNvPr id="4" name="Slide Number Placeholder 3">
            <a:extLst>
              <a:ext uri="{FF2B5EF4-FFF2-40B4-BE49-F238E27FC236}">
                <a16:creationId xmlns:a16="http://schemas.microsoft.com/office/drawing/2014/main" id="{30F40AA6-779A-0EB4-879A-F10F578DA6CB}"/>
              </a:ext>
            </a:extLst>
          </p:cNvPr>
          <p:cNvSpPr>
            <a:spLocks noGrp="1"/>
          </p:cNvSpPr>
          <p:nvPr>
            <p:ph type="sldNum" sz="quarter" idx="12"/>
          </p:nvPr>
        </p:nvSpPr>
        <p:spPr>
          <a:xfrm>
            <a:off x="13382828" y="9496016"/>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38</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3143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10018" y="505968"/>
            <a:ext cx="8552464" cy="549638"/>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1 – Answer</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8" name="TextBox 7">
            <a:extLst>
              <a:ext uri="{FF2B5EF4-FFF2-40B4-BE49-F238E27FC236}">
                <a16:creationId xmlns:a16="http://schemas.microsoft.com/office/drawing/2014/main" id="{66E73F25-B901-C806-0220-C2D55A5A3FF2}"/>
              </a:ext>
            </a:extLst>
          </p:cNvPr>
          <p:cNvSpPr txBox="1"/>
          <p:nvPr/>
        </p:nvSpPr>
        <p:spPr>
          <a:xfrm>
            <a:off x="5429250" y="4240376"/>
            <a:ext cx="11802894" cy="2763642"/>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800" b="1" i="0" u="none" strike="noStrike" kern="100" cap="none" spc="0" normalizeH="0" baseline="0" noProof="0" dirty="0">
                <a:ln>
                  <a:noFill/>
                </a:ln>
                <a:solidFill>
                  <a:prstClr val="black"/>
                </a:solidFill>
                <a:effectLst/>
                <a:uLnTx/>
                <a:uFillTx/>
                <a:latin typeface="Cavolini" panose="03000502040302020204" pitchFamily="66" charset="0"/>
                <a:ea typeface="ADLaM Display" panose="02010000000000000000" pitchFamily="2" charset="0"/>
                <a:cs typeface="Cavolini" panose="03000502040302020204" pitchFamily="66" charset="0"/>
              </a:rPr>
              <a:t>Cholera health-facility based surveillance relies on the reporting of:</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rgbClr val="209D94"/>
                </a:solidFill>
                <a:effectLst/>
                <a:uLnTx/>
                <a:uFillTx/>
                <a:latin typeface="Arial Rounded MT Bold" panose="020F0704030504030204" pitchFamily="34" charset="0"/>
                <a:ea typeface="Calibri" panose="020F0502020204030204" pitchFamily="34" charset="0"/>
                <a:cs typeface="Arial" panose="020B0604020202020204" pitchFamily="34" charset="0"/>
              </a:rPr>
              <a:t>Individual ("case based") data on suspected cholera cases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Data aggregated by day on suspected cholera cases</a:t>
            </a:r>
          </a:p>
          <a:p>
            <a:pPr marL="1371600" marR="0" lvl="2" indent="-457200" algn="l" defTabSz="914400" rtl="0" eaLnBrk="1" fontAlgn="auto" latinLnBrk="0" hangingPunct="1">
              <a:lnSpc>
                <a:spcPct val="107000"/>
              </a:lnSpc>
              <a:spcBef>
                <a:spcPts val="0"/>
              </a:spcBef>
              <a:spcAft>
                <a:spcPts val="1200"/>
              </a:spcAft>
              <a:buClrTx/>
              <a:buSzTx/>
              <a:buFontTx/>
              <a:buAutoNum type="alphaLcParenR"/>
              <a:tabLst/>
              <a:defRPr/>
            </a:pPr>
            <a:r>
              <a:rPr kumimoji="0" lang="en-US" sz="2600" b="0" i="0" u="none" strike="noStrike" kern="100" cap="none" spc="0" normalizeH="0" baseline="0" noProof="0" dirty="0">
                <a:ln>
                  <a:noFill/>
                </a:ln>
                <a:solidFill>
                  <a:schemeClr val="bg1">
                    <a:lumMod val="65000"/>
                  </a:schemeClr>
                </a:solidFill>
                <a:effectLst/>
                <a:uLnTx/>
                <a:uFillTx/>
                <a:latin typeface="Atkinson Hyperlegible" panose="020B0604020202020204" charset="0"/>
                <a:ea typeface="Calibri" panose="020F0502020204030204" pitchFamily="34" charset="0"/>
                <a:cs typeface="Arial" panose="020B0604020202020204" pitchFamily="34" charset="0"/>
              </a:rPr>
              <a:t>Data aggregated by week on suspected cholera cases</a:t>
            </a:r>
          </a:p>
        </p:txBody>
      </p:sp>
      <p:sp>
        <p:nvSpPr>
          <p:cNvPr id="9" name="Slide Number Placeholder 8">
            <a:extLst>
              <a:ext uri="{FF2B5EF4-FFF2-40B4-BE49-F238E27FC236}">
                <a16:creationId xmlns:a16="http://schemas.microsoft.com/office/drawing/2014/main" id="{AFF1DD05-5AFB-3AF7-A775-24AFACE5D9C1}"/>
              </a:ext>
            </a:extLst>
          </p:cNvPr>
          <p:cNvSpPr>
            <a:spLocks noGrp="1"/>
          </p:cNvSpPr>
          <p:nvPr>
            <p:ph type="sldNum" sz="quarter" idx="12"/>
          </p:nvPr>
        </p:nvSpPr>
        <p:spPr>
          <a:xfrm>
            <a:off x="15502647" y="9467564"/>
            <a:ext cx="2133600" cy="365125"/>
          </a:xfrm>
        </p:spPr>
        <p:txBody>
          <a:bodyPr/>
          <a:lstStyle/>
          <a:p>
            <a:fld id="{B6F15528-21DE-4FAA-801E-634DDDAF4B2B}" type="slidenum">
              <a:rPr lang="en-US" smtClean="0"/>
              <a:pPr/>
              <a:t>39</a:t>
            </a:fld>
            <a:endParaRPr lang="en-US" dirty="0"/>
          </a:p>
        </p:txBody>
      </p:sp>
    </p:spTree>
    <p:extLst>
      <p:ext uri="{BB962C8B-B14F-4D97-AF65-F5344CB8AC3E}">
        <p14:creationId xmlns:p14="http://schemas.microsoft.com/office/powerpoint/2010/main" val="386786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men in suits pointing at a screen&#10;&#10;Description automatically generated">
            <a:extLst>
              <a:ext uri="{FF2B5EF4-FFF2-40B4-BE49-F238E27FC236}">
                <a16:creationId xmlns:a16="http://schemas.microsoft.com/office/drawing/2014/main" id="{7A17FD9A-9EE0-BCEC-A98B-BA3A5E9284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8288000" cy="10287000"/>
          </a:xfrm>
          <a:prstGeom prst="rect">
            <a:avLst/>
          </a:prstGeom>
        </p:spPr>
      </p:pic>
      <p:sp>
        <p:nvSpPr>
          <p:cNvPr id="5" name="TextBox 4">
            <a:extLst>
              <a:ext uri="{FF2B5EF4-FFF2-40B4-BE49-F238E27FC236}">
                <a16:creationId xmlns:a16="http://schemas.microsoft.com/office/drawing/2014/main" id="{26F69C69-7AE0-0425-4372-551AF067EB24}"/>
              </a:ext>
            </a:extLst>
          </p:cNvPr>
          <p:cNvSpPr txBox="1"/>
          <p:nvPr/>
        </p:nvSpPr>
        <p:spPr>
          <a:xfrm>
            <a:off x="15494000" y="9948446"/>
            <a:ext cx="279400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a:ea typeface="Atkinson Hyperlegible"/>
                <a:cs typeface="Atkinson Hyperlegible"/>
                <a:sym typeface="Atkinson Hyperlegible"/>
              </a:rPr>
              <a:t>Photo </a:t>
            </a:r>
            <a:r>
              <a:rPr lang="en-US" sz="1600" dirty="0">
                <a:solidFill>
                  <a:schemeClr val="tx1">
                    <a:lumMod val="65000"/>
                    <a:lumOff val="35000"/>
                  </a:schemeClr>
                </a:solidFill>
                <a:latin typeface="Atkinson Hyperlegible"/>
                <a:ea typeface="Atkinson Hyperlegible"/>
                <a:cs typeface="Atkinson Hyperlegible"/>
                <a:sym typeface="Atkinson Hyperlegible"/>
              </a:rPr>
              <a:t>adapted from</a:t>
            </a:r>
            <a:r>
              <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a:ea typeface="Atkinson Hyperlegible"/>
                <a:cs typeface="Atkinson Hyperlegible"/>
                <a:sym typeface="Atkinson Hyperlegible"/>
              </a:rPr>
              <a:t>:</a:t>
            </a:r>
            <a:r>
              <a:rPr lang="en-GB" sz="1600" dirty="0">
                <a:solidFill>
                  <a:schemeClr val="tx1">
                    <a:lumMod val="65000"/>
                    <a:lumOff val="35000"/>
                  </a:schemeClr>
                </a:solidFill>
                <a:latin typeface="Calibri" panose="020F0502020204030204" pitchFamily="34" charset="0"/>
                <a:ea typeface="Atkinson Hyperlegible"/>
                <a:cs typeface="Arial" panose="020B0604020202020204" pitchFamily="34" charset="0"/>
                <a:sym typeface="Atkinson Hyperlegible"/>
              </a:rPr>
              <a:t> </a:t>
            </a:r>
            <a:r>
              <a:rPr kumimoji="0" lang="en-US" sz="1600" b="0" i="0" u="none" strike="noStrike" kern="1200" cap="none" spc="0" normalizeH="0" baseline="0" noProof="0" dirty="0">
                <a:ln>
                  <a:noFill/>
                </a:ln>
                <a:solidFill>
                  <a:schemeClr val="tx1">
                    <a:lumMod val="65000"/>
                    <a:lumOff val="35000"/>
                  </a:schemeClr>
                </a:solidFill>
                <a:effectLst/>
                <a:uLnTx/>
                <a:uFillTx/>
                <a:latin typeface="Atkinson Hyperlegible"/>
                <a:ea typeface="Atkinson Hyperlegible"/>
                <a:cs typeface="Atkinson Hyperlegible"/>
                <a:sym typeface="Atkinson Hyperlegible"/>
              </a:rPr>
              <a:t>WHO</a:t>
            </a:r>
            <a:endParaRPr kumimoji="0" lang="en-GB" sz="1600" b="0" i="0" u="none" strike="noStrike" kern="1200" cap="none" spc="0" normalizeH="0" baseline="0" noProof="0" dirty="0">
              <a:ln>
                <a:noFill/>
              </a:ln>
              <a:solidFill>
                <a:schemeClr val="tx1">
                  <a:lumMod val="65000"/>
                  <a:lumOff val="35000"/>
                </a:schemeClr>
              </a:solidFill>
              <a:effectLst/>
              <a:uLnTx/>
              <a:uFillTx/>
              <a:latin typeface="Aptos" panose="02110004020202020204"/>
              <a:ea typeface="+mn-ea"/>
              <a:cs typeface="+mn-cs"/>
            </a:endParaRPr>
          </a:p>
        </p:txBody>
      </p:sp>
      <p:sp>
        <p:nvSpPr>
          <p:cNvPr id="8" name="Rectangle: Diagonal Corners Rounded 7">
            <a:extLst>
              <a:ext uri="{FF2B5EF4-FFF2-40B4-BE49-F238E27FC236}">
                <a16:creationId xmlns:a16="http://schemas.microsoft.com/office/drawing/2014/main" id="{ED4B9D6D-867B-2F0E-9974-8EC7F782D6D6}"/>
              </a:ext>
            </a:extLst>
          </p:cNvPr>
          <p:cNvSpPr/>
          <p:nvPr/>
        </p:nvSpPr>
        <p:spPr>
          <a:xfrm>
            <a:off x="0" y="3856567"/>
            <a:ext cx="5394378" cy="2573866"/>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Health </a:t>
            </a:r>
            <a:r>
              <a:rPr kumimoji="0" lang="fr-FR" sz="4800" b="1" i="0" u="none" strike="noStrike" kern="1200" cap="none" spc="0" normalizeH="0" baseline="0" noProof="0" dirty="0" err="1">
                <a:ln>
                  <a:noFill/>
                </a:ln>
                <a:solidFill>
                  <a:prstClr val="white"/>
                </a:solidFill>
                <a:effectLst/>
                <a:uLnTx/>
                <a:uFillTx/>
                <a:latin typeface="Cavolini" panose="03000502040302020204" pitchFamily="66" charset="0"/>
                <a:ea typeface="+mn-ea"/>
                <a:cs typeface="Cavolini" panose="03000502040302020204" pitchFamily="66" charset="0"/>
              </a:rPr>
              <a:t>authorities</a:t>
            </a:r>
            <a:r>
              <a:rPr lang="fr-FR" sz="4800" b="1" dirty="0">
                <a:solidFill>
                  <a:prstClr val="white"/>
                </a:solidFill>
                <a:latin typeface="Cavolini" panose="03000502040302020204" pitchFamily="66" charset="0"/>
                <a:cs typeface="Cavolini" panose="03000502040302020204" pitchFamily="66" charset="0"/>
              </a:rPr>
              <a:t>’ </a:t>
            </a:r>
            <a:r>
              <a:rPr lang="fr-FR" sz="4800" b="1" dirty="0" err="1">
                <a:solidFill>
                  <a:prstClr val="white"/>
                </a:solidFill>
                <a:latin typeface="Cavolini" panose="03000502040302020204" pitchFamily="66" charset="0"/>
                <a:cs typeface="Cavolini" panose="03000502040302020204" pitchFamily="66" charset="0"/>
              </a:rPr>
              <a:t>core</a:t>
            </a:r>
            <a:r>
              <a:rPr lang="fr-FR" sz="4800" b="1" dirty="0">
                <a:solidFill>
                  <a:prstClr val="white"/>
                </a:solidFill>
                <a:latin typeface="Cavolini" panose="03000502040302020204" pitchFamily="66" charset="0"/>
                <a:cs typeface="Cavolini" panose="03000502040302020204" pitchFamily="66" charset="0"/>
              </a:rPr>
              <a:t> </a:t>
            </a:r>
            <a:r>
              <a:rPr lang="fr-FR" sz="4800" b="1" dirty="0" err="1">
                <a:solidFill>
                  <a:prstClr val="white"/>
                </a:solidFill>
                <a:latin typeface="Cavolini" panose="03000502040302020204" pitchFamily="66" charset="0"/>
                <a:cs typeface="Cavolini" panose="03000502040302020204" pitchFamily="66" charset="0"/>
              </a:rPr>
              <a:t>functions</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23067919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07815"/>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38770" y="48016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a:t>
            </a:r>
          </a:p>
        </p:txBody>
      </p:sp>
      <p:sp>
        <p:nvSpPr>
          <p:cNvPr id="10" name="TextBox 9">
            <a:extLst>
              <a:ext uri="{FF2B5EF4-FFF2-40B4-BE49-F238E27FC236}">
                <a16:creationId xmlns:a16="http://schemas.microsoft.com/office/drawing/2014/main" id="{322F0B21-A891-163F-2110-FD3FEE5B4863}"/>
              </a:ext>
            </a:extLst>
          </p:cNvPr>
          <p:cNvSpPr txBox="1"/>
          <p:nvPr/>
        </p:nvSpPr>
        <p:spPr>
          <a:xfrm>
            <a:off x="4902615" y="4098374"/>
            <a:ext cx="13385385" cy="312393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3"/>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Cholera community-based surveillance relies on the reporting of:</a:t>
            </a:r>
            <a:endPar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a)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Individual ("case based") data on suspected cholera cases</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b)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Data aggregated by day on suspected cholera cases</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c)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Data aggregated by week on suspected cholera cases</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4"/>
          <a:stretch>
            <a:fillRect/>
          </a:stretch>
        </p:blipFill>
        <p:spPr>
          <a:xfrm>
            <a:off x="172029" y="3140390"/>
            <a:ext cx="4610100" cy="4524375"/>
          </a:xfrm>
          <a:prstGeom prst="rect">
            <a:avLst/>
          </a:prstGeom>
        </p:spPr>
      </p:pic>
      <p:sp>
        <p:nvSpPr>
          <p:cNvPr id="8" name="Slide Number Placeholder 7">
            <a:extLst>
              <a:ext uri="{FF2B5EF4-FFF2-40B4-BE49-F238E27FC236}">
                <a16:creationId xmlns:a16="http://schemas.microsoft.com/office/drawing/2014/main" id="{2879E293-C8F9-2C99-7555-B3FB1785C3FF}"/>
              </a:ext>
            </a:extLst>
          </p:cNvPr>
          <p:cNvSpPr>
            <a:spLocks noGrp="1"/>
          </p:cNvSpPr>
          <p:nvPr>
            <p:ph type="sldNum" sz="quarter" idx="12"/>
          </p:nvPr>
        </p:nvSpPr>
        <p:spPr>
          <a:xfrm>
            <a:off x="15444282" y="9469468"/>
            <a:ext cx="2133600" cy="365125"/>
          </a:xfrm>
        </p:spPr>
        <p:txBody>
          <a:bodyPr/>
          <a:lstStyle/>
          <a:p>
            <a:fld id="{B6F15528-21DE-4FAA-801E-634DDDAF4B2B}" type="slidenum">
              <a:rPr lang="en-US" smtClean="0"/>
              <a:pPr/>
              <a:t>40</a:t>
            </a:fld>
            <a:endParaRPr lang="en-US" dirty="0"/>
          </a:p>
        </p:txBody>
      </p:sp>
    </p:spTree>
    <p:extLst>
      <p:ext uri="{BB962C8B-B14F-4D97-AF65-F5344CB8AC3E}">
        <p14:creationId xmlns:p14="http://schemas.microsoft.com/office/powerpoint/2010/main" val="4244080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93085" y="593938"/>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2 – Answer</a:t>
            </a: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272374" y="3687840"/>
            <a:ext cx="5276850" cy="4562475"/>
          </a:xfrm>
          <a:prstGeom prst="rect">
            <a:avLst/>
          </a:prstGeom>
        </p:spPr>
      </p:pic>
      <p:sp>
        <p:nvSpPr>
          <p:cNvPr id="9" name="TextBox 8">
            <a:extLst>
              <a:ext uri="{FF2B5EF4-FFF2-40B4-BE49-F238E27FC236}">
                <a16:creationId xmlns:a16="http://schemas.microsoft.com/office/drawing/2014/main" id="{527D4DAD-9B42-EF80-F655-D98587F25815}"/>
              </a:ext>
            </a:extLst>
          </p:cNvPr>
          <p:cNvSpPr txBox="1"/>
          <p:nvPr/>
        </p:nvSpPr>
        <p:spPr>
          <a:xfrm>
            <a:off x="4972438" y="4328346"/>
            <a:ext cx="13385385" cy="312393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kumimoji="0" lang="en-US"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Cholera community-based surveillance relies on the reporting of:</a:t>
            </a:r>
            <a:endParaRPr kumimoji="0" lang="fr-FR" sz="26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kumimoji="0" lang="fr-FR"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a) </a:t>
            </a:r>
            <a:r>
              <a:rPr kumimoji="0" lang="en-US"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Individual ("case based") data on suspected cholera cases</a:t>
            </a:r>
            <a:endParaRPr kumimoji="0" lang="fr-FR"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kern="100" dirty="0">
                <a:solidFill>
                  <a:srgbClr val="209D94"/>
                </a:solidFill>
                <a:latin typeface="Arial Rounded MT Bold" panose="020F0704030504030204" pitchFamily="34" charset="0"/>
                <a:cs typeface="Arial" panose="020B0604020202020204" pitchFamily="34" charset="0"/>
              </a:rPr>
              <a:t>b) </a:t>
            </a:r>
            <a:r>
              <a:rPr lang="en-US" sz="2600" kern="100" dirty="0">
                <a:solidFill>
                  <a:srgbClr val="209D94"/>
                </a:solidFill>
                <a:latin typeface="Arial Rounded MT Bold" panose="020F0704030504030204" pitchFamily="34" charset="0"/>
                <a:cs typeface="Arial" panose="020B0604020202020204" pitchFamily="34" charset="0"/>
              </a:rPr>
              <a:t>Data aggregated by day on suspected cholera cases</a:t>
            </a:r>
            <a:endParaRPr lang="fr-FR" sz="2600" kern="100" dirty="0">
              <a:solidFill>
                <a:srgbClr val="209D94"/>
              </a:solidFill>
              <a:latin typeface="Arial Rounded MT Bold" panose="020F0704030504030204" pitchFamily="34" charset="0"/>
              <a:cs typeface="Arial" panose="020B0604020202020204" pitchFamily="34"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dirty="0">
                <a:solidFill>
                  <a:schemeClr val="bg1">
                    <a:lumMod val="65000"/>
                  </a:schemeClr>
                </a:solidFill>
                <a:latin typeface="Atkinson Hyperlegible" panose="020B0604020202020204" charset="0"/>
              </a:rPr>
              <a:t>c) </a:t>
            </a:r>
            <a:r>
              <a:rPr lang="en-US" sz="2600" dirty="0">
                <a:solidFill>
                  <a:schemeClr val="bg1">
                    <a:lumMod val="65000"/>
                  </a:schemeClr>
                </a:solidFill>
                <a:latin typeface="Atkinson Hyperlegible" panose="020B0604020202020204" charset="0"/>
              </a:rPr>
              <a:t>Data aggregated by week on suspected cholera cases</a:t>
            </a:r>
            <a:endParaRPr lang="fr-FR" sz="2600" dirty="0">
              <a:solidFill>
                <a:schemeClr val="bg1">
                  <a:lumMod val="65000"/>
                </a:schemeClr>
              </a:solidFill>
              <a:latin typeface="Atkinson Hyperlegible" panose="020B0604020202020204" charset="0"/>
            </a:endParaRPr>
          </a:p>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8" name="Slide Number Placeholder 7">
            <a:extLst>
              <a:ext uri="{FF2B5EF4-FFF2-40B4-BE49-F238E27FC236}">
                <a16:creationId xmlns:a16="http://schemas.microsoft.com/office/drawing/2014/main" id="{F4432A1C-6A46-2287-BFC0-65D698F4145B}"/>
              </a:ext>
            </a:extLst>
          </p:cNvPr>
          <p:cNvSpPr>
            <a:spLocks noGrp="1"/>
          </p:cNvSpPr>
          <p:nvPr>
            <p:ph type="sldNum" sz="quarter" idx="12"/>
          </p:nvPr>
        </p:nvSpPr>
        <p:spPr>
          <a:xfrm>
            <a:off x="15463736" y="9527567"/>
            <a:ext cx="2133600" cy="365125"/>
          </a:xfrm>
        </p:spPr>
        <p:txBody>
          <a:bodyPr/>
          <a:lstStyle/>
          <a:p>
            <a:fld id="{B6F15528-21DE-4FAA-801E-634DDDAF4B2B}" type="slidenum">
              <a:rPr lang="en-US" smtClean="0"/>
              <a:pPr/>
              <a:t>41</a:t>
            </a:fld>
            <a:endParaRPr lang="en-US" dirty="0"/>
          </a:p>
        </p:txBody>
      </p:sp>
    </p:spTree>
    <p:extLst>
      <p:ext uri="{BB962C8B-B14F-4D97-AF65-F5344CB8AC3E}">
        <p14:creationId xmlns:p14="http://schemas.microsoft.com/office/powerpoint/2010/main" val="18095114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21895" y="-168219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06503" y="545643"/>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172029" y="3140390"/>
            <a:ext cx="4610100" cy="4524375"/>
          </a:xfrm>
          <a:prstGeom prst="rect">
            <a:avLst/>
          </a:prstGeom>
        </p:spPr>
      </p:pic>
      <p:sp>
        <p:nvSpPr>
          <p:cNvPr id="2" name="TextBox 1">
            <a:extLst>
              <a:ext uri="{FF2B5EF4-FFF2-40B4-BE49-F238E27FC236}">
                <a16:creationId xmlns:a16="http://schemas.microsoft.com/office/drawing/2014/main" id="{75509B2D-C7B9-870D-93A8-7BAFDFCEA5CC}"/>
              </a:ext>
            </a:extLst>
          </p:cNvPr>
          <p:cNvSpPr txBox="1"/>
          <p:nvPr/>
        </p:nvSpPr>
        <p:spPr>
          <a:xfrm>
            <a:off x="5245946" y="3521169"/>
            <a:ext cx="12870025" cy="3677930"/>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Tx/>
              <a:buBlip>
                <a:blip r:embed="rId4"/>
              </a:buBlip>
              <a:tabLst/>
              <a:defRPr/>
            </a:pP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Rapid Diagnostic Test (</a:t>
            </a:r>
            <a:r>
              <a:rPr lang="en-US"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RDTs</a:t>
            </a: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can be used to:</a:t>
            </a:r>
          </a:p>
          <a:p>
            <a:pPr marR="0" lvl="0" algn="l" defTabSz="914400" rtl="0" eaLnBrk="1" fontAlgn="auto" latinLnBrk="0" hangingPunct="1">
              <a:lnSpc>
                <a:spcPct val="100000"/>
              </a:lnSpc>
              <a:spcBef>
                <a:spcPts val="0"/>
              </a:spcBef>
              <a:spcAft>
                <a:spcPts val="1800"/>
              </a:spcAft>
              <a:buClrTx/>
              <a:buSzTx/>
              <a:tabLst/>
              <a:defRPr/>
            </a:pPr>
            <a:r>
              <a:rPr lang="en-US" sz="26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     Select all that apply</a:t>
            </a:r>
            <a:endParaRPr lang="fr-FR" sz="26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a</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Confirm cholera </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b</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Rule out cholera </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dirty="0">
                <a:solidFill>
                  <a:prstClr val="black"/>
                </a:solidFill>
                <a:latin typeface="Atkinson Hyperlegible" panose="020B0604020202020204" charset="0"/>
              </a:rPr>
              <a:t>c</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Screen samples for laboratory confirmation</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11" name="Slide Number Placeholder 10">
            <a:extLst>
              <a:ext uri="{FF2B5EF4-FFF2-40B4-BE49-F238E27FC236}">
                <a16:creationId xmlns:a16="http://schemas.microsoft.com/office/drawing/2014/main" id="{31B89307-3D86-C54B-0D34-E0A244BAEC23}"/>
              </a:ext>
            </a:extLst>
          </p:cNvPr>
          <p:cNvSpPr>
            <a:spLocks noGrp="1"/>
          </p:cNvSpPr>
          <p:nvPr>
            <p:ph type="sldNum" sz="quarter" idx="12"/>
          </p:nvPr>
        </p:nvSpPr>
        <p:spPr>
          <a:xfrm>
            <a:off x="15522103" y="9611009"/>
            <a:ext cx="2133600" cy="365125"/>
          </a:xfrm>
        </p:spPr>
        <p:txBody>
          <a:bodyPr/>
          <a:lstStyle/>
          <a:p>
            <a:fld id="{B6F15528-21DE-4FAA-801E-634DDDAF4B2B}" type="slidenum">
              <a:rPr lang="en-US" smtClean="0"/>
              <a:pPr/>
              <a:t>42</a:t>
            </a:fld>
            <a:endParaRPr lang="en-US" dirty="0"/>
          </a:p>
        </p:txBody>
      </p:sp>
    </p:spTree>
    <p:extLst>
      <p:ext uri="{BB962C8B-B14F-4D97-AF65-F5344CB8AC3E}">
        <p14:creationId xmlns:p14="http://schemas.microsoft.com/office/powerpoint/2010/main" val="1406677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0"/>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79403" y="59465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3 – A</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nswers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2" name="Picture 1">
            <a:extLst>
              <a:ext uri="{FF2B5EF4-FFF2-40B4-BE49-F238E27FC236}">
                <a16:creationId xmlns:a16="http://schemas.microsoft.com/office/drawing/2014/main" id="{C3103BA0-C207-1689-FD66-D1EDC7F5F58D}"/>
              </a:ext>
            </a:extLst>
          </p:cNvPr>
          <p:cNvPicPr>
            <a:picLocks noChangeAspect="1"/>
          </p:cNvPicPr>
          <p:nvPr/>
        </p:nvPicPr>
        <p:blipFill>
          <a:blip r:embed="rId3"/>
          <a:stretch>
            <a:fillRect/>
          </a:stretch>
        </p:blipFill>
        <p:spPr>
          <a:xfrm>
            <a:off x="152400" y="3555156"/>
            <a:ext cx="5276850" cy="4562475"/>
          </a:xfrm>
          <a:prstGeom prst="rect">
            <a:avLst/>
          </a:prstGeom>
        </p:spPr>
      </p:pic>
      <p:sp>
        <p:nvSpPr>
          <p:cNvPr id="9" name="TextBox 8">
            <a:extLst>
              <a:ext uri="{FF2B5EF4-FFF2-40B4-BE49-F238E27FC236}">
                <a16:creationId xmlns:a16="http://schemas.microsoft.com/office/drawing/2014/main" id="{5558D511-E446-5212-76EA-D3EC0B633A3C}"/>
              </a:ext>
            </a:extLst>
          </p:cNvPr>
          <p:cNvSpPr txBox="1"/>
          <p:nvPr/>
        </p:nvSpPr>
        <p:spPr>
          <a:xfrm>
            <a:off x="5718386" y="3708037"/>
            <a:ext cx="12870025" cy="3123932"/>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Rapid Diagnostic Test (</a:t>
            </a:r>
            <a:r>
              <a:rPr lang="en-US" sz="2600" b="1" dirty="0" err="1">
                <a:solidFill>
                  <a:prstClr val="black"/>
                </a:solidFill>
                <a:latin typeface="Cavolini" panose="03000502040302020204" pitchFamily="66" charset="0"/>
                <a:ea typeface="ADLaM Display" panose="02010000000000000000" pitchFamily="2" charset="0"/>
                <a:cs typeface="Cavolini" panose="03000502040302020204" pitchFamily="66" charset="0"/>
              </a:rPr>
              <a:t>RDTs</a:t>
            </a: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 can be used to:</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dirty="0">
                <a:solidFill>
                  <a:schemeClr val="bg1">
                    <a:lumMod val="65000"/>
                  </a:schemeClr>
                </a:solidFill>
                <a:latin typeface="Atkinson Hyperlegible" panose="020B0604020202020204" charset="0"/>
              </a:rPr>
              <a:t>a</a:t>
            </a:r>
            <a:r>
              <a:rPr kumimoji="0" lang="en-US" sz="2600" b="0" i="0" u="none" strike="noStrike" kern="1200" cap="none" spc="0" normalizeH="0" baseline="0" noProof="0" dirty="0">
                <a:ln>
                  <a:noFill/>
                </a:ln>
                <a:solidFill>
                  <a:schemeClr val="bg1">
                    <a:lumMod val="65000"/>
                  </a:schemeClr>
                </a:solidFill>
                <a:effectLst/>
                <a:uLnTx/>
                <a:uFillTx/>
                <a:latin typeface="Atkinson Hyperlegible" panose="020B0604020202020204" charset="0"/>
                <a:ea typeface="+mn-ea"/>
                <a:cs typeface="+mn-cs"/>
              </a:rPr>
              <a:t>) Confirm cholera </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dirty="0">
                <a:solidFill>
                  <a:srgbClr val="209D94"/>
                </a:solidFill>
                <a:latin typeface="Atkinson Hyperlegible Bold" panose="020B0604020202020204" charset="0"/>
              </a:rPr>
              <a:t>b</a:t>
            </a:r>
            <a:r>
              <a:rPr kumimoji="0" lang="en-US" sz="2600" b="0" i="0" u="none" strike="noStrike" kern="1200" cap="none" spc="0" normalizeH="0" baseline="0" noProof="0" dirty="0">
                <a:ln>
                  <a:noFill/>
                </a:ln>
                <a:solidFill>
                  <a:srgbClr val="209D94"/>
                </a:solidFill>
                <a:effectLst/>
                <a:uLnTx/>
                <a:uFillTx/>
                <a:latin typeface="Atkinson Hyperlegible Bold" panose="020B0604020202020204" charset="0"/>
              </a:rPr>
              <a:t>) Rule out cholera </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dirty="0">
                <a:solidFill>
                  <a:srgbClr val="209D94"/>
                </a:solidFill>
                <a:latin typeface="Atkinson Hyperlegible Bold" panose="020B0604020202020204" charset="0"/>
              </a:rPr>
              <a:t>c</a:t>
            </a:r>
            <a:r>
              <a:rPr kumimoji="0" lang="fr-FR" sz="2600" b="0" i="0" u="none" strike="noStrike" kern="1200" cap="none" spc="0" normalizeH="0" baseline="0" noProof="0" dirty="0">
                <a:ln>
                  <a:noFill/>
                </a:ln>
                <a:solidFill>
                  <a:srgbClr val="209D94"/>
                </a:solidFill>
                <a:effectLst/>
                <a:uLnTx/>
                <a:uFillTx/>
                <a:latin typeface="Atkinson Hyperlegible Bold" panose="020B0604020202020204" charset="0"/>
              </a:rPr>
              <a:t>) </a:t>
            </a:r>
            <a:r>
              <a:rPr kumimoji="0" lang="en-US" sz="2600" b="0" i="0" u="none" strike="noStrike" kern="1200" cap="none" spc="0" normalizeH="0" baseline="0" noProof="0" dirty="0">
                <a:ln>
                  <a:noFill/>
                </a:ln>
                <a:solidFill>
                  <a:srgbClr val="209D94"/>
                </a:solidFill>
                <a:effectLst/>
                <a:uLnTx/>
                <a:uFillTx/>
                <a:latin typeface="Atkinson Hyperlegible Bold" panose="020B0604020202020204" charset="0"/>
              </a:rPr>
              <a:t>Screen samples for laboratory confirmation</a:t>
            </a:r>
            <a:endParaRPr kumimoji="0" lang="fr-FR" sz="2600" b="0" i="0" u="none" strike="noStrike" kern="1200" cap="none" spc="0" normalizeH="0" baseline="0" noProof="0" dirty="0">
              <a:ln>
                <a:noFill/>
              </a:ln>
              <a:solidFill>
                <a:srgbClr val="209D94"/>
              </a:solidFill>
              <a:effectLst/>
              <a:uLnTx/>
              <a:uFillTx/>
              <a:latin typeface="Atkinson Hyperlegible Bold" panose="020B060402020202020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8" name="Slide Number Placeholder 7">
            <a:extLst>
              <a:ext uri="{FF2B5EF4-FFF2-40B4-BE49-F238E27FC236}">
                <a16:creationId xmlns:a16="http://schemas.microsoft.com/office/drawing/2014/main" id="{FA7B31EF-F8EC-C604-6649-B4A6F2BF4934}"/>
              </a:ext>
            </a:extLst>
          </p:cNvPr>
          <p:cNvSpPr>
            <a:spLocks noGrp="1"/>
          </p:cNvSpPr>
          <p:nvPr>
            <p:ph type="sldNum" sz="quarter" idx="12"/>
          </p:nvPr>
        </p:nvSpPr>
        <p:spPr>
          <a:xfrm>
            <a:off x="15405370" y="9540525"/>
            <a:ext cx="2133600" cy="365125"/>
          </a:xfrm>
        </p:spPr>
        <p:txBody>
          <a:bodyPr/>
          <a:lstStyle/>
          <a:p>
            <a:fld id="{B6F15528-21DE-4FAA-801E-634DDDAF4B2B}" type="slidenum">
              <a:rPr lang="en-US" smtClean="0"/>
              <a:pPr/>
              <a:t>43</a:t>
            </a:fld>
            <a:endParaRPr lang="en-US" dirty="0"/>
          </a:p>
        </p:txBody>
      </p:sp>
    </p:spTree>
    <p:extLst>
      <p:ext uri="{BB962C8B-B14F-4D97-AF65-F5344CB8AC3E}">
        <p14:creationId xmlns:p14="http://schemas.microsoft.com/office/powerpoint/2010/main" val="13167539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587327"/>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969714" y="53707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4</a:t>
            </a:r>
          </a:p>
        </p:txBody>
      </p:sp>
      <p:pic>
        <p:nvPicPr>
          <p:cNvPr id="7" name="Picture 6">
            <a:extLst>
              <a:ext uri="{FF2B5EF4-FFF2-40B4-BE49-F238E27FC236}">
                <a16:creationId xmlns:a16="http://schemas.microsoft.com/office/drawing/2014/main" id="{7B1AB2C2-B685-62B3-BB84-E6138F4A6094}"/>
              </a:ext>
            </a:extLst>
          </p:cNvPr>
          <p:cNvPicPr>
            <a:picLocks noChangeAspect="1"/>
          </p:cNvPicPr>
          <p:nvPr/>
        </p:nvPicPr>
        <p:blipFill>
          <a:blip r:embed="rId3"/>
          <a:stretch>
            <a:fillRect/>
          </a:stretch>
        </p:blipFill>
        <p:spPr>
          <a:xfrm>
            <a:off x="172029" y="3140390"/>
            <a:ext cx="4610100" cy="4524375"/>
          </a:xfrm>
          <a:prstGeom prst="rect">
            <a:avLst/>
          </a:prstGeom>
        </p:spPr>
      </p:pic>
      <p:sp>
        <p:nvSpPr>
          <p:cNvPr id="11" name="TextBox 10">
            <a:extLst>
              <a:ext uri="{FF2B5EF4-FFF2-40B4-BE49-F238E27FC236}">
                <a16:creationId xmlns:a16="http://schemas.microsoft.com/office/drawing/2014/main" id="{95CDFFA1-F366-5BEA-F41D-C4784881ADDB}"/>
              </a:ext>
            </a:extLst>
          </p:cNvPr>
          <p:cNvSpPr txBox="1"/>
          <p:nvPr/>
        </p:nvSpPr>
        <p:spPr>
          <a:xfrm>
            <a:off x="5078306" y="3140390"/>
            <a:ext cx="12870025" cy="4801314"/>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600"/>
              </a:spcAft>
              <a:buClrTx/>
              <a:buSzTx/>
              <a:buFontTx/>
              <a:buBlip>
                <a:blip r:embed="rId4"/>
              </a:buBlip>
              <a:tabLst/>
              <a:defRPr/>
            </a:pP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The surveillance unit level corresponds to:</a:t>
            </a:r>
          </a:p>
          <a:p>
            <a:pPr marR="0" lvl="0" algn="l" defTabSz="914400" rtl="0" eaLnBrk="1" fontAlgn="auto" latinLnBrk="0" hangingPunct="1">
              <a:lnSpc>
                <a:spcPct val="100000"/>
              </a:lnSpc>
              <a:spcBef>
                <a:spcPts val="0"/>
              </a:spcBef>
              <a:spcAft>
                <a:spcPts val="1800"/>
              </a:spcAft>
              <a:buClrTx/>
              <a:buSzTx/>
              <a:tabLst/>
              <a:defRPr/>
            </a:pPr>
            <a:r>
              <a:rPr lang="en-US" sz="26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     Select all that apply</a:t>
            </a:r>
            <a:endParaRPr lang="fr-FR" sz="26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a</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The spatial level at which the cholera situation is monitored to determine applicable surveillance objectives and strategies</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dirty="0">
                <a:solidFill>
                  <a:prstClr val="black"/>
                </a:solidFill>
                <a:latin typeface="Atkinson Hyperlegible" panose="020B0604020202020204" charset="0"/>
              </a:rPr>
              <a:t>b</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The supervisory level at which the implementation of cholera surveillance is coordinated and monitored </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dirty="0">
                <a:solidFill>
                  <a:prstClr val="black"/>
                </a:solidFill>
                <a:latin typeface="Atkinson Hyperlegible" panose="020B0604020202020204" charset="0"/>
              </a:rPr>
              <a:t>c</a:t>
            </a:r>
            <a:r>
              <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 </a:t>
            </a:r>
            <a:r>
              <a:rPr kumimoji="0" lang="en-US"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rPr>
              <a:t>The operational level at which cholera prevention and control measures are implemented</a:t>
            </a: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10" name="Slide Number Placeholder 9">
            <a:extLst>
              <a:ext uri="{FF2B5EF4-FFF2-40B4-BE49-F238E27FC236}">
                <a16:creationId xmlns:a16="http://schemas.microsoft.com/office/drawing/2014/main" id="{0352DCC2-603A-6FEA-BD7D-E1FE4B7AC472}"/>
              </a:ext>
            </a:extLst>
          </p:cNvPr>
          <p:cNvSpPr>
            <a:spLocks noGrp="1"/>
          </p:cNvSpPr>
          <p:nvPr>
            <p:ph type="sldNum" sz="quarter" idx="12"/>
          </p:nvPr>
        </p:nvSpPr>
        <p:spPr>
          <a:xfrm>
            <a:off x="15424825" y="9575519"/>
            <a:ext cx="2133600" cy="365125"/>
          </a:xfrm>
        </p:spPr>
        <p:txBody>
          <a:bodyPr/>
          <a:lstStyle/>
          <a:p>
            <a:fld id="{B6F15528-21DE-4FAA-801E-634DDDAF4B2B}" type="slidenum">
              <a:rPr lang="en-US" smtClean="0"/>
              <a:pPr/>
              <a:t>44</a:t>
            </a:fld>
            <a:endParaRPr lang="en-US" dirty="0"/>
          </a:p>
        </p:txBody>
      </p:sp>
    </p:spTree>
    <p:extLst>
      <p:ext uri="{BB962C8B-B14F-4D97-AF65-F5344CB8AC3E}">
        <p14:creationId xmlns:p14="http://schemas.microsoft.com/office/powerpoint/2010/main" val="4185920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a:extLst>
              <a:ext uri="{FF2B5EF4-FFF2-40B4-BE49-F238E27FC236}">
                <a16:creationId xmlns:a16="http://schemas.microsoft.com/office/drawing/2014/main" id="{61F2621A-5F19-64F2-827B-418D3FAC6B15}"/>
              </a:ext>
            </a:extLst>
          </p:cNvPr>
          <p:cNvGrpSpPr/>
          <p:nvPr/>
        </p:nvGrpSpPr>
        <p:grpSpPr>
          <a:xfrm>
            <a:off x="-735577" y="-1622931"/>
            <a:ext cx="9879577" cy="3093902"/>
            <a:chOff x="0" y="0"/>
            <a:chExt cx="856633" cy="230048"/>
          </a:xfrm>
          <a:scene3d>
            <a:camera prst="orthographicFront">
              <a:rot lat="0" lon="0" rev="0"/>
            </a:camera>
            <a:lightRig rig="balanced" dir="t">
              <a:rot lat="0" lon="0" rev="8700000"/>
            </a:lightRig>
          </a:scene3d>
        </p:grpSpPr>
        <p:sp>
          <p:nvSpPr>
            <p:cNvPr id="5" name="Freeform 5">
              <a:extLst>
                <a:ext uri="{FF2B5EF4-FFF2-40B4-BE49-F238E27FC236}">
                  <a16:creationId xmlns:a16="http://schemas.microsoft.com/office/drawing/2014/main" id="{FBD5CD38-88D2-C905-E295-0EAE9CDEA19B}"/>
                </a:ext>
              </a:extLst>
            </p:cNvPr>
            <p:cNvSpPr/>
            <p:nvPr/>
          </p:nvSpPr>
          <p:spPr>
            <a:xfrm>
              <a:off x="0" y="0"/>
              <a:ext cx="856633" cy="230048"/>
            </a:xfrm>
            <a:custGeom>
              <a:avLst/>
              <a:gdLst/>
              <a:ahLst/>
              <a:cxnLst/>
              <a:rect l="l" t="t" r="r" b="b"/>
              <a:pathLst>
                <a:path w="856633" h="230048">
                  <a:moveTo>
                    <a:pt x="34329" y="0"/>
                  </a:moveTo>
                  <a:lnTo>
                    <a:pt x="822304" y="0"/>
                  </a:lnTo>
                  <a:cubicBezTo>
                    <a:pt x="841264" y="0"/>
                    <a:pt x="856633" y="15370"/>
                    <a:pt x="856633" y="34329"/>
                  </a:cubicBezTo>
                  <a:lnTo>
                    <a:pt x="856633" y="195719"/>
                  </a:lnTo>
                  <a:cubicBezTo>
                    <a:pt x="856633" y="204823"/>
                    <a:pt x="853016" y="213555"/>
                    <a:pt x="846578" y="219993"/>
                  </a:cubicBezTo>
                  <a:cubicBezTo>
                    <a:pt x="840140" y="226431"/>
                    <a:pt x="831409" y="230048"/>
                    <a:pt x="822304" y="230048"/>
                  </a:cubicBezTo>
                  <a:lnTo>
                    <a:pt x="34329" y="230048"/>
                  </a:lnTo>
                  <a:cubicBezTo>
                    <a:pt x="25225" y="230048"/>
                    <a:pt x="16493" y="226431"/>
                    <a:pt x="10055" y="219993"/>
                  </a:cubicBezTo>
                  <a:cubicBezTo>
                    <a:pt x="3617" y="213555"/>
                    <a:pt x="0" y="204823"/>
                    <a:pt x="0" y="195719"/>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0641434-3A10-FBAF-8934-4BE35423B9D8}"/>
                </a:ext>
              </a:extLst>
            </p:cNvPr>
            <p:cNvSpPr txBox="1"/>
            <p:nvPr/>
          </p:nvSpPr>
          <p:spPr>
            <a:xfrm>
              <a:off x="0" y="-47625"/>
              <a:ext cx="856633" cy="277673"/>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7">
            <a:extLst>
              <a:ext uri="{FF2B5EF4-FFF2-40B4-BE49-F238E27FC236}">
                <a16:creationId xmlns:a16="http://schemas.microsoft.com/office/drawing/2014/main" id="{1CEEB0E8-C7DF-75FF-99BC-E4DAC189B9B5}"/>
              </a:ext>
            </a:extLst>
          </p:cNvPr>
          <p:cNvSpPr txBox="1"/>
          <p:nvPr/>
        </p:nvSpPr>
        <p:spPr>
          <a:xfrm>
            <a:off x="883732" y="534269"/>
            <a:ext cx="8552464" cy="563616"/>
          </a:xfrm>
          <a:prstGeom prst="rect">
            <a:avLst/>
          </a:prstGeom>
        </p:spPr>
        <p:txBody>
          <a:bodyPr lIns="0" tIns="0" rIns="0" bIns="0" rtlCol="0" anchor="t">
            <a:spAutoFit/>
          </a:bodyPr>
          <a:lstStyle/>
          <a:p>
            <a:pPr marL="0" marR="0" lvl="0" indent="0" algn="l" defTabSz="914400" rtl="0" eaLnBrk="1" fontAlgn="auto" latinLnBrk="0" hangingPunct="1">
              <a:lnSpc>
                <a:spcPts val="4067"/>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Question 4 – A</a:t>
            </a:r>
            <a:r>
              <a:rPr kumimoji="0" lang="en-US" sz="4400" b="1" i="0" u="none" strike="noStrike" kern="1200" cap="none" spc="0" normalizeH="0" baseline="0" noProof="0" dirty="0" err="1">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nswers</a:t>
            </a:r>
            <a:endPar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endParaRPr>
          </a:p>
        </p:txBody>
      </p:sp>
      <p:pic>
        <p:nvPicPr>
          <p:cNvPr id="2" name="Picture 1">
            <a:extLst>
              <a:ext uri="{FF2B5EF4-FFF2-40B4-BE49-F238E27FC236}">
                <a16:creationId xmlns:a16="http://schemas.microsoft.com/office/drawing/2014/main" id="{10418308-036E-F7AE-33E9-8533ED4132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078" y="3555157"/>
            <a:ext cx="4815886" cy="4163916"/>
          </a:xfrm>
          <a:prstGeom prst="rect">
            <a:avLst/>
          </a:prstGeom>
        </p:spPr>
      </p:pic>
      <p:sp>
        <p:nvSpPr>
          <p:cNvPr id="8" name="TextBox 7">
            <a:extLst>
              <a:ext uri="{FF2B5EF4-FFF2-40B4-BE49-F238E27FC236}">
                <a16:creationId xmlns:a16="http://schemas.microsoft.com/office/drawing/2014/main" id="{FE053A3C-7166-8D64-56D6-EFBC6AC93FA1}"/>
              </a:ext>
            </a:extLst>
          </p:cNvPr>
          <p:cNvSpPr txBox="1"/>
          <p:nvPr/>
        </p:nvSpPr>
        <p:spPr>
          <a:xfrm>
            <a:off x="5078306" y="3140390"/>
            <a:ext cx="12870025" cy="4324261"/>
          </a:xfrm>
          <a:prstGeom prst="rect">
            <a:avLst/>
          </a:prstGeom>
          <a:noFill/>
        </p:spPr>
        <p:txBody>
          <a:bodyPr wrap="square" rtlCol="0">
            <a:spAutoFit/>
          </a:bodyP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fr-FR" sz="26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a:p>
            <a:pPr marL="457200" marR="0" lvl="0" indent="-457200" algn="l" defTabSz="914400" rtl="0" eaLnBrk="1" fontAlgn="auto" latinLnBrk="0" hangingPunct="1">
              <a:lnSpc>
                <a:spcPct val="100000"/>
              </a:lnSpc>
              <a:spcBef>
                <a:spcPts val="0"/>
              </a:spcBef>
              <a:spcAft>
                <a:spcPts val="1800"/>
              </a:spcAft>
              <a:buClrTx/>
              <a:buSzTx/>
              <a:buFontTx/>
              <a:buBlip>
                <a:blip r:embed="rId4"/>
              </a:buBlip>
              <a:tabLst/>
              <a:defRPr/>
            </a:pPr>
            <a:r>
              <a:rPr lang="en-US" sz="2600" b="1" dirty="0">
                <a:solidFill>
                  <a:prstClr val="black"/>
                </a:solidFill>
                <a:latin typeface="Cavolini" panose="03000502040302020204" pitchFamily="66" charset="0"/>
                <a:ea typeface="ADLaM Display" panose="02010000000000000000" pitchFamily="2" charset="0"/>
                <a:cs typeface="Cavolini" panose="03000502040302020204" pitchFamily="66" charset="0"/>
              </a:rPr>
              <a:t>The surveillance unit level corresponds to:</a:t>
            </a:r>
            <a:r>
              <a:rPr lang="en-US" sz="26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rPr>
              <a:t>  </a:t>
            </a:r>
            <a:endParaRPr lang="fr-FR" sz="2600" dirty="0">
              <a:solidFill>
                <a:srgbClr val="4DB1A9"/>
              </a:solidFill>
              <a:latin typeface="ADLaM Display" panose="02010000000000000000" pitchFamily="2" charset="0"/>
              <a:ea typeface="ADLaM Display" panose="02010000000000000000" pitchFamily="2" charset="0"/>
              <a:cs typeface="ADLaM Display" panose="02010000000000000000" pitchFamily="2" charset="0"/>
            </a:endParaRP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dirty="0">
                <a:solidFill>
                  <a:srgbClr val="209D94"/>
                </a:solidFill>
                <a:latin typeface="Atkinson Hyperlegible Bold" panose="020B0604020202020204" charset="0"/>
              </a:rPr>
              <a:t>a</a:t>
            </a:r>
            <a:r>
              <a:rPr kumimoji="0" lang="en-US" sz="2600" b="0" i="0" u="none" strike="noStrike" kern="1200" cap="none" spc="0" normalizeH="0" baseline="0" noProof="0" dirty="0">
                <a:ln>
                  <a:noFill/>
                </a:ln>
                <a:solidFill>
                  <a:srgbClr val="209D94"/>
                </a:solidFill>
                <a:effectLst/>
                <a:uLnTx/>
                <a:uFillTx/>
                <a:latin typeface="Atkinson Hyperlegible Bold" panose="020B0604020202020204" charset="0"/>
              </a:rPr>
              <a:t>) </a:t>
            </a:r>
            <a:r>
              <a:rPr lang="en-US" sz="2600" kern="100" dirty="0">
                <a:solidFill>
                  <a:srgbClr val="209D94"/>
                </a:solidFill>
                <a:latin typeface="Arial Rounded MT Bold" panose="020F0704030504030204" pitchFamily="34" charset="0"/>
                <a:cs typeface="Arial" panose="020B0604020202020204" pitchFamily="34" charset="0"/>
              </a:rPr>
              <a:t>The spatial level at which the cholera situation is monitored to determine applicable surveillance objectives and strategies</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en-US" sz="2600" kern="100" dirty="0">
                <a:solidFill>
                  <a:srgbClr val="209D94"/>
                </a:solidFill>
                <a:latin typeface="Arial Rounded MT Bold" panose="020F0704030504030204" pitchFamily="34" charset="0"/>
                <a:cs typeface="Arial" panose="020B0604020202020204" pitchFamily="34" charset="0"/>
              </a:rPr>
              <a:t>b) The supervisory level at which the implementation of cholera surveillance is coordinated and monitored </a:t>
            </a:r>
          </a:p>
          <a:p>
            <a:pPr marL="914400" marR="0" lvl="2" indent="0" algn="l" defTabSz="914400" rtl="0" eaLnBrk="1" fontAlgn="auto" latinLnBrk="0" hangingPunct="1">
              <a:lnSpc>
                <a:spcPct val="100000"/>
              </a:lnSpc>
              <a:spcBef>
                <a:spcPts val="0"/>
              </a:spcBef>
              <a:spcAft>
                <a:spcPts val="1200"/>
              </a:spcAft>
              <a:buClrTx/>
              <a:buSzTx/>
              <a:buFontTx/>
              <a:buNone/>
              <a:tabLst/>
              <a:defRPr/>
            </a:pPr>
            <a:r>
              <a:rPr lang="fr-FR" sz="2600" kern="100" dirty="0">
                <a:solidFill>
                  <a:srgbClr val="209D94"/>
                </a:solidFill>
                <a:latin typeface="Arial Rounded MT Bold" panose="020F0704030504030204" pitchFamily="34" charset="0"/>
                <a:cs typeface="Arial" panose="020B0604020202020204" pitchFamily="34" charset="0"/>
              </a:rPr>
              <a:t>c) </a:t>
            </a:r>
            <a:r>
              <a:rPr lang="en-US" sz="2600" kern="100" dirty="0">
                <a:solidFill>
                  <a:srgbClr val="209D94"/>
                </a:solidFill>
                <a:latin typeface="Arial Rounded MT Bold" panose="020F0704030504030204" pitchFamily="34" charset="0"/>
                <a:cs typeface="Arial" panose="020B0604020202020204" pitchFamily="34" charset="0"/>
              </a:rPr>
              <a:t>The operational level at which cholera prevention and control measures are implemented</a:t>
            </a:r>
            <a:endParaRPr lang="fr-FR" sz="2600" kern="100" dirty="0">
              <a:solidFill>
                <a:srgbClr val="209D94"/>
              </a:solidFill>
              <a:latin typeface="Arial Rounded MT Bold" panose="020F07040305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fr-FR" sz="2200" b="0" i="0" u="none" strike="noStrike" kern="1200" cap="none" spc="0" normalizeH="0" baseline="0" noProof="0" dirty="0">
              <a:ln>
                <a:noFill/>
              </a:ln>
              <a:solidFill>
                <a:prstClr val="black"/>
              </a:solidFill>
              <a:effectLst/>
              <a:uLnTx/>
              <a:uFillTx/>
              <a:latin typeface="Atkinson Hyperlegible" panose="020B0604020202020204" charset="0"/>
              <a:ea typeface="+mn-ea"/>
              <a:cs typeface="+mn-cs"/>
            </a:endParaRPr>
          </a:p>
        </p:txBody>
      </p:sp>
      <p:sp>
        <p:nvSpPr>
          <p:cNvPr id="9" name="Slide Number Placeholder 8">
            <a:extLst>
              <a:ext uri="{FF2B5EF4-FFF2-40B4-BE49-F238E27FC236}">
                <a16:creationId xmlns:a16="http://schemas.microsoft.com/office/drawing/2014/main" id="{DB5C43A3-F7EC-B329-8DC3-ED21D7EF0087}"/>
              </a:ext>
            </a:extLst>
          </p:cNvPr>
          <p:cNvSpPr>
            <a:spLocks noGrp="1"/>
          </p:cNvSpPr>
          <p:nvPr>
            <p:ph type="sldNum" sz="quarter" idx="12"/>
          </p:nvPr>
        </p:nvSpPr>
        <p:spPr>
          <a:xfrm>
            <a:off x="15463736" y="9644299"/>
            <a:ext cx="2133600" cy="365125"/>
          </a:xfrm>
        </p:spPr>
        <p:txBody>
          <a:bodyPr/>
          <a:lstStyle/>
          <a:p>
            <a:fld id="{B6F15528-21DE-4FAA-801E-634DDDAF4B2B}" type="slidenum">
              <a:rPr lang="en-US" smtClean="0"/>
              <a:pPr/>
              <a:t>45</a:t>
            </a:fld>
            <a:endParaRPr lang="en-US" dirty="0"/>
          </a:p>
        </p:txBody>
      </p:sp>
    </p:spTree>
    <p:extLst>
      <p:ext uri="{BB962C8B-B14F-4D97-AF65-F5344CB8AC3E}">
        <p14:creationId xmlns:p14="http://schemas.microsoft.com/office/powerpoint/2010/main" val="36743709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8B363F-519D-18F9-68CA-17266397C8DE}"/>
              </a:ext>
            </a:extLst>
          </p:cNvPr>
          <p:cNvPicPr>
            <a:picLocks noChangeAspect="1"/>
          </p:cNvPicPr>
          <p:nvPr/>
        </p:nvPicPr>
        <p:blipFill>
          <a:blip r:embed="rId3"/>
          <a:stretch>
            <a:fillRect/>
          </a:stretch>
        </p:blipFill>
        <p:spPr>
          <a:xfrm>
            <a:off x="5543412" y="1634512"/>
            <a:ext cx="7201176" cy="7017976"/>
          </a:xfrm>
          <a:prstGeom prst="rect">
            <a:avLst/>
          </a:prstGeom>
        </p:spPr>
      </p:pic>
      <p:sp>
        <p:nvSpPr>
          <p:cNvPr id="4" name="Slide Number Placeholder 3">
            <a:extLst>
              <a:ext uri="{FF2B5EF4-FFF2-40B4-BE49-F238E27FC236}">
                <a16:creationId xmlns:a16="http://schemas.microsoft.com/office/drawing/2014/main" id="{105B2EE8-0A79-F983-D474-3EB12CEE4FFC}"/>
              </a:ext>
            </a:extLst>
          </p:cNvPr>
          <p:cNvSpPr>
            <a:spLocks noGrp="1"/>
          </p:cNvSpPr>
          <p:nvPr>
            <p:ph type="sldNum" sz="quarter" idx="12"/>
          </p:nvPr>
        </p:nvSpPr>
        <p:spPr>
          <a:xfrm>
            <a:off x="13460649" y="9515072"/>
            <a:ext cx="4114800" cy="547688"/>
          </a:xfrm>
        </p:spPr>
        <p:txBody>
          <a:bodyPr/>
          <a:lstStyle/>
          <a:p>
            <a:fld id="{64BE81A3-ADE1-4B8A-B1A6-4A8F0AD1777A}" type="slidenum">
              <a:rPr lang="en-GB" sz="1200" smtClean="0">
                <a:latin typeface="Calibri" panose="020F0502020204030204" pitchFamily="34" charset="0"/>
                <a:cs typeface="Calibri" panose="020F0502020204030204" pitchFamily="34" charset="0"/>
              </a:rPr>
              <a:t>46</a:t>
            </a:fld>
            <a:endParaRPr lang="en-GB"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9894684"/>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D88DC08-1BC1-8752-0E5E-EB39543856EB}"/>
              </a:ext>
            </a:extLst>
          </p:cNvPr>
          <p:cNvSpPr/>
          <p:nvPr/>
        </p:nvSpPr>
        <p:spPr>
          <a:xfrm>
            <a:off x="-624840" y="-438563"/>
            <a:ext cx="9740821" cy="2045015"/>
          </a:xfrm>
          <a:prstGeom prst="roundRect">
            <a:avLst/>
          </a:prstGeom>
          <a:solidFill>
            <a:srgbClr val="4DB1A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defRPr/>
            </a:pPr>
            <a:endParaRPr lang="en-US">
              <a:solidFill>
                <a:prstClr val="white"/>
              </a:solidFill>
              <a:latin typeface="Calibri"/>
            </a:endParaRPr>
          </a:p>
        </p:txBody>
      </p:sp>
      <p:sp>
        <p:nvSpPr>
          <p:cNvPr id="3" name="TextBox 10">
            <a:extLst>
              <a:ext uri="{FF2B5EF4-FFF2-40B4-BE49-F238E27FC236}">
                <a16:creationId xmlns:a16="http://schemas.microsoft.com/office/drawing/2014/main" id="{E964470A-6613-002E-EBAF-4E3B8CC7D6AA}"/>
              </a:ext>
            </a:extLst>
          </p:cNvPr>
          <p:cNvSpPr txBox="1"/>
          <p:nvPr/>
        </p:nvSpPr>
        <p:spPr>
          <a:xfrm>
            <a:off x="728003" y="662702"/>
            <a:ext cx="15377160" cy="549638"/>
          </a:xfrm>
          <a:prstGeom prst="rect">
            <a:avLst/>
          </a:prstGeom>
        </p:spPr>
        <p:txBody>
          <a:bodyPr wrap="square" lIns="0" tIns="0" rIns="0" bIns="0" rtlCol="0" anchor="t">
            <a:spAutoFit/>
          </a:bodyPr>
          <a:lstStyle/>
          <a:p>
            <a:pPr defTabSz="914445">
              <a:lnSpc>
                <a:spcPts val="4067"/>
              </a:lnSpc>
              <a:defRPr/>
            </a:pPr>
            <a:r>
              <a:rPr lang="en-US" sz="4400" b="1" dirty="0">
                <a:solidFill>
                  <a:srgbClr val="FFFFFF"/>
                </a:solidFill>
                <a:latin typeface="Cavolini" panose="03000502040302020204" pitchFamily="66" charset="0"/>
                <a:ea typeface="Atkinson Hyperlegible Bold"/>
                <a:cs typeface="Cavolini" panose="03000502040302020204" pitchFamily="66" charset="0"/>
                <a:sym typeface="Atkinson Hyperlegible Bold"/>
              </a:rPr>
              <a:t>Core functions</a:t>
            </a:r>
          </a:p>
        </p:txBody>
      </p:sp>
      <p:grpSp>
        <p:nvGrpSpPr>
          <p:cNvPr id="14" name="Group 13">
            <a:extLst>
              <a:ext uri="{FF2B5EF4-FFF2-40B4-BE49-F238E27FC236}">
                <a16:creationId xmlns:a16="http://schemas.microsoft.com/office/drawing/2014/main" id="{629ADE9B-3B04-14EA-C949-54ADEB1FC9D0}"/>
              </a:ext>
            </a:extLst>
          </p:cNvPr>
          <p:cNvGrpSpPr/>
          <p:nvPr/>
        </p:nvGrpSpPr>
        <p:grpSpPr>
          <a:xfrm>
            <a:off x="0" y="4750080"/>
            <a:ext cx="3707912" cy="3552918"/>
            <a:chOff x="0" y="4750080"/>
            <a:chExt cx="3707912" cy="3552918"/>
          </a:xfrm>
        </p:grpSpPr>
        <p:pic>
          <p:nvPicPr>
            <p:cNvPr id="25" name="Picture 24">
              <a:extLst>
                <a:ext uri="{FF2B5EF4-FFF2-40B4-BE49-F238E27FC236}">
                  <a16:creationId xmlns:a16="http://schemas.microsoft.com/office/drawing/2014/main" id="{39E90ED8-3248-87B0-0761-A1F6C4E48DB3}"/>
                </a:ext>
              </a:extLst>
            </p:cNvPr>
            <p:cNvPicPr>
              <a:picLocks noChangeAspect="1"/>
            </p:cNvPicPr>
            <p:nvPr/>
          </p:nvPicPr>
          <p:blipFill>
            <a:blip r:embed="rId3"/>
            <a:stretch>
              <a:fillRect/>
            </a:stretch>
          </p:blipFill>
          <p:spPr>
            <a:xfrm>
              <a:off x="0" y="6662959"/>
              <a:ext cx="3707912" cy="1640039"/>
            </a:xfrm>
            <a:prstGeom prst="rect">
              <a:avLst/>
            </a:prstGeom>
          </p:spPr>
        </p:pic>
        <p:sp>
          <p:nvSpPr>
            <p:cNvPr id="7" name="Rectangle 6">
              <a:extLst>
                <a:ext uri="{FF2B5EF4-FFF2-40B4-BE49-F238E27FC236}">
                  <a16:creationId xmlns:a16="http://schemas.microsoft.com/office/drawing/2014/main" id="{205B7EA4-62BB-7AE0-9067-1F4DE68EE5C5}"/>
                </a:ext>
              </a:extLst>
            </p:cNvPr>
            <p:cNvSpPr/>
            <p:nvPr/>
          </p:nvSpPr>
          <p:spPr>
            <a:xfrm>
              <a:off x="97263" y="4750080"/>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en-US" sz="3000" b="1" dirty="0">
                  <a:solidFill>
                    <a:prstClr val="white"/>
                  </a:solidFill>
                  <a:latin typeface="Cavolini" panose="03000502040302020204" pitchFamily="66" charset="0"/>
                  <a:cs typeface="Cavolini" panose="03000502040302020204" pitchFamily="66" charset="0"/>
                </a:rPr>
                <a:t>Oversee </a:t>
              </a:r>
            </a:p>
            <a:p>
              <a:pPr algn="ctr" defTabSz="914445"/>
              <a:r>
                <a:rPr lang="en-US" sz="3000" b="1" dirty="0">
                  <a:solidFill>
                    <a:prstClr val="white"/>
                  </a:solidFill>
                  <a:latin typeface="Cavolini" panose="03000502040302020204" pitchFamily="66" charset="0"/>
                  <a:cs typeface="Cavolini" panose="03000502040302020204" pitchFamily="66" charset="0"/>
                </a:rPr>
                <a:t>reporting </a:t>
              </a:r>
            </a:p>
            <a:p>
              <a:pPr algn="ctr" defTabSz="914445"/>
              <a:r>
                <a:rPr lang="en-US" sz="3000" b="1" dirty="0">
                  <a:solidFill>
                    <a:prstClr val="white"/>
                  </a:solidFill>
                  <a:latin typeface="Cavolini" panose="03000502040302020204" pitchFamily="66" charset="0"/>
                  <a:cs typeface="Cavolini" panose="03000502040302020204" pitchFamily="66" charset="0"/>
                </a:rPr>
                <a:t>and testing</a:t>
              </a:r>
            </a:p>
          </p:txBody>
        </p:sp>
      </p:grpSp>
      <p:grpSp>
        <p:nvGrpSpPr>
          <p:cNvPr id="19" name="Group 18">
            <a:extLst>
              <a:ext uri="{FF2B5EF4-FFF2-40B4-BE49-F238E27FC236}">
                <a16:creationId xmlns:a16="http://schemas.microsoft.com/office/drawing/2014/main" id="{AF66F5CC-45AE-4A65-A17E-FDCBE41B881A}"/>
              </a:ext>
            </a:extLst>
          </p:cNvPr>
          <p:cNvGrpSpPr/>
          <p:nvPr/>
        </p:nvGrpSpPr>
        <p:grpSpPr>
          <a:xfrm>
            <a:off x="3506703" y="4733837"/>
            <a:ext cx="3772895" cy="3703461"/>
            <a:chOff x="3506703" y="4733837"/>
            <a:chExt cx="3772895" cy="3703461"/>
          </a:xfrm>
        </p:grpSpPr>
        <p:pic>
          <p:nvPicPr>
            <p:cNvPr id="9" name="Picture 8">
              <a:extLst>
                <a:ext uri="{FF2B5EF4-FFF2-40B4-BE49-F238E27FC236}">
                  <a16:creationId xmlns:a16="http://schemas.microsoft.com/office/drawing/2014/main" id="{7D1D2855-37B9-6A7C-5896-59520BA46098}"/>
                </a:ext>
              </a:extLst>
            </p:cNvPr>
            <p:cNvPicPr>
              <a:picLocks noChangeAspect="1"/>
            </p:cNvPicPr>
            <p:nvPr/>
          </p:nvPicPr>
          <p:blipFill>
            <a:blip r:embed="rId4"/>
            <a:stretch>
              <a:fillRect/>
            </a:stretch>
          </p:blipFill>
          <p:spPr>
            <a:xfrm>
              <a:off x="3506703" y="6528657"/>
              <a:ext cx="3772895" cy="1908641"/>
            </a:xfrm>
            <a:prstGeom prst="rect">
              <a:avLst/>
            </a:prstGeom>
          </p:spPr>
        </p:pic>
        <p:sp>
          <p:nvSpPr>
            <p:cNvPr id="10" name="Rectangle 9">
              <a:extLst>
                <a:ext uri="{FF2B5EF4-FFF2-40B4-BE49-F238E27FC236}">
                  <a16:creationId xmlns:a16="http://schemas.microsoft.com/office/drawing/2014/main" id="{29C95611-8B26-1967-D092-E5434629D350}"/>
                </a:ext>
              </a:extLst>
            </p:cNvPr>
            <p:cNvSpPr/>
            <p:nvPr/>
          </p:nvSpPr>
          <p:spPr>
            <a:xfrm>
              <a:off x="3713317" y="4733837"/>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en-US" sz="2800" b="1" dirty="0">
                  <a:solidFill>
                    <a:prstClr val="white"/>
                  </a:solidFill>
                  <a:latin typeface="Cavolini" panose="03000502040302020204" pitchFamily="66" charset="0"/>
                  <a:cs typeface="Cavolini" panose="03000502040302020204" pitchFamily="66" charset="0"/>
                </a:rPr>
                <a:t>Transmit, analyze, interpret data</a:t>
              </a:r>
            </a:p>
          </p:txBody>
        </p:sp>
      </p:grpSp>
      <p:grpSp>
        <p:nvGrpSpPr>
          <p:cNvPr id="21" name="Group 20">
            <a:extLst>
              <a:ext uri="{FF2B5EF4-FFF2-40B4-BE49-F238E27FC236}">
                <a16:creationId xmlns:a16="http://schemas.microsoft.com/office/drawing/2014/main" id="{53C4D1ED-FEF8-0744-39B2-24CC810F25A1}"/>
              </a:ext>
            </a:extLst>
          </p:cNvPr>
          <p:cNvGrpSpPr/>
          <p:nvPr/>
        </p:nvGrpSpPr>
        <p:grpSpPr>
          <a:xfrm>
            <a:off x="11056233" y="4758956"/>
            <a:ext cx="3383280" cy="3524119"/>
            <a:chOff x="11056234" y="4713197"/>
            <a:chExt cx="3383280" cy="3524119"/>
          </a:xfrm>
        </p:grpSpPr>
        <p:pic>
          <p:nvPicPr>
            <p:cNvPr id="23" name="Picture 22">
              <a:extLst>
                <a:ext uri="{FF2B5EF4-FFF2-40B4-BE49-F238E27FC236}">
                  <a16:creationId xmlns:a16="http://schemas.microsoft.com/office/drawing/2014/main" id="{F9A1CF3B-BEEC-5BA1-1F28-37C0E3CEC26E}"/>
                </a:ext>
              </a:extLst>
            </p:cNvPr>
            <p:cNvPicPr>
              <a:picLocks noChangeAspect="1"/>
            </p:cNvPicPr>
            <p:nvPr/>
          </p:nvPicPr>
          <p:blipFill>
            <a:blip r:embed="rId5"/>
            <a:stretch>
              <a:fillRect/>
            </a:stretch>
          </p:blipFill>
          <p:spPr>
            <a:xfrm>
              <a:off x="11374530" y="6355080"/>
              <a:ext cx="2667864" cy="1882236"/>
            </a:xfrm>
            <a:prstGeom prst="rect">
              <a:avLst/>
            </a:prstGeom>
          </p:spPr>
        </p:pic>
        <p:sp>
          <p:nvSpPr>
            <p:cNvPr id="13" name="Rectangle 12">
              <a:extLst>
                <a:ext uri="{FF2B5EF4-FFF2-40B4-BE49-F238E27FC236}">
                  <a16:creationId xmlns:a16="http://schemas.microsoft.com/office/drawing/2014/main" id="{60161673-B4C3-DD5B-4EE6-DEC6B8A50813}"/>
                </a:ext>
              </a:extLst>
            </p:cNvPr>
            <p:cNvSpPr/>
            <p:nvPr/>
          </p:nvSpPr>
          <p:spPr>
            <a:xfrm>
              <a:off x="11056234" y="4713197"/>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en-US" sz="3000" b="1" dirty="0">
                  <a:solidFill>
                    <a:prstClr val="white"/>
                  </a:solidFill>
                  <a:latin typeface="Cavolini" panose="03000502040302020204" pitchFamily="66" charset="0"/>
                  <a:cs typeface="Cavolini" panose="03000502040302020204" pitchFamily="66" charset="0"/>
                </a:rPr>
                <a:t>Disseminate outcomes</a:t>
              </a:r>
            </a:p>
          </p:txBody>
        </p:sp>
      </p:grpSp>
      <p:grpSp>
        <p:nvGrpSpPr>
          <p:cNvPr id="22" name="Group 21">
            <a:extLst>
              <a:ext uri="{FF2B5EF4-FFF2-40B4-BE49-F238E27FC236}">
                <a16:creationId xmlns:a16="http://schemas.microsoft.com/office/drawing/2014/main" id="{783F9BCF-0CE7-60D3-E654-950DEF0C53C5}"/>
              </a:ext>
            </a:extLst>
          </p:cNvPr>
          <p:cNvGrpSpPr/>
          <p:nvPr/>
        </p:nvGrpSpPr>
        <p:grpSpPr>
          <a:xfrm>
            <a:off x="14727691" y="4733837"/>
            <a:ext cx="3383280" cy="3660758"/>
            <a:chOff x="14767258" y="4687556"/>
            <a:chExt cx="3383280" cy="3660758"/>
          </a:xfrm>
        </p:grpSpPr>
        <p:pic>
          <p:nvPicPr>
            <p:cNvPr id="15" name="Picture 14">
              <a:extLst>
                <a:ext uri="{FF2B5EF4-FFF2-40B4-BE49-F238E27FC236}">
                  <a16:creationId xmlns:a16="http://schemas.microsoft.com/office/drawing/2014/main" id="{8F08EEE7-BEE3-D480-44B1-29406076532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48118" y="6449129"/>
              <a:ext cx="1943354" cy="1899185"/>
            </a:xfrm>
            <a:prstGeom prst="rect">
              <a:avLst/>
            </a:prstGeom>
          </p:spPr>
        </p:pic>
        <p:sp>
          <p:nvSpPr>
            <p:cNvPr id="18" name="Rectangle 17">
              <a:extLst>
                <a:ext uri="{FF2B5EF4-FFF2-40B4-BE49-F238E27FC236}">
                  <a16:creationId xmlns:a16="http://schemas.microsoft.com/office/drawing/2014/main" id="{39854DA2-9CEC-9813-0C7F-AB2121893D8A}"/>
                </a:ext>
              </a:extLst>
            </p:cNvPr>
            <p:cNvSpPr/>
            <p:nvPr/>
          </p:nvSpPr>
          <p:spPr>
            <a:xfrm>
              <a:off x="14767258" y="4687556"/>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en-US" sz="3000" b="1" dirty="0">
                  <a:solidFill>
                    <a:prstClr val="white"/>
                  </a:solidFill>
                  <a:latin typeface="Cavolini" panose="03000502040302020204" pitchFamily="66" charset="0"/>
                  <a:cs typeface="Cavolini" panose="03000502040302020204" pitchFamily="66" charset="0"/>
                </a:rPr>
                <a:t>Guide prevention and response</a:t>
              </a:r>
            </a:p>
          </p:txBody>
        </p:sp>
      </p:grpSp>
      <p:grpSp>
        <p:nvGrpSpPr>
          <p:cNvPr id="20" name="Group 19">
            <a:extLst>
              <a:ext uri="{FF2B5EF4-FFF2-40B4-BE49-F238E27FC236}">
                <a16:creationId xmlns:a16="http://schemas.microsoft.com/office/drawing/2014/main" id="{021A6BDE-9CB8-80C7-3303-F7115DD713F7}"/>
              </a:ext>
            </a:extLst>
          </p:cNvPr>
          <p:cNvGrpSpPr/>
          <p:nvPr/>
        </p:nvGrpSpPr>
        <p:grpSpPr>
          <a:xfrm>
            <a:off x="7384775" y="4733837"/>
            <a:ext cx="3383280" cy="3918602"/>
            <a:chOff x="7424341" y="4733837"/>
            <a:chExt cx="3383280" cy="3918602"/>
          </a:xfrm>
        </p:grpSpPr>
        <p:sp>
          <p:nvSpPr>
            <p:cNvPr id="4" name="Rectangle 3">
              <a:extLst>
                <a:ext uri="{FF2B5EF4-FFF2-40B4-BE49-F238E27FC236}">
                  <a16:creationId xmlns:a16="http://schemas.microsoft.com/office/drawing/2014/main" id="{436FA00F-3C38-D2D1-A0AC-1EBF894A5908}"/>
                </a:ext>
              </a:extLst>
            </p:cNvPr>
            <p:cNvSpPr/>
            <p:nvPr/>
          </p:nvSpPr>
          <p:spPr>
            <a:xfrm>
              <a:off x="7424341" y="4733837"/>
              <a:ext cx="3383280" cy="1645920"/>
            </a:xfrm>
            <a:prstGeom prst="rect">
              <a:avLst/>
            </a:prstGeom>
            <a:solidFill>
              <a:srgbClr val="4DB1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445"/>
              <a:r>
                <a:rPr lang="en-US" sz="3000" b="1" dirty="0">
                  <a:solidFill>
                    <a:prstClr val="white"/>
                  </a:solidFill>
                  <a:latin typeface="Cavolini" panose="03000502040302020204" pitchFamily="66" charset="0"/>
                  <a:cs typeface="Cavolini" panose="03000502040302020204" pitchFamily="66" charset="0"/>
                </a:rPr>
                <a:t>Investigate</a:t>
              </a:r>
            </a:p>
            <a:p>
              <a:pPr algn="ctr" defTabSz="914445"/>
              <a:r>
                <a:rPr lang="en-US" sz="2000" b="1" dirty="0">
                  <a:solidFill>
                    <a:prstClr val="white"/>
                  </a:solidFill>
                  <a:latin typeface="Cavolini" panose="03000502040302020204" pitchFamily="66" charset="0"/>
                  <a:cs typeface="Cavolini" panose="03000502040302020204" pitchFamily="66" charset="0"/>
                </a:rPr>
                <a:t>(case investigation </a:t>
              </a:r>
            </a:p>
            <a:p>
              <a:pPr algn="ctr" defTabSz="914445"/>
              <a:r>
                <a:rPr lang="en-US" sz="2000" b="1" dirty="0">
                  <a:solidFill>
                    <a:prstClr val="white"/>
                  </a:solidFill>
                  <a:latin typeface="Cavolini" panose="03000502040302020204" pitchFamily="66" charset="0"/>
                  <a:cs typeface="Cavolini" panose="03000502040302020204" pitchFamily="66" charset="0"/>
                </a:rPr>
                <a:t>&amp; field investigation)</a:t>
              </a:r>
            </a:p>
          </p:txBody>
        </p:sp>
        <p:pic>
          <p:nvPicPr>
            <p:cNvPr id="11" name="Picture 10">
              <a:extLst>
                <a:ext uri="{FF2B5EF4-FFF2-40B4-BE49-F238E27FC236}">
                  <a16:creationId xmlns:a16="http://schemas.microsoft.com/office/drawing/2014/main" id="{550AEB9F-8824-27C2-5541-526A6322700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05569" y="6379757"/>
              <a:ext cx="2299955" cy="2272682"/>
            </a:xfrm>
            <a:prstGeom prst="rect">
              <a:avLst/>
            </a:prstGeom>
          </p:spPr>
        </p:pic>
      </p:grpSp>
      <p:grpSp>
        <p:nvGrpSpPr>
          <p:cNvPr id="6" name="Group 3">
            <a:extLst>
              <a:ext uri="{FF2B5EF4-FFF2-40B4-BE49-F238E27FC236}">
                <a16:creationId xmlns:a16="http://schemas.microsoft.com/office/drawing/2014/main" id="{59E33E81-224D-31CE-31B8-51640E0573C2}"/>
              </a:ext>
            </a:extLst>
          </p:cNvPr>
          <p:cNvGrpSpPr/>
          <p:nvPr/>
        </p:nvGrpSpPr>
        <p:grpSpPr>
          <a:xfrm>
            <a:off x="1790699" y="2509335"/>
            <a:ext cx="14706600" cy="1256411"/>
            <a:chOff x="0" y="0"/>
            <a:chExt cx="1001767" cy="691539"/>
          </a:xfrm>
        </p:grpSpPr>
        <p:sp>
          <p:nvSpPr>
            <p:cNvPr id="8" name="Freeform 4">
              <a:extLst>
                <a:ext uri="{FF2B5EF4-FFF2-40B4-BE49-F238E27FC236}">
                  <a16:creationId xmlns:a16="http://schemas.microsoft.com/office/drawing/2014/main" id="{BECBA815-A9BE-A7BC-9790-A7E5E22C7734}"/>
                </a:ext>
              </a:extLst>
            </p:cNvPr>
            <p:cNvSpPr/>
            <p:nvPr/>
          </p:nvSpPr>
          <p:spPr>
            <a:xfrm>
              <a:off x="0" y="0"/>
              <a:ext cx="1001767" cy="691539"/>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endParaRPr lang="en-US"/>
            </a:p>
          </p:txBody>
        </p:sp>
        <p:sp>
          <p:nvSpPr>
            <p:cNvPr id="16" name="TextBox 5">
              <a:extLst>
                <a:ext uri="{FF2B5EF4-FFF2-40B4-BE49-F238E27FC236}">
                  <a16:creationId xmlns:a16="http://schemas.microsoft.com/office/drawing/2014/main" id="{141B0677-7629-4A9D-BE93-8BB7A2CAD5CC}"/>
                </a:ext>
              </a:extLst>
            </p:cNvPr>
            <p:cNvSpPr txBox="1"/>
            <p:nvPr/>
          </p:nvSpPr>
          <p:spPr>
            <a:xfrm>
              <a:off x="0" y="-47625"/>
              <a:ext cx="1001767" cy="739164"/>
            </a:xfrm>
            <a:prstGeom prst="rect">
              <a:avLst/>
            </a:prstGeom>
          </p:spPr>
          <p:txBody>
            <a:bodyPr lIns="50800" tIns="50800" rIns="50800" bIns="50800" rtlCol="0" anchor="ctr"/>
            <a:lstStyle/>
            <a:p>
              <a:pPr algn="ctr">
                <a:lnSpc>
                  <a:spcPts val="2659"/>
                </a:lnSpc>
              </a:pPr>
              <a:endParaRPr/>
            </a:p>
          </p:txBody>
        </p:sp>
      </p:grpSp>
      <p:sp>
        <p:nvSpPr>
          <p:cNvPr id="17" name="TextBox 11">
            <a:extLst>
              <a:ext uri="{FF2B5EF4-FFF2-40B4-BE49-F238E27FC236}">
                <a16:creationId xmlns:a16="http://schemas.microsoft.com/office/drawing/2014/main" id="{D90D8BD3-B485-3872-FDA0-E7A30ACC6EF2}"/>
              </a:ext>
            </a:extLst>
          </p:cNvPr>
          <p:cNvSpPr txBox="1"/>
          <p:nvPr/>
        </p:nvSpPr>
        <p:spPr>
          <a:xfrm>
            <a:off x="1790700" y="2707717"/>
            <a:ext cx="14706599" cy="897682"/>
          </a:xfrm>
          <a:prstGeom prst="rect">
            <a:avLst/>
          </a:prstGeom>
        </p:spPr>
        <p:txBody>
          <a:bodyPr wrap="square" lIns="0" tIns="0" rIns="0" bIns="0" rtlCol="0" anchor="t">
            <a:spAutoFit/>
          </a:bodyPr>
          <a:lstStyle/>
          <a:p>
            <a:pPr algn="ctr">
              <a:lnSpc>
                <a:spcPts val="3163"/>
              </a:lnSpc>
              <a:spcAft>
                <a:spcPts val="600"/>
              </a:spcAft>
            </a:pP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Core surveillance functions are performed by health authorities </a:t>
            </a:r>
          </a:p>
          <a:p>
            <a:pPr algn="ctr">
              <a:lnSpc>
                <a:spcPts val="3163"/>
              </a:lnSpc>
              <a:spcAft>
                <a:spcPts val="1800"/>
              </a:spcAft>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at all times in all surveillance units </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sym typeface="Atkinson Hyperlegible Bold"/>
              </a:rPr>
              <a:t>independent of the cholera situation</a:t>
            </a:r>
          </a:p>
        </p:txBody>
      </p:sp>
      <p:sp>
        <p:nvSpPr>
          <p:cNvPr id="5" name="Slide Number Placeholder 4">
            <a:extLst>
              <a:ext uri="{FF2B5EF4-FFF2-40B4-BE49-F238E27FC236}">
                <a16:creationId xmlns:a16="http://schemas.microsoft.com/office/drawing/2014/main" id="{85514603-9954-3735-9C5C-26E990A75976}"/>
              </a:ext>
            </a:extLst>
          </p:cNvPr>
          <p:cNvSpPr>
            <a:spLocks noGrp="1"/>
          </p:cNvSpPr>
          <p:nvPr>
            <p:ph type="sldNum" sz="quarter" idx="7"/>
          </p:nvPr>
        </p:nvSpPr>
        <p:spPr>
          <a:xfrm>
            <a:off x="13167360" y="9566910"/>
            <a:ext cx="4206240" cy="184666"/>
          </a:xfrm>
        </p:spPr>
        <p:txBody>
          <a:bodyPr/>
          <a:lstStyle/>
          <a:p>
            <a:fld id="{B6F15528-21DE-4FAA-801E-634DDDAF4B2B}" type="slidenum">
              <a:rPr lang="en-US" sz="1200" smtClean="0"/>
              <a:t>5</a:t>
            </a:fld>
            <a:endParaRPr lang="en-US" sz="1200"/>
          </a:p>
        </p:txBody>
      </p:sp>
    </p:spTree>
    <p:extLst>
      <p:ext uri="{BB962C8B-B14F-4D97-AF65-F5344CB8AC3E}">
        <p14:creationId xmlns:p14="http://schemas.microsoft.com/office/powerpoint/2010/main" val="608819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lying on a green camping table&#10;&#10;Description automatically generated">
            <a:extLst>
              <a:ext uri="{FF2B5EF4-FFF2-40B4-BE49-F238E27FC236}">
                <a16:creationId xmlns:a16="http://schemas.microsoft.com/office/drawing/2014/main" id="{39C9E6C8-CF98-01EE-CD0E-4C7318480F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714" y="0"/>
            <a:ext cx="18350714" cy="11762179"/>
          </a:xfrm>
          <a:prstGeom prst="rect">
            <a:avLst/>
          </a:prstGeom>
        </p:spPr>
      </p:pic>
      <p:sp>
        <p:nvSpPr>
          <p:cNvPr id="4" name="TextBox 3">
            <a:extLst>
              <a:ext uri="{FF2B5EF4-FFF2-40B4-BE49-F238E27FC236}">
                <a16:creationId xmlns:a16="http://schemas.microsoft.com/office/drawing/2014/main" id="{3AC5FB81-5E7C-EA6F-FB7B-258FCF1EE503}"/>
              </a:ext>
            </a:extLst>
          </p:cNvPr>
          <p:cNvSpPr txBox="1"/>
          <p:nvPr/>
        </p:nvSpPr>
        <p:spPr>
          <a:xfrm>
            <a:off x="14036040" y="9948447"/>
            <a:ext cx="4251960" cy="338554"/>
          </a:xfrm>
          <a:prstGeom prst="rect">
            <a:avLst/>
          </a:prstGeom>
          <a:solidFill>
            <a:srgbClr val="BBE2E4"/>
          </a:solid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Photo </a:t>
            </a:r>
            <a:r>
              <a:rPr lang="en-GB" sz="1600" dirty="0">
                <a:solidFill>
                  <a:schemeClr val="tx1">
                    <a:lumMod val="65000"/>
                    <a:lumOff val="35000"/>
                  </a:schemeClr>
                </a:solidFill>
                <a:ea typeface="Calibri" panose="020F0502020204030204" pitchFamily="34" charset="0"/>
                <a:cs typeface="Arial" panose="020B0604020202020204" pitchFamily="34" charset="0"/>
              </a:rPr>
              <a:t>adapted from</a:t>
            </a:r>
            <a:r>
              <a:rPr kumimoji="0" lang="en-GB" sz="1600" b="0" i="0" u="none" strike="noStrike" kern="1200" cap="none" spc="0" normalizeH="0" baseline="0" noProof="0" dirty="0">
                <a:ln>
                  <a:noFill/>
                </a:ln>
                <a:solidFill>
                  <a:schemeClr val="tx1">
                    <a:lumMod val="65000"/>
                    <a:lumOff val="35000"/>
                  </a:schemeClr>
                </a:solidFill>
                <a:effectLst/>
                <a:uLnTx/>
                <a:uFillTx/>
                <a:ea typeface="Calibri" panose="020F0502020204030204" pitchFamily="34" charset="0"/>
                <a:cs typeface="Arial" panose="020B0604020202020204" pitchFamily="34" charset="0"/>
              </a:rPr>
              <a:t>: </a:t>
            </a:r>
            <a:r>
              <a:rPr kumimoji="0" lang="en-US" sz="1600" b="0" i="0" u="none" strike="noStrike" kern="1200" cap="none" spc="0" normalizeH="0" baseline="0" noProof="0" dirty="0">
                <a:ln>
                  <a:noFill/>
                </a:ln>
                <a:solidFill>
                  <a:schemeClr val="tx1">
                    <a:lumMod val="65000"/>
                    <a:lumOff val="35000"/>
                  </a:schemeClr>
                </a:solidFill>
                <a:effectLst/>
                <a:uLnTx/>
                <a:uFillTx/>
                <a:ea typeface="+mn-ea"/>
                <a:cs typeface="+mn-cs"/>
              </a:rPr>
              <a:t>WHO / </a:t>
            </a:r>
            <a:r>
              <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rPr>
              <a:t>Mulugeta </a:t>
            </a:r>
            <a:r>
              <a:rPr kumimoji="0" lang="en-US" sz="1600" b="0" i="0" u="none" strike="noStrike" kern="1200" cap="none" spc="0" normalizeH="0" baseline="0" noProof="0" dirty="0" err="1">
                <a:ln>
                  <a:noFill/>
                </a:ln>
                <a:solidFill>
                  <a:schemeClr val="tx1">
                    <a:lumMod val="65000"/>
                    <a:lumOff val="35000"/>
                  </a:schemeClr>
                </a:solidFill>
                <a:effectLst/>
                <a:uLnTx/>
                <a:uFillTx/>
                <a:ea typeface="Atkinson Hyperlegible"/>
                <a:cs typeface="Atkinson Hyperlegible"/>
                <a:sym typeface="Atkinson Hyperlegible"/>
              </a:rPr>
              <a:t>Ayene</a:t>
            </a:r>
            <a:endParaRPr kumimoji="0" lang="en-US" sz="1600" b="0" i="0" u="none" strike="noStrike" kern="1200" cap="none" spc="0" normalizeH="0" baseline="0" noProof="0" dirty="0">
              <a:ln>
                <a:noFill/>
              </a:ln>
              <a:solidFill>
                <a:schemeClr val="tx1">
                  <a:lumMod val="65000"/>
                  <a:lumOff val="35000"/>
                </a:schemeClr>
              </a:solidFill>
              <a:effectLst/>
              <a:uLnTx/>
              <a:uFillTx/>
              <a:ea typeface="Atkinson Hyperlegible"/>
              <a:cs typeface="Atkinson Hyperlegible"/>
              <a:sym typeface="Atkinson Hyperlegible"/>
            </a:endParaRPr>
          </a:p>
        </p:txBody>
      </p:sp>
      <p:sp>
        <p:nvSpPr>
          <p:cNvPr id="8" name="Rectangle: Diagonal Corners Rounded 7">
            <a:extLst>
              <a:ext uri="{FF2B5EF4-FFF2-40B4-BE49-F238E27FC236}">
                <a16:creationId xmlns:a16="http://schemas.microsoft.com/office/drawing/2014/main" id="{EAC55F20-BAD7-1898-C22C-775F3B978F8A}"/>
              </a:ext>
            </a:extLst>
          </p:cNvPr>
          <p:cNvSpPr/>
          <p:nvPr/>
        </p:nvSpPr>
        <p:spPr>
          <a:xfrm>
            <a:off x="-78245" y="4221479"/>
            <a:ext cx="5394378" cy="1920241"/>
          </a:xfrm>
          <a:prstGeom prst="round2DiagRect">
            <a:avLst/>
          </a:prstGeom>
          <a:solidFill>
            <a:srgbClr val="4DB1A9">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Reporting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rPr>
              <a:t>and testing</a:t>
            </a:r>
            <a:endParaRPr kumimoji="0" lang="en-GB" sz="4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p:txBody>
      </p:sp>
    </p:spTree>
    <p:extLst>
      <p:ext uri="{BB962C8B-B14F-4D97-AF65-F5344CB8AC3E}">
        <p14:creationId xmlns:p14="http://schemas.microsoft.com/office/powerpoint/2010/main" val="196352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80936" y="-1432486"/>
            <a:ext cx="9824936" cy="2846669"/>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793510" y="424186"/>
            <a:ext cx="11786524"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Detection &amp; reporting</a:t>
            </a:r>
          </a:p>
        </p:txBody>
      </p:sp>
      <p:sp>
        <p:nvSpPr>
          <p:cNvPr id="21" name="Freeform 4">
            <a:extLst>
              <a:ext uri="{FF2B5EF4-FFF2-40B4-BE49-F238E27FC236}">
                <a16:creationId xmlns:a16="http://schemas.microsoft.com/office/drawing/2014/main" id="{381A0ED3-8CDE-BCE7-6A11-0EB32B8119DC}"/>
              </a:ext>
            </a:extLst>
          </p:cNvPr>
          <p:cNvSpPr/>
          <p:nvPr/>
        </p:nvSpPr>
        <p:spPr>
          <a:xfrm>
            <a:off x="2723745" y="2528114"/>
            <a:ext cx="12840510" cy="1169552"/>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2" name="TextBox 11">
            <a:extLst>
              <a:ext uri="{FF2B5EF4-FFF2-40B4-BE49-F238E27FC236}">
                <a16:creationId xmlns:a16="http://schemas.microsoft.com/office/drawing/2014/main" id="{78520C18-E84F-2645-E2F9-CE66FF5FEA12}"/>
              </a:ext>
            </a:extLst>
          </p:cNvPr>
          <p:cNvSpPr txBox="1"/>
          <p:nvPr/>
        </p:nvSpPr>
        <p:spPr>
          <a:xfrm>
            <a:off x="2723745" y="2851280"/>
            <a:ext cx="12879421" cy="523220"/>
          </a:xfrm>
          <a:prstGeom prst="rect">
            <a:avLst/>
          </a:prstGeom>
          <a:noFill/>
        </p:spPr>
        <p:txBody>
          <a:bodyPr wrap="square">
            <a:spAutoFit/>
          </a:bodyPr>
          <a:lstStyle/>
          <a:p>
            <a:pPr algn="ctr">
              <a:spcAft>
                <a:spcPts val="600"/>
              </a:spcAft>
            </a:pPr>
            <a:r>
              <a:rPr lang="en-US" sz="2800" dirty="0">
                <a:solidFill>
                  <a:schemeClr val="tx1">
                    <a:lumMod val="95000"/>
                    <a:lumOff val="5000"/>
                  </a:schemeClr>
                </a:solidFill>
                <a:latin typeface="ADLaM Display" panose="02010000000000000000" pitchFamily="2" charset="0"/>
                <a:ea typeface="ADLaM Display" panose="02010000000000000000" pitchFamily="2" charset="0"/>
                <a:cs typeface="ADLaM Display" panose="02010000000000000000" pitchFamily="2" charset="0"/>
              </a:rPr>
              <a:t>Health facility-based, community-based, event-based surveillance </a:t>
            </a:r>
          </a:p>
        </p:txBody>
      </p:sp>
      <p:sp>
        <p:nvSpPr>
          <p:cNvPr id="13" name="TextBox 12">
            <a:extLst>
              <a:ext uri="{FF2B5EF4-FFF2-40B4-BE49-F238E27FC236}">
                <a16:creationId xmlns:a16="http://schemas.microsoft.com/office/drawing/2014/main" id="{94BC8958-02C0-F8F1-84A1-D363F520EFDB}"/>
              </a:ext>
            </a:extLst>
          </p:cNvPr>
          <p:cNvSpPr txBox="1"/>
          <p:nvPr/>
        </p:nvSpPr>
        <p:spPr>
          <a:xfrm>
            <a:off x="4008121" y="6533969"/>
            <a:ext cx="14151583" cy="2277547"/>
          </a:xfrm>
          <a:prstGeom prst="rect">
            <a:avLst/>
          </a:prstGeom>
          <a:noFill/>
        </p:spPr>
        <p:txBody>
          <a:bodyPr wrap="square" rtlCol="0">
            <a:spAutoFit/>
          </a:bodyPr>
          <a:lstStyle>
            <a:defPPr>
              <a:defRPr lang="en-US"/>
            </a:defPPr>
          </a:lstStyle>
          <a:p>
            <a:pPr marL="457200" indent="-457200">
              <a:spcAft>
                <a:spcPts val="1200"/>
              </a:spcAft>
              <a:buClr>
                <a:srgbClr val="009999"/>
              </a:buClr>
              <a:buFont typeface="Arial" panose="020B0604020202020204" pitchFamily="34" charset="0"/>
              <a:buChar char="•"/>
            </a:pPr>
            <a:r>
              <a:rPr lang="en-US" sz="2800" dirty="0">
                <a:solidFill>
                  <a:srgbClr val="37290F"/>
                </a:solidFill>
                <a:latin typeface="Atkinson Hyperlegible Bold" panose="020B0604020202020204" charset="0"/>
              </a:rPr>
              <a:t>Health centres, hospitals, clinics, private practices</a:t>
            </a:r>
          </a:p>
          <a:p>
            <a:pPr marL="457200" indent="-457200">
              <a:spcAft>
                <a:spcPts val="1200"/>
              </a:spcAft>
              <a:buClr>
                <a:srgbClr val="009999"/>
              </a:buClr>
              <a:buFont typeface="Arial" panose="020B0604020202020204" pitchFamily="34" charset="0"/>
              <a:buChar char="•"/>
            </a:pPr>
            <a:r>
              <a:rPr lang="en-US" sz="2800" dirty="0">
                <a:solidFill>
                  <a:srgbClr val="37290F"/>
                </a:solidFill>
                <a:latin typeface="Atkinson Hyperlegible" panose="020B0604020202020204" charset="0"/>
              </a:rPr>
              <a:t>Cholera treatment centres (</a:t>
            </a:r>
            <a:r>
              <a:rPr lang="en-US" sz="2800" dirty="0">
                <a:solidFill>
                  <a:srgbClr val="37290F"/>
                </a:solidFill>
                <a:latin typeface="Atkinson Hyperlegible Bold" panose="020B0604020202020204" charset="0"/>
              </a:rPr>
              <a:t>CTCs</a:t>
            </a:r>
            <a:r>
              <a:rPr lang="en-US" sz="2800" dirty="0">
                <a:solidFill>
                  <a:srgbClr val="37290F"/>
                </a:solidFill>
                <a:latin typeface="Atkinson Hyperlegible" panose="020B0604020202020204" charset="0"/>
              </a:rPr>
              <a:t>), cholera treatment units (</a:t>
            </a:r>
            <a:r>
              <a:rPr lang="en-US" sz="2800" dirty="0">
                <a:solidFill>
                  <a:srgbClr val="37290F"/>
                </a:solidFill>
                <a:latin typeface="Atkinson Hyperlegible Bold" panose="020B0604020202020204" charset="0"/>
              </a:rPr>
              <a:t>CTUs</a:t>
            </a:r>
            <a:r>
              <a:rPr lang="en-US" sz="2800" dirty="0">
                <a:solidFill>
                  <a:srgbClr val="37290F"/>
                </a:solidFill>
                <a:latin typeface="Atkinson Hyperlegible" panose="020B0604020202020204" charset="0"/>
              </a:rPr>
              <a:t>) </a:t>
            </a:r>
          </a:p>
          <a:p>
            <a:pPr marL="457200" indent="-457200">
              <a:spcAft>
                <a:spcPts val="1200"/>
              </a:spcAft>
              <a:buClr>
                <a:srgbClr val="009999"/>
              </a:buClr>
              <a:buFont typeface="Arial" panose="020B0604020202020204" pitchFamily="34" charset="0"/>
              <a:buChar char="•"/>
            </a:pPr>
            <a:r>
              <a:rPr lang="en-US" sz="2800" dirty="0">
                <a:solidFill>
                  <a:srgbClr val="37290F"/>
                </a:solidFill>
                <a:latin typeface="Atkinson Hyperlegible" panose="020B0604020202020204" charset="0"/>
              </a:rPr>
              <a:t>Oral rehydration points (</a:t>
            </a:r>
            <a:r>
              <a:rPr lang="en-US" sz="2800" dirty="0" err="1">
                <a:solidFill>
                  <a:srgbClr val="37290F"/>
                </a:solidFill>
                <a:latin typeface="Atkinson Hyperlegible Bold" panose="020B0604020202020204" charset="0"/>
              </a:rPr>
              <a:t>ORPs</a:t>
            </a:r>
            <a:r>
              <a:rPr lang="en-US" sz="2800" dirty="0">
                <a:solidFill>
                  <a:srgbClr val="37290F"/>
                </a:solidFill>
                <a:latin typeface="Atkinson Hyperlegible" panose="020B0604020202020204" charset="0"/>
              </a:rPr>
              <a:t>)</a:t>
            </a:r>
          </a:p>
          <a:p>
            <a:pPr marL="457200" indent="-457200">
              <a:spcAft>
                <a:spcPts val="1200"/>
              </a:spcAft>
              <a:buClr>
                <a:srgbClr val="009999"/>
              </a:buClr>
              <a:buFont typeface="Arial" panose="020B0604020202020204" pitchFamily="34" charset="0"/>
              <a:buChar char="•"/>
            </a:pPr>
            <a:r>
              <a:rPr lang="en-US" sz="2800" dirty="0">
                <a:solidFill>
                  <a:srgbClr val="37290F"/>
                </a:solidFill>
                <a:latin typeface="Atkinson Hyperlegible" panose="020B0604020202020204" charset="0"/>
              </a:rPr>
              <a:t>Etc</a:t>
            </a:r>
            <a:endParaRPr lang="en-US" sz="2800" dirty="0"/>
          </a:p>
        </p:txBody>
      </p:sp>
      <p:grpSp>
        <p:nvGrpSpPr>
          <p:cNvPr id="10" name="Group 9">
            <a:extLst>
              <a:ext uri="{FF2B5EF4-FFF2-40B4-BE49-F238E27FC236}">
                <a16:creationId xmlns:a16="http://schemas.microsoft.com/office/drawing/2014/main" id="{933E750E-D43D-2F9B-2B16-E0DB4FAF87DA}"/>
              </a:ext>
            </a:extLst>
          </p:cNvPr>
          <p:cNvGrpSpPr/>
          <p:nvPr/>
        </p:nvGrpSpPr>
        <p:grpSpPr>
          <a:xfrm>
            <a:off x="2617128" y="4098296"/>
            <a:ext cx="13053743" cy="2014208"/>
            <a:chOff x="2636583" y="3983119"/>
            <a:chExt cx="13053743" cy="2014208"/>
          </a:xfrm>
        </p:grpSpPr>
        <p:pic>
          <p:nvPicPr>
            <p:cNvPr id="9" name="Picture 8">
              <a:extLst>
                <a:ext uri="{FF2B5EF4-FFF2-40B4-BE49-F238E27FC236}">
                  <a16:creationId xmlns:a16="http://schemas.microsoft.com/office/drawing/2014/main" id="{17A032C4-D2A3-6528-CEA8-F33B9BE46529}"/>
                </a:ext>
              </a:extLst>
            </p:cNvPr>
            <p:cNvPicPr>
              <a:picLocks noChangeAspect="1"/>
            </p:cNvPicPr>
            <p:nvPr/>
          </p:nvPicPr>
          <p:blipFill>
            <a:blip r:embed="rId3"/>
            <a:stretch>
              <a:fillRect/>
            </a:stretch>
          </p:blipFill>
          <p:spPr>
            <a:xfrm>
              <a:off x="2636583" y="3983119"/>
              <a:ext cx="13053743" cy="2014208"/>
            </a:xfrm>
            <a:prstGeom prst="rect">
              <a:avLst/>
            </a:prstGeom>
          </p:spPr>
        </p:pic>
        <p:sp>
          <p:nvSpPr>
            <p:cNvPr id="16" name="TextBox 15">
              <a:extLst>
                <a:ext uri="{FF2B5EF4-FFF2-40B4-BE49-F238E27FC236}">
                  <a16:creationId xmlns:a16="http://schemas.microsoft.com/office/drawing/2014/main" id="{4D3DEF6B-F05F-0AA3-D049-ED5E41FC86B9}"/>
                </a:ext>
              </a:extLst>
            </p:cNvPr>
            <p:cNvSpPr txBox="1"/>
            <p:nvPr/>
          </p:nvSpPr>
          <p:spPr>
            <a:xfrm>
              <a:off x="3674460" y="4404584"/>
              <a:ext cx="10977988" cy="1169551"/>
            </a:xfrm>
            <a:prstGeom prst="rect">
              <a:avLst/>
            </a:prstGeom>
            <a:noFill/>
          </p:spPr>
          <p:txBody>
            <a:bodyPr wrap="square" rtlCol="0">
              <a:spAutoFit/>
            </a:bodyPr>
            <a:lstStyle/>
            <a:p>
              <a:pPr algn="ctr">
                <a:spcAft>
                  <a:spcPts val="1200"/>
                </a:spcAft>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Health facility-based surveillance reporting sites </a:t>
              </a:r>
              <a:endParaRPr lang="en-US" sz="30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endParaRPr>
            </a:p>
            <a:p>
              <a:pPr algn="ctr">
                <a:buClr>
                  <a:srgbClr val="209D94"/>
                </a:buClr>
              </a:pPr>
              <a:r>
                <a:rPr lang="en-US" sz="2800" dirty="0">
                  <a:solidFill>
                    <a:srgbClr val="37290F"/>
                  </a:solidFill>
                  <a:latin typeface="Atkinson Hyperlegible" panose="020B0604020202020204" charset="0"/>
                </a:rPr>
                <a:t>Any institution with </a:t>
              </a:r>
              <a:r>
                <a:rPr lang="en-US" sz="2800" dirty="0">
                  <a:solidFill>
                    <a:srgbClr val="37290F"/>
                  </a:solidFill>
                  <a:latin typeface="Atkinson Hyperlegible Bold" panose="020B0604020202020204" charset="0"/>
                </a:rPr>
                <a:t>outpatient and/or inpatient facilities</a:t>
              </a:r>
            </a:p>
          </p:txBody>
        </p:sp>
      </p:grpSp>
      <p:sp>
        <p:nvSpPr>
          <p:cNvPr id="3" name="Slide Number Placeholder 2">
            <a:extLst>
              <a:ext uri="{FF2B5EF4-FFF2-40B4-BE49-F238E27FC236}">
                <a16:creationId xmlns:a16="http://schemas.microsoft.com/office/drawing/2014/main" id="{02AC2316-82D2-7301-022D-5673B0F67DA2}"/>
              </a:ext>
            </a:extLst>
          </p:cNvPr>
          <p:cNvSpPr>
            <a:spLocks noGrp="1"/>
          </p:cNvSpPr>
          <p:nvPr>
            <p:ph type="sldNum" sz="quarter" idx="12"/>
          </p:nvPr>
        </p:nvSpPr>
        <p:spPr>
          <a:xfrm>
            <a:off x="15424826" y="9560703"/>
            <a:ext cx="2133600" cy="365125"/>
          </a:xfrm>
        </p:spPr>
        <p:txBody>
          <a:bodyPr/>
          <a:lstStyle/>
          <a:p>
            <a:fld id="{B6F15528-21DE-4FAA-801E-634DDDAF4B2B}" type="slidenum">
              <a:rPr lang="en-US" smtClean="0"/>
              <a:pPr/>
              <a:t>7</a:t>
            </a:fld>
            <a:endParaRPr lang="en-US"/>
          </a:p>
        </p:txBody>
      </p:sp>
    </p:spTree>
    <p:extLst>
      <p:ext uri="{BB962C8B-B14F-4D97-AF65-F5344CB8AC3E}">
        <p14:creationId xmlns:p14="http://schemas.microsoft.com/office/powerpoint/2010/main" val="2627445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80936" y="-1432486"/>
            <a:ext cx="10724096" cy="2846669"/>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706759" y="469809"/>
            <a:ext cx="12138216"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Reporting by health facilities</a:t>
            </a:r>
          </a:p>
        </p:txBody>
      </p:sp>
      <p:sp>
        <p:nvSpPr>
          <p:cNvPr id="21" name="Freeform 4">
            <a:extLst>
              <a:ext uri="{FF2B5EF4-FFF2-40B4-BE49-F238E27FC236}">
                <a16:creationId xmlns:a16="http://schemas.microsoft.com/office/drawing/2014/main" id="{381A0ED3-8CDE-BCE7-6A11-0EB32B8119DC}"/>
              </a:ext>
            </a:extLst>
          </p:cNvPr>
          <p:cNvSpPr/>
          <p:nvPr/>
        </p:nvSpPr>
        <p:spPr>
          <a:xfrm>
            <a:off x="1813560" y="2298387"/>
            <a:ext cx="14721840" cy="97246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2" name="TextBox 11">
            <a:extLst>
              <a:ext uri="{FF2B5EF4-FFF2-40B4-BE49-F238E27FC236}">
                <a16:creationId xmlns:a16="http://schemas.microsoft.com/office/drawing/2014/main" id="{78520C18-E84F-2645-E2F9-CE66FF5FEA12}"/>
              </a:ext>
            </a:extLst>
          </p:cNvPr>
          <p:cNvSpPr txBox="1"/>
          <p:nvPr/>
        </p:nvSpPr>
        <p:spPr>
          <a:xfrm>
            <a:off x="2026920" y="2523229"/>
            <a:ext cx="1434083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Standard case-based data </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is reported by health facility-based surveillance</a:t>
            </a:r>
          </a:p>
        </p:txBody>
      </p:sp>
      <p:sp>
        <p:nvSpPr>
          <p:cNvPr id="10" name="TextBox 9">
            <a:extLst>
              <a:ext uri="{FF2B5EF4-FFF2-40B4-BE49-F238E27FC236}">
                <a16:creationId xmlns:a16="http://schemas.microsoft.com/office/drawing/2014/main" id="{F26B6FD0-45E1-2B48-3E33-9D5F654954C4}"/>
              </a:ext>
            </a:extLst>
          </p:cNvPr>
          <p:cNvSpPr txBox="1"/>
          <p:nvPr/>
        </p:nvSpPr>
        <p:spPr>
          <a:xfrm>
            <a:off x="2135028" y="3819041"/>
            <a:ext cx="12185470" cy="1723549"/>
          </a:xfrm>
          <a:prstGeom prst="rect">
            <a:avLst/>
          </a:prstGeom>
          <a:noFill/>
        </p:spPr>
        <p:txBody>
          <a:bodyPr wrap="square">
            <a:spAutoFit/>
          </a:bodyPr>
          <a:lstStyle/>
          <a:p>
            <a:pPr marL="457200" indent="-457200">
              <a:spcBef>
                <a:spcPts val="900"/>
              </a:spcBef>
              <a:spcAft>
                <a:spcPts val="600"/>
              </a:spcAft>
              <a:buClr>
                <a:srgbClr val="119C94"/>
              </a:buClr>
              <a:buBlip>
                <a:blip r:embed="rId3"/>
              </a:buBlip>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Case-based data</a:t>
            </a:r>
          </a:p>
          <a:p>
            <a:pPr marL="914400" lvl="1" indent="-457200">
              <a:spcBef>
                <a:spcPts val="900"/>
              </a:spcBef>
              <a:buClr>
                <a:srgbClr val="119C94"/>
              </a:buClr>
              <a:buFont typeface="Arial" panose="020B0604020202020204" pitchFamily="34" charset="0"/>
              <a:buChar char="•"/>
              <a:defRPr/>
            </a:pPr>
            <a:r>
              <a:rPr lang="en-US" sz="2800" dirty="0">
                <a:solidFill>
                  <a:srgbClr val="37290F"/>
                </a:solidFill>
                <a:latin typeface="Atkinson Hyperlegible Bold" panose="020B0604020202020204" charset="0"/>
              </a:rPr>
              <a:t>Individual information </a:t>
            </a:r>
            <a:r>
              <a:rPr lang="en-US" sz="2800" dirty="0">
                <a:solidFill>
                  <a:srgbClr val="37290F"/>
                </a:solidFill>
                <a:latin typeface="Atkinson Hyperlegible" panose="020B0604020202020204" charset="0"/>
              </a:rPr>
              <a:t>on each suspected cholera case</a:t>
            </a:r>
          </a:p>
          <a:p>
            <a:pPr marL="914400" lvl="1" indent="-457200">
              <a:spcBef>
                <a:spcPts val="900"/>
              </a:spcBef>
              <a:buClr>
                <a:srgbClr val="119C94"/>
              </a:buClr>
              <a:buFont typeface="Arial" panose="020B0604020202020204" pitchFamily="34" charset="0"/>
              <a:buChar char="•"/>
              <a:defRPr/>
            </a:pPr>
            <a:r>
              <a:rPr lang="en-US" sz="2800" dirty="0">
                <a:solidFill>
                  <a:srgbClr val="37290F"/>
                </a:solidFill>
                <a:latin typeface="Atkinson Hyperlegible" panose="020B0604020202020204" charset="0"/>
              </a:rPr>
              <a:t>Recorded in a </a:t>
            </a:r>
            <a:r>
              <a:rPr lang="en-US" sz="2800" dirty="0">
                <a:solidFill>
                  <a:srgbClr val="37290F"/>
                </a:solidFill>
                <a:latin typeface="Atkinson Hyperlegible Bold" panose="020B0604020202020204" charset="0"/>
              </a:rPr>
              <a:t>case report form </a:t>
            </a:r>
            <a:r>
              <a:rPr lang="en-US" sz="2800" dirty="0">
                <a:solidFill>
                  <a:srgbClr val="37290F"/>
                </a:solidFill>
                <a:latin typeface="Atkinson Hyperlegible" panose="020B0604020202020204" charset="0"/>
              </a:rPr>
              <a:t>or a </a:t>
            </a:r>
            <a:r>
              <a:rPr lang="en-US" sz="2800" dirty="0">
                <a:solidFill>
                  <a:srgbClr val="37290F"/>
                </a:solidFill>
                <a:latin typeface="Atkinson Hyperlegible Bold" panose="020B0604020202020204" charset="0"/>
              </a:rPr>
              <a:t>line list</a:t>
            </a:r>
          </a:p>
        </p:txBody>
      </p:sp>
      <p:sp>
        <p:nvSpPr>
          <p:cNvPr id="11" name="Content Placeholder 5">
            <a:extLst>
              <a:ext uri="{FF2B5EF4-FFF2-40B4-BE49-F238E27FC236}">
                <a16:creationId xmlns:a16="http://schemas.microsoft.com/office/drawing/2014/main" id="{8C179F3A-E3EB-61B2-897B-C23FC68C0EC4}"/>
              </a:ext>
            </a:extLst>
          </p:cNvPr>
          <p:cNvSpPr txBox="1">
            <a:spLocks/>
          </p:cNvSpPr>
          <p:nvPr/>
        </p:nvSpPr>
        <p:spPr>
          <a:xfrm>
            <a:off x="2135028" y="5877416"/>
            <a:ext cx="13300051" cy="1177245"/>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spcBef>
                <a:spcPts val="900"/>
              </a:spcBef>
              <a:spcAft>
                <a:spcPts val="600"/>
              </a:spcAft>
              <a:buClr>
                <a:srgbClr val="119C94"/>
              </a:buClr>
              <a:buBlip>
                <a:blip r:embed="rId3"/>
              </a:buBlip>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Standard data</a:t>
            </a:r>
          </a:p>
          <a:p>
            <a:pPr lvl="1">
              <a:spcBef>
                <a:spcPts val="900"/>
              </a:spcBef>
              <a:buClr>
                <a:srgbClr val="119C94"/>
              </a:buClr>
              <a:buFont typeface="Arial" panose="020B0604020202020204" pitchFamily="34" charset="0"/>
              <a:buChar char="•"/>
              <a:defRPr/>
            </a:pPr>
            <a:r>
              <a:rPr lang="en-US" dirty="0">
                <a:solidFill>
                  <a:srgbClr val="37290F"/>
                </a:solidFill>
                <a:latin typeface="Atkinson Hyperlegible Bold" panose="020B0604020202020204" charset="0"/>
              </a:rPr>
              <a:t>Same information </a:t>
            </a:r>
            <a:r>
              <a:rPr lang="en-US" dirty="0">
                <a:solidFill>
                  <a:srgbClr val="37290F"/>
                </a:solidFill>
                <a:latin typeface="Atkinson Hyperlegible" panose="020B0604020202020204" charset="0"/>
              </a:rPr>
              <a:t>is collected on each suspected cholera case</a:t>
            </a:r>
          </a:p>
        </p:txBody>
      </p:sp>
      <p:sp>
        <p:nvSpPr>
          <p:cNvPr id="25" name="TextBox 24">
            <a:extLst>
              <a:ext uri="{FF2B5EF4-FFF2-40B4-BE49-F238E27FC236}">
                <a16:creationId xmlns:a16="http://schemas.microsoft.com/office/drawing/2014/main" id="{BE9DF391-F09F-56AF-0327-698139055912}"/>
              </a:ext>
            </a:extLst>
          </p:cNvPr>
          <p:cNvSpPr txBox="1"/>
          <p:nvPr/>
        </p:nvSpPr>
        <p:spPr>
          <a:xfrm>
            <a:off x="2514825" y="7180699"/>
            <a:ext cx="14372391" cy="1615827"/>
          </a:xfrm>
          <a:prstGeom prst="rect">
            <a:avLst/>
          </a:prstGeom>
          <a:noFill/>
        </p:spPr>
        <p:txBody>
          <a:bodyPr wrap="square" rtlCol="0">
            <a:spAutoFit/>
          </a:bodyPr>
          <a:lstStyle/>
          <a:p>
            <a:pPr marL="914400" lvl="1" indent="-457200">
              <a:spcBef>
                <a:spcPts val="900"/>
              </a:spcBef>
              <a:buClr>
                <a:srgbClr val="119C94"/>
              </a:buClr>
              <a:buFont typeface="Courier New" panose="02070309020205020404" pitchFamily="49" charset="0"/>
              <a:buChar char="o"/>
              <a:defRPr/>
            </a:pPr>
            <a:r>
              <a:rPr lang="en-US" sz="2800" dirty="0">
                <a:solidFill>
                  <a:srgbClr val="009999"/>
                </a:solidFill>
                <a:latin typeface="Atkinson Hyperlegible Bold" panose="020B0604020202020204" charset="0"/>
              </a:rPr>
              <a:t>Patient information: </a:t>
            </a:r>
            <a:r>
              <a:rPr lang="fr-FR" sz="2800" dirty="0" err="1">
                <a:solidFill>
                  <a:srgbClr val="37290F"/>
                </a:solidFill>
                <a:latin typeface="Atkinson Hyperlegible" panose="020B0604020202020204" charset="0"/>
              </a:rPr>
              <a:t>age</a:t>
            </a:r>
            <a:r>
              <a:rPr lang="fr-FR" sz="2800" dirty="0">
                <a:solidFill>
                  <a:srgbClr val="37290F"/>
                </a:solidFill>
                <a:latin typeface="Atkinson Hyperlegible" panose="020B0604020202020204" charset="0"/>
              </a:rPr>
              <a:t>, </a:t>
            </a:r>
            <a:r>
              <a:rPr lang="fr-FR" sz="2800" dirty="0" err="1">
                <a:solidFill>
                  <a:srgbClr val="37290F"/>
                </a:solidFill>
                <a:latin typeface="Atkinson Hyperlegible" panose="020B0604020202020204" charset="0"/>
              </a:rPr>
              <a:t>sex</a:t>
            </a:r>
            <a:r>
              <a:rPr lang="fr-FR" sz="2800" dirty="0">
                <a:solidFill>
                  <a:srgbClr val="37290F"/>
                </a:solidFill>
                <a:latin typeface="Atkinson Hyperlegible" panose="020B0604020202020204" charset="0"/>
              </a:rPr>
              <a:t>, place of </a:t>
            </a:r>
            <a:r>
              <a:rPr lang="fr-FR" sz="2800" dirty="0" err="1">
                <a:solidFill>
                  <a:srgbClr val="37290F"/>
                </a:solidFill>
                <a:latin typeface="Atkinson Hyperlegible" panose="020B0604020202020204" charset="0"/>
              </a:rPr>
              <a:t>residence</a:t>
            </a:r>
            <a:endParaRPr lang="fr-FR" sz="2800" dirty="0">
              <a:solidFill>
                <a:srgbClr val="37290F"/>
              </a:solidFill>
              <a:latin typeface="Atkinson Hyperlegible" panose="020B0604020202020204" charset="0"/>
            </a:endParaRPr>
          </a:p>
          <a:p>
            <a:pPr marL="914400" lvl="1" indent="-457200">
              <a:spcBef>
                <a:spcPts val="900"/>
              </a:spcBef>
              <a:buClr>
                <a:srgbClr val="119C94"/>
              </a:buClr>
              <a:buFont typeface="Courier New" panose="02070309020205020404" pitchFamily="49" charset="0"/>
              <a:buChar char="o"/>
              <a:defRPr/>
            </a:pPr>
            <a:r>
              <a:rPr lang="en-US" sz="2800" dirty="0">
                <a:solidFill>
                  <a:srgbClr val="009999"/>
                </a:solidFill>
                <a:latin typeface="Atkinson Hyperlegible Bold" panose="020B0604020202020204" charset="0"/>
              </a:rPr>
              <a:t>Clinical information: </a:t>
            </a:r>
            <a:r>
              <a:rPr lang="en-US" sz="2800" dirty="0">
                <a:solidFill>
                  <a:srgbClr val="37290F"/>
                </a:solidFill>
                <a:latin typeface="Atkinson Hyperlegible" panose="020B0604020202020204" charset="0"/>
              </a:rPr>
              <a:t>symptom onset, inpatient/outpatient, dehydration, outcome </a:t>
            </a:r>
          </a:p>
          <a:p>
            <a:pPr marL="914400" lvl="1" indent="-457200">
              <a:spcBef>
                <a:spcPts val="900"/>
              </a:spcBef>
              <a:buClr>
                <a:srgbClr val="119C94"/>
              </a:buClr>
              <a:buFont typeface="Courier New" panose="02070309020205020404" pitchFamily="49" charset="0"/>
              <a:buChar char="o"/>
              <a:defRPr/>
            </a:pPr>
            <a:r>
              <a:rPr lang="en-US" sz="2800" dirty="0">
                <a:solidFill>
                  <a:srgbClr val="009999"/>
                </a:solidFill>
                <a:latin typeface="Atkinson Hyperlegible Bold" panose="020B0604020202020204" charset="0"/>
              </a:rPr>
              <a:t>Tests: </a:t>
            </a:r>
            <a:r>
              <a:rPr lang="en-US" sz="2800" dirty="0">
                <a:solidFill>
                  <a:srgbClr val="37290F"/>
                </a:solidFill>
                <a:latin typeface="Atkinson Hyperlegible" panose="020B0604020202020204" charset="0"/>
              </a:rPr>
              <a:t>tests performed, results</a:t>
            </a:r>
          </a:p>
        </p:txBody>
      </p:sp>
      <p:grpSp>
        <p:nvGrpSpPr>
          <p:cNvPr id="14" name="Group 13">
            <a:extLst>
              <a:ext uri="{FF2B5EF4-FFF2-40B4-BE49-F238E27FC236}">
                <a16:creationId xmlns:a16="http://schemas.microsoft.com/office/drawing/2014/main" id="{D148EDB3-DE54-D0F2-038A-2A75E4825247}"/>
              </a:ext>
            </a:extLst>
          </p:cNvPr>
          <p:cNvGrpSpPr/>
          <p:nvPr/>
        </p:nvGrpSpPr>
        <p:grpSpPr>
          <a:xfrm>
            <a:off x="4533900" y="9047750"/>
            <a:ext cx="10577357" cy="993691"/>
            <a:chOff x="4533900" y="9047750"/>
            <a:chExt cx="10577357" cy="993691"/>
          </a:xfrm>
        </p:grpSpPr>
        <p:sp>
          <p:nvSpPr>
            <p:cNvPr id="9" name="TextBox 8">
              <a:extLst>
                <a:ext uri="{FF2B5EF4-FFF2-40B4-BE49-F238E27FC236}">
                  <a16:creationId xmlns:a16="http://schemas.microsoft.com/office/drawing/2014/main" id="{852D92C2-4EAE-2BCD-DD69-9F3FAF971682}"/>
                </a:ext>
              </a:extLst>
            </p:cNvPr>
            <p:cNvSpPr txBox="1"/>
            <p:nvPr/>
          </p:nvSpPr>
          <p:spPr>
            <a:xfrm>
              <a:off x="4823212" y="9047750"/>
              <a:ext cx="1028804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where to access data collection tools in Module 6</a:t>
              </a:r>
            </a:p>
          </p:txBody>
        </p:sp>
        <p:pic>
          <p:nvPicPr>
            <p:cNvPr id="2" name="Graphic 1" descr="Information with solid fill">
              <a:extLst>
                <a:ext uri="{FF2B5EF4-FFF2-40B4-BE49-F238E27FC236}">
                  <a16:creationId xmlns:a16="http://schemas.microsoft.com/office/drawing/2014/main" id="{210E7B22-7E1C-6740-D26D-470A314DC5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3900" y="9047750"/>
              <a:ext cx="1014393" cy="993691"/>
            </a:xfrm>
            <a:prstGeom prst="rect">
              <a:avLst/>
            </a:prstGeom>
          </p:spPr>
        </p:pic>
      </p:grpSp>
      <p:sp>
        <p:nvSpPr>
          <p:cNvPr id="3" name="Slide Number Placeholder 2">
            <a:extLst>
              <a:ext uri="{FF2B5EF4-FFF2-40B4-BE49-F238E27FC236}">
                <a16:creationId xmlns:a16="http://schemas.microsoft.com/office/drawing/2014/main" id="{68264840-5849-7C92-7489-F93FABF68CA8}"/>
              </a:ext>
            </a:extLst>
          </p:cNvPr>
          <p:cNvSpPr>
            <a:spLocks noGrp="1"/>
          </p:cNvSpPr>
          <p:nvPr>
            <p:ph type="sldNum" sz="quarter" idx="12"/>
          </p:nvPr>
        </p:nvSpPr>
        <p:spPr>
          <a:xfrm>
            <a:off x="15400569" y="9544595"/>
            <a:ext cx="2133600" cy="365125"/>
          </a:xfrm>
        </p:spPr>
        <p:txBody>
          <a:bodyPr/>
          <a:lstStyle/>
          <a:p>
            <a:fld id="{B6F15528-21DE-4FAA-801E-634DDDAF4B2B}" type="slidenum">
              <a:rPr lang="en-US" smtClean="0"/>
              <a:pPr/>
              <a:t>8</a:t>
            </a:fld>
            <a:endParaRPr lang="en-US" dirty="0"/>
          </a:p>
        </p:txBody>
      </p:sp>
    </p:spTree>
    <p:extLst>
      <p:ext uri="{BB962C8B-B14F-4D97-AF65-F5344CB8AC3E}">
        <p14:creationId xmlns:p14="http://schemas.microsoft.com/office/powerpoint/2010/main" val="368749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680936" y="-1432486"/>
            <a:ext cx="10933889" cy="2846669"/>
            <a:chOff x="0" y="0"/>
            <a:chExt cx="856633" cy="235066"/>
          </a:xfrm>
          <a:scene3d>
            <a:camera prst="orthographicFront">
              <a:rot lat="0" lon="0" rev="0"/>
            </a:camera>
            <a:lightRig rig="balanced" dir="t">
              <a:rot lat="0" lon="0" rev="8700000"/>
            </a:lightRig>
          </a:scene3d>
        </p:grpSpPr>
        <p:sp>
          <p:nvSpPr>
            <p:cNvPr id="5" name="Freeform 5"/>
            <p:cNvSpPr/>
            <p:nvPr/>
          </p:nvSpPr>
          <p:spPr>
            <a:xfrm>
              <a:off x="0" y="0"/>
              <a:ext cx="856633" cy="235066"/>
            </a:xfrm>
            <a:custGeom>
              <a:avLst/>
              <a:gdLst/>
              <a:ahLst/>
              <a:cxnLst/>
              <a:rect l="l" t="t" r="r" b="b"/>
              <a:pathLst>
                <a:path w="856633" h="235066">
                  <a:moveTo>
                    <a:pt x="34329" y="0"/>
                  </a:moveTo>
                  <a:lnTo>
                    <a:pt x="822304" y="0"/>
                  </a:lnTo>
                  <a:cubicBezTo>
                    <a:pt x="841264" y="0"/>
                    <a:pt x="856633" y="15370"/>
                    <a:pt x="856633" y="34329"/>
                  </a:cubicBezTo>
                  <a:lnTo>
                    <a:pt x="856633" y="200737"/>
                  </a:lnTo>
                  <a:cubicBezTo>
                    <a:pt x="856633" y="209842"/>
                    <a:pt x="853016" y="218573"/>
                    <a:pt x="846578" y="225011"/>
                  </a:cubicBezTo>
                  <a:cubicBezTo>
                    <a:pt x="840140" y="231449"/>
                    <a:pt x="831409" y="235066"/>
                    <a:pt x="822304" y="235066"/>
                  </a:cubicBezTo>
                  <a:lnTo>
                    <a:pt x="34329" y="235066"/>
                  </a:lnTo>
                  <a:cubicBezTo>
                    <a:pt x="25225" y="235066"/>
                    <a:pt x="16493" y="231449"/>
                    <a:pt x="10055" y="225011"/>
                  </a:cubicBezTo>
                  <a:cubicBezTo>
                    <a:pt x="3617" y="218573"/>
                    <a:pt x="0" y="209842"/>
                    <a:pt x="0" y="200737"/>
                  </a:cubicBezTo>
                  <a:lnTo>
                    <a:pt x="0" y="34329"/>
                  </a:lnTo>
                  <a:cubicBezTo>
                    <a:pt x="0" y="25225"/>
                    <a:pt x="3617" y="16493"/>
                    <a:pt x="10055" y="10055"/>
                  </a:cubicBezTo>
                  <a:cubicBezTo>
                    <a:pt x="16493" y="3617"/>
                    <a:pt x="25225" y="0"/>
                    <a:pt x="34329" y="0"/>
                  </a:cubicBezTo>
                  <a:close/>
                </a:path>
              </a:pathLst>
            </a:custGeom>
            <a:solidFill>
              <a:srgbClr val="209D94">
                <a:alpha val="80000"/>
              </a:srgbClr>
            </a:solidFill>
            <a:ln>
              <a:noFill/>
            </a:ln>
            <a:effectLst>
              <a:outerShdw blurRad="44450" dist="27940" dir="5400000" algn="ctr">
                <a:srgbClr val="000000">
                  <a:alpha val="32000"/>
                </a:srgbClr>
              </a:outerShdw>
            </a:effectLst>
            <a:sp3d>
              <a:bevelT w="190500" h="38100"/>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56633" cy="282691"/>
            </a:xfrm>
            <a:prstGeom prst="rect">
              <a:avLst/>
            </a:prstGeom>
            <a:ln>
              <a:noFill/>
            </a:ln>
            <a:effectLst>
              <a:outerShdw blurRad="44450" dist="27940" dir="5400000" algn="ctr">
                <a:srgbClr val="000000">
                  <a:alpha val="32000"/>
                </a:srgbClr>
              </a:outerShdw>
            </a:effectLst>
            <a:sp3d>
              <a:bevelT w="190500" h="38100"/>
            </a:sp3d>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737630" y="473734"/>
            <a:ext cx="11763078" cy="588110"/>
          </a:xfrm>
          <a:prstGeom prst="rect">
            <a:avLst/>
          </a:prstGeom>
        </p:spPr>
        <p:txBody>
          <a:bodyPr wrap="square" lIns="0" tIns="0" rIns="0" bIns="0" rtlCol="0" anchor="t">
            <a:spAutoFit/>
          </a:bodyPr>
          <a:lstStyle/>
          <a:p>
            <a:pPr marL="0" marR="0" lvl="0" indent="0" algn="l" defTabSz="914400" rtl="0" eaLnBrk="1" fontAlgn="auto" latinLnBrk="0" hangingPunct="1">
              <a:lnSpc>
                <a:spcPts val="4519"/>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Cavolini" panose="03000502040302020204" pitchFamily="66" charset="0"/>
                <a:ea typeface="Atkinson Hyperlegible Bold"/>
                <a:cs typeface="Cavolini" panose="03000502040302020204" pitchFamily="66" charset="0"/>
                <a:sym typeface="Atkinson Hyperlegible Bold"/>
              </a:rPr>
              <a:t>Reporting at community level</a:t>
            </a:r>
          </a:p>
        </p:txBody>
      </p:sp>
      <p:sp>
        <p:nvSpPr>
          <p:cNvPr id="21" name="Freeform 4">
            <a:extLst>
              <a:ext uri="{FF2B5EF4-FFF2-40B4-BE49-F238E27FC236}">
                <a16:creationId xmlns:a16="http://schemas.microsoft.com/office/drawing/2014/main" id="{381A0ED3-8CDE-BCE7-6A11-0EB32B8119DC}"/>
              </a:ext>
            </a:extLst>
          </p:cNvPr>
          <p:cNvSpPr/>
          <p:nvPr/>
        </p:nvSpPr>
        <p:spPr>
          <a:xfrm>
            <a:off x="1459149" y="2473243"/>
            <a:ext cx="15398636" cy="972468"/>
          </a:xfrm>
          <a:custGeom>
            <a:avLst/>
            <a:gdLst/>
            <a:ahLst/>
            <a:cxnLst/>
            <a:rect l="l" t="t" r="r" b="b"/>
            <a:pathLst>
              <a:path w="1001767" h="691539">
                <a:moveTo>
                  <a:pt x="37656" y="0"/>
                </a:moveTo>
                <a:lnTo>
                  <a:pt x="964111" y="0"/>
                </a:lnTo>
                <a:cubicBezTo>
                  <a:pt x="984908" y="0"/>
                  <a:pt x="1001767" y="16859"/>
                  <a:pt x="1001767" y="37656"/>
                </a:cubicBezTo>
                <a:lnTo>
                  <a:pt x="1001767" y="653882"/>
                </a:lnTo>
                <a:cubicBezTo>
                  <a:pt x="1001767" y="674679"/>
                  <a:pt x="984908" y="691539"/>
                  <a:pt x="964111" y="691539"/>
                </a:cubicBezTo>
                <a:lnTo>
                  <a:pt x="37656" y="691539"/>
                </a:lnTo>
                <a:cubicBezTo>
                  <a:pt x="16859" y="691539"/>
                  <a:pt x="0" y="674679"/>
                  <a:pt x="0" y="653882"/>
                </a:cubicBezTo>
                <a:lnTo>
                  <a:pt x="0" y="37656"/>
                </a:lnTo>
                <a:cubicBezTo>
                  <a:pt x="0" y="16859"/>
                  <a:pt x="16859" y="0"/>
                  <a:pt x="37656" y="0"/>
                </a:cubicBezTo>
                <a:close/>
              </a:path>
            </a:pathLst>
          </a:custGeom>
          <a:solidFill>
            <a:srgbClr val="BBE2E4">
              <a:alpha val="85882"/>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srgbClr val="37290F"/>
              </a:solidFill>
              <a:effectLst/>
              <a:uLnTx/>
              <a:uFillTx/>
              <a:latin typeface="Atkinson Hyperlegible" panose="020B0604020202020204" charset="0"/>
              <a:ea typeface="+mn-ea"/>
              <a:cs typeface="+mn-cs"/>
            </a:endParaRPr>
          </a:p>
        </p:txBody>
      </p:sp>
      <p:sp>
        <p:nvSpPr>
          <p:cNvPr id="12" name="TextBox 11">
            <a:extLst>
              <a:ext uri="{FF2B5EF4-FFF2-40B4-BE49-F238E27FC236}">
                <a16:creationId xmlns:a16="http://schemas.microsoft.com/office/drawing/2014/main" id="{78520C18-E84F-2645-E2F9-CE66FF5FEA12}"/>
              </a:ext>
            </a:extLst>
          </p:cNvPr>
          <p:cNvSpPr txBox="1"/>
          <p:nvPr/>
        </p:nvSpPr>
        <p:spPr>
          <a:xfrm>
            <a:off x="1430215" y="2697866"/>
            <a:ext cx="1542757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Standard a</a:t>
            </a:r>
            <a:r>
              <a:rPr kumimoji="0" lang="en-US" sz="2800" b="0" i="0" u="none" strike="noStrike" kern="1200" cap="none" spc="0" normalizeH="0" baseline="0" noProof="0" dirty="0" err="1">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ggregate</a:t>
            </a:r>
            <a:r>
              <a:rPr kumimoji="0" lang="en-US" sz="28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data </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is </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recorded </a:t>
            </a:r>
            <a:r>
              <a:rPr kumimoji="0" lang="en-US" sz="2800" b="0" i="0" u="none" strike="noStrike" kern="1200" cap="none" spc="0" normalizeH="0" baseline="0" noProof="0" dirty="0">
                <a:ln>
                  <a:noFill/>
                </a:ln>
                <a:solidFill>
                  <a:srgbClr val="37290F"/>
                </a:solidFill>
                <a:effectLst/>
                <a:uLnTx/>
                <a:uFillTx/>
                <a:latin typeface="ADLaM Display" panose="02010000000000000000" pitchFamily="2" charset="0"/>
                <a:ea typeface="ADLaM Display" panose="02010000000000000000" pitchFamily="2" charset="0"/>
                <a:cs typeface="ADLaM Display" panose="02010000000000000000" pitchFamily="2" charset="0"/>
              </a:rPr>
              <a:t>and </a:t>
            </a:r>
            <a:r>
              <a:rPr lang="en-US" sz="2800" dirty="0">
                <a:solidFill>
                  <a:srgbClr val="37290F"/>
                </a:solidFill>
                <a:latin typeface="ADLaM Display" panose="02010000000000000000" pitchFamily="2" charset="0"/>
                <a:ea typeface="ADLaM Display" panose="02010000000000000000" pitchFamily="2" charset="0"/>
                <a:cs typeface="ADLaM Display" panose="02010000000000000000" pitchFamily="2" charset="0"/>
              </a:rPr>
              <a:t>reported by community-based surveillance</a:t>
            </a:r>
          </a:p>
        </p:txBody>
      </p:sp>
      <p:sp>
        <p:nvSpPr>
          <p:cNvPr id="10" name="TextBox 9">
            <a:extLst>
              <a:ext uri="{FF2B5EF4-FFF2-40B4-BE49-F238E27FC236}">
                <a16:creationId xmlns:a16="http://schemas.microsoft.com/office/drawing/2014/main" id="{F26B6FD0-45E1-2B48-3E33-9D5F654954C4}"/>
              </a:ext>
            </a:extLst>
          </p:cNvPr>
          <p:cNvSpPr txBox="1"/>
          <p:nvPr/>
        </p:nvSpPr>
        <p:spPr>
          <a:xfrm>
            <a:off x="2546697" y="4053123"/>
            <a:ext cx="13542852" cy="1723549"/>
          </a:xfrm>
          <a:prstGeom prst="rect">
            <a:avLst/>
          </a:prstGeom>
          <a:noFill/>
        </p:spPr>
        <p:txBody>
          <a:bodyPr wrap="square" lIns="91440" tIns="45720" rIns="91440" bIns="45720" anchor="t">
            <a:spAutoFit/>
          </a:bodyPr>
          <a:lstStyle/>
          <a:p>
            <a:pPr marL="457200" marR="0" lvl="0" indent="-457200" algn="l" defTabSz="914400" rtl="0" eaLnBrk="1" fontAlgn="auto" latinLnBrk="0" hangingPunct="1">
              <a:lnSpc>
                <a:spcPct val="100000"/>
              </a:lnSpc>
              <a:spcBef>
                <a:spcPts val="900"/>
              </a:spcBef>
              <a:spcAft>
                <a:spcPts val="600"/>
              </a:spcAft>
              <a:buClr>
                <a:srgbClr val="119C94"/>
              </a:buClr>
              <a:buSzTx/>
              <a:buFontTx/>
              <a:buBlip>
                <a:blip r:embed="rId3"/>
              </a:buBlip>
              <a:tabLst/>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Aggregate</a:t>
            </a:r>
            <a:r>
              <a:rPr kumimoji="0" lang="en-US" sz="3000" b="0" i="0" u="none" strike="noStrike" kern="1200" cap="none" spc="0" normalizeH="0" baseline="0" noProof="0" dirty="0">
                <a:ln>
                  <a:noFill/>
                </a:ln>
                <a:solidFill>
                  <a:srgbClr val="009999"/>
                </a:solidFill>
                <a:effectLst/>
                <a:uLnTx/>
                <a:uFillTx/>
                <a:latin typeface="ADLaM Display" panose="02010000000000000000" pitchFamily="2" charset="0"/>
                <a:ea typeface="ADLaM Display" panose="02010000000000000000" pitchFamily="2" charset="0"/>
                <a:cs typeface="ADLaM Display" panose="02010000000000000000" pitchFamily="2" charset="0"/>
              </a:rPr>
              <a:t> data</a:t>
            </a:r>
          </a:p>
          <a:p>
            <a:pPr marL="971550" lvl="1" indent="-514350" algn="just" defTabSz="685800">
              <a:spcBef>
                <a:spcPts val="900"/>
              </a:spcBef>
              <a:buClr>
                <a:srgbClr val="009999"/>
              </a:buClr>
              <a:buFont typeface="Arial" panose="020B0604020202020204" pitchFamily="34" charset="0"/>
              <a:buChar char="•"/>
              <a:defRPr/>
            </a:pPr>
            <a:r>
              <a:rPr lang="en-US" sz="2800" dirty="0">
                <a:solidFill>
                  <a:srgbClr val="37290F"/>
                </a:solidFill>
                <a:latin typeface="Atkinson Hyperlegible Bold"/>
              </a:rPr>
              <a:t>Number</a:t>
            </a:r>
            <a:r>
              <a:rPr lang="en-US" sz="2800" dirty="0">
                <a:solidFill>
                  <a:srgbClr val="37290F"/>
                </a:solidFill>
                <a:latin typeface="Atkinson Hyperlegible"/>
              </a:rPr>
              <a:t> of suspected cholera cases and cholera deaths </a:t>
            </a:r>
            <a:r>
              <a:rPr lang="en-US" sz="2800" dirty="0">
                <a:solidFill>
                  <a:srgbClr val="37290F"/>
                </a:solidFill>
                <a:latin typeface="Atkinson Hyperlegible Bold"/>
              </a:rPr>
              <a:t>in a day</a:t>
            </a:r>
          </a:p>
          <a:p>
            <a:pPr marL="914400" lvl="1" indent="-457200">
              <a:spcBef>
                <a:spcPts val="900"/>
              </a:spcBef>
              <a:buClr>
                <a:srgbClr val="119C94"/>
              </a:buClr>
              <a:buFont typeface="Arial" panose="020B0604020202020204" pitchFamily="34" charset="0"/>
              <a:buChar char="•"/>
              <a:defRPr/>
            </a:pPr>
            <a:r>
              <a:rPr lang="en-US" sz="2800" dirty="0">
                <a:solidFill>
                  <a:srgbClr val="37290F"/>
                </a:solidFill>
                <a:latin typeface="Atkinson Hyperlegible"/>
              </a:rPr>
              <a:t>R</a:t>
            </a:r>
            <a:r>
              <a:rPr kumimoji="0" lang="en-US" sz="2800" b="0" i="0" u="none" strike="noStrike" kern="1200" cap="none" spc="0" normalizeH="0" baseline="0" noProof="0" dirty="0">
                <a:ln>
                  <a:noFill/>
                </a:ln>
                <a:solidFill>
                  <a:srgbClr val="37290F"/>
                </a:solidFill>
                <a:effectLst/>
                <a:uLnTx/>
                <a:uFillTx/>
                <a:latin typeface="Atkinson Hyperlegible"/>
              </a:rPr>
              <a:t>ecorded in a </a:t>
            </a:r>
            <a:r>
              <a:rPr kumimoji="0" lang="en-US" sz="2800" b="0" i="0" u="none" strike="noStrike" kern="1200" cap="none" spc="0" normalizeH="0" baseline="0" noProof="0" dirty="0">
                <a:ln>
                  <a:noFill/>
                </a:ln>
                <a:solidFill>
                  <a:srgbClr val="37290F"/>
                </a:solidFill>
                <a:effectLst/>
                <a:uLnTx/>
                <a:uFillTx/>
                <a:latin typeface="Atkinson Hyperlegible Bold"/>
              </a:rPr>
              <a:t>summary table</a:t>
            </a:r>
            <a:endParaRPr lang="en-US" sz="2800" dirty="0">
              <a:solidFill>
                <a:srgbClr val="37290F"/>
              </a:solidFill>
              <a:latin typeface="Atkinson Hyperlegible"/>
            </a:endParaRPr>
          </a:p>
        </p:txBody>
      </p:sp>
      <p:sp>
        <p:nvSpPr>
          <p:cNvPr id="11" name="Content Placeholder 5">
            <a:extLst>
              <a:ext uri="{FF2B5EF4-FFF2-40B4-BE49-F238E27FC236}">
                <a16:creationId xmlns:a16="http://schemas.microsoft.com/office/drawing/2014/main" id="{8C179F3A-E3EB-61B2-897B-C23FC68C0EC4}"/>
              </a:ext>
            </a:extLst>
          </p:cNvPr>
          <p:cNvSpPr txBox="1">
            <a:spLocks/>
          </p:cNvSpPr>
          <p:nvPr/>
        </p:nvSpPr>
        <p:spPr>
          <a:xfrm>
            <a:off x="2546697" y="6268510"/>
            <a:ext cx="14311088" cy="2269852"/>
          </a:xfrm>
          <a:prstGeom prst="rect">
            <a:avLst/>
          </a:prstGeom>
          <a:noFill/>
        </p:spPr>
        <p:txBody>
          <a:bodyPr wrap="square">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900"/>
              </a:spcBef>
              <a:spcAft>
                <a:spcPts val="600"/>
              </a:spcAft>
              <a:buClr>
                <a:srgbClr val="119C94"/>
              </a:buClr>
              <a:buSzTx/>
              <a:buFont typeface="Arial" pitchFamily="34" charset="0"/>
              <a:buBlip>
                <a:blip r:embed="rId3"/>
              </a:buBlip>
              <a:tabLst/>
              <a:defRPr/>
            </a:pPr>
            <a:r>
              <a:rPr lang="en-US" sz="3000" dirty="0">
                <a:solidFill>
                  <a:srgbClr val="009999"/>
                </a:solidFill>
                <a:latin typeface="ADLaM Display" panose="02010000000000000000" pitchFamily="2" charset="0"/>
                <a:ea typeface="ADLaM Display" panose="02010000000000000000" pitchFamily="2" charset="0"/>
                <a:cs typeface="ADLaM Display" panose="02010000000000000000" pitchFamily="2" charset="0"/>
              </a:rPr>
              <a:t>Standard data</a:t>
            </a:r>
          </a:p>
          <a:p>
            <a:pPr lvl="1" indent="-342900">
              <a:spcBef>
                <a:spcPts val="900"/>
              </a:spcBef>
              <a:buClr>
                <a:srgbClr val="119C94"/>
              </a:buClr>
              <a:buFont typeface="Arial" pitchFamily="34" charset="0"/>
              <a:buChar char="•"/>
              <a:defRPr/>
            </a:pPr>
            <a:r>
              <a:rPr lang="en-US" dirty="0">
                <a:solidFill>
                  <a:srgbClr val="37290F"/>
                </a:solidFill>
                <a:latin typeface="Atkinson Hyperlegible" panose="020B0604020202020204" charset="0"/>
              </a:rPr>
              <a:t>The</a:t>
            </a:r>
            <a:r>
              <a:rPr kumimoji="0" lang="en-US" b="0" i="0" u="none" strike="noStrike" kern="1200" cap="none" spc="0" normalizeH="0" baseline="0" noProof="0" dirty="0">
                <a:ln>
                  <a:noFill/>
                </a:ln>
                <a:solidFill>
                  <a:srgbClr val="37290F"/>
                </a:solidFill>
                <a:effectLst/>
                <a:uLnTx/>
                <a:uFillTx/>
                <a:latin typeface="Atkinson Hyperlegible Bold" panose="020B0604020202020204" charset="0"/>
              </a:rPr>
              <a:t> same information </a:t>
            </a:r>
            <a:r>
              <a:rPr kumimoji="0" lang="en-US" b="0" i="0" u="none" strike="noStrike" kern="1200" cap="none" spc="0" normalizeH="0" baseline="0" noProof="0" dirty="0">
                <a:ln>
                  <a:noFill/>
                </a:ln>
                <a:solidFill>
                  <a:srgbClr val="37290F"/>
                </a:solidFill>
                <a:effectLst/>
                <a:uLnTx/>
                <a:uFillTx/>
                <a:latin typeface="Atkinson Hyperlegible" panose="020B0604020202020204" charset="0"/>
              </a:rPr>
              <a:t>is recorded </a:t>
            </a:r>
            <a:r>
              <a:rPr lang="en-US" dirty="0">
                <a:solidFill>
                  <a:srgbClr val="37290F"/>
                </a:solidFill>
                <a:latin typeface="Atkinson Hyperlegible" panose="020B0604020202020204" charset="0"/>
              </a:rPr>
              <a:t>every day</a:t>
            </a:r>
          </a:p>
          <a:p>
            <a:pPr lvl="1" indent="-342900">
              <a:spcBef>
                <a:spcPts val="900"/>
              </a:spcBef>
              <a:buClr>
                <a:srgbClr val="119C94"/>
              </a:buClr>
              <a:buFont typeface="Arial" pitchFamily="34" charset="0"/>
              <a:buChar char="•"/>
              <a:defRPr/>
            </a:pPr>
            <a:r>
              <a:rPr lang="en-US" dirty="0">
                <a:solidFill>
                  <a:srgbClr val="37290F"/>
                </a:solidFill>
                <a:latin typeface="Atkinson Hyperlegible" panose="020B0604020202020204" charset="0"/>
              </a:rPr>
              <a:t>Number of suspected cholera cases and cholera deaths</a:t>
            </a:r>
          </a:p>
          <a:p>
            <a:pPr marL="1257300" lvl="2" indent="-457200">
              <a:spcBef>
                <a:spcPts val="300"/>
              </a:spcBef>
              <a:buClr>
                <a:srgbClr val="119C94"/>
              </a:buClr>
              <a:buFont typeface="Courier New" panose="02070309020205020404" pitchFamily="49" charset="0"/>
              <a:buChar char="o"/>
              <a:defRPr/>
            </a:pPr>
            <a:r>
              <a:rPr lang="en-US" dirty="0">
                <a:solidFill>
                  <a:srgbClr val="37290F"/>
                </a:solidFill>
                <a:latin typeface="Atkinson Hyperlegible" panose="020B0604020202020204" charset="0"/>
              </a:rPr>
              <a:t> </a:t>
            </a:r>
            <a:r>
              <a:rPr lang="en-US" sz="2800" dirty="0">
                <a:solidFill>
                  <a:srgbClr val="37290F"/>
                </a:solidFill>
                <a:latin typeface="Atkinson Hyperlegible" panose="020B0604020202020204" charset="0"/>
              </a:rPr>
              <a:t>By </a:t>
            </a:r>
            <a:r>
              <a:rPr lang="en-US" sz="2800" dirty="0">
                <a:solidFill>
                  <a:srgbClr val="009999"/>
                </a:solidFill>
                <a:latin typeface="Atkinson Hyperlegible Bold" panose="020B0604020202020204" charset="0"/>
              </a:rPr>
              <a:t>sex and age group</a:t>
            </a:r>
          </a:p>
        </p:txBody>
      </p:sp>
      <p:grpSp>
        <p:nvGrpSpPr>
          <p:cNvPr id="9" name="Group 8">
            <a:extLst>
              <a:ext uri="{FF2B5EF4-FFF2-40B4-BE49-F238E27FC236}">
                <a16:creationId xmlns:a16="http://schemas.microsoft.com/office/drawing/2014/main" id="{25CA57DB-F007-7576-B600-75DCDB374516}"/>
              </a:ext>
            </a:extLst>
          </p:cNvPr>
          <p:cNvGrpSpPr/>
          <p:nvPr/>
        </p:nvGrpSpPr>
        <p:grpSpPr>
          <a:xfrm>
            <a:off x="4026703" y="8858251"/>
            <a:ext cx="10234594" cy="993691"/>
            <a:chOff x="4026703" y="8858251"/>
            <a:chExt cx="10234594" cy="993691"/>
          </a:xfrm>
        </p:grpSpPr>
        <p:sp>
          <p:nvSpPr>
            <p:cNvPr id="8" name="TextBox 7">
              <a:extLst>
                <a:ext uri="{FF2B5EF4-FFF2-40B4-BE49-F238E27FC236}">
                  <a16:creationId xmlns:a16="http://schemas.microsoft.com/office/drawing/2014/main" id="{2276811B-237B-5FB5-9D97-B7C71113E949}"/>
                </a:ext>
              </a:extLst>
            </p:cNvPr>
            <p:cNvSpPr txBox="1"/>
            <p:nvPr/>
          </p:nvSpPr>
          <p:spPr>
            <a:xfrm>
              <a:off x="4629395" y="8858251"/>
              <a:ext cx="9631902" cy="7915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DLaM Display" panose="02010000000000000000" pitchFamily="2" charset="0"/>
                  <a:ea typeface="ADLaM Display" panose="02010000000000000000" pitchFamily="2" charset="0"/>
                  <a:cs typeface="ADLaM Display" panose="02010000000000000000" pitchFamily="2" charset="0"/>
                </a:rPr>
                <a:t>Learn where to access data collection tools in Module 6</a:t>
              </a:r>
            </a:p>
          </p:txBody>
        </p:sp>
        <p:pic>
          <p:nvPicPr>
            <p:cNvPr id="15" name="Graphic 14" descr="Information with solid fill">
              <a:extLst>
                <a:ext uri="{FF2B5EF4-FFF2-40B4-BE49-F238E27FC236}">
                  <a16:creationId xmlns:a16="http://schemas.microsoft.com/office/drawing/2014/main" id="{465127FD-C8FC-A26B-623B-81EAF5A05D4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26703" y="8858251"/>
              <a:ext cx="1014393" cy="993691"/>
            </a:xfrm>
            <a:prstGeom prst="rect">
              <a:avLst/>
            </a:prstGeom>
          </p:spPr>
        </p:pic>
      </p:grpSp>
      <p:sp>
        <p:nvSpPr>
          <p:cNvPr id="2" name="Slide Number Placeholder 1">
            <a:extLst>
              <a:ext uri="{FF2B5EF4-FFF2-40B4-BE49-F238E27FC236}">
                <a16:creationId xmlns:a16="http://schemas.microsoft.com/office/drawing/2014/main" id="{D931CC81-42B8-8562-D6D4-085F07A1479C}"/>
              </a:ext>
            </a:extLst>
          </p:cNvPr>
          <p:cNvSpPr>
            <a:spLocks noGrp="1"/>
          </p:cNvSpPr>
          <p:nvPr>
            <p:ph type="sldNum" sz="quarter" idx="12"/>
          </p:nvPr>
        </p:nvSpPr>
        <p:spPr>
          <a:xfrm>
            <a:off x="15421313" y="9486817"/>
            <a:ext cx="2133600" cy="365125"/>
          </a:xfrm>
        </p:spPr>
        <p:txBody>
          <a:bodyPr/>
          <a:lstStyle/>
          <a:p>
            <a:fld id="{B6F15528-21DE-4FAA-801E-634DDDAF4B2B}" type="slidenum">
              <a:rPr lang="en-US" smtClean="0"/>
              <a:pPr/>
              <a:t>9</a:t>
            </a:fld>
            <a:endParaRPr lang="en-US" dirty="0"/>
          </a:p>
        </p:txBody>
      </p:sp>
    </p:spTree>
    <p:extLst>
      <p:ext uri="{BB962C8B-B14F-4D97-AF65-F5344CB8AC3E}">
        <p14:creationId xmlns:p14="http://schemas.microsoft.com/office/powerpoint/2010/main" val="3477476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225443d-76f0-4d33-b010-b7398fa8165d">
      <Terms xmlns="http://schemas.microsoft.com/office/infopath/2007/PartnerControls"/>
    </lcf76f155ced4ddcb4097134ff3c332f>
    <TaxCatchAll xmlns="6b3de2de-4ca2-4ad1-8c6e-008e70a43a8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E3EB4B607C9824E82320D8BCD40CAAE" ma:contentTypeVersion="18" ma:contentTypeDescription="Create a new document." ma:contentTypeScope="" ma:versionID="2769bdfea546f6b83c3a8c4542c69a27">
  <xsd:schema xmlns:xsd="http://www.w3.org/2001/XMLSchema" xmlns:xs="http://www.w3.org/2001/XMLSchema" xmlns:p="http://schemas.microsoft.com/office/2006/metadata/properties" xmlns:ns2="0225443d-76f0-4d33-b010-b7398fa8165d" xmlns:ns3="6b3de2de-4ca2-4ad1-8c6e-008e70a43a87" targetNamespace="http://schemas.microsoft.com/office/2006/metadata/properties" ma:root="true" ma:fieldsID="e6e7a565027dd4e3662471f936244fe5" ns2:_="" ns3:_="">
    <xsd:import namespace="0225443d-76f0-4d33-b010-b7398fa8165d"/>
    <xsd:import namespace="6b3de2de-4ca2-4ad1-8c6e-008e70a43a8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5443d-76f0-4d33-b010-b7398fa816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6a15b7-5206-4000-972f-8382a086709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3de2de-4ca2-4ad1-8c6e-008e70a43a8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cf52e35-a597-44e4-9350-432286d65e17}" ma:internalName="TaxCatchAll" ma:showField="CatchAllData" ma:web="6b3de2de-4ca2-4ad1-8c6e-008e70a43a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B20EFF-C2A5-4AEF-A2EE-909E3FA5C568}">
  <ds:schemaRefs>
    <ds:schemaRef ds:uri="http://purl.org/dc/dcmitype/"/>
    <ds:schemaRef ds:uri="http://schemas.microsoft.com/office/infopath/2007/PartnerControls"/>
    <ds:schemaRef ds:uri="http://schemas.microsoft.com/office/2006/documentManagement/types"/>
    <ds:schemaRef ds:uri="http://www.w3.org/XML/1998/namespace"/>
    <ds:schemaRef ds:uri="http://purl.org/dc/terms/"/>
    <ds:schemaRef ds:uri="a4ccce07-d9df-40be-ba22-67d5c80ef237"/>
    <ds:schemaRef ds:uri="http://schemas.microsoft.com/office/2006/metadata/properties"/>
    <ds:schemaRef ds:uri="http://schemas.openxmlformats.org/package/2006/metadata/core-properties"/>
    <ds:schemaRef ds:uri="3e8c1917-30ce-4059-b20f-d25788032734"/>
    <ds:schemaRef ds:uri="http://purl.org/dc/elements/1.1/"/>
    <ds:schemaRef ds:uri="0225443d-76f0-4d33-b010-b7398fa8165d"/>
    <ds:schemaRef ds:uri="6b3de2de-4ca2-4ad1-8c6e-008e70a43a87"/>
  </ds:schemaRefs>
</ds:datastoreItem>
</file>

<file path=customXml/itemProps2.xml><?xml version="1.0" encoding="utf-8"?>
<ds:datastoreItem xmlns:ds="http://schemas.openxmlformats.org/officeDocument/2006/customXml" ds:itemID="{67D18ACE-7C6A-44E0-A119-8CE37BE42DE7}">
  <ds:schemaRefs>
    <ds:schemaRef ds:uri="http://schemas.microsoft.com/sharepoint/v3/contenttype/forms"/>
  </ds:schemaRefs>
</ds:datastoreItem>
</file>

<file path=customXml/itemProps3.xml><?xml version="1.0" encoding="utf-8"?>
<ds:datastoreItem xmlns:ds="http://schemas.openxmlformats.org/officeDocument/2006/customXml" ds:itemID="{6E506BA7-5CFE-47F6-9635-5ABB229BA020}"/>
</file>

<file path=docProps/app.xml><?xml version="1.0" encoding="utf-8"?>
<Properties xmlns="http://schemas.openxmlformats.org/officeDocument/2006/extended-properties" xmlns:vt="http://schemas.openxmlformats.org/officeDocument/2006/docPropsVTypes">
  <TotalTime>2037</TotalTime>
  <Words>5389</Words>
  <Application>Microsoft Office PowerPoint</Application>
  <PresentationFormat>Custom</PresentationFormat>
  <Paragraphs>565</Paragraphs>
  <Slides>46</Slides>
  <Notes>46</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46</vt:i4>
      </vt:variant>
    </vt:vector>
  </HeadingPairs>
  <TitlesOfParts>
    <vt:vector size="62" baseType="lpstr">
      <vt:lpstr>Congenial</vt:lpstr>
      <vt:lpstr>Aptos Display</vt:lpstr>
      <vt:lpstr>Aptos</vt:lpstr>
      <vt:lpstr>Arial Rounded MT Bold</vt:lpstr>
      <vt:lpstr>Atkinson Hyperlegible</vt:lpstr>
      <vt:lpstr>Courier New</vt:lpstr>
      <vt:lpstr>Atkinson Hyperlegible Bold</vt:lpstr>
      <vt:lpstr>Tw Cen MT</vt:lpstr>
      <vt:lpstr>Calibri</vt:lpstr>
      <vt:lpstr>ADLaM Display</vt:lpstr>
      <vt:lpstr>Arial</vt:lpstr>
      <vt:lpstr>Times New Roman</vt:lpstr>
      <vt:lpstr>Cavolini</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 (Presentation)</dc:title>
  <dc:creator>DOMINGUEZ, Morgane</dc:creator>
  <cp:lastModifiedBy>Jason SOFFE</cp:lastModifiedBy>
  <cp:revision>42</cp:revision>
  <dcterms:created xsi:type="dcterms:W3CDTF">2006-08-16T00:00:00Z</dcterms:created>
  <dcterms:modified xsi:type="dcterms:W3CDTF">2025-02-21T15:10:40Z</dcterms:modified>
  <dc:identifier>DAGL35k7yK0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0x010100CE3EB4B607C9824E82320D8BCD40CAAE</vt:lpwstr>
  </property>
  <property fmtid="{D5CDD505-2E9C-101B-9397-08002B2CF9AE}" pid="3" name="MediaServiceImageTags">
    <vt:lpwstr/>
  </property>
</Properties>
</file>